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4"/>
  </p:sldMasterIdLst>
  <p:notesMasterIdLst>
    <p:notesMasterId r:id="rId27"/>
  </p:notesMasterIdLst>
  <p:handoutMasterIdLst>
    <p:handoutMasterId r:id="rId28"/>
  </p:handoutMasterIdLst>
  <p:sldIdLst>
    <p:sldId id="317" r:id="rId5"/>
    <p:sldId id="305" r:id="rId6"/>
    <p:sldId id="257" r:id="rId7"/>
    <p:sldId id="268" r:id="rId8"/>
    <p:sldId id="259" r:id="rId9"/>
    <p:sldId id="272" r:id="rId10"/>
    <p:sldId id="307" r:id="rId11"/>
    <p:sldId id="328" r:id="rId12"/>
    <p:sldId id="324" r:id="rId13"/>
    <p:sldId id="325" r:id="rId14"/>
    <p:sldId id="322" r:id="rId15"/>
    <p:sldId id="323" r:id="rId16"/>
    <p:sldId id="318" r:id="rId17"/>
    <p:sldId id="326" r:id="rId18"/>
    <p:sldId id="269" r:id="rId19"/>
    <p:sldId id="327" r:id="rId20"/>
    <p:sldId id="319" r:id="rId21"/>
    <p:sldId id="329" r:id="rId22"/>
    <p:sldId id="321" r:id="rId23"/>
    <p:sldId id="331" r:id="rId24"/>
    <p:sldId id="332" r:id="rId25"/>
    <p:sldId id="330" r:id="rId26"/>
  </p:sldIdLst>
  <p:sldSz cx="9144000" cy="5143500" type="screen16x9"/>
  <p:notesSz cx="6858000" cy="9144000"/>
  <p:embeddedFontLst>
    <p:embeddedFont>
      <p:font typeface="Anaheim" panose="020B0604020202020204" charset="0"/>
      <p:regular r:id="rId29"/>
      <p:bold r:id="rId30"/>
      <p:italic r:id="rId31"/>
      <p:boldItalic r:id="rId32"/>
    </p:embeddedFont>
    <p:embeddedFont>
      <p:font typeface="Bebas Neue" panose="020B0606020202050201" pitchFamily="34" charset="0"/>
      <p:regular r:id="rId33"/>
    </p:embeddedFont>
    <p:embeddedFont>
      <p:font typeface="Noto Sans" panose="020B0502040504020204" pitchFamily="34" charset="0"/>
      <p:regular r:id="rId34"/>
      <p:bold r:id="rId35"/>
      <p:italic r:id="rId36"/>
      <p:boldItalic r:id="rId37"/>
    </p:embeddedFont>
    <p:embeddedFont>
      <p:font typeface="Noto Sans Black" panose="020B0502040504020204" pitchFamily="34" charset="0"/>
      <p:bold r:id="rId38"/>
      <p:boldItalic r:id="rId39"/>
    </p:embeddedFont>
    <p:embeddedFont>
      <p:font typeface="Noto Sans Light" panose="020B0502040504020204" pitchFamily="34" charset="0"/>
      <p:regular r:id="rId40"/>
      <p:italic r:id="rId41"/>
    </p:embeddedFont>
    <p:embeddedFont>
      <p:font typeface="Noto Sans SemiBold" panose="020B0502040504020204" pitchFamily="34" charset="0"/>
      <p:regular r:id="rId42"/>
      <p:bold r:id="rId43"/>
      <p:boldItalic r:id="rId44"/>
    </p:embeddedFont>
    <p:embeddedFont>
      <p:font typeface="Open Sans ExtraBold" panose="020B0906030804020204" pitchFamily="34" charset="0"/>
      <p:bold r:id="rId45"/>
      <p:boldItalic r:id="rId46"/>
    </p:embeddedFont>
    <p:embeddedFont>
      <p:font typeface="Raleway" pitchFamily="2" charset="0"/>
      <p:regular r:id="rId47"/>
      <p:bold r:id="rId48"/>
      <p:italic r:id="rId49"/>
      <p:boldItalic r:id="rId50"/>
    </p:embeddedFont>
    <p:embeddedFont>
      <p:font typeface="Roboto Condensed Light" panose="02000000000000000000" pitchFamily="2" charset="0"/>
      <p:regular r:id="rId51"/>
      <p: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65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B2E7"/>
    <a:srgbClr val="10AD2B"/>
    <a:srgbClr val="7EB301"/>
    <a:srgbClr val="D55645"/>
    <a:srgbClr val="D71419"/>
    <a:srgbClr val="000000"/>
    <a:srgbClr val="019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7CE1AF-7680-4D0D-A333-E539F5D6D617}">
  <a:tblStyle styleId="{6E7CE1AF-7680-4D0D-A333-E539F5D6D6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82"/>
    <p:restoredTop sz="94625"/>
  </p:normalViewPr>
  <p:slideViewPr>
    <p:cSldViewPr snapToGrid="0" showGuides="1">
      <p:cViewPr varScale="1">
        <p:scale>
          <a:sx n="103" d="100"/>
          <a:sy n="103" d="100"/>
        </p:scale>
        <p:origin x="950" y="58"/>
      </p:cViewPr>
      <p:guideLst>
        <p:guide orient="horz" pos="1665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402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1.fntdata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font" Target="fonts/font22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49" Type="http://schemas.openxmlformats.org/officeDocument/2006/relationships/font" Target="fonts/font21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font" Target="fonts/font2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23.fntdata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2A0FCF8-BD4B-1100-9C95-FAC4207A50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75B607-A2B2-AF03-F4D3-43BADD116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99E56-E5CC-0649-B309-D4590F380B5D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AC2A2D-703B-683A-4F77-0BB265679E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436851-998B-40A8-568F-EF9F24D66F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2A526-D80F-CA4C-A58C-88D6DBA10D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94773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>
          <a:extLst>
            <a:ext uri="{FF2B5EF4-FFF2-40B4-BE49-F238E27FC236}">
              <a16:creationId xmlns:a16="http://schemas.microsoft.com/office/drawing/2014/main" id="{33C77574-6FC9-64E2-FC74-73C4F5F97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>
            <a:extLst>
              <a:ext uri="{FF2B5EF4-FFF2-40B4-BE49-F238E27FC236}">
                <a16:creationId xmlns:a16="http://schemas.microsoft.com/office/drawing/2014/main" id="{B69511EE-3A8D-86E3-3A6B-B6EBF9B20D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>
            <a:extLst>
              <a:ext uri="{FF2B5EF4-FFF2-40B4-BE49-F238E27FC236}">
                <a16:creationId xmlns:a16="http://schemas.microsoft.com/office/drawing/2014/main" id="{B0F475D2-19DB-BC41-1962-7834F1ACFF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9074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9987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5130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4308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>
          <a:extLst>
            <a:ext uri="{FF2B5EF4-FFF2-40B4-BE49-F238E27FC236}">
              <a16:creationId xmlns:a16="http://schemas.microsoft.com/office/drawing/2014/main" id="{D18502D7-8563-0B81-E35A-97406A147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>
            <a:extLst>
              <a:ext uri="{FF2B5EF4-FFF2-40B4-BE49-F238E27FC236}">
                <a16:creationId xmlns:a16="http://schemas.microsoft.com/office/drawing/2014/main" id="{A54FB58F-448E-1C07-2F03-AE36302D88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>
            <a:extLst>
              <a:ext uri="{FF2B5EF4-FFF2-40B4-BE49-F238E27FC236}">
                <a16:creationId xmlns:a16="http://schemas.microsoft.com/office/drawing/2014/main" id="{3D6A0DD8-E397-EC98-0862-1F0EA1E506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0321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>
          <a:extLst>
            <a:ext uri="{FF2B5EF4-FFF2-40B4-BE49-F238E27FC236}">
              <a16:creationId xmlns:a16="http://schemas.microsoft.com/office/drawing/2014/main" id="{AE60455A-140D-8724-C3D4-24CC1A471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99f2f57a71_0_0:notes">
            <a:extLst>
              <a:ext uri="{FF2B5EF4-FFF2-40B4-BE49-F238E27FC236}">
                <a16:creationId xmlns:a16="http://schemas.microsoft.com/office/drawing/2014/main" id="{985F61E0-58CB-3B5E-45D2-BE531E567F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99f2f57a71_0_0:notes">
            <a:extLst>
              <a:ext uri="{FF2B5EF4-FFF2-40B4-BE49-F238E27FC236}">
                <a16:creationId xmlns:a16="http://schemas.microsoft.com/office/drawing/2014/main" id="{42485496-71EB-0A23-50CE-08E26A269D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3850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>
          <a:extLst>
            <a:ext uri="{FF2B5EF4-FFF2-40B4-BE49-F238E27FC236}">
              <a16:creationId xmlns:a16="http://schemas.microsoft.com/office/drawing/2014/main" id="{727B610C-0341-420F-78B8-4A055F291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>
            <a:extLst>
              <a:ext uri="{FF2B5EF4-FFF2-40B4-BE49-F238E27FC236}">
                <a16:creationId xmlns:a16="http://schemas.microsoft.com/office/drawing/2014/main" id="{9C0D2436-8F22-70C2-8DBF-DA9A201ED2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>
            <a:extLst>
              <a:ext uri="{FF2B5EF4-FFF2-40B4-BE49-F238E27FC236}">
                <a16:creationId xmlns:a16="http://schemas.microsoft.com/office/drawing/2014/main" id="{22284CE4-BD8E-5746-8D34-A8BFC6B681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3953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>
          <a:extLst>
            <a:ext uri="{FF2B5EF4-FFF2-40B4-BE49-F238E27FC236}">
              <a16:creationId xmlns:a16="http://schemas.microsoft.com/office/drawing/2014/main" id="{C26BB40D-33F4-5A46-20B9-302C5BD5F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>
            <a:extLst>
              <a:ext uri="{FF2B5EF4-FFF2-40B4-BE49-F238E27FC236}">
                <a16:creationId xmlns:a16="http://schemas.microsoft.com/office/drawing/2014/main" id="{39094105-EB2B-9928-0C13-63B72EB7D0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>
            <a:extLst>
              <a:ext uri="{FF2B5EF4-FFF2-40B4-BE49-F238E27FC236}">
                <a16:creationId xmlns:a16="http://schemas.microsoft.com/office/drawing/2014/main" id="{9D67D431-D5A0-F7EC-8375-CDF13C52B4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9886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>
          <a:extLst>
            <a:ext uri="{FF2B5EF4-FFF2-40B4-BE49-F238E27FC236}">
              <a16:creationId xmlns:a16="http://schemas.microsoft.com/office/drawing/2014/main" id="{36ED7286-EFBF-B798-582A-286ACFB95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>
            <a:extLst>
              <a:ext uri="{FF2B5EF4-FFF2-40B4-BE49-F238E27FC236}">
                <a16:creationId xmlns:a16="http://schemas.microsoft.com/office/drawing/2014/main" id="{1315EC6D-A267-E7DC-B913-88792D2E93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>
            <a:extLst>
              <a:ext uri="{FF2B5EF4-FFF2-40B4-BE49-F238E27FC236}">
                <a16:creationId xmlns:a16="http://schemas.microsoft.com/office/drawing/2014/main" id="{CA7756FF-185D-C2F2-0462-774EE9F51D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5724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 txBox="1">
            <a:spLocks noGrp="1"/>
          </p:cNvSpPr>
          <p:nvPr>
            <p:ph type="title"/>
          </p:nvPr>
        </p:nvSpPr>
        <p:spPr>
          <a:xfrm>
            <a:off x="4068000" y="1695450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" name="Google Shape;82;p3"/>
          <p:cNvSpPr txBox="1">
            <a:spLocks noGrp="1"/>
          </p:cNvSpPr>
          <p:nvPr>
            <p:ph type="title" idx="2" hasCustomPrompt="1"/>
          </p:nvPr>
        </p:nvSpPr>
        <p:spPr>
          <a:xfrm>
            <a:off x="1553400" y="1865376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3" name="Google Shape;83;p3"/>
          <p:cNvSpPr txBox="1">
            <a:spLocks noGrp="1"/>
          </p:cNvSpPr>
          <p:nvPr>
            <p:ph type="subTitle" idx="1"/>
          </p:nvPr>
        </p:nvSpPr>
        <p:spPr>
          <a:xfrm>
            <a:off x="4068000" y="3208375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"/>
          <p:cNvSpPr/>
          <p:nvPr/>
        </p:nvSpPr>
        <p:spPr>
          <a:xfrm rot="2114048">
            <a:off x="6021621" y="-4177893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3"/>
          <p:cNvSpPr/>
          <p:nvPr/>
        </p:nvSpPr>
        <p:spPr>
          <a:xfrm rot="2114170">
            <a:off x="2064472" y="4363955"/>
            <a:ext cx="3691321" cy="369149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_AND_BOD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2547900" y="539500"/>
            <a:ext cx="4048200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32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100"/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" name="Google Shape;1211;p36">
            <a:extLst>
              <a:ext uri="{FF2B5EF4-FFF2-40B4-BE49-F238E27FC236}">
                <a16:creationId xmlns:a16="http://schemas.microsoft.com/office/drawing/2014/main" id="{E3EADFFD-059A-7D10-98FA-FEA804276D48}"/>
              </a:ext>
            </a:extLst>
          </p:cNvPr>
          <p:cNvSpPr/>
          <p:nvPr userDrawn="1"/>
        </p:nvSpPr>
        <p:spPr>
          <a:xfrm rot="-900712">
            <a:off x="7320871" y="-919060"/>
            <a:ext cx="2535226" cy="2519082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00B0F0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/>
          <p:nvPr/>
        </p:nvSpPr>
        <p:spPr>
          <a:xfrm rot="10800000">
            <a:off x="-1151174" y="-3169032"/>
            <a:ext cx="4070700" cy="40707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6"/>
          <p:cNvSpPr/>
          <p:nvPr/>
        </p:nvSpPr>
        <p:spPr>
          <a:xfrm rot="-5400000">
            <a:off x="8470275" y="1349900"/>
            <a:ext cx="3880200" cy="38802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6"/>
          <p:cNvSpPr/>
          <p:nvPr/>
        </p:nvSpPr>
        <p:spPr>
          <a:xfrm rot="-899637">
            <a:off x="-1436924" y="4311614"/>
            <a:ext cx="3151706" cy="3153734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6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_TITLE_AND_DESCRIPTION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9"/>
          <p:cNvSpPr txBox="1">
            <a:spLocks noGrp="1"/>
          </p:cNvSpPr>
          <p:nvPr>
            <p:ph type="title"/>
          </p:nvPr>
        </p:nvSpPr>
        <p:spPr>
          <a:xfrm>
            <a:off x="2646000" y="1316375"/>
            <a:ext cx="3852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13" name="Google Shape;313;p9"/>
          <p:cNvSpPr txBox="1">
            <a:spLocks noGrp="1"/>
          </p:cNvSpPr>
          <p:nvPr>
            <p:ph type="subTitle" idx="1"/>
          </p:nvPr>
        </p:nvSpPr>
        <p:spPr>
          <a:xfrm>
            <a:off x="2016450" y="2221500"/>
            <a:ext cx="511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9"/>
          <p:cNvSpPr/>
          <p:nvPr/>
        </p:nvSpPr>
        <p:spPr>
          <a:xfrm rot="-900402">
            <a:off x="-2228047" y="-388166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5" name="Google Shape;315;p9"/>
          <p:cNvGrpSpPr/>
          <p:nvPr/>
        </p:nvGrpSpPr>
        <p:grpSpPr>
          <a:xfrm>
            <a:off x="8138025" y="370625"/>
            <a:ext cx="561450" cy="1320050"/>
            <a:chOff x="1968125" y="4153700"/>
            <a:chExt cx="561450" cy="1320050"/>
          </a:xfrm>
        </p:grpSpPr>
        <p:sp>
          <p:nvSpPr>
            <p:cNvPr id="316" name="Google Shape;316;p9"/>
            <p:cNvSpPr/>
            <p:nvPr/>
          </p:nvSpPr>
          <p:spPr>
            <a:xfrm>
              <a:off x="19681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19681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2126975" y="541837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9"/>
            <p:cNvSpPr/>
            <p:nvPr/>
          </p:nvSpPr>
          <p:spPr>
            <a:xfrm>
              <a:off x="2126975" y="52452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9"/>
            <p:cNvSpPr/>
            <p:nvPr/>
          </p:nvSpPr>
          <p:spPr>
            <a:xfrm>
              <a:off x="19681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8" y="2213"/>
                  </a:cubicBezTo>
                  <a:cubicBezTo>
                    <a:pt x="1714" y="2213"/>
                    <a:pt x="2213" y="1714"/>
                    <a:pt x="2213" y="1105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19681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6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2126975" y="50516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5"/>
                  </a:cubicBezTo>
                  <a:cubicBezTo>
                    <a:pt x="1" y="1714"/>
                    <a:pt x="466" y="2213"/>
                    <a:pt x="1109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9"/>
            <p:cNvSpPr/>
            <p:nvPr/>
          </p:nvSpPr>
          <p:spPr>
            <a:xfrm>
              <a:off x="2126975" y="48784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6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2315350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2315350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24742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24742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2315350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6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2315350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24742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5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24742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19681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466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19681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2126975" y="46936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6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2126975" y="45205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19681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463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19681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2126975" y="43268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3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2126975" y="41537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2315350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2315350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24742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24742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2315350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2315350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24742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24742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9"/>
          <p:cNvGrpSpPr/>
          <p:nvPr/>
        </p:nvGrpSpPr>
        <p:grpSpPr>
          <a:xfrm rot="5400000">
            <a:off x="735600" y="3885875"/>
            <a:ext cx="561450" cy="1320050"/>
            <a:chOff x="1968125" y="4153700"/>
            <a:chExt cx="561450" cy="1320050"/>
          </a:xfrm>
        </p:grpSpPr>
        <p:sp>
          <p:nvSpPr>
            <p:cNvPr id="349" name="Google Shape;349;p9"/>
            <p:cNvSpPr/>
            <p:nvPr/>
          </p:nvSpPr>
          <p:spPr>
            <a:xfrm>
              <a:off x="19681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19681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2126975" y="541837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2126975" y="52452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19681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8" y="2213"/>
                  </a:cubicBezTo>
                  <a:cubicBezTo>
                    <a:pt x="1714" y="2213"/>
                    <a:pt x="2213" y="1714"/>
                    <a:pt x="2213" y="1105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19681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6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2126975" y="50516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5"/>
                  </a:cubicBezTo>
                  <a:cubicBezTo>
                    <a:pt x="1" y="1714"/>
                    <a:pt x="466" y="2213"/>
                    <a:pt x="1109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2126975" y="48784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6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2315350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9"/>
            <p:cNvSpPr/>
            <p:nvPr/>
          </p:nvSpPr>
          <p:spPr>
            <a:xfrm>
              <a:off x="2315350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9"/>
            <p:cNvSpPr/>
            <p:nvPr/>
          </p:nvSpPr>
          <p:spPr>
            <a:xfrm>
              <a:off x="24742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24742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2315350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6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2315350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24742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5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24742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9"/>
            <p:cNvSpPr/>
            <p:nvPr/>
          </p:nvSpPr>
          <p:spPr>
            <a:xfrm>
              <a:off x="19681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466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9"/>
            <p:cNvSpPr/>
            <p:nvPr/>
          </p:nvSpPr>
          <p:spPr>
            <a:xfrm>
              <a:off x="19681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2126975" y="46936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6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9"/>
            <p:cNvSpPr/>
            <p:nvPr/>
          </p:nvSpPr>
          <p:spPr>
            <a:xfrm>
              <a:off x="2126975" y="45205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19681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463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9"/>
            <p:cNvSpPr/>
            <p:nvPr/>
          </p:nvSpPr>
          <p:spPr>
            <a:xfrm>
              <a:off x="19681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9"/>
            <p:cNvSpPr/>
            <p:nvPr/>
          </p:nvSpPr>
          <p:spPr>
            <a:xfrm>
              <a:off x="2126975" y="43268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3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9"/>
            <p:cNvSpPr/>
            <p:nvPr/>
          </p:nvSpPr>
          <p:spPr>
            <a:xfrm>
              <a:off x="2126975" y="41537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9"/>
            <p:cNvSpPr/>
            <p:nvPr/>
          </p:nvSpPr>
          <p:spPr>
            <a:xfrm>
              <a:off x="2315350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9"/>
            <p:cNvSpPr/>
            <p:nvPr/>
          </p:nvSpPr>
          <p:spPr>
            <a:xfrm>
              <a:off x="2315350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9"/>
            <p:cNvSpPr/>
            <p:nvPr/>
          </p:nvSpPr>
          <p:spPr>
            <a:xfrm>
              <a:off x="24742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9"/>
            <p:cNvSpPr/>
            <p:nvPr/>
          </p:nvSpPr>
          <p:spPr>
            <a:xfrm>
              <a:off x="24742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9"/>
            <p:cNvSpPr/>
            <p:nvPr/>
          </p:nvSpPr>
          <p:spPr>
            <a:xfrm>
              <a:off x="2315350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2315350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24742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9"/>
            <p:cNvSpPr/>
            <p:nvPr/>
          </p:nvSpPr>
          <p:spPr>
            <a:xfrm>
              <a:off x="24742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1">
  <p:cSld name="SECTION_HEADER_1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0"/>
          <p:cNvSpPr txBox="1">
            <a:spLocks noGrp="1"/>
          </p:cNvSpPr>
          <p:nvPr>
            <p:ph type="title"/>
          </p:nvPr>
        </p:nvSpPr>
        <p:spPr>
          <a:xfrm>
            <a:off x="1026900" y="1649088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9" name="Google Shape;709;p20"/>
          <p:cNvSpPr txBox="1">
            <a:spLocks noGrp="1"/>
          </p:cNvSpPr>
          <p:nvPr>
            <p:ph type="title" idx="2" hasCustomPrompt="1"/>
          </p:nvPr>
        </p:nvSpPr>
        <p:spPr>
          <a:xfrm>
            <a:off x="6099350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10" name="Google Shape;710;p20"/>
          <p:cNvSpPr txBox="1">
            <a:spLocks noGrp="1"/>
          </p:cNvSpPr>
          <p:nvPr>
            <p:ph type="subTitle" idx="1"/>
          </p:nvPr>
        </p:nvSpPr>
        <p:spPr>
          <a:xfrm>
            <a:off x="1026900" y="2781013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0"/>
          <p:cNvSpPr/>
          <p:nvPr/>
        </p:nvSpPr>
        <p:spPr>
          <a:xfrm rot="2114048">
            <a:off x="-3111454" y="-4056768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our Columns">
  <p:cSld name="CUSTOM_5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23"/>
          <p:cNvSpPr txBox="1">
            <a:spLocks noGrp="1"/>
          </p:cNvSpPr>
          <p:nvPr>
            <p:ph type="title"/>
          </p:nvPr>
        </p:nvSpPr>
        <p:spPr>
          <a:xfrm>
            <a:off x="2336400" y="539500"/>
            <a:ext cx="4471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3" name="Google Shape;863;p23"/>
          <p:cNvSpPr txBox="1">
            <a:spLocks noGrp="1"/>
          </p:cNvSpPr>
          <p:nvPr>
            <p:ph type="title" idx="2"/>
          </p:nvPr>
        </p:nvSpPr>
        <p:spPr>
          <a:xfrm>
            <a:off x="2310550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4" name="Google Shape;864;p23"/>
          <p:cNvSpPr txBox="1">
            <a:spLocks noGrp="1"/>
          </p:cNvSpPr>
          <p:nvPr>
            <p:ph type="subTitle" idx="1"/>
          </p:nvPr>
        </p:nvSpPr>
        <p:spPr>
          <a:xfrm>
            <a:off x="2310550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3"/>
          <p:cNvSpPr txBox="1">
            <a:spLocks noGrp="1"/>
          </p:cNvSpPr>
          <p:nvPr>
            <p:ph type="title" idx="3"/>
          </p:nvPr>
        </p:nvSpPr>
        <p:spPr>
          <a:xfrm>
            <a:off x="4855254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6" name="Google Shape;866;p23"/>
          <p:cNvSpPr txBox="1">
            <a:spLocks noGrp="1"/>
          </p:cNvSpPr>
          <p:nvPr>
            <p:ph type="subTitle" idx="4"/>
          </p:nvPr>
        </p:nvSpPr>
        <p:spPr>
          <a:xfrm>
            <a:off x="4855254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7" name="Google Shape;867;p23"/>
          <p:cNvSpPr txBox="1">
            <a:spLocks noGrp="1"/>
          </p:cNvSpPr>
          <p:nvPr>
            <p:ph type="title" idx="5"/>
          </p:nvPr>
        </p:nvSpPr>
        <p:spPr>
          <a:xfrm>
            <a:off x="2310550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8" name="Google Shape;868;p23"/>
          <p:cNvSpPr txBox="1">
            <a:spLocks noGrp="1"/>
          </p:cNvSpPr>
          <p:nvPr>
            <p:ph type="subTitle" idx="6"/>
          </p:nvPr>
        </p:nvSpPr>
        <p:spPr>
          <a:xfrm>
            <a:off x="2310550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"/>
          <p:cNvSpPr txBox="1">
            <a:spLocks noGrp="1"/>
          </p:cNvSpPr>
          <p:nvPr>
            <p:ph type="title" idx="7"/>
          </p:nvPr>
        </p:nvSpPr>
        <p:spPr>
          <a:xfrm>
            <a:off x="4855254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0" name="Google Shape;870;p23"/>
          <p:cNvSpPr txBox="1">
            <a:spLocks noGrp="1"/>
          </p:cNvSpPr>
          <p:nvPr>
            <p:ph type="subTitle" idx="8"/>
          </p:nvPr>
        </p:nvSpPr>
        <p:spPr>
          <a:xfrm>
            <a:off x="4855254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3"/>
          <p:cNvSpPr/>
          <p:nvPr/>
        </p:nvSpPr>
        <p:spPr>
          <a:xfrm>
            <a:off x="7399953" y="1653365"/>
            <a:ext cx="5310000" cy="53100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CUSTOM_9"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28"/>
          <p:cNvSpPr/>
          <p:nvPr/>
        </p:nvSpPr>
        <p:spPr>
          <a:xfrm>
            <a:off x="-1139675" y="1228350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28"/>
          <p:cNvSpPr/>
          <p:nvPr/>
        </p:nvSpPr>
        <p:spPr>
          <a:xfrm>
            <a:off x="5765300" y="2033550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CUSTOM_9_1"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29"/>
          <p:cNvSpPr/>
          <p:nvPr/>
        </p:nvSpPr>
        <p:spPr>
          <a:xfrm>
            <a:off x="-724800" y="-1188625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29"/>
          <p:cNvSpPr/>
          <p:nvPr/>
        </p:nvSpPr>
        <p:spPr>
          <a:xfrm>
            <a:off x="2446050" y="4608575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2">
  <p:cSld name="Section header 2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21"/>
          <p:cNvSpPr txBox="1">
            <a:spLocks noGrp="1"/>
          </p:cNvSpPr>
          <p:nvPr>
            <p:ph type="title"/>
          </p:nvPr>
        </p:nvSpPr>
        <p:spPr>
          <a:xfrm>
            <a:off x="2522100" y="2957025"/>
            <a:ext cx="40998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8" name="Google Shape;748;p21"/>
          <p:cNvSpPr txBox="1">
            <a:spLocks noGrp="1"/>
          </p:cNvSpPr>
          <p:nvPr>
            <p:ph type="title" idx="2" hasCustomPrompt="1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9" name="Google Shape;749;p21"/>
          <p:cNvSpPr txBox="1">
            <a:spLocks noGrp="1"/>
          </p:cNvSpPr>
          <p:nvPr>
            <p:ph type="subTitle" idx="1"/>
          </p:nvPr>
        </p:nvSpPr>
        <p:spPr>
          <a:xfrm>
            <a:off x="2522100" y="3796400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0" name="Google Shape;750;p21"/>
          <p:cNvSpPr/>
          <p:nvPr/>
        </p:nvSpPr>
        <p:spPr>
          <a:xfrm rot="-900520">
            <a:off x="-2140877" y="-896369"/>
            <a:ext cx="4514505" cy="4514505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21"/>
          <p:cNvSpPr/>
          <p:nvPr/>
        </p:nvSpPr>
        <p:spPr>
          <a:xfrm rot="-900491">
            <a:off x="7229969" y="1458392"/>
            <a:ext cx="7442161" cy="744216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4064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 flip="none" rotWithShape="1">
          <a:gsLst>
            <a:gs pos="0">
              <a:srgbClr val="7EB301"/>
            </a:gs>
            <a:gs pos="100000">
              <a:srgbClr val="0198E9"/>
            </a:gs>
          </a:gsLst>
          <a:lin ang="135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66" r:id="rId5"/>
    <p:sldLayoutId id="2147483669" r:id="rId6"/>
    <p:sldLayoutId id="2147483674" r:id="rId7"/>
    <p:sldLayoutId id="2147483675" r:id="rId8"/>
    <p:sldLayoutId id="2147483678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abdillahihassankalinleh@gmail.com" TargetMode="External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07">
          <a:extLst>
            <a:ext uri="{FF2B5EF4-FFF2-40B4-BE49-F238E27FC236}">
              <a16:creationId xmlns:a16="http://schemas.microsoft.com/office/drawing/2014/main" id="{53BD3942-64FC-579E-FAD9-B4D937CE6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08249F9-537A-109D-D7CA-D8FEC6C1D0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Google Shape;1317;p47">
            <a:extLst>
              <a:ext uri="{FF2B5EF4-FFF2-40B4-BE49-F238E27FC236}">
                <a16:creationId xmlns:a16="http://schemas.microsoft.com/office/drawing/2014/main" id="{77A8CA11-AFBA-4828-6DCD-A37AB9FACDD4}"/>
              </a:ext>
            </a:extLst>
          </p:cNvPr>
          <p:cNvSpPr txBox="1">
            <a:spLocks/>
          </p:cNvSpPr>
          <p:nvPr/>
        </p:nvSpPr>
        <p:spPr>
          <a:xfrm>
            <a:off x="661639" y="758412"/>
            <a:ext cx="7970471" cy="1274374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9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/>
            <a:r>
              <a:rPr lang="fr-FR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Évaluation des compétences et développement professionnel des enseignants en formation initiale à Djibouti: une démarche innovante dans le cadre du programme APPRENDRE</a:t>
            </a:r>
          </a:p>
          <a:p>
            <a:pPr algn="ctr"/>
            <a:endParaRPr lang="fr-FR" sz="16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6" name="Google Shape;1167;p33">
            <a:extLst>
              <a:ext uri="{FF2B5EF4-FFF2-40B4-BE49-F238E27FC236}">
                <a16:creationId xmlns:a16="http://schemas.microsoft.com/office/drawing/2014/main" id="{3FF3C78E-123B-54E9-77A7-BD1E8C4B8D8C}"/>
              </a:ext>
            </a:extLst>
          </p:cNvPr>
          <p:cNvSpPr txBox="1">
            <a:spLocks/>
          </p:cNvSpPr>
          <p:nvPr/>
        </p:nvSpPr>
        <p:spPr>
          <a:xfrm>
            <a:off x="239924" y="2903708"/>
            <a:ext cx="8745967" cy="1881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pPr marL="0" indent="0"/>
            <a:endParaRPr lang="fr-FR" sz="1600" b="1" dirty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0" indent="0"/>
            <a:endParaRPr lang="fr-FR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/>
            <a:endParaRPr lang="fr-FR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/>
            <a:endParaRPr lang="fr-FR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/>
            <a:endParaRPr lang="fr-FR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/>
            <a:r>
              <a:rPr lang="fr-FR" b="1" kern="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Abdillahi Hassan Kalinleh</a:t>
            </a:r>
          </a:p>
          <a:p>
            <a:pPr marL="0" indent="0"/>
            <a:r>
              <a:rPr lang="fr-FR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</a:t>
            </a:r>
            <a:r>
              <a:rPr lang="fr-FR" b="1" kern="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xpert national associé du GTE7 Culture de l'évaluation du Programme APPRENDRE de l’AUF</a:t>
            </a:r>
          </a:p>
          <a:p>
            <a:pPr marL="0" indent="0"/>
            <a:r>
              <a:rPr lang="fr-FR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Chef de Service de la Formation Initiale au CFEN</a:t>
            </a:r>
            <a:endParaRPr lang="fr-FR" b="1" kern="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/>
            <a:r>
              <a:rPr lang="fr-FR" b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Centre de Formation de l’Éducation Nationale (CFEN) – Djibouti</a:t>
            </a:r>
          </a:p>
          <a:p>
            <a:pPr marL="0" indent="0"/>
            <a:r>
              <a:rPr lang="fr-FR" b="1" u="sng" dirty="0">
                <a:solidFill>
                  <a:srgbClr val="0563C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3"/>
              </a:rPr>
              <a:t>abdillahihassankalinleh@gmail.com</a:t>
            </a:r>
            <a:endParaRPr lang="fr-FR" b="1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fr-FR" sz="2000" dirty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0" indent="0"/>
            <a:endParaRPr lang="fr-FR" sz="2000" dirty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0" indent="0"/>
            <a:endParaRPr lang="fr-FR" sz="2000" dirty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0" indent="0"/>
            <a:endParaRPr lang="fr-FR" sz="2000" dirty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13" name="Google Shape;1167;p33">
            <a:extLst>
              <a:ext uri="{FF2B5EF4-FFF2-40B4-BE49-F238E27FC236}">
                <a16:creationId xmlns:a16="http://schemas.microsoft.com/office/drawing/2014/main" id="{17594970-D6D7-85E5-BBE5-31355E445497}"/>
              </a:ext>
            </a:extLst>
          </p:cNvPr>
          <p:cNvSpPr txBox="1">
            <a:spLocks/>
          </p:cNvSpPr>
          <p:nvPr/>
        </p:nvSpPr>
        <p:spPr>
          <a:xfrm>
            <a:off x="1953583" y="2157595"/>
            <a:ext cx="5318647" cy="414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pPr marL="0" indent="0" algn="ctr"/>
            <a:r>
              <a:rPr lang="fr-FR" sz="1800" b="1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Février - Avril 2025</a:t>
            </a:r>
          </a:p>
        </p:txBody>
      </p:sp>
      <p:sp>
        <p:nvSpPr>
          <p:cNvPr id="2" name="Google Shape;1208;p36">
            <a:extLst>
              <a:ext uri="{FF2B5EF4-FFF2-40B4-BE49-F238E27FC236}">
                <a16:creationId xmlns:a16="http://schemas.microsoft.com/office/drawing/2014/main" id="{CFABD80C-7937-D668-D0FF-216D5EAC04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0573" y="179637"/>
            <a:ext cx="8402854" cy="3520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1200" i="1" dirty="0"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Journées nationales de l'innovation et de la recherche-action</a:t>
            </a:r>
            <a:endParaRPr sz="1200" i="1" dirty="0">
              <a:latin typeface="Noto Sans SemiBold" panose="020B0502040504020204" pitchFamily="34" charset="0"/>
              <a:ea typeface="Noto Sans SemiBold" panose="020B0502040504020204" pitchFamily="34" charset="0"/>
              <a:cs typeface="Noto Sans SemiBold" panose="020B0502040504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CA763D8-7726-0D21-5B59-680961D6911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D545441-5321-3C44-518F-3EA0289517C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8" name="Image 7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4FB254E4-8126-8E66-FBB4-6FDD1F4D1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9" name="Image 8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B8BF9535-F716-C335-3E30-4A235E3118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1" name="Image 10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50BA1C4-6FA5-647F-9353-55E814BBA0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4" name="Image 3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5E6DDE09-9FA3-2075-540A-0894907BD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F4168E56-CBBB-D51E-CCFB-600942FF4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2668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8100000" scaled="1"/>
          <a:tileRect/>
        </a:gradFill>
        <a:effectLst/>
      </p:bgPr>
    </p:bg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36"/>
          <p:cNvSpPr txBox="1">
            <a:spLocks noGrp="1"/>
          </p:cNvSpPr>
          <p:nvPr>
            <p:ph type="title"/>
          </p:nvPr>
        </p:nvSpPr>
        <p:spPr>
          <a:xfrm>
            <a:off x="3479216" y="1246371"/>
            <a:ext cx="5387382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Contexte de l’atelier</a:t>
            </a:r>
            <a:endParaRPr sz="44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209" name="Google Shape;1209;p36"/>
          <p:cNvSpPr txBox="1">
            <a:spLocks noGrp="1"/>
          </p:cNvSpPr>
          <p:nvPr>
            <p:ph type="title" idx="2"/>
          </p:nvPr>
        </p:nvSpPr>
        <p:spPr>
          <a:xfrm>
            <a:off x="1308417" y="1474971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1</a:t>
            </a:r>
            <a:endParaRPr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D0856B-A49D-3C52-0AEF-111EC52622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01DB06-0016-70C1-A766-7F039951398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8C01ECF-5369-6D96-D20E-BB137607628F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5911A1C6-CBC8-4865-ADD1-146ED60B9B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042A5E78-831B-0EE0-04D1-188A2A81BD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16CBEE4-1729-4E60-B9EE-28FEF2A921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155A7CD4-AE74-57C4-6856-1056F213B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6A30EF21-AF43-C8E4-B2FD-07601D346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F971B298-A694-C98D-3EF5-08C2E0C9535E}"/>
              </a:ext>
            </a:extLst>
          </p:cNvPr>
          <p:cNvSpPr/>
          <p:nvPr/>
        </p:nvSpPr>
        <p:spPr>
          <a:xfrm rot="-900712">
            <a:off x="983483" y="1062139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2548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283;p43">
            <a:extLst>
              <a:ext uri="{FF2B5EF4-FFF2-40B4-BE49-F238E27FC236}">
                <a16:creationId xmlns:a16="http://schemas.microsoft.com/office/drawing/2014/main" id="{C1A5F41F-0F54-2969-BAD8-D65967994D51}"/>
              </a:ext>
            </a:extLst>
          </p:cNvPr>
          <p:cNvSpPr txBox="1">
            <a:spLocks/>
          </p:cNvSpPr>
          <p:nvPr/>
        </p:nvSpPr>
        <p:spPr>
          <a:xfrm>
            <a:off x="118334" y="118334"/>
            <a:ext cx="8945656" cy="427261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defRPr sz="1800">
                <a:solidFill>
                  <a:srgbClr val="000000"/>
                </a:solidFill>
                <a:latin typeface="Noto Sans"/>
              </a:defRPr>
            </a:pPr>
            <a:endParaRPr lang="fr-FR" sz="2000" dirty="0"/>
          </a:p>
          <a:p>
            <a:pPr algn="l">
              <a:defRPr sz="1800">
                <a:solidFill>
                  <a:srgbClr val="000000"/>
                </a:solidFill>
                <a:latin typeface="Noto Sans"/>
              </a:defRPr>
            </a:pPr>
            <a:r>
              <a:rPr lang="fr-FR" sz="2000" dirty="0"/>
              <a:t>La formation initiale des enseignant.e.s à Djibouti repose sur une alternance théorie-pratique de deux ans. La première année combine cours théoriques et trois stages progressifs (observation, pratique accompagnée, semi-responsabilité). La deuxième année se déroule en pleine responsabilité dans les établissements scolaires.</a:t>
            </a:r>
          </a:p>
          <a:p>
            <a:pPr algn="l">
              <a:defRPr sz="1800">
                <a:solidFill>
                  <a:srgbClr val="000000"/>
                </a:solidFill>
                <a:latin typeface="Noto Sans"/>
              </a:defRPr>
            </a:pPr>
            <a:r>
              <a:rPr lang="fr-FR" sz="2000" dirty="0"/>
              <a:t>Cependant, l’hétérogénéité des outils d’évaluation en 2</a:t>
            </a:r>
            <a:r>
              <a:rPr lang="fr-FR" sz="2000" baseline="30000" dirty="0"/>
              <a:t>ème</a:t>
            </a:r>
            <a:r>
              <a:rPr lang="fr-FR" sz="2000" dirty="0"/>
              <a:t> année a mis en évidence la nécessité de renforcer la cohérence et l’harmonisation des pratiques.</a:t>
            </a:r>
          </a:p>
          <a:p>
            <a:pPr algn="l">
              <a:defRPr sz="1800">
                <a:solidFill>
                  <a:srgbClr val="000000"/>
                </a:solidFill>
                <a:latin typeface="Noto Sans"/>
              </a:defRPr>
            </a:pPr>
            <a:r>
              <a:rPr lang="fr-FR" sz="2000" dirty="0"/>
              <a:t>Dans ce cadre, une mission d’expertise s’est tenue en présentiel du 23 au 27 février 2025, inscrite dans le Plan de Travail Annuel (PTA 2) du programme APPRENDRE.</a:t>
            </a:r>
          </a:p>
          <a:p>
            <a:pPr algn="l">
              <a:defRPr sz="1800">
                <a:solidFill>
                  <a:srgbClr val="000000"/>
                </a:solidFill>
                <a:latin typeface="Noto Sans"/>
              </a:defRPr>
            </a:pPr>
            <a:r>
              <a:rPr lang="fr-FR" sz="2000" dirty="0"/>
              <a:t>Ce travail, commandité par le MENFOP, a réuni 27 participant-e-s (formateurs du CFEN et CP de l’IGEN) autour du thème « Évaluation des compétences et développement professionnel ».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16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32A760-ADCC-DDB3-426F-E9F9B27E4E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F3FCBEC-D4DA-18F4-25A1-EC1662A8C6BB}"/>
              </a:ext>
            </a:extLst>
          </p:cNvPr>
          <p:cNvGrpSpPr/>
          <p:nvPr/>
        </p:nvGrpSpPr>
        <p:grpSpPr>
          <a:xfrm>
            <a:off x="274320" y="4436885"/>
            <a:ext cx="8686799" cy="706615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E7BB3ED-16F9-F554-D86D-1CBBC231AFCA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8" name="Image 7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C6B10913-50AE-982F-5C37-F82896CE50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9" name="Image 8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47E01FF2-3804-1635-C76B-61CA9977B0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0" name="Image 9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920E23E-C974-13BC-861E-97D853453C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6" name="Image 5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DD992DB7-7827-7C6F-E386-43AE20B66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7" name="Image 6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6A272E6F-760C-045C-B41D-E9D08823F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/>
          <p:cNvSpPr txBox="1">
            <a:spLocks noGrp="1"/>
          </p:cNvSpPr>
          <p:nvPr>
            <p:ph type="title" idx="2"/>
          </p:nvPr>
        </p:nvSpPr>
        <p:spPr>
          <a:xfrm>
            <a:off x="5161532" y="145859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2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5" name="Google Shape;1208;p36">
            <a:extLst>
              <a:ext uri="{FF2B5EF4-FFF2-40B4-BE49-F238E27FC236}">
                <a16:creationId xmlns:a16="http://schemas.microsoft.com/office/drawing/2014/main" id="{D6835BF9-C4F1-FB17-7C2A-FE862BEE57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97166" y="1417651"/>
            <a:ext cx="5814752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44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Objectifs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AA88A5-BFEB-5C0A-EF41-4B312016F0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30EF051-2771-1AB2-8DF2-058151BE02C3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FA8E868-86D0-3665-79CB-738F4B1959B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BCDA7F16-AEBD-F5A8-8FEB-E2FE4E3318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9950A9CD-C8FB-66D7-D546-D5C9883F3D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AAD0593-73E2-437E-145A-5F08246C15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5F8F1FE9-BB99-DF14-C784-D4AD11117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76ADD7B1-F9A4-9857-CDBA-96BDA1A7D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7D62CB0A-2DA5-7F8E-EAD4-F41699D10755}"/>
              </a:ext>
            </a:extLst>
          </p:cNvPr>
          <p:cNvSpPr/>
          <p:nvPr/>
        </p:nvSpPr>
        <p:spPr>
          <a:xfrm rot="-900712">
            <a:off x="4824268" y="1045757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35"/>
          <p:cNvSpPr/>
          <p:nvPr/>
        </p:nvSpPr>
        <p:spPr>
          <a:xfrm rot="-900402">
            <a:off x="5901528" y="3478315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rgbClr val="6AB2E7"/>
              </a:gs>
              <a:gs pos="100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283;p43">
            <a:extLst>
              <a:ext uri="{FF2B5EF4-FFF2-40B4-BE49-F238E27FC236}">
                <a16:creationId xmlns:a16="http://schemas.microsoft.com/office/drawing/2014/main" id="{655851FA-9672-AE0D-C7AE-4258426DAFA7}"/>
              </a:ext>
            </a:extLst>
          </p:cNvPr>
          <p:cNvSpPr txBox="1">
            <a:spLocks/>
          </p:cNvSpPr>
          <p:nvPr/>
        </p:nvSpPr>
        <p:spPr>
          <a:xfrm>
            <a:off x="268941" y="170041"/>
            <a:ext cx="8649148" cy="403460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>
              <a:buClr>
                <a:schemeClr val="dk1"/>
              </a:buClr>
              <a:buSzPts val="1400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Objectif principal :</a:t>
            </a: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r>
              <a:rPr lang="fr-FR" sz="1800" kern="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Développer les capacités des acteurs nationaux à concevoir et à structurer des outils et ressources d’évaluation des compétences professionnelles, en lien avec les exigences de la formation initiale </a:t>
            </a:r>
          </a:p>
          <a:p>
            <a:pPr marL="139700">
              <a:buClr>
                <a:schemeClr val="dk1"/>
              </a:buClr>
              <a:buSzPts val="1400"/>
            </a:pPr>
            <a:endParaRPr lang="fr-FR" sz="1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9700">
              <a:buClr>
                <a:schemeClr val="dk1"/>
              </a:buClr>
              <a:buSzPts val="1400"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Objectifs spécifiques:</a:t>
            </a: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fr-FR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Mettre en place un dispositif de gestion de l’évaluation des compétences des enseignant.e.s à l’issue de la formation initiale.</a:t>
            </a:r>
          </a:p>
          <a:p>
            <a:pPr marL="342900" lvl="0" indent="-342900" algn="just"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fr-FR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Produire des outils et des ressources pour évaluer les compétences acquises à l’issue de la formation initiale</a:t>
            </a: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42545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 lang="fr-FR" sz="1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82600" indent="-34290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A45BE7-33ED-FB27-D59E-B623B5CAC9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0" name="Image 1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8" name="Image 1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9" name="Image 1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6AB2E7"/>
            </a:gs>
            <a:gs pos="100000">
              <a:srgbClr val="10AD2B"/>
            </a:gs>
          </a:gsLst>
          <a:lin ang="13500000" scaled="1"/>
          <a:tileRect/>
        </a:gradFill>
        <a:effectLst/>
      </p:bgPr>
    </p:bg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/>
          <p:cNvSpPr txBox="1">
            <a:spLocks noGrp="1"/>
          </p:cNvSpPr>
          <p:nvPr>
            <p:ph type="title"/>
          </p:nvPr>
        </p:nvSpPr>
        <p:spPr>
          <a:xfrm>
            <a:off x="0" y="2957025"/>
            <a:ext cx="91440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32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Mise en œuvre de l’atelier</a:t>
            </a:r>
            <a:endParaRPr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/>
          <p:cNvSpPr txBox="1">
            <a:spLocks noGrp="1"/>
          </p:cNvSpPr>
          <p:nvPr>
            <p:ph type="title" idx="2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3</a:t>
            </a:r>
            <a:endParaRPr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B4F2BE-4549-4717-4A72-8DCE32DF2B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D55106-A610-1106-07E5-E1E67535D6A7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D1E1D1A-3B01-AA31-FBAB-96FA62199127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9AFD206A-5189-E117-4EB8-DACA2AEFE9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FEB944BB-05A2-8F9B-AF9F-40E8FBFF2A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5D5D019-CE4C-30E9-90E0-B092ED3367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826DF7DA-55B8-CA99-158D-AE16B1B38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BE442500-B280-D836-556C-6E64AA692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80C759F5-5307-A1A6-D6A0-107BC384CAC9}"/>
              </a:ext>
            </a:extLst>
          </p:cNvPr>
          <p:cNvSpPr/>
          <p:nvPr/>
        </p:nvSpPr>
        <p:spPr>
          <a:xfrm rot="-900712">
            <a:off x="3423795" y="492886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rgbClr val="6AB2E7"/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1715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83;p43">
            <a:extLst>
              <a:ext uri="{FF2B5EF4-FFF2-40B4-BE49-F238E27FC236}">
                <a16:creationId xmlns:a16="http://schemas.microsoft.com/office/drawing/2014/main" id="{72D739B4-D528-B4A3-E418-048BAFC547C4}"/>
              </a:ext>
            </a:extLst>
          </p:cNvPr>
          <p:cNvSpPr txBox="1">
            <a:spLocks/>
          </p:cNvSpPr>
          <p:nvPr/>
        </p:nvSpPr>
        <p:spPr>
          <a:xfrm>
            <a:off x="182880" y="159781"/>
            <a:ext cx="8885816" cy="4160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buNone/>
              <a:defRPr sz="1800">
                <a:solidFill>
                  <a:srgbClr val="000000"/>
                </a:solidFill>
                <a:latin typeface="Noto Sans"/>
              </a:defRPr>
            </a:pPr>
            <a:r>
              <a:rPr lang="fr-FR" sz="1800" b="1" dirty="0"/>
              <a:t>La phase préparatoire de l’atelier </a:t>
            </a:r>
            <a:r>
              <a:rPr lang="fr-FR" sz="1800" dirty="0"/>
              <a:t>a été marquée par plusieurs actions essentielles :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Noto Sans"/>
              </a:defRPr>
            </a:pPr>
            <a:r>
              <a:rPr lang="fr-FR" sz="1800" dirty="0"/>
              <a:t>Concertations en visioconférence entre la direction générale du CFEN-l’expert national et l’expert international afin de recentrer la démarche sur les outils de la formation initiale.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Noto Sans"/>
              </a:defRPr>
            </a:pPr>
            <a:r>
              <a:rPr lang="fr-FR" sz="1800" dirty="0"/>
              <a:t>Nécessité de s’appuyer sur le référentiel de l’enseignant.e et le guide de certification, avec partage de ces documents de référence entre le CFEN-l’expert national et l’expert international.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Noto Sans"/>
              </a:defRPr>
            </a:pPr>
            <a:r>
              <a:rPr lang="fr-FR" sz="1800" dirty="0"/>
              <a:t>Diffusion de la note de service N°122/SG/MENFOP du 19/02/2025 fixant la liste des participant.e.s à l’atelier (formateurs-trices, conseiller.e.s pédagogiques ).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Noto Sans"/>
              </a:defRPr>
            </a:pPr>
            <a:r>
              <a:rPr lang="fr-FR" sz="1800" dirty="0"/>
              <a:t>Préparation et mise en ligne d’un espace collaboratif sur Moodle (CFEN + APPRENDRE) intégrant ressources documentaires et productions. Une digitalisation des supports et anticipation logistique, identifiées comme facteurs clés de succès.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D8C22E-8972-135B-F01F-603040CA5A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DF38A59-CD82-A2AD-E917-E900B3015745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9A8CC491-94E5-53E9-CD50-986A4C93AFBC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24C52451-7BC7-5FFA-9280-1D0ED491D2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B24B1866-C420-4D68-9D2E-94764F1EF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4DB419C-D5AC-101C-E98D-D7061DB90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6CF40AAB-1FDC-93ED-DCFE-7EC44EC23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F661759D-013E-CBCB-1A9C-D725B6E74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5797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47B318C-FFAF-D51E-C22E-C41E2D8EA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88" y="265113"/>
            <a:ext cx="8912225" cy="4791075"/>
          </a:xfrm>
        </p:spPr>
        <p:txBody>
          <a:bodyPr/>
          <a:lstStyle/>
          <a:p>
            <a:pPr marL="152400" indent="0">
              <a:buNone/>
            </a:pP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E506ED-188F-EB78-2BC2-55C4A687C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88" y="87312"/>
            <a:ext cx="8988423" cy="482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618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9819D42-5731-50E5-4EAB-984B729FF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941" y="258183"/>
            <a:ext cx="8649147" cy="4711849"/>
          </a:xfrm>
        </p:spPr>
        <p:txBody>
          <a:bodyPr/>
          <a:lstStyle/>
          <a:p>
            <a:pPr marL="152400" indent="0">
              <a:buNone/>
            </a:pPr>
            <a:r>
              <a:rPr lang="fr-F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Synthèse de la phase présentielle de l’atelier:</a:t>
            </a:r>
          </a:p>
          <a:p>
            <a:pPr marL="152400" indent="0">
              <a:buNone/>
            </a:pPr>
            <a:endParaRPr lang="fr-FR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2400" indent="0">
              <a:buNone/>
            </a:pPr>
            <a:endParaRPr lang="fr-F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0D1126F-9053-BDEC-EB76-5B6E5950E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966563"/>
            <a:ext cx="8892540" cy="408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23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6B8611-0BE2-3349-1F38-2940E803C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245" y="539500"/>
            <a:ext cx="6251855" cy="585900"/>
          </a:xfrm>
        </p:spPr>
        <p:txBody>
          <a:bodyPr/>
          <a:lstStyle/>
          <a:p>
            <a:pPr algn="l"/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Phase distancielle de l’atelier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6DA638-F492-4DE8-6D61-CC7233A0C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4245" y="1215750"/>
            <a:ext cx="8681421" cy="3851102"/>
          </a:xfrm>
        </p:spPr>
        <p:txBody>
          <a:bodyPr/>
          <a:lstStyle/>
          <a:p>
            <a:pPr marL="152400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04840C-3922-A5F1-707E-9E962F4F9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125" y="1355463"/>
            <a:ext cx="8272629" cy="361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376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2">
          <a:extLst>
            <a:ext uri="{FF2B5EF4-FFF2-40B4-BE49-F238E27FC236}">
              <a16:creationId xmlns:a16="http://schemas.microsoft.com/office/drawing/2014/main" id="{4D702345-59FB-B427-5B09-E524DC801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>
            <a:extLst>
              <a:ext uri="{FF2B5EF4-FFF2-40B4-BE49-F238E27FC236}">
                <a16:creationId xmlns:a16="http://schemas.microsoft.com/office/drawing/2014/main" id="{879B860C-9A3B-E68F-5ADD-00A383FA59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957025"/>
            <a:ext cx="91440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32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Stratégie de mise en œuvre</a:t>
            </a:r>
            <a:endParaRPr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>
            <a:extLst>
              <a:ext uri="{FF2B5EF4-FFF2-40B4-BE49-F238E27FC236}">
                <a16:creationId xmlns:a16="http://schemas.microsoft.com/office/drawing/2014/main" id="{D6351F3B-D32E-E3AB-80E7-7234C6B316D2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4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C0667A-A35F-456E-FDF8-65706F6BD0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C5980B3-4987-B104-D8B3-C018A1F36246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00E05BC-F53E-48F6-8E1E-25B884998BE6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6CBDA503-CDC5-EA6D-C14E-30B3C4E70B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6B34BE59-426B-7033-8060-8F2EA12CE3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8B3A5DA-6A04-C272-6779-26DE73AF18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EC9FA14-2563-10DC-2060-CE859B459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CB136620-4690-450B-F37C-AEF742898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AB22CB9A-267F-883C-6A98-C09A1BC65732}"/>
              </a:ext>
            </a:extLst>
          </p:cNvPr>
          <p:cNvSpPr/>
          <p:nvPr/>
        </p:nvSpPr>
        <p:spPr>
          <a:xfrm rot="-900712">
            <a:off x="3423795" y="492886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rgbClr val="6AB2E7"/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3645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5">
          <a:extLst>
            <a:ext uri="{FF2B5EF4-FFF2-40B4-BE49-F238E27FC236}">
              <a16:creationId xmlns:a16="http://schemas.microsoft.com/office/drawing/2014/main" id="{DAE81144-C303-1539-DB32-A5C60B249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27D593F-0FAB-1B51-0862-20AD39D313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649C36E-9C29-18B4-2F49-8C2DED0FF49A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AF9FD5CC-C3ED-86B3-5DFA-E387E4D3636D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4130B986-04B3-2394-9255-E3F4C63326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0BEA9A71-DED2-1323-0B78-3AC85D3B73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19CAB7F-194D-F4F7-0E4A-0624B2F0DE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91FD1E49-B1C9-76F2-249C-B5A489596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01DBAF6D-4017-D30E-E508-B0B1A9E39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36AD5287-0FB6-5CB1-4264-DD6182DD38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13" y="159781"/>
            <a:ext cx="8988447" cy="414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43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51">
          <a:extLst>
            <a:ext uri="{FF2B5EF4-FFF2-40B4-BE49-F238E27FC236}">
              <a16:creationId xmlns:a16="http://schemas.microsoft.com/office/drawing/2014/main" id="{032A8EE5-E75A-453F-B53A-DDCA010FF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08;p36">
            <a:extLst>
              <a:ext uri="{FF2B5EF4-FFF2-40B4-BE49-F238E27FC236}">
                <a16:creationId xmlns:a16="http://schemas.microsoft.com/office/drawing/2014/main" id="{EF777AFA-7690-DAAA-C833-930FE6C943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0712" y="1369042"/>
            <a:ext cx="5607814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fr-FR" sz="4000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Résultats atteints</a:t>
            </a:r>
            <a:endParaRPr sz="4000"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4" name="Google Shape;1209;p36">
            <a:extLst>
              <a:ext uri="{FF2B5EF4-FFF2-40B4-BE49-F238E27FC236}">
                <a16:creationId xmlns:a16="http://schemas.microsoft.com/office/drawing/2014/main" id="{64931189-F4C0-26A1-9667-592F2020FC34}"/>
              </a:ext>
            </a:extLst>
          </p:cNvPr>
          <p:cNvSpPr txBox="1">
            <a:spLocks/>
          </p:cNvSpPr>
          <p:nvPr/>
        </p:nvSpPr>
        <p:spPr>
          <a:xfrm>
            <a:off x="1032070" y="1423042"/>
            <a:ext cx="1715678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72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5</a:t>
            </a:r>
          </a:p>
        </p:txBody>
      </p:sp>
      <p:sp>
        <p:nvSpPr>
          <p:cNvPr id="15" name="Google Shape;1211;p36">
            <a:extLst>
              <a:ext uri="{FF2B5EF4-FFF2-40B4-BE49-F238E27FC236}">
                <a16:creationId xmlns:a16="http://schemas.microsoft.com/office/drawing/2014/main" id="{CB0090D4-E65D-E03B-1CE9-05A01D052D83}"/>
              </a:ext>
            </a:extLst>
          </p:cNvPr>
          <p:cNvSpPr/>
          <p:nvPr/>
        </p:nvSpPr>
        <p:spPr>
          <a:xfrm rot="-900712">
            <a:off x="764158" y="1016882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A2D2F36-4E4A-2A89-BF90-F1E45005AAD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020DB05-A182-31B6-943D-2C9AA499457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E555DFC-D9F2-65AE-13B9-670CC19D5F1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28DAA91-F056-DA84-4168-0B660EA9A8F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C9E16D-0DAF-6D4E-AB56-A180369BA3EB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E6E77262-5686-1924-22F6-E4061AF95A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8" name="Image 7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4460E1E7-0A13-D529-AEE2-881A5F73ED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0" name="Image 9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C4ABE12-AE99-556E-AB2D-DCDB025B4E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7C9D5833-0F84-32EA-EE98-A091B0688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4DD97308-DA61-51D5-C7F3-4BBAA8258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7883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B5F4379-F1FD-1630-C8A7-E05647ED2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21" y="133815"/>
            <a:ext cx="8865218" cy="500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24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131F2B04-377F-BC56-677E-C21C4B8C44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0A5B391-CE0B-2E08-9735-81CA6449659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01CE93D-B9C7-F192-FDD7-E78C5C89FB9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188248-3083-8391-3EA9-CB34BAB6178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5294743-F5DD-BC12-C96D-E2C6AE73B213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5D10FE7C-EDAE-486B-4E7F-0540C74D6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7089C8DF-CF3F-7A31-C4E0-5FB2A13E6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5FBCAD3-7901-CBB9-C419-A4698A4A04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CA49D81E-FA03-05F3-BEA7-76D45CA1F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973D0777-34FC-F410-CA35-DEA04A473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519A6259-C2D1-9C08-4DFF-F8F6A984CC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19" y="95898"/>
            <a:ext cx="8907332" cy="417844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94EBA82-E13D-6097-337B-809B30FEE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66" y="111512"/>
            <a:ext cx="8876371" cy="490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35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1">
          <a:extLst>
            <a:ext uri="{FF2B5EF4-FFF2-40B4-BE49-F238E27FC236}">
              <a16:creationId xmlns:a16="http://schemas.microsoft.com/office/drawing/2014/main" id="{3D949CC2-496F-B7D3-2A9A-163E70AFB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08;p36">
            <a:extLst>
              <a:ext uri="{FF2B5EF4-FFF2-40B4-BE49-F238E27FC236}">
                <a16:creationId xmlns:a16="http://schemas.microsoft.com/office/drawing/2014/main" id="{8EC2ECAD-E9FA-6C1C-412C-80868136B5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0712" y="1369042"/>
            <a:ext cx="5607814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fr-FR" sz="4000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Dissémination</a:t>
            </a:r>
            <a:endParaRPr sz="4000"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4" name="Google Shape;1209;p36">
            <a:extLst>
              <a:ext uri="{FF2B5EF4-FFF2-40B4-BE49-F238E27FC236}">
                <a16:creationId xmlns:a16="http://schemas.microsoft.com/office/drawing/2014/main" id="{C1CA7AB3-D851-16BC-361E-56EFB19AB9C0}"/>
              </a:ext>
            </a:extLst>
          </p:cNvPr>
          <p:cNvSpPr txBox="1">
            <a:spLocks/>
          </p:cNvSpPr>
          <p:nvPr/>
        </p:nvSpPr>
        <p:spPr>
          <a:xfrm>
            <a:off x="1032070" y="1423042"/>
            <a:ext cx="1715678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72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6</a:t>
            </a:r>
          </a:p>
        </p:txBody>
      </p:sp>
      <p:sp>
        <p:nvSpPr>
          <p:cNvPr id="15" name="Google Shape;1211;p36">
            <a:extLst>
              <a:ext uri="{FF2B5EF4-FFF2-40B4-BE49-F238E27FC236}">
                <a16:creationId xmlns:a16="http://schemas.microsoft.com/office/drawing/2014/main" id="{16EBD5D3-4A46-82FD-AE7A-25B037486174}"/>
              </a:ext>
            </a:extLst>
          </p:cNvPr>
          <p:cNvSpPr/>
          <p:nvPr/>
        </p:nvSpPr>
        <p:spPr>
          <a:xfrm rot="-900712">
            <a:off x="764158" y="1016882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740BB9A-96B0-9D7F-0170-8C41CC115C2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C76AA7C-7E13-82E7-CD69-D8689949CDE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18B4B31-ECCA-CD10-7648-6719F4F1CCA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E32D0E8-880E-0AA8-0692-E8E8EF1D1A75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B98573A-E0F8-2D95-7276-1F0226E9C28D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C9795ED1-480F-AAF9-76E9-4ABE9C0620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8" name="Image 7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3E38296A-F9E9-C547-CF81-A4B3372BD2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0" name="Image 9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B52ED1F-C759-9D28-CC1A-10FB5CA003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EED7B7E-80F3-D716-CB79-B60E75024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24ED47F2-9467-0B62-6E96-4C1560CA2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9460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196BD14-77E2-BA16-5A43-4AF57516A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552" y="231354"/>
            <a:ext cx="7381301" cy="474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81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6">
          <a:extLst>
            <a:ext uri="{FF2B5EF4-FFF2-40B4-BE49-F238E27FC236}">
              <a16:creationId xmlns:a16="http://schemas.microsoft.com/office/drawing/2014/main" id="{C5110CD8-94B2-2E4A-AC88-6E1E99036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7C379675-CA8C-B44F-0FD5-8D52F0DDFE7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8B8A87F-5F13-0AF0-895F-FD6355BD363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723473C-7DA1-EA33-4509-2A95249D16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BDDDD99-0567-25E6-9110-2E325415DA5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FACFB2-2E2C-8DF0-E433-3D69054C9EA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91A7BF89-513F-9CC6-7BBB-26C122E078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9884D3ED-33EB-BEAD-3696-E3EF9F9BC8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3AE3EBC-204F-CBF1-11AE-2348008936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02FFA084-54A1-D9BB-440F-6427C510B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CBFDC51D-187B-608B-3FC3-3EF9F9100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20652D5-23C8-02EF-6DC8-5635BDC9AF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99" y="95898"/>
            <a:ext cx="8973802" cy="423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660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BB427D-F566-ADAF-7EBD-4C39F1AB3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" y="114300"/>
            <a:ext cx="8778240" cy="5029200"/>
          </a:xfrm>
        </p:spPr>
        <p:txBody>
          <a:bodyPr/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fr-FR" dirty="0"/>
              <a:t>Bibliographie</a:t>
            </a:r>
            <a:br>
              <a:rPr lang="fr-FR" dirty="0"/>
            </a:br>
            <a:r>
              <a:rPr lang="fr-FR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Barbier, J. M., Chaix, M.-L., &amp; Demailly, L. (1994). Le développement professionnel des enseignants.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Paris : PUF</a:t>
            </a:r>
            <a:b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Borg, S., &amp; Edmett, A. (2019). Developing a teacher evaluation framework : Processes and lessons. 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ELT Research Papers, 19.06.</a:t>
            </a:r>
            <a:b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Brodeur, M., Deaudelin, C., &amp; Bru, M. (2005). Le développement professionnel des enseignants. Presses de l’Université du Québec.</a:t>
            </a:r>
            <a:b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Cornu, B. (2015). L’accompagnement en formation : enjeux et pratiques. Paris : L’Harmattan.</a:t>
            </a:r>
            <a:b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Gillet, J., &amp; Tremblay, M. (2017). La pratique de la recherche participative et ses effets transformateurs. Les Politiques sociales, 1, 77–89.</a:t>
            </a:r>
            <a:b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Leclercq, D., &amp; Poumay, M. (2018). La formation des enseignants et formateurs d’adultes : Un guide pour la conception, la mise en œuvre et l’évaluation des dispositifs. De Boeck Supérieur.</a:t>
            </a:r>
            <a:b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01035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D132B7-61F6-123A-BCF6-1C01B2DB8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171450"/>
            <a:ext cx="8892540" cy="4652010"/>
          </a:xfrm>
        </p:spPr>
        <p:txBody>
          <a:bodyPr/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fr-FR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Paul, M. (2015). L’accompagnement : une posture professionnelle spécifique. Paris : L’Harmattan</a:t>
            </a:r>
            <a:br>
              <a:rPr lang="fr-FR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Perrenoud, P. (2001). Alternance et transfert : construire des ponts entre théorie et pratique en formation.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Cahiers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pédagogiques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 390.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Prince, T., &amp; Barrett, T. (2014). Teacher professional standards in England : Classroom practice and professional development.</a:t>
            </a:r>
            <a:b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Schön, D. A. (1983). The Reflective Practitioner : How Professionals Think in Action. New York : Basic Books.</a:t>
            </a:r>
            <a:b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Vygotski, L. S. (trad. Fr. 1997). Pensée et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langage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Paris : La Dispute.</a:t>
            </a:r>
            <a:b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Wittorski, R. (2014). Professionnalisation et développement professionnel. Paris : L’Harmattan.</a:t>
            </a:r>
            <a:b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2085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218481-861A-B041-1BDF-2975E860E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010" y="539500"/>
            <a:ext cx="7704000" cy="3575300"/>
          </a:xfrm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r>
              <a:rPr lang="fr-FR" sz="4800" dirty="0"/>
              <a:t>MERCI</a:t>
            </a:r>
            <a:br>
              <a:rPr lang="fr-FR" sz="4800" dirty="0"/>
            </a:br>
            <a:r>
              <a:rPr lang="fr-FR" sz="4800" dirty="0"/>
              <a:t>DE VOTRE ATTENTION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0210026"/>
      </p:ext>
    </p:extLst>
  </p:cSld>
  <p:clrMapOvr>
    <a:masterClrMapping/>
  </p:clrMapOvr>
</p:sld>
</file>

<file path=ppt/theme/theme1.xml><?xml version="1.0" encoding="utf-8"?>
<a:theme xmlns:a="http://schemas.openxmlformats.org/drawingml/2006/main" name="Blaue Kreise &amp; Farbverläufe - Durchbruch by Slidesgo">
  <a:themeElements>
    <a:clrScheme name="Simple Light">
      <a:dk1>
        <a:srgbClr val="FFFFFF"/>
      </a:dk1>
      <a:lt1>
        <a:srgbClr val="FFFFFF"/>
      </a:lt1>
      <a:dk2>
        <a:srgbClr val="812792"/>
      </a:dk2>
      <a:lt2>
        <a:srgbClr val="29AAE1"/>
      </a:lt2>
      <a:accent1>
        <a:srgbClr val="00FFFF"/>
      </a:accent1>
      <a:accent2>
        <a:srgbClr val="29AAE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B2A3615EC40748B6DE97B0D32B2761" ma:contentTypeVersion="9" ma:contentTypeDescription="Create a new document." ma:contentTypeScope="" ma:versionID="e39047c8310ce98ccfeb99b22718334e">
  <xsd:schema xmlns:xsd="http://www.w3.org/2001/XMLSchema" xmlns:xs="http://www.w3.org/2001/XMLSchema" xmlns:p="http://schemas.microsoft.com/office/2006/metadata/properties" xmlns:ns2="7445f74b-5921-4478-9aa1-9c5305656e61" targetNamespace="http://schemas.microsoft.com/office/2006/metadata/properties" ma:root="true" ma:fieldsID="300885508b8f9993f01acfbbb35ad886" ns2:_="">
    <xsd:import namespace="7445f74b-5921-4478-9aa1-9c5305656e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45f74b-5921-4478-9aa1-9c5305656e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CEA4A3-9B51-4EC3-A497-76AD797CFC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45f74b-5921-4478-9aa1-9c5305656e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3BA22B-D530-4C61-B1F0-73057EF0B9D0}">
  <ds:schemaRefs>
    <ds:schemaRef ds:uri="http://schemas.microsoft.com/office/2006/metadata/properties"/>
    <ds:schemaRef ds:uri="http://schemas.microsoft.com/office/infopath/2007/PartnerControls"/>
    <ds:schemaRef ds:uri="458b6f36-b474-460b-b241-cbfe0148e039"/>
    <ds:schemaRef ds:uri="e3c94543-904b-4cfb-a34f-6f8386c685b3"/>
  </ds:schemaRefs>
</ds:datastoreItem>
</file>

<file path=customXml/itemProps3.xml><?xml version="1.0" encoding="utf-8"?>
<ds:datastoreItem xmlns:ds="http://schemas.openxmlformats.org/officeDocument/2006/customXml" ds:itemID="{945E140F-4097-4B10-94A1-4DFAF25B40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3797</TotalTime>
  <Words>796</Words>
  <Application>Microsoft Office PowerPoint</Application>
  <PresentationFormat>Affichage à l'écran (16:9)</PresentationFormat>
  <Paragraphs>71</Paragraphs>
  <Slides>22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5" baseType="lpstr">
      <vt:lpstr>Noto Sans Light</vt:lpstr>
      <vt:lpstr>Noto Sans SemiBold</vt:lpstr>
      <vt:lpstr>Anaheim</vt:lpstr>
      <vt:lpstr>Raleway</vt:lpstr>
      <vt:lpstr>Arial</vt:lpstr>
      <vt:lpstr>Symbol</vt:lpstr>
      <vt:lpstr>Noto Sans Black</vt:lpstr>
      <vt:lpstr>Open Sans ExtraBold</vt:lpstr>
      <vt:lpstr>Times New Roman</vt:lpstr>
      <vt:lpstr>Noto Sans</vt:lpstr>
      <vt:lpstr>Bebas Neue</vt:lpstr>
      <vt:lpstr>Roboto Condensed Light</vt:lpstr>
      <vt:lpstr>Blaue Kreise &amp; Farbverläufe - Durchbruch by Slidesgo</vt:lpstr>
      <vt:lpstr>Journées nationales de l'innovation et de la recherche-action</vt:lpstr>
      <vt:lpstr>Contexte de l’atelier</vt:lpstr>
      <vt:lpstr>Présentation PowerPoint</vt:lpstr>
      <vt:lpstr>2</vt:lpstr>
      <vt:lpstr>Présentation PowerPoint</vt:lpstr>
      <vt:lpstr>Mise en œuvre de l’atelier</vt:lpstr>
      <vt:lpstr>Présentation PowerPoint</vt:lpstr>
      <vt:lpstr>Présentation PowerPoint</vt:lpstr>
      <vt:lpstr>Présentation PowerPoint</vt:lpstr>
      <vt:lpstr>Phase distancielle de l’atelier</vt:lpstr>
      <vt:lpstr>Stratégie de mise en œuvre</vt:lpstr>
      <vt:lpstr>Présentation PowerPoint</vt:lpstr>
      <vt:lpstr>Résultats atteints</vt:lpstr>
      <vt:lpstr>Présentation PowerPoint</vt:lpstr>
      <vt:lpstr>Présentation PowerPoint</vt:lpstr>
      <vt:lpstr>Présentation PowerPoint</vt:lpstr>
      <vt:lpstr>Dissémination</vt:lpstr>
      <vt:lpstr>Présentation PowerPoint</vt:lpstr>
      <vt:lpstr>Présentation PowerPoint</vt:lpstr>
      <vt:lpstr>Bibliographie Barbier, J. M., Chaix, M.-L., &amp; Demailly, L. (1994). Le développement professionnel des enseignants. Paris : PUF Borg, S., &amp; Edmett, A. (2019). Developing a teacher evaluation framework : Processes and lessons. ELT Research Papers, 19.06. Brodeur, M., Deaudelin, C., &amp; Bru, M. (2005). Le développement professionnel des enseignants. Presses de l’Université du Québec. Cornu, B. (2015). L’accompagnement en formation : enjeux et pratiques. Paris : L’Harmattan. Gillet, J., &amp; Tremblay, M. (2017). La pratique de la recherche participative et ses effets transformateurs. Les Politiques sociales, 1, 77–89. Leclercq, D., &amp; Poumay, M. (2018). La formation des enseignants et formateurs d’adultes : Un guide pour la conception, la mise en œuvre et l’évaluation des dispositifs. De Boeck Supérieur. </vt:lpstr>
      <vt:lpstr>Paul, M. (2015). L’accompagnement : une posture professionnelle spécifique. Paris : L’Harmattan Perrenoud, P. (2001). Alternance et transfert : construire des ponts entre théorie et pratique en formation. Cahiers pédagogiques , 390. Prince, T., &amp; Barrett, T. (2014). Teacher professional standards in England : Classroom practice and professional development. Schön, D. A. (1983). The Reflective Practitioner : How Professionals Think in Action. New York : Basic Books. Vygotski, L. S. (trad. Fr. 1997). Pensée et langage. Paris : La Dispute. Wittorski, R. (2014). Professionnalisation et développement professionnel. Paris : L’Harmattan.   </vt:lpstr>
      <vt:lpstr>  MERCI DE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Sophie DOBOSZ</cp:lastModifiedBy>
  <cp:revision>97</cp:revision>
  <dcterms:modified xsi:type="dcterms:W3CDTF">2025-11-19T11:34:09Z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0x0101009BB2A3615EC40748B6DE97B0D32B2761</vt:lpwstr>
  </property>
</Properties>
</file>