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4"/>
  </p:sldMasterIdLst>
  <p:notesMasterIdLst>
    <p:notesMasterId r:id="rId29"/>
  </p:notesMasterIdLst>
  <p:handoutMasterIdLst>
    <p:handoutMasterId r:id="rId30"/>
  </p:handoutMasterIdLst>
  <p:sldIdLst>
    <p:sldId id="317" r:id="rId5"/>
    <p:sldId id="305" r:id="rId6"/>
    <p:sldId id="257" r:id="rId7"/>
    <p:sldId id="318" r:id="rId8"/>
    <p:sldId id="268" r:id="rId9"/>
    <p:sldId id="259" r:id="rId10"/>
    <p:sldId id="272" r:id="rId11"/>
    <p:sldId id="307" r:id="rId12"/>
    <p:sldId id="303" r:id="rId13"/>
    <p:sldId id="269" r:id="rId14"/>
    <p:sldId id="308" r:id="rId15"/>
    <p:sldId id="270" r:id="rId16"/>
    <p:sldId id="319" r:id="rId17"/>
    <p:sldId id="320" r:id="rId18"/>
    <p:sldId id="321" r:id="rId19"/>
    <p:sldId id="322" r:id="rId20"/>
    <p:sldId id="310" r:id="rId21"/>
    <p:sldId id="311" r:id="rId22"/>
    <p:sldId id="309" r:id="rId23"/>
    <p:sldId id="285" r:id="rId24"/>
    <p:sldId id="314" r:id="rId25"/>
    <p:sldId id="315" r:id="rId26"/>
    <p:sldId id="316" r:id="rId27"/>
    <p:sldId id="323" r:id="rId28"/>
  </p:sldIdLst>
  <p:sldSz cx="9144000" cy="5143500" type="screen16x9"/>
  <p:notesSz cx="6858000" cy="9144000"/>
  <p:embeddedFontLst>
    <p:embeddedFont>
      <p:font typeface="Open Sans ExtraBold" panose="020B0604020202020204" charset="0"/>
      <p:bold r:id="rId31"/>
      <p:boldItalic r:id="rId32"/>
    </p:embeddedFont>
    <p:embeddedFont>
      <p:font typeface="Raleway" panose="020B0604020202020204" charset="0"/>
      <p:regular r:id="rId33"/>
      <p:bold r:id="rId34"/>
      <p:italic r:id="rId35"/>
      <p:boldItalic r:id="rId36"/>
    </p:embeddedFont>
    <p:embeddedFont>
      <p:font typeface="Roboto Condensed Light" panose="020B0604020202020204" charset="0"/>
      <p:regular r:id="rId37"/>
      <p:italic r:id="rId38"/>
    </p:embeddedFont>
    <p:embeddedFont>
      <p:font typeface="Noto Sans Black" panose="020B0604020202020204" charset="0"/>
      <p:bold r:id="rId39"/>
      <p:boldItalic r:id="rId40"/>
    </p:embeddedFont>
    <p:embeddedFont>
      <p:font typeface="Noto Sans SemiBold" panose="020B0604020202020204" charset="0"/>
      <p:regular r:id="rId41"/>
      <p:bold r:id="rId42"/>
      <p:italic r:id="rId43"/>
      <p:boldItalic r:id="rId44"/>
    </p:embeddedFont>
    <p:embeddedFont>
      <p:font typeface="Noto Sans Light" panose="020B060402020202020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AB2E7"/>
    <a:srgbClr val="10AD2B"/>
    <a:srgbClr val="7EB301"/>
    <a:srgbClr val="D55645"/>
    <a:srgbClr val="D71419"/>
    <a:srgbClr val="019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7CE1AF-7680-4D0D-A333-E539F5D6D617}">
  <a:tblStyle styleId="{6E7CE1AF-7680-4D0D-A333-E539F5D6D6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1"/>
    <p:restoredTop sz="94625"/>
  </p:normalViewPr>
  <p:slideViewPr>
    <p:cSldViewPr snapToGrid="0" showGuides="1">
      <p:cViewPr varScale="1">
        <p:scale>
          <a:sx n="93" d="100"/>
          <a:sy n="93" d="100"/>
        </p:scale>
        <p:origin x="642" y="66"/>
      </p:cViewPr>
      <p:guideLst>
        <p:guide orient="horz" pos="1665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40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6.xml"/><Relationship Id="rId41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E2A0FCF8-BD4B-1100-9C95-FAC4207A50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C575B607-A2B2-AF03-F4D3-43BADD116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99E56-E5CC-0649-B309-D4590F380B5D}" type="datetimeFigureOut">
              <a:rPr lang="fr-FR" smtClean="0"/>
              <a:t>04/10/2025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DDAC2A2D-703B-683A-4F77-0BB265679E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85436851-998B-40A8-568F-EF9F24D66F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2A526-D80F-CA4C-A58C-88D6DBA10D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94773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71586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="" xmlns:a16="http://schemas.microsoft.com/office/drawing/2014/main" id="{33C77574-6FC9-64E2-FC74-73C4F5F9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="" xmlns:a16="http://schemas.microsoft.com/office/drawing/2014/main" id="{B69511EE-3A8D-86E3-3A6B-B6EBF9B20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="" xmlns:a16="http://schemas.microsoft.com/office/drawing/2014/main" id="{B0F475D2-19DB-BC41-1962-7834F1AC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907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9987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9506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1212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4547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130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4308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8363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5013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>
          <a:extLst>
            <a:ext uri="{FF2B5EF4-FFF2-40B4-BE49-F238E27FC236}">
              <a16:creationId xmlns="" xmlns:a16="http://schemas.microsoft.com/office/drawing/2014/main" id="{453263E2-3586-9B20-73DB-C840393E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>
            <a:extLst>
              <a:ext uri="{FF2B5EF4-FFF2-40B4-BE49-F238E27FC236}">
                <a16:creationId xmlns="" xmlns:a16="http://schemas.microsoft.com/office/drawing/2014/main" id="{7C683C05-BCA8-9CC7-5A9A-87BB17406F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>
            <a:extLst>
              <a:ext uri="{FF2B5EF4-FFF2-40B4-BE49-F238E27FC236}">
                <a16:creationId xmlns="" xmlns:a16="http://schemas.microsoft.com/office/drawing/2014/main" id="{B56C398B-2BF0-017B-DF9A-A9E5B9568B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0518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e0dedb1667_0_10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e0dedb1667_0_10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115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>
          <a:extLst>
            <a:ext uri="{FF2B5EF4-FFF2-40B4-BE49-F238E27FC236}">
              <a16:creationId xmlns="" xmlns:a16="http://schemas.microsoft.com/office/drawing/2014/main" id="{48B9D19A-22E7-9165-3F68-544B70866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>
            <a:extLst>
              <a:ext uri="{FF2B5EF4-FFF2-40B4-BE49-F238E27FC236}">
                <a16:creationId xmlns="" xmlns:a16="http://schemas.microsoft.com/office/drawing/2014/main" id="{BF485BC3-5FDA-936C-C2A5-E8E491423E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>
            <a:extLst>
              <a:ext uri="{FF2B5EF4-FFF2-40B4-BE49-F238E27FC236}">
                <a16:creationId xmlns="" xmlns:a16="http://schemas.microsoft.com/office/drawing/2014/main" id="{78ECFF11-3EE2-4781-5CB7-C8B4706B26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8439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="" xmlns:a16="http://schemas.microsoft.com/office/drawing/2014/main" id="{E84BD4A6-4E18-7BE9-30BC-69D03DB5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="" xmlns:a16="http://schemas.microsoft.com/office/drawing/2014/main" id="{8DE9C363-3F2E-9394-7CBA-C1216C143F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="" xmlns:a16="http://schemas.microsoft.com/office/drawing/2014/main" id="{476CA188-EC59-6712-9234-A0E8EFB31D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1445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>
          <a:extLst>
            <a:ext uri="{FF2B5EF4-FFF2-40B4-BE49-F238E27FC236}">
              <a16:creationId xmlns="" xmlns:a16="http://schemas.microsoft.com/office/drawing/2014/main" id="{D765EBFD-3069-EE84-2BFB-8F47CF256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>
            <a:extLst>
              <a:ext uri="{FF2B5EF4-FFF2-40B4-BE49-F238E27FC236}">
                <a16:creationId xmlns="" xmlns:a16="http://schemas.microsoft.com/office/drawing/2014/main" id="{3F05EA4D-A89F-ECB4-2791-185DF48CFA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>
            <a:extLst>
              <a:ext uri="{FF2B5EF4-FFF2-40B4-BE49-F238E27FC236}">
                <a16:creationId xmlns="" xmlns:a16="http://schemas.microsoft.com/office/drawing/2014/main" id="{E1FBC9AF-0E86-852B-5C91-7539A6A3F9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187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99f2f57a71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7" name="Google Shape;1727;g99f2f57a71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9750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>
          <a:extLst>
            <a:ext uri="{FF2B5EF4-FFF2-40B4-BE49-F238E27FC236}">
              <a16:creationId xmlns="" xmlns:a16="http://schemas.microsoft.com/office/drawing/2014/main" id="{0F81DEE9-E1C2-BB06-E22F-90795BC92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>
            <a:extLst>
              <a:ext uri="{FF2B5EF4-FFF2-40B4-BE49-F238E27FC236}">
                <a16:creationId xmlns="" xmlns:a16="http://schemas.microsoft.com/office/drawing/2014/main" id="{E730E364-46E9-A18A-3C18-931406ABEB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>
            <a:extLst>
              <a:ext uri="{FF2B5EF4-FFF2-40B4-BE49-F238E27FC236}">
                <a16:creationId xmlns="" xmlns:a16="http://schemas.microsoft.com/office/drawing/2014/main" id="{9C55D81D-81AA-5997-968F-2725390F55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0614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="" xmlns:a16="http://schemas.microsoft.com/office/drawing/2014/main" id="{0AB78208-D113-7CA3-57DD-ECC6716E0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="" xmlns:a16="http://schemas.microsoft.com/office/drawing/2014/main" id="{216DCAAA-FF3F-C2C4-09C4-291EA99298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="" xmlns:a16="http://schemas.microsoft.com/office/drawing/2014/main" id="{2455AAF8-AF3E-D29C-48FE-28072D2B71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193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="" xmlns:a16="http://schemas.microsoft.com/office/drawing/2014/main" id="{3FF539FB-D3B5-5EC1-14FD-3349154A7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="" xmlns:a16="http://schemas.microsoft.com/office/drawing/2014/main" id="{2AE6B393-71E2-40CF-7D05-716854F81E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="" xmlns:a16="http://schemas.microsoft.com/office/drawing/2014/main" id="{9D4A2F3F-FD58-3767-B09A-57851C88A3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4667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>
            <a:spLocks noGrp="1"/>
          </p:cNvSpPr>
          <p:nvPr>
            <p:ph type="title"/>
          </p:nvPr>
        </p:nvSpPr>
        <p:spPr>
          <a:xfrm>
            <a:off x="4068000" y="1695450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 idx="2" hasCustomPrompt="1"/>
          </p:nvPr>
        </p:nvSpPr>
        <p:spPr>
          <a:xfrm>
            <a:off x="1553400" y="1865376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4068000" y="3208375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"/>
          <p:cNvSpPr/>
          <p:nvPr/>
        </p:nvSpPr>
        <p:spPr>
          <a:xfrm rot="2114048">
            <a:off x="6021621" y="-4177893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/>
          <p:nvPr/>
        </p:nvSpPr>
        <p:spPr>
          <a:xfrm rot="2114170">
            <a:off x="2064472" y="4363955"/>
            <a:ext cx="3691321" cy="369149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2547900" y="539500"/>
            <a:ext cx="404820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2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100"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" name="Google Shape;1211;p36">
            <a:extLst>
              <a:ext uri="{FF2B5EF4-FFF2-40B4-BE49-F238E27FC236}">
                <a16:creationId xmlns="" xmlns:a16="http://schemas.microsoft.com/office/drawing/2014/main" id="{E3EADFFD-059A-7D10-98FA-FEA804276D48}"/>
              </a:ext>
            </a:extLst>
          </p:cNvPr>
          <p:cNvSpPr/>
          <p:nvPr userDrawn="1"/>
        </p:nvSpPr>
        <p:spPr>
          <a:xfrm rot="-900712">
            <a:off x="7320871" y="-919060"/>
            <a:ext cx="2535226" cy="2519082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00B0F0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 rot="10800000">
            <a:off x="-1151174" y="-3169032"/>
            <a:ext cx="4070700" cy="40707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"/>
          <p:cNvSpPr/>
          <p:nvPr/>
        </p:nvSpPr>
        <p:spPr>
          <a:xfrm rot="-5400000">
            <a:off x="8470275" y="1349900"/>
            <a:ext cx="3880200" cy="38802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"/>
          <p:cNvSpPr/>
          <p:nvPr/>
        </p:nvSpPr>
        <p:spPr>
          <a:xfrm rot="-899637">
            <a:off x="-1436924" y="4311614"/>
            <a:ext cx="3151706" cy="3153734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9"/>
          <p:cNvSpPr txBox="1">
            <a:spLocks noGrp="1"/>
          </p:cNvSpPr>
          <p:nvPr>
            <p:ph type="title"/>
          </p:nvPr>
        </p:nvSpPr>
        <p:spPr>
          <a:xfrm>
            <a:off x="2646000" y="1316375"/>
            <a:ext cx="385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1"/>
          </p:nvPr>
        </p:nvSpPr>
        <p:spPr>
          <a:xfrm>
            <a:off x="2016450" y="2221500"/>
            <a:ext cx="511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9"/>
          <p:cNvSpPr/>
          <p:nvPr/>
        </p:nvSpPr>
        <p:spPr>
          <a:xfrm rot="-900402">
            <a:off x="-2228047" y="-388166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" name="Google Shape;315;p9"/>
          <p:cNvGrpSpPr/>
          <p:nvPr/>
        </p:nvGrpSpPr>
        <p:grpSpPr>
          <a:xfrm>
            <a:off x="8138025" y="370625"/>
            <a:ext cx="561450" cy="1320050"/>
            <a:chOff x="1968125" y="4153700"/>
            <a:chExt cx="561450" cy="1320050"/>
          </a:xfrm>
        </p:grpSpPr>
        <p:sp>
          <p:nvSpPr>
            <p:cNvPr id="316" name="Google Shape;316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9"/>
          <p:cNvGrpSpPr/>
          <p:nvPr/>
        </p:nvGrpSpPr>
        <p:grpSpPr>
          <a:xfrm rot="5400000">
            <a:off x="735600" y="3885875"/>
            <a:ext cx="561450" cy="1320050"/>
            <a:chOff x="1968125" y="4153700"/>
            <a:chExt cx="561450" cy="1320050"/>
          </a:xfrm>
        </p:grpSpPr>
        <p:sp>
          <p:nvSpPr>
            <p:cNvPr id="349" name="Google Shape;349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 userDrawn="1">
  <p:cSld name="BIG_NUMBER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1"/>
          <p:cNvSpPr/>
          <p:nvPr/>
        </p:nvSpPr>
        <p:spPr>
          <a:xfrm rot="-900402">
            <a:off x="7220753" y="343649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1"/>
          <p:cNvSpPr/>
          <p:nvPr/>
        </p:nvSpPr>
        <p:spPr>
          <a:xfrm rot="-900402">
            <a:off x="-951697" y="-437401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1"/>
          <p:cNvSpPr/>
          <p:nvPr/>
        </p:nvSpPr>
        <p:spPr>
          <a:xfrm rot="-900343">
            <a:off x="-5725187" y="2400474"/>
            <a:ext cx="7719122" cy="7719122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_HEADER_1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0"/>
          <p:cNvSpPr txBox="1">
            <a:spLocks noGrp="1"/>
          </p:cNvSpPr>
          <p:nvPr>
            <p:ph type="title"/>
          </p:nvPr>
        </p:nvSpPr>
        <p:spPr>
          <a:xfrm>
            <a:off x="1026900" y="1649088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9" name="Google Shape;709;p20"/>
          <p:cNvSpPr txBox="1">
            <a:spLocks noGrp="1"/>
          </p:cNvSpPr>
          <p:nvPr>
            <p:ph type="title" idx="2" hasCustomPrompt="1"/>
          </p:nvPr>
        </p:nvSpPr>
        <p:spPr>
          <a:xfrm>
            <a:off x="6099350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0" name="Google Shape;710;p20"/>
          <p:cNvSpPr txBox="1">
            <a:spLocks noGrp="1"/>
          </p:cNvSpPr>
          <p:nvPr>
            <p:ph type="subTitle" idx="1"/>
          </p:nvPr>
        </p:nvSpPr>
        <p:spPr>
          <a:xfrm>
            <a:off x="1026900" y="2781013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0"/>
          <p:cNvSpPr/>
          <p:nvPr/>
        </p:nvSpPr>
        <p:spPr>
          <a:xfrm rot="2114048">
            <a:off x="-3111454" y="-4056768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>
  <p:cSld name="CUSTOM_5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3"/>
          <p:cNvSpPr txBox="1">
            <a:spLocks noGrp="1"/>
          </p:cNvSpPr>
          <p:nvPr>
            <p:ph type="title"/>
          </p:nvPr>
        </p:nvSpPr>
        <p:spPr>
          <a:xfrm>
            <a:off x="2336400" y="539500"/>
            <a:ext cx="4471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23"/>
          <p:cNvSpPr txBox="1">
            <a:spLocks noGrp="1"/>
          </p:cNvSpPr>
          <p:nvPr>
            <p:ph type="title" idx="2"/>
          </p:nvPr>
        </p:nvSpPr>
        <p:spPr>
          <a:xfrm>
            <a:off x="2310550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4" name="Google Shape;864;p23"/>
          <p:cNvSpPr txBox="1">
            <a:spLocks noGrp="1"/>
          </p:cNvSpPr>
          <p:nvPr>
            <p:ph type="subTitle" idx="1"/>
          </p:nvPr>
        </p:nvSpPr>
        <p:spPr>
          <a:xfrm>
            <a:off x="2310550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3"/>
          <p:cNvSpPr txBox="1">
            <a:spLocks noGrp="1"/>
          </p:cNvSpPr>
          <p:nvPr>
            <p:ph type="title" idx="3"/>
          </p:nvPr>
        </p:nvSpPr>
        <p:spPr>
          <a:xfrm>
            <a:off x="4855254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23"/>
          <p:cNvSpPr txBox="1">
            <a:spLocks noGrp="1"/>
          </p:cNvSpPr>
          <p:nvPr>
            <p:ph type="subTitle" idx="4"/>
          </p:nvPr>
        </p:nvSpPr>
        <p:spPr>
          <a:xfrm>
            <a:off x="4855254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23"/>
          <p:cNvSpPr txBox="1">
            <a:spLocks noGrp="1"/>
          </p:cNvSpPr>
          <p:nvPr>
            <p:ph type="title" idx="5"/>
          </p:nvPr>
        </p:nvSpPr>
        <p:spPr>
          <a:xfrm>
            <a:off x="2310550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23"/>
          <p:cNvSpPr txBox="1">
            <a:spLocks noGrp="1"/>
          </p:cNvSpPr>
          <p:nvPr>
            <p:ph type="subTitle" idx="6"/>
          </p:nvPr>
        </p:nvSpPr>
        <p:spPr>
          <a:xfrm>
            <a:off x="2310550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"/>
          <p:cNvSpPr txBox="1">
            <a:spLocks noGrp="1"/>
          </p:cNvSpPr>
          <p:nvPr>
            <p:ph type="title" idx="7"/>
          </p:nvPr>
        </p:nvSpPr>
        <p:spPr>
          <a:xfrm>
            <a:off x="4855254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23"/>
          <p:cNvSpPr txBox="1">
            <a:spLocks noGrp="1"/>
          </p:cNvSpPr>
          <p:nvPr>
            <p:ph type="subTitle" idx="8"/>
          </p:nvPr>
        </p:nvSpPr>
        <p:spPr>
          <a:xfrm>
            <a:off x="4855254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3"/>
          <p:cNvSpPr/>
          <p:nvPr/>
        </p:nvSpPr>
        <p:spPr>
          <a:xfrm>
            <a:off x="7399953" y="1653365"/>
            <a:ext cx="5310000" cy="53100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s">
  <p:cSld name="CUSTOM_3"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title"/>
          </p:nvPr>
        </p:nvSpPr>
        <p:spPr>
          <a:xfrm>
            <a:off x="720000" y="375273"/>
            <a:ext cx="4294800" cy="12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42" name="Google Shape;1142;p27"/>
          <p:cNvSpPr txBox="1">
            <a:spLocks noGrp="1"/>
          </p:cNvSpPr>
          <p:nvPr>
            <p:ph type="subTitle" idx="1"/>
          </p:nvPr>
        </p:nvSpPr>
        <p:spPr>
          <a:xfrm>
            <a:off x="720000" y="1517425"/>
            <a:ext cx="3434700" cy="14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CUSTOM_9"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28"/>
          <p:cNvSpPr/>
          <p:nvPr/>
        </p:nvSpPr>
        <p:spPr>
          <a:xfrm>
            <a:off x="-1139675" y="1228350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28"/>
          <p:cNvSpPr/>
          <p:nvPr/>
        </p:nvSpPr>
        <p:spPr>
          <a:xfrm>
            <a:off x="5765300" y="2033550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CUSTOM_9_1"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9"/>
          <p:cNvSpPr/>
          <p:nvPr/>
        </p:nvSpPr>
        <p:spPr>
          <a:xfrm>
            <a:off x="-724800" y="-1188625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29"/>
          <p:cNvSpPr/>
          <p:nvPr/>
        </p:nvSpPr>
        <p:spPr>
          <a:xfrm>
            <a:off x="2446050" y="4608575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2">
  <p:cSld name="Section header 2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1"/>
          <p:cNvSpPr txBox="1">
            <a:spLocks noGrp="1"/>
          </p:cNvSpPr>
          <p:nvPr>
            <p:ph type="title"/>
          </p:nvPr>
        </p:nvSpPr>
        <p:spPr>
          <a:xfrm>
            <a:off x="2522100" y="2957025"/>
            <a:ext cx="4099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8" name="Google Shape;748;p21"/>
          <p:cNvSpPr txBox="1">
            <a:spLocks noGrp="1"/>
          </p:cNvSpPr>
          <p:nvPr>
            <p:ph type="title" idx="2" hasCustomPrompt="1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9" name="Google Shape;749;p21"/>
          <p:cNvSpPr txBox="1">
            <a:spLocks noGrp="1"/>
          </p:cNvSpPr>
          <p:nvPr>
            <p:ph type="subTitle" idx="1"/>
          </p:nvPr>
        </p:nvSpPr>
        <p:spPr>
          <a:xfrm>
            <a:off x="2522100" y="3796400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21"/>
          <p:cNvSpPr/>
          <p:nvPr/>
        </p:nvSpPr>
        <p:spPr>
          <a:xfrm rot="-900520">
            <a:off x="-2140877" y="-896369"/>
            <a:ext cx="4514505" cy="4514505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21"/>
          <p:cNvSpPr/>
          <p:nvPr/>
        </p:nvSpPr>
        <p:spPr>
          <a:xfrm rot="-900491">
            <a:off x="7229969" y="1458392"/>
            <a:ext cx="7442161" cy="744216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06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7EB301"/>
            </a:gs>
            <a:gs pos="100000">
              <a:srgbClr val="0198E9"/>
            </a:gs>
          </a:gsLst>
          <a:lin ang="135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7" r:id="rId5"/>
    <p:sldLayoutId id="2147483666" r:id="rId6"/>
    <p:sldLayoutId id="2147483669" r:id="rId7"/>
    <p:sldLayoutId id="2147483673" r:id="rId8"/>
    <p:sldLayoutId id="2147483674" r:id="rId9"/>
    <p:sldLayoutId id="2147483675" r:id="rId10"/>
    <p:sldLayoutId id="214748367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="" xmlns:a16="http://schemas.microsoft.com/office/drawing/2014/main" id="{53BD3942-64FC-579E-FAD9-B4D937CE6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F08249F9-537A-109D-D7CA-D8FEC6C1D0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Google Shape;1317;p47">
            <a:extLst>
              <a:ext uri="{FF2B5EF4-FFF2-40B4-BE49-F238E27FC236}">
                <a16:creationId xmlns="" xmlns:a16="http://schemas.microsoft.com/office/drawing/2014/main" id="{77A8CA11-AFBA-4828-6DCD-A37AB9FACDD4}"/>
              </a:ext>
            </a:extLst>
          </p:cNvPr>
          <p:cNvSpPr txBox="1">
            <a:spLocks/>
          </p:cNvSpPr>
          <p:nvPr/>
        </p:nvSpPr>
        <p:spPr>
          <a:xfrm>
            <a:off x="81816" y="1200799"/>
            <a:ext cx="9144000" cy="10338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9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fr-FR" sz="3200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La recherche sur l’enseignement du français à Djibouti</a:t>
            </a:r>
            <a:endParaRPr lang="fr-FR"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6" name="Google Shape;1167;p33">
            <a:extLst>
              <a:ext uri="{FF2B5EF4-FFF2-40B4-BE49-F238E27FC236}">
                <a16:creationId xmlns="" xmlns:a16="http://schemas.microsoft.com/office/drawing/2014/main" id="{3FF3C78E-123B-54E9-77A7-BD1E8C4B8D8C}"/>
              </a:ext>
            </a:extLst>
          </p:cNvPr>
          <p:cNvSpPr txBox="1">
            <a:spLocks/>
          </p:cNvSpPr>
          <p:nvPr/>
        </p:nvSpPr>
        <p:spPr>
          <a:xfrm>
            <a:off x="586853" y="2903707"/>
            <a:ext cx="7704000" cy="101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/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Samatar Abdallah Doualeh </a:t>
            </a:r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– 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Concepteur de programmes/manuels scolaires, Conseiller pédagogique</a:t>
            </a:r>
          </a:p>
          <a:p>
            <a:pPr marL="0" indent="0"/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CRIPEN/MENFOP, samatarabdallah@yahoo.fr</a:t>
            </a:r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13" name="Google Shape;1167;p33">
            <a:extLst>
              <a:ext uri="{FF2B5EF4-FFF2-40B4-BE49-F238E27FC236}">
                <a16:creationId xmlns="" xmlns:a16="http://schemas.microsoft.com/office/drawing/2014/main" id="{17594970-D6D7-85E5-BBE5-31355E445497}"/>
              </a:ext>
            </a:extLst>
          </p:cNvPr>
          <p:cNvSpPr txBox="1">
            <a:spLocks/>
          </p:cNvSpPr>
          <p:nvPr/>
        </p:nvSpPr>
        <p:spPr>
          <a:xfrm>
            <a:off x="1779529" y="2372949"/>
            <a:ext cx="5318647" cy="414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 algn="ctr"/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Etat des lieux et perspectives</a:t>
            </a:r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2" name="Google Shape;1208;p36">
            <a:extLst>
              <a:ext uri="{FF2B5EF4-FFF2-40B4-BE49-F238E27FC236}">
                <a16:creationId xmlns="" xmlns:a16="http://schemas.microsoft.com/office/drawing/2014/main" id="{CFABD80C-7937-D668-D0FF-216D5EAC04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0573" y="179637"/>
            <a:ext cx="8402854" cy="3520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1200" i="1" dirty="0"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Journées nationales de l'innovation et de la recherche-action</a:t>
            </a:r>
            <a:endParaRPr sz="1200" i="1" dirty="0"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="" xmlns:a16="http://schemas.microsoft.com/office/drawing/2014/main" id="{1CA763D8-7726-0D21-5B59-680961D6911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="" xmlns:a16="http://schemas.microsoft.com/office/drawing/2014/main" id="{6D545441-5321-3C44-518F-3EA0289517C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8" name="Image 7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4FB254E4-8126-8E66-FBB4-6FDD1F4D1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9" name="Image 8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8BF9535-F716-C335-3E30-4A235E311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1" name="Image 10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250BA1C4-6FA5-647F-9353-55E814BBA0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4" name="Image 3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5E6DDE09-9FA3-2075-540A-0894907BD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266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36"/>
          <p:cNvSpPr txBox="1">
            <a:spLocks noGrp="1"/>
          </p:cNvSpPr>
          <p:nvPr>
            <p:ph type="title"/>
          </p:nvPr>
        </p:nvSpPr>
        <p:spPr>
          <a:xfrm>
            <a:off x="3735783" y="1246371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Préambule</a:t>
            </a:r>
            <a:endParaRPr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209" name="Google Shape;1209;p36"/>
          <p:cNvSpPr txBox="1">
            <a:spLocks noGrp="1"/>
          </p:cNvSpPr>
          <p:nvPr>
            <p:ph type="title" idx="2"/>
          </p:nvPr>
        </p:nvSpPr>
        <p:spPr>
          <a:xfrm>
            <a:off x="1308417" y="1474971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1</a:t>
            </a:r>
            <a:endParaRPr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FD0856B-A49D-3C52-0AEF-111EC52622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="" xmlns:a16="http://schemas.microsoft.com/office/drawing/2014/main" id="{7F01DB06-0016-70C1-A766-7F03995139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48C01ECF-5369-6D96-D20E-BB137607628F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5911A1C6-CBC8-4865-ADD1-146ED60B9B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042A5E78-831B-0EE0-04D1-188A2A81B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616CBEE4-1729-4E60-B9EE-28FEF2A921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155A7CD4-AE74-57C4-6856-1056F213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6A30EF21-AF43-C8E4-B2FD-07601D346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="" xmlns:a16="http://schemas.microsoft.com/office/drawing/2014/main" id="{F971B298-A694-C98D-3EF5-08C2E0C9535E}"/>
              </a:ext>
            </a:extLst>
          </p:cNvPr>
          <p:cNvSpPr/>
          <p:nvPr/>
        </p:nvSpPr>
        <p:spPr>
          <a:xfrm rot="-900712">
            <a:off x="983483" y="1062139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254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33"/>
          <p:cNvSpPr txBox="1">
            <a:spLocks noGrp="1"/>
          </p:cNvSpPr>
          <p:nvPr>
            <p:ph type="title"/>
          </p:nvPr>
        </p:nvSpPr>
        <p:spPr>
          <a:xfrm>
            <a:off x="2878178" y="93579"/>
            <a:ext cx="404820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Introduction</a:t>
            </a:r>
            <a:endParaRPr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5" name="Google Shape;1283;p43">
            <a:extLst>
              <a:ext uri="{FF2B5EF4-FFF2-40B4-BE49-F238E27FC236}">
                <a16:creationId xmlns="" xmlns:a16="http://schemas.microsoft.com/office/drawing/2014/main" id="{C1A5F41F-0F54-2969-BAD8-D65967994D51}"/>
              </a:ext>
            </a:extLst>
          </p:cNvPr>
          <p:cNvSpPr txBox="1">
            <a:spLocks/>
          </p:cNvSpPr>
          <p:nvPr/>
        </p:nvSpPr>
        <p:spPr>
          <a:xfrm>
            <a:off x="256417" y="1661699"/>
            <a:ext cx="8281843" cy="10584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b="1" u="sng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Constat </a:t>
            </a:r>
            <a:r>
              <a:rPr lang="fr-FR" sz="2000" b="1" u="sng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général 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: </a:t>
            </a: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 smtClean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r>
              <a:rPr lang="fr-FR" sz="18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En Afrique, des progrès depuis les indépendances :</a:t>
            </a:r>
          </a:p>
          <a:p>
            <a:pPr marL="139700">
              <a:buClr>
                <a:schemeClr val="dk1"/>
              </a:buClr>
              <a:buSzPts val="1400"/>
            </a:pPr>
            <a:r>
              <a:rPr lang="fr-FR" sz="18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	</a:t>
            </a:r>
            <a:r>
              <a:rPr lang="fr-FR" sz="18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- des </a:t>
            </a:r>
            <a:r>
              <a:rPr lang="fr-FR" sz="1800" b="1" dirty="0" smtClean="0">
                <a:solidFill>
                  <a:schemeClr val="tx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réformes successives </a:t>
            </a:r>
            <a:r>
              <a:rPr lang="fr-FR" sz="18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(CLAD, pédagogie convergente, APC, didactique intégrée des langues/ELAN-Afrique) ;</a:t>
            </a:r>
          </a:p>
          <a:p>
            <a:pPr marL="139700">
              <a:buClr>
                <a:schemeClr val="dk1"/>
              </a:buClr>
              <a:buSzPts val="1400"/>
            </a:pPr>
            <a:r>
              <a:rPr lang="fr-FR" sz="18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	- des </a:t>
            </a:r>
            <a:r>
              <a:rPr lang="fr-FR" sz="1800" b="1" dirty="0" smtClean="0">
                <a:solidFill>
                  <a:schemeClr val="tx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recherches diverses et variées </a:t>
            </a:r>
            <a:r>
              <a:rPr lang="fr-FR" sz="18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sur le français parlé et les langues africaines à des fins éducatives (interférences linguistiques, analyse contrastive), la didactique du FLS/</a:t>
            </a:r>
            <a:r>
              <a:rPr lang="fr-FR" sz="1800" dirty="0" err="1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FLSco</a:t>
            </a:r>
            <a:r>
              <a:rPr lang="fr-FR" sz="18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(Cuq 1991; </a:t>
            </a:r>
            <a:r>
              <a:rPr lang="fr-FR" sz="1800" dirty="0" err="1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Verdelhan</a:t>
            </a:r>
            <a:r>
              <a:rPr lang="fr-FR" sz="18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-Bourgade, 2002), la pédagogie de l’intégration, la didactique </a:t>
            </a:r>
            <a:r>
              <a:rPr lang="fr-FR" sz="18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du bi-plurilinguisme (</a:t>
            </a:r>
            <a:r>
              <a:rPr lang="fr-FR" sz="18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Maurer</a:t>
            </a:r>
            <a:r>
              <a:rPr lang="fr-FR" sz="18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2007 et 2010 ; ELAN-Afrique, 2014 ; ELAN-Afrique et </a:t>
            </a:r>
            <a:r>
              <a:rPr lang="fr-FR" sz="18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Maurer</a:t>
            </a:r>
            <a:r>
              <a:rPr lang="fr-FR" sz="18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</a:t>
            </a:r>
            <a:r>
              <a:rPr lang="fr-FR" sz="18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2016; </a:t>
            </a:r>
            <a:r>
              <a:rPr lang="fr-FR" sz="1800" dirty="0" err="1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etc</a:t>
            </a:r>
            <a:r>
              <a:rPr lang="fr-FR" sz="18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,).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D32A760-ADCC-DDB3-426F-E9F9B27E4E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91" y="4490182"/>
            <a:ext cx="8047417" cy="725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Problématique et plan</a:t>
            </a:r>
            <a:endParaRPr lang="fr-FR" dirty="0"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0000" y="2075379"/>
            <a:ext cx="7704000" cy="2106201"/>
          </a:xfrm>
        </p:spPr>
        <p:txBody>
          <a:bodyPr/>
          <a:lstStyle/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1800" b="1" u="sng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Problématique</a:t>
            </a:r>
            <a:r>
              <a:rPr lang="fr-FR" sz="18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: qu’en est-il de la situation à Djibouti </a:t>
            </a:r>
            <a:r>
              <a:rPr lang="fr-FR" sz="18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?</a:t>
            </a:r>
          </a:p>
          <a:p>
            <a:pPr marL="139700" lvl="0" indent="0">
              <a:buClr>
                <a:srgbClr val="FFFFFF"/>
              </a:buClr>
              <a:buSzPts val="1400"/>
              <a:buNone/>
            </a:pPr>
            <a:endParaRPr lang="fr-FR" sz="18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1800" b="1" u="sng" dirty="0" smtClean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Plan de l’intervention </a:t>
            </a:r>
            <a:r>
              <a:rPr lang="fr-FR" sz="1800" dirty="0" smtClean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: </a:t>
            </a:r>
          </a:p>
          <a:p>
            <a:pPr marL="139700" lvl="0" indent="0">
              <a:buClr>
                <a:srgbClr val="FFFFFF"/>
              </a:buClr>
              <a:buSzPts val="1400"/>
              <a:buNone/>
            </a:pPr>
            <a:endParaRPr lang="fr-FR" sz="1800" dirty="0" smtClean="0"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lvl="0" indent="-317500">
              <a:buClr>
                <a:srgbClr val="FFFFFF"/>
              </a:buClr>
              <a:buSzPts val="1400"/>
              <a:buFont typeface="Wingdings" panose="05000000000000000000" pitchFamily="2" charset="2"/>
              <a:buChar char="Ø"/>
            </a:pPr>
            <a:r>
              <a:rPr lang="fr-FR" sz="1800" dirty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</a:t>
            </a:r>
            <a:r>
              <a:rPr lang="fr-FR" sz="1800" dirty="0" smtClean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resser un état des lieux de la recherche sur l’enseignement du français à Djibouti (1977-2025) ;</a:t>
            </a:r>
          </a:p>
          <a:p>
            <a:pPr lvl="0" indent="-317500">
              <a:buClr>
                <a:srgbClr val="FFFFFF"/>
              </a:buClr>
              <a:buSzPts val="1400"/>
              <a:buFont typeface="Wingdings" panose="05000000000000000000" pitchFamily="2" charset="2"/>
              <a:buChar char="Ø"/>
            </a:pPr>
            <a:r>
              <a:rPr lang="fr-FR" sz="1800" dirty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f</a:t>
            </a:r>
            <a:r>
              <a:rPr lang="fr-FR" sz="1800" dirty="0" smtClean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ormuler </a:t>
            </a:r>
            <a:r>
              <a:rPr lang="fr-FR" sz="1800" dirty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des pistes de recherche susceptibles d’orienter les futures </a:t>
            </a:r>
            <a:r>
              <a:rPr lang="fr-FR" sz="1800" dirty="0" smtClean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investigations.</a:t>
            </a:r>
          </a:p>
          <a:p>
            <a:pPr marL="139700" lvl="0" indent="0">
              <a:buClr>
                <a:srgbClr val="FFFFFF"/>
              </a:buClr>
              <a:buSzPts val="1400"/>
              <a:buNone/>
            </a:pPr>
            <a:endParaRPr lang="fr-FR" sz="1800" dirty="0" smtClean="0"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lvl="0" indent="-317500">
              <a:buClr>
                <a:srgbClr val="FFFFFF"/>
              </a:buClr>
              <a:buSzPts val="1400"/>
              <a:buFont typeface="Wingdings" panose="05000000000000000000" pitchFamily="2" charset="2"/>
              <a:buChar char="Ø"/>
            </a:pPr>
            <a:endParaRPr lang="fr-FR" sz="1800" dirty="0"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5267"/>
            <a:ext cx="9144000" cy="77419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91" y="4459126"/>
            <a:ext cx="8047417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3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/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2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="" xmlns:a16="http://schemas.microsoft.com/office/drawing/2014/main" id="{D6835BF9-C4F1-FB17-7C2A-FE862BEE57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66884" y="1538950"/>
            <a:ext cx="4582149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fr-FR" sz="4800" dirty="0" smtClean="0">
                <a:latin typeface="Noto Sans Black"/>
                <a:ea typeface="Noto Sans Black"/>
                <a:cs typeface="Noto Sans Black"/>
              </a:rPr>
              <a:t>C</a:t>
            </a:r>
            <a:r>
              <a:rPr lang="en" sz="4800" dirty="0" smtClean="0">
                <a:latin typeface="Noto Sans Black"/>
                <a:ea typeface="Noto Sans Black"/>
                <a:cs typeface="Noto Sans Black"/>
              </a:rPr>
              <a:t>ontexte </a:t>
            </a:r>
            <a:endParaRPr sz="4800" dirty="0">
              <a:latin typeface="Noto Sans Black"/>
              <a:ea typeface="Noto Sans Black"/>
              <a:cs typeface="Noto Sans Black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9AA88A5-BFEB-5C0A-EF41-4B312016F0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930EF051-2771-1AB2-8DF2-058151BE02C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DFA8E868-86D0-3665-79CB-738F4B1959B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BCDA7F16-AEBD-F5A8-8FEB-E2FE4E33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9950A9CD-C8FB-66D7-D546-D5C9883F3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AAAD0593-73E2-437E-145A-5F08246C1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5F8F1FE9-BB99-DF14-C784-D4AD11117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76ADD7B1-F9A4-9857-CDBA-96BDA1A7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="" xmlns:a16="http://schemas.microsoft.com/office/drawing/2014/main" id="{7D62CB0A-2DA5-7F8E-EAD4-F41699D10755}"/>
              </a:ext>
            </a:extLst>
          </p:cNvPr>
          <p:cNvSpPr/>
          <p:nvPr/>
        </p:nvSpPr>
        <p:spPr>
          <a:xfrm rot="-900712">
            <a:off x="6396887" y="1450017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66;p33">
            <a:extLst>
              <a:ext uri="{FF2B5EF4-FFF2-40B4-BE49-F238E27FC236}">
                <a16:creationId xmlns="" xmlns:a16="http://schemas.microsoft.com/office/drawing/2014/main" id="{211E9164-4F0A-0A49-D102-F9D4FE4E8B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9999" y="262601"/>
            <a:ext cx="713643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P</a:t>
            </a:r>
            <a:r>
              <a:rPr lang="en" sz="2800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aysage sociolinguistique et éducatif</a:t>
            </a:r>
            <a:endParaRPr sz="28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Google Shape;1283;p43">
            <a:extLst>
              <a:ext uri="{FF2B5EF4-FFF2-40B4-BE49-F238E27FC236}">
                <a16:creationId xmlns="" xmlns:a16="http://schemas.microsoft.com/office/drawing/2014/main" id="{655851FA-9672-AE0D-C7AE-4258426DAFA7}"/>
              </a:ext>
            </a:extLst>
          </p:cNvPr>
          <p:cNvSpPr txBox="1">
            <a:spLocks/>
          </p:cNvSpPr>
          <p:nvPr/>
        </p:nvSpPr>
        <p:spPr>
          <a:xfrm>
            <a:off x="250874" y="1954405"/>
            <a:ext cx="8074680" cy="9402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Le français, un legs de l’Histoire (</a:t>
            </a:r>
            <a:r>
              <a:rPr lang="fr-FR" sz="2000" dirty="0" err="1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Pénel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Vol. 1 et 2 : 2017) ;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Politique linguistique diglossique : le français, langue officielle au côté de l’arabe standard moderne / langues nationales minorées mais non minoritaires (l’afar, l’arabe « dialectal », le somali) ;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Contexte scolaire : le français, matière et vecteur d’apprentissage / unique langue d’enseignement, exception faite des écoles bilingues (circulaire n°78-2021-Projet bilingue)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8A45BE7-33ED-FB27-D59E-B623B5CAC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7" name="Groupe 16">
              <a:extLst>
                <a:ext uri="{FF2B5EF4-FFF2-40B4-BE49-F238E27FC236}">
                  <a16:creationId xmlns=""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6AB2E7"/>
            </a:gs>
            <a:gs pos="100000">
              <a:srgbClr val="10AD2B"/>
            </a:gs>
          </a:gsLst>
          <a:lin ang="13500000" scaled="1"/>
          <a:tileRect/>
        </a:gradFill>
        <a:effectLst/>
      </p:bgPr>
    </p:bg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/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Cadre </a:t>
            </a:r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théorique et conceptuel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/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3</a:t>
            </a:r>
            <a:endParaRPr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B4F2BE-4549-4717-4A72-8DCE32DF2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8CD55106-A610-1106-07E5-E1E67535D6A7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8D1E1D1A-3B01-AA31-FBAB-96FA62199127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9AFD206A-5189-E117-4EB8-DACA2AEFE9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FEB944BB-05A2-8F9B-AF9F-40E8FBFF2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F5D5D019-CE4C-30E9-90E0-B092ED336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826DF7DA-55B8-CA99-158D-AE16B1B3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BE442500-B280-D836-556C-6E64AA692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="" xmlns:a16="http://schemas.microsoft.com/office/drawing/2014/main" id="{80C759F5-5307-A1A6-D6A0-107BC384CAC9}"/>
              </a:ext>
            </a:extLst>
          </p:cNvPr>
          <p:cNvSpPr/>
          <p:nvPr/>
        </p:nvSpPr>
        <p:spPr>
          <a:xfrm rot="-900712">
            <a:off x="3423795" y="492886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rgbClr val="6AB2E7"/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171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33"/>
          <p:cNvSpPr txBox="1">
            <a:spLocks noGrp="1"/>
          </p:cNvSpPr>
          <p:nvPr>
            <p:ph type="title"/>
          </p:nvPr>
        </p:nvSpPr>
        <p:spPr>
          <a:xfrm>
            <a:off x="604466" y="0"/>
            <a:ext cx="655710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" sz="28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Cadre </a:t>
            </a:r>
            <a:r>
              <a:rPr lang="fr-FR" sz="28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théorique et conceptuel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4" name="Google Shape;1283;p43">
            <a:extLst>
              <a:ext uri="{FF2B5EF4-FFF2-40B4-BE49-F238E27FC236}">
                <a16:creationId xmlns="" xmlns:a16="http://schemas.microsoft.com/office/drawing/2014/main" id="{72D739B4-D528-B4A3-E418-048BAFC547C4}"/>
              </a:ext>
            </a:extLst>
          </p:cNvPr>
          <p:cNvSpPr txBox="1">
            <a:spLocks/>
          </p:cNvSpPr>
          <p:nvPr/>
        </p:nvSpPr>
        <p:spPr>
          <a:xfrm>
            <a:off x="0" y="1745673"/>
            <a:ext cx="8477998" cy="12837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/>
                <a:ea typeface="Noto Sans Light"/>
                <a:cs typeface="Noto Sans Light"/>
              </a:rPr>
              <a:t>La didactique des langues-cultures (DLC) comme cadre disciplinaire de référence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La DLC, 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une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«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 discipline centrée sur l'observation, l’analyse, l’interprétation et l’intervention concernant les environnements, pratiques et processus situés et </a:t>
            </a:r>
            <a:r>
              <a:rPr lang="fr-FR" sz="20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interreliés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d'enseignement-apprentissage des langues-cultures »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(Puren, 2010 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: 2)</a:t>
            </a:r>
          </a:p>
          <a:p>
            <a:pPr marL="139700">
              <a:buClr>
                <a:schemeClr val="dk1"/>
              </a:buClr>
              <a:buSzPts val="1400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Le concept de FLS/</a:t>
            </a:r>
            <a:r>
              <a:rPr lang="fr-FR" sz="2000" dirty="0" err="1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FLSco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tel qu’élaboré/théorisé à partir des situations du Sud francophone et de l’Afrique en particulier (</a:t>
            </a:r>
            <a:r>
              <a:rPr lang="da-DK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Vigner, 1987 ; Cuq, 1991 ; Maurer, 1997 ; Verdelhan-Bourgade, 2002, 2007).</a:t>
            </a: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4D8C22E-8972-135B-F01F-603040CA5A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="" xmlns:a16="http://schemas.microsoft.com/office/drawing/2014/main" id="{DDF38A59-CD82-A2AD-E917-E900B3015745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9A8CC491-94E5-53E9-CD50-986A4C93AFBC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24C52451-7BC7-5FFA-9280-1D0ED491D2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24B1866-C420-4D68-9D2E-94764F1EF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04DB419C-D5AC-101C-E98D-D7061DB90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6CF40AAB-1FDC-93ED-DCFE-7EC44EC23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F661759D-013E-CBCB-1A9C-D725B6E74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579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>
            <a:extLst>
              <a:ext uri="{FF2B5EF4-FFF2-40B4-BE49-F238E27FC236}">
                <a16:creationId xmlns="" xmlns:a16="http://schemas.microsoft.com/office/drawing/2014/main" id="{ECE8204F-A3F9-B72E-7AB9-66854666C5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16893" y="1748178"/>
            <a:ext cx="652058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5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Méthodologie</a:t>
            </a:r>
            <a:endParaRPr sz="50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4" name="Google Shape;1209;p36">
            <a:extLst>
              <a:ext uri="{FF2B5EF4-FFF2-40B4-BE49-F238E27FC236}">
                <a16:creationId xmlns="" xmlns:a16="http://schemas.microsoft.com/office/drawing/2014/main" id="{721DF72C-DEB2-CEC5-5D1D-167CDCEB912E}"/>
              </a:ext>
            </a:extLst>
          </p:cNvPr>
          <p:cNvSpPr txBox="1">
            <a:spLocks/>
          </p:cNvSpPr>
          <p:nvPr/>
        </p:nvSpPr>
        <p:spPr>
          <a:xfrm>
            <a:off x="631596" y="1856178"/>
            <a:ext cx="1715678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4</a:t>
            </a:r>
          </a:p>
        </p:txBody>
      </p:sp>
      <p:sp>
        <p:nvSpPr>
          <p:cNvPr id="15" name="Google Shape;1211;p36">
            <a:extLst>
              <a:ext uri="{FF2B5EF4-FFF2-40B4-BE49-F238E27FC236}">
                <a16:creationId xmlns="" xmlns:a16="http://schemas.microsoft.com/office/drawing/2014/main" id="{FE6F2C0A-C802-656D-765A-B0AEBAE6DF8B}"/>
              </a:ext>
            </a:extLst>
          </p:cNvPr>
          <p:cNvSpPr/>
          <p:nvPr/>
        </p:nvSpPr>
        <p:spPr>
          <a:xfrm rot="-900712">
            <a:off x="363684" y="1450018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roupe 16">
            <a:extLst>
              <a:ext uri="{FF2B5EF4-FFF2-40B4-BE49-F238E27FC236}">
                <a16:creationId xmlns="" xmlns:a16="http://schemas.microsoft.com/office/drawing/2014/main" id="{695A8D58-64B2-6ECD-9AE0-D349B1C06D5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AA45B7CC-BDD7-5B67-56E1-8FABE3C9CB7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="" xmlns:a16="http://schemas.microsoft.com/office/drawing/2014/main" id="{844E43D4-B3A9-4B54-6944-A993D1774DF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E716DF86-5DF3-0DCF-9055-E26D176A4528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E2B2D916-AD9A-B9DC-7730-24E078423B7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4867EEAB-9459-54F8-C653-4B757BEF1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8" name="Image 7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EFF5BED-BE7D-C1BA-7DC1-F3A8F3E4AA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5C51564C-ABBA-C112-F061-8547E199A1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73ED131A-CC47-1305-3117-048A8989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B6C15C8E-8F1B-CAC0-7092-81A71719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="" xmlns:a16="http://schemas.microsoft.com/office/drawing/2014/main" id="{074BA24F-30EB-E73F-3411-CD07ACCEB0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9715" y="0"/>
            <a:ext cx="5896558" cy="609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Méthodologie de recherche</a:t>
            </a:r>
            <a:endParaRPr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Google Shape;1283;p43">
            <a:extLst>
              <a:ext uri="{FF2B5EF4-FFF2-40B4-BE49-F238E27FC236}">
                <a16:creationId xmlns="" xmlns:a16="http://schemas.microsoft.com/office/drawing/2014/main" id="{F3EE9DD2-7349-04E4-479F-5071DC56D939}"/>
              </a:ext>
            </a:extLst>
          </p:cNvPr>
          <p:cNvSpPr txBox="1">
            <a:spLocks/>
          </p:cNvSpPr>
          <p:nvPr/>
        </p:nvSpPr>
        <p:spPr>
          <a:xfrm>
            <a:off x="543487" y="1584050"/>
            <a:ext cx="8177001" cy="16645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Une </a:t>
            </a: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démarche qualitative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:  « comprendre (c’est-à-dire donner du sens à des événements spécifiques) et non à expliquer (c’est-à-dire établir des lois universelles et uniquement rationnelles de causalité) » (Blanchet, 2012 : 34). </a:t>
            </a:r>
            <a:endParaRPr lang="fr-FR" sz="2000" dirty="0" smtClean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Une 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perspective historique 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: travail sur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archives, contextualisation et 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critique interne/externe des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sources (Barbier 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et </a:t>
            </a:r>
            <a:r>
              <a:rPr lang="fr-FR" sz="20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Mandret-Degeilh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2018)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Un corpus hétérogène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: archives du MENFOP (rapports de mission, expertises commanditées, rapports de recherche, évaluations), ouvrages et articles scientifiques, thèses, etc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131F2B04-377F-BC56-677E-C21C4B8C44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F0A5B391-CE0B-2E08-9735-81CA644965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="" xmlns:a16="http://schemas.microsoft.com/office/drawing/2014/main" id="{901CE93D-B9C7-F192-FDD7-E78C5C89FB9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8E188248-3083-8391-3EA9-CB34BAB617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="" xmlns:a16="http://schemas.microsoft.com/office/drawing/2014/main" id="{35294743-F5DD-BC12-C96D-E2C6AE73B213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5D10FE7C-EDAE-486B-4E7F-0540C74D6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7089C8DF-CF3F-7A31-C4E0-5FB2A13E6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C5FBCAD3-7901-CBB9-C419-A4698A4A04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CA49D81E-FA03-05F3-BEA7-76D45CA1F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973D0777-34FC-F410-CA35-DEA04A473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88">
          <a:extLst>
            <a:ext uri="{FF2B5EF4-FFF2-40B4-BE49-F238E27FC236}">
              <a16:creationId xmlns="" xmlns:a16="http://schemas.microsoft.com/office/drawing/2014/main" id="{7347D82C-1BFD-A806-7CD3-92AE677B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>
            <a:extLst>
              <a:ext uri="{FF2B5EF4-FFF2-40B4-BE49-F238E27FC236}">
                <a16:creationId xmlns="" xmlns:a16="http://schemas.microsoft.com/office/drawing/2014/main" id="{A9A19554-EE13-EFD9-56B8-1D7443B5FAB3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5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="" xmlns:a16="http://schemas.microsoft.com/office/drawing/2014/main" id="{54103A73-8A70-8EB6-4173-08EF560D23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11859" y="1424650"/>
            <a:ext cx="4582149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err="1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Résultats</a:t>
            </a:r>
            <a:endParaRPr sz="48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611508E-4CE2-C727-381E-93F8D6AC0B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="" xmlns:a16="http://schemas.microsoft.com/office/drawing/2014/main" id="{840F75C6-29E0-30D9-EC4F-FFBFE1859774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6" name="Groupe 15">
              <a:extLst>
                <a:ext uri="{FF2B5EF4-FFF2-40B4-BE49-F238E27FC236}">
                  <a16:creationId xmlns="" xmlns:a16="http://schemas.microsoft.com/office/drawing/2014/main" id="{18DF901F-FB8F-2D2C-F729-2C368BCA44CC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9" name="Image 18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119DB627-5C65-2C3C-9C76-8BE700CE88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0" name="Image 19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ADCEE6D-8A4E-C58E-A03F-AB8C673154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B799D51F-14C0-3121-9A64-F60357F9BE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7" name="Image 16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CB14BAF7-566B-B4A6-1F56-A46BF63E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8" name="Image 17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AF49FB24-3630-ECFA-9C9D-1557AFE80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2" name="Google Shape;1211;p36">
            <a:extLst>
              <a:ext uri="{FF2B5EF4-FFF2-40B4-BE49-F238E27FC236}">
                <a16:creationId xmlns="" xmlns:a16="http://schemas.microsoft.com/office/drawing/2014/main" id="{907AEB48-4AA6-C6EC-7FDE-0A9CD920701E}"/>
              </a:ext>
            </a:extLst>
          </p:cNvPr>
          <p:cNvSpPr/>
          <p:nvPr/>
        </p:nvSpPr>
        <p:spPr>
          <a:xfrm rot="-900712">
            <a:off x="6396887" y="1450017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238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29;p61">
            <a:extLst>
              <a:ext uri="{FF2B5EF4-FFF2-40B4-BE49-F238E27FC236}">
                <a16:creationId xmlns="" xmlns:a16="http://schemas.microsoft.com/office/drawing/2014/main" id="{173E7D09-4581-7CFB-ADF3-3C4B214E18C3}"/>
              </a:ext>
            </a:extLst>
          </p:cNvPr>
          <p:cNvSpPr txBox="1">
            <a:spLocks/>
          </p:cNvSpPr>
          <p:nvPr/>
        </p:nvSpPr>
        <p:spPr>
          <a:xfrm>
            <a:off x="586853" y="46123"/>
            <a:ext cx="7704000" cy="7732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3000" b="1" dirty="0" smtClean="0">
                <a:solidFill>
                  <a:schemeClr val="bg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Une recherche asymétrique</a:t>
            </a:r>
            <a:endParaRPr lang="fr-FR" sz="3000" b="1" dirty="0">
              <a:solidFill>
                <a:schemeClr val="bg1"/>
              </a:solidFill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8" name="Google Shape;1283;p43">
            <a:extLst>
              <a:ext uri="{FF2B5EF4-FFF2-40B4-BE49-F238E27FC236}">
                <a16:creationId xmlns="" xmlns:a16="http://schemas.microsoft.com/office/drawing/2014/main" id="{3A6E5C82-2937-1BC7-A0B3-16000E7449C7}"/>
              </a:ext>
            </a:extLst>
          </p:cNvPr>
          <p:cNvSpPr txBox="1">
            <a:spLocks/>
          </p:cNvSpPr>
          <p:nvPr/>
        </p:nvSpPr>
        <p:spPr>
          <a:xfrm>
            <a:off x="0" y="1033765"/>
            <a:ext cx="8609744" cy="305328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I. Le primaire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A. La période CLAD (1977-1990)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La 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mission </a:t>
            </a:r>
            <a:r>
              <a:rPr lang="fr-FR" sz="2000" b="1" dirty="0" err="1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Brossat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et La </a:t>
            </a:r>
            <a:r>
              <a:rPr lang="fr-FR" sz="2000" b="1" dirty="0" err="1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Cognata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(1977) : inadéquation des HPI parce qu’inspirés des programmes français.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La 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mission Voisin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(1983) : inadéquation de la méthode PPF conçue au Sénégal pour les petits sénégalais.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La 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mission Voisin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(1988) : la rigidité des méthodes SGAV, dépendance des enseignants aux manuels scolaires.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Des 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tests d’évaluation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(1987-1988) : des lacunes en orthographe et en dictée, de fortes disparités entre établissements pour des raisons socio-économiques, de meilleurs résultats avec les jeunes enseignants stagiaires.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A2B39678-8E97-3DBC-07C6-F927A34C13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8CA48BA1-BCE9-038E-64FD-3791303B16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="" xmlns:a16="http://schemas.microsoft.com/office/drawing/2014/main" id="{5CF4A5C3-1931-D99B-E127-F5FE6E37ED7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="" xmlns:a16="http://schemas.microsoft.com/office/drawing/2014/main" id="{325BF30A-13E4-9B75-6D8D-5479C76040E6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6" name="Groupe 5">
              <a:extLst>
                <a:ext uri="{FF2B5EF4-FFF2-40B4-BE49-F238E27FC236}">
                  <a16:creationId xmlns="" xmlns:a16="http://schemas.microsoft.com/office/drawing/2014/main" id="{70B3EFE1-AEB5-7F05-DAB3-19D4FC6B9D52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5" name="Image 14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BE2F4756-052A-5CC6-D514-29F6F43660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30F18580-A888-BE43-B893-ADB8154875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7" name="Image 16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9BB1FD6F-5708-EFED-DDB0-7014793CD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A35C3C10-826B-E4CD-4D1A-955F21D46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4" name="Image 13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920E0113-80D8-CA71-6B52-982B9923B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1436" y="-21005"/>
            <a:ext cx="5486491" cy="585900"/>
          </a:xfrm>
        </p:spPr>
        <p:txBody>
          <a:bodyPr/>
          <a:lstStyle/>
          <a:p>
            <a:pPr lvl="0"/>
            <a:r>
              <a:rPr lang="fr-FR" dirty="0">
                <a:solidFill>
                  <a:srgbClr val="FFFFFF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Arial"/>
              </a:rPr>
              <a:t>Une recherche asymétrique</a:t>
            </a:r>
            <a:br>
              <a:rPr lang="fr-FR" dirty="0">
                <a:solidFill>
                  <a:srgbClr val="FFFFFF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Arial"/>
              </a:rPr>
            </a:b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0" y="1339388"/>
            <a:ext cx="8424000" cy="3297600"/>
          </a:xfrm>
        </p:spPr>
        <p:txBody>
          <a:bodyPr/>
          <a:lstStyle/>
          <a:p>
            <a:pPr marL="139700" lvl="0" indent="0">
              <a:buClr>
                <a:srgbClr val="FFFFFF"/>
              </a:buClr>
              <a:buSzPts val="1400"/>
              <a:buNone/>
            </a:pP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B. La décennie NED (1990-2000)</a:t>
            </a:r>
            <a:endParaRPr lang="fr-FR" b="1" dirty="0" smtClean="0"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La réforme du primaire : nouveaux programmes (</a:t>
            </a:r>
            <a:r>
              <a:rPr lang="fr-FR" sz="2000" i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OPIPEP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, 1994), premiers manuels djiboutiens (</a:t>
            </a:r>
            <a:r>
              <a:rPr lang="fr-FR" sz="2000" i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Le Cabri et le Chacal, Jeux de pistes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), approche communicative.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i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Évaluation globale du système éducatif  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(BCEOM et CIEP, 1995) : un saut qualitatif en termes de programmes et manuels scolaires./ Le difficile passage à l’approche communicative en classe./ Un besoin en formation à la méthode.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</a:t>
            </a:r>
            <a:r>
              <a:rPr lang="fr-FR" sz="20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L’évaluation du rendement cognitif de l’enseignement primaire 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(CRIPEN, 1994) : 35% d’élèves en grande difficulté à l’écrit, écart significatif entre le concours d’entrée en 6</a:t>
            </a:r>
            <a:r>
              <a:rPr lang="fr-FR" sz="2000" baseline="30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ème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et les nouveaux programmes.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endParaRPr lang="fr-FR" sz="20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endParaRPr lang="fr-FR" sz="20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endParaRPr lang="fr-FR" sz="20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endParaRPr lang="fr-FR" sz="20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="" xmlns:a16="http://schemas.microsoft.com/office/drawing/2014/main" id="{2CBA2D18-8EB6-A9B7-D93D-A2E9E4DFC4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A225CF00-E5AD-4A5D-B12F-31A383238C3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="" xmlns:a16="http://schemas.microsoft.com/office/drawing/2014/main" id="{D0A84CD2-271A-355E-EF30-A1FE4E5040F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07" y="4476034"/>
            <a:ext cx="8047417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1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5784" y="-123290"/>
            <a:ext cx="5548136" cy="523982"/>
          </a:xfrm>
        </p:spPr>
        <p:txBody>
          <a:bodyPr/>
          <a:lstStyle/>
          <a:p>
            <a:r>
              <a:rPr lang="fr-FR" dirty="0">
                <a:solidFill>
                  <a:srgbClr val="FFFFFF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Arial"/>
              </a:rPr>
              <a:t>Une recherche asymétrique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690" y="969171"/>
            <a:ext cx="8856324" cy="3297600"/>
          </a:xfrm>
        </p:spPr>
        <p:txBody>
          <a:bodyPr/>
          <a:lstStyle/>
          <a:p>
            <a:pPr marL="139700" lvl="0" indent="0">
              <a:buClr>
                <a:srgbClr val="FFFFFF"/>
              </a:buClr>
              <a:buSzPts val="1400"/>
              <a:buNone/>
            </a:pPr>
            <a:r>
              <a:rPr lang="fr-FR" sz="2000" b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C</a:t>
            </a: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. </a:t>
            </a:r>
            <a:r>
              <a:rPr lang="fr-FR" sz="2000" b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La </a:t>
            </a: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réforme </a:t>
            </a:r>
            <a:r>
              <a:rPr lang="fr-FR" sz="2000" b="1" dirty="0" err="1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curriculaire</a:t>
            </a: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et l’APC (2000-2025)</a:t>
            </a:r>
            <a:endParaRPr lang="fr-FR" b="1" dirty="0" smtClean="0">
              <a:solidFill>
                <a:srgbClr val="FFFFFF"/>
              </a:solidFill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i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Évaluation en lecture des élèves de 2</a:t>
            </a:r>
            <a:r>
              <a:rPr lang="fr-FR" sz="2000" i="1" baseline="30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ème</a:t>
            </a:r>
            <a:r>
              <a:rPr lang="fr-FR" sz="2000" i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année 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(Issa, 2009) : une moitié des élèves en difficulté. Principal facteur : absence de continuité pédagogique et donc nécessité d’une planification </a:t>
            </a:r>
            <a:r>
              <a:rPr lang="fr-FR" sz="2000" dirty="0" err="1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spiralaire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4 études sur l’apprentissage de la lecture (USAID/MENFOP, 2017) : introduction simultanée de l’écrit et de l’oral, recours à la méthode syllabique à rebours des recommandations </a:t>
            </a:r>
            <a:r>
              <a:rPr lang="fr-FR" sz="2000" dirty="0" err="1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curriculaires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, rejet massif de l’approche globale, une formation initiale jugée trop brève et plutôt magistrale, etc.  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Pour une </a:t>
            </a:r>
            <a:r>
              <a:rPr lang="fr-FR" sz="20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didactique intégrée des langues (</a:t>
            </a:r>
            <a:r>
              <a:rPr lang="fr-FR" sz="2000" dirty="0" err="1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Houssein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</a:t>
            </a:r>
            <a:r>
              <a:rPr lang="fr-FR" sz="2000" dirty="0" err="1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Djama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, </a:t>
            </a:r>
            <a:r>
              <a:rPr lang="fr-FR" sz="20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2010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).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Vers 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une véritable didactique du FLS/</a:t>
            </a:r>
            <a:r>
              <a:rPr lang="fr-FR" sz="2000" dirty="0" err="1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FLSco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(</a:t>
            </a:r>
            <a:r>
              <a:rPr lang="fr-FR" sz="2000" dirty="0" err="1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Kassim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Mohamed,2013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).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Pour une prise en compte des formes endogènes du français (Abdallah Doualeh, 2021a).</a:t>
            </a:r>
          </a:p>
        </p:txBody>
      </p:sp>
    </p:spTree>
    <p:extLst>
      <p:ext uri="{BB962C8B-B14F-4D97-AF65-F5344CB8AC3E}">
        <p14:creationId xmlns:p14="http://schemas.microsoft.com/office/powerpoint/2010/main" val="2382957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51398" y="0"/>
            <a:ext cx="5876818" cy="585900"/>
          </a:xfrm>
        </p:spPr>
        <p:txBody>
          <a:bodyPr/>
          <a:lstStyle/>
          <a:p>
            <a:r>
              <a:rPr lang="fr-FR" dirty="0">
                <a:solidFill>
                  <a:srgbClr val="FFFFFF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Arial"/>
              </a:rPr>
              <a:t>Une recherche asymétrique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645" y="1071912"/>
            <a:ext cx="8856324" cy="3297600"/>
          </a:xfrm>
        </p:spPr>
        <p:txBody>
          <a:bodyPr/>
          <a:lstStyle/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II. </a:t>
            </a:r>
            <a:r>
              <a:rPr lang="fr-FR" sz="2000" b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Le </a:t>
            </a: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collège</a:t>
            </a:r>
            <a:endParaRPr lang="fr-FR" sz="2000" b="1" dirty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b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A. </a:t>
            </a: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A l’ombre du français langue maternelle</a:t>
            </a:r>
            <a:endParaRPr lang="fr-FR" sz="2000" b="1" dirty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Jusqu’au tournant des années 2000 : des contenus didactiques et des outils pédagogiques importés (B.O. français, manuels IPAM).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Des problèmes d’adaptation (Voisin, 1988) : décalage considérable entre les attentes du public scolaire djiboutien et les exigences du programme.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B. La réforme des années 2000</a:t>
            </a:r>
            <a:endParaRPr lang="fr-FR" sz="2000" b="1" dirty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Le français au collège, un domaine de recherche en jachère.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Une enquête mettant en lumière l’impact des textes officiels sur les pratiques de classe (Abdallah Doualeh, 2021b) </a:t>
            </a:r>
            <a:r>
              <a:rPr lang="fr-FR" sz="20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: Derrière l’étiquette des 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« compétences », </a:t>
            </a:r>
            <a:r>
              <a:rPr lang="fr-FR" sz="20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un enseignement 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focalisé </a:t>
            </a:r>
            <a:r>
              <a:rPr lang="fr-FR" sz="20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sur la transmission de savoirs traditionnels.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8533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0301" y="107985"/>
            <a:ext cx="5825447" cy="585900"/>
          </a:xfrm>
        </p:spPr>
        <p:txBody>
          <a:bodyPr/>
          <a:lstStyle/>
          <a:p>
            <a:r>
              <a:rPr lang="fr-FR" dirty="0">
                <a:solidFill>
                  <a:srgbClr val="FFFFFF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Arial"/>
              </a:rPr>
              <a:t>Une recherche asymétrique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0" y="1041090"/>
            <a:ext cx="8948791" cy="3297600"/>
          </a:xfrm>
        </p:spPr>
        <p:txBody>
          <a:bodyPr/>
          <a:lstStyle/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b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II. Le </a:t>
            </a: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lycée</a:t>
            </a:r>
            <a:endParaRPr lang="fr-FR" sz="2000" b="1" dirty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b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A. D</a:t>
            </a: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es programmes et un baccalauréat français</a:t>
            </a:r>
            <a:endParaRPr lang="fr-FR" sz="2000" b="1" dirty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Jusqu’au tournant des années 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2010 : enseignement exclusif de la </a:t>
            </a:r>
            <a:r>
              <a:rPr lang="fr-FR" sz="20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littérature 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française (textes et auteurs classiques).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Période marquée par un vide scientifique.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b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B. La réforme du secondaire (2010-2017)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« Nationalisation » des programmes et des manuels scolaires.</a:t>
            </a:r>
          </a:p>
          <a:p>
            <a:pPr lvl="0" indent="-317500">
              <a:buClr>
                <a:srgbClr val="FFFFFF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Une recherche doctorale (Abdallah Doualeh, 2023) met en exergue :</a:t>
            </a:r>
          </a:p>
          <a:p>
            <a:pPr marL="311150" lvl="0" indent="-171450">
              <a:buClr>
                <a:srgbClr val="FFFFFF"/>
              </a:buClr>
              <a:buSzPts val="1400"/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Des prescrits </a:t>
            </a:r>
            <a:r>
              <a:rPr lang="fr-FR" sz="2000" dirty="0" err="1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curriculaires</a:t>
            </a: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novateurs en Afrique subsaharienne ;</a:t>
            </a:r>
          </a:p>
          <a:p>
            <a:pPr marL="311150" lvl="0" indent="-171450">
              <a:buClr>
                <a:srgbClr val="FFFFFF"/>
              </a:buClr>
              <a:buSzPts val="1400"/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Des manuels de FLS adaptés malgré la persistance de pratiques propres </a:t>
            </a:r>
            <a:r>
              <a:rPr lang="fr-FR" sz="200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au FLM ; </a:t>
            </a:r>
            <a:endParaRPr lang="fr-FR" sz="20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marL="311150" lvl="0" indent="-171450">
              <a:buClr>
                <a:srgbClr val="FFFFFF"/>
              </a:buClr>
              <a:buSzPts val="1400"/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De nouvelles pratiques enseignantes en dépit des obstacles structurels (disponibilité limitée du matériel audiovisuel, par ex.).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2312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>
          <a:extLst>
            <a:ext uri="{FF2B5EF4-FFF2-40B4-BE49-F238E27FC236}">
              <a16:creationId xmlns="" xmlns:a16="http://schemas.microsoft.com/office/drawing/2014/main" id="{7261933D-227E-514D-FBA0-429DD457A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>
            <a:extLst>
              <a:ext uri="{FF2B5EF4-FFF2-40B4-BE49-F238E27FC236}">
                <a16:creationId xmlns="" xmlns:a16="http://schemas.microsoft.com/office/drawing/2014/main" id="{A1DC0E1C-3F94-6D1D-E8AF-E4373090D4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0954" y="1748178"/>
            <a:ext cx="6046107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5000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Conclusion</a:t>
            </a:r>
            <a:endParaRPr sz="50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4" name="Google Shape;1209;p36">
            <a:extLst>
              <a:ext uri="{FF2B5EF4-FFF2-40B4-BE49-F238E27FC236}">
                <a16:creationId xmlns="" xmlns:a16="http://schemas.microsoft.com/office/drawing/2014/main" id="{623F555B-B9E8-2FB4-F135-C9445AADA350}"/>
              </a:ext>
            </a:extLst>
          </p:cNvPr>
          <p:cNvSpPr txBox="1">
            <a:spLocks/>
          </p:cNvSpPr>
          <p:nvPr/>
        </p:nvSpPr>
        <p:spPr>
          <a:xfrm>
            <a:off x="854169" y="1862850"/>
            <a:ext cx="1715678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6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="" xmlns:a16="http://schemas.microsoft.com/office/drawing/2014/main" id="{CA29DEA4-67FB-2F56-23AE-0C9E5B5E55C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E731149A-9B71-3999-F9F3-54CE7526BE7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="" xmlns:a16="http://schemas.microsoft.com/office/drawing/2014/main" id="{4B912F2D-D45A-CA62-0C83-C3DBD39C8A0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F64B8FA6-9DEE-7028-1E8F-1734BFBC9600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63404787-AAE5-2DBA-B855-1F7C7822155D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8264BFEE-8609-948B-19F7-86E041F9F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DFF9A756-1931-EC78-BFFB-CF3B66DBC5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8" name="Image 17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582201CD-2769-B97B-E143-AF43EB6AB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68FB940D-7295-63B9-40C0-F6EB87A54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BC242D36-59F1-55A5-53E2-F90CC7400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9" name="Google Shape;1211;p36">
            <a:extLst>
              <a:ext uri="{FF2B5EF4-FFF2-40B4-BE49-F238E27FC236}">
                <a16:creationId xmlns="" xmlns:a16="http://schemas.microsoft.com/office/drawing/2014/main" id="{3A55720A-7207-C1B6-FD69-13565DC254CF}"/>
              </a:ext>
            </a:extLst>
          </p:cNvPr>
          <p:cNvSpPr/>
          <p:nvPr/>
        </p:nvSpPr>
        <p:spPr>
          <a:xfrm rot="-900712">
            <a:off x="590275" y="1450019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858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="" xmlns:a16="http://schemas.microsoft.com/office/drawing/2014/main" id="{290B11DC-0FED-D194-A144-5744236C1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="" xmlns:a16="http://schemas.microsoft.com/office/drawing/2014/main" id="{48D6D12A-DB70-BD67-2892-F002C3CF02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6307" y="177663"/>
            <a:ext cx="6774093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fr-FR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Bilan</a:t>
            </a:r>
            <a:endParaRPr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Google Shape;1283;p43">
            <a:extLst>
              <a:ext uri="{FF2B5EF4-FFF2-40B4-BE49-F238E27FC236}">
                <a16:creationId xmlns="" xmlns:a16="http://schemas.microsoft.com/office/drawing/2014/main" id="{CF77E1CC-00AD-708D-E6A3-A4F132D7CC9C}"/>
              </a:ext>
            </a:extLst>
          </p:cNvPr>
          <p:cNvSpPr txBox="1">
            <a:spLocks/>
          </p:cNvSpPr>
          <p:nvPr/>
        </p:nvSpPr>
        <p:spPr>
          <a:xfrm>
            <a:off x="236307" y="1957280"/>
            <a:ext cx="8553400" cy="16645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buClr>
                <a:schemeClr val="dk1"/>
              </a:buClr>
              <a:buSzPts val="1400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L’analyse 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rétrospective de l’enseignement du français à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Djibouti met en lumière : 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une 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tension permanente entre prescriptions institutionnelles et réalités sociolinguistiques ; 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des dis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positifs éducatifs oscillant entre importation de programmes/méthodes exogènes et efforts ponctuels de contextualisation ;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l’urgence </a:t>
            </a:r>
            <a:r>
              <a:rPr lang="fr-FR" sz="20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d’une compréhension fine des interactions entre programmes, pratiques enseignantes et contextes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d’apprentissage.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2CBA2D18-8EB6-A9B7-D93D-A2E9E4DFC4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225CF00-E5AD-4A5D-B12F-31A383238C3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="" xmlns:a16="http://schemas.microsoft.com/office/drawing/2014/main" id="{D0A84CD2-271A-355E-EF30-A1FE4E5040F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8685BFFD-0FDE-5A12-6FDB-6E8AD486C2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="" xmlns:a16="http://schemas.microsoft.com/office/drawing/2014/main" id="{E81973E1-E8F7-1154-34BE-078AAC3645B6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033287F9-6DA5-1F42-6DDD-134EC2C7A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EB24E597-A4D3-E1A5-7312-019BAA664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3F4409E0-CC55-B01A-9565-C2CD01E64B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3EC64C70-003B-9A34-DF4B-75724E2BB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2227036A-0117-EA40-2619-3A9F3428F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979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>
          <a:extLst>
            <a:ext uri="{FF2B5EF4-FFF2-40B4-BE49-F238E27FC236}">
              <a16:creationId xmlns="" xmlns:a16="http://schemas.microsoft.com/office/drawing/2014/main" id="{CD89E64D-65D0-B25D-D9B1-24A22B16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>
            <a:extLst>
              <a:ext uri="{FF2B5EF4-FFF2-40B4-BE49-F238E27FC236}">
                <a16:creationId xmlns="" xmlns:a16="http://schemas.microsoft.com/office/drawing/2014/main" id="{8B544777-5FF7-3C27-8EE2-D9DE9290B4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Perspectives 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>
            <a:extLst>
              <a:ext uri="{FF2B5EF4-FFF2-40B4-BE49-F238E27FC236}">
                <a16:creationId xmlns="" xmlns:a16="http://schemas.microsoft.com/office/drawing/2014/main" id="{94031A6B-BD67-B57C-F7D3-83006DFE2EF4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7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AFD3E8E-3F59-F6DF-F183-75209C5B01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80BE7362-BE5E-5CE4-2A06-05C63B1B455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B85485C7-C5F7-774B-6D1B-CBE5143F9B2D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853C6F25-9128-213C-48F1-9D37FEEFC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991BC0DE-AAD1-A5FA-FDF9-FA9E44734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64CF2A5E-6B42-EBB4-22C3-C9DD540F36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9F156992-AAFF-0F95-BA0F-68C847F4C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7A27D543-B02A-CED9-1918-9DF14F617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="" xmlns:a16="http://schemas.microsoft.com/office/drawing/2014/main" id="{AF254904-7B79-70EF-B50E-128B7F491BA8}"/>
              </a:ext>
            </a:extLst>
          </p:cNvPr>
          <p:cNvSpPr/>
          <p:nvPr/>
        </p:nvSpPr>
        <p:spPr>
          <a:xfrm rot="-900712">
            <a:off x="3450267" y="522643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5363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61"/>
          <p:cNvSpPr txBox="1">
            <a:spLocks noGrp="1"/>
          </p:cNvSpPr>
          <p:nvPr>
            <p:ph type="title"/>
          </p:nvPr>
        </p:nvSpPr>
        <p:spPr>
          <a:xfrm>
            <a:off x="693527" y="0"/>
            <a:ext cx="7704000" cy="7074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Quelles perspectives de recherche ?</a:t>
            </a:r>
            <a:endParaRPr sz="30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3" name="Google Shape;1167;p33">
            <a:extLst>
              <a:ext uri="{FF2B5EF4-FFF2-40B4-BE49-F238E27FC236}">
                <a16:creationId xmlns="" xmlns:a16="http://schemas.microsoft.com/office/drawing/2014/main" id="{769E5E70-36BC-FDDF-95C2-BB6F4380F7D9}"/>
              </a:ext>
            </a:extLst>
          </p:cNvPr>
          <p:cNvSpPr txBox="1">
            <a:spLocks/>
          </p:cNvSpPr>
          <p:nvPr/>
        </p:nvSpPr>
        <p:spPr>
          <a:xfrm>
            <a:off x="195209" y="1924658"/>
            <a:ext cx="8948791" cy="201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/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Quelques axes complémentaires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Des programmes </a:t>
            </a:r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et 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matériels didactiques à analyser au </a:t>
            </a:r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regard des acquis de la recherche en 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DLC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La formation </a:t>
            </a:r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initiale et 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la formation continue </a:t>
            </a:r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des 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enseignants ; </a:t>
            </a:r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à interroger quant à leur adéquation aux attentes du 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terrain et </a:t>
            </a:r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à 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leur articulation/continuité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I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nvestir le collège et le lycée comme terrains d’investigation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Poursuivre la réflexion sur l’introduction des langues nationales à l’école dans la perspective d’une didactique bi-plurilingue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Quelle(s) transition(s) vers l’enseignement supérieur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Quelle didactique du français dans l’enseignement technique et la formation professionnelle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 smtClean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 smtClean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 smtClean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B907BD2D-1E1A-0502-7952-40FB974B598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F5E5A416-CFCA-F9C8-30B2-5C570E1971B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="" xmlns:a16="http://schemas.microsoft.com/office/drawing/2014/main" id="{51178524-C18E-390B-B584-989C46DB0F1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="" xmlns:a16="http://schemas.microsoft.com/office/drawing/2014/main" id="{55106565-B86E-B883-3551-BD751F88742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0" name="Groupe 9">
              <a:extLst>
                <a:ext uri="{FF2B5EF4-FFF2-40B4-BE49-F238E27FC236}">
                  <a16:creationId xmlns="" xmlns:a16="http://schemas.microsoft.com/office/drawing/2014/main" id="{D49C082B-0CBD-85FE-ED5E-632B72A50D8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4" name="Image 13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D32B850F-6962-6CA5-2322-AC87921F5F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82465A1-C517-066C-1EA0-386836471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50FCD9CD-40E1-FACE-ECBC-062996C024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1" name="Image 10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D0977482-14FC-6D11-0D3F-B0146BA46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2" name="Image 11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F142FF04-C708-F7DF-1907-B61104764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>
          <a:extLst>
            <a:ext uri="{FF2B5EF4-FFF2-40B4-BE49-F238E27FC236}">
              <a16:creationId xmlns="" xmlns:a16="http://schemas.microsoft.com/office/drawing/2014/main" id="{6A2370E3-FB9D-A68B-1BA7-194390674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>
            <a:extLst>
              <a:ext uri="{FF2B5EF4-FFF2-40B4-BE49-F238E27FC236}">
                <a16:creationId xmlns="" xmlns:a16="http://schemas.microsoft.com/office/drawing/2014/main" id="{433D80A2-3514-3BB0-2DA1-9D378C9415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Références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>
            <a:extLst>
              <a:ext uri="{FF2B5EF4-FFF2-40B4-BE49-F238E27FC236}">
                <a16:creationId xmlns="" xmlns:a16="http://schemas.microsoft.com/office/drawing/2014/main" id="{DD835681-0F2E-2DF5-C0F4-6BCF43750701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8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326" name="Google Shape;1326;p48">
            <a:extLst>
              <a:ext uri="{FF2B5EF4-FFF2-40B4-BE49-F238E27FC236}">
                <a16:creationId xmlns="" xmlns:a16="http://schemas.microsoft.com/office/drawing/2014/main" id="{F5617AAA-C9A2-4CFA-0B98-7202D407A263}"/>
              </a:ext>
            </a:extLst>
          </p:cNvPr>
          <p:cNvSpPr/>
          <p:nvPr/>
        </p:nvSpPr>
        <p:spPr>
          <a:xfrm rot="-900712">
            <a:off x="3450266" y="522634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6763171-58AD-2054-3CC4-A95B8E73FA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6BDBA1DF-E899-BE49-4B57-3B914FB5BAC9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C2ED3721-E259-DC5C-EE73-6983E1B34B12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EE59398F-F7B5-2BAC-D4DC-83C9F2584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25B5F451-6161-D79D-30BE-A2BE665BA9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ABF906DE-3252-DC00-226E-8BA77D2F05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9A2EC503-A705-5618-5467-1CCC35555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40235A76-8DA3-502D-C053-7135F98D3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8244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="" xmlns:a16="http://schemas.microsoft.com/office/drawing/2014/main" id="{9977A726-D648-214C-2301-C4305F643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="" xmlns:a16="http://schemas.microsoft.com/office/drawing/2014/main" id="{BAF8DB3C-9569-BBDD-1043-DF3B62F3FF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1226" y="-83700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fr-FR" sz="2400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Références bibliographiques</a:t>
            </a:r>
            <a:endParaRPr lang="fr-FR" sz="24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Google Shape;1283;p43">
            <a:extLst>
              <a:ext uri="{FF2B5EF4-FFF2-40B4-BE49-F238E27FC236}">
                <a16:creationId xmlns="" xmlns:a16="http://schemas.microsoft.com/office/drawing/2014/main" id="{B4A367E6-5E7B-918C-17EE-DE4249D618A7}"/>
              </a:ext>
            </a:extLst>
          </p:cNvPr>
          <p:cNvSpPr txBox="1">
            <a:spLocks/>
          </p:cNvSpPr>
          <p:nvPr/>
        </p:nvSpPr>
        <p:spPr>
          <a:xfrm>
            <a:off x="0" y="631838"/>
            <a:ext cx="9144000" cy="36991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Abdallah 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Doualeh, Samatar (2021a). « Le français langue de l’école djiboutienne ou l’hégémonie de la norme exogène », in </a:t>
            </a:r>
            <a:r>
              <a:rPr lang="fr-FR" sz="1600" i="1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Glottopol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35, 79-92</a:t>
            </a:r>
            <a:r>
              <a:rPr lang="fr-FR" sz="16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Abdallah 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Doualeh, Samatar </a:t>
            </a:r>
            <a:r>
              <a:rPr lang="fr-FR" sz="160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(</a:t>
            </a:r>
            <a:r>
              <a:rPr lang="fr-FR" sz="160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2021b). 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« La classe de français dans l'enseignement moyen à Djibouti : entre insuffisances des textes officiels et sclérose des pratiques de classe », in Mohamed 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Essaouri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Abdelouahed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Mabrour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et Mina 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Sadiqui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(2021),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Pratiques de classe en contexte francophone. Orientations officielles, défis de la recherche, contraintes du terrain 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(p. 45-64). Paris : L’Harmattan</a:t>
            </a:r>
            <a:r>
              <a:rPr lang="fr-FR" sz="16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Abdallah Doualeh, Samatar (2023).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Une didactique du français langue seconde pour l’enseignement secondaire à Djibouti : enjeux et bilan d’une réforme scolaire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(thèse de Doctorat). Montpellier : Université Paul-Valéry</a:t>
            </a:r>
            <a:r>
              <a:rPr lang="fr-FR" sz="16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Barbier, Jonathan et 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Mandret-Degeilh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Antoine (2018).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Le travail sur archives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 Guide pratique. Paris : Armand Colin.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Blanchet, Philippe (2012).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La linguistique de terrain. Méthode et théorie. Une approche ethno-sociolinguistique de la complexité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 Rennes : PUR</a:t>
            </a:r>
            <a:r>
              <a:rPr lang="fr-FR" sz="16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Cuq, Jean-Pierre (1991).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Le français langue seconde : origines et implications didactiques d’une notion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 Paris : Hachette.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16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11709580-D4E8-82B9-643C-43E5223AE4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4D041654-22FD-A4B9-6C31-6CA0317ACD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="" xmlns:a16="http://schemas.microsoft.com/office/drawing/2014/main" id="{1924292B-B2FE-01AD-E1FE-81CE9AA48A4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ED27165C-8DA0-1EBC-8D51-50763E236A1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="" xmlns:a16="http://schemas.microsoft.com/office/drawing/2014/main" id="{B2456B95-7A6C-F743-342B-584F480D1B5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2BF23AE4-5BAA-88A0-0CA2-11D7A0903F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1A0F31D3-1821-E001-D887-DDEEF4D614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928A787A-CD80-9500-F0E9-575C1BD38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35095625-1051-CB21-F431-40F9DF78A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53CA9462-6081-55CB-3114-4484D930C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3270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="" xmlns:a16="http://schemas.microsoft.com/office/drawing/2014/main" id="{B8B35392-F11C-987B-9B93-F9F9DAC72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83;p43">
            <a:extLst>
              <a:ext uri="{FF2B5EF4-FFF2-40B4-BE49-F238E27FC236}">
                <a16:creationId xmlns="" xmlns:a16="http://schemas.microsoft.com/office/drawing/2014/main" id="{81CD375F-25FC-B966-B03E-42E56C863419}"/>
              </a:ext>
            </a:extLst>
          </p:cNvPr>
          <p:cNvSpPr txBox="1">
            <a:spLocks/>
          </p:cNvSpPr>
          <p:nvPr/>
        </p:nvSpPr>
        <p:spPr>
          <a:xfrm>
            <a:off x="0" y="1753977"/>
            <a:ext cx="9144000" cy="110118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ELAN-Afrique (2014).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Approche didactique du bi-plurilinguisme en Afrique : apprendre en langues nationales et en français pour réussir à l’école. 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Paris : Editions des archives contemporaines.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ELAN-Afrique (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dir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.) et 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Maurer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Bruno (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Coord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.) (2016).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Les approches bi-plurilingues d’enseignement-apprentissage : autour du programme École et langues nationales en Afrique (ELAN-Afrique)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 Paris : Editions des archives contemporaines.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Galland, Bruno (2016).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Les archives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 Paris : PUF.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Houssein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Djama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</a:t>
            </a: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Abdourahman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(2010).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Pour l’enseignement du français et des « </a:t>
            </a:r>
            <a:r>
              <a:rPr lang="fr-FR" sz="1600" i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langues </a:t>
            </a:r>
            <a:r>
              <a:rPr lang="fr-FR" sz="1600" i="1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nationales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» à Djibouti : conditions pour une didactique intégrée dans l’enseignement des langues 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(thèse de doctorat). Montpellier : Université Paul-Valéry</a:t>
            </a:r>
            <a:r>
              <a:rPr lang="fr-FR" sz="16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Kassim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Mohamed, Souad (2013).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Français langue seconde de scolarisation et contexte djiboutien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 Sarrebruck : Editions universitaires européennes</a:t>
            </a:r>
            <a:r>
              <a:rPr lang="fr-FR" sz="1600" dirty="0" smtClean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Maurer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Bruno (1997). « FLS : la variété des situations ». In Diagonales 43. Paris : Hachette/EDICEF.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Maurer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Bruno (2007). 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De la pédagogie convergente à une didactique intégrée (Langues africaines-Langue français)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 Paris : OIF/L’Harmattan. 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1600" dirty="0" err="1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Maurer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, Bruno (2010</a:t>
            </a:r>
            <a:r>
              <a:rPr lang="fr-FR" sz="1600" i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). Les langues de scolarisation en Afrique francophone. Enjeux et repères pour l’action</a:t>
            </a:r>
            <a:r>
              <a:rPr lang="fr-FR" sz="1600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. Paris : Éditions des archives contemporaines.</a:t>
            </a: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16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7AB332E6-85D1-0F23-DBC5-A1C7286CB34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623EF13D-95C2-E767-9F9F-B927DF41D0D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="" xmlns:a16="http://schemas.microsoft.com/office/drawing/2014/main" id="{EDABF18B-A4A9-0319-BEE8-5AA7FC21CE7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F3E54894-22EB-5D39-76C4-C57340B52BD6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="" xmlns:a16="http://schemas.microsoft.com/office/drawing/2014/main" id="{B502E510-5650-0824-9867-A13733FAB276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707EE5CF-FC61-7CE2-32D8-7C362A22A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1E27065F-5441-C20E-763B-363A31C20A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2775A1D3-194C-DB40-8E2A-3E96B4E02E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641C880E-EEC0-6670-8547-BC5C5F7BA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A138454D-B0F9-5843-F490-283AE01D7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1464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-71919" y="538241"/>
            <a:ext cx="9215919" cy="3855804"/>
          </a:xfrm>
        </p:spPr>
        <p:txBody>
          <a:bodyPr/>
          <a:lstStyle/>
          <a:p>
            <a:pPr marL="4381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ELAN-Afrique (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2014). Puren, Christian (2010). </a:t>
            </a:r>
            <a:r>
              <a:rPr lang="fr-FR" sz="16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Dossier n°1 : Les trois perspectives constitutives de la didactique des langues-cultures. 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En ligne : christianpuren.com. </a:t>
            </a:r>
            <a:r>
              <a:rPr lang="fr-FR" sz="16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</a:t>
            </a:r>
            <a:endParaRPr lang="fr-FR" sz="1600" dirty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marL="4381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</a:t>
            </a:r>
            <a:r>
              <a:rPr lang="fr-FR" sz="16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Verdelhan-Bourgade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, Michèle (2002</a:t>
            </a:r>
            <a:r>
              <a:rPr lang="fr-FR" sz="16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). Le français de scolarisation : pour une didactique réaliste. 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Bruxelles : De Boeck.</a:t>
            </a:r>
            <a:endParaRPr lang="fr-FR" sz="16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marL="4381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Verdelhan-Bourgade, Michèle (2007). </a:t>
            </a:r>
            <a:r>
              <a:rPr lang="fr-FR" sz="16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Le français langue seconde : un concept et des pratiques en évolution. 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Paris : PUF</a:t>
            </a:r>
            <a:r>
              <a:rPr lang="fr-FR" sz="16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.</a:t>
            </a:r>
          </a:p>
          <a:p>
            <a:pPr marL="4381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Vigner, Gérard (1987). « Quels repères pour l’enseignement du FLS ». In </a:t>
            </a:r>
            <a:r>
              <a:rPr lang="fr-FR" sz="16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Diagonales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43, </a:t>
            </a:r>
            <a:r>
              <a:rPr lang="fr-FR" sz="16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17-19.</a:t>
            </a:r>
          </a:p>
          <a:p>
            <a:pPr marL="438150" indent="-285750">
              <a:buFont typeface="Arial" panose="020B0604020202020204" pitchFamily="34" charset="0"/>
              <a:buChar char="•"/>
            </a:pPr>
            <a:endParaRPr lang="fr-FR" sz="16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marL="152400" indent="0">
              <a:buNone/>
            </a:pPr>
            <a:r>
              <a:rPr lang="fr-FR" sz="2000" b="1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Sources premières :</a:t>
            </a:r>
            <a:endParaRPr lang="fr-FR" sz="2000" b="1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marL="4381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BCEOM et CIEP (1995). </a:t>
            </a:r>
            <a:r>
              <a:rPr lang="fr-FR" sz="16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Analyse du système éducatif. Rapport n°2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. Djibouti : MEN.</a:t>
            </a:r>
          </a:p>
          <a:p>
            <a:pPr marL="4381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Brossat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et La </a:t>
            </a:r>
            <a:r>
              <a:rPr lang="fr-FR" sz="1600" dirty="0" err="1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Cognata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(1977). </a:t>
            </a:r>
            <a:r>
              <a:rPr lang="fr-FR" sz="16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L’enseignement du français à Djibouti. Formation des maîtres du premier degré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. Djibouti : MEN.</a:t>
            </a:r>
          </a:p>
          <a:p>
            <a:pPr marL="4381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CRIPEN (1994). </a:t>
            </a:r>
            <a:r>
              <a:rPr lang="fr-FR" sz="16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Evaluation du rendement cognitif de l’enseignement primaire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. Djibouti : CRIPEN</a:t>
            </a:r>
            <a:r>
              <a:rPr lang="fr-FR" sz="1600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.</a:t>
            </a:r>
          </a:p>
          <a:p>
            <a:pPr marL="4381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Issa, Mahdi </a:t>
            </a:r>
            <a:r>
              <a:rPr lang="fr-FR" sz="1600" dirty="0" err="1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Mahamoud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 (2009). </a:t>
            </a:r>
            <a:r>
              <a:rPr lang="fr-FR" sz="16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Evaluation en lecture des élèves de 2ème année : </a:t>
            </a:r>
            <a:r>
              <a:rPr lang="fr-FR" sz="1600" i="1" dirty="0" smtClean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Rapport </a:t>
            </a:r>
            <a:r>
              <a:rPr lang="fr-FR" sz="1600" i="1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d’analyse</a:t>
            </a:r>
            <a:r>
              <a:rPr lang="fr-FR" sz="1600" dirty="0">
                <a:solidFill>
                  <a:srgbClr val="FFFFFF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  <a:sym typeface="Arial"/>
              </a:rPr>
              <a:t>. Djibouti : MENFOP.</a:t>
            </a:r>
            <a:endParaRPr lang="fr-FR" sz="16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marL="152400" indent="0">
              <a:buNone/>
            </a:pPr>
            <a:endParaRPr lang="fr-FR" sz="1600" dirty="0" smtClean="0">
              <a:solidFill>
                <a:srgbClr val="FFFFFF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  <a:sym typeface="Arial"/>
            </a:endParaRPr>
          </a:p>
          <a:p>
            <a:pPr marL="15240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3303" y="4436260"/>
            <a:ext cx="10109770" cy="70724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07" y="4520691"/>
            <a:ext cx="8047417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969425"/>
      </p:ext>
    </p:extLst>
  </p:cSld>
  <p:clrMapOvr>
    <a:masterClrMapping/>
  </p:clrMapOvr>
</p:sld>
</file>

<file path=ppt/theme/theme1.xml><?xml version="1.0" encoding="utf-8"?>
<a:theme xmlns:a="http://schemas.openxmlformats.org/drawingml/2006/main" name="Blaue Kreise &amp; Farbverläufe - Durchbruch by Slidesgo">
  <a:themeElements>
    <a:clrScheme name="Simple Light">
      <a:dk1>
        <a:srgbClr val="FFFFFF"/>
      </a:dk1>
      <a:lt1>
        <a:srgbClr val="FFFFFF"/>
      </a:lt1>
      <a:dk2>
        <a:srgbClr val="812792"/>
      </a:dk2>
      <a:lt2>
        <a:srgbClr val="29AAE1"/>
      </a:lt2>
      <a:accent1>
        <a:srgbClr val="00FFFF"/>
      </a:accent1>
      <a:accent2>
        <a:srgbClr val="29AAE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2A3615EC40748B6DE97B0D32B2761" ma:contentTypeVersion="9" ma:contentTypeDescription="Create a new document." ma:contentTypeScope="" ma:versionID="e39047c8310ce98ccfeb99b22718334e">
  <xsd:schema xmlns:xsd="http://www.w3.org/2001/XMLSchema" xmlns:xs="http://www.w3.org/2001/XMLSchema" xmlns:p="http://schemas.microsoft.com/office/2006/metadata/properties" xmlns:ns2="7445f74b-5921-4478-9aa1-9c5305656e61" targetNamespace="http://schemas.microsoft.com/office/2006/metadata/properties" ma:root="true" ma:fieldsID="300885508b8f9993f01acfbbb35ad886" ns2:_="">
    <xsd:import namespace="7445f74b-5921-4478-9aa1-9c5305656e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5f74b-5921-4478-9aa1-9c5305656e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5E140F-4097-4B10-94A1-4DFAF25B40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3BA22B-D530-4C61-B1F0-73057EF0B9D0}">
  <ds:schemaRefs>
    <ds:schemaRef ds:uri="7445f74b-5921-4478-9aa1-9c5305656e61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6CEA4A3-9B51-4EC3-A497-76AD797CFC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45f74b-5921-4478-9aa1-9c5305656e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3590</TotalTime>
  <Words>1543</Words>
  <Application>Microsoft Office PowerPoint</Application>
  <PresentationFormat>Affichage à l'écran (16:9)</PresentationFormat>
  <Paragraphs>126</Paragraphs>
  <Slides>24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5" baseType="lpstr">
      <vt:lpstr>Open Sans ExtraBold</vt:lpstr>
      <vt:lpstr>Raleway</vt:lpstr>
      <vt:lpstr>Roboto Condensed Light</vt:lpstr>
      <vt:lpstr>Arial</vt:lpstr>
      <vt:lpstr>Noto Sans Black</vt:lpstr>
      <vt:lpstr>Noto Sans SemiBold</vt:lpstr>
      <vt:lpstr>Anaheim</vt:lpstr>
      <vt:lpstr>Noto Sans Light</vt:lpstr>
      <vt:lpstr>Bebas Neue</vt:lpstr>
      <vt:lpstr>Wingdings</vt:lpstr>
      <vt:lpstr>Blaue Kreise &amp; Farbverläufe - Durchbruch by Slidesgo</vt:lpstr>
      <vt:lpstr>Journées nationales de l'innovation et de la recherche-action</vt:lpstr>
      <vt:lpstr>Préambule</vt:lpstr>
      <vt:lpstr>Introduction</vt:lpstr>
      <vt:lpstr>Problématique et plan</vt:lpstr>
      <vt:lpstr>2</vt:lpstr>
      <vt:lpstr>Paysage sociolinguistique et éducatif</vt:lpstr>
      <vt:lpstr>Cadre théorique et conceptuel</vt:lpstr>
      <vt:lpstr>Cadre théorique et conceptuel</vt:lpstr>
      <vt:lpstr>Méthodologie</vt:lpstr>
      <vt:lpstr>Méthodologie de recherche</vt:lpstr>
      <vt:lpstr>5</vt:lpstr>
      <vt:lpstr>Présentation PowerPoint</vt:lpstr>
      <vt:lpstr>Une recherche asymétrique </vt:lpstr>
      <vt:lpstr>Une recherche asymétrique</vt:lpstr>
      <vt:lpstr>Une recherche asymétrique</vt:lpstr>
      <vt:lpstr>Une recherche asymétrique</vt:lpstr>
      <vt:lpstr>Conclusion</vt:lpstr>
      <vt:lpstr>Bilan</vt:lpstr>
      <vt:lpstr>Perspectives </vt:lpstr>
      <vt:lpstr>Quelles perspectives de recherche ?</vt:lpstr>
      <vt:lpstr>Références</vt:lpstr>
      <vt:lpstr>Références bibliographiques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Journées nationales de l'innovation et de la recherche-action</dc:title>
  <cp:lastModifiedBy>Samatar Abdallah</cp:lastModifiedBy>
  <cp:revision>208</cp:revision>
  <dcterms:modified xsi:type="dcterms:W3CDTF">2025-10-04T09:34:30Z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0x0101009BB2A3615EC40748B6DE97B0D32B2761</vt:lpwstr>
  </property>
</Properties>
</file>