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34"/>
  </p:notesMasterIdLst>
  <p:handoutMasterIdLst>
    <p:handoutMasterId r:id="rId35"/>
  </p:handoutMasterIdLst>
  <p:sldIdLst>
    <p:sldId id="318" r:id="rId5"/>
    <p:sldId id="305" r:id="rId6"/>
    <p:sldId id="257" r:id="rId7"/>
    <p:sldId id="322" r:id="rId8"/>
    <p:sldId id="323" r:id="rId9"/>
    <p:sldId id="324" r:id="rId10"/>
    <p:sldId id="325" r:id="rId11"/>
    <p:sldId id="326" r:id="rId12"/>
    <p:sldId id="268" r:id="rId13"/>
    <p:sldId id="259" r:id="rId14"/>
    <p:sldId id="272" r:id="rId15"/>
    <p:sldId id="307" r:id="rId16"/>
    <p:sldId id="303" r:id="rId17"/>
    <p:sldId id="269" r:id="rId18"/>
    <p:sldId id="321" r:id="rId19"/>
    <p:sldId id="308" r:id="rId20"/>
    <p:sldId id="270" r:id="rId21"/>
    <p:sldId id="310" r:id="rId22"/>
    <p:sldId id="311" r:id="rId23"/>
    <p:sldId id="319" r:id="rId24"/>
    <p:sldId id="320" r:id="rId25"/>
    <p:sldId id="309" r:id="rId26"/>
    <p:sldId id="285" r:id="rId27"/>
    <p:sldId id="312" r:id="rId28"/>
    <p:sldId id="313" r:id="rId29"/>
    <p:sldId id="314" r:id="rId30"/>
    <p:sldId id="315" r:id="rId31"/>
    <p:sldId id="316" r:id="rId32"/>
    <p:sldId id="327" r:id="rId33"/>
  </p:sldIdLst>
  <p:sldSz cx="9144000" cy="5143500" type="screen16x9"/>
  <p:notesSz cx="6858000" cy="9144000"/>
  <p:embeddedFontLst>
    <p:embeddedFont>
      <p:font typeface="Anaheim" panose="020B0604020202020204" charset="0"/>
      <p:regular r:id="rId36"/>
      <p:bold r:id="rId37"/>
      <p:italic r:id="rId38"/>
      <p:boldItalic r:id="rId39"/>
    </p:embeddedFont>
    <p:embeddedFont>
      <p:font typeface="Bebas Neue" panose="020B0606020202050201" pitchFamily="34" charset="0"/>
      <p:regular r:id="rId40"/>
    </p:embeddedFont>
    <p:embeddedFont>
      <p:font typeface="Noto Sans" panose="020B0502040504020204" pitchFamily="34" charset="0"/>
      <p:regular r:id="rId41"/>
      <p:bold r:id="rId42"/>
      <p:italic r:id="rId43"/>
      <p:boldItalic r:id="rId44"/>
    </p:embeddedFont>
    <p:embeddedFont>
      <p:font typeface="Noto Sans Black" panose="020B0502040504020204" pitchFamily="34" charset="0"/>
      <p:bold r:id="rId45"/>
      <p:boldItalic r:id="rId46"/>
    </p:embeddedFont>
    <p:embeddedFont>
      <p:font typeface="Noto Sans Light" panose="020B0502040504020204" pitchFamily="34" charset="0"/>
      <p:regular r:id="rId47"/>
      <p:italic r:id="rId48"/>
    </p:embeddedFont>
    <p:embeddedFont>
      <p:font typeface="Noto Sans SemiBold" panose="020B0502040504020204" pitchFamily="34" charset="0"/>
      <p:regular r:id="rId49"/>
      <p:bold r:id="rId50"/>
      <p:boldItalic r:id="rId51"/>
    </p:embeddedFont>
    <p:embeddedFont>
      <p:font typeface="Open Sans ExtraBold" panose="020B0906030804020204" pitchFamily="34" charset="0"/>
      <p:bold r:id="rId52"/>
      <p:boldItalic r:id="rId53"/>
    </p:embeddedFont>
    <p:embeddedFont>
      <p:font typeface="Raleway" pitchFamily="2" charset="0"/>
      <p:regular r:id="rId54"/>
      <p:bold r:id="rId55"/>
      <p:italic r:id="rId56"/>
      <p:boldItalic r:id="rId57"/>
    </p:embeddedFont>
    <p:embeddedFont>
      <p:font typeface="Roboto Condensed Light" panose="02000000000000000000" pitchFamily="2" charset="0"/>
      <p:regular r:id="rId58"/>
      <p: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orient="horz" pos="1688" userDrawn="1">
          <p15:clr>
            <a:srgbClr val="A4A3A4"/>
          </p15:clr>
        </p15:guide>
        <p15:guide id="3"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B2E7"/>
    <a:srgbClr val="10AD2B"/>
    <a:srgbClr val="7EB301"/>
    <a:srgbClr val="D55645"/>
    <a:srgbClr val="D71419"/>
    <a:srgbClr val="000000"/>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1"/>
    <p:restoredTop sz="94625"/>
  </p:normalViewPr>
  <p:slideViewPr>
    <p:cSldViewPr snapToGrid="0" showGuides="1">
      <p:cViewPr varScale="1">
        <p:scale>
          <a:sx n="103" d="100"/>
          <a:sy n="103" d="100"/>
        </p:scale>
        <p:origin x="782" y="77"/>
      </p:cViewPr>
      <p:guideLst>
        <p:guide orient="horz" pos="1665"/>
        <p:guide orient="horz" pos="1688"/>
        <p:guide pos="2880"/>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8" Type="http://schemas.openxmlformats.org/officeDocument/2006/relationships/slide" Target="slides/slide4.xml"/><Relationship Id="rId51" Type="http://schemas.openxmlformats.org/officeDocument/2006/relationships/font" Target="fonts/font16.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03897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4308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e0c199426f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8B9D19A-22E7-9165-3F68-544B70866156}"/>
            </a:ext>
          </a:extLst>
        </p:cNvPr>
        <p:cNvGrpSpPr/>
        <p:nvPr/>
      </p:nvGrpSpPr>
      <p:grpSpPr>
        <a:xfrm>
          <a:off x="0" y="0"/>
          <a:ext cx="0" cy="0"/>
          <a:chOff x="0" y="0"/>
          <a:chExt cx="0" cy="0"/>
        </a:xfrm>
      </p:grpSpPr>
      <p:sp>
        <p:nvSpPr>
          <p:cNvPr id="1249" name="Google Shape;1249;ge0c19941cb_0_15579:notes">
            <a:extLst>
              <a:ext uri="{FF2B5EF4-FFF2-40B4-BE49-F238E27FC236}">
                <a16:creationId xmlns:a16="http://schemas.microsoft.com/office/drawing/2014/main" id="{BF485BC3-5FDA-936C-C2A5-E8E491423E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a:extLst>
              <a:ext uri="{FF2B5EF4-FFF2-40B4-BE49-F238E27FC236}">
                <a16:creationId xmlns:a16="http://schemas.microsoft.com/office/drawing/2014/main" id="{78ECFF11-3EE2-4781-5CB7-C8B4706B2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439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84BD4A6-4E18-7BE9-30BC-69D03DB5AE3D}"/>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8DE9C363-3F2E-9394-7CBA-C1216C143F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476CA188-EC59-6712-9234-A0E8EFB31D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1445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D765EBFD-3069-EE84-2BFB-8F47CF256020}"/>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3F05EA4D-A89F-ECB4-2791-185DF48CFA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E1FBC9AF-0E86-852B-5C91-7539A6A3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8187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99f2f57a71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7" name="Google Shape;1727;g99f2f57a71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07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1935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FF539FB-D3B5-5EC1-14FD-3349154A786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E6B393-71E2-40CF-7D05-716854F81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9D4A2F3F-FD58-3767-B09A-57851C88A3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66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hanks">
  <p:cSld name="CUSTOM_3">
    <p:spTree>
      <p:nvGrpSpPr>
        <p:cNvPr id="1" name="Shape 1140"/>
        <p:cNvGrpSpPr/>
        <p:nvPr/>
      </p:nvGrpSpPr>
      <p:grpSpPr>
        <a:xfrm>
          <a:off x="0" y="0"/>
          <a:ext cx="0" cy="0"/>
          <a:chOff x="0" y="0"/>
          <a:chExt cx="0" cy="0"/>
        </a:xfrm>
      </p:grpSpPr>
      <p:sp>
        <p:nvSpPr>
          <p:cNvPr id="1141" name="Google Shape;1141;p27"/>
          <p:cNvSpPr txBox="1">
            <a:spLocks noGrp="1"/>
          </p:cNvSpPr>
          <p:nvPr>
            <p:ph type="title"/>
          </p:nvPr>
        </p:nvSpPr>
        <p:spPr>
          <a:xfrm>
            <a:off x="720000" y="375273"/>
            <a:ext cx="4294800" cy="1218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72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42" name="Google Shape;1142;p27"/>
          <p:cNvSpPr txBox="1">
            <a:spLocks noGrp="1"/>
          </p:cNvSpPr>
          <p:nvPr>
            <p:ph type="subTitle" idx="1"/>
          </p:nvPr>
        </p:nvSpPr>
        <p:spPr>
          <a:xfrm>
            <a:off x="720000" y="1517425"/>
            <a:ext cx="3434700" cy="1426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 id="2147483666" r:id="rId6"/>
    <p:sldLayoutId id="2147483669" r:id="rId7"/>
    <p:sldLayoutId id="2147483673" r:id="rId8"/>
    <p:sldLayoutId id="2147483674" r:id="rId9"/>
    <p:sldLayoutId id="2147483675" r:id="rId10"/>
    <p:sldLayoutId id="214748367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140007" y="810642"/>
            <a:ext cx="9144000" cy="1033800"/>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marL="0" marR="0" lvl="0" indent="0" algn="ctr" defTabSz="914400" rtl="0" eaLnBrk="1" fontAlgn="auto" latinLnBrk="0" hangingPunct="1">
              <a:lnSpc>
                <a:spcPct val="100000"/>
              </a:lnSpc>
              <a:spcBef>
                <a:spcPts val="0"/>
              </a:spcBef>
              <a:spcAft>
                <a:spcPts val="0"/>
              </a:spcAft>
              <a:buClr>
                <a:srgbClr val="FFFFFF"/>
              </a:buClr>
              <a:buSzPts val="3000"/>
              <a:buFont typeface="Raleway"/>
              <a:buNone/>
              <a:tabLst/>
              <a:defRPr/>
            </a:pPr>
            <a:r>
              <a:rPr kumimoji="0" lang="fr-FR" sz="2400" b="1"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Raleway"/>
              </a:rPr>
              <a:t>Les espaces scolaires au prisme du genre </a:t>
            </a:r>
          </a:p>
          <a:p>
            <a:pPr marL="0" marR="0" lvl="0" indent="0" algn="ctr" defTabSz="914400" rtl="0" eaLnBrk="1" fontAlgn="auto" latinLnBrk="0" hangingPunct="1">
              <a:lnSpc>
                <a:spcPct val="100000"/>
              </a:lnSpc>
              <a:spcBef>
                <a:spcPts val="0"/>
              </a:spcBef>
              <a:spcAft>
                <a:spcPts val="0"/>
              </a:spcAft>
              <a:buClr>
                <a:srgbClr val="FFFFFF"/>
              </a:buClr>
              <a:buSzPts val="3000"/>
              <a:buFont typeface="Raleway"/>
              <a:buNone/>
              <a:tabLst/>
              <a:defRPr/>
            </a:pPr>
            <a:r>
              <a:rPr kumimoji="0" lang="fr-FR" sz="2400" b="1"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Raleway"/>
              </a:rPr>
              <a:t>et le décrochage scolaire des filles dans </a:t>
            </a:r>
          </a:p>
          <a:p>
            <a:pPr marL="0" marR="0" lvl="0" indent="0" algn="ctr" defTabSz="914400" rtl="0" eaLnBrk="1" fontAlgn="auto" latinLnBrk="0" hangingPunct="1">
              <a:lnSpc>
                <a:spcPct val="100000"/>
              </a:lnSpc>
              <a:spcBef>
                <a:spcPts val="0"/>
              </a:spcBef>
              <a:spcAft>
                <a:spcPts val="0"/>
              </a:spcAft>
              <a:buClr>
                <a:srgbClr val="FFFFFF"/>
              </a:buClr>
              <a:buSzPts val="3000"/>
              <a:buFont typeface="Raleway"/>
              <a:buNone/>
              <a:tabLst/>
              <a:defRPr/>
            </a:pPr>
            <a:r>
              <a:rPr kumimoji="0" lang="fr-FR" sz="2400" b="1"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Raleway"/>
              </a:rPr>
              <a:t>les écoles rurales intégrées à Djibouti</a:t>
            </a:r>
          </a:p>
          <a:p>
            <a:pPr marL="0" marR="0" lvl="0" indent="0" algn="ctr" defTabSz="914400" rtl="0" eaLnBrk="1" fontAlgn="auto" latinLnBrk="0" hangingPunct="1">
              <a:lnSpc>
                <a:spcPct val="100000"/>
              </a:lnSpc>
              <a:spcBef>
                <a:spcPts val="0"/>
              </a:spcBef>
              <a:spcAft>
                <a:spcPts val="0"/>
              </a:spcAft>
              <a:buClr>
                <a:srgbClr val="FFFFFF"/>
              </a:buClr>
              <a:buSzPts val="3000"/>
              <a:buFont typeface="Raleway"/>
              <a:buNone/>
              <a:tabLst/>
              <a:defRPr/>
            </a:pPr>
            <a:endParaRPr kumimoji="0" lang="fr-FR" sz="3200" b="1"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Raleway"/>
            </a:endParaRPr>
          </a:p>
        </p:txBody>
      </p:sp>
      <p:sp>
        <p:nvSpPr>
          <p:cNvPr id="26" name="Google Shape;1167;p33">
            <a:extLst>
              <a:ext uri="{FF2B5EF4-FFF2-40B4-BE49-F238E27FC236}">
                <a16:creationId xmlns:a16="http://schemas.microsoft.com/office/drawing/2014/main" id="{3FF3C78E-123B-54E9-77A7-BD1E8C4B8D8C}"/>
              </a:ext>
            </a:extLst>
          </p:cNvPr>
          <p:cNvSpPr txBox="1">
            <a:spLocks/>
          </p:cNvSpPr>
          <p:nvPr/>
        </p:nvSpPr>
        <p:spPr>
          <a:xfrm>
            <a:off x="586853" y="2997365"/>
            <a:ext cx="7704000" cy="10172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marR="0" lvl="0" indent="0" defTabSz="914400" rtl="0" eaLnBrk="1" fontAlgn="auto" latinLnBrk="0" hangingPunct="1">
              <a:lnSpc>
                <a:spcPct val="100000"/>
              </a:lnSpc>
              <a:spcBef>
                <a:spcPts val="0"/>
              </a:spcBef>
              <a:spcAft>
                <a:spcPts val="0"/>
              </a:spcAft>
              <a:buClr>
                <a:srgbClr val="FFFFFF"/>
              </a:buClr>
              <a:buSzPts val="1400"/>
              <a:buFont typeface="Anaheim"/>
              <a:buNone/>
              <a:tabLst/>
              <a:defRPr/>
            </a:pPr>
            <a:r>
              <a:rPr kumimoji="0" lang="fr-FR" sz="1800" b="0"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naheim"/>
              </a:rPr>
              <a:t>SOULEIMAN AHMED AINAN, Professeur-formateur assistant, CFEN, Doctorant en sociologie de l’éducation ainanigueh209@gmail.com</a:t>
            </a:r>
          </a:p>
        </p:txBody>
      </p:sp>
      <p:sp>
        <p:nvSpPr>
          <p:cNvPr id="13" name="Google Shape;1167;p33">
            <a:extLst>
              <a:ext uri="{FF2B5EF4-FFF2-40B4-BE49-F238E27FC236}">
                <a16:creationId xmlns:a16="http://schemas.microsoft.com/office/drawing/2014/main" id="{17594970-D6D7-85E5-BBE5-31355E445497}"/>
              </a:ext>
            </a:extLst>
          </p:cNvPr>
          <p:cNvSpPr txBox="1">
            <a:spLocks/>
          </p:cNvSpPr>
          <p:nvPr/>
        </p:nvSpPr>
        <p:spPr>
          <a:xfrm>
            <a:off x="1912676" y="2123392"/>
            <a:ext cx="5318647" cy="71862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Anaheim"/>
              <a:buNone/>
              <a:tabLst/>
              <a:defRPr/>
            </a:pPr>
            <a:r>
              <a:rPr kumimoji="0" lang="fr-FR" sz="1800" b="0"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naheim"/>
              </a:rPr>
              <a:t>Enquêtes exploratoires sur le terrain </a:t>
            </a:r>
          </a:p>
          <a:p>
            <a:pPr marL="0" marR="0" lvl="0" indent="0" algn="ctr" defTabSz="914400" rtl="0" eaLnBrk="1" fontAlgn="auto" latinLnBrk="0" hangingPunct="1">
              <a:lnSpc>
                <a:spcPct val="100000"/>
              </a:lnSpc>
              <a:spcBef>
                <a:spcPts val="0"/>
              </a:spcBef>
              <a:spcAft>
                <a:spcPts val="0"/>
              </a:spcAft>
              <a:buClr>
                <a:srgbClr val="FFFFFF"/>
              </a:buClr>
              <a:buSzPts val="1400"/>
              <a:buFont typeface="Anaheim"/>
              <a:buNone/>
              <a:tabLst/>
              <a:defRPr/>
            </a:pPr>
            <a:r>
              <a:rPr lang="fr-FR" sz="1800" dirty="0">
                <a:solidFill>
                  <a:srgbClr val="FFFFFF"/>
                </a:solidFill>
                <a:latin typeface="Noto Sans" panose="020B0502040504020204" pitchFamily="34" charset="0"/>
                <a:ea typeface="Noto Sans" panose="020B0502040504020204" pitchFamily="34" charset="0"/>
                <a:cs typeface="Noto Sans" panose="020B0502040504020204" pitchFamily="34" charset="0"/>
              </a:rPr>
              <a:t>o</a:t>
            </a:r>
            <a:r>
              <a:rPr kumimoji="0" lang="fr-FR" sz="1800" b="0" i="0" u="none" strike="noStrike" kern="0" cap="none" spc="0" normalizeH="0" baseline="0" noProof="0" dirty="0" err="1">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naheim"/>
              </a:rPr>
              <a:t>ctobre</a:t>
            </a:r>
            <a:r>
              <a:rPr kumimoji="0" lang="fr-FR" sz="1800" b="0" i="0" u="none" strike="noStrike" kern="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naheim"/>
              </a:rPr>
              <a:t> 2024 - Janvier 2025</a:t>
            </a: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50900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3" y="1246371"/>
            <a:ext cx="4099800"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1</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5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854169" y="463449"/>
            <a:ext cx="4048200"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5" name="Google Shape;1283;p43">
            <a:extLst>
              <a:ext uri="{FF2B5EF4-FFF2-40B4-BE49-F238E27FC236}">
                <a16:creationId xmlns:a16="http://schemas.microsoft.com/office/drawing/2014/main" id="{C1A5F41F-0F54-2969-BAD8-D65967994D51}"/>
              </a:ext>
            </a:extLst>
          </p:cNvPr>
          <p:cNvSpPr txBox="1">
            <a:spLocks/>
          </p:cNvSpPr>
          <p:nvPr/>
        </p:nvSpPr>
        <p:spPr>
          <a:xfrm>
            <a:off x="688178" y="1229709"/>
            <a:ext cx="8281843" cy="2353463"/>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Inégalité des rapports sociaux des sexes liés au genre dans les espaces scolaires des ERI et  le décrochage des filles.</a:t>
            </a:r>
          </a:p>
          <a:p>
            <a:pPr marL="139700">
              <a:buClr>
                <a:schemeClr val="dk1"/>
              </a:buClr>
              <a:buSzPts val="1400"/>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Manque d’étude scientifique de recherche en sociologie sur l’impact des rapports sociaux des sexes liés au genre dans les espaces scolaires des ERI en République de Djibouti. </a:t>
            </a: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841" y="539500"/>
            <a:ext cx="8481849" cy="585900"/>
          </a:xfrm>
        </p:spPr>
        <p:txBody>
          <a:bodyPr/>
          <a:lstStyle/>
          <a:p>
            <a:pPr>
              <a:spcAft>
                <a:spcPts val="1000"/>
              </a:spcAft>
            </a:pPr>
            <a:r>
              <a:rPr lang="fr-FR" sz="2000" i="1" dirty="0">
                <a:solidFill>
                  <a:schemeClr val="bg1"/>
                </a:solidFill>
                <a:latin typeface="Noto Sans" panose="020B0502040504020204" pitchFamily="34" charset="0"/>
                <a:ea typeface="Noto Sans" panose="020B0502040504020204" pitchFamily="34" charset="0"/>
                <a:cs typeface="Noto Sans" panose="020B0502040504020204" pitchFamily="34" charset="0"/>
              </a:rPr>
              <a:t>Tableau 1: Répartition de la population par région selon le sexe (source le site de l'INSTAD) 2025</a:t>
            </a:r>
            <a:br>
              <a:rPr lang="fr-FR" sz="3200" i="1" dirty="0">
                <a:solidFill>
                  <a:srgbClr val="44546A"/>
                </a:solidFill>
                <a:latin typeface="Calibri" panose="020F0502020204030204" pitchFamily="34" charset="0"/>
                <a:ea typeface="Calibri" panose="020F0502020204030204" pitchFamily="34" charset="0"/>
                <a:cs typeface="Times New Roman" panose="02020603050405020304" pitchFamily="18" charset="0"/>
              </a:rPr>
            </a:br>
            <a:endParaRPr lang="fr-FR" dirty="0"/>
          </a:p>
        </p:txBody>
      </p:sp>
      <p:graphicFrame>
        <p:nvGraphicFramePr>
          <p:cNvPr id="4" name="Object 3"/>
          <p:cNvGraphicFramePr>
            <a:graphicFrameLocks noChangeAspect="1"/>
          </p:cNvGraphicFramePr>
          <p:nvPr>
            <p:extLst>
              <p:ext uri="{D42A27DB-BD31-4B8C-83A1-F6EECF244321}">
                <p14:modId xmlns:p14="http://schemas.microsoft.com/office/powerpoint/2010/main" val="322082353"/>
              </p:ext>
            </p:extLst>
          </p:nvPr>
        </p:nvGraphicFramePr>
        <p:xfrm>
          <a:off x="346841" y="1460938"/>
          <a:ext cx="8481849" cy="3478924"/>
        </p:xfrm>
        <a:graphic>
          <a:graphicData uri="http://schemas.openxmlformats.org/presentationml/2006/ole">
            <mc:AlternateContent xmlns:mc="http://schemas.openxmlformats.org/markup-compatibility/2006">
              <mc:Choice xmlns:v="urn:schemas-microsoft-com:vml" Requires="v">
                <p:oleObj name="Document" r:id="rId2" imgW="5940848" imgH="2091354" progId="Word.Document.12">
                  <p:embed/>
                </p:oleObj>
              </mc:Choice>
              <mc:Fallback>
                <p:oleObj name="Document" r:id="rId2" imgW="5940848" imgH="2091354" progId="Word.Document.12">
                  <p:embed/>
                  <p:pic>
                    <p:nvPicPr>
                      <p:cNvPr id="0" name=""/>
                      <p:cNvPicPr/>
                      <p:nvPr/>
                    </p:nvPicPr>
                    <p:blipFill>
                      <a:blip r:embed="rId3"/>
                      <a:stretch>
                        <a:fillRect/>
                      </a:stretch>
                    </p:blipFill>
                    <p:spPr>
                      <a:xfrm>
                        <a:off x="346841" y="1460938"/>
                        <a:ext cx="8481849" cy="3478924"/>
                      </a:xfrm>
                      <a:prstGeom prst="rect">
                        <a:avLst/>
                      </a:prstGeom>
                    </p:spPr>
                  </p:pic>
                </p:oleObj>
              </mc:Fallback>
            </mc:AlternateContent>
          </a:graphicData>
        </a:graphic>
      </p:graphicFrame>
    </p:spTree>
    <p:extLst>
      <p:ext uri="{BB962C8B-B14F-4D97-AF65-F5344CB8AC3E}">
        <p14:creationId xmlns:p14="http://schemas.microsoft.com/office/powerpoint/2010/main" val="2649020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861" y="136634"/>
            <a:ext cx="8450317" cy="798787"/>
          </a:xfrm>
        </p:spPr>
        <p:txBody>
          <a:bodyPr/>
          <a:lstStyle/>
          <a:p>
            <a:pPr>
              <a:spcAft>
                <a:spcPts val="1000"/>
              </a:spcAft>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Tableau 2: Graphique 1,Proportion de la population vivant sous le seuil de pauvreté national; par sexe, milieu de résidence et région (en pourcentage). Source: EDAM-2017</a:t>
            </a:r>
            <a:b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br>
            <a:endPar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67862" y="935421"/>
            <a:ext cx="8450317" cy="4004441"/>
          </a:xfrm>
          <a:prstGeom prst="rect">
            <a:avLst/>
          </a:prstGeom>
          <a:noFill/>
        </p:spPr>
      </p:pic>
    </p:spTree>
    <p:extLst>
      <p:ext uri="{BB962C8B-B14F-4D97-AF65-F5344CB8AC3E}">
        <p14:creationId xmlns:p14="http://schemas.microsoft.com/office/powerpoint/2010/main" val="382164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507" y="539500"/>
            <a:ext cx="8367823" cy="534388"/>
          </a:xfrm>
        </p:spPr>
        <p:txBody>
          <a:bodyPr/>
          <a:lstStyle/>
          <a:p>
            <a:pPr>
              <a:spcAft>
                <a:spcPts val="1000"/>
              </a:spcAft>
            </a:pPr>
            <a:r>
              <a:rPr lang="fr-FR" sz="1200" i="1" dirty="0">
                <a:solidFill>
                  <a:schemeClr val="bg1"/>
                </a:solidFill>
                <a:latin typeface="Noto Sans" panose="020B0502040504020204" pitchFamily="34" charset="0"/>
                <a:ea typeface="Noto Sans" panose="020B0502040504020204" pitchFamily="34" charset="0"/>
                <a:cs typeface="Noto Sans" panose="020B0502040504020204" pitchFamily="34" charset="0"/>
              </a:rPr>
              <a:t>Tableau 3: Graphique 2, Répartition des chefs de ménage par sexe, milieu de résidence et statut matrimoniale (en pourcentage) Source: EDAM 4-2017</a:t>
            </a:r>
            <a:br>
              <a:rPr lang="fr-FR" sz="1200" i="1" dirty="0">
                <a:solidFill>
                  <a:schemeClr val="bg1"/>
                </a:solidFill>
                <a:latin typeface="Noto Sans" panose="020B0502040504020204" pitchFamily="34" charset="0"/>
                <a:ea typeface="Noto Sans" panose="020B0502040504020204" pitchFamily="34" charset="0"/>
                <a:cs typeface="Noto Sans" panose="020B0502040504020204" pitchFamily="34" charset="0"/>
              </a:rPr>
            </a:br>
            <a:endParaRPr lang="fr-FR"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p:cNvPicPr>
            <a:picLocks noChangeAspect="1"/>
          </p:cNvPicPr>
          <p:nvPr/>
        </p:nvPicPr>
        <p:blipFill>
          <a:blip r:embed="rId2"/>
          <a:stretch>
            <a:fillRect/>
          </a:stretch>
        </p:blipFill>
        <p:spPr>
          <a:xfrm>
            <a:off x="202020" y="1350334"/>
            <a:ext cx="8708064" cy="3536975"/>
          </a:xfrm>
          <a:prstGeom prst="rect">
            <a:avLst/>
          </a:prstGeom>
        </p:spPr>
      </p:pic>
    </p:spTree>
    <p:extLst>
      <p:ext uri="{BB962C8B-B14F-4D97-AF65-F5344CB8AC3E}">
        <p14:creationId xmlns:p14="http://schemas.microsoft.com/office/powerpoint/2010/main" val="4030441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033" y="539500"/>
            <a:ext cx="7410893" cy="585900"/>
          </a:xfrm>
        </p:spPr>
        <p:txBody>
          <a:bodyPr/>
          <a:lstStyle/>
          <a:p>
            <a:r>
              <a:rPr lang="fr-FR" sz="2400" i="1" dirty="0">
                <a:latin typeface="Noto Sans" panose="020B0502040504020204" pitchFamily="34" charset="0"/>
                <a:ea typeface="Noto Sans" panose="020B0502040504020204" pitchFamily="34" charset="0"/>
                <a:cs typeface="Noto Sans" panose="020B0502040504020204" pitchFamily="34" charset="0"/>
              </a:rPr>
              <a:t>Tableau 4: Repère chronologique de l'évolution de l'égalité de sexe à Djibouti</a:t>
            </a:r>
            <a:br>
              <a:rPr lang="fr-FR" i="1" dirty="0"/>
            </a:br>
            <a:endParaRPr lang="fr-FR" dirty="0"/>
          </a:p>
        </p:txBody>
      </p:sp>
      <p:sp>
        <p:nvSpPr>
          <p:cNvPr id="3" name="Text Placeholder 2"/>
          <p:cNvSpPr>
            <a:spLocks noGrp="1"/>
          </p:cNvSpPr>
          <p:nvPr>
            <p:ph type="body" idx="1"/>
          </p:nvPr>
        </p:nvSpPr>
        <p:spPr>
          <a:xfrm>
            <a:off x="720000" y="1339702"/>
            <a:ext cx="7704000" cy="3498112"/>
          </a:xfrm>
        </p:spPr>
        <p:txBody>
          <a:bodyPr/>
          <a:lstStyle/>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2002 :</a:t>
            </a:r>
            <a:r>
              <a:rPr lang="fr-FR" sz="2000" dirty="0">
                <a:latin typeface="Noto Sans" panose="020B0502040504020204" pitchFamily="34" charset="0"/>
                <a:ea typeface="Noto Sans" panose="020B0502040504020204" pitchFamily="34" charset="0"/>
                <a:cs typeface="Noto Sans" panose="020B0502040504020204" pitchFamily="34" charset="0"/>
              </a:rPr>
              <a:t> Code de la famille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2003 </a:t>
            </a:r>
            <a:r>
              <a:rPr lang="fr-FR" sz="2000" dirty="0">
                <a:latin typeface="Noto Sans" panose="020B0502040504020204" pitchFamily="34" charset="0"/>
                <a:ea typeface="Noto Sans" panose="020B0502040504020204" pitchFamily="34" charset="0"/>
                <a:cs typeface="Noto Sans" panose="020B0502040504020204" pitchFamily="34" charset="0"/>
              </a:rPr>
              <a:t>: 7 femmes élues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2006</a:t>
            </a:r>
            <a:r>
              <a:rPr lang="fr-FR" sz="2000" dirty="0">
                <a:latin typeface="Noto Sans" panose="020B0502040504020204" pitchFamily="34" charset="0"/>
                <a:ea typeface="Noto Sans" panose="020B0502040504020204" pitchFamily="34" charset="0"/>
                <a:cs typeface="Noto Sans" panose="020B0502040504020204" pitchFamily="34" charset="0"/>
              </a:rPr>
              <a:t> : Egalité de salaire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2011-2021</a:t>
            </a:r>
            <a:r>
              <a:rPr lang="fr-FR" sz="2000" dirty="0">
                <a:latin typeface="Noto Sans" panose="020B0502040504020204" pitchFamily="34" charset="0"/>
                <a:ea typeface="Noto Sans" panose="020B0502040504020204" pitchFamily="34" charset="0"/>
                <a:cs typeface="Noto Sans" panose="020B0502040504020204" pitchFamily="34" charset="0"/>
              </a:rPr>
              <a:t> : Politique nationale du genre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2018</a:t>
            </a:r>
            <a:r>
              <a:rPr lang="fr-FR" sz="2000" dirty="0">
                <a:latin typeface="Noto Sans" panose="020B0502040504020204" pitchFamily="34" charset="0"/>
                <a:ea typeface="Noto Sans" panose="020B0502040504020204" pitchFamily="34" charset="0"/>
                <a:cs typeface="Noto Sans" panose="020B0502040504020204" pitchFamily="34" charset="0"/>
              </a:rPr>
              <a:t> : 17 femmes élues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2018</a:t>
            </a:r>
            <a:r>
              <a:rPr lang="fr-FR" sz="2000" dirty="0">
                <a:latin typeface="Noto Sans" panose="020B0502040504020204" pitchFamily="34" charset="0"/>
                <a:ea typeface="Noto Sans" panose="020B0502040504020204" pitchFamily="34" charset="0"/>
                <a:cs typeface="Noto Sans" panose="020B0502040504020204" pitchFamily="34" charset="0"/>
              </a:rPr>
              <a:t> : création de l’observatoire du genre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2019-2024</a:t>
            </a:r>
            <a:r>
              <a:rPr lang="fr-FR" sz="2000" dirty="0">
                <a:latin typeface="Noto Sans" panose="020B0502040504020204" pitchFamily="34" charset="0"/>
                <a:ea typeface="Noto Sans" panose="020B0502040504020204" pitchFamily="34" charset="0"/>
                <a:cs typeface="Noto Sans" panose="020B0502040504020204" pitchFamily="34" charset="0"/>
              </a:rPr>
              <a:t> : L’introduction du concept du genre dans la formation des enseignants primaire </a:t>
            </a:r>
          </a:p>
          <a:p>
            <a:pPr marL="152400" indent="0">
              <a:buNone/>
            </a:pPr>
            <a:r>
              <a:rPr lang="fr-FR" sz="2000" b="1" dirty="0">
                <a:latin typeface="Noto Sans" panose="020B0502040504020204" pitchFamily="34" charset="0"/>
                <a:ea typeface="Noto Sans" panose="020B0502040504020204" pitchFamily="34" charset="0"/>
                <a:cs typeface="Noto Sans" panose="020B0502040504020204" pitchFamily="34" charset="0"/>
              </a:rPr>
              <a:t>2025</a:t>
            </a:r>
            <a:r>
              <a:rPr lang="fr-FR" sz="2000" dirty="0">
                <a:latin typeface="Noto Sans" panose="020B0502040504020204" pitchFamily="34" charset="0"/>
                <a:ea typeface="Noto Sans" panose="020B0502040504020204" pitchFamily="34" charset="0"/>
                <a:cs typeface="Noto Sans" panose="020B0502040504020204" pitchFamily="34" charset="0"/>
              </a:rPr>
              <a:t> : La création du poste de chef de service de genre au ministère de l’éducation.</a:t>
            </a:r>
          </a:p>
        </p:txBody>
      </p:sp>
    </p:spTree>
    <p:extLst>
      <p:ext uri="{BB962C8B-B14F-4D97-AF65-F5344CB8AC3E}">
        <p14:creationId xmlns:p14="http://schemas.microsoft.com/office/powerpoint/2010/main" val="1172769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507" y="539500"/>
            <a:ext cx="8367823" cy="585900"/>
          </a:xfrm>
        </p:spPr>
        <p:txBody>
          <a:bodyPr/>
          <a:lstStyle/>
          <a:p>
            <a:r>
              <a:rPr lang="fr-FR" sz="1200" dirty="0">
                <a:latin typeface="Noto Sans" panose="020B0502040504020204" pitchFamily="34" charset="0"/>
                <a:ea typeface="Noto Sans" panose="020B0502040504020204" pitchFamily="34" charset="0"/>
                <a:cs typeface="Noto Sans" panose="020B0502040504020204" pitchFamily="34" charset="0"/>
              </a:rPr>
              <a:t>Tableau 5: Evolution du nombre de directrices des établissements scolaires public, INSTAD, 2024</a:t>
            </a:r>
          </a:p>
        </p:txBody>
      </p:sp>
      <p:graphicFrame>
        <p:nvGraphicFramePr>
          <p:cNvPr id="6" name="Table 5"/>
          <p:cNvGraphicFramePr>
            <a:graphicFrameLocks noGrp="1"/>
          </p:cNvGraphicFramePr>
          <p:nvPr>
            <p:extLst>
              <p:ext uri="{D42A27DB-BD31-4B8C-83A1-F6EECF244321}">
                <p14:modId xmlns:p14="http://schemas.microsoft.com/office/powerpoint/2010/main" val="3096426948"/>
              </p:ext>
            </p:extLst>
          </p:nvPr>
        </p:nvGraphicFramePr>
        <p:xfrm>
          <a:off x="361507" y="1318437"/>
          <a:ext cx="8367822" cy="3572539"/>
        </p:xfrm>
        <a:graphic>
          <a:graphicData uri="http://schemas.openxmlformats.org/drawingml/2006/table">
            <a:tbl>
              <a:tblPr firstRow="1" firstCol="1" lastRow="1" lastCol="1" bandRow="1" bandCol="1"/>
              <a:tblGrid>
                <a:gridCol w="3062738">
                  <a:extLst>
                    <a:ext uri="{9D8B030D-6E8A-4147-A177-3AD203B41FA5}">
                      <a16:colId xmlns:a16="http://schemas.microsoft.com/office/drawing/2014/main" val="3931655831"/>
                    </a:ext>
                  </a:extLst>
                </a:gridCol>
                <a:gridCol w="3062738">
                  <a:extLst>
                    <a:ext uri="{9D8B030D-6E8A-4147-A177-3AD203B41FA5}">
                      <a16:colId xmlns:a16="http://schemas.microsoft.com/office/drawing/2014/main" val="3796056458"/>
                    </a:ext>
                  </a:extLst>
                </a:gridCol>
                <a:gridCol w="1121173">
                  <a:extLst>
                    <a:ext uri="{9D8B030D-6E8A-4147-A177-3AD203B41FA5}">
                      <a16:colId xmlns:a16="http://schemas.microsoft.com/office/drawing/2014/main" val="3555539996"/>
                    </a:ext>
                  </a:extLst>
                </a:gridCol>
                <a:gridCol w="1121173">
                  <a:extLst>
                    <a:ext uri="{9D8B030D-6E8A-4147-A177-3AD203B41FA5}">
                      <a16:colId xmlns:a16="http://schemas.microsoft.com/office/drawing/2014/main" val="3308026445"/>
                    </a:ext>
                  </a:extLst>
                </a:gridCol>
              </a:tblGrid>
              <a:tr h="897028">
                <a:tc>
                  <a:txBody>
                    <a:bodyPr/>
                    <a:lstStyle/>
                    <a:p>
                      <a:pPr marL="67945">
                        <a:lnSpc>
                          <a:spcPts val="1460"/>
                        </a:lnSpc>
                        <a:spcAft>
                          <a:spcPts val="0"/>
                        </a:spcAft>
                      </a:pPr>
                      <a:r>
                        <a:rPr lang="fr-FR" sz="1200" b="1" spc="-10" dirty="0">
                          <a:effectLst/>
                          <a:latin typeface="Noto Sans" panose="020B0502040504020204" pitchFamily="34" charset="0"/>
                          <a:ea typeface="Noto Sans" panose="020B0502040504020204" pitchFamily="34" charset="0"/>
                          <a:cs typeface="Noto Sans" panose="020B0502040504020204" pitchFamily="34" charset="0"/>
                        </a:rPr>
                        <a:t>NIVEAU</a:t>
                      </a:r>
                      <a:endParaRPr lang="fr-FR"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460"/>
                        </a:lnSpc>
                        <a:spcAft>
                          <a:spcPts val="0"/>
                        </a:spcAft>
                        <a:tabLst>
                          <a:tab pos="894715" algn="l"/>
                          <a:tab pos="1369695" algn="l"/>
                        </a:tabLst>
                      </a:pPr>
                      <a:r>
                        <a:rPr lang="fr-FR" sz="1200" b="1" spc="-10" dirty="0">
                          <a:effectLst/>
                          <a:latin typeface="Noto Sans" panose="020B0502040504020204" pitchFamily="34" charset="0"/>
                          <a:ea typeface="Noto Sans" panose="020B0502040504020204" pitchFamily="34" charset="0"/>
                          <a:cs typeface="Noto Sans" panose="020B0502040504020204" pitchFamily="34" charset="0"/>
                        </a:rPr>
                        <a:t>Direction</a:t>
                      </a:r>
                      <a:r>
                        <a:rPr lang="fr-FR" sz="1200" b="1" dirty="0">
                          <a:effectLst/>
                          <a:latin typeface="Noto Sans" panose="020B0502040504020204" pitchFamily="34" charset="0"/>
                          <a:ea typeface="Noto Sans" panose="020B0502040504020204" pitchFamily="34" charset="0"/>
                          <a:cs typeface="Noto Sans" panose="020B0502040504020204" pitchFamily="34" charset="0"/>
                        </a:rPr>
                        <a:t>	</a:t>
                      </a:r>
                      <a:r>
                        <a:rPr lang="fr-FR" sz="1200" b="1" spc="-25" dirty="0">
                          <a:effectLst/>
                          <a:latin typeface="Noto Sans" panose="020B0502040504020204" pitchFamily="34" charset="0"/>
                          <a:ea typeface="Noto Sans" panose="020B0502040504020204" pitchFamily="34" charset="0"/>
                          <a:cs typeface="Noto Sans" panose="020B0502040504020204" pitchFamily="34" charset="0"/>
                        </a:rPr>
                        <a:t>des</a:t>
                      </a:r>
                      <a:r>
                        <a:rPr lang="fr-FR" sz="1200" b="1" dirty="0">
                          <a:effectLst/>
                          <a:latin typeface="Noto Sans" panose="020B0502040504020204" pitchFamily="34" charset="0"/>
                          <a:ea typeface="Noto Sans" panose="020B0502040504020204" pitchFamily="34" charset="0"/>
                          <a:cs typeface="Noto Sans" panose="020B0502040504020204" pitchFamily="34" charset="0"/>
                        </a:rPr>
                        <a:t>	</a:t>
                      </a:r>
                      <a:r>
                        <a:rPr lang="fr-FR" sz="1200" b="1" spc="-10" dirty="0">
                          <a:effectLst/>
                          <a:latin typeface="Noto Sans" panose="020B0502040504020204" pitchFamily="34" charset="0"/>
                          <a:ea typeface="Noto Sans" panose="020B0502040504020204" pitchFamily="34" charset="0"/>
                          <a:cs typeface="Noto Sans" panose="020B0502040504020204" pitchFamily="34" charset="0"/>
                        </a:rPr>
                        <a:t>établissements</a:t>
                      </a:r>
                      <a:endParaRPr lang="fr-FR" sz="1200" b="1" dirty="0">
                        <a:effectLst/>
                        <a:latin typeface="Noto Sans" panose="020B0502040504020204" pitchFamily="34" charset="0"/>
                        <a:ea typeface="Noto Sans" panose="020B0502040504020204" pitchFamily="34" charset="0"/>
                        <a:cs typeface="Noto Sans" panose="020B0502040504020204" pitchFamily="34" charset="0"/>
                      </a:endParaRPr>
                    </a:p>
                    <a:p>
                      <a:pPr marL="67945">
                        <a:lnSpc>
                          <a:spcPct val="107000"/>
                        </a:lnSpc>
                        <a:spcBef>
                          <a:spcPts val="225"/>
                        </a:spcBef>
                        <a:spcAft>
                          <a:spcPts val="0"/>
                        </a:spcAft>
                      </a:pPr>
                      <a:r>
                        <a:rPr lang="fr-FR" sz="1200" b="1" dirty="0">
                          <a:effectLst/>
                          <a:latin typeface="Noto Sans" panose="020B0502040504020204" pitchFamily="34" charset="0"/>
                          <a:ea typeface="Noto Sans" panose="020B0502040504020204" pitchFamily="34" charset="0"/>
                          <a:cs typeface="Noto Sans" panose="020B0502040504020204" pitchFamily="34" charset="0"/>
                        </a:rPr>
                        <a:t>scolaires</a:t>
                      </a:r>
                      <a:r>
                        <a:rPr lang="fr-FR" sz="1200" b="1" spc="-15" dirty="0">
                          <a:effectLst/>
                          <a:latin typeface="Noto Sans" panose="020B0502040504020204" pitchFamily="34" charset="0"/>
                          <a:ea typeface="Noto Sans" panose="020B0502040504020204" pitchFamily="34" charset="0"/>
                          <a:cs typeface="Noto Sans" panose="020B0502040504020204" pitchFamily="34" charset="0"/>
                        </a:rPr>
                        <a:t> </a:t>
                      </a:r>
                      <a:r>
                        <a:rPr lang="fr-FR" sz="1200" b="1" spc="-10" dirty="0">
                          <a:effectLst/>
                          <a:latin typeface="Noto Sans" panose="020B0502040504020204" pitchFamily="34" charset="0"/>
                          <a:ea typeface="Noto Sans" panose="020B0502040504020204" pitchFamily="34" charset="0"/>
                          <a:cs typeface="Noto Sans" panose="020B0502040504020204" pitchFamily="34" charset="0"/>
                        </a:rPr>
                        <a:t>publics</a:t>
                      </a:r>
                      <a:endParaRPr lang="fr-FR"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b="1" spc="-10" dirty="0">
                          <a:effectLst/>
                          <a:latin typeface="Noto Sans" panose="020B0502040504020204" pitchFamily="34" charset="0"/>
                          <a:ea typeface="Noto Sans" panose="020B0502040504020204" pitchFamily="34" charset="0"/>
                          <a:cs typeface="Noto Sans" panose="020B0502040504020204" pitchFamily="34" charset="0"/>
                        </a:rPr>
                        <a:t>2010-</a:t>
                      </a:r>
                      <a:r>
                        <a:rPr lang="fr-FR" sz="1200" b="1" spc="-20" dirty="0">
                          <a:effectLst/>
                          <a:latin typeface="Noto Sans" panose="020B0502040504020204" pitchFamily="34" charset="0"/>
                          <a:ea typeface="Noto Sans" panose="020B0502040504020204" pitchFamily="34" charset="0"/>
                          <a:cs typeface="Noto Sans" panose="020B0502040504020204" pitchFamily="34" charset="0"/>
                        </a:rPr>
                        <a:t>2011</a:t>
                      </a:r>
                      <a:endParaRPr lang="fr-FR"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CD5ED"/>
                    </a:solidFill>
                  </a:tcPr>
                </a:tc>
                <a:tc>
                  <a:txBody>
                    <a:bodyPr/>
                    <a:lstStyle/>
                    <a:p>
                      <a:pPr marL="67310">
                        <a:lnSpc>
                          <a:spcPts val="1460"/>
                        </a:lnSpc>
                        <a:spcAft>
                          <a:spcPts val="0"/>
                        </a:spcAft>
                      </a:pPr>
                      <a:r>
                        <a:rPr lang="fr-FR" sz="1200" b="1" spc="-10" dirty="0">
                          <a:effectLst/>
                          <a:latin typeface="Noto Sans" panose="020B0502040504020204" pitchFamily="34" charset="0"/>
                          <a:ea typeface="Noto Sans" panose="020B0502040504020204" pitchFamily="34" charset="0"/>
                          <a:cs typeface="Noto Sans" panose="020B0502040504020204" pitchFamily="34" charset="0"/>
                        </a:rPr>
                        <a:t>2020-</a:t>
                      </a:r>
                      <a:r>
                        <a:rPr lang="fr-FR" sz="1200" b="1" spc="-20" dirty="0">
                          <a:effectLst/>
                          <a:latin typeface="Noto Sans" panose="020B0502040504020204" pitchFamily="34" charset="0"/>
                          <a:ea typeface="Noto Sans" panose="020B0502040504020204" pitchFamily="34" charset="0"/>
                          <a:cs typeface="Noto Sans" panose="020B0502040504020204" pitchFamily="34" charset="0"/>
                        </a:rPr>
                        <a:t>2021</a:t>
                      </a:r>
                      <a:endParaRPr lang="fr-FR"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CD5ED"/>
                    </a:solidFill>
                  </a:tcPr>
                </a:tc>
                <a:extLst>
                  <a:ext uri="{0D108BD9-81ED-4DB2-BD59-A6C34878D82A}">
                    <a16:rowId xmlns:a16="http://schemas.microsoft.com/office/drawing/2014/main" val="666024167"/>
                  </a:ext>
                </a:extLst>
              </a:tr>
              <a:tr h="564212">
                <a:tc rowSpan="2">
                  <a:txBody>
                    <a:bodyPr/>
                    <a:lstStyle/>
                    <a:p>
                      <a:pPr marL="67945">
                        <a:lnSpc>
                          <a:spcPts val="1460"/>
                        </a:lnSpc>
                        <a:spcAft>
                          <a:spcPts val="0"/>
                        </a:spcAft>
                      </a:pPr>
                      <a:r>
                        <a:rPr lang="fr-FR" sz="1200" spc="-10" dirty="0">
                          <a:effectLst/>
                          <a:latin typeface="Noto Sans" panose="020B0502040504020204" pitchFamily="34" charset="0"/>
                          <a:ea typeface="Noto Sans" panose="020B0502040504020204" pitchFamily="34" charset="0"/>
                          <a:cs typeface="Noto Sans" panose="020B0502040504020204" pitchFamily="34" charset="0"/>
                        </a:rPr>
                        <a:t>Primaire</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460"/>
                        </a:lnSpc>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Nombre</a:t>
                      </a:r>
                      <a:r>
                        <a:rPr lang="fr-FR" sz="1200" spc="-5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de</a:t>
                      </a:r>
                      <a:r>
                        <a:rPr lang="fr-FR" sz="1200" spc="-5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directeurs/</a:t>
                      </a:r>
                      <a:r>
                        <a:rPr lang="fr-FR" sz="1200" dirty="0" err="1">
                          <a:effectLst/>
                          <a:latin typeface="Noto Sans" panose="020B0502040504020204" pitchFamily="34" charset="0"/>
                          <a:ea typeface="Noto Sans" panose="020B0502040504020204" pitchFamily="34" charset="0"/>
                          <a:cs typeface="Noto Sans" panose="020B0502040504020204" pitchFamily="34" charset="0"/>
                        </a:rPr>
                        <a:t>trices</a:t>
                      </a:r>
                      <a:r>
                        <a:rPr lang="fr-FR" sz="1200" spc="-40" dirty="0">
                          <a:effectLst/>
                          <a:latin typeface="Noto Sans" panose="020B0502040504020204" pitchFamily="34" charset="0"/>
                          <a:ea typeface="Noto Sans" panose="020B0502040504020204" pitchFamily="34" charset="0"/>
                          <a:cs typeface="Noto Sans" panose="020B0502040504020204" pitchFamily="34" charset="0"/>
                        </a:rPr>
                        <a:t> </a:t>
                      </a:r>
                      <a:r>
                        <a:rPr lang="fr-FR" sz="1200" spc="-10" dirty="0">
                          <a:effectLst/>
                          <a:latin typeface="Noto Sans" panose="020B0502040504020204" pitchFamily="34" charset="0"/>
                          <a:ea typeface="Noto Sans" panose="020B0502040504020204" pitchFamily="34" charset="0"/>
                          <a:cs typeface="Noto Sans" panose="020B0502040504020204" pitchFamily="34" charset="0"/>
                        </a:rPr>
                        <a:t>d’école</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66</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81</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3018919"/>
                  </a:ext>
                </a:extLst>
              </a:tr>
              <a:tr h="322049">
                <a:tc vMerge="1">
                  <a:txBody>
                    <a:bodyPr/>
                    <a:lstStyle/>
                    <a:p>
                      <a:endParaRPr lang="fr-FR"/>
                    </a:p>
                  </a:txBody>
                  <a:tcPr/>
                </a:tc>
                <a:tc>
                  <a:txBody>
                    <a:bodyPr/>
                    <a:lstStyle/>
                    <a:p>
                      <a:pPr marL="67945">
                        <a:lnSpc>
                          <a:spcPts val="1460"/>
                        </a:lnSpc>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Dont</a:t>
                      </a:r>
                      <a:r>
                        <a:rPr lang="fr-FR" sz="1200" spc="-5" dirty="0">
                          <a:effectLst/>
                          <a:latin typeface="Noto Sans" panose="020B0502040504020204" pitchFamily="34" charset="0"/>
                          <a:ea typeface="Noto Sans" panose="020B0502040504020204" pitchFamily="34" charset="0"/>
                          <a:cs typeface="Noto Sans" panose="020B0502040504020204" pitchFamily="34" charset="0"/>
                        </a:rPr>
                        <a:t> </a:t>
                      </a:r>
                      <a:r>
                        <a:rPr lang="fr-FR" sz="1200" spc="-10" dirty="0">
                          <a:effectLst/>
                          <a:latin typeface="Noto Sans" panose="020B0502040504020204" pitchFamily="34" charset="0"/>
                          <a:ea typeface="Noto Sans" panose="020B0502040504020204" pitchFamily="34" charset="0"/>
                          <a:cs typeface="Noto Sans" panose="020B0502040504020204" pitchFamily="34" charset="0"/>
                        </a:rPr>
                        <a:t>femmes</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14</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19</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7619156"/>
                  </a:ext>
                </a:extLst>
              </a:tr>
              <a:tr h="564212">
                <a:tc rowSpan="2">
                  <a:txBody>
                    <a:bodyPr/>
                    <a:lstStyle/>
                    <a:p>
                      <a:pPr marL="67945">
                        <a:lnSpc>
                          <a:spcPts val="1460"/>
                        </a:lnSpc>
                        <a:spcAft>
                          <a:spcPts val="0"/>
                        </a:spcAft>
                      </a:pPr>
                      <a:r>
                        <a:rPr lang="fr-FR" sz="1200" spc="-10">
                          <a:effectLst/>
                          <a:latin typeface="Noto Sans" panose="020B0502040504020204" pitchFamily="34" charset="0"/>
                          <a:ea typeface="Noto Sans" panose="020B0502040504020204" pitchFamily="34" charset="0"/>
                          <a:cs typeface="Noto Sans" panose="020B0502040504020204" pitchFamily="34" charset="0"/>
                        </a:rPr>
                        <a:t>Moyen</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ts val="1460"/>
                        </a:lnSpc>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Nombre</a:t>
                      </a:r>
                      <a:r>
                        <a:rPr lang="fr-FR" sz="1200" spc="-1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de</a:t>
                      </a:r>
                      <a:r>
                        <a:rPr lang="fr-FR" sz="1200" spc="-2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principal(e)s</a:t>
                      </a:r>
                      <a:r>
                        <a:rPr lang="fr-FR" sz="1200" spc="-20"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de</a:t>
                      </a:r>
                      <a:r>
                        <a:rPr lang="fr-FR" sz="1200" spc="-10" dirty="0">
                          <a:effectLst/>
                          <a:latin typeface="Noto Sans" panose="020B0502040504020204" pitchFamily="34" charset="0"/>
                          <a:ea typeface="Noto Sans" panose="020B0502040504020204" pitchFamily="34" charset="0"/>
                          <a:cs typeface="Noto Sans" panose="020B0502040504020204" pitchFamily="34" charset="0"/>
                        </a:rPr>
                        <a:t> collège</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31</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37</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332169"/>
                  </a:ext>
                </a:extLst>
              </a:tr>
              <a:tr h="322049">
                <a:tc vMerge="1">
                  <a:txBody>
                    <a:bodyPr/>
                    <a:lstStyle/>
                    <a:p>
                      <a:endParaRPr lang="fr-FR"/>
                    </a:p>
                  </a:txBody>
                  <a:tcPr/>
                </a:tc>
                <a:tc>
                  <a:txBody>
                    <a:bodyPr/>
                    <a:lstStyle/>
                    <a:p>
                      <a:pPr marL="67945">
                        <a:lnSpc>
                          <a:spcPts val="1460"/>
                        </a:lnSpc>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Dont</a:t>
                      </a:r>
                      <a:r>
                        <a:rPr lang="fr-FR" sz="1200" spc="-5" dirty="0">
                          <a:effectLst/>
                          <a:latin typeface="Noto Sans" panose="020B0502040504020204" pitchFamily="34" charset="0"/>
                          <a:ea typeface="Noto Sans" panose="020B0502040504020204" pitchFamily="34" charset="0"/>
                          <a:cs typeface="Noto Sans" panose="020B0502040504020204" pitchFamily="34" charset="0"/>
                        </a:rPr>
                        <a:t> </a:t>
                      </a:r>
                      <a:r>
                        <a:rPr lang="fr-FR" sz="1200" spc="-10" dirty="0">
                          <a:effectLst/>
                          <a:latin typeface="Noto Sans" panose="020B0502040504020204" pitchFamily="34" charset="0"/>
                          <a:ea typeface="Noto Sans" panose="020B0502040504020204" pitchFamily="34" charset="0"/>
                          <a:cs typeface="Noto Sans" panose="020B0502040504020204" pitchFamily="34" charset="0"/>
                        </a:rPr>
                        <a:t>femmes</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spc="-50">
                          <a:effectLst/>
                          <a:latin typeface="Noto Sans" panose="020B0502040504020204" pitchFamily="34" charset="0"/>
                          <a:ea typeface="Noto Sans" panose="020B0502040504020204" pitchFamily="34" charset="0"/>
                          <a:cs typeface="Noto Sans" panose="020B0502040504020204" pitchFamily="34" charset="0"/>
                        </a:rPr>
                        <a:t>5</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460"/>
                        </a:lnSpc>
                        <a:spcAft>
                          <a:spcPts val="0"/>
                        </a:spcAft>
                      </a:pPr>
                      <a:r>
                        <a:rPr lang="fr-FR" sz="1200" spc="-25">
                          <a:effectLst/>
                          <a:latin typeface="Noto Sans" panose="020B0502040504020204" pitchFamily="34" charset="0"/>
                          <a:ea typeface="Noto Sans" panose="020B0502040504020204" pitchFamily="34" charset="0"/>
                          <a:cs typeface="Noto Sans" panose="020B0502040504020204" pitchFamily="34" charset="0"/>
                        </a:rPr>
                        <a:t>11</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398675"/>
                  </a:ext>
                </a:extLst>
              </a:tr>
              <a:tr h="578055">
                <a:tc rowSpan="2">
                  <a:txBody>
                    <a:bodyPr/>
                    <a:lstStyle/>
                    <a:p>
                      <a:pPr marL="67945">
                        <a:lnSpc>
                          <a:spcPct val="107000"/>
                        </a:lnSpc>
                        <a:spcBef>
                          <a:spcPts val="5"/>
                        </a:spcBef>
                        <a:spcAft>
                          <a:spcPts val="0"/>
                        </a:spcAft>
                      </a:pPr>
                      <a:r>
                        <a:rPr lang="fr-FR" sz="1200" spc="-10">
                          <a:effectLst/>
                          <a:latin typeface="Noto Sans" panose="020B0502040504020204" pitchFamily="34" charset="0"/>
                          <a:ea typeface="Noto Sans" panose="020B0502040504020204" pitchFamily="34" charset="0"/>
                          <a:cs typeface="Noto Sans" panose="020B0502040504020204" pitchFamily="34" charset="0"/>
                        </a:rPr>
                        <a:t>Secondaire</a:t>
                      </a:r>
                      <a:endParaRPr lang="fr-FR" sz="120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nSpc>
                          <a:spcPct val="107000"/>
                        </a:lnSpc>
                        <a:spcBef>
                          <a:spcPts val="5"/>
                        </a:spcBef>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Nombre</a:t>
                      </a:r>
                      <a:r>
                        <a:rPr lang="fr-FR" sz="1200" spc="-20"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de</a:t>
                      </a:r>
                      <a:r>
                        <a:rPr lang="fr-FR" sz="1200" spc="-2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proviseurs(</a:t>
                      </a:r>
                      <a:r>
                        <a:rPr lang="fr-FR" sz="1200" dirty="0" err="1">
                          <a:effectLst/>
                          <a:latin typeface="Noto Sans" panose="020B0502040504020204" pitchFamily="34" charset="0"/>
                          <a:ea typeface="Noto Sans" panose="020B0502040504020204" pitchFamily="34" charset="0"/>
                          <a:cs typeface="Noto Sans" panose="020B0502040504020204" pitchFamily="34" charset="0"/>
                        </a:rPr>
                        <a:t>res</a:t>
                      </a:r>
                      <a:r>
                        <a:rPr lang="fr-FR" sz="1200" dirty="0">
                          <a:effectLst/>
                          <a:latin typeface="Noto Sans" panose="020B0502040504020204" pitchFamily="34" charset="0"/>
                          <a:ea typeface="Noto Sans" panose="020B0502040504020204" pitchFamily="34" charset="0"/>
                          <a:cs typeface="Noto Sans" panose="020B0502040504020204" pitchFamily="34" charset="0"/>
                        </a:rPr>
                        <a:t>)</a:t>
                      </a:r>
                      <a:r>
                        <a:rPr lang="fr-FR" sz="1200" spc="-25" dirty="0">
                          <a:effectLst/>
                          <a:latin typeface="Noto Sans" panose="020B0502040504020204" pitchFamily="34" charset="0"/>
                          <a:ea typeface="Noto Sans" panose="020B0502040504020204" pitchFamily="34" charset="0"/>
                          <a:cs typeface="Noto Sans" panose="020B0502040504020204" pitchFamily="34" charset="0"/>
                        </a:rPr>
                        <a:t> </a:t>
                      </a:r>
                      <a:r>
                        <a:rPr lang="fr-FR" sz="1200" dirty="0">
                          <a:effectLst/>
                          <a:latin typeface="Noto Sans" panose="020B0502040504020204" pitchFamily="34" charset="0"/>
                          <a:ea typeface="Noto Sans" panose="020B0502040504020204" pitchFamily="34" charset="0"/>
                          <a:cs typeface="Noto Sans" panose="020B0502040504020204" pitchFamily="34" charset="0"/>
                        </a:rPr>
                        <a:t>de</a:t>
                      </a:r>
                      <a:r>
                        <a:rPr lang="fr-FR" sz="1200" spc="-15" dirty="0">
                          <a:effectLst/>
                          <a:latin typeface="Noto Sans" panose="020B0502040504020204" pitchFamily="34" charset="0"/>
                          <a:ea typeface="Noto Sans" panose="020B0502040504020204" pitchFamily="34" charset="0"/>
                          <a:cs typeface="Noto Sans" panose="020B0502040504020204" pitchFamily="34" charset="0"/>
                        </a:rPr>
                        <a:t> </a:t>
                      </a:r>
                      <a:r>
                        <a:rPr lang="fr-FR" sz="1200" spc="-20" dirty="0">
                          <a:effectLst/>
                          <a:latin typeface="Noto Sans" panose="020B0502040504020204" pitchFamily="34" charset="0"/>
                          <a:ea typeface="Noto Sans" panose="020B0502040504020204" pitchFamily="34" charset="0"/>
                          <a:cs typeface="Noto Sans" panose="020B0502040504020204" pitchFamily="34" charset="0"/>
                        </a:rPr>
                        <a:t>lycée</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ct val="107000"/>
                        </a:lnSpc>
                        <a:spcBef>
                          <a:spcPts val="5"/>
                        </a:spcBef>
                        <a:spcAft>
                          <a:spcPts val="0"/>
                        </a:spcAft>
                      </a:pPr>
                      <a:r>
                        <a:rPr lang="fr-FR" sz="1200" spc="-50" dirty="0">
                          <a:effectLst/>
                          <a:latin typeface="Noto Sans" panose="020B0502040504020204" pitchFamily="34" charset="0"/>
                          <a:ea typeface="Noto Sans" panose="020B0502040504020204" pitchFamily="34" charset="0"/>
                          <a:cs typeface="Noto Sans" panose="020B0502040504020204" pitchFamily="34" charset="0"/>
                        </a:rPr>
                        <a:t>9</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ct val="107000"/>
                        </a:lnSpc>
                        <a:spcBef>
                          <a:spcPts val="5"/>
                        </a:spcBef>
                        <a:spcAft>
                          <a:spcPts val="0"/>
                        </a:spcAft>
                      </a:pPr>
                      <a:r>
                        <a:rPr lang="fr-FR" sz="1200" spc="-25" dirty="0">
                          <a:effectLst/>
                          <a:latin typeface="Noto Sans" panose="020B0502040504020204" pitchFamily="34" charset="0"/>
                          <a:ea typeface="Noto Sans" panose="020B0502040504020204" pitchFamily="34" charset="0"/>
                          <a:cs typeface="Noto Sans" panose="020B0502040504020204" pitchFamily="34" charset="0"/>
                        </a:rPr>
                        <a:t>11</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422279"/>
                  </a:ext>
                </a:extLst>
              </a:tr>
              <a:tr h="324934">
                <a:tc vMerge="1">
                  <a:txBody>
                    <a:bodyPr/>
                    <a:lstStyle/>
                    <a:p>
                      <a:endParaRPr lang="fr-FR"/>
                    </a:p>
                  </a:txBody>
                  <a:tcPr/>
                </a:tc>
                <a:tc>
                  <a:txBody>
                    <a:bodyPr/>
                    <a:lstStyle/>
                    <a:p>
                      <a:pPr marL="67945">
                        <a:lnSpc>
                          <a:spcPts val="1460"/>
                        </a:lnSpc>
                        <a:spcAft>
                          <a:spcPts val="0"/>
                        </a:spcAft>
                      </a:pPr>
                      <a:r>
                        <a:rPr lang="fr-FR" sz="1200" dirty="0">
                          <a:effectLst/>
                          <a:latin typeface="Noto Sans" panose="020B0502040504020204" pitchFamily="34" charset="0"/>
                          <a:ea typeface="Noto Sans" panose="020B0502040504020204" pitchFamily="34" charset="0"/>
                          <a:cs typeface="Noto Sans" panose="020B0502040504020204" pitchFamily="34" charset="0"/>
                        </a:rPr>
                        <a:t>Dont</a:t>
                      </a:r>
                      <a:r>
                        <a:rPr lang="fr-FR" sz="1200" spc="-5" dirty="0">
                          <a:effectLst/>
                          <a:latin typeface="Noto Sans" panose="020B0502040504020204" pitchFamily="34" charset="0"/>
                          <a:ea typeface="Noto Sans" panose="020B0502040504020204" pitchFamily="34" charset="0"/>
                          <a:cs typeface="Noto Sans" panose="020B0502040504020204" pitchFamily="34" charset="0"/>
                        </a:rPr>
                        <a:t> </a:t>
                      </a:r>
                      <a:r>
                        <a:rPr lang="fr-FR" sz="1200" spc="-10" dirty="0">
                          <a:effectLst/>
                          <a:latin typeface="Noto Sans" panose="020B0502040504020204" pitchFamily="34" charset="0"/>
                          <a:ea typeface="Noto Sans" panose="020B0502040504020204" pitchFamily="34" charset="0"/>
                          <a:cs typeface="Noto Sans" panose="020B0502040504020204" pitchFamily="34" charset="0"/>
                        </a:rPr>
                        <a:t>femmes</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a:lnSpc>
                          <a:spcPts val="1460"/>
                        </a:lnSpc>
                        <a:spcAft>
                          <a:spcPts val="0"/>
                        </a:spcAft>
                      </a:pPr>
                      <a:r>
                        <a:rPr lang="fr-FR" sz="1200" spc="-50" dirty="0">
                          <a:effectLst/>
                          <a:latin typeface="Noto Sans" panose="020B0502040504020204" pitchFamily="34" charset="0"/>
                          <a:ea typeface="Noto Sans" panose="020B0502040504020204" pitchFamily="34" charset="0"/>
                          <a:cs typeface="Noto Sans" panose="020B0502040504020204" pitchFamily="34" charset="0"/>
                        </a:rPr>
                        <a:t>0</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460"/>
                        </a:lnSpc>
                        <a:spcAft>
                          <a:spcPts val="0"/>
                        </a:spcAft>
                      </a:pPr>
                      <a:r>
                        <a:rPr lang="fr-FR" sz="1200" spc="-50" dirty="0">
                          <a:effectLst/>
                          <a:latin typeface="Noto Sans" panose="020B0502040504020204" pitchFamily="34" charset="0"/>
                          <a:ea typeface="Noto Sans" panose="020B0502040504020204" pitchFamily="34" charset="0"/>
                          <a:cs typeface="Noto Sans" panose="020B0502040504020204" pitchFamily="34" charset="0"/>
                        </a:rPr>
                        <a:t>1</a:t>
                      </a:r>
                      <a:endParaRPr lang="fr-FR" sz="12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377095"/>
                  </a:ext>
                </a:extLst>
              </a:tr>
            </a:tbl>
          </a:graphicData>
        </a:graphic>
      </p:graphicFrame>
    </p:spTree>
    <p:extLst>
      <p:ext uri="{BB962C8B-B14F-4D97-AF65-F5344CB8AC3E}">
        <p14:creationId xmlns:p14="http://schemas.microsoft.com/office/powerpoint/2010/main" val="29419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2</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1366884" y="1538950"/>
            <a:ext cx="4582149" cy="1525800"/>
          </a:xfrm>
          <a:prstGeom prst="rect">
            <a:avLst/>
          </a:prstGeom>
        </p:spPr>
        <p:txBody>
          <a:bodyPr spcFirstLastPara="1" wrap="square" lIns="91425" tIns="91425" rIns="91425" bIns="91425" anchor="ctr" anchorCtr="0">
            <a:noAutofit/>
          </a:bodyPr>
          <a:lstStyle/>
          <a:p>
            <a:r>
              <a:rPr lang="en" sz="4800" dirty="0">
                <a:latin typeface="Noto Sans Black"/>
                <a:ea typeface="Noto Sans Black"/>
                <a:cs typeface="Noto Sans Black"/>
              </a:rPr>
              <a:t>Questions de recherche</a:t>
            </a:r>
            <a:endParaRPr sz="4800" dirty="0">
              <a:latin typeface="Noto Sans Black"/>
              <a:ea typeface="Noto Sans Black"/>
              <a:cs typeface="Noto Sans Black"/>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719999" y="629850"/>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err="1">
                <a:latin typeface="Noto Sans Black" panose="020B0502040504020204" pitchFamily="34" charset="0"/>
                <a:ea typeface="Noto Sans Black" panose="020B0502040504020204" pitchFamily="34" charset="0"/>
                <a:cs typeface="Noto Sans Black" panose="020B0502040504020204" pitchFamily="34" charset="0"/>
              </a:rPr>
              <a:t>Objectifs</a:t>
            </a:r>
            <a:endParaRPr sz="3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586853" y="2488019"/>
            <a:ext cx="7269576" cy="644064"/>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Objectif général:</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Analyser les inégalités de traitement entre les sexes dans les interactions en classe et à la cour de récréation.</a:t>
            </a:r>
          </a:p>
          <a:p>
            <a:pPr marL="457200" indent="-317500">
              <a:buClr>
                <a:schemeClr val="dk1"/>
              </a:buClr>
              <a:buSzPts val="1400"/>
              <a:buFont typeface="Arial"/>
              <a:buChar char="●"/>
            </a:pPr>
            <a:r>
              <a:rPr lang="fr-FR"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Objectifs spécifiques</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Identifier les inégalités de traitement entre les filles et les garçons constatées sur la participation et l’acquisition des connaissances en classe.</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Identifier les inégalités de traitement entre les sexes constatées sur l’utilisation de l’espace de jeu et la répartition sexuée au sein de la cour de l’école.</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Déterminer les disparités de traitement constatées entre les sexes sur les jeux préférés dans la cour de l’école</a:t>
            </a:r>
          </a:p>
          <a:p>
            <a:pPr marL="457200" indent="-317500">
              <a:buClr>
                <a:schemeClr val="dk1"/>
              </a:buClr>
              <a:buSzPts val="1400"/>
              <a:buFont typeface="Arial"/>
              <a:buChar char="●"/>
            </a:pPr>
            <a:endPar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en" sz="32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32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3</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80C759F5-5307-A1A6-D6A0-107BC384CAC9}"/>
              </a:ext>
            </a:extLst>
          </p:cNvPr>
          <p:cNvSpPr/>
          <p:nvPr/>
        </p:nvSpPr>
        <p:spPr>
          <a:xfrm rot="-900712">
            <a:off x="3423795" y="492886"/>
            <a:ext cx="2243464" cy="2243464"/>
          </a:xfrm>
          <a:prstGeom prst="donut">
            <a:avLst>
              <a:gd name="adj" fmla="val 12381"/>
            </a:avLst>
          </a:prstGeom>
          <a:gradFill>
            <a:gsLst>
              <a:gs pos="0">
                <a:srgbClr val="6AB2E7"/>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1715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720000" y="629850"/>
            <a:ext cx="6557100" cy="585900"/>
          </a:xfrm>
          <a:prstGeom prst="rect">
            <a:avLst/>
          </a:prstGeom>
        </p:spPr>
        <p:txBody>
          <a:bodyPr spcFirstLastPara="1" wrap="square" lIns="91425" tIns="91425" rIns="91425" bIns="91425" anchor="t" anchorCtr="0">
            <a:noAutofit/>
          </a:bodyPr>
          <a:lstStyle/>
          <a:p>
            <a:pPr lvl="0" algn="l"/>
            <a:r>
              <a:rPr lang="en" sz="28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28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dirty="0">
              <a:latin typeface="Open Sans ExtraBold" pitchFamily="2" charset="0"/>
              <a:ea typeface="Open Sans ExtraBold" pitchFamily="2" charset="0"/>
              <a:cs typeface="Open Sans ExtraBold" pitchFamily="2" charset="0"/>
            </a:endParaRPr>
          </a:p>
        </p:txBody>
      </p:sp>
      <p:sp>
        <p:nvSpPr>
          <p:cNvPr id="4" name="Google Shape;1283;p43">
            <a:extLst>
              <a:ext uri="{FF2B5EF4-FFF2-40B4-BE49-F238E27FC236}">
                <a16:creationId xmlns:a16="http://schemas.microsoft.com/office/drawing/2014/main" id="{72D739B4-D528-B4A3-E418-048BAFC547C4}"/>
              </a:ext>
            </a:extLst>
          </p:cNvPr>
          <p:cNvSpPr txBox="1">
            <a:spLocks/>
          </p:cNvSpPr>
          <p:nvPr/>
        </p:nvSpPr>
        <p:spPr>
          <a:xfrm>
            <a:off x="604466" y="2017985"/>
            <a:ext cx="7935068" cy="104052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a:ea typeface="Noto Sans Light"/>
              <a:cs typeface="Noto Sans Light"/>
            </a:endParaRPr>
          </a:p>
          <a:p>
            <a:pPr marL="139700">
              <a:buClr>
                <a:schemeClr val="dk1"/>
              </a:buClr>
              <a:buSzPts val="1400"/>
            </a:pPr>
            <a:r>
              <a:rPr lang="fr-FR" sz="2000" dirty="0">
                <a:solidFill>
                  <a:schemeClr val="bg1"/>
                </a:solidFill>
                <a:latin typeface="Noto Sans Light"/>
                <a:ea typeface="Noto Sans Light"/>
                <a:cs typeface="Noto Sans Light"/>
              </a:rPr>
              <a:t>La recherche exploratoire s’appuie sur trois concepts clés: </a:t>
            </a: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139700">
              <a:buClr>
                <a:schemeClr val="dk1"/>
              </a:buClr>
              <a:buSzPts val="1400"/>
            </a:pPr>
            <a:r>
              <a:rPr lang="fr-FR" sz="2000" b="1" i="1"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Le concept de genre en éducation et en formation.</a:t>
            </a:r>
          </a:p>
          <a:p>
            <a:pPr marL="139700">
              <a:buClr>
                <a:schemeClr val="dk1"/>
              </a:buClr>
              <a:buSzPts val="1400"/>
            </a:pPr>
            <a:r>
              <a:rPr lang="fr-FR" sz="2000" b="1" i="1"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Le concept des rapports sociaux des sexes.</a:t>
            </a:r>
          </a:p>
          <a:p>
            <a:pPr marL="139700">
              <a:buClr>
                <a:schemeClr val="dk1"/>
              </a:buClr>
              <a:buSzPts val="1400"/>
            </a:pPr>
            <a:r>
              <a:rPr lang="fr-FR" sz="2000" b="1" i="1"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Le concept de décrochage scolaire.</a:t>
            </a:r>
          </a:p>
          <a:p>
            <a:pPr marL="139700">
              <a:buClr>
                <a:schemeClr val="dk1"/>
              </a:buClr>
              <a:buSzPts val="1400"/>
            </a:pPr>
            <a:r>
              <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Le cadre théorique de références qui orientent ma recherche : (</a:t>
            </a:r>
            <a:r>
              <a:rPr lang="fr-FR"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Couchot-Schiex</a:t>
            </a:r>
            <a:r>
              <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2019), (Mosconi,2001), (Delalande, 2005), (Pasquier, 2015), (</a:t>
            </a:r>
            <a:r>
              <a:rPr lang="fr-FR"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Mosconi</a:t>
            </a:r>
            <a:r>
              <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Loudet-Verdier,1997). </a:t>
            </a:r>
          </a:p>
          <a:p>
            <a:pPr marL="139700">
              <a:buClr>
                <a:schemeClr val="dk1"/>
              </a:buClr>
              <a:buSzPts val="1400"/>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Ce cadre théorique oriente ma recherche exploratoire vers une étude de sociologique à visée compréhensive et une analyse par thématique </a:t>
            </a:r>
            <a:r>
              <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(Paillé, </a:t>
            </a:r>
            <a:r>
              <a:rPr lang="fr-FR"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Mucchielli</a:t>
            </a:r>
            <a:r>
              <a:rPr lang="fr-FR"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2021).</a:t>
            </a:r>
          </a:p>
        </p:txBody>
      </p:sp>
      <p:sp>
        <p:nvSpPr>
          <p:cNvPr id="14" name="Rectangle 13">
            <a:extLst>
              <a:ext uri="{FF2B5EF4-FFF2-40B4-BE49-F238E27FC236}">
                <a16:creationId xmlns:a16="http://schemas.microsoft.com/office/drawing/2014/main" id="{B4D8C22E-8972-135B-F01F-603040CA5A4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DDF38A59-CD82-A2AD-E917-E900B3015745}"/>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9A8CC491-94E5-53E9-CD50-986A4C93AFBC}"/>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24C52451-7BC7-5FFA-9280-1D0ED491D2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B24B1866-C420-4D68-9D2E-94764F1EFA5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04DB419C-D5AC-101C-E98D-D7061DB9003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CF40AAB-1FDC-93ED-DCFE-7EC44EC23C3C}"/>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F661759D-013E-CBCB-1A9C-D725B6E74DA9}"/>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065797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716893" y="1748178"/>
            <a:ext cx="6520580" cy="1525800"/>
          </a:xfrm>
          <a:prstGeom prst="rect">
            <a:avLst/>
          </a:prstGeom>
        </p:spPr>
        <p:txBody>
          <a:bodyPr spcFirstLastPara="1" wrap="square" lIns="91425" tIns="91425" rIns="91425" bIns="91425" anchor="ctr" anchorCtr="0">
            <a:noAutofit/>
          </a:bodyPr>
          <a:lstStyle/>
          <a:p>
            <a:pPr lvl="0" algn="l"/>
            <a:r>
              <a:rPr lang="fr-FR" sz="5000" dirty="0">
                <a:latin typeface="Open Sans ExtraBold" pitchFamily="2" charset="0"/>
                <a:ea typeface="Open Sans ExtraBold" pitchFamily="2" charset="0"/>
                <a:cs typeface="Open Sans ExtraBold" pitchFamily="2" charset="0"/>
              </a:rPr>
              <a:t>Méthodologie</a:t>
            </a:r>
            <a:endParaRPr sz="5000" dirty="0">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4</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84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p:cNvGrpSpPr/>
        <p:nvPr/>
      </p:nvGrpSpPr>
      <p:grpSpPr>
        <a:xfrm>
          <a:off x="0" y="0"/>
          <a:ext cx="0" cy="0"/>
          <a:chOff x="0" y="0"/>
          <a:chExt cx="0" cy="0"/>
        </a:xfrm>
      </p:grpSpPr>
      <p:sp>
        <p:nvSpPr>
          <p:cNvPr id="20" name="Google Shape;1166;p33">
            <a:extLst>
              <a:ext uri="{FF2B5EF4-FFF2-40B4-BE49-F238E27FC236}">
                <a16:creationId xmlns:a16="http://schemas.microsoft.com/office/drawing/2014/main" id="{074BA24F-30EB-E73F-3411-CD07ACCEB00D}"/>
              </a:ext>
            </a:extLst>
          </p:cNvPr>
          <p:cNvSpPr txBox="1">
            <a:spLocks noGrp="1"/>
          </p:cNvSpPr>
          <p:nvPr>
            <p:ph type="title"/>
          </p:nvPr>
        </p:nvSpPr>
        <p:spPr>
          <a:xfrm>
            <a:off x="719999" y="629850"/>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Méthodologie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F3EE9DD2-7349-04E4-479F-5071DC56D939}"/>
              </a:ext>
            </a:extLst>
          </p:cNvPr>
          <p:cNvSpPr txBox="1">
            <a:spLocks/>
          </p:cNvSpPr>
          <p:nvPr/>
        </p:nvSpPr>
        <p:spPr>
          <a:xfrm>
            <a:off x="543487" y="1534509"/>
            <a:ext cx="8177001" cy="234380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Approche méthodologique qualitative avec une démarche inductive.  </a:t>
            </a:r>
          </a:p>
          <a:p>
            <a:pPr marL="457200" indent="-317500">
              <a:buClr>
                <a:schemeClr val="dk1"/>
              </a:buClr>
              <a:buSzPts val="1400"/>
              <a:buFont typeface="Arial"/>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30 témoignages écrits, 3 entretiens individuels compréhensifs et une observation participative avec deux espaces (séance de maths en classe et la cour de l’école) et l’utilisation d’un guide d’entretien.</a:t>
            </a:r>
          </a:p>
          <a:p>
            <a:pPr marL="457200" indent="-317500">
              <a:buClr>
                <a:schemeClr val="dk1"/>
              </a:buClr>
              <a:buSzPts val="1400"/>
              <a:buFont typeface="Arial"/>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La population enquêtés: 30 (Instituteurs, institutrices, Professeur d’école, Directeur/directrice d’école fondamentale, Directrice/ directeur chargés d’école rurale intégrée ou une école rurale ordinaire.</a:t>
            </a:r>
          </a:p>
          <a:p>
            <a:pPr marL="457200" indent="-317500">
              <a:buClr>
                <a:schemeClr val="dk1"/>
              </a:buClr>
              <a:buSzPts val="1400"/>
              <a:buFont typeface="Arial"/>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Respect du protocole d’enquête sur l’anonymat des réponses des enquêteurs et l’éthique scientifique. </a:t>
            </a:r>
          </a:p>
          <a:p>
            <a:pPr marL="457200" indent="-317500">
              <a:buClr>
                <a:schemeClr val="dk1"/>
              </a:buClr>
              <a:buSzPts val="1400"/>
              <a:buFont typeface="Arial"/>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Ma recherche exploratoire s’inscrit dans le genre en éducation et en formation.</a:t>
            </a:r>
          </a:p>
        </p:txBody>
      </p:sp>
      <p:grpSp>
        <p:nvGrpSpPr>
          <p:cNvPr id="3" name="Groupe 2">
            <a:extLst>
              <a:ext uri="{FF2B5EF4-FFF2-40B4-BE49-F238E27FC236}">
                <a16:creationId xmlns:a16="http://schemas.microsoft.com/office/drawing/2014/main" id="{131F2B04-377F-BC56-677E-C21C4B8C44CE}"/>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F0A5B391-CE0B-2E08-9735-81CA64496593}"/>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01CE93D-B9C7-F192-FDD7-E78C5C89FB9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E188248-3083-8391-3EA9-CB34BAB6178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35294743-F5DD-BC12-C96D-E2C6AE73B21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D10FE7C-EDAE-486B-4E7F-0540C74D6433}"/>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7089C8DF-CF3F-7A31-C4E0-5FB2A13E62AB}"/>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5FBCAD3-7901-CBB9-C419-A4698A4A04E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CA49D81E-FA03-05F3-BEA7-76D45CA1F1B6}"/>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973D0777-34FC-F410-CA35-DEA04A47384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latin typeface="Noto Sans" panose="020B0502040504020204" pitchFamily="34" charset="0"/>
                <a:ea typeface="Noto Sans" panose="020B0502040504020204" pitchFamily="34" charset="0"/>
                <a:cs typeface="Noto Sans" panose="020B0502040504020204" pitchFamily="34" charset="0"/>
              </a:rPr>
              <a:t>Une école rurale intégrée</a:t>
            </a:r>
          </a:p>
        </p:txBody>
      </p:sp>
      <p:sp>
        <p:nvSpPr>
          <p:cNvPr id="3" name="Title 2"/>
          <p:cNvSpPr>
            <a:spLocks noGrp="1"/>
          </p:cNvSpPr>
          <p:nvPr>
            <p:ph type="title" idx="2"/>
          </p:nvPr>
        </p:nvSpPr>
        <p:spPr>
          <a:xfrm>
            <a:off x="261257" y="1204901"/>
            <a:ext cx="8730342" cy="406186"/>
          </a:xfrm>
        </p:spPr>
        <p:txBody>
          <a:bodyPr/>
          <a:lstStyle/>
          <a:p>
            <a:r>
              <a:rPr lang="fr-FR" dirty="0">
                <a:latin typeface="Noto Sans" panose="020B0502040504020204" pitchFamily="34" charset="0"/>
                <a:ea typeface="Noto Sans" panose="020B0502040504020204" pitchFamily="34" charset="0"/>
                <a:cs typeface="Noto Sans" panose="020B0502040504020204" pitchFamily="34" charset="0"/>
              </a:rPr>
              <a:t>Tableau 9: Vue 7, Ecole rurale intégrée de </a:t>
            </a:r>
            <a:r>
              <a:rPr lang="fr-FR" dirty="0" err="1">
                <a:latin typeface="Noto Sans" panose="020B0502040504020204" pitchFamily="34" charset="0"/>
                <a:ea typeface="Noto Sans" panose="020B0502040504020204" pitchFamily="34" charset="0"/>
                <a:cs typeface="Noto Sans" panose="020B0502040504020204" pitchFamily="34" charset="0"/>
              </a:rPr>
              <a:t>Danan</a:t>
            </a:r>
            <a:r>
              <a:rPr lang="fr-FR" dirty="0">
                <a:latin typeface="Noto Sans" panose="020B0502040504020204" pitchFamily="34" charset="0"/>
                <a:ea typeface="Noto Sans" panose="020B0502040504020204" pitchFamily="34" charset="0"/>
                <a:cs typeface="Noto Sans" panose="020B0502040504020204" pitchFamily="34" charset="0"/>
              </a:rPr>
              <a:t>, (</a:t>
            </a:r>
            <a:r>
              <a:rPr lang="fr-FR" dirty="0" err="1">
                <a:latin typeface="Noto Sans" panose="020B0502040504020204" pitchFamily="34" charset="0"/>
                <a:ea typeface="Noto Sans" panose="020B0502040504020204" pitchFamily="34" charset="0"/>
                <a:cs typeface="Noto Sans" panose="020B0502040504020204" pitchFamily="34" charset="0"/>
              </a:rPr>
              <a:t>Cripen</a:t>
            </a:r>
            <a:r>
              <a:rPr lang="fr-FR" dirty="0">
                <a:latin typeface="Noto Sans" panose="020B0502040504020204" pitchFamily="34" charset="0"/>
                <a:ea typeface="Noto Sans" panose="020B0502040504020204" pitchFamily="34" charset="0"/>
                <a:cs typeface="Noto Sans" panose="020B0502040504020204" pitchFamily="34" charset="0"/>
              </a:rPr>
              <a:t>, 2024)</a:t>
            </a:r>
          </a:p>
        </p:txBody>
      </p:sp>
      <p:pic>
        <p:nvPicPr>
          <p:cNvPr id="11" name="Picture 10"/>
          <p:cNvPicPr>
            <a:picLocks noChangeAspect="1"/>
          </p:cNvPicPr>
          <p:nvPr/>
        </p:nvPicPr>
        <p:blipFill>
          <a:blip r:embed="rId2"/>
          <a:stretch>
            <a:fillRect/>
          </a:stretch>
        </p:blipFill>
        <p:spPr>
          <a:xfrm>
            <a:off x="261256" y="1611087"/>
            <a:ext cx="8730343" cy="3352800"/>
          </a:xfrm>
          <a:prstGeom prst="rect">
            <a:avLst/>
          </a:prstGeom>
        </p:spPr>
      </p:pic>
    </p:spTree>
    <p:extLst>
      <p:ext uri="{BB962C8B-B14F-4D97-AF65-F5344CB8AC3E}">
        <p14:creationId xmlns:p14="http://schemas.microsoft.com/office/powerpoint/2010/main" val="3971681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A9A19554-EE13-EFD9-56B8-1D7443B5FAB3}"/>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5</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err="1">
                <a:latin typeface="Noto Sans Black" panose="020B0502040504020204" pitchFamily="34" charset="0"/>
                <a:ea typeface="Noto Sans Black" panose="020B0502040504020204" pitchFamily="34" charset="0"/>
                <a:cs typeface="Noto Sans Black" panose="020B0502040504020204" pitchFamily="34" charset="0"/>
              </a:rPr>
              <a:t>Résultats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2" name="Google Shape;1211;p36">
            <a:extLst>
              <a:ext uri="{FF2B5EF4-FFF2-40B4-BE49-F238E27FC236}">
                <a16:creationId xmlns:a16="http://schemas.microsoft.com/office/drawing/2014/main" id="{907AEB48-4AA6-C6EC-7FDE-0A9CD920701E}"/>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2384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2343808"/>
            <a:ext cx="7136430" cy="101950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16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L’identification de trois thèmes majeurs comme des idées critiques et essentielles qui émergent de l’analyse thématique.</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L’utilisation de l’espace de jeu et la répartition des sexes dans la cour de l’école.</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La participation et l’acquisition des connaissances en classe.</a:t>
            </a:r>
          </a:p>
          <a:p>
            <a:pPr marL="457200" indent="-317500">
              <a:buClr>
                <a:schemeClr val="dk1"/>
              </a:buClr>
              <a:buSzPts val="1400"/>
              <a:buFont typeface="Arial"/>
              <a:buChar char="●"/>
            </a:pPr>
            <a:r>
              <a:rPr lang="fr-F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Les choix de jeu ludique dans la cour de récréation.</a:t>
            </a:r>
            <a:endParaRPr lang="fr-FR" sz="16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16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Les garçons dominent le centre de la cour de l’école alors que les filles restent en périphérie ou bien sous les arbres. La participation des garçons en classe est beaucoup plus élevé que les filles en milieu rural. cela est dû à la mentalité nomade. Dans le milieu urbain, les filles travaillent plus que les garçons. </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a:extLst>
            <a:ext uri="{FF2B5EF4-FFF2-40B4-BE49-F238E27FC236}">
              <a16:creationId xmlns:a16="http://schemas.microsoft.com/office/drawing/2014/main" id="{7261933D-227E-514D-FBA0-429DD457A1A5}"/>
            </a:ext>
          </a:extLst>
        </p:cNvPr>
        <p:cNvGrpSpPr/>
        <p:nvPr/>
      </p:nvGrpSpPr>
      <p:grpSpPr>
        <a:xfrm>
          <a:off x="0" y="0"/>
          <a:ext cx="0" cy="0"/>
          <a:chOff x="0" y="0"/>
          <a:chExt cx="0" cy="0"/>
        </a:xfrm>
      </p:grpSpPr>
      <p:sp>
        <p:nvSpPr>
          <p:cNvPr id="13" name="Google Shape;1208;p36">
            <a:extLst>
              <a:ext uri="{FF2B5EF4-FFF2-40B4-BE49-F238E27FC236}">
                <a16:creationId xmlns:a16="http://schemas.microsoft.com/office/drawing/2014/main" id="{A1DC0E1C-3F94-6D1D-E8AF-E4373090D4F2}"/>
              </a:ext>
            </a:extLst>
          </p:cNvPr>
          <p:cNvSpPr txBox="1">
            <a:spLocks noGrp="1"/>
          </p:cNvSpPr>
          <p:nvPr>
            <p:ph type="title"/>
          </p:nvPr>
        </p:nvSpPr>
        <p:spPr>
          <a:xfrm>
            <a:off x="2970954" y="1748178"/>
            <a:ext cx="6046107" cy="1525800"/>
          </a:xfrm>
          <a:prstGeom prst="rect">
            <a:avLst/>
          </a:prstGeom>
        </p:spPr>
        <p:txBody>
          <a:bodyPr spcFirstLastPara="1" wrap="square" lIns="91425" tIns="91425" rIns="91425" bIns="91425" anchor="ctr" anchorCtr="0">
            <a:noAutofit/>
          </a:bodyPr>
          <a:lstStyle/>
          <a:p>
            <a:pPr lvl="0" algn="l"/>
            <a:r>
              <a:rPr lang="fr-FR" sz="5000"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sz="5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4" name="Google Shape;1209;p36">
            <a:extLst>
              <a:ext uri="{FF2B5EF4-FFF2-40B4-BE49-F238E27FC236}">
                <a16:creationId xmlns:a16="http://schemas.microsoft.com/office/drawing/2014/main" id="{623F555B-B9E8-2FB4-F135-C9445AADA350}"/>
              </a:ext>
            </a:extLst>
          </p:cNvPr>
          <p:cNvSpPr txBox="1">
            <a:spLocks/>
          </p:cNvSpPr>
          <p:nvPr/>
        </p:nvSpPr>
        <p:spPr>
          <a:xfrm>
            <a:off x="854169" y="1862850"/>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6</a:t>
            </a:r>
          </a:p>
        </p:txBody>
      </p:sp>
      <p:grpSp>
        <p:nvGrpSpPr>
          <p:cNvPr id="17" name="Groupe 16">
            <a:extLst>
              <a:ext uri="{FF2B5EF4-FFF2-40B4-BE49-F238E27FC236}">
                <a16:creationId xmlns:a16="http://schemas.microsoft.com/office/drawing/2014/main" id="{CA29DEA4-67FB-2F56-23AE-0C9E5B5E55CD}"/>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E731149A-9B71-3999-F9F3-54CE7526BE7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4B912F2D-D45A-CA62-0C83-C3DBD39C8A0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F64B8FA6-9DEE-7028-1E8F-1734BFBC960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63404787-AAE5-2DBA-B855-1F7C7822155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264BFEE-8609-948B-19F7-86E041F9F25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DFF9A756-1931-EC78-BFFB-CF3B66DBC50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8" name="Image 17" descr="Une image contenant Graphique, graphisme, capture d’écran, Caractère coloré&#10;&#10;Le contenu généré par l’IA peut être incorrect.">
                <a:extLst>
                  <a:ext uri="{FF2B5EF4-FFF2-40B4-BE49-F238E27FC236}">
                    <a16:creationId xmlns:a16="http://schemas.microsoft.com/office/drawing/2014/main" id="{582201CD-2769-B97B-E143-AF43EB6AB10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8FB940D-7295-63B9-40C0-F6EB87A5486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C242D36-59F1-55A5-53E2-F90CC7400F4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Google Shape;1211;p36">
            <a:extLst>
              <a:ext uri="{FF2B5EF4-FFF2-40B4-BE49-F238E27FC236}">
                <a16:creationId xmlns:a16="http://schemas.microsoft.com/office/drawing/2014/main" id="{3A55720A-7207-C1B6-FD69-13565DC254CF}"/>
              </a:ext>
            </a:extLst>
          </p:cNvPr>
          <p:cNvSpPr/>
          <p:nvPr/>
        </p:nvSpPr>
        <p:spPr>
          <a:xfrm rot="-900712">
            <a:off x="590275" y="145001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858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290B11DC-0FED-D194-A144-5744236C1272}"/>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48D6D12A-DB70-BD67-2892-F002C3CF02FD}"/>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CF77E1CC-00AD-708D-E6A3-A4F132D7CC9C}"/>
              </a:ext>
            </a:extLst>
          </p:cNvPr>
          <p:cNvSpPr txBox="1">
            <a:spLocks/>
          </p:cNvSpPr>
          <p:nvPr/>
        </p:nvSpPr>
        <p:spPr>
          <a:xfrm>
            <a:off x="586853" y="1386088"/>
            <a:ext cx="8156013" cy="238712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Manque de temps pour la recherche</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Elargir l’échantillonnage de la recherche avec des entretiens individuels compréhensifs avec les parents des élèves et faire des enquêtes dans les cinq ERI du pays.</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Prévoir l’introduction dans mes prochaines recherches des travaux des recherches des auteurs subsahariens francophones qui traitent la problématique du genre en éducation et en formation.</a:t>
            </a:r>
          </a:p>
        </p:txBody>
      </p:sp>
      <p:grpSp>
        <p:nvGrpSpPr>
          <p:cNvPr id="3" name="Groupe 2">
            <a:extLst>
              <a:ext uri="{FF2B5EF4-FFF2-40B4-BE49-F238E27FC236}">
                <a16:creationId xmlns:a16="http://schemas.microsoft.com/office/drawing/2014/main" id="{2CBA2D18-8EB6-A9B7-D93D-A2E9E4DFC4D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225CF00-E5AD-4A5D-B12F-31A383238C3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0A84CD2-271A-355E-EF30-A1FE4E5040F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685BFFD-0FDE-5A12-6FDB-6E8AD486C27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E81973E1-E8F7-1154-34BE-078AAC3645B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3287F9-6DA5-1F42-6DDD-134EC2C7A1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EB24E597-A4D3-E1A5-7312-019BAA664CD0}"/>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3F4409E0-CC55-B01A-9565-C2CD01E64BC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EC64C70-003B-9A34-DF4B-75724E2BBF05}"/>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2227036A-0117-EA40-2619-3A9F3428F377}"/>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00979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latin typeface="Noto Sans" panose="020B0502040504020204" pitchFamily="34" charset="0"/>
                <a:ea typeface="Noto Sans" panose="020B0502040504020204" pitchFamily="34" charset="0"/>
                <a:cs typeface="Noto Sans" panose="020B0502040504020204" pitchFamily="34" charset="0"/>
              </a:rPr>
              <a:t>Photo sur la mixité en classe</a:t>
            </a:r>
          </a:p>
        </p:txBody>
      </p:sp>
      <p:sp>
        <p:nvSpPr>
          <p:cNvPr id="3" name="Title 2"/>
          <p:cNvSpPr>
            <a:spLocks noGrp="1"/>
          </p:cNvSpPr>
          <p:nvPr>
            <p:ph type="title" idx="2"/>
          </p:nvPr>
        </p:nvSpPr>
        <p:spPr>
          <a:xfrm>
            <a:off x="370115" y="1121229"/>
            <a:ext cx="3918636" cy="968829"/>
          </a:xfrm>
        </p:spPr>
        <p:txBody>
          <a:bodyPr/>
          <a:lstStyle/>
          <a:p>
            <a:br>
              <a:rPr lang="fr-FR" sz="1200" i="1" dirty="0">
                <a:latin typeface="Noto Sans" panose="020B0502040504020204" pitchFamily="34" charset="0"/>
                <a:ea typeface="Noto Sans" panose="020B0502040504020204" pitchFamily="34" charset="0"/>
                <a:cs typeface="Noto Sans" panose="020B0502040504020204" pitchFamily="34" charset="0"/>
              </a:rPr>
            </a:br>
            <a:br>
              <a:rPr lang="fr-FR" sz="1200" i="1" dirty="0">
                <a:latin typeface="Noto Sans" panose="020B0502040504020204" pitchFamily="34" charset="0"/>
                <a:ea typeface="Noto Sans" panose="020B0502040504020204" pitchFamily="34" charset="0"/>
                <a:cs typeface="Noto Sans" panose="020B0502040504020204" pitchFamily="34" charset="0"/>
              </a:rPr>
            </a:br>
            <a:r>
              <a:rPr lang="fr-FR" sz="1200" i="1" dirty="0">
                <a:latin typeface="Noto Sans" panose="020B0502040504020204" pitchFamily="34" charset="0"/>
                <a:ea typeface="Noto Sans" panose="020B0502040504020204" pitchFamily="34" charset="0"/>
                <a:cs typeface="Noto Sans" panose="020B0502040504020204" pitchFamily="34" charset="0"/>
              </a:rPr>
              <a:t>Tableau 6: Vue 1 ,  Disposition en frontale ou en autobus (pas de mixité entre le sexe) (Souleiman, 2025)</a:t>
            </a:r>
            <a:br>
              <a:rPr lang="fr-FR" sz="1200" i="1" dirty="0">
                <a:latin typeface="Noto Sans" panose="020B0502040504020204" pitchFamily="34" charset="0"/>
                <a:ea typeface="Noto Sans" panose="020B0502040504020204" pitchFamily="34" charset="0"/>
                <a:cs typeface="Noto Sans" panose="020B0502040504020204" pitchFamily="34" charset="0"/>
              </a:rPr>
            </a:br>
            <a:endParaRPr lang="fr-FR" sz="12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1" name="Picture 10"/>
          <p:cNvPicPr>
            <a:picLocks noChangeAspect="1"/>
          </p:cNvPicPr>
          <p:nvPr/>
        </p:nvPicPr>
        <p:blipFill>
          <a:blip r:embed="rId2"/>
          <a:stretch>
            <a:fillRect/>
          </a:stretch>
        </p:blipFill>
        <p:spPr>
          <a:xfrm>
            <a:off x="163286" y="2187090"/>
            <a:ext cx="4125465" cy="2755024"/>
          </a:xfrm>
          <a:prstGeom prst="rect">
            <a:avLst/>
          </a:prstGeom>
        </p:spPr>
      </p:pic>
      <p:sp>
        <p:nvSpPr>
          <p:cNvPr id="5" name="Title 4"/>
          <p:cNvSpPr>
            <a:spLocks noGrp="1"/>
          </p:cNvSpPr>
          <p:nvPr>
            <p:ph type="title" idx="3"/>
          </p:nvPr>
        </p:nvSpPr>
        <p:spPr>
          <a:xfrm>
            <a:off x="4855254" y="1317171"/>
            <a:ext cx="4049260" cy="772888"/>
          </a:xfrm>
        </p:spPr>
        <p:txBody>
          <a:bodyPr/>
          <a:lstStyle/>
          <a:p>
            <a:br>
              <a:rPr lang="fr-FR" sz="1200" i="1" dirty="0">
                <a:latin typeface="Noto Sans" panose="020B0502040504020204" pitchFamily="34" charset="0"/>
                <a:ea typeface="Noto Sans" panose="020B0502040504020204" pitchFamily="34" charset="0"/>
                <a:cs typeface="Noto Sans" panose="020B0502040504020204" pitchFamily="34" charset="0"/>
              </a:rPr>
            </a:br>
            <a:r>
              <a:rPr lang="fr-FR" sz="1200" i="1" dirty="0">
                <a:latin typeface="Noto Sans" panose="020B0502040504020204" pitchFamily="34" charset="0"/>
                <a:ea typeface="Noto Sans" panose="020B0502040504020204" pitchFamily="34" charset="0"/>
                <a:cs typeface="Noto Sans" panose="020B0502040504020204" pitchFamily="34" charset="0"/>
              </a:rPr>
              <a:t>Tableau 7: Vue 3 et 4 , Disposition en </a:t>
            </a:r>
            <a:r>
              <a:rPr lang="fr-FR" sz="1200" i="1" dirty="0" err="1">
                <a:latin typeface="Noto Sans" panose="020B0502040504020204" pitchFamily="34" charset="0"/>
                <a:ea typeface="Noto Sans" panose="020B0502040504020204" pitchFamily="34" charset="0"/>
                <a:cs typeface="Noto Sans" panose="020B0502040504020204" pitchFamily="34" charset="0"/>
              </a:rPr>
              <a:t>ïlot</a:t>
            </a:r>
            <a:r>
              <a:rPr lang="fr-FR" sz="1200" i="1" dirty="0">
                <a:latin typeface="Noto Sans" panose="020B0502040504020204" pitchFamily="34" charset="0"/>
                <a:ea typeface="Noto Sans" panose="020B0502040504020204" pitchFamily="34" charset="0"/>
                <a:cs typeface="Noto Sans" panose="020B0502040504020204" pitchFamily="34" charset="0"/>
              </a:rPr>
              <a:t> et en groupale (égalité de sexe), (Souleiman, 2025).</a:t>
            </a:r>
            <a:br>
              <a:rPr lang="fr-FR" i="1" dirty="0"/>
            </a:br>
            <a:endParaRPr lang="fr-FR" dirty="0"/>
          </a:p>
        </p:txBody>
      </p:sp>
      <p:pic>
        <p:nvPicPr>
          <p:cNvPr id="12" name="Picture 11"/>
          <p:cNvPicPr>
            <a:picLocks noChangeAspect="1"/>
          </p:cNvPicPr>
          <p:nvPr/>
        </p:nvPicPr>
        <p:blipFill>
          <a:blip r:embed="rId3"/>
          <a:stretch>
            <a:fillRect/>
          </a:stretch>
        </p:blipFill>
        <p:spPr>
          <a:xfrm>
            <a:off x="4778829" y="2202330"/>
            <a:ext cx="4038853" cy="2739784"/>
          </a:xfrm>
          <a:prstGeom prst="rect">
            <a:avLst/>
          </a:prstGeom>
        </p:spPr>
      </p:pic>
    </p:spTree>
    <p:extLst>
      <p:ext uri="{BB962C8B-B14F-4D97-AF65-F5344CB8AC3E}">
        <p14:creationId xmlns:p14="http://schemas.microsoft.com/office/powerpoint/2010/main" val="4158217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400" y="539499"/>
            <a:ext cx="4471200" cy="777671"/>
          </a:xfrm>
        </p:spPr>
        <p:txBody>
          <a:bodyPr/>
          <a:lstStyle/>
          <a:p>
            <a:r>
              <a:rPr lang="fr-FR" sz="2400" dirty="0">
                <a:latin typeface="Noto Sans" panose="020B0502040504020204" pitchFamily="34" charset="0"/>
                <a:ea typeface="Noto Sans" panose="020B0502040504020204" pitchFamily="34" charset="0"/>
                <a:cs typeface="Noto Sans" panose="020B0502040504020204" pitchFamily="34" charset="0"/>
              </a:rPr>
              <a:t>Photo sur la mixité dans la cour de l’école</a:t>
            </a:r>
          </a:p>
        </p:txBody>
      </p:sp>
      <p:sp>
        <p:nvSpPr>
          <p:cNvPr id="7" name="Title 6"/>
          <p:cNvSpPr>
            <a:spLocks noGrp="1"/>
          </p:cNvSpPr>
          <p:nvPr>
            <p:ph type="title" idx="5"/>
          </p:nvPr>
        </p:nvSpPr>
        <p:spPr>
          <a:xfrm>
            <a:off x="141514" y="1404258"/>
            <a:ext cx="4147236" cy="598713"/>
          </a:xfrm>
        </p:spPr>
        <p:txBody>
          <a:bodyPr/>
          <a:lstStyle/>
          <a:p>
            <a:r>
              <a:rPr lang="fr-FR" sz="1200" dirty="0">
                <a:latin typeface="Noto Sans" panose="020B0502040504020204" pitchFamily="34" charset="0"/>
                <a:ea typeface="Noto Sans" panose="020B0502040504020204" pitchFamily="34" charset="0"/>
                <a:cs typeface="Noto Sans" panose="020B0502040504020204" pitchFamily="34" charset="0"/>
              </a:rPr>
              <a:t>Tableau 8: Vue 5 et 6 Pendant la récréation les filles discutent sous les arbres (Souleiman, 2025).</a:t>
            </a:r>
          </a:p>
        </p:txBody>
      </p:sp>
      <p:pic>
        <p:nvPicPr>
          <p:cNvPr id="11" name="Picture 10"/>
          <p:cNvPicPr>
            <a:picLocks noChangeAspect="1"/>
          </p:cNvPicPr>
          <p:nvPr/>
        </p:nvPicPr>
        <p:blipFill>
          <a:blip r:embed="rId2"/>
          <a:stretch>
            <a:fillRect/>
          </a:stretch>
        </p:blipFill>
        <p:spPr>
          <a:xfrm>
            <a:off x="141514" y="2079171"/>
            <a:ext cx="4147236" cy="2906485"/>
          </a:xfrm>
          <a:prstGeom prst="rect">
            <a:avLst/>
          </a:prstGeom>
        </p:spPr>
      </p:pic>
      <p:sp>
        <p:nvSpPr>
          <p:cNvPr id="9" name="Title 8"/>
          <p:cNvSpPr>
            <a:spLocks noGrp="1"/>
          </p:cNvSpPr>
          <p:nvPr>
            <p:ph type="title" idx="7"/>
          </p:nvPr>
        </p:nvSpPr>
        <p:spPr>
          <a:xfrm>
            <a:off x="4855254" y="1404258"/>
            <a:ext cx="4115020" cy="598713"/>
          </a:xfrm>
        </p:spPr>
        <p:txBody>
          <a:bodyPr/>
          <a:lstStyle/>
          <a:p>
            <a:br>
              <a:rPr lang="fr-FR" sz="1200" dirty="0">
                <a:latin typeface="Noto Sans" panose="020B0502040504020204" pitchFamily="34" charset="0"/>
                <a:ea typeface="Noto Sans" panose="020B0502040504020204" pitchFamily="34" charset="0"/>
                <a:cs typeface="Noto Sans" panose="020B0502040504020204" pitchFamily="34" charset="0"/>
              </a:rPr>
            </a:br>
            <a:r>
              <a:rPr lang="fr-FR" sz="1200" dirty="0">
                <a:latin typeface="Noto Sans" panose="020B0502040504020204" pitchFamily="34" charset="0"/>
                <a:ea typeface="Noto Sans" panose="020B0502040504020204" pitchFamily="34" charset="0"/>
                <a:cs typeface="Noto Sans" panose="020B0502040504020204" pitchFamily="34" charset="0"/>
              </a:rPr>
              <a:t>Tableau 8: Vue 5 et 6 Pendant la récréation les garçons jouent le foot en occupant le centre de l'air de jeu, (Souleiman, 2025).</a:t>
            </a:r>
            <a:br>
              <a:rPr lang="fr-FR" sz="1200" dirty="0">
                <a:latin typeface="Noto Sans" panose="020B0502040504020204" pitchFamily="34" charset="0"/>
                <a:ea typeface="Noto Sans" panose="020B0502040504020204" pitchFamily="34" charset="0"/>
                <a:cs typeface="Noto Sans" panose="020B0502040504020204" pitchFamily="34" charset="0"/>
              </a:rPr>
            </a:br>
            <a:endParaRPr lang="fr-FR" sz="12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2" name="Picture 11"/>
          <p:cNvPicPr>
            <a:picLocks noChangeAspect="1"/>
          </p:cNvPicPr>
          <p:nvPr/>
        </p:nvPicPr>
        <p:blipFill>
          <a:blip r:embed="rId3"/>
          <a:stretch>
            <a:fillRect/>
          </a:stretch>
        </p:blipFill>
        <p:spPr>
          <a:xfrm>
            <a:off x="4855254" y="2079171"/>
            <a:ext cx="4115020" cy="2906486"/>
          </a:xfrm>
          <a:prstGeom prst="rect">
            <a:avLst/>
          </a:prstGeom>
        </p:spPr>
      </p:pic>
    </p:spTree>
    <p:extLst>
      <p:ext uri="{BB962C8B-B14F-4D97-AF65-F5344CB8AC3E}">
        <p14:creationId xmlns:p14="http://schemas.microsoft.com/office/powerpoint/2010/main" val="1761273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CD89E64D-65D0-B25D-D9B1-24A22B165629}"/>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8B544777-5FF7-3C27-8EE2-D9DE9290B4C1}"/>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Recommandations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94031A6B-BD67-B57C-F7D3-83006DFE2EF4}"/>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7</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2AFD3E8E-3F59-F6DF-F183-75209C5B01D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0BE7362-BE5E-5CE4-2A06-05C63B1B455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85485C7-C5F7-774B-6D1B-CBE5143F9B2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53C6F25-9128-213C-48F1-9D37FEEFC90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1BC0DE-AAD1-A5FA-FDF9-FA9E44734B27}"/>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4CF2A5E-6B42-EBB4-22C3-C9DD540F367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F156992-AAFF-0F95-BA0F-68C847F4C52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7A27D543-B02A-CED9-1918-9DF14F617C37}"/>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AF254904-7B79-70EF-B50E-128B7F491BA8}"/>
              </a:ext>
            </a:extLst>
          </p:cNvPr>
          <p:cNvSpPr/>
          <p:nvPr/>
        </p:nvSpPr>
        <p:spPr>
          <a:xfrm rot="-900712">
            <a:off x="3450267" y="522643"/>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5363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728"/>
        <p:cNvGrpSpPr/>
        <p:nvPr/>
      </p:nvGrpSpPr>
      <p:grpSpPr>
        <a:xfrm>
          <a:off x="0" y="0"/>
          <a:ext cx="0" cy="0"/>
          <a:chOff x="0" y="0"/>
          <a:chExt cx="0" cy="0"/>
        </a:xfrm>
      </p:grpSpPr>
      <p:sp>
        <p:nvSpPr>
          <p:cNvPr id="1729" name="Google Shape;1729;p61"/>
          <p:cNvSpPr txBox="1">
            <a:spLocks noGrp="1"/>
          </p:cNvSpPr>
          <p:nvPr>
            <p:ph type="title"/>
          </p:nvPr>
        </p:nvSpPr>
        <p:spPr>
          <a:xfrm>
            <a:off x="720000" y="375273"/>
            <a:ext cx="7704000" cy="707429"/>
          </a:xfrm>
          <a:prstGeom prst="rect">
            <a:avLst/>
          </a:prstGeom>
        </p:spPr>
        <p:txBody>
          <a:bodyPr spcFirstLastPara="1" wrap="square" lIns="91425" tIns="91425" rIns="91425" bIns="91425" anchor="t" anchorCtr="0">
            <a:noAutofit/>
          </a:bodyPr>
          <a:lstStyle/>
          <a:p>
            <a:pPr lvl="0"/>
            <a:r>
              <a:rPr lang="fr-FR" sz="2800" dirty="0">
                <a:latin typeface="Noto Sans Black" panose="020B0502040504020204" pitchFamily="34" charset="0"/>
                <a:ea typeface="Noto Sans Black" panose="020B0502040504020204" pitchFamily="34" charset="0"/>
                <a:cs typeface="Noto Sans Black" panose="020B0502040504020204" pitchFamily="34" charset="0"/>
              </a:rPr>
              <a:t>Recommandations</a:t>
            </a:r>
            <a:endParaRPr sz="3000" dirty="0">
              <a:latin typeface="Open Sans ExtraBold" pitchFamily="2" charset="0"/>
              <a:ea typeface="Open Sans ExtraBold" pitchFamily="2" charset="0"/>
              <a:cs typeface="Open Sans ExtraBold" pitchFamily="2" charset="0"/>
            </a:endParaRPr>
          </a:p>
        </p:txBody>
      </p:sp>
      <p:sp>
        <p:nvSpPr>
          <p:cNvPr id="1732" name="Google Shape;1732;p61"/>
          <p:cNvSpPr/>
          <p:nvPr/>
        </p:nvSpPr>
        <p:spPr>
          <a:xfrm rot="-4056280">
            <a:off x="6364177" y="-1983895"/>
            <a:ext cx="5046523" cy="504680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7;p33">
            <a:extLst>
              <a:ext uri="{FF2B5EF4-FFF2-40B4-BE49-F238E27FC236}">
                <a16:creationId xmlns:a16="http://schemas.microsoft.com/office/drawing/2014/main" id="{769E5E70-36BC-FDDF-95C2-BB6F4380F7D9}"/>
              </a:ext>
            </a:extLst>
          </p:cNvPr>
          <p:cNvSpPr txBox="1">
            <a:spLocks/>
          </p:cNvSpPr>
          <p:nvPr/>
        </p:nvSpPr>
        <p:spPr>
          <a:xfrm>
            <a:off x="605700" y="1502229"/>
            <a:ext cx="7704000" cy="195942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342900" indent="-342900">
              <a:buFont typeface="Arial" panose="020B0604020202020204" pitchFamily="34" charset="0"/>
              <a:buChar char="•"/>
            </a:pP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Réviser le module de genre et inclusion en formation initiale puis introduire dans la maquette de formation initiale des élèves-professeurs de la base. </a:t>
            </a:r>
          </a:p>
          <a:p>
            <a:pPr marL="342900" indent="-342900">
              <a:buFont typeface="Arial" panose="020B0604020202020204" pitchFamily="34" charset="0"/>
              <a:buChar char="•"/>
            </a:pP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Prévoir de formation des formateurs sur le concept de genre en éducation surtout les conseillers pédagogiques et les inspecteurs des régions de l’intérieur du pays.</a:t>
            </a:r>
          </a:p>
          <a:p>
            <a:pPr marL="342900" indent="-342900">
              <a:buFont typeface="Arial" panose="020B0604020202020204" pitchFamily="34" charset="0"/>
              <a:buChar char="•"/>
            </a:pPr>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Introduire dans la grille d’observation des enseignants des critères d’indicateurs sur l’engagement des enseignants en faveur de la mixité et de l’égalité entre les sexes dans les espaces scolaires des écoles rurales en République de Djibouti.</a:t>
            </a:r>
          </a:p>
        </p:txBody>
      </p:sp>
      <p:grpSp>
        <p:nvGrpSpPr>
          <p:cNvPr id="2" name="Groupe 1">
            <a:extLst>
              <a:ext uri="{FF2B5EF4-FFF2-40B4-BE49-F238E27FC236}">
                <a16:creationId xmlns:a16="http://schemas.microsoft.com/office/drawing/2014/main" id="{B907BD2D-1E1A-0502-7952-40FB974B5989}"/>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F5E5A416-CFCA-F9C8-30B2-5C570E1971B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1178524-C18E-390B-B584-989C46DB0F16}"/>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55106565-B86E-B883-3551-BD751F88742C}"/>
              </a:ext>
            </a:extLst>
          </p:cNvPr>
          <p:cNvGrpSpPr/>
          <p:nvPr/>
        </p:nvGrpSpPr>
        <p:grpSpPr>
          <a:xfrm>
            <a:off x="586853" y="4436885"/>
            <a:ext cx="8045257" cy="727320"/>
            <a:chOff x="586853" y="4436885"/>
            <a:chExt cx="8045257" cy="727320"/>
          </a:xfrm>
        </p:grpSpPr>
        <p:grpSp>
          <p:nvGrpSpPr>
            <p:cNvPr id="10" name="Groupe 9">
              <a:extLst>
                <a:ext uri="{FF2B5EF4-FFF2-40B4-BE49-F238E27FC236}">
                  <a16:creationId xmlns:a16="http://schemas.microsoft.com/office/drawing/2014/main" id="{D49C082B-0CBD-85FE-ED5E-632B72A50D84}"/>
                </a:ext>
              </a:extLst>
            </p:cNvPr>
            <p:cNvGrpSpPr/>
            <p:nvPr/>
          </p:nvGrpSpPr>
          <p:grpSpPr>
            <a:xfrm>
              <a:off x="586853" y="4447609"/>
              <a:ext cx="8045257" cy="599993"/>
              <a:chOff x="650661" y="4441591"/>
              <a:chExt cx="8045257" cy="599993"/>
            </a:xfrm>
          </p:grpSpPr>
          <p:pic>
            <p:nvPicPr>
              <p:cNvPr id="14" name="Image 13" descr="Une image contenant Graphique, cercle, capture d’écran, Police&#10;&#10;Description générée automatiquement">
                <a:extLst>
                  <a:ext uri="{FF2B5EF4-FFF2-40B4-BE49-F238E27FC236}">
                    <a16:creationId xmlns:a16="http://schemas.microsoft.com/office/drawing/2014/main" id="{D32B850F-6962-6CA5-2322-AC87921F5F9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B82465A1-C517-066C-1EA0-38683647148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50FCD9CD-40E1-FACE-ECBC-062996C024A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a16="http://schemas.microsoft.com/office/drawing/2014/main" id="{D0977482-14FC-6D11-0D3F-B0146BA46D5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a16="http://schemas.microsoft.com/office/drawing/2014/main" id="{F142FF04-C708-F7DF-1907-B61104764DE7}"/>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8</a:t>
            </a:r>
            <a:endParaRPr dirty="0">
              <a:latin typeface="Open Sans ExtraBold" pitchFamily="2" charset="0"/>
              <a:ea typeface="Open Sans ExtraBold" pitchFamily="2" charset="0"/>
              <a:cs typeface="Open Sans ExtraBold" pitchFamily="2" charset="0"/>
            </a:endParaRPr>
          </a:p>
        </p:txBody>
      </p:sp>
      <p:sp>
        <p:nvSpPr>
          <p:cNvPr id="1292" name="Google Shape;1292;p44">
            <a:extLst>
              <a:ext uri="{FF2B5EF4-FFF2-40B4-BE49-F238E27FC236}">
                <a16:creationId xmlns:a16="http://schemas.microsoft.com/office/drawing/2014/main" id="{84C85E93-6C44-570E-AF7E-8A61A4061406}"/>
              </a:ext>
            </a:extLst>
          </p:cNvPr>
          <p:cNvSpPr/>
          <p:nvPr/>
        </p:nvSpPr>
        <p:spPr>
          <a:xfrm rot="-900712">
            <a:off x="6409219" y="1420616"/>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322566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8D571590-D594-6785-A266-0E77968DD347}"/>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Perspectives futures</a:t>
            </a:r>
          </a:p>
        </p:txBody>
      </p:sp>
      <p:sp>
        <p:nvSpPr>
          <p:cNvPr id="2" name="Google Shape;1283;p43">
            <a:extLst>
              <a:ext uri="{FF2B5EF4-FFF2-40B4-BE49-F238E27FC236}">
                <a16:creationId xmlns:a16="http://schemas.microsoft.com/office/drawing/2014/main" id="{6D33C522-5951-3AC0-7665-C7BDD7788841}"/>
              </a:ext>
            </a:extLst>
          </p:cNvPr>
          <p:cNvSpPr txBox="1">
            <a:spLocks/>
          </p:cNvSpPr>
          <p:nvPr/>
        </p:nvSpPr>
        <p:spPr>
          <a:xfrm>
            <a:off x="633693" y="1417843"/>
            <a:ext cx="8156013" cy="251302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Des recherches sur la parité homme et femme au MENFOP</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Présentation de nos recherches sur la problématique du genre en éducation à Djibouti dans les colloque scientifique surtout dans les pays africains francophones subsahariens </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L’accompagnement du MENFOP en ce qui concerne la mobilité pour la publication des article scientifique et la participation en tant que communicant au colloque scientifique international</a:t>
            </a:r>
          </a:p>
        </p:txBody>
      </p:sp>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245167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9</a:t>
            </a:r>
            <a:endParaRPr dirty="0">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16824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797001" y="495096"/>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Références</a:t>
            </a: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673570" y="1126933"/>
            <a:ext cx="7796860" cy="307771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Couchot-Schiex</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S. (2019). </a:t>
            </a:r>
            <a:r>
              <a:rPr lang="fr-FR" sz="1100" i="1" dirty="0">
                <a:solidFill>
                  <a:schemeClr val="bg1"/>
                </a:solidFill>
                <a:latin typeface="Noto Sans" panose="020B0502040504020204" pitchFamily="34" charset="0"/>
                <a:ea typeface="Noto Sans" panose="020B0502040504020204" pitchFamily="34" charset="0"/>
                <a:cs typeface="Noto Sans" panose="020B0502040504020204" pitchFamily="34" charset="0"/>
              </a:rPr>
              <a:t>Du genre en éducation : Pour des clés de compréhension d’une structure du social.</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Paris : Harmattan.</a:t>
            </a:r>
          </a:p>
          <a:p>
            <a:pPr>
              <a:lnSpc>
                <a:spcPct val="107000"/>
              </a:lnSpc>
              <a:spcAft>
                <a:spcPts val="800"/>
              </a:spcAft>
            </a:pP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Couchot-Schiex</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S. &amp; Collet, I. (2022). Errements des politiques éducatives d’égalité franco-suisses. Dans L. </a:t>
            </a: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Szerdahelyi</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(éd.), </a:t>
            </a:r>
            <a:r>
              <a:rPr lang="fr-FR" sz="1100" i="1" dirty="0">
                <a:solidFill>
                  <a:schemeClr val="bg1"/>
                </a:solidFill>
                <a:latin typeface="Noto Sans" panose="020B0502040504020204" pitchFamily="34" charset="0"/>
                <a:ea typeface="Noto Sans" panose="020B0502040504020204" pitchFamily="34" charset="0"/>
                <a:cs typeface="Noto Sans" panose="020B0502040504020204" pitchFamily="34" charset="0"/>
              </a:rPr>
              <a:t>Quelle égalité pour l’école ?</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(pp. 129-157). Paris : Harmattan.</a:t>
            </a:r>
          </a:p>
          <a:p>
            <a:pPr>
              <a:lnSpc>
                <a:spcPct val="107000"/>
              </a:lnSpc>
              <a:spcAft>
                <a:spcPts val="800"/>
              </a:spcAft>
            </a:pP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Duru-Bellat</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M. (2004). École de garçons et école de filles. Diversité, 138, 65-72. </a:t>
            </a:r>
          </a:p>
          <a:p>
            <a:pPr>
              <a:lnSpc>
                <a:spcPct val="107000"/>
              </a:lnSpc>
              <a:spcAft>
                <a:spcPts val="800"/>
              </a:spcAft>
            </a:pP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Delalande, J. (2005). La cour d’école : un lieu commun remarquable. Recherches familiales, 1(2), 25-36.</a:t>
            </a:r>
          </a:p>
          <a:p>
            <a:pPr>
              <a:lnSpc>
                <a:spcPct val="107000"/>
              </a:lnSpc>
              <a:spcAft>
                <a:spcPts val="800"/>
              </a:spcAft>
            </a:pP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Gilles, E. (2021). La cour de récréation à l’épreuve du genre au collège, </a:t>
            </a: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Géoconfluences</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1(2),10-15.</a:t>
            </a:r>
          </a:p>
          <a:p>
            <a:pPr>
              <a:lnSpc>
                <a:spcPct val="107000"/>
              </a:lnSpc>
              <a:spcAft>
                <a:spcPts val="800"/>
              </a:spcAft>
            </a:pP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Gilles, E. (2018). Une expérience </a:t>
            </a:r>
            <a:r>
              <a:rPr lang="fr-FR"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genrée</a:t>
            </a: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des espaces du quotidien à l’adolescence : le cas des filles et des garçons de 4ème dans le Calvados et la Manche (Thèse de doctorat, Normandie Université). https://theses.hal.science/tel-02145167v2</a:t>
            </a:r>
          </a:p>
          <a:p>
            <a:pPr>
              <a:lnSpc>
                <a:spcPct val="107000"/>
              </a:lnSpc>
              <a:spcAft>
                <a:spcPts val="800"/>
              </a:spcAft>
            </a:pPr>
            <a:r>
              <a:rPr lang="fr-FR"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Kaufmann, J-C. (2016). L’entretien compréhensif (4e éd.). Paris : Armand Colin.</a:t>
            </a:r>
          </a:p>
          <a:p>
            <a:pPr>
              <a:lnSpc>
                <a:spcPct val="107000"/>
              </a:lnSpc>
              <a:spcAft>
                <a:spcPts val="800"/>
              </a:spcAft>
            </a:pPr>
            <a:endParaRPr lang="fr-FR"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4113270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B8B35392-F11C-987B-9B93-F9F9DAC72F8F}"/>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17916CE4-8A58-B6C9-B2D3-D8A117401CC6}"/>
              </a:ext>
            </a:extLst>
          </p:cNvPr>
          <p:cNvSpPr txBox="1">
            <a:spLocks noGrp="1"/>
          </p:cNvSpPr>
          <p:nvPr>
            <p:ph type="title"/>
          </p:nvPr>
        </p:nvSpPr>
        <p:spPr>
          <a:xfrm>
            <a:off x="719999" y="450504"/>
            <a:ext cx="7211889" cy="648643"/>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Remerciements (facultatif)</a:t>
            </a:r>
          </a:p>
        </p:txBody>
      </p:sp>
      <p:sp>
        <p:nvSpPr>
          <p:cNvPr id="2" name="Google Shape;1283;p43">
            <a:extLst>
              <a:ext uri="{FF2B5EF4-FFF2-40B4-BE49-F238E27FC236}">
                <a16:creationId xmlns:a16="http://schemas.microsoft.com/office/drawing/2014/main" id="{81CD375F-25FC-B966-B03E-42E56C863419}"/>
              </a:ext>
            </a:extLst>
          </p:cNvPr>
          <p:cNvSpPr txBox="1">
            <a:spLocks/>
          </p:cNvSpPr>
          <p:nvPr/>
        </p:nvSpPr>
        <p:spPr>
          <a:xfrm>
            <a:off x="633693" y="1584960"/>
            <a:ext cx="8156013" cy="20407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Cette recherche exploratoire constitue le résultat du master de recherche REDEF de CY Cergy Paris université. Elle consiste aussi le point de départ intellectuel de ma recherche doctoral en sociologie de l’éducation. </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Je remercie ma co-directrice de thèse  Pr. </a:t>
            </a:r>
            <a:r>
              <a:rPr lang="fr-FR" sz="2000" dirty="0" err="1">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Siolène</a:t>
            </a: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a:t>
            </a:r>
            <a:r>
              <a:rPr lang="fr-FR" sz="2000" dirty="0" err="1">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Couchot-Schiex</a:t>
            </a: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qui m’a bien accompagné durant le mémoire de master REDEF et sans oublier mon directeur de thèse Dr Joseph BEOGO de l’ENS de Koudougou au Burkina Faso.</a:t>
            </a: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Egalement, je remercie la Directrice générale du CFEN pour le soutien sans faille en faveur des jeunes chercheurs du CFEN.  </a:t>
            </a:r>
          </a:p>
        </p:txBody>
      </p:sp>
      <p:grpSp>
        <p:nvGrpSpPr>
          <p:cNvPr id="3" name="Groupe 2">
            <a:extLst>
              <a:ext uri="{FF2B5EF4-FFF2-40B4-BE49-F238E27FC236}">
                <a16:creationId xmlns:a16="http://schemas.microsoft.com/office/drawing/2014/main" id="{7AB332E6-85D1-0F23-DBC5-A1C7286CB343}"/>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23EF13D-95C2-E767-9F9F-B927DF41D0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DABF18B-A4A9-0319-BEE8-5AA7FC21CE7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F3E54894-22EB-5D39-76C4-C57340B52BD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502E510-5650-0824-9867-A13733FAB27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707EE5CF-FC61-7CE2-32D8-7C362A22A24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E27065F-5441-C20E-763B-363A31C20A2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775A1D3-194C-DB40-8E2A-3E96B4E02E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41C880E-EEC0-6670-8547-BC5C5F7BAFD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138454D-B0F9-5843-F490-283AE01D75E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91464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502229"/>
            <a:ext cx="7184571" cy="2100941"/>
          </a:xfrm>
        </p:spPr>
        <p:txBody>
          <a:bodyPr/>
          <a:lstStyle/>
          <a:p>
            <a:br>
              <a:rPr lang="fr-FR"/>
            </a:br>
            <a:br>
              <a:rPr lang="fr-FR"/>
            </a:br>
            <a:r>
              <a:rPr lang="fr-FR"/>
              <a:t>Merci </a:t>
            </a:r>
            <a:r>
              <a:rPr lang="fr-FR" dirty="0"/>
              <a:t>pour votre attention</a:t>
            </a:r>
          </a:p>
        </p:txBody>
      </p:sp>
    </p:spTree>
    <p:extLst>
      <p:ext uri="{BB962C8B-B14F-4D97-AF65-F5344CB8AC3E}">
        <p14:creationId xmlns:p14="http://schemas.microsoft.com/office/powerpoint/2010/main" val="3857474307"/>
      </p:ext>
    </p:extLst>
  </p:cSld>
  <p:clrMapOvr>
    <a:masterClrMapping/>
  </p:clrMapOvr>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3BA22B-D530-4C61-B1F0-73057EF0B9D0}">
  <ds:schemaRefs>
    <ds:schemaRef ds:uri="http://schemas.microsoft.com/office/2006/documentManagement/types"/>
    <ds:schemaRef ds:uri="http://purl.org/dc/dcmitype/"/>
    <ds:schemaRef ds:uri="http://www.w3.org/XML/1998/namespace"/>
    <ds:schemaRef ds:uri="http://purl.org/dc/terms/"/>
    <ds:schemaRef ds:uri="7445f74b-5921-4478-9aa1-9c5305656e61"/>
    <ds:schemaRef ds:uri="http://schemas.microsoft.com/office/2006/metadata/properti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5E140F-4097-4B10-94A1-4DFAF25B40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1914</TotalTime>
  <Words>1438</Words>
  <Application>Microsoft Office PowerPoint</Application>
  <PresentationFormat>Affichage à l'écran (16:9)</PresentationFormat>
  <Paragraphs>138</Paragraphs>
  <Slides>29</Slides>
  <Notes>20</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42" baseType="lpstr">
      <vt:lpstr>Noto Sans SemiBold</vt:lpstr>
      <vt:lpstr>Noto Sans Black</vt:lpstr>
      <vt:lpstr>Raleway</vt:lpstr>
      <vt:lpstr>Roboto Condensed Light</vt:lpstr>
      <vt:lpstr>Open Sans ExtraBold</vt:lpstr>
      <vt:lpstr>Anaheim</vt:lpstr>
      <vt:lpstr>Calibri</vt:lpstr>
      <vt:lpstr>Bebas Neue</vt:lpstr>
      <vt:lpstr>Arial</vt:lpstr>
      <vt:lpstr>Noto Sans Light</vt:lpstr>
      <vt:lpstr>Noto Sans</vt:lpstr>
      <vt:lpstr>Blaue Kreise &amp; Farbverläufe - Durchbruch by Slidesgo</vt:lpstr>
      <vt:lpstr>Document</vt:lpstr>
      <vt:lpstr>Journées nationales de l'innovation et de la recherche-action</vt:lpstr>
      <vt:lpstr>Contexte</vt:lpstr>
      <vt:lpstr>Contexte</vt:lpstr>
      <vt:lpstr>Tableau 1: Répartition de la population par région selon le sexe (source le site de l'INSTAD) 2025 </vt:lpstr>
      <vt:lpstr>Tableau 2: Graphique 1,Proportion de la population vivant sous le seuil de pauvreté national; par sexe, milieu de résidence et région (en pourcentage). Source: EDAM-2017 </vt:lpstr>
      <vt:lpstr>Tableau 3: Graphique 2, Répartition des chefs de ménage par sexe, milieu de résidence et statut matrimoniale (en pourcentage) Source: EDAM 4-2017 </vt:lpstr>
      <vt:lpstr>Tableau 4: Repère chronologique de l'évolution de l'égalité de sexe à Djibouti </vt:lpstr>
      <vt:lpstr>Tableau 5: Evolution du nombre de directrices des établissements scolaires public, INSTAD, 2024</vt:lpstr>
      <vt:lpstr>2</vt:lpstr>
      <vt:lpstr>Objectifs</vt:lpstr>
      <vt:lpstr>Cadre théorique et conceptuel</vt:lpstr>
      <vt:lpstr>Cadre théorique et conceptuel</vt:lpstr>
      <vt:lpstr>Méthodologie</vt:lpstr>
      <vt:lpstr>Méthodologie</vt:lpstr>
      <vt:lpstr>Une école rurale intégrée</vt:lpstr>
      <vt:lpstr>5</vt:lpstr>
      <vt:lpstr>Présentation PowerPoint</vt:lpstr>
      <vt:lpstr>Leçons apprises et limites</vt:lpstr>
      <vt:lpstr>Leçons apprises et limites</vt:lpstr>
      <vt:lpstr>Photo sur la mixité en classe</vt:lpstr>
      <vt:lpstr>Photo sur la mixité dans la cour de l’école</vt:lpstr>
      <vt:lpstr>Recommandations</vt:lpstr>
      <vt:lpstr>Recommandations</vt:lpstr>
      <vt:lpstr>8</vt:lpstr>
      <vt:lpstr>Perspectives futures</vt:lpstr>
      <vt:lpstr>Références</vt:lpstr>
      <vt:lpstr>Références</vt:lpstr>
      <vt:lpstr>Remerciements (facultatif)</vt:lpstr>
      <vt:lpstr>  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Pbis</dc:creator>
  <cp:lastModifiedBy>Sophie DOBOSZ</cp:lastModifiedBy>
  <cp:revision>114</cp:revision>
  <dcterms:modified xsi:type="dcterms:W3CDTF">2025-11-18T18:39:42Z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