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4"/>
  </p:sldMasterIdLst>
  <p:notesMasterIdLst>
    <p:notesMasterId r:id="rId28"/>
  </p:notesMasterIdLst>
  <p:handoutMasterIdLst>
    <p:handoutMasterId r:id="rId29"/>
  </p:handoutMasterIdLst>
  <p:sldIdLst>
    <p:sldId id="317" r:id="rId5"/>
    <p:sldId id="305" r:id="rId6"/>
    <p:sldId id="318" r:id="rId7"/>
    <p:sldId id="268" r:id="rId8"/>
    <p:sldId id="260" r:id="rId9"/>
    <p:sldId id="319" r:id="rId10"/>
    <p:sldId id="272" r:id="rId11"/>
    <p:sldId id="320" r:id="rId12"/>
    <p:sldId id="303" r:id="rId13"/>
    <p:sldId id="269" r:id="rId14"/>
    <p:sldId id="308" r:id="rId15"/>
    <p:sldId id="271" r:id="rId16"/>
    <p:sldId id="321" r:id="rId17"/>
    <p:sldId id="322" r:id="rId18"/>
    <p:sldId id="310" r:id="rId19"/>
    <p:sldId id="311" r:id="rId20"/>
    <p:sldId id="309" r:id="rId21"/>
    <p:sldId id="267" r:id="rId22"/>
    <p:sldId id="312" r:id="rId23"/>
    <p:sldId id="313" r:id="rId24"/>
    <p:sldId id="314" r:id="rId25"/>
    <p:sldId id="315" r:id="rId26"/>
    <p:sldId id="323" r:id="rId27"/>
  </p:sldIdLst>
  <p:sldSz cx="9144000" cy="5143500" type="screen16x9"/>
  <p:notesSz cx="6858000" cy="9144000"/>
  <p:embeddedFontLst>
    <p:embeddedFont>
      <p:font typeface="Anaheim" panose="020B0604020202020204" charset="0"/>
      <p:regular r:id="rId30"/>
      <p:bold r:id="rId31"/>
      <p:italic r:id="rId32"/>
      <p:boldItalic r:id="rId33"/>
    </p:embeddedFont>
    <p:embeddedFont>
      <p:font typeface="Bebas Neue" panose="020B0606020202050201" pitchFamily="34" charset="0"/>
      <p:regular r:id="rId34"/>
    </p:embeddedFont>
    <p:embeddedFont>
      <p:font typeface="Noto Sans Black" panose="020B0502040504020204" pitchFamily="34" charset="0"/>
      <p:bold r:id="rId35"/>
      <p:boldItalic r:id="rId36"/>
    </p:embeddedFont>
    <p:embeddedFont>
      <p:font typeface="Noto Sans Light" panose="020B0502040504020204" pitchFamily="34" charset="0"/>
      <p:regular r:id="rId37"/>
      <p:italic r:id="rId38"/>
    </p:embeddedFont>
    <p:embeddedFont>
      <p:font typeface="Noto Sans SemiBold" panose="020B0502040504020204" pitchFamily="34" charset="0"/>
      <p:regular r:id="rId39"/>
      <p:bold r:id="rId40"/>
      <p:boldItalic r:id="rId41"/>
    </p:embeddedFont>
    <p:embeddedFont>
      <p:font typeface="Open Sans ExtraBold" panose="020B0906030804020204" pitchFamily="34" charset="0"/>
      <p:bold r:id="rId42"/>
      <p:boldItalic r:id="rId43"/>
    </p:embeddedFont>
    <p:embeddedFont>
      <p:font typeface="Raleway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2E7"/>
    <a:srgbClr val="10AD2B"/>
    <a:srgbClr val="7EB301"/>
    <a:srgbClr val="D55645"/>
    <a:srgbClr val="D71419"/>
    <a:srgbClr val="000000"/>
    <a:srgbClr val="019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CE1AF-7680-4D0D-A333-E539F5D6D617}">
  <a:tblStyle styleId="{6E7CE1AF-7680-4D0D-A333-E539F5D6D6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1"/>
    <p:restoredTop sz="94625"/>
  </p:normalViewPr>
  <p:slideViewPr>
    <p:cSldViewPr snapToGrid="0" showGuides="1">
      <p:cViewPr varScale="1">
        <p:scale>
          <a:sx n="103" d="100"/>
          <a:sy n="103" d="100"/>
        </p:scale>
        <p:origin x="782" y="77"/>
      </p:cViewPr>
      <p:guideLst>
        <p:guide orient="horz" pos="166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2A0FCF8-BD4B-1100-9C95-FAC4207A5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75B607-A2B2-AF03-F4D3-43BADD116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99E56-E5CC-0649-B309-D4590F380B5D}" type="datetimeFigureOut">
              <a:rPr lang="fr-FR" smtClean="0"/>
              <a:t>18/11/2025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AC2A2D-703B-683A-4F77-0BB265679E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436851-998B-40A8-568F-EF9F24D66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2A526-D80F-CA4C-A58C-88D6DBA10D9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594773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>
          <a:extLst>
            <a:ext uri="{FF2B5EF4-FFF2-40B4-BE49-F238E27FC236}">
              <a16:creationId xmlns:a16="http://schemas.microsoft.com/office/drawing/2014/main" id="{33C77574-6FC9-64E2-FC74-73C4F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>
            <a:extLst>
              <a:ext uri="{FF2B5EF4-FFF2-40B4-BE49-F238E27FC236}">
                <a16:creationId xmlns:a16="http://schemas.microsoft.com/office/drawing/2014/main" id="{B69511EE-3A8D-86E3-3A6B-B6EBF9B20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>
            <a:extLst>
              <a:ext uri="{FF2B5EF4-FFF2-40B4-BE49-F238E27FC236}">
                <a16:creationId xmlns:a16="http://schemas.microsoft.com/office/drawing/2014/main" id="{B0F475D2-19DB-BC41-1962-7834F1AC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907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e0dedb1667_0_10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e0dedb1667_0_10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998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5130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836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>
          <a:extLst>
            <a:ext uri="{FF2B5EF4-FFF2-40B4-BE49-F238E27FC236}">
              <a16:creationId xmlns:a16="http://schemas.microsoft.com/office/drawing/2014/main" id="{453263E2-3586-9B20-73DB-C840393E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>
            <a:extLst>
              <a:ext uri="{FF2B5EF4-FFF2-40B4-BE49-F238E27FC236}">
                <a16:creationId xmlns:a16="http://schemas.microsoft.com/office/drawing/2014/main" id="{7C683C05-BCA8-9CC7-5A9A-87BB17406F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>
            <a:extLst>
              <a:ext uri="{FF2B5EF4-FFF2-40B4-BE49-F238E27FC236}">
                <a16:creationId xmlns:a16="http://schemas.microsoft.com/office/drawing/2014/main" id="{B56C398B-2BF0-017B-DF9A-A9E5B9568B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0518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>
          <a:extLst>
            <a:ext uri="{FF2B5EF4-FFF2-40B4-BE49-F238E27FC236}">
              <a16:creationId xmlns:a16="http://schemas.microsoft.com/office/drawing/2014/main" id="{48B9D19A-22E7-9165-3F68-544B7086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e0c19941cb_0_15579:notes">
            <a:extLst>
              <a:ext uri="{FF2B5EF4-FFF2-40B4-BE49-F238E27FC236}">
                <a16:creationId xmlns:a16="http://schemas.microsoft.com/office/drawing/2014/main" id="{BF485BC3-5FDA-936C-C2A5-E8E491423E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e0c19941cb_0_15579:notes">
            <a:extLst>
              <a:ext uri="{FF2B5EF4-FFF2-40B4-BE49-F238E27FC236}">
                <a16:creationId xmlns:a16="http://schemas.microsoft.com/office/drawing/2014/main" id="{78ECFF11-3EE2-4781-5CB7-C8B4706B26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8439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E84BD4A6-4E18-7BE9-30BC-69D03DB5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8DE9C363-3F2E-9394-7CBA-C1216C143F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476CA188-EC59-6712-9234-A0E8EFB31D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1445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:a16="http://schemas.microsoft.com/office/drawing/2014/main" id="{D765EBFD-3069-EE84-2BFB-8F47CF25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:a16="http://schemas.microsoft.com/office/drawing/2014/main" id="{3F05EA4D-A89F-ECB4-2791-185DF48CFA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:a16="http://schemas.microsoft.com/office/drawing/2014/main" id="{E1FBC9AF-0E86-852B-5C91-7539A6A3F9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8187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>
          <a:extLst>
            <a:ext uri="{FF2B5EF4-FFF2-40B4-BE49-F238E27FC236}">
              <a16:creationId xmlns:a16="http://schemas.microsoft.com/office/drawing/2014/main" id="{7A79FA23-613A-F3EC-8A78-4F9307CF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e0dedb1667_1_35:notes">
            <a:extLst>
              <a:ext uri="{FF2B5EF4-FFF2-40B4-BE49-F238E27FC236}">
                <a16:creationId xmlns:a16="http://schemas.microsoft.com/office/drawing/2014/main" id="{40085550-16E3-AA8C-36FE-E8D79D1C01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e0dedb1667_1_35:notes">
            <a:extLst>
              <a:ext uri="{FF2B5EF4-FFF2-40B4-BE49-F238E27FC236}">
                <a16:creationId xmlns:a16="http://schemas.microsoft.com/office/drawing/2014/main" id="{DC9CED9B-5668-7116-88DD-9E1147D9D0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4258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3856A714-72EA-0000-2389-CE1762B64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094D2B06-8656-A255-2D98-3E2CADF441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E8B665F6-356A-7671-874A-1EA55C8089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07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>
          <a:extLst>
            <a:ext uri="{FF2B5EF4-FFF2-40B4-BE49-F238E27FC236}">
              <a16:creationId xmlns:a16="http://schemas.microsoft.com/office/drawing/2014/main" id="{0F81DEE9-E1C2-BB06-E22F-90795BC92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e073fce62e_0_211:notes">
            <a:extLst>
              <a:ext uri="{FF2B5EF4-FFF2-40B4-BE49-F238E27FC236}">
                <a16:creationId xmlns:a16="http://schemas.microsoft.com/office/drawing/2014/main" id="{E730E364-46E9-A18A-3C18-931406ABEB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e073fce62e_0_211:notes">
            <a:extLst>
              <a:ext uri="{FF2B5EF4-FFF2-40B4-BE49-F238E27FC236}">
                <a16:creationId xmlns:a16="http://schemas.microsoft.com/office/drawing/2014/main" id="{9C55D81D-81AA-5997-968F-2725390F5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0614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>
          <a:extLst>
            <a:ext uri="{FF2B5EF4-FFF2-40B4-BE49-F238E27FC236}">
              <a16:creationId xmlns:a16="http://schemas.microsoft.com/office/drawing/2014/main" id="{0AB78208-D113-7CA3-57DD-ECC6716E0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e0c199426f_2_8:notes">
            <a:extLst>
              <a:ext uri="{FF2B5EF4-FFF2-40B4-BE49-F238E27FC236}">
                <a16:creationId xmlns:a16="http://schemas.microsoft.com/office/drawing/2014/main" id="{216DCAAA-FF3F-C2C4-09C4-291EA9929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e0c199426f_2_8:notes">
            <a:extLst>
              <a:ext uri="{FF2B5EF4-FFF2-40B4-BE49-F238E27FC236}">
                <a16:creationId xmlns:a16="http://schemas.microsoft.com/office/drawing/2014/main" id="{2455AAF8-AF3E-D29C-48FE-28072D2B71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193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 txBox="1">
            <a:spLocks noGrp="1"/>
          </p:cNvSpPr>
          <p:nvPr>
            <p:ph type="title"/>
          </p:nvPr>
        </p:nvSpPr>
        <p:spPr>
          <a:xfrm>
            <a:off x="4068000" y="1695450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title" idx="2" hasCustomPrompt="1"/>
          </p:nvPr>
        </p:nvSpPr>
        <p:spPr>
          <a:xfrm>
            <a:off x="1553400" y="1865376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4068000" y="3208375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"/>
          <p:cNvSpPr/>
          <p:nvPr/>
        </p:nvSpPr>
        <p:spPr>
          <a:xfrm rot="2114048">
            <a:off x="6021621" y="-4177893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3"/>
          <p:cNvSpPr/>
          <p:nvPr/>
        </p:nvSpPr>
        <p:spPr>
          <a:xfrm rot="2114170">
            <a:off x="2064472" y="4363955"/>
            <a:ext cx="3691321" cy="369149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 rot="10800000">
            <a:off x="-1151174" y="-3169032"/>
            <a:ext cx="4070700" cy="40707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6"/>
          <p:cNvSpPr/>
          <p:nvPr/>
        </p:nvSpPr>
        <p:spPr>
          <a:xfrm rot="-5400000">
            <a:off x="8470275" y="1349900"/>
            <a:ext cx="3880200" cy="38802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p6"/>
          <p:cNvSpPr/>
          <p:nvPr/>
        </p:nvSpPr>
        <p:spPr>
          <a:xfrm rot="-899637">
            <a:off x="-1436924" y="4311614"/>
            <a:ext cx="3151706" cy="3153734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3" name="Google Shape;203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6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 userDrawn="1">
  <p:cSld name="BIG_NUMBER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1"/>
          <p:cNvSpPr/>
          <p:nvPr/>
        </p:nvSpPr>
        <p:spPr>
          <a:xfrm rot="-900402">
            <a:off x="7220753" y="343649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7" name="Google Shape;387;p11"/>
          <p:cNvSpPr/>
          <p:nvPr/>
        </p:nvSpPr>
        <p:spPr>
          <a:xfrm rot="-900402">
            <a:off x="-951697" y="-4374010"/>
            <a:ext cx="5309891" cy="530989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1" name="Google Shape;421;p11"/>
          <p:cNvSpPr/>
          <p:nvPr/>
        </p:nvSpPr>
        <p:spPr>
          <a:xfrm rot="-900343">
            <a:off x="-5725187" y="2400474"/>
            <a:ext cx="7719122" cy="7719122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1">
  <p:cSld name="SECTION_HEADER_1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"/>
          <p:cNvSpPr txBox="1">
            <a:spLocks noGrp="1"/>
          </p:cNvSpPr>
          <p:nvPr>
            <p:ph type="title"/>
          </p:nvPr>
        </p:nvSpPr>
        <p:spPr>
          <a:xfrm>
            <a:off x="1026900" y="1649088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9" name="Google Shape;709;p20"/>
          <p:cNvSpPr txBox="1">
            <a:spLocks noGrp="1"/>
          </p:cNvSpPr>
          <p:nvPr>
            <p:ph type="title" idx="2" hasCustomPrompt="1"/>
          </p:nvPr>
        </p:nvSpPr>
        <p:spPr>
          <a:xfrm>
            <a:off x="6099350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0" name="Google Shape;710;p20"/>
          <p:cNvSpPr txBox="1">
            <a:spLocks noGrp="1"/>
          </p:cNvSpPr>
          <p:nvPr>
            <p:ph type="subTitle" idx="1"/>
          </p:nvPr>
        </p:nvSpPr>
        <p:spPr>
          <a:xfrm>
            <a:off x="1026900" y="2781013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0"/>
          <p:cNvSpPr/>
          <p:nvPr/>
        </p:nvSpPr>
        <p:spPr>
          <a:xfrm rot="2114048">
            <a:off x="-3111454" y="-4056768"/>
            <a:ext cx="5792841" cy="5793187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>
  <p:cSld name="CUSTOM_5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3"/>
          <p:cNvSpPr txBox="1">
            <a:spLocks noGrp="1"/>
          </p:cNvSpPr>
          <p:nvPr>
            <p:ph type="title"/>
          </p:nvPr>
        </p:nvSpPr>
        <p:spPr>
          <a:xfrm>
            <a:off x="2336400" y="539500"/>
            <a:ext cx="4471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23"/>
          <p:cNvSpPr txBox="1">
            <a:spLocks noGrp="1"/>
          </p:cNvSpPr>
          <p:nvPr>
            <p:ph type="title" idx="2"/>
          </p:nvPr>
        </p:nvSpPr>
        <p:spPr>
          <a:xfrm>
            <a:off x="2310550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4" name="Google Shape;864;p23"/>
          <p:cNvSpPr txBox="1">
            <a:spLocks noGrp="1"/>
          </p:cNvSpPr>
          <p:nvPr>
            <p:ph type="subTitle" idx="1"/>
          </p:nvPr>
        </p:nvSpPr>
        <p:spPr>
          <a:xfrm>
            <a:off x="2310550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3"/>
          <p:cNvSpPr txBox="1">
            <a:spLocks noGrp="1"/>
          </p:cNvSpPr>
          <p:nvPr>
            <p:ph type="title" idx="3"/>
          </p:nvPr>
        </p:nvSpPr>
        <p:spPr>
          <a:xfrm>
            <a:off x="4855254" y="18468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23"/>
          <p:cNvSpPr txBox="1">
            <a:spLocks noGrp="1"/>
          </p:cNvSpPr>
          <p:nvPr>
            <p:ph type="subTitle" idx="4"/>
          </p:nvPr>
        </p:nvSpPr>
        <p:spPr>
          <a:xfrm>
            <a:off x="4855254" y="22047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23"/>
          <p:cNvSpPr txBox="1">
            <a:spLocks noGrp="1"/>
          </p:cNvSpPr>
          <p:nvPr>
            <p:ph type="title" idx="5"/>
          </p:nvPr>
        </p:nvSpPr>
        <p:spPr>
          <a:xfrm>
            <a:off x="2310550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23"/>
          <p:cNvSpPr txBox="1">
            <a:spLocks noGrp="1"/>
          </p:cNvSpPr>
          <p:nvPr>
            <p:ph type="subTitle" idx="6"/>
          </p:nvPr>
        </p:nvSpPr>
        <p:spPr>
          <a:xfrm>
            <a:off x="231055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"/>
          <p:cNvSpPr txBox="1">
            <a:spLocks noGrp="1"/>
          </p:cNvSpPr>
          <p:nvPr>
            <p:ph type="title" idx="7"/>
          </p:nvPr>
        </p:nvSpPr>
        <p:spPr>
          <a:xfrm>
            <a:off x="4855254" y="3280250"/>
            <a:ext cx="19782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23"/>
          <p:cNvSpPr txBox="1">
            <a:spLocks noGrp="1"/>
          </p:cNvSpPr>
          <p:nvPr>
            <p:ph type="subTitle" idx="8"/>
          </p:nvPr>
        </p:nvSpPr>
        <p:spPr>
          <a:xfrm>
            <a:off x="4855254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3"/>
          <p:cNvSpPr/>
          <p:nvPr/>
        </p:nvSpPr>
        <p:spPr>
          <a:xfrm>
            <a:off x="7399953" y="1653365"/>
            <a:ext cx="5310000" cy="53100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CUSTOM_9"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28"/>
          <p:cNvSpPr/>
          <p:nvPr/>
        </p:nvSpPr>
        <p:spPr>
          <a:xfrm>
            <a:off x="-1139675" y="1228350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7" name="Google Shape;1147;p28"/>
          <p:cNvSpPr/>
          <p:nvPr/>
        </p:nvSpPr>
        <p:spPr>
          <a:xfrm>
            <a:off x="5765300" y="2033550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CUSTOM_9_1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9"/>
          <p:cNvSpPr/>
          <p:nvPr/>
        </p:nvSpPr>
        <p:spPr>
          <a:xfrm>
            <a:off x="-724800" y="-1188625"/>
            <a:ext cx="2127900" cy="21279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0" name="Google Shape;1150;p29"/>
          <p:cNvSpPr/>
          <p:nvPr/>
        </p:nvSpPr>
        <p:spPr>
          <a:xfrm>
            <a:off x="2446050" y="4608575"/>
            <a:ext cx="4524600" cy="4524600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1"/>
          <p:cNvSpPr txBox="1">
            <a:spLocks noGrp="1"/>
          </p:cNvSpPr>
          <p:nvPr>
            <p:ph type="title"/>
          </p:nvPr>
        </p:nvSpPr>
        <p:spPr>
          <a:xfrm>
            <a:off x="2522100" y="2957025"/>
            <a:ext cx="4099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title" idx="2" hasCustomPrompt="1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9" name="Google Shape;749;p21"/>
          <p:cNvSpPr txBox="1">
            <a:spLocks noGrp="1"/>
          </p:cNvSpPr>
          <p:nvPr>
            <p:ph type="subTitle" idx="1"/>
          </p:nvPr>
        </p:nvSpPr>
        <p:spPr>
          <a:xfrm>
            <a:off x="2522100" y="3796400"/>
            <a:ext cx="409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21"/>
          <p:cNvSpPr/>
          <p:nvPr/>
        </p:nvSpPr>
        <p:spPr>
          <a:xfrm rot="-900520">
            <a:off x="-2140877" y="-896369"/>
            <a:ext cx="4514505" cy="4514505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1" name="Google Shape;751;p21"/>
          <p:cNvSpPr/>
          <p:nvPr/>
        </p:nvSpPr>
        <p:spPr>
          <a:xfrm rot="-900491">
            <a:off x="7229969" y="1458392"/>
            <a:ext cx="7442161" cy="7442161"/>
          </a:xfrm>
          <a:prstGeom prst="donut">
            <a:avLst>
              <a:gd name="adj" fmla="val 1290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406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7EB301"/>
            </a:gs>
            <a:gs pos="100000">
              <a:srgbClr val="0198E9"/>
            </a:gs>
          </a:gsLst>
          <a:lin ang="135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7" r:id="rId3"/>
    <p:sldLayoutId id="2147483666" r:id="rId4"/>
    <p:sldLayoutId id="2147483669" r:id="rId5"/>
    <p:sldLayoutId id="2147483674" r:id="rId6"/>
    <p:sldLayoutId id="2147483675" r:id="rId7"/>
    <p:sldLayoutId id="2147483678" r:id="rId8"/>
    <p:sldLayoutId id="2147483679" r:id="rId9"/>
    <p:sldLayoutId id="2147483680" r:id="rId10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vRPOgw3Sfnk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07">
          <a:extLst>
            <a:ext uri="{FF2B5EF4-FFF2-40B4-BE49-F238E27FC236}">
              <a16:creationId xmlns:a16="http://schemas.microsoft.com/office/drawing/2014/main" id="{53BD3942-64FC-579E-FAD9-B4D937CE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8249F9-537A-109D-D7CA-D8FEC6C1D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Google Shape;1317;p47">
            <a:extLst>
              <a:ext uri="{FF2B5EF4-FFF2-40B4-BE49-F238E27FC236}">
                <a16:creationId xmlns:a16="http://schemas.microsoft.com/office/drawing/2014/main" id="{77A8CA11-AFBA-4828-6DCD-A37AB9FACDD4}"/>
              </a:ext>
            </a:extLst>
          </p:cNvPr>
          <p:cNvSpPr txBox="1">
            <a:spLocks/>
          </p:cNvSpPr>
          <p:nvPr/>
        </p:nvSpPr>
        <p:spPr>
          <a:xfrm>
            <a:off x="-26473" y="941840"/>
            <a:ext cx="9144000" cy="10338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L’utilisation des TICE dans </a:t>
            </a:r>
          </a:p>
          <a:p>
            <a:pPr algn="ctr"/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l’enseignement des mathématiques</a:t>
            </a:r>
          </a:p>
          <a:p>
            <a:pPr algn="ctr"/>
            <a:b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</a:b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2019-2020</a:t>
            </a:r>
            <a:endParaRPr lang="fr-FR"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" name="Google Shape;1167;p33">
            <a:extLst>
              <a:ext uri="{FF2B5EF4-FFF2-40B4-BE49-F238E27FC236}">
                <a16:creationId xmlns:a16="http://schemas.microsoft.com/office/drawing/2014/main" id="{17594970-D6D7-85E5-BBE5-31355E445497}"/>
              </a:ext>
            </a:extLst>
          </p:cNvPr>
          <p:cNvSpPr txBox="1">
            <a:spLocks/>
          </p:cNvSpPr>
          <p:nvPr/>
        </p:nvSpPr>
        <p:spPr>
          <a:xfrm>
            <a:off x="2155450" y="1866381"/>
            <a:ext cx="5318647" cy="41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None/>
              <a:defRPr sz="1400" b="0" i="0" u="none" strike="noStrike" cap="none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pPr marL="0" indent="0"/>
            <a:endParaRPr lang="fr-FR" sz="2000" dirty="0">
              <a:solidFill>
                <a:schemeClr val="lt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sp>
        <p:nvSpPr>
          <p:cNvPr id="2" name="Google Shape;1208;p36">
            <a:extLst>
              <a:ext uri="{FF2B5EF4-FFF2-40B4-BE49-F238E27FC236}">
                <a16:creationId xmlns:a16="http://schemas.microsoft.com/office/drawing/2014/main" id="{CFABD80C-7937-D668-D0FF-216D5EAC0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0573" y="179637"/>
            <a:ext cx="8402854" cy="3520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1200" i="1" dirty="0"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rPr>
              <a:t>Journées nationales de l'innovation et de la recherche-action</a:t>
            </a:r>
            <a:endParaRPr sz="1200" i="1" dirty="0">
              <a:latin typeface="Noto Sans SemiBold" panose="020B0502040504020204" pitchFamily="34" charset="0"/>
              <a:ea typeface="Noto Sans SemiBold" panose="020B0502040504020204" pitchFamily="34" charset="0"/>
              <a:cs typeface="Noto Sans SemiBold" panose="020B0502040504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A763D8-7726-0D21-5B59-680961D6911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D545441-5321-3C44-518F-3EA0289517C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8" name="Image 7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FB254E4-8126-8E66-FBB4-6FDD1F4D1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9" name="Image 8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8BF9535-F716-C335-3E30-4A235E311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1" name="Image 1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50BA1C4-6FA5-647F-9353-55E814BBA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4" name="Image 3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E6DDE09-9FA3-2075-540A-0894907BD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F4168E56-CBBB-D51E-CCFB-600942FF4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2A35C33-E9D5-5465-8CC2-226AC98C7DAE}"/>
              </a:ext>
            </a:extLst>
          </p:cNvPr>
          <p:cNvSpPr txBox="1"/>
          <p:nvPr/>
        </p:nvSpPr>
        <p:spPr>
          <a:xfrm>
            <a:off x="440503" y="3419589"/>
            <a:ext cx="7818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OMAR HASSAN ELMI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 Formateur en mathématiques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Centre de Formation de l’Education Nationale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cfeef2016@gmail.com</a:t>
            </a:r>
          </a:p>
        </p:txBody>
      </p:sp>
    </p:spTree>
    <p:extLst>
      <p:ext uri="{BB962C8B-B14F-4D97-AF65-F5344CB8AC3E}">
        <p14:creationId xmlns:p14="http://schemas.microsoft.com/office/powerpoint/2010/main" val="234266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8100000" scaled="1"/>
          <a:tileRect/>
        </a:gradFill>
        <a:effectLst/>
      </p:bgPr>
    </p:bg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6"/>
          <p:cNvSpPr txBox="1">
            <a:spLocks noGrp="1"/>
          </p:cNvSpPr>
          <p:nvPr>
            <p:ph type="title"/>
          </p:nvPr>
        </p:nvSpPr>
        <p:spPr>
          <a:xfrm>
            <a:off x="3735783" y="1246371"/>
            <a:ext cx="409980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Contexte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209" name="Google Shape;1209;p36"/>
          <p:cNvSpPr txBox="1">
            <a:spLocks noGrp="1"/>
          </p:cNvSpPr>
          <p:nvPr>
            <p:ph type="title" idx="2"/>
          </p:nvPr>
        </p:nvSpPr>
        <p:spPr>
          <a:xfrm>
            <a:off x="1308417" y="1474971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1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D0856B-A49D-3C52-0AEF-111EC52622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01DB06-0016-70C1-A766-7F03995139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8C01ECF-5369-6D96-D20E-BB137607628F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911A1C6-CBC8-4865-ADD1-146ED60B9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042A5E78-831B-0EE0-04D1-188A2A81B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16CBEE4-1729-4E60-B9EE-28FEF2A921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155A7CD4-AE74-57C4-6856-1056F213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6A30EF21-AF43-C8E4-B2FD-07601D34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F971B298-A694-C98D-3EF5-08C2E0C9535E}"/>
              </a:ext>
            </a:extLst>
          </p:cNvPr>
          <p:cNvSpPr/>
          <p:nvPr/>
        </p:nvSpPr>
        <p:spPr>
          <a:xfrm rot="-900712">
            <a:off x="983483" y="106213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254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00" y="867122"/>
            <a:ext cx="8520600" cy="34164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sz="1800" dirty="0"/>
              <a:t> 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mathématiques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développent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rigueur et la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prise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décision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numérique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favorise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motivation,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l’autonomie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la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variété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approches</a:t>
            </a:r>
            <a:r>
              <a:rPr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210000"/>
              </a:lnSpc>
            </a:pP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Depuis 2009, Djibouti intègre les TICE dans son système éducatif.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031710-3EA6-A336-6F47-4C1AEDD2BD18}"/>
              </a:ext>
            </a:extLst>
          </p:cNvPr>
          <p:cNvSpPr/>
          <p:nvPr/>
        </p:nvSpPr>
        <p:spPr>
          <a:xfrm>
            <a:off x="1785938" y="195262"/>
            <a:ext cx="5765006" cy="47982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/>
              <a:t>Contexte et justification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A62DE-4FBA-DCB5-2CCD-2F3BC549D3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99"/>
          <a:stretch>
            <a:fillRect/>
          </a:stretch>
        </p:blipFill>
        <p:spPr>
          <a:xfrm>
            <a:off x="0" y="4475559"/>
            <a:ext cx="9144000" cy="6679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2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D6835BF9-C4F1-FB17-7C2A-FE862BEE57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6884" y="15389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4800" dirty="0">
                <a:latin typeface="Noto Sans Black"/>
                <a:ea typeface="Noto Sans Black"/>
                <a:cs typeface="Noto Sans Black"/>
              </a:rPr>
              <a:t>Questions de recherche</a:t>
            </a:r>
            <a:endParaRPr sz="4800" dirty="0">
              <a:latin typeface="Noto Sans Black"/>
              <a:ea typeface="Noto Sans Black"/>
              <a:cs typeface="Noto Sans Black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AA88A5-BFEB-5C0A-EF41-4B312016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0EF051-2771-1AB2-8DF2-058151BE02C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FA8E868-86D0-3665-79CB-738F4B1959B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CDA7F16-AEBD-F5A8-8FEB-E2FE4E331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50A9CD-C8FB-66D7-D546-D5C9883F3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AAD0593-73E2-437E-145A-5F08246C1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5F8F1FE9-BB99-DF14-C784-D4AD1111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6ADD7B1-F9A4-9857-CDBA-96BDA1A7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7D62CB0A-2DA5-7F8E-EAD4-F41699D10755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316" y="947594"/>
            <a:ext cx="6332935" cy="33944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général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Étudier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l’impact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TICE sur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l’enseignement et 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l’apprentissage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mathématiques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endParaRPr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spécifiques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marL="0" indent="0">
              <a:lnSpc>
                <a:spcPct val="150000"/>
              </a:lnSpc>
              <a:buNone/>
            </a:pP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Évaluer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plus-value des capsules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vidéo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Analyser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leur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influence sur la motivation et les performances.</a:t>
            </a:r>
          </a:p>
          <a:p>
            <a:pPr marL="0" indent="0">
              <a:lnSpc>
                <a:spcPct val="150000"/>
              </a:lnSpc>
              <a:buNone/>
            </a:pP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Observer la contribution des TICE à la démarche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d’investigation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Formuler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recommandations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pour la formation </a:t>
            </a:r>
            <a:r>
              <a:rPr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initiale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F728CF9-AF45-499B-EF1B-B5AD2A24277F}"/>
              </a:ext>
            </a:extLst>
          </p:cNvPr>
          <p:cNvGrpSpPr/>
          <p:nvPr/>
        </p:nvGrpSpPr>
        <p:grpSpPr>
          <a:xfrm>
            <a:off x="1811396" y="283654"/>
            <a:ext cx="5319849" cy="530448"/>
            <a:chOff x="0" y="310"/>
            <a:chExt cx="7093132" cy="707264"/>
          </a:xfrm>
        </p:grpSpPr>
        <p:sp>
          <p:nvSpPr>
            <p:cNvPr id="5" name="Rectangle à coins arrondis 2">
              <a:extLst>
                <a:ext uri="{FF2B5EF4-FFF2-40B4-BE49-F238E27FC236}">
                  <a16:creationId xmlns:a16="http://schemas.microsoft.com/office/drawing/2014/main" id="{68E2362B-86FF-BF34-F104-00769446E653}"/>
                </a:ext>
              </a:extLst>
            </p:cNvPr>
            <p:cNvSpPr/>
            <p:nvPr/>
          </p:nvSpPr>
          <p:spPr>
            <a:xfrm>
              <a:off x="0" y="310"/>
              <a:ext cx="7093132" cy="7072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B7B6D7A-BAE8-3CBB-3A00-661DE9AC21AE}"/>
                </a:ext>
              </a:extLst>
            </p:cNvPr>
            <p:cNvSpPr txBox="1"/>
            <p:nvPr/>
          </p:nvSpPr>
          <p:spPr>
            <a:xfrm>
              <a:off x="34526" y="34836"/>
              <a:ext cx="7024080" cy="6382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583" tIns="88583" rIns="88583" bIns="88583" numCol="1" spcCol="1270" anchor="ctr" anchorCtr="0">
              <a:noAutofit/>
            </a:bodyPr>
            <a:lstStyle/>
            <a:p>
              <a:pPr algn="ctr" defTabSz="10334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/>
                <a:t>Objectifs de la recherche</a:t>
              </a:r>
              <a:endParaRPr lang="fr-FR" sz="2325" kern="1200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1AF71B8-DCF1-0148-5187-492963B6A0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99"/>
          <a:stretch>
            <a:fillRect/>
          </a:stretch>
        </p:blipFill>
        <p:spPr>
          <a:xfrm>
            <a:off x="0" y="4475559"/>
            <a:ext cx="9144000" cy="6679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6A5D603-F624-C3EA-49AF-888A608B2B5D}"/>
              </a:ext>
            </a:extLst>
          </p:cNvPr>
          <p:cNvGrpSpPr/>
          <p:nvPr/>
        </p:nvGrpSpPr>
        <p:grpSpPr>
          <a:xfrm>
            <a:off x="793568" y="378205"/>
            <a:ext cx="7093132" cy="707264"/>
            <a:chOff x="0" y="310"/>
            <a:chExt cx="7093132" cy="707264"/>
          </a:xfrm>
        </p:grpSpPr>
        <p:sp>
          <p:nvSpPr>
            <p:cNvPr id="3" name="Rectangle à coins arrondis 2">
              <a:extLst>
                <a:ext uri="{FF2B5EF4-FFF2-40B4-BE49-F238E27FC236}">
                  <a16:creationId xmlns:a16="http://schemas.microsoft.com/office/drawing/2014/main" id="{B0C54AD5-8EAF-85FD-F6B7-6E968E3807A2}"/>
                </a:ext>
              </a:extLst>
            </p:cNvPr>
            <p:cNvSpPr/>
            <p:nvPr/>
          </p:nvSpPr>
          <p:spPr>
            <a:xfrm>
              <a:off x="0" y="310"/>
              <a:ext cx="7093132" cy="7072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6E05F8C-329C-BE15-B877-5109B5029D37}"/>
                </a:ext>
              </a:extLst>
            </p:cNvPr>
            <p:cNvSpPr txBox="1"/>
            <p:nvPr/>
          </p:nvSpPr>
          <p:spPr>
            <a:xfrm>
              <a:off x="34526" y="34836"/>
              <a:ext cx="7024080" cy="6382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100" dirty="0"/>
                <a:t>Les hypothèses de recherche</a:t>
              </a:r>
              <a:endParaRPr lang="fr-FR" sz="3100" kern="1200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6C77342-232A-FA36-11FE-C3D2EAA9B73B}"/>
              </a:ext>
            </a:extLst>
          </p:cNvPr>
          <p:cNvSpPr txBox="1"/>
          <p:nvPr/>
        </p:nvSpPr>
        <p:spPr>
          <a:xfrm>
            <a:off x="1086523" y="1470081"/>
            <a:ext cx="78315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</a:rPr>
              <a:t>1. Les capsules vidéo influencent positivement les apprentissages.</a:t>
            </a:r>
          </a:p>
          <a:p>
            <a:endParaRPr lang="fr-FR" sz="1800" b="1" dirty="0">
              <a:solidFill>
                <a:schemeClr val="bg1"/>
              </a:solidFill>
            </a:endParaRPr>
          </a:p>
          <a:p>
            <a:endParaRPr lang="fr-FR" sz="1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1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bg1"/>
                </a:solidFill>
              </a:rPr>
              <a:t>2. Les TICE renforcent la démarche d’investigation et les travaux pratiques.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1C53AF-844E-FEB1-5F83-F765B0596F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99"/>
          <a:stretch>
            <a:fillRect/>
          </a:stretch>
        </p:blipFill>
        <p:spPr>
          <a:xfrm>
            <a:off x="0" y="4475559"/>
            <a:ext cx="9144000" cy="66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6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6AB2E7"/>
            </a:gs>
            <a:gs pos="100000">
              <a:srgbClr val="10AD2B"/>
            </a:gs>
          </a:gsLst>
          <a:lin ang="13500000" scaled="1"/>
          <a:tileRect/>
        </a:gradFill>
        <a:effectLst/>
      </p:bgPr>
    </p:bg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/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Cadre </a:t>
            </a:r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théorique et conceptuel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/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3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B4F2BE-4549-4717-4A72-8DCE32D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D55106-A610-1106-07E5-E1E67535D6A7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8D1E1D1A-3B01-AA31-FBAB-96FA62199127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9AFD206A-5189-E117-4EB8-DACA2AEFE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FEB944BB-05A2-8F9B-AF9F-40E8FBFF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D5D019-CE4C-30E9-90E0-B092ED336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26DF7DA-55B8-CA99-158D-AE16B1B3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E442500-B280-D836-556C-6E64AA69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80C759F5-5307-A1A6-D6A0-107BC384CAC9}"/>
              </a:ext>
            </a:extLst>
          </p:cNvPr>
          <p:cNvSpPr/>
          <p:nvPr/>
        </p:nvSpPr>
        <p:spPr>
          <a:xfrm rot="-900712">
            <a:off x="3423795" y="49288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rgbClr val="6AB2E7"/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17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223A36E-7DCC-D02A-4E9C-81AD5A34C63A}"/>
              </a:ext>
            </a:extLst>
          </p:cNvPr>
          <p:cNvSpPr txBox="1"/>
          <p:nvPr/>
        </p:nvSpPr>
        <p:spPr>
          <a:xfrm>
            <a:off x="25091" y="569519"/>
            <a:ext cx="91328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Constructivisme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b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</a:b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L’élève construit activement ses connaissances.</a:t>
            </a:r>
            <a:b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</a:b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Les TICE favorisent l’expérimentation, la manipulation virtuelle et la visualisation des concepts abstraits.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F5CC6D-72ED-7F2B-EF06-013179BB6471}"/>
              </a:ext>
            </a:extLst>
          </p:cNvPr>
          <p:cNvSpPr txBox="1"/>
          <p:nvPr/>
        </p:nvSpPr>
        <p:spPr>
          <a:xfrm>
            <a:off x="5575" y="1308183"/>
            <a:ext cx="91328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Socio-constructivisme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b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</a:b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L’apprentissage est social et collaboratif.</a:t>
            </a:r>
          </a:p>
          <a:p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Les outils numériques (forums, vidéos, logiciels) facilitent la co-construction et soutiennent la zone proximale de développement.</a:t>
            </a:r>
          </a:p>
          <a:p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La motivation</a:t>
            </a:r>
            <a:b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</a:b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Les TICE stimulent la motivation et l’engagement des élèves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619E21-6521-1369-FB66-41C7BDC8594C}"/>
              </a:ext>
            </a:extLst>
          </p:cNvPr>
          <p:cNvSpPr txBox="1"/>
          <p:nvPr/>
        </p:nvSpPr>
        <p:spPr>
          <a:xfrm>
            <a:off x="25091" y="2693178"/>
            <a:ext cx="91328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Intégration des TICE ( concept central)</a:t>
            </a:r>
          </a:p>
          <a:p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Usage réfléchi et planifié des outils numériques pour soutenir les objectifs pédagogiques.</a:t>
            </a:r>
          </a:p>
          <a:p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Elle doit être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pertinente (en lien avec le contenu),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efficace (amélioration de la compréhension),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contextualisée (adaptée aux élèves et au milieu scolaire).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FC058F-9297-60B3-64D9-541AA9756A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2D4E69-4B06-BB2B-BDE3-A6474252D1F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C0A9AD1-B8CD-9D85-023A-C1494B544C4E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5" name="Image 14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FBEC6F5-8050-5EB0-47D4-C081E21588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2EDDB2E-FFBE-D4CB-96EC-1197EC236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7" name="Image 16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30D6925-9A42-3C4C-BF14-67DDCCD759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3" name="Image 12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7D64BFB1-5488-98F0-8320-5EE27C29A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4" name="Image 13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A937A2CF-B58B-7375-72BD-2D1817DC0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6AE8B4AF-15DF-4002-D4B8-652B42AE39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102" y="-62691"/>
            <a:ext cx="6681795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:a16="http://schemas.microsoft.com/office/drawing/2014/main" id="{ECE8204F-A3F9-B72E-7AB9-66854666C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6893" y="1748178"/>
            <a:ext cx="6520580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Méthodologie</a:t>
            </a:r>
            <a:endParaRPr sz="5000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:a16="http://schemas.microsoft.com/office/drawing/2014/main" id="{721DF72C-DEB2-CEC5-5D1D-167CDCEB912E}"/>
              </a:ext>
            </a:extLst>
          </p:cNvPr>
          <p:cNvSpPr txBox="1">
            <a:spLocks/>
          </p:cNvSpPr>
          <p:nvPr/>
        </p:nvSpPr>
        <p:spPr>
          <a:xfrm>
            <a:off x="631596" y="1856178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4</a:t>
            </a:r>
          </a:p>
        </p:txBody>
      </p:sp>
      <p:sp>
        <p:nvSpPr>
          <p:cNvPr id="15" name="Google Shape;1211;p36">
            <a:extLst>
              <a:ext uri="{FF2B5EF4-FFF2-40B4-BE49-F238E27FC236}">
                <a16:creationId xmlns:a16="http://schemas.microsoft.com/office/drawing/2014/main" id="{FE6F2C0A-C802-656D-765A-B0AEBAE6DF8B}"/>
              </a:ext>
            </a:extLst>
          </p:cNvPr>
          <p:cNvSpPr/>
          <p:nvPr/>
        </p:nvSpPr>
        <p:spPr>
          <a:xfrm rot="-900712">
            <a:off x="363684" y="1450018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5A8D58-64B2-6ECD-9AE0-D349B1C06D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A45B7CC-BDD7-5B67-56E1-8FABE3C9CB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44E43D4-B3A9-4B54-6944-A993D1774DF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16DF86-5DF3-0DCF-9055-E26D176A4528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2B2D916-AD9A-B9DC-7730-24E078423B7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4867EEAB-9459-54F8-C653-4B757BEF1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8" name="Image 7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EFF5BED-BE7D-C1BA-7DC1-F3A8F3E4AA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0" name="Image 9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C51564C-ABBA-C112-F061-8547E199A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73ED131A-CC47-1305-3117-048A8989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6C15C8E-8F1B-CAC0-7092-81A71719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074BA24F-30EB-E73F-3411-CD07ACCEB0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3404" y="95898"/>
            <a:ext cx="5475274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Méthodologie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Google Shape;1283;p43">
            <a:extLst>
              <a:ext uri="{FF2B5EF4-FFF2-40B4-BE49-F238E27FC236}">
                <a16:creationId xmlns:a16="http://schemas.microsoft.com/office/drawing/2014/main" id="{F3EE9DD2-7349-04E4-479F-5071DC56D939}"/>
              </a:ext>
            </a:extLst>
          </p:cNvPr>
          <p:cNvSpPr txBox="1">
            <a:spLocks/>
          </p:cNvSpPr>
          <p:nvPr/>
        </p:nvSpPr>
        <p:spPr>
          <a:xfrm>
            <a:off x="543487" y="852135"/>
            <a:ext cx="8177001" cy="239645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17500">
              <a:buClr>
                <a:schemeClr val="dk1"/>
              </a:buClr>
              <a:buSzPts val="1400"/>
              <a:buFont typeface="Arial"/>
              <a:buChar char="●"/>
            </a:pPr>
            <a:endParaRPr lang="fr-FR" sz="2000" dirty="0">
              <a:solidFill>
                <a:schemeClr val="bg1"/>
              </a:solidFill>
              <a:latin typeface="Noto Sans Light" panose="020B0502040504020204" pitchFamily="34" charset="0"/>
              <a:ea typeface="Noto Sans Light" panose="020B0502040504020204" pitchFamily="34" charset="0"/>
              <a:cs typeface="Noto Sans Light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1F2B04-377F-BC56-677E-C21C4B8C44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0A5B391-CE0B-2E08-9735-81CA644965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01CE93D-B9C7-F192-FDD7-E78C5C89FB9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188248-3083-8391-3EA9-CB34BAB6178C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5294743-F5DD-BC12-C96D-E2C6AE73B213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5D10FE7C-EDAE-486B-4E7F-0540C74D6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089C8DF-CF3F-7A31-C4E0-5FB2A13E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5FBCAD3-7901-CBB9-C419-A4698A4A0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CA49D81E-FA03-05F3-BEA7-76D45CA1F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973D0777-34FC-F410-CA35-DEA04A473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3447F-8733-7DF6-7927-35A312DF5EB2}"/>
              </a:ext>
            </a:extLst>
          </p:cNvPr>
          <p:cNvSpPr txBox="1"/>
          <p:nvPr/>
        </p:nvSpPr>
        <p:spPr>
          <a:xfrm>
            <a:off x="423512" y="852135"/>
            <a:ext cx="8296976" cy="2831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/>
              <a:t> </a:t>
            </a: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Approche mixte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: quantitative (tests avant/après) et qualitative (observations, entretiens).</a:t>
            </a:r>
          </a:p>
          <a:p>
            <a:pPr>
              <a:lnSpc>
                <a:spcPct val="200000"/>
              </a:lnSpc>
            </a:pP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Outils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: capsules vidéo, Logiciel(</a:t>
            </a:r>
            <a:r>
              <a:rPr lang="fr-FR" dirty="0" err="1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GeoGebra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, </a:t>
            </a:r>
            <a:r>
              <a:rPr lang="fr-FR" dirty="0" err="1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xcas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...), tests écrits.</a:t>
            </a:r>
          </a:p>
          <a:p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Population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: 4 enseignants, 2 collèges (C1 et C2), classes de 9e année.</a:t>
            </a:r>
          </a:p>
          <a:p>
            <a:pPr>
              <a:lnSpc>
                <a:spcPct val="200000"/>
              </a:lnSpc>
            </a:pP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Validité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: pré-test / post-test, triangulation des données, observation directe.</a:t>
            </a:r>
          </a:p>
          <a:p>
            <a:pPr>
              <a:lnSpc>
                <a:spcPct val="200000"/>
              </a:lnSpc>
            </a:pP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Inclusion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: participation équitable filles/garçons, apprentissage adapté et motivant pour tous.</a:t>
            </a:r>
          </a:p>
          <a:p>
            <a:pPr>
              <a:lnSpc>
                <a:spcPct val="200000"/>
              </a:lnSpc>
            </a:pPr>
            <a:endParaRPr lang="fr-FR" dirty="0">
              <a:solidFill>
                <a:schemeClr val="bg1"/>
              </a:solidFill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  <a:p>
            <a:pPr>
              <a:lnSpc>
                <a:spcPct val="200000"/>
              </a:lnSpc>
            </a:pP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                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  <a:hlinkClick r:id="rId8"/>
              </a:rPr>
              <a:t> https://youtu.be/vRPOgw3Sfnk</a:t>
            </a:r>
            <a:endParaRPr lang="fr-FR" dirty="0">
              <a:solidFill>
                <a:schemeClr val="bg1"/>
              </a:solidFill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01B80CB-82C3-07F8-E410-D16A1E350E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853" y="3298608"/>
            <a:ext cx="562053" cy="28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>
          <a:extLst>
            <a:ext uri="{FF2B5EF4-FFF2-40B4-BE49-F238E27FC236}">
              <a16:creationId xmlns:a16="http://schemas.microsoft.com/office/drawing/2014/main" id="{7347D82C-1BFD-A806-7CD3-92AE677B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>
            <a:extLst>
              <a:ext uri="{FF2B5EF4-FFF2-40B4-BE49-F238E27FC236}">
                <a16:creationId xmlns:a16="http://schemas.microsoft.com/office/drawing/2014/main" id="{A9A19554-EE13-EFD9-56B8-1D7443B5FAB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5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54103A73-8A70-8EB6-4173-08EF560D23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1859" y="14246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err="1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Résultats</a:t>
            </a:r>
            <a:endParaRPr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11508E-4CE2-C727-381E-93F8D6AC0B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40F75C6-29E0-30D9-EC4F-FFBFE1859774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8DF901F-FB8F-2D2C-F729-2C368BCA44CC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9" name="Image 18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119DB627-5C65-2C3C-9C76-8BE700CE8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20" name="Image 19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BADCEE6D-8A4E-C58E-A03F-AB8C673154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21" name="Image 20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799D51F-14C0-3121-9A64-F60357F9B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17" name="Image 16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CB14BAF7-566B-B4A6-1F56-A46BF63E8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8" name="Image 17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AF49FB24-3630-ECFA-9C9D-1557AFE80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22" name="Google Shape;1211;p36">
            <a:extLst>
              <a:ext uri="{FF2B5EF4-FFF2-40B4-BE49-F238E27FC236}">
                <a16:creationId xmlns:a16="http://schemas.microsoft.com/office/drawing/2014/main" id="{907AEB48-4AA6-C6EC-7FDE-0A9CD920701E}"/>
              </a:ext>
            </a:extLst>
          </p:cNvPr>
          <p:cNvSpPr/>
          <p:nvPr/>
        </p:nvSpPr>
        <p:spPr>
          <a:xfrm rot="-900712">
            <a:off x="6396887" y="1450017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238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739095" y="146525"/>
            <a:ext cx="5005950" cy="541963"/>
            <a:chOff x="0" y="310"/>
            <a:chExt cx="7093132" cy="707264"/>
          </a:xfrm>
        </p:grpSpPr>
        <p:sp>
          <p:nvSpPr>
            <p:cNvPr id="3" name="Rectangle à coins arrondis 2"/>
            <p:cNvSpPr/>
            <p:nvPr/>
          </p:nvSpPr>
          <p:spPr>
            <a:xfrm>
              <a:off x="0" y="310"/>
              <a:ext cx="7093132" cy="7072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34526" y="34836"/>
              <a:ext cx="7024080" cy="6382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437" tIns="66437" rIns="66437" bIns="66437" numCol="1" spcCol="1270" anchor="ctr" anchorCtr="0">
              <a:noAutofit/>
            </a:bodyPr>
            <a:lstStyle/>
            <a:p>
              <a:pPr algn="ctr" defTabSz="7750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744" dirty="0"/>
                <a:t>RESULTAT</a:t>
              </a:r>
            </a:p>
          </p:txBody>
        </p:sp>
      </p:grpSp>
      <p:pic>
        <p:nvPicPr>
          <p:cNvPr id="6" name="Imag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62" y="1398505"/>
            <a:ext cx="3586716" cy="2872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0957" y="1335785"/>
            <a:ext cx="3353791" cy="2872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2202317" y="1105638"/>
            <a:ext cx="97604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13" dirty="0"/>
              <a:t>Thème 1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243105" y="1138695"/>
            <a:ext cx="85235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13" dirty="0"/>
              <a:t>Thème 2</a:t>
            </a:r>
          </a:p>
        </p:txBody>
      </p:sp>
    </p:spTree>
    <p:extLst>
      <p:ext uri="{BB962C8B-B14F-4D97-AF65-F5344CB8AC3E}">
        <p14:creationId xmlns:p14="http://schemas.microsoft.com/office/powerpoint/2010/main" val="308738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6309" y="1297431"/>
            <a:ext cx="2068473" cy="193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7772" y="1352087"/>
            <a:ext cx="2668676" cy="1915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767226" y="1082352"/>
            <a:ext cx="206847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13" dirty="0"/>
              <a:t>  L’ élève E1 avant la vidéo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188688" y="1059070"/>
            <a:ext cx="2597760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13" dirty="0"/>
              <a:t>      L’ élève E1 après la vidéo</a:t>
            </a:r>
          </a:p>
          <a:p>
            <a:endParaRPr lang="fr-FR" sz="1013" dirty="0"/>
          </a:p>
        </p:txBody>
      </p:sp>
      <p:sp>
        <p:nvSpPr>
          <p:cNvPr id="8" name="ZoneTexte 7"/>
          <p:cNvSpPr txBox="1"/>
          <p:nvPr/>
        </p:nvSpPr>
        <p:spPr>
          <a:xfrm>
            <a:off x="1304653" y="3449819"/>
            <a:ext cx="7269191" cy="8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25" dirty="0"/>
              <a:t>On peut avancer que la capsule vidéo améliore la motivation des apprenants et les rend plus actifs, ce qui améliore la qualité de l’apprentissage.</a:t>
            </a:r>
          </a:p>
          <a:p>
            <a:pPr>
              <a:lnSpc>
                <a:spcPct val="150000"/>
              </a:lnSpc>
            </a:pPr>
            <a:endParaRPr lang="fr-FR" sz="105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D2BEF9A-781F-1CE4-2E78-6771BB2919F6}"/>
              </a:ext>
            </a:extLst>
          </p:cNvPr>
          <p:cNvGrpSpPr/>
          <p:nvPr/>
        </p:nvGrpSpPr>
        <p:grpSpPr>
          <a:xfrm>
            <a:off x="1739095" y="146525"/>
            <a:ext cx="5005950" cy="541963"/>
            <a:chOff x="0" y="310"/>
            <a:chExt cx="7093132" cy="707264"/>
          </a:xfrm>
        </p:grpSpPr>
        <p:sp>
          <p:nvSpPr>
            <p:cNvPr id="7" name="Rectangle à coins arrondis 2">
              <a:extLst>
                <a:ext uri="{FF2B5EF4-FFF2-40B4-BE49-F238E27FC236}">
                  <a16:creationId xmlns:a16="http://schemas.microsoft.com/office/drawing/2014/main" id="{45444973-5176-B0AB-44A9-F31EE28AEA91}"/>
                </a:ext>
              </a:extLst>
            </p:cNvPr>
            <p:cNvSpPr/>
            <p:nvPr/>
          </p:nvSpPr>
          <p:spPr>
            <a:xfrm>
              <a:off x="0" y="310"/>
              <a:ext cx="7093132" cy="7072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2ABFEDB-961B-08FC-EACE-48920DCE8A76}"/>
                </a:ext>
              </a:extLst>
            </p:cNvPr>
            <p:cNvSpPr txBox="1"/>
            <p:nvPr/>
          </p:nvSpPr>
          <p:spPr>
            <a:xfrm>
              <a:off x="34526" y="34836"/>
              <a:ext cx="7024080" cy="6382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437" tIns="66437" rIns="66437" bIns="66437" numCol="1" spcCol="1270" anchor="ctr" anchorCtr="0">
              <a:noAutofit/>
            </a:bodyPr>
            <a:lstStyle/>
            <a:p>
              <a:pPr algn="ctr" defTabSz="7750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744" dirty="0"/>
                <a:t>RESULTAT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438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225279" y="170312"/>
            <a:ext cx="3989887" cy="397836"/>
            <a:chOff x="0" y="310"/>
            <a:chExt cx="7093132" cy="707264"/>
          </a:xfrm>
        </p:grpSpPr>
        <p:sp>
          <p:nvSpPr>
            <p:cNvPr id="3" name="Rectangle à coins arrondis 2"/>
            <p:cNvSpPr/>
            <p:nvPr/>
          </p:nvSpPr>
          <p:spPr>
            <a:xfrm>
              <a:off x="0" y="310"/>
              <a:ext cx="7093132" cy="7072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34526" y="34836"/>
              <a:ext cx="7024080" cy="6382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437" tIns="66437" rIns="66437" bIns="66437" numCol="1" spcCol="1270" anchor="ctr" anchorCtr="0">
              <a:noAutofit/>
            </a:bodyPr>
            <a:lstStyle/>
            <a:p>
              <a:pPr algn="ctr" defTabSz="7750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744" dirty="0"/>
                <a:t>RESULTAT</a:t>
              </a:r>
            </a:p>
          </p:txBody>
        </p:sp>
      </p:grp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192730" y="892885"/>
            <a:ext cx="3338857" cy="1635697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3"/>
          <a:stretch>
            <a:fillRect/>
          </a:stretch>
        </p:blipFill>
        <p:spPr>
          <a:xfrm>
            <a:off x="1291182" y="2636962"/>
            <a:ext cx="3338858" cy="2027398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/>
          <a:stretch>
            <a:fillRect/>
          </a:stretch>
        </p:blipFill>
        <p:spPr>
          <a:xfrm>
            <a:off x="4630040" y="892885"/>
            <a:ext cx="2781977" cy="2757776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>
          <a:blip r:embed="rId5"/>
          <a:stretch>
            <a:fillRect/>
          </a:stretch>
        </p:blipFill>
        <p:spPr>
          <a:xfrm>
            <a:off x="4630041" y="3650661"/>
            <a:ext cx="2781977" cy="101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51">
          <a:extLst>
            <a:ext uri="{FF2B5EF4-FFF2-40B4-BE49-F238E27FC236}">
              <a16:creationId xmlns:a16="http://schemas.microsoft.com/office/drawing/2014/main" id="{7261933D-227E-514D-FBA0-429DD457A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08;p36">
            <a:extLst>
              <a:ext uri="{FF2B5EF4-FFF2-40B4-BE49-F238E27FC236}">
                <a16:creationId xmlns:a16="http://schemas.microsoft.com/office/drawing/2014/main" id="{A1DC0E1C-3F94-6D1D-E8AF-E4373090D4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0954" y="1748178"/>
            <a:ext cx="6046107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fr-FR" sz="50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Leçons apprises et limites</a:t>
            </a:r>
            <a:endParaRPr sz="50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4" name="Google Shape;1209;p36">
            <a:extLst>
              <a:ext uri="{FF2B5EF4-FFF2-40B4-BE49-F238E27FC236}">
                <a16:creationId xmlns:a16="http://schemas.microsoft.com/office/drawing/2014/main" id="{623F555B-B9E8-2FB4-F135-C9445AADA350}"/>
              </a:ext>
            </a:extLst>
          </p:cNvPr>
          <p:cNvSpPr txBox="1">
            <a:spLocks/>
          </p:cNvSpPr>
          <p:nvPr/>
        </p:nvSpPr>
        <p:spPr>
          <a:xfrm>
            <a:off x="854169" y="1862850"/>
            <a:ext cx="1715678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6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A29DEA4-67FB-2F56-23AE-0C9E5B5E55C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731149A-9B71-3999-F9F3-54CE7526BE7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B912F2D-D45A-CA62-0C83-C3DBD39C8A0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4B8FA6-9DEE-7028-1E8F-1734BFBC9600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3404787-AAE5-2DBA-B855-1F7C7822155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8264BFEE-8609-948B-19F7-86E041F9F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DFF9A756-1931-EC78-BFFB-CF3B66DBC5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8" name="Image 17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82201CD-2769-B97B-E143-AF43EB6AB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68FB940D-7295-63B9-40C0-F6EB87A54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BC242D36-59F1-55A5-53E2-F90CC7400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9" name="Google Shape;1211;p36">
            <a:extLst>
              <a:ext uri="{FF2B5EF4-FFF2-40B4-BE49-F238E27FC236}">
                <a16:creationId xmlns:a16="http://schemas.microsoft.com/office/drawing/2014/main" id="{3A55720A-7207-C1B6-FD69-13565DC254CF}"/>
              </a:ext>
            </a:extLst>
          </p:cNvPr>
          <p:cNvSpPr/>
          <p:nvPr/>
        </p:nvSpPr>
        <p:spPr>
          <a:xfrm rot="-900712">
            <a:off x="590275" y="1450019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185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290B11DC-0FED-D194-A144-5744236C1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48D6D12A-DB70-BD67-2892-F002C3CF02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484" y="0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Leçons apprises et limites</a:t>
            </a:r>
            <a:endParaRPr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CBA2D18-8EB6-A9B7-D93D-A2E9E4DFC4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225CF00-E5AD-4A5D-B12F-31A383238C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0A84CD2-271A-355E-EF30-A1FE4E5040F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685BFFD-0FDE-5A12-6FDB-6E8AD486C27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81973E1-E8F7-1154-34BE-078AAC3645B6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33287F9-6DA5-1F42-6DDD-134EC2C7A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EB24E597-A4D3-E1A5-7312-019BAA664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F4409E0-CC55-B01A-9565-C2CD01E64B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3EC64C70-003B-9A34-DF4B-75724E2BB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2227036A-0117-EA40-2619-3A9F3428F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D6A1CA7-CD60-0665-7FD3-2849C2469D54}"/>
              </a:ext>
            </a:extLst>
          </p:cNvPr>
          <p:cNvSpPr txBox="1"/>
          <p:nvPr/>
        </p:nvSpPr>
        <p:spPr>
          <a:xfrm>
            <a:off x="236668" y="1081537"/>
            <a:ext cx="824112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Difficultés rencontrées</a:t>
            </a:r>
            <a:r>
              <a:rPr lang="fr-FR" dirty="0"/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Manque de matériel numérique (ordinateurs, vidéoprojecteurs).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Maîtrise inégale des TICE par les enseignants.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Temps limité pour l’expérimentation.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Difficulté à maintenir une motivation constante chez tous les élèves.</a:t>
            </a:r>
          </a:p>
          <a:p>
            <a:r>
              <a:rPr lang="fr-FR" dirty="0"/>
              <a:t> </a:t>
            </a:r>
            <a:r>
              <a:rPr lang="fr-FR" b="1" dirty="0"/>
              <a:t>Limites méthodologiques</a:t>
            </a:r>
            <a:r>
              <a:rPr lang="fr-FR" dirty="0"/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Échantillon réduit (quelques classes).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Durée courte ne permettant pas un suivi à long terme.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Influence possible de facteurs extérieurs (contexte scolaire, motivation initiale).</a:t>
            </a:r>
          </a:p>
          <a:p>
            <a:r>
              <a:rPr lang="fr-FR" b="1" dirty="0"/>
              <a:t>Leçons apprises</a:t>
            </a:r>
            <a:r>
              <a:rPr lang="fr-FR" dirty="0"/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Prévoir un matériel suffisant et un calendrier plus long.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Nécessité de former davantage les enseignants aux TICE.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Intégrer un accompagnement continu et une évaluation formative.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Étendre la recherche à d’autres niveaux pour confirmer les résultats.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EAC4B5-AB52-F726-0858-32CFE5828813}"/>
              </a:ext>
            </a:extLst>
          </p:cNvPr>
          <p:cNvSpPr txBox="1"/>
          <p:nvPr/>
        </p:nvSpPr>
        <p:spPr>
          <a:xfrm>
            <a:off x="4572000" y="534366"/>
            <a:ext cx="5002306" cy="376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Aucune œuvre humaine n'est parfaite</a:t>
            </a:r>
            <a:r>
              <a:rPr lang="fr-FR" sz="1200" dirty="0"/>
              <a:t> </a:t>
            </a:r>
            <a:endParaRPr lang="fr-FR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7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:a16="http://schemas.microsoft.com/office/drawing/2014/main" id="{CD89E64D-65D0-B25D-D9B1-24A22B16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:a16="http://schemas.microsoft.com/office/drawing/2014/main" id="{8B544777-5FF7-3C27-8EE2-D9DE9290B4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Recommandations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:a16="http://schemas.microsoft.com/office/drawing/2014/main" id="{94031A6B-BD67-B57C-F7D3-83006DFE2EF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7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FD3E8E-3F59-F6DF-F183-75209C5B01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0BE7362-BE5E-5CE4-2A06-05C63B1B4553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85485C7-C5F7-774B-6D1B-CBE5143F9B2D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853C6F25-9128-213C-48F1-9D37FEEFC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991BC0DE-AAD1-A5FA-FDF9-FA9E44734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4CF2A5E-6B42-EBB4-22C3-C9DD540F36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9F156992-AAFF-0F95-BA0F-68C847F4C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7A27D543-B02A-CED9-1918-9DF14F617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4" name="Google Shape;1211;p36">
            <a:extLst>
              <a:ext uri="{FF2B5EF4-FFF2-40B4-BE49-F238E27FC236}">
                <a16:creationId xmlns:a16="http://schemas.microsoft.com/office/drawing/2014/main" id="{AF254904-7B79-70EF-B50E-128B7F491BA8}"/>
              </a:ext>
            </a:extLst>
          </p:cNvPr>
          <p:cNvSpPr/>
          <p:nvPr/>
        </p:nvSpPr>
        <p:spPr>
          <a:xfrm rot="-900712">
            <a:off x="3450267" y="522643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99000">
                <a:srgbClr val="6AB2E7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53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699" y="1002634"/>
            <a:ext cx="8552601" cy="308527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dirty="0"/>
              <a:t>Former les </a:t>
            </a:r>
            <a:r>
              <a:rPr dirty="0" err="1"/>
              <a:t>enseignants</a:t>
            </a:r>
            <a:r>
              <a:rPr dirty="0"/>
              <a:t> à </a:t>
            </a:r>
            <a:r>
              <a:rPr dirty="0" err="1"/>
              <a:t>l’usage</a:t>
            </a:r>
            <a:r>
              <a:rPr dirty="0"/>
              <a:t> </a:t>
            </a:r>
            <a:r>
              <a:rPr dirty="0" err="1"/>
              <a:t>pédagogique</a:t>
            </a:r>
            <a:r>
              <a:rPr dirty="0"/>
              <a:t> des TICE.</a:t>
            </a:r>
          </a:p>
          <a:p>
            <a:pPr>
              <a:lnSpc>
                <a:spcPct val="200000"/>
              </a:lnSpc>
            </a:pPr>
            <a:r>
              <a:rPr dirty="0" err="1"/>
              <a:t>Intégrer</a:t>
            </a:r>
            <a:r>
              <a:rPr dirty="0"/>
              <a:t> des modules </a:t>
            </a:r>
            <a:r>
              <a:rPr dirty="0" err="1"/>
              <a:t>spécifiques</a:t>
            </a:r>
            <a:r>
              <a:rPr dirty="0"/>
              <a:t> au CFEEF.</a:t>
            </a:r>
          </a:p>
          <a:p>
            <a:pPr>
              <a:lnSpc>
                <a:spcPct val="200000"/>
              </a:lnSpc>
            </a:pPr>
            <a:r>
              <a:rPr dirty="0"/>
              <a:t> </a:t>
            </a:r>
            <a:r>
              <a:rPr dirty="0" err="1"/>
              <a:t>Créer</a:t>
            </a:r>
            <a:r>
              <a:rPr dirty="0"/>
              <a:t> des capsules locales </a:t>
            </a:r>
            <a:r>
              <a:rPr dirty="0" err="1"/>
              <a:t>adaptées</a:t>
            </a:r>
            <a:r>
              <a:rPr dirty="0"/>
              <a:t> au </a:t>
            </a:r>
            <a:r>
              <a:rPr dirty="0" err="1"/>
              <a:t>programme</a:t>
            </a:r>
            <a:r>
              <a:rPr dirty="0"/>
              <a:t>.</a:t>
            </a:r>
          </a:p>
          <a:p>
            <a:pPr>
              <a:lnSpc>
                <a:spcPct val="200000"/>
              </a:lnSpc>
            </a:pPr>
            <a:r>
              <a:rPr dirty="0"/>
              <a:t> </a:t>
            </a:r>
            <a:r>
              <a:rPr dirty="0" err="1"/>
              <a:t>Favoriser</a:t>
            </a:r>
            <a:r>
              <a:rPr dirty="0"/>
              <a:t> les </a:t>
            </a:r>
            <a:r>
              <a:rPr dirty="0" err="1"/>
              <a:t>expérimentations</a:t>
            </a:r>
            <a:r>
              <a:rPr dirty="0"/>
              <a:t> et </a:t>
            </a:r>
            <a:r>
              <a:rPr dirty="0" err="1"/>
              <a:t>évaluations</a:t>
            </a:r>
            <a:r>
              <a:rPr dirty="0"/>
              <a:t>.</a:t>
            </a:r>
          </a:p>
          <a:p>
            <a:pPr marL="139700" indent="0">
              <a:buNone/>
            </a:pPr>
            <a:endParaRPr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4838262-F685-B573-21FF-B9646A55779A}"/>
              </a:ext>
            </a:extLst>
          </p:cNvPr>
          <p:cNvSpPr/>
          <p:nvPr/>
        </p:nvSpPr>
        <p:spPr>
          <a:xfrm>
            <a:off x="1764508" y="243483"/>
            <a:ext cx="6011465" cy="6107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Recommandations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DFBEE64-E4BE-3752-39C8-CE559F0892F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D680D51-A79E-FE10-7E43-8EC6B1440E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BFB274B-47E5-4244-E30C-D4A3B19AC09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65ADC6-4FE6-9AD4-B88C-0C0E855132A1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D91EED9-531A-42BB-D98A-77481CD974A3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6D8E473F-717F-6E90-6CD4-808C780695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318328D5-1AD6-E897-DE82-6ED1D44938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204B8E5-F0FC-E2DF-3AE0-65A6A9E12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BDB1D25F-0D07-00AA-524E-C162A47EA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3CF5C094-9AE7-AFDB-AB45-5F8094429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88">
          <a:extLst>
            <a:ext uri="{FF2B5EF4-FFF2-40B4-BE49-F238E27FC236}">
              <a16:creationId xmlns:a16="http://schemas.microsoft.com/office/drawing/2014/main" id="{B5B0904C-8017-165C-CD37-B3AC1392B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>
            <a:extLst>
              <a:ext uri="{FF2B5EF4-FFF2-40B4-BE49-F238E27FC236}">
                <a16:creationId xmlns:a16="http://schemas.microsoft.com/office/drawing/2014/main" id="{E697F2A6-070B-E997-5B59-45DDA8F4CC9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34151" y="1862850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8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292" name="Google Shape;1292;p44">
            <a:extLst>
              <a:ext uri="{FF2B5EF4-FFF2-40B4-BE49-F238E27FC236}">
                <a16:creationId xmlns:a16="http://schemas.microsoft.com/office/drawing/2014/main" id="{84C85E93-6C44-570E-AF7E-8A61A4061406}"/>
              </a:ext>
            </a:extLst>
          </p:cNvPr>
          <p:cNvSpPr/>
          <p:nvPr/>
        </p:nvSpPr>
        <p:spPr>
          <a:xfrm rot="-900712">
            <a:off x="6409219" y="1420616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1208;p36">
            <a:extLst>
              <a:ext uri="{FF2B5EF4-FFF2-40B4-BE49-F238E27FC236}">
                <a16:creationId xmlns:a16="http://schemas.microsoft.com/office/drawing/2014/main" id="{6BBCF4FF-7D7C-F0C5-F4B1-CA1A2D2F97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1859" y="1424650"/>
            <a:ext cx="4582149" cy="15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48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Perspectives futures</a:t>
            </a:r>
            <a:endParaRPr sz="48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5A4A55-34E3-8123-BB01-D48F4105CA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C31610F-1569-2B53-8E6E-48E3D69809C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F0F4360-0B60-E2F8-B98D-2C574F960C50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7" name="Image 6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B2F753D6-E63A-B407-900B-6023E4EB1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7E7FD4C3-3824-5263-2BD3-3F2014DFBE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C3295B7-E8BD-B57A-11FB-A50AF5DD5A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5" name="Image 4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ECEA2D3F-1D75-2680-11BA-F823FD551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6" name="Image 5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E25C7F4B-852F-5078-6CA9-58C0D516D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25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11A50C48-7207-96FD-999C-5A9B46852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8D571590-D594-6785-A266-0E77968DD3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6990" y="39812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Perspectives futures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A875662-D046-879F-F389-F4FB0D20A7A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C97CFD-D927-64A8-23B1-EDF4CA7FDD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5FF26BB-19FF-04D9-49DF-FBCA5458BAE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6641844-608C-B990-0A1E-48E89572EE1F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9A34C70-CA7A-7E44-7433-45CE0FCC59C5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03034DE4-C3EB-5746-EDB6-3D052B33CA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8EA87105-BBCB-EDDE-0ACF-83E71E859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3107008-28D5-137B-72C3-63FC70B1AF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8942B840-A8EA-6BB0-B0F0-8E18B2CF0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130E27B1-0702-A477-2054-7973E06D7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37B74AFA-5E95-3392-B476-902B33401CC1}"/>
              </a:ext>
            </a:extLst>
          </p:cNvPr>
          <p:cNvSpPr txBox="1"/>
          <p:nvPr/>
        </p:nvSpPr>
        <p:spPr>
          <a:xfrm>
            <a:off x="0" y="681798"/>
            <a:ext cx="906869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Pistes de recherche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  <a:ea typeface="Noto Sans Black" panose="020B0604020202020204" charset="0"/>
                <a:cs typeface="Noto Sans Black" panose="020B0604020202020204" charset="0"/>
              </a:rPr>
              <a:t>É</a:t>
            </a: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largir l’échantillon d’élèves et varier les contextes (urbains et ruraux).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Réaliser un suivi longitudinal pour mesurer les effets durables des capsules vidéo sur la motivation et la réussite.</a:t>
            </a:r>
          </a:p>
          <a:p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Renforcement des capacités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Développer une formation approfondie des enseignants à l’usage pédagogique des TICE.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Accompagner les enseignants dans la conception et l’intégration de capsules vidéo adaptées.</a:t>
            </a:r>
          </a:p>
          <a:p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Projet de thèse</a:t>
            </a:r>
            <a:r>
              <a:rPr lang="fr-FR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:</a:t>
            </a:r>
            <a:b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</a:br>
            <a:r>
              <a:rPr lang="fr-FR" i="1" dirty="0">
                <a:latin typeface="+mj-lt"/>
                <a:ea typeface="Noto Sans Black" panose="020B0604020202020204" charset="0"/>
                <a:cs typeface="Noto Sans Black" panose="020B0604020202020204" charset="0"/>
              </a:rPr>
              <a:t>« </a:t>
            </a:r>
            <a:r>
              <a:rPr lang="fr-FR" i="1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L’apport des capsules vidéo pédagogiques dans la motivation, la compréhension et la rétention des concepts mathématiques chez les élèves en difficulté </a:t>
            </a:r>
            <a:r>
              <a:rPr lang="fr-FR" i="1" dirty="0">
                <a:latin typeface="+mj-lt"/>
                <a:ea typeface="Noto Sans Black" panose="020B0604020202020204" charset="0"/>
                <a:cs typeface="Noto Sans Black" panose="020B0604020202020204" charset="0"/>
              </a:rPr>
              <a:t>»</a:t>
            </a:r>
            <a:b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</a:b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Objectif : confirmer les résultats, proposer des recommandations concrètes et contribuer aux débats scientifiques internationaux sur l’intégration des TICE.</a:t>
            </a:r>
          </a:p>
          <a:p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</a:t>
            </a:r>
            <a:r>
              <a:rPr lang="fr-FR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Pérennisation</a:t>
            </a: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  <a:ea typeface="Noto Sans Black" panose="020B0604020202020204" charset="0"/>
                <a:cs typeface="Noto Sans Black" panose="020B0604020202020204" charset="0"/>
              </a:rPr>
              <a:t>É</a:t>
            </a: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tendre les expérimentations à d’autres niveaux scolaires.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Nouer des collaborations institutionnelles et mobiliser des ressources techniques et pédagogiques.</a:t>
            </a:r>
          </a:p>
        </p:txBody>
      </p:sp>
    </p:spTree>
    <p:extLst>
      <p:ext uri="{BB962C8B-B14F-4D97-AF65-F5344CB8AC3E}">
        <p14:creationId xmlns:p14="http://schemas.microsoft.com/office/powerpoint/2010/main" val="224516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322">
          <a:extLst>
            <a:ext uri="{FF2B5EF4-FFF2-40B4-BE49-F238E27FC236}">
              <a16:creationId xmlns:a16="http://schemas.microsoft.com/office/drawing/2014/main" id="{6A2370E3-FB9D-A68B-1BA7-194390674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48">
            <a:extLst>
              <a:ext uri="{FF2B5EF4-FFF2-40B4-BE49-F238E27FC236}">
                <a16:creationId xmlns:a16="http://schemas.microsoft.com/office/drawing/2014/main" id="{433D80A2-3514-3BB0-2DA1-9D378C9415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7025"/>
            <a:ext cx="9144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r-FR" sz="3200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Références</a:t>
            </a:r>
            <a:endParaRPr sz="3200" dirty="0">
              <a:latin typeface="Noto Sans Black" panose="020B0502040504020204" pitchFamily="34" charset="0"/>
              <a:ea typeface="Noto Sans Black" panose="020B0502040504020204" pitchFamily="34" charset="0"/>
              <a:cs typeface="Noto Sans Black" panose="020B0502040504020204" pitchFamily="34" charset="0"/>
            </a:endParaRPr>
          </a:p>
        </p:txBody>
      </p:sp>
      <p:sp>
        <p:nvSpPr>
          <p:cNvPr id="1324" name="Google Shape;1324;p48">
            <a:extLst>
              <a:ext uri="{FF2B5EF4-FFF2-40B4-BE49-F238E27FC236}">
                <a16:creationId xmlns:a16="http://schemas.microsoft.com/office/drawing/2014/main" id="{DD835681-0F2E-2DF5-C0F4-6BCF4375070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75200" y="935475"/>
            <a:ext cx="1593600" cy="14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9</a:t>
            </a:r>
            <a:endParaRPr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1326" name="Google Shape;1326;p48">
            <a:extLst>
              <a:ext uri="{FF2B5EF4-FFF2-40B4-BE49-F238E27FC236}">
                <a16:creationId xmlns:a16="http://schemas.microsoft.com/office/drawing/2014/main" id="{F5617AAA-C9A2-4CFA-0B98-7202D407A263}"/>
              </a:ext>
            </a:extLst>
          </p:cNvPr>
          <p:cNvSpPr/>
          <p:nvPr/>
        </p:nvSpPr>
        <p:spPr>
          <a:xfrm rot="-900712">
            <a:off x="3450266" y="522634"/>
            <a:ext cx="2243464" cy="2243464"/>
          </a:xfrm>
          <a:prstGeom prst="donut">
            <a:avLst>
              <a:gd name="adj" fmla="val 12381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763171-58AD-2054-3CC4-A95B8E73FA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390948"/>
            <a:ext cx="9144000" cy="77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BDBA1DF-E899-BE49-4B57-3B914FB5BAC9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2ED3721-E259-DC5C-EE73-6983E1B34B12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1" name="Image 10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EE59398F-F7B5-2BAC-D4DC-83C9F258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25B5F451-6161-D79D-30BE-A2BE665BA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3" name="Image 12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BF906DE-3252-DC00-226E-8BA77D2F0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9" name="Image 8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9A2EC503-A705-5618-5467-1CCC35555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10" name="Image 9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40235A76-8DA3-502D-C053-7135F98D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24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10AD2B"/>
            </a:gs>
            <a:gs pos="100000">
              <a:srgbClr val="6AB2E7"/>
            </a:gs>
          </a:gsLst>
          <a:lin ang="13500000" scaled="1"/>
          <a:tileRect/>
        </a:gradFill>
        <a:effectLst/>
      </p:bgPr>
    </p:bg>
    <p:spTree>
      <p:nvGrpSpPr>
        <p:cNvPr id="1" name="Shape 1296">
          <a:extLst>
            <a:ext uri="{FF2B5EF4-FFF2-40B4-BE49-F238E27FC236}">
              <a16:creationId xmlns:a16="http://schemas.microsoft.com/office/drawing/2014/main" id="{9977A726-D648-214C-2301-C4305F643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66;p33">
            <a:extLst>
              <a:ext uri="{FF2B5EF4-FFF2-40B4-BE49-F238E27FC236}">
                <a16:creationId xmlns:a16="http://schemas.microsoft.com/office/drawing/2014/main" id="{BAF8DB3C-9569-BBDD-1043-DF3B62F3FF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9568" y="0"/>
            <a:ext cx="6290401" cy="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>
                <a:latin typeface="Noto Sans Black" panose="020B0502040504020204" pitchFamily="34" charset="0"/>
                <a:ea typeface="Noto Sans Black" panose="020B0502040504020204" pitchFamily="34" charset="0"/>
                <a:cs typeface="Noto Sans Black" panose="020B0502040504020204" pitchFamily="34" charset="0"/>
              </a:rPr>
              <a:t>Références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709580-D4E8-82B9-643C-43E5223AE4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63600" y="4390948"/>
            <a:ext cx="10007600" cy="773257"/>
            <a:chOff x="-863600" y="4390948"/>
            <a:chExt cx="10007600" cy="7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041654-22FD-A4B9-6C31-6CA0317ACD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390948"/>
              <a:ext cx="9144000" cy="773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924292B-B2FE-01AD-E1FE-81CE9AA48A4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863600" y="4483100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27165C-8DA0-1EBC-8D51-50763E236A1B}"/>
              </a:ext>
            </a:extLst>
          </p:cNvPr>
          <p:cNvGrpSpPr/>
          <p:nvPr/>
        </p:nvGrpSpPr>
        <p:grpSpPr>
          <a:xfrm>
            <a:off x="586853" y="4436885"/>
            <a:ext cx="8045257" cy="727320"/>
            <a:chOff x="586853" y="4436885"/>
            <a:chExt cx="8045257" cy="7273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2456B95-7A6C-F743-342B-584F480D1B54}"/>
                </a:ext>
              </a:extLst>
            </p:cNvPr>
            <p:cNvGrpSpPr/>
            <p:nvPr/>
          </p:nvGrpSpPr>
          <p:grpSpPr>
            <a:xfrm>
              <a:off x="586853" y="4447609"/>
              <a:ext cx="8045257" cy="599993"/>
              <a:chOff x="650661" y="4441591"/>
              <a:chExt cx="8045257" cy="599993"/>
            </a:xfrm>
          </p:grpSpPr>
          <p:pic>
            <p:nvPicPr>
              <p:cNvPr id="10" name="Image 9" descr="Une image contenant Graphique, cercle, capture d’écran, Police&#10;&#10;Description générée automatiquement">
                <a:extLst>
                  <a:ext uri="{FF2B5EF4-FFF2-40B4-BE49-F238E27FC236}">
                    <a16:creationId xmlns:a16="http://schemas.microsoft.com/office/drawing/2014/main" id="{2BF23AE4-5BAA-88A0-0CA2-11D7A0903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9462" y="4555267"/>
                <a:ext cx="956456" cy="422434"/>
              </a:xfrm>
              <a:prstGeom prst="rect">
                <a:avLst/>
              </a:prstGeom>
            </p:spPr>
          </p:pic>
          <p:pic>
            <p:nvPicPr>
              <p:cNvPr id="15" name="Image 14" descr="Une image contenant Graphique, graphisme, Police, Caractère coloré&#10;&#10;Description générée automatiquement">
                <a:extLst>
                  <a:ext uri="{FF2B5EF4-FFF2-40B4-BE49-F238E27FC236}">
                    <a16:creationId xmlns:a16="http://schemas.microsoft.com/office/drawing/2014/main" id="{1A0F31D3-1821-E001-D887-DDEEF4D61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4270" y="4441591"/>
                <a:ext cx="1670130" cy="599993"/>
              </a:xfrm>
              <a:prstGeom prst="rect">
                <a:avLst/>
              </a:prstGeom>
            </p:spPr>
          </p:pic>
          <p:pic>
            <p:nvPicPr>
              <p:cNvPr id="16" name="Image 15" descr="Une image contenant Graphique, graphisme, capture d’écran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28A787A-CD80-9500-F0E9-575C1BD38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661" y="4599315"/>
                <a:ext cx="1025431" cy="372573"/>
              </a:xfrm>
              <a:prstGeom prst="rect">
                <a:avLst/>
              </a:prstGeom>
            </p:spPr>
          </p:pic>
        </p:grpSp>
        <p:pic>
          <p:nvPicPr>
            <p:cNvPr id="8" name="Image 7" descr="Une image contenant texte, logo, Graphique, graphisme&#10;&#10;Le contenu généré par l’IA peut être incorrect.">
              <a:extLst>
                <a:ext uri="{FF2B5EF4-FFF2-40B4-BE49-F238E27FC236}">
                  <a16:creationId xmlns:a16="http://schemas.microsoft.com/office/drawing/2014/main" id="{35095625-1051-CB21-F431-40F9DF78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683" y="4436885"/>
              <a:ext cx="707033" cy="671234"/>
            </a:xfrm>
            <a:prstGeom prst="rect">
              <a:avLst/>
            </a:prstGeom>
          </p:spPr>
        </p:pic>
        <p:pic>
          <p:nvPicPr>
            <p:cNvPr id="9" name="Image 8" descr="Une image contenant texte, Police, capture d’écran, logo&#10;&#10;Le contenu généré par l’IA peut être incorrect.">
              <a:extLst>
                <a:ext uri="{FF2B5EF4-FFF2-40B4-BE49-F238E27FC236}">
                  <a16:creationId xmlns:a16="http://schemas.microsoft.com/office/drawing/2014/main" id="{53CA9462-6081-55CB-3114-4484D930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619" y="4450888"/>
              <a:ext cx="767008" cy="713317"/>
            </a:xfrm>
            <a:prstGeom prst="rect">
              <a:avLst/>
            </a:prstGeom>
          </p:spPr>
        </p:pic>
      </p:grpSp>
      <p:sp>
        <p:nvSpPr>
          <p:cNvPr id="12" name="Rectangle 1">
            <a:extLst>
              <a:ext uri="{FF2B5EF4-FFF2-40B4-BE49-F238E27FC236}">
                <a16:creationId xmlns:a16="http://schemas.microsoft.com/office/drawing/2014/main" id="{84BB01C8-18BD-E6BC-2AE1-B41FEF43C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1" y="734098"/>
            <a:ext cx="881538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Piaget, J. (1974).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prise de conscience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PUF.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Vygotsky, L. (1978). </a:t>
            </a:r>
            <a:r>
              <a:rPr kumimoji="0" lang="fr-FR" altLang="fr-FR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Mind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Society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Harvard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University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Deci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E. &amp; Ryan, R. (2000).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Self-</a:t>
            </a:r>
            <a:r>
              <a:rPr kumimoji="0" lang="fr-FR" altLang="fr-FR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Determination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Theory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Lebrun, M. (1999).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 technologies pour enseigner et apprendre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Aldon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G. (2008).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TICE et apprentissage des mathématiques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Artigue, M. (2002).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 TICE comme instruments d’apprentissage mathématique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327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50658B-5E49-7566-122B-411D0BAAEF70}"/>
              </a:ext>
            </a:extLst>
          </p:cNvPr>
          <p:cNvSpPr txBox="1"/>
          <p:nvPr/>
        </p:nvSpPr>
        <p:spPr>
          <a:xfrm>
            <a:off x="2105810" y="1852412"/>
            <a:ext cx="5446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Noto Sans Black" panose="020B0604020202020204" charset="0"/>
                <a:ea typeface="Noto Sans Black" panose="020B0604020202020204" charset="0"/>
                <a:cs typeface="Noto Sans Black" panose="020B0604020202020204" charset="0"/>
              </a:rPr>
              <a:t>MERCI DE VOTRE ATTENTION</a:t>
            </a:r>
            <a:endParaRPr lang="fr-FR" sz="1200" b="1" dirty="0">
              <a:solidFill>
                <a:schemeClr val="bg1"/>
              </a:solidFill>
              <a:latin typeface="Noto Sans Black" panose="020B0604020202020204" charset="0"/>
              <a:ea typeface="Noto Sans Black" panose="020B0604020202020204" charset="0"/>
              <a:cs typeface="Noto Sans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5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aue Kreise &amp; Farbverläufe - Durchbruch by Slidesgo">
  <a:themeElements>
    <a:clrScheme name="Simple Light">
      <a:dk1>
        <a:srgbClr val="FFFFFF"/>
      </a:dk1>
      <a:lt1>
        <a:srgbClr val="FFFFFF"/>
      </a:lt1>
      <a:dk2>
        <a:srgbClr val="812792"/>
      </a:dk2>
      <a:lt2>
        <a:srgbClr val="29AAE1"/>
      </a:lt2>
      <a:accent1>
        <a:srgbClr val="00FFFF"/>
      </a:accent1>
      <a:accent2>
        <a:srgbClr val="29AAE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2A3615EC40748B6DE97B0D32B2761" ma:contentTypeVersion="9" ma:contentTypeDescription="Create a new document." ma:contentTypeScope="" ma:versionID="e39047c8310ce98ccfeb99b22718334e">
  <xsd:schema xmlns:xsd="http://www.w3.org/2001/XMLSchema" xmlns:xs="http://www.w3.org/2001/XMLSchema" xmlns:p="http://schemas.microsoft.com/office/2006/metadata/properties" xmlns:ns2="7445f74b-5921-4478-9aa1-9c5305656e61" targetNamespace="http://schemas.microsoft.com/office/2006/metadata/properties" ma:root="true" ma:fieldsID="300885508b8f9993f01acfbbb35ad886" ns2:_="">
    <xsd:import namespace="7445f74b-5921-4478-9aa1-9c5305656e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5f74b-5921-4478-9aa1-9c5305656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CEA4A3-9B51-4EC3-A497-76AD797CF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45f74b-5921-4478-9aa1-9c5305656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5E140F-4097-4B10-94A1-4DFAF25B40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3BA22B-D530-4C61-B1F0-73057EF0B9D0}">
  <ds:schemaRefs>
    <ds:schemaRef ds:uri="http://schemas.microsoft.com/office/2006/metadata/properties"/>
    <ds:schemaRef ds:uri="http://schemas.microsoft.com/office/infopath/2007/PartnerControls"/>
    <ds:schemaRef ds:uri="458b6f36-b474-460b-b241-cbfe0148e039"/>
    <ds:schemaRef ds:uri="e3c94543-904b-4cfb-a34f-6f8386c685b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Words>829</Words>
  <Application>Microsoft Office PowerPoint</Application>
  <PresentationFormat>Affichage à l'écran (16:9)</PresentationFormat>
  <Paragraphs>110</Paragraphs>
  <Slides>23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3" baseType="lpstr">
      <vt:lpstr>Open Sans ExtraBold</vt:lpstr>
      <vt:lpstr>Times New Roman</vt:lpstr>
      <vt:lpstr>Raleway</vt:lpstr>
      <vt:lpstr>Noto Sans Black</vt:lpstr>
      <vt:lpstr>Bebas Neue</vt:lpstr>
      <vt:lpstr>Noto Sans Light</vt:lpstr>
      <vt:lpstr>Anaheim</vt:lpstr>
      <vt:lpstr>Arial</vt:lpstr>
      <vt:lpstr>Noto Sans SemiBold</vt:lpstr>
      <vt:lpstr>Blaue Kreise &amp; Farbverläufe - Durchbruch by Slidesgo</vt:lpstr>
      <vt:lpstr>Journées nationales de l'innovation et de la recherche-action</vt:lpstr>
      <vt:lpstr>Contexte</vt:lpstr>
      <vt:lpstr>Présentation PowerPoint</vt:lpstr>
      <vt:lpstr>2</vt:lpstr>
      <vt:lpstr>Présentation PowerPoint</vt:lpstr>
      <vt:lpstr>Présentation PowerPoint</vt:lpstr>
      <vt:lpstr>Cadre théorique et conceptuel</vt:lpstr>
      <vt:lpstr>Présentation PowerPoint</vt:lpstr>
      <vt:lpstr>Méthodologie</vt:lpstr>
      <vt:lpstr>Méthodologie</vt:lpstr>
      <vt:lpstr>5</vt:lpstr>
      <vt:lpstr>Présentation PowerPoint</vt:lpstr>
      <vt:lpstr>Présentation PowerPoint</vt:lpstr>
      <vt:lpstr>Présentation PowerPoint</vt:lpstr>
      <vt:lpstr>Leçons apprises et limites</vt:lpstr>
      <vt:lpstr>Leçons apprises et limites</vt:lpstr>
      <vt:lpstr>Recommandations</vt:lpstr>
      <vt:lpstr>Présentation PowerPoint</vt:lpstr>
      <vt:lpstr>8</vt:lpstr>
      <vt:lpstr>Perspectives futures</vt:lpstr>
      <vt:lpstr>Références</vt:lpstr>
      <vt:lpstr>Références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cp:lastModifiedBy>Sophie DOBOSZ</cp:lastModifiedBy>
  <cp:revision>56</cp:revision>
  <dcterms:modified xsi:type="dcterms:W3CDTF">2025-11-18T19:09:06Z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0x0101009BB2A3615EC40748B6DE97B0D32B2761</vt:lpwstr>
  </property>
</Properties>
</file>