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99" r:id="rId2"/>
    <p:sldId id="257" r:id="rId3"/>
    <p:sldId id="286" r:id="rId4"/>
    <p:sldId id="350" r:id="rId5"/>
    <p:sldId id="287" r:id="rId6"/>
    <p:sldId id="301" r:id="rId7"/>
    <p:sldId id="262" r:id="rId8"/>
    <p:sldId id="267" r:id="rId9"/>
    <p:sldId id="352" r:id="rId10"/>
    <p:sldId id="354" r:id="rId11"/>
    <p:sldId id="351" r:id="rId12"/>
    <p:sldId id="293" r:id="rId13"/>
    <p:sldId id="357" r:id="rId14"/>
    <p:sldId id="356" r:id="rId15"/>
    <p:sldId id="359" r:id="rId16"/>
    <p:sldId id="362" r:id="rId17"/>
    <p:sldId id="366" r:id="rId18"/>
    <p:sldId id="365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000000"/>
    <a:srgbClr val="F1995D"/>
    <a:srgbClr val="3366FF"/>
    <a:srgbClr val="BD5C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1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DA6C09-0361-4215-8103-0ACC546143D6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0DA315-2170-4B52-A559-44899D51F28E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572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33A27F-E27F-46DB-8E98-7178428CE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1952312-E61F-42C9-996B-E87E33A9AB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F4BA799-68E8-448D-9123-4AE2AB7F4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BD859-7FB7-46A5-A663-89E49069B1D6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F57784-3BC8-40FE-93F9-098D60858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B17ABCD-9717-48C1-B651-94334D8CE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FF326-8A4E-477D-A3EF-23E122EFF2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2303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6C8C9D-9083-4FE8-905E-088ACA895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59FBDBD-22FC-4414-A55C-FC7E19791C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02CB2F-F743-42F7-AD91-B70F2E597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BD859-7FB7-46A5-A663-89E49069B1D6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C88CAC-AB01-4ADF-9521-3D9A46681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E4B17F6-F0E5-4CE2-8FFE-8737C918A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FF326-8A4E-477D-A3EF-23E122EFF2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0965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F1C02D-7C1F-4CD0-9202-05DE64719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EA3CC1-1A53-4459-A40C-E282A180E6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C6CAEF-EE89-4A1F-AA65-307C0617E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BD859-7FB7-46A5-A663-89E49069B1D6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DFF7E2-4ED5-4C26-89E9-3CAFCD51C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EED6017-CADD-473F-B1BA-7992E5E9C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FF326-8A4E-477D-A3EF-23E122EFF2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9572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2ACCF2-43A0-4ED3-B82B-4103BD847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DBDC440-8324-4A53-8C85-0325109AF5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6A4DD1A-A689-4B43-8DB1-14C3047CDF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4BF3557-30AC-456C-8348-7A5BCF350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BD859-7FB7-46A5-A663-89E49069B1D6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32A6E7E-F4DD-4976-9E4D-35C2C7812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AADBDC8-438F-47C5-873F-1E824A4A0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FF326-8A4E-477D-A3EF-23E122EFF2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8677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6160F5-462B-4ED1-982B-0BD84EB44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B45A112-3F58-4E95-8BC1-F7783294CC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9C4181A-5D0B-4E94-8160-F1D750DAC5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2C6D83D-5E44-49F0-A4F5-E4B3B97E54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F105582-024E-40DB-AB23-B6E8768B3D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E56775D-B3BB-4A93-B89E-7A8F50BA6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BD859-7FB7-46A5-A663-89E49069B1D6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3D826CF-B1B8-4F12-8DF3-D7DB07461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8D9F4D4-35D9-48A7-A797-49F616CE0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FF326-8A4E-477D-A3EF-23E122EFF2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4366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62E9B5-E463-4C40-9A30-5F42E46F0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5396387-1394-48AA-8E00-290598074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BD859-7FB7-46A5-A663-89E49069B1D6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8EA481D-F04C-4628-A17F-509705E0C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9C89E61-E0F2-451D-BBBA-55BE312BC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FF326-8A4E-477D-A3EF-23E122EFF2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930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26FDFB7-4E69-4AE0-9CF0-61FDA7437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BD859-7FB7-46A5-A663-89E49069B1D6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A3CD7D6-D3E1-4012-9B8F-271CE3DB4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21DDCB0-58A4-4500-A1A6-CCDED9B77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FF326-8A4E-477D-A3EF-23E122EFF2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0947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F787B2-064E-44EE-9576-77545E08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8A87E1-91AE-4D3D-9A5C-0D3876147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57C8870-2901-44CF-9C4F-927A8DDB60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770ED1-E8DF-4361-91F2-C9A08CC33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BD859-7FB7-46A5-A663-89E49069B1D6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A7E7089-64F8-4929-9150-B7E5F79BC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59EF8C6-02F0-4F5E-BF38-0673D17AB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FF326-8A4E-477D-A3EF-23E122EFF2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6453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F15B5F-77CB-43C9-9693-EA5F55EEA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7BB0E01-D5B6-4A9E-A427-EFDC468097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0C3484C-4739-4234-9F4E-F9B49B379D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31A576A-A25B-48B9-8C34-5245321F0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BD859-7FB7-46A5-A663-89E49069B1D6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7153A58-DFD8-40DF-9463-EE3D7A647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B4E3D76-7FF6-4E19-8449-18845641F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FF326-8A4E-477D-A3EF-23E122EFF2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631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C3E23E-5244-4524-B4DF-2161BE081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2327934-7613-4499-B825-8085B6DD1C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AF2EBB-7DF9-409A-8E4F-F4E103C8E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BD859-7FB7-46A5-A663-89E49069B1D6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597879-A7D4-4D9A-A370-4A35D805C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9CB3DE-E072-4894-AFE5-486811E31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FF326-8A4E-477D-A3EF-23E122EFF2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8099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4649264-BF02-422E-B20A-2AD72A643B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F969F51-58CD-42AB-A32D-6C3B9CC1B8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3725ECB-73D0-433C-8A91-FA9A84B84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BD859-7FB7-46A5-A663-89E49069B1D6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E928FD-7352-498C-9115-378538BC8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2FCBC5-84C9-4728-9E20-62C9EB54C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FF326-8A4E-477D-A3EF-23E122EFF2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0607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7147BC9-BE8F-4CC7-91B5-B26C6645D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97DF142-646D-4826-9654-4BD6531364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105E4FF-2B6E-44E1-8B25-A3E0A67BFB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BD859-7FB7-46A5-A663-89E49069B1D6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1584601-AFF8-4880-86C7-D018EA434F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C284CC-174F-4C43-B535-669854BC4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FF326-8A4E-477D-A3EF-23E122EFF2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4798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doi.org/10.1037/0003-066X.55.1.68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1AD182D-0749-43DC-BA22-53312783C749}"/>
              </a:ext>
            </a:extLst>
          </p:cNvPr>
          <p:cNvSpPr/>
          <p:nvPr/>
        </p:nvSpPr>
        <p:spPr>
          <a:xfrm>
            <a:off x="0" y="0"/>
            <a:ext cx="9652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75EB0A-A33D-40A9-A4E5-0EA30A67781D}"/>
              </a:ext>
            </a:extLst>
          </p:cNvPr>
          <p:cNvSpPr/>
          <p:nvPr/>
        </p:nvSpPr>
        <p:spPr>
          <a:xfrm>
            <a:off x="1061085" y="-1"/>
            <a:ext cx="29972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A703DD-DEA5-4EBF-80AE-DB499573DD1B}"/>
              </a:ext>
            </a:extLst>
          </p:cNvPr>
          <p:cNvSpPr/>
          <p:nvPr/>
        </p:nvSpPr>
        <p:spPr>
          <a:xfrm>
            <a:off x="1432560" y="0"/>
            <a:ext cx="9144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E4B8415-A725-421D-9AAF-722881B6429B}"/>
              </a:ext>
            </a:extLst>
          </p:cNvPr>
          <p:cNvSpPr/>
          <p:nvPr/>
        </p:nvSpPr>
        <p:spPr>
          <a:xfrm>
            <a:off x="12100560" y="-1"/>
            <a:ext cx="9144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1AF8CC1-3206-B61E-BB61-EE72ECF1DC38}"/>
              </a:ext>
            </a:extLst>
          </p:cNvPr>
          <p:cNvSpPr txBox="1"/>
          <p:nvPr/>
        </p:nvSpPr>
        <p:spPr>
          <a:xfrm>
            <a:off x="9031823" y="6361043"/>
            <a:ext cx="26826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Djibouti </a:t>
            </a:r>
            <a:r>
              <a:rPr lang="fr-FR" b="1"/>
              <a:t>5-6 </a:t>
            </a:r>
            <a:r>
              <a:rPr lang="fr-FR" b="1" dirty="0"/>
              <a:t>o</a:t>
            </a:r>
            <a:r>
              <a:rPr lang="fr-FR" b="1"/>
              <a:t>ctobre  </a:t>
            </a:r>
            <a:r>
              <a:rPr lang="fr-FR" b="1" dirty="0"/>
              <a:t>2025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333D658-7135-8E36-F597-4CF9AAF4E17B}"/>
              </a:ext>
            </a:extLst>
          </p:cNvPr>
          <p:cNvGrpSpPr/>
          <p:nvPr/>
        </p:nvGrpSpPr>
        <p:grpSpPr>
          <a:xfrm>
            <a:off x="2175746" y="314677"/>
            <a:ext cx="8703269" cy="727320"/>
            <a:chOff x="586853" y="4436885"/>
            <a:chExt cx="8045257" cy="72732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CEF1FDA-469B-41F8-D2E0-F7C0076DCB6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20" name="Image 19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0170D74D-2D6A-47EB-8B86-3FDABAB03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21" name="Image 20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A47580B4-1E3E-0C8A-A78E-88363CCEA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22" name="Image 21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437BD63-D90E-4CB1-2EB1-C68DB3E05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18" name="Image 17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29E59778-A8BF-8807-0112-D22F975F9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9" name="Image 18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E00E4914-AA6C-E08D-A8DC-40CB8896B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2" name="Rectangle 1"/>
          <p:cNvSpPr/>
          <p:nvPr/>
        </p:nvSpPr>
        <p:spPr>
          <a:xfrm>
            <a:off x="1910080" y="2919944"/>
            <a:ext cx="96316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b="1" dirty="0">
                <a:solidFill>
                  <a:srgbClr val="00B050"/>
                </a:solidFill>
                <a:latin typeface="Noto Sans Black" panose="020B0604020202020204"/>
              </a:rPr>
              <a:t>Projet STIM en 9e année à Djibouti:       </a:t>
            </a:r>
          </a:p>
          <a:p>
            <a:pPr algn="ctr"/>
            <a:r>
              <a:rPr lang="fr-FR" sz="4000" b="1" dirty="0">
                <a:solidFill>
                  <a:srgbClr val="00B050"/>
                </a:solidFill>
                <a:latin typeface="Noto Sans Black" panose="020B0604020202020204"/>
              </a:rPr>
              <a:t>Une innovation pédagogique pour l’enseignement scientifique</a:t>
            </a:r>
          </a:p>
        </p:txBody>
      </p:sp>
      <p:sp>
        <p:nvSpPr>
          <p:cNvPr id="23" name="Google Shape;1167;p33">
            <a:extLst>
              <a:ext uri="{FF2B5EF4-FFF2-40B4-BE49-F238E27FC236}">
                <a16:creationId xmlns:a16="http://schemas.microsoft.com/office/drawing/2014/main" id="{3FF3C78E-123B-54E9-77A7-BD1E8C4B8D8C}"/>
              </a:ext>
            </a:extLst>
          </p:cNvPr>
          <p:cNvSpPr txBox="1">
            <a:spLocks/>
          </p:cNvSpPr>
          <p:nvPr/>
        </p:nvSpPr>
        <p:spPr>
          <a:xfrm>
            <a:off x="1360805" y="5713157"/>
            <a:ext cx="7704000" cy="101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pPr algn="ctr"/>
            <a:r>
              <a:rPr lang="fr-FR" sz="2000" b="1" dirty="0">
                <a:solidFill>
                  <a:schemeClr val="accent1">
                    <a:lumMod val="50000"/>
                  </a:schemeClr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ABDOURAHMAN ABDALLAH OKIEH</a:t>
            </a:r>
          </a:p>
          <a:p>
            <a:pPr algn="ctr"/>
            <a:r>
              <a:rPr lang="fr-FR" sz="2000" b="1" dirty="0">
                <a:solidFill>
                  <a:schemeClr val="accent1">
                    <a:lumMod val="50000"/>
                  </a:schemeClr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 Formateur Physique-chimie / CFEN</a:t>
            </a:r>
          </a:p>
          <a:p>
            <a:pPr algn="ctr"/>
            <a:r>
              <a:rPr lang="fr-FR" sz="2000" b="1" dirty="0">
                <a:solidFill>
                  <a:schemeClr val="accent1">
                    <a:lumMod val="50000"/>
                  </a:schemeClr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okieh83@gmail.com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CCFC24B-05C0-8E09-B2DA-56E5D1C1CEC3}"/>
              </a:ext>
            </a:extLst>
          </p:cNvPr>
          <p:cNvSpPr txBox="1"/>
          <p:nvPr/>
        </p:nvSpPr>
        <p:spPr>
          <a:xfrm>
            <a:off x="1991360" y="1472688"/>
            <a:ext cx="93186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kern="100" dirty="0">
                <a:solidFill>
                  <a:srgbClr val="BD5C03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Noto Sans Black" panose="020B0604020202020204" charset="0"/>
              </a:rPr>
              <a:t>JOURNÉES NATIONALES DE L’INNOVATION </a:t>
            </a:r>
          </a:p>
          <a:p>
            <a:pPr algn="ctr"/>
            <a:r>
              <a:rPr lang="fr-FR" sz="2800" b="1" kern="100" dirty="0">
                <a:solidFill>
                  <a:srgbClr val="BD5C03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Noto Sans Black" panose="020B0604020202020204" charset="0"/>
              </a:rPr>
              <a:t>ET DE LA RECHERCHE-ACTION </a:t>
            </a:r>
            <a:endParaRPr lang="fr-FR" sz="2800" b="1" dirty="0">
              <a:solidFill>
                <a:srgbClr val="BD5C03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Noto Sans Black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757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59595" y="5624780"/>
            <a:ext cx="466547" cy="687857"/>
          </a:xfrm>
          <a:prstGeom prst="roundRect">
            <a:avLst/>
          </a:prstGeom>
          <a:solidFill>
            <a:srgbClr val="FFFF0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2800" b="1" kern="0" dirty="0">
                <a:solidFill>
                  <a:prstClr val="white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8</a:t>
            </a:r>
            <a:endParaRPr kumimoji="0" lang="en-IN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Fan Heiti Std B" panose="020B0700000000000000" pitchFamily="34" charset="-128"/>
              <a:ea typeface="Adobe Fan Heiti Std B" panose="020B0700000000000000" pitchFamily="34" charset="-128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FF3D99-0A8E-4442-961F-323F9FE25C71}"/>
              </a:ext>
            </a:extLst>
          </p:cNvPr>
          <p:cNvSpPr/>
          <p:nvPr/>
        </p:nvSpPr>
        <p:spPr>
          <a:xfrm>
            <a:off x="12100560" y="-1"/>
            <a:ext cx="9144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09651" y="4898152"/>
            <a:ext cx="527993" cy="687857"/>
          </a:xfrm>
          <a:prstGeom prst="roundRect">
            <a:avLst/>
          </a:prstGeom>
          <a:solidFill>
            <a:srgbClr val="ED7D31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7</a:t>
            </a:r>
          </a:p>
        </p:txBody>
      </p:sp>
      <p:sp>
        <p:nvSpPr>
          <p:cNvPr id="9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09651" y="4178961"/>
            <a:ext cx="527993" cy="687857"/>
          </a:xfrm>
          <a:prstGeom prst="roundRect">
            <a:avLst/>
          </a:prstGeom>
          <a:solidFill>
            <a:srgbClr val="70AD47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6</a:t>
            </a:r>
          </a:p>
        </p:txBody>
      </p:sp>
      <p:sp>
        <p:nvSpPr>
          <p:cNvPr id="10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490813" y="3451210"/>
            <a:ext cx="527993" cy="687857"/>
          </a:xfrm>
          <a:prstGeom prst="roundRect">
            <a:avLst/>
          </a:prstGeom>
          <a:solidFill>
            <a:srgbClr val="FFC0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5</a:t>
            </a:r>
          </a:p>
        </p:txBody>
      </p:sp>
      <p:sp>
        <p:nvSpPr>
          <p:cNvPr id="11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461702" y="2723456"/>
            <a:ext cx="530728" cy="687857"/>
          </a:xfrm>
          <a:prstGeom prst="roundRect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IN" sz="2800" b="1" kern="0" dirty="0">
                <a:solidFill>
                  <a:prstClr val="white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4</a:t>
            </a:r>
          </a:p>
        </p:txBody>
      </p:sp>
      <p:sp>
        <p:nvSpPr>
          <p:cNvPr id="12" name="Rectangle: Rounded Corners 20">
            <a:extLst>
              <a:ext uri="{FF2B5EF4-FFF2-40B4-BE49-F238E27FC236}">
                <a16:creationId xmlns:a16="http://schemas.microsoft.com/office/drawing/2014/main" id="{8D9EBFE9-A738-41CE-9C43-038F3D7A0017}"/>
              </a:ext>
            </a:extLst>
          </p:cNvPr>
          <p:cNvSpPr/>
          <p:nvPr/>
        </p:nvSpPr>
        <p:spPr>
          <a:xfrm>
            <a:off x="814627" y="1995629"/>
            <a:ext cx="1176847" cy="687857"/>
          </a:xfrm>
          <a:prstGeom prst="roundRect">
            <a:avLst/>
          </a:prstGeom>
          <a:solidFill>
            <a:srgbClr val="ED7D31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3</a:t>
            </a:r>
          </a:p>
        </p:txBody>
      </p:sp>
      <p:sp>
        <p:nvSpPr>
          <p:cNvPr id="13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814627" y="1280400"/>
            <a:ext cx="1176847" cy="687857"/>
          </a:xfrm>
          <a:prstGeom prst="roundRect">
            <a:avLst/>
          </a:prstGeom>
          <a:solidFill>
            <a:srgbClr val="4472C4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2</a:t>
            </a:r>
          </a:p>
        </p:txBody>
      </p:sp>
      <p:sp>
        <p:nvSpPr>
          <p:cNvPr id="14" name="Rectangle: Rounded Corners 15">
            <a:extLst>
              <a:ext uri="{FF2B5EF4-FFF2-40B4-BE49-F238E27FC236}">
                <a16:creationId xmlns:a16="http://schemas.microsoft.com/office/drawing/2014/main" id="{B0962F8C-5F10-447C-9C7F-4B527981C513}"/>
              </a:ext>
            </a:extLst>
          </p:cNvPr>
          <p:cNvSpPr/>
          <p:nvPr/>
        </p:nvSpPr>
        <p:spPr>
          <a:xfrm>
            <a:off x="814628" y="554901"/>
            <a:ext cx="1176846" cy="687857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1</a:t>
            </a:r>
          </a:p>
        </p:txBody>
      </p:sp>
      <p:sp>
        <p:nvSpPr>
          <p:cNvPr id="15" name="Freeform: Shape 6">
            <a:extLst>
              <a:ext uri="{FF2B5EF4-FFF2-40B4-BE49-F238E27FC236}">
                <a16:creationId xmlns:a16="http://schemas.microsoft.com/office/drawing/2014/main" id="{83AE1B1C-FBBB-4EEF-99E2-A95746E30C62}"/>
              </a:ext>
            </a:extLst>
          </p:cNvPr>
          <p:cNvSpPr/>
          <p:nvPr/>
        </p:nvSpPr>
        <p:spPr>
          <a:xfrm>
            <a:off x="0" y="279971"/>
            <a:ext cx="1666585" cy="6298058"/>
          </a:xfrm>
          <a:custGeom>
            <a:avLst/>
            <a:gdLst>
              <a:gd name="connsiteX0" fmla="*/ 0 w 4225414"/>
              <a:gd name="connsiteY0" fmla="*/ 0 h 5619750"/>
              <a:gd name="connsiteX1" fmla="*/ 3483086 w 4225414"/>
              <a:gd name="connsiteY1" fmla="*/ 0 h 5619750"/>
              <a:gd name="connsiteX2" fmla="*/ 3664975 w 4225414"/>
              <a:gd name="connsiteY2" fmla="*/ 0 h 5619750"/>
              <a:gd name="connsiteX3" fmla="*/ 3935355 w 4225414"/>
              <a:gd name="connsiteY3" fmla="*/ 0 h 5619750"/>
              <a:gd name="connsiteX4" fmla="*/ 4225414 w 4225414"/>
              <a:gd name="connsiteY4" fmla="*/ 290059 h 5619750"/>
              <a:gd name="connsiteX5" fmla="*/ 4225414 w 4225414"/>
              <a:gd name="connsiteY5" fmla="*/ 5329691 h 5619750"/>
              <a:gd name="connsiteX6" fmla="*/ 3935355 w 4225414"/>
              <a:gd name="connsiteY6" fmla="*/ 5619750 h 5619750"/>
              <a:gd name="connsiteX7" fmla="*/ 3664975 w 4225414"/>
              <a:gd name="connsiteY7" fmla="*/ 5619750 h 5619750"/>
              <a:gd name="connsiteX8" fmla="*/ 3483086 w 4225414"/>
              <a:gd name="connsiteY8" fmla="*/ 5619750 h 5619750"/>
              <a:gd name="connsiteX9" fmla="*/ 0 w 4225414"/>
              <a:gd name="connsiteY9" fmla="*/ 5619750 h 561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25414" h="5619750">
                <a:moveTo>
                  <a:pt x="0" y="0"/>
                </a:moveTo>
                <a:lnTo>
                  <a:pt x="3483086" y="0"/>
                </a:lnTo>
                <a:lnTo>
                  <a:pt x="3664975" y="0"/>
                </a:lnTo>
                <a:lnTo>
                  <a:pt x="3935355" y="0"/>
                </a:lnTo>
                <a:cubicBezTo>
                  <a:pt x="4095550" y="0"/>
                  <a:pt x="4225414" y="129864"/>
                  <a:pt x="4225414" y="290059"/>
                </a:cubicBezTo>
                <a:lnTo>
                  <a:pt x="4225414" y="5329691"/>
                </a:lnTo>
                <a:cubicBezTo>
                  <a:pt x="4225414" y="5489886"/>
                  <a:pt x="4095550" y="5619750"/>
                  <a:pt x="3935355" y="5619750"/>
                </a:cubicBezTo>
                <a:lnTo>
                  <a:pt x="3664975" y="5619750"/>
                </a:lnTo>
                <a:lnTo>
                  <a:pt x="3483086" y="5619750"/>
                </a:lnTo>
                <a:lnTo>
                  <a:pt x="0" y="561975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203200" dist="1524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FD5325-3717-459B-90F1-3A5965EDA412}"/>
              </a:ext>
            </a:extLst>
          </p:cNvPr>
          <p:cNvSpPr/>
          <p:nvPr/>
        </p:nvSpPr>
        <p:spPr>
          <a:xfrm>
            <a:off x="12984" y="5517967"/>
            <a:ext cx="1635926" cy="15435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6B523D-820E-4BCE-8F4E-4AC0B65EE3DC}"/>
              </a:ext>
            </a:extLst>
          </p:cNvPr>
          <p:cNvSpPr/>
          <p:nvPr/>
        </p:nvSpPr>
        <p:spPr>
          <a:xfrm>
            <a:off x="28909" y="5713759"/>
            <a:ext cx="1620000" cy="45719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BA6D6C8-4B9F-49F0-8132-0811C553FBE9}"/>
              </a:ext>
            </a:extLst>
          </p:cNvPr>
          <p:cNvSpPr txBox="1"/>
          <p:nvPr/>
        </p:nvSpPr>
        <p:spPr>
          <a:xfrm rot="16200000">
            <a:off x="-512291" y="2980204"/>
            <a:ext cx="26564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chemeClr val="accent2">
                    <a:lumMod val="50000"/>
                  </a:schemeClr>
                </a:solidFill>
              </a:rPr>
              <a:t>SOMMAIRE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890E8C1A-9080-4797-856A-ED0D5380C123}"/>
              </a:ext>
            </a:extLst>
          </p:cNvPr>
          <p:cNvSpPr txBox="1"/>
          <p:nvPr/>
        </p:nvSpPr>
        <p:spPr>
          <a:xfrm>
            <a:off x="2134591" y="705387"/>
            <a:ext cx="27828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Contexte et justification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D6008F6-BFBD-47AA-BE74-0DA722F6D6A3}"/>
              </a:ext>
            </a:extLst>
          </p:cNvPr>
          <p:cNvSpPr txBox="1"/>
          <p:nvPr/>
        </p:nvSpPr>
        <p:spPr>
          <a:xfrm>
            <a:off x="2134590" y="1341726"/>
            <a:ext cx="30183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Apprenants du 21è siècle 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5F67C221-651B-405B-820D-B79D3A6F00FD}"/>
              </a:ext>
            </a:extLst>
          </p:cNvPr>
          <p:cNvSpPr txBox="1"/>
          <p:nvPr/>
        </p:nvSpPr>
        <p:spPr>
          <a:xfrm>
            <a:off x="2128598" y="2843491"/>
            <a:ext cx="17490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Méthodologie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689A236-23FC-4B8B-9E71-775EB105ECF5}"/>
              </a:ext>
            </a:extLst>
          </p:cNvPr>
          <p:cNvSpPr txBox="1"/>
          <p:nvPr/>
        </p:nvSpPr>
        <p:spPr>
          <a:xfrm>
            <a:off x="2128598" y="2118098"/>
            <a:ext cx="10310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Objectif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E05DA96-C6CE-491E-9FC0-19AFE65E0A50}"/>
              </a:ext>
            </a:extLst>
          </p:cNvPr>
          <p:cNvSpPr txBox="1"/>
          <p:nvPr/>
        </p:nvSpPr>
        <p:spPr>
          <a:xfrm>
            <a:off x="2134590" y="3578377"/>
            <a:ext cx="1241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Résultats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06BA03C-98C9-4713-9776-6EE7768C85A5}"/>
              </a:ext>
            </a:extLst>
          </p:cNvPr>
          <p:cNvSpPr txBox="1"/>
          <p:nvPr/>
        </p:nvSpPr>
        <p:spPr>
          <a:xfrm>
            <a:off x="2134590" y="4997171"/>
            <a:ext cx="30708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Conclusion et perspectives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B2917F2-2078-41E3-B89C-BFBCECD33CCB}"/>
              </a:ext>
            </a:extLst>
          </p:cNvPr>
          <p:cNvSpPr txBox="1"/>
          <p:nvPr/>
        </p:nvSpPr>
        <p:spPr>
          <a:xfrm>
            <a:off x="2134590" y="4262285"/>
            <a:ext cx="27031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Difficultés rencontrés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333D658-7135-8E36-F597-4CF9AAF4E17B}"/>
              </a:ext>
            </a:extLst>
          </p:cNvPr>
          <p:cNvGrpSpPr/>
          <p:nvPr/>
        </p:nvGrpSpPr>
        <p:grpSpPr>
          <a:xfrm>
            <a:off x="2531938" y="6119187"/>
            <a:ext cx="8703269" cy="727320"/>
            <a:chOff x="586853" y="4436885"/>
            <a:chExt cx="8045257" cy="72732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0CEF1FDA-469B-41F8-D2E0-F7C0076DCB6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25" name="Image 24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0170D74D-2D6A-47EB-8B86-3FDABAB03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26" name="Image 25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A47580B4-1E3E-0C8A-A78E-88363CCEA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27" name="Image 26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437BD63-D90E-4CB1-2EB1-C68DB3E05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23" name="Image 22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29E59778-A8BF-8807-0112-D22F975F9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24" name="Image 23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E00E4914-AA6C-E08D-A8DC-40CB8896B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F06BA03C-98C9-4713-9776-6EE7768C85A5}"/>
              </a:ext>
            </a:extLst>
          </p:cNvPr>
          <p:cNvSpPr txBox="1"/>
          <p:nvPr/>
        </p:nvSpPr>
        <p:spPr>
          <a:xfrm>
            <a:off x="2184198" y="5740009"/>
            <a:ext cx="1693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Références </a:t>
            </a:r>
          </a:p>
        </p:txBody>
      </p:sp>
    </p:spTree>
    <p:extLst>
      <p:ext uri="{BB962C8B-B14F-4D97-AF65-F5344CB8AC3E}">
        <p14:creationId xmlns:p14="http://schemas.microsoft.com/office/powerpoint/2010/main" val="3838444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59595" y="5624780"/>
            <a:ext cx="466547" cy="687857"/>
          </a:xfrm>
          <a:prstGeom prst="roundRect">
            <a:avLst/>
          </a:prstGeom>
          <a:solidFill>
            <a:srgbClr val="FFFF0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2800" b="1" kern="0" dirty="0">
                <a:solidFill>
                  <a:prstClr val="white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8</a:t>
            </a:r>
            <a:endParaRPr kumimoji="0" lang="en-IN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Fan Heiti Std B" panose="020B0700000000000000" pitchFamily="34" charset="-128"/>
              <a:ea typeface="Adobe Fan Heiti Std B" panose="020B0700000000000000" pitchFamily="34" charset="-128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FF3D99-0A8E-4442-961F-323F9FE25C71}"/>
              </a:ext>
            </a:extLst>
          </p:cNvPr>
          <p:cNvSpPr/>
          <p:nvPr/>
        </p:nvSpPr>
        <p:spPr>
          <a:xfrm>
            <a:off x="12100560" y="-1"/>
            <a:ext cx="91440" cy="6858000"/>
          </a:xfrm>
          <a:prstGeom prst="rect">
            <a:avLst/>
          </a:prstGeom>
          <a:solidFill>
            <a:srgbClr val="C00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09651" y="4898152"/>
            <a:ext cx="527993" cy="687857"/>
          </a:xfrm>
          <a:prstGeom prst="roundRect">
            <a:avLst/>
          </a:prstGeom>
          <a:solidFill>
            <a:srgbClr val="ED7D31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7</a:t>
            </a:r>
          </a:p>
        </p:txBody>
      </p:sp>
      <p:sp>
        <p:nvSpPr>
          <p:cNvPr id="9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09651" y="4178961"/>
            <a:ext cx="527993" cy="687857"/>
          </a:xfrm>
          <a:prstGeom prst="roundRect">
            <a:avLst/>
          </a:prstGeom>
          <a:solidFill>
            <a:srgbClr val="70AD47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6</a:t>
            </a:r>
          </a:p>
        </p:txBody>
      </p:sp>
      <p:sp>
        <p:nvSpPr>
          <p:cNvPr id="10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490813" y="3451210"/>
            <a:ext cx="527993" cy="687857"/>
          </a:xfrm>
          <a:prstGeom prst="roundRect">
            <a:avLst/>
          </a:prstGeom>
          <a:solidFill>
            <a:srgbClr val="FFC0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5</a:t>
            </a:r>
          </a:p>
        </p:txBody>
      </p:sp>
      <p:sp>
        <p:nvSpPr>
          <p:cNvPr id="11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461701" y="2723456"/>
            <a:ext cx="557105" cy="687857"/>
          </a:xfrm>
          <a:prstGeom prst="roundRect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IN" sz="2800" b="1" kern="0" dirty="0">
                <a:solidFill>
                  <a:prstClr val="white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4</a:t>
            </a:r>
          </a:p>
        </p:txBody>
      </p:sp>
      <p:sp>
        <p:nvSpPr>
          <p:cNvPr id="12" name="Rectangle: Rounded Corners 20">
            <a:extLst>
              <a:ext uri="{FF2B5EF4-FFF2-40B4-BE49-F238E27FC236}">
                <a16:creationId xmlns:a16="http://schemas.microsoft.com/office/drawing/2014/main" id="{8D9EBFE9-A738-41CE-9C43-038F3D7A0017}"/>
              </a:ext>
            </a:extLst>
          </p:cNvPr>
          <p:cNvSpPr/>
          <p:nvPr/>
        </p:nvSpPr>
        <p:spPr>
          <a:xfrm>
            <a:off x="814627" y="1995629"/>
            <a:ext cx="1176847" cy="687857"/>
          </a:xfrm>
          <a:prstGeom prst="roundRect">
            <a:avLst/>
          </a:prstGeom>
          <a:solidFill>
            <a:srgbClr val="ED7D31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3</a:t>
            </a:r>
          </a:p>
        </p:txBody>
      </p:sp>
      <p:sp>
        <p:nvSpPr>
          <p:cNvPr id="13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814627" y="1280400"/>
            <a:ext cx="1176847" cy="687857"/>
          </a:xfrm>
          <a:prstGeom prst="roundRect">
            <a:avLst/>
          </a:prstGeom>
          <a:solidFill>
            <a:srgbClr val="4472C4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2</a:t>
            </a:r>
          </a:p>
        </p:txBody>
      </p:sp>
      <p:sp>
        <p:nvSpPr>
          <p:cNvPr id="14" name="Rectangle: Rounded Corners 15">
            <a:extLst>
              <a:ext uri="{FF2B5EF4-FFF2-40B4-BE49-F238E27FC236}">
                <a16:creationId xmlns:a16="http://schemas.microsoft.com/office/drawing/2014/main" id="{B0962F8C-5F10-447C-9C7F-4B527981C513}"/>
              </a:ext>
            </a:extLst>
          </p:cNvPr>
          <p:cNvSpPr/>
          <p:nvPr/>
        </p:nvSpPr>
        <p:spPr>
          <a:xfrm>
            <a:off x="814627" y="554901"/>
            <a:ext cx="1513727" cy="687857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1</a:t>
            </a:r>
          </a:p>
        </p:txBody>
      </p:sp>
      <p:sp>
        <p:nvSpPr>
          <p:cNvPr id="15" name="Freeform: Shape 6">
            <a:extLst>
              <a:ext uri="{FF2B5EF4-FFF2-40B4-BE49-F238E27FC236}">
                <a16:creationId xmlns:a16="http://schemas.microsoft.com/office/drawing/2014/main" id="{83AE1B1C-FBBB-4EEF-99E2-A95746E30C62}"/>
              </a:ext>
            </a:extLst>
          </p:cNvPr>
          <p:cNvSpPr/>
          <p:nvPr/>
        </p:nvSpPr>
        <p:spPr>
          <a:xfrm>
            <a:off x="0" y="256525"/>
            <a:ext cx="1666585" cy="6298058"/>
          </a:xfrm>
          <a:custGeom>
            <a:avLst/>
            <a:gdLst>
              <a:gd name="connsiteX0" fmla="*/ 0 w 4225414"/>
              <a:gd name="connsiteY0" fmla="*/ 0 h 5619750"/>
              <a:gd name="connsiteX1" fmla="*/ 3483086 w 4225414"/>
              <a:gd name="connsiteY1" fmla="*/ 0 h 5619750"/>
              <a:gd name="connsiteX2" fmla="*/ 3664975 w 4225414"/>
              <a:gd name="connsiteY2" fmla="*/ 0 h 5619750"/>
              <a:gd name="connsiteX3" fmla="*/ 3935355 w 4225414"/>
              <a:gd name="connsiteY3" fmla="*/ 0 h 5619750"/>
              <a:gd name="connsiteX4" fmla="*/ 4225414 w 4225414"/>
              <a:gd name="connsiteY4" fmla="*/ 290059 h 5619750"/>
              <a:gd name="connsiteX5" fmla="*/ 4225414 w 4225414"/>
              <a:gd name="connsiteY5" fmla="*/ 5329691 h 5619750"/>
              <a:gd name="connsiteX6" fmla="*/ 3935355 w 4225414"/>
              <a:gd name="connsiteY6" fmla="*/ 5619750 h 5619750"/>
              <a:gd name="connsiteX7" fmla="*/ 3664975 w 4225414"/>
              <a:gd name="connsiteY7" fmla="*/ 5619750 h 5619750"/>
              <a:gd name="connsiteX8" fmla="*/ 3483086 w 4225414"/>
              <a:gd name="connsiteY8" fmla="*/ 5619750 h 5619750"/>
              <a:gd name="connsiteX9" fmla="*/ 0 w 4225414"/>
              <a:gd name="connsiteY9" fmla="*/ 5619750 h 561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25414" h="5619750">
                <a:moveTo>
                  <a:pt x="0" y="0"/>
                </a:moveTo>
                <a:lnTo>
                  <a:pt x="3483086" y="0"/>
                </a:lnTo>
                <a:lnTo>
                  <a:pt x="3664975" y="0"/>
                </a:lnTo>
                <a:lnTo>
                  <a:pt x="3935355" y="0"/>
                </a:lnTo>
                <a:cubicBezTo>
                  <a:pt x="4095550" y="0"/>
                  <a:pt x="4225414" y="129864"/>
                  <a:pt x="4225414" y="290059"/>
                </a:cubicBezTo>
                <a:lnTo>
                  <a:pt x="4225414" y="5329691"/>
                </a:lnTo>
                <a:cubicBezTo>
                  <a:pt x="4225414" y="5489886"/>
                  <a:pt x="4095550" y="5619750"/>
                  <a:pt x="3935355" y="5619750"/>
                </a:cubicBezTo>
                <a:lnTo>
                  <a:pt x="3664975" y="5619750"/>
                </a:lnTo>
                <a:lnTo>
                  <a:pt x="3483086" y="5619750"/>
                </a:lnTo>
                <a:lnTo>
                  <a:pt x="0" y="561975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203200" dist="1524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FD5325-3717-459B-90F1-3A5965EDA412}"/>
              </a:ext>
            </a:extLst>
          </p:cNvPr>
          <p:cNvSpPr/>
          <p:nvPr/>
        </p:nvSpPr>
        <p:spPr>
          <a:xfrm>
            <a:off x="12984" y="5517967"/>
            <a:ext cx="1635926" cy="15435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6B523D-820E-4BCE-8F4E-4AC0B65EE3DC}"/>
              </a:ext>
            </a:extLst>
          </p:cNvPr>
          <p:cNvSpPr/>
          <p:nvPr/>
        </p:nvSpPr>
        <p:spPr>
          <a:xfrm>
            <a:off x="28909" y="5713759"/>
            <a:ext cx="1620000" cy="45719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DD495BAA-9234-424E-B161-F92DEE8D6244}"/>
              </a:ext>
            </a:extLst>
          </p:cNvPr>
          <p:cNvSpPr txBox="1"/>
          <p:nvPr/>
        </p:nvSpPr>
        <p:spPr>
          <a:xfrm>
            <a:off x="2858208" y="558479"/>
            <a:ext cx="63848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b="1" dirty="0"/>
              <a:t>Depuis 2016 : Réforme éducative ambitieuse visant à moderniser le système éducatif Djiboutien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D495BAA-9234-424E-B161-F92DEE8D6244}"/>
              </a:ext>
            </a:extLst>
          </p:cNvPr>
          <p:cNvSpPr txBox="1"/>
          <p:nvPr/>
        </p:nvSpPr>
        <p:spPr>
          <a:xfrm>
            <a:off x="3267027" y="1627974"/>
            <a:ext cx="690820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b="1" dirty="0"/>
              <a:t>Introduction des TIC et de l’informatique dès la 6</a:t>
            </a:r>
            <a:r>
              <a:rPr lang="fr-FR" b="1" baseline="30000" dirty="0"/>
              <a:t>ème</a:t>
            </a:r>
            <a:r>
              <a:rPr lang="fr-FR" b="1" dirty="0"/>
              <a:t> </a:t>
            </a:r>
          </a:p>
        </p:txBody>
      </p:sp>
      <p:sp>
        <p:nvSpPr>
          <p:cNvPr id="21" name="Flèche vers le bas 20"/>
          <p:cNvSpPr/>
          <p:nvPr/>
        </p:nvSpPr>
        <p:spPr>
          <a:xfrm>
            <a:off x="5762625" y="1280400"/>
            <a:ext cx="288032" cy="3439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Flèche vers le bas 34"/>
          <p:cNvSpPr/>
          <p:nvPr/>
        </p:nvSpPr>
        <p:spPr>
          <a:xfrm>
            <a:off x="5762625" y="2370340"/>
            <a:ext cx="288032" cy="3439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2273032" y="2865448"/>
            <a:ext cx="91657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/>
              <a:t>L’objectif principal est de former des élèves capables de s’adapter et de réussir dans une société numérique et mondialisée, où la maîtrise des technologies est désormais essentielle..</a:t>
            </a:r>
            <a:endParaRPr lang="en-GB" b="1" dirty="0"/>
          </a:p>
        </p:txBody>
      </p:sp>
      <p:sp>
        <p:nvSpPr>
          <p:cNvPr id="38" name="Flèche vers le bas 37"/>
          <p:cNvSpPr/>
          <p:nvPr/>
        </p:nvSpPr>
        <p:spPr>
          <a:xfrm>
            <a:off x="5762625" y="3746314"/>
            <a:ext cx="288032" cy="3439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2699413" y="4136856"/>
            <a:ext cx="81045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/>
              <a:t>Cependant, malgré ces progrès, l’enseignement demeure cloisonné, les matières scientifiques étant souvent enseignées séparément, sans véritable lien avec la vie quotidienne ou le monde professionnel.</a:t>
            </a:r>
            <a:endParaRPr lang="en-GB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BA6D6C8-4B9F-49F0-8132-0811C553FBE9}"/>
              </a:ext>
            </a:extLst>
          </p:cNvPr>
          <p:cNvSpPr txBox="1"/>
          <p:nvPr/>
        </p:nvSpPr>
        <p:spPr>
          <a:xfrm rot="16200000">
            <a:off x="-1848154" y="3116075"/>
            <a:ext cx="52686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rgbClr val="C00000"/>
                </a:solidFill>
              </a:rPr>
              <a:t>Contexte et justification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5333D658-7135-8E36-F597-4CF9AAF4E17B}"/>
              </a:ext>
            </a:extLst>
          </p:cNvPr>
          <p:cNvGrpSpPr/>
          <p:nvPr/>
        </p:nvGrpSpPr>
        <p:grpSpPr>
          <a:xfrm>
            <a:off x="2531938" y="5771616"/>
            <a:ext cx="8703269" cy="727320"/>
            <a:chOff x="586853" y="4436885"/>
            <a:chExt cx="8045257" cy="727320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CEF1FDA-469B-41F8-D2E0-F7C0076DCB6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29" name="Image 28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0170D74D-2D6A-47EB-8B86-3FDABAB03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31" name="Image 30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A47580B4-1E3E-0C8A-A78E-88363CCEA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32" name="Image 31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437BD63-D90E-4CB1-2EB1-C68DB3E05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27" name="Image 26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29E59778-A8BF-8807-0112-D22F975F9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28" name="Image 27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E00E4914-AA6C-E08D-A8DC-40CB8896B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1177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0" grpId="0"/>
      <p:bldP spid="21" grpId="0" animBg="1"/>
      <p:bldP spid="35" grpId="0" animBg="1"/>
      <p:bldP spid="24" grpId="0"/>
      <p:bldP spid="38" grpId="0" animBg="1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59595" y="5624780"/>
            <a:ext cx="466547" cy="687857"/>
          </a:xfrm>
          <a:prstGeom prst="roundRect">
            <a:avLst/>
          </a:prstGeom>
          <a:solidFill>
            <a:srgbClr val="FFFF0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2800" b="1" kern="0" dirty="0">
                <a:solidFill>
                  <a:prstClr val="white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8</a:t>
            </a:r>
            <a:endParaRPr kumimoji="0" lang="en-IN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Fan Heiti Std B" panose="020B0700000000000000" pitchFamily="34" charset="-128"/>
              <a:ea typeface="Adobe Fan Heiti Std B" panose="020B0700000000000000" pitchFamily="34" charset="-128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FF3D99-0A8E-4442-961F-323F9FE25C71}"/>
              </a:ext>
            </a:extLst>
          </p:cNvPr>
          <p:cNvSpPr/>
          <p:nvPr/>
        </p:nvSpPr>
        <p:spPr>
          <a:xfrm>
            <a:off x="12100560" y="-1"/>
            <a:ext cx="91440" cy="6858000"/>
          </a:xfrm>
          <a:prstGeom prst="rect">
            <a:avLst/>
          </a:prstGeom>
          <a:solidFill>
            <a:srgbClr val="C00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09651" y="4898152"/>
            <a:ext cx="527993" cy="687857"/>
          </a:xfrm>
          <a:prstGeom prst="roundRect">
            <a:avLst/>
          </a:prstGeom>
          <a:solidFill>
            <a:srgbClr val="ED7D31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7</a:t>
            </a:r>
          </a:p>
        </p:txBody>
      </p:sp>
      <p:sp>
        <p:nvSpPr>
          <p:cNvPr id="9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09651" y="4178961"/>
            <a:ext cx="527993" cy="687857"/>
          </a:xfrm>
          <a:prstGeom prst="roundRect">
            <a:avLst/>
          </a:prstGeom>
          <a:solidFill>
            <a:srgbClr val="70AD47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6</a:t>
            </a:r>
          </a:p>
        </p:txBody>
      </p:sp>
      <p:sp>
        <p:nvSpPr>
          <p:cNvPr id="10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490813" y="3451210"/>
            <a:ext cx="527993" cy="687857"/>
          </a:xfrm>
          <a:prstGeom prst="roundRect">
            <a:avLst/>
          </a:prstGeom>
          <a:solidFill>
            <a:srgbClr val="FFC0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5</a:t>
            </a:r>
          </a:p>
        </p:txBody>
      </p:sp>
      <p:sp>
        <p:nvSpPr>
          <p:cNvPr id="11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461701" y="2723456"/>
            <a:ext cx="557105" cy="687857"/>
          </a:xfrm>
          <a:prstGeom prst="roundRect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IN" sz="2800" b="1" kern="0" dirty="0">
                <a:solidFill>
                  <a:prstClr val="white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4</a:t>
            </a:r>
          </a:p>
        </p:txBody>
      </p:sp>
      <p:sp>
        <p:nvSpPr>
          <p:cNvPr id="12" name="Rectangle: Rounded Corners 20">
            <a:extLst>
              <a:ext uri="{FF2B5EF4-FFF2-40B4-BE49-F238E27FC236}">
                <a16:creationId xmlns:a16="http://schemas.microsoft.com/office/drawing/2014/main" id="{8D9EBFE9-A738-41CE-9C43-038F3D7A0017}"/>
              </a:ext>
            </a:extLst>
          </p:cNvPr>
          <p:cNvSpPr/>
          <p:nvPr/>
        </p:nvSpPr>
        <p:spPr>
          <a:xfrm>
            <a:off x="814627" y="1995629"/>
            <a:ext cx="1176847" cy="687857"/>
          </a:xfrm>
          <a:prstGeom prst="roundRect">
            <a:avLst/>
          </a:prstGeom>
          <a:solidFill>
            <a:srgbClr val="ED7D31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3</a:t>
            </a:r>
          </a:p>
        </p:txBody>
      </p:sp>
      <p:sp>
        <p:nvSpPr>
          <p:cNvPr id="13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814627" y="1280400"/>
            <a:ext cx="1176847" cy="687857"/>
          </a:xfrm>
          <a:prstGeom prst="roundRect">
            <a:avLst/>
          </a:prstGeom>
          <a:solidFill>
            <a:srgbClr val="4472C4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2</a:t>
            </a:r>
          </a:p>
        </p:txBody>
      </p:sp>
      <p:sp>
        <p:nvSpPr>
          <p:cNvPr id="14" name="Rectangle: Rounded Corners 15">
            <a:extLst>
              <a:ext uri="{FF2B5EF4-FFF2-40B4-BE49-F238E27FC236}">
                <a16:creationId xmlns:a16="http://schemas.microsoft.com/office/drawing/2014/main" id="{B0962F8C-5F10-447C-9C7F-4B527981C513}"/>
              </a:ext>
            </a:extLst>
          </p:cNvPr>
          <p:cNvSpPr/>
          <p:nvPr/>
        </p:nvSpPr>
        <p:spPr>
          <a:xfrm>
            <a:off x="814627" y="554901"/>
            <a:ext cx="1513727" cy="687857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1</a:t>
            </a:r>
          </a:p>
        </p:txBody>
      </p:sp>
      <p:sp>
        <p:nvSpPr>
          <p:cNvPr id="15" name="Freeform: Shape 6">
            <a:extLst>
              <a:ext uri="{FF2B5EF4-FFF2-40B4-BE49-F238E27FC236}">
                <a16:creationId xmlns:a16="http://schemas.microsoft.com/office/drawing/2014/main" id="{83AE1B1C-FBBB-4EEF-99E2-A95746E30C62}"/>
              </a:ext>
            </a:extLst>
          </p:cNvPr>
          <p:cNvSpPr/>
          <p:nvPr/>
        </p:nvSpPr>
        <p:spPr>
          <a:xfrm>
            <a:off x="0" y="279971"/>
            <a:ext cx="1666585" cy="6298058"/>
          </a:xfrm>
          <a:custGeom>
            <a:avLst/>
            <a:gdLst>
              <a:gd name="connsiteX0" fmla="*/ 0 w 4225414"/>
              <a:gd name="connsiteY0" fmla="*/ 0 h 5619750"/>
              <a:gd name="connsiteX1" fmla="*/ 3483086 w 4225414"/>
              <a:gd name="connsiteY1" fmla="*/ 0 h 5619750"/>
              <a:gd name="connsiteX2" fmla="*/ 3664975 w 4225414"/>
              <a:gd name="connsiteY2" fmla="*/ 0 h 5619750"/>
              <a:gd name="connsiteX3" fmla="*/ 3935355 w 4225414"/>
              <a:gd name="connsiteY3" fmla="*/ 0 h 5619750"/>
              <a:gd name="connsiteX4" fmla="*/ 4225414 w 4225414"/>
              <a:gd name="connsiteY4" fmla="*/ 290059 h 5619750"/>
              <a:gd name="connsiteX5" fmla="*/ 4225414 w 4225414"/>
              <a:gd name="connsiteY5" fmla="*/ 5329691 h 5619750"/>
              <a:gd name="connsiteX6" fmla="*/ 3935355 w 4225414"/>
              <a:gd name="connsiteY6" fmla="*/ 5619750 h 5619750"/>
              <a:gd name="connsiteX7" fmla="*/ 3664975 w 4225414"/>
              <a:gd name="connsiteY7" fmla="*/ 5619750 h 5619750"/>
              <a:gd name="connsiteX8" fmla="*/ 3483086 w 4225414"/>
              <a:gd name="connsiteY8" fmla="*/ 5619750 h 5619750"/>
              <a:gd name="connsiteX9" fmla="*/ 0 w 4225414"/>
              <a:gd name="connsiteY9" fmla="*/ 5619750 h 561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25414" h="5619750">
                <a:moveTo>
                  <a:pt x="0" y="0"/>
                </a:moveTo>
                <a:lnTo>
                  <a:pt x="3483086" y="0"/>
                </a:lnTo>
                <a:lnTo>
                  <a:pt x="3664975" y="0"/>
                </a:lnTo>
                <a:lnTo>
                  <a:pt x="3935355" y="0"/>
                </a:lnTo>
                <a:cubicBezTo>
                  <a:pt x="4095550" y="0"/>
                  <a:pt x="4225414" y="129864"/>
                  <a:pt x="4225414" y="290059"/>
                </a:cubicBezTo>
                <a:lnTo>
                  <a:pt x="4225414" y="5329691"/>
                </a:lnTo>
                <a:cubicBezTo>
                  <a:pt x="4225414" y="5489886"/>
                  <a:pt x="4095550" y="5619750"/>
                  <a:pt x="3935355" y="5619750"/>
                </a:cubicBezTo>
                <a:lnTo>
                  <a:pt x="3664975" y="5619750"/>
                </a:lnTo>
                <a:lnTo>
                  <a:pt x="3483086" y="5619750"/>
                </a:lnTo>
                <a:lnTo>
                  <a:pt x="0" y="561975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203200" dist="1524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FD5325-3717-459B-90F1-3A5965EDA412}"/>
              </a:ext>
            </a:extLst>
          </p:cNvPr>
          <p:cNvSpPr/>
          <p:nvPr/>
        </p:nvSpPr>
        <p:spPr>
          <a:xfrm>
            <a:off x="12984" y="5517967"/>
            <a:ext cx="1635926" cy="15435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6B523D-820E-4BCE-8F4E-4AC0B65EE3DC}"/>
              </a:ext>
            </a:extLst>
          </p:cNvPr>
          <p:cNvSpPr/>
          <p:nvPr/>
        </p:nvSpPr>
        <p:spPr>
          <a:xfrm>
            <a:off x="28909" y="5713759"/>
            <a:ext cx="1620000" cy="45719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DD495BAA-9234-424E-B161-F92DEE8D6244}"/>
              </a:ext>
            </a:extLst>
          </p:cNvPr>
          <p:cNvSpPr txBox="1"/>
          <p:nvPr/>
        </p:nvSpPr>
        <p:spPr>
          <a:xfrm>
            <a:off x="3257550" y="357070"/>
            <a:ext cx="73382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/>
              <a:t>Donc le manque d’articulation entre la théorie et la pratique engendre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D495BAA-9234-424E-B161-F92DEE8D6244}"/>
              </a:ext>
            </a:extLst>
          </p:cNvPr>
          <p:cNvSpPr txBox="1"/>
          <p:nvPr/>
        </p:nvSpPr>
        <p:spPr>
          <a:xfrm>
            <a:off x="2825762" y="2022058"/>
            <a:ext cx="2263520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b="1" dirty="0"/>
              <a:t>limitation de  développement de compétences transversales du XXIᵉ siècle</a:t>
            </a:r>
          </a:p>
        </p:txBody>
      </p:sp>
      <p:cxnSp>
        <p:nvCxnSpPr>
          <p:cNvPr id="19" name="Connecteur droit avec flèche 18"/>
          <p:cNvCxnSpPr/>
          <p:nvPr/>
        </p:nvCxnSpPr>
        <p:spPr>
          <a:xfrm flipH="1">
            <a:off x="4777585" y="1016906"/>
            <a:ext cx="578194" cy="80576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/>
          <p:nvPr/>
        </p:nvCxnSpPr>
        <p:spPr>
          <a:xfrm>
            <a:off x="6734491" y="923822"/>
            <a:ext cx="669222" cy="84701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DD495BAA-9234-424E-B161-F92DEE8D6244}"/>
              </a:ext>
            </a:extLst>
          </p:cNvPr>
          <p:cNvSpPr txBox="1"/>
          <p:nvPr/>
        </p:nvSpPr>
        <p:spPr>
          <a:xfrm>
            <a:off x="7546102" y="1767418"/>
            <a:ext cx="2817097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b="1" dirty="0"/>
              <a:t>une perte de motivation chez les élèves, qui ont du mal à voir l’utilité réelle des sciences dans leur vie de tous les jours.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BA6D6C8-4B9F-49F0-8132-0811C553FBE9}"/>
              </a:ext>
            </a:extLst>
          </p:cNvPr>
          <p:cNvSpPr txBox="1"/>
          <p:nvPr/>
        </p:nvSpPr>
        <p:spPr>
          <a:xfrm rot="16200000">
            <a:off x="-1848154" y="3116075"/>
            <a:ext cx="52686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rgbClr val="C00000"/>
                </a:solidFill>
              </a:rPr>
              <a:t>Contexte et justification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333D658-7135-8E36-F597-4CF9AAF4E17B}"/>
              </a:ext>
            </a:extLst>
          </p:cNvPr>
          <p:cNvGrpSpPr/>
          <p:nvPr/>
        </p:nvGrpSpPr>
        <p:grpSpPr>
          <a:xfrm>
            <a:off x="2531938" y="5771616"/>
            <a:ext cx="8703269" cy="727320"/>
            <a:chOff x="586853" y="4436885"/>
            <a:chExt cx="8045257" cy="72732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0CEF1FDA-469B-41F8-D2E0-F7C0076DCB6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25" name="Image 24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0170D74D-2D6A-47EB-8B86-3FDABAB03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26" name="Image 25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A47580B4-1E3E-0C8A-A78E-88363CCEA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27" name="Image 26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437BD63-D90E-4CB1-2EB1-C68DB3E05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23" name="Image 22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29E59778-A8BF-8807-0112-D22F975F9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24" name="Image 23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E00E4914-AA6C-E08D-A8DC-40CB8896B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75985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0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59595" y="5624780"/>
            <a:ext cx="466547" cy="687857"/>
          </a:xfrm>
          <a:prstGeom prst="roundRect">
            <a:avLst/>
          </a:prstGeom>
          <a:solidFill>
            <a:srgbClr val="FFFF0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2800" b="1" kern="0" dirty="0">
                <a:solidFill>
                  <a:prstClr val="white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8</a:t>
            </a:r>
            <a:endParaRPr kumimoji="0" lang="en-IN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Fan Heiti Std B" panose="020B0700000000000000" pitchFamily="34" charset="-128"/>
              <a:ea typeface="Adobe Fan Heiti Std B" panose="020B0700000000000000" pitchFamily="34" charset="-128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FF3D99-0A8E-4442-961F-323F9FE25C71}"/>
              </a:ext>
            </a:extLst>
          </p:cNvPr>
          <p:cNvSpPr/>
          <p:nvPr/>
        </p:nvSpPr>
        <p:spPr>
          <a:xfrm>
            <a:off x="12100560" y="-1"/>
            <a:ext cx="91440" cy="6858000"/>
          </a:xfrm>
          <a:prstGeom prst="rect">
            <a:avLst/>
          </a:prstGeom>
          <a:solidFill>
            <a:srgbClr val="C00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09651" y="4898152"/>
            <a:ext cx="527993" cy="687857"/>
          </a:xfrm>
          <a:prstGeom prst="roundRect">
            <a:avLst/>
          </a:prstGeom>
          <a:solidFill>
            <a:srgbClr val="ED7D31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7</a:t>
            </a:r>
          </a:p>
        </p:txBody>
      </p:sp>
      <p:sp>
        <p:nvSpPr>
          <p:cNvPr id="9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09651" y="4178961"/>
            <a:ext cx="527993" cy="687857"/>
          </a:xfrm>
          <a:prstGeom prst="roundRect">
            <a:avLst/>
          </a:prstGeom>
          <a:solidFill>
            <a:srgbClr val="70AD47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6</a:t>
            </a:r>
          </a:p>
        </p:txBody>
      </p:sp>
      <p:sp>
        <p:nvSpPr>
          <p:cNvPr id="10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490813" y="3451210"/>
            <a:ext cx="527993" cy="687857"/>
          </a:xfrm>
          <a:prstGeom prst="roundRect">
            <a:avLst/>
          </a:prstGeom>
          <a:solidFill>
            <a:srgbClr val="FFC0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5</a:t>
            </a:r>
          </a:p>
        </p:txBody>
      </p:sp>
      <p:sp>
        <p:nvSpPr>
          <p:cNvPr id="11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461701" y="2723456"/>
            <a:ext cx="557105" cy="687857"/>
          </a:xfrm>
          <a:prstGeom prst="roundRect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IN" sz="2800" b="1" kern="0" dirty="0">
                <a:solidFill>
                  <a:prstClr val="white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4</a:t>
            </a:r>
          </a:p>
        </p:txBody>
      </p:sp>
      <p:sp>
        <p:nvSpPr>
          <p:cNvPr id="12" name="Rectangle: Rounded Corners 20">
            <a:extLst>
              <a:ext uri="{FF2B5EF4-FFF2-40B4-BE49-F238E27FC236}">
                <a16:creationId xmlns:a16="http://schemas.microsoft.com/office/drawing/2014/main" id="{8D9EBFE9-A738-41CE-9C43-038F3D7A0017}"/>
              </a:ext>
            </a:extLst>
          </p:cNvPr>
          <p:cNvSpPr/>
          <p:nvPr/>
        </p:nvSpPr>
        <p:spPr>
          <a:xfrm>
            <a:off x="814627" y="1995629"/>
            <a:ext cx="1176847" cy="687857"/>
          </a:xfrm>
          <a:prstGeom prst="roundRect">
            <a:avLst/>
          </a:prstGeom>
          <a:solidFill>
            <a:srgbClr val="ED7D31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3</a:t>
            </a:r>
          </a:p>
        </p:txBody>
      </p:sp>
      <p:sp>
        <p:nvSpPr>
          <p:cNvPr id="13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814627" y="1280400"/>
            <a:ext cx="1176847" cy="687857"/>
          </a:xfrm>
          <a:prstGeom prst="roundRect">
            <a:avLst/>
          </a:prstGeom>
          <a:solidFill>
            <a:srgbClr val="4472C4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2</a:t>
            </a:r>
          </a:p>
        </p:txBody>
      </p:sp>
      <p:sp>
        <p:nvSpPr>
          <p:cNvPr id="14" name="Rectangle: Rounded Corners 15">
            <a:extLst>
              <a:ext uri="{FF2B5EF4-FFF2-40B4-BE49-F238E27FC236}">
                <a16:creationId xmlns:a16="http://schemas.microsoft.com/office/drawing/2014/main" id="{B0962F8C-5F10-447C-9C7F-4B527981C513}"/>
              </a:ext>
            </a:extLst>
          </p:cNvPr>
          <p:cNvSpPr/>
          <p:nvPr/>
        </p:nvSpPr>
        <p:spPr>
          <a:xfrm>
            <a:off x="814627" y="554901"/>
            <a:ext cx="1513727" cy="687857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1</a:t>
            </a:r>
          </a:p>
        </p:txBody>
      </p:sp>
      <p:sp>
        <p:nvSpPr>
          <p:cNvPr id="15" name="Freeform: Shape 6">
            <a:extLst>
              <a:ext uri="{FF2B5EF4-FFF2-40B4-BE49-F238E27FC236}">
                <a16:creationId xmlns:a16="http://schemas.microsoft.com/office/drawing/2014/main" id="{83AE1B1C-FBBB-4EEF-99E2-A95746E30C62}"/>
              </a:ext>
            </a:extLst>
          </p:cNvPr>
          <p:cNvSpPr/>
          <p:nvPr/>
        </p:nvSpPr>
        <p:spPr>
          <a:xfrm>
            <a:off x="0" y="279971"/>
            <a:ext cx="1666585" cy="6298058"/>
          </a:xfrm>
          <a:custGeom>
            <a:avLst/>
            <a:gdLst>
              <a:gd name="connsiteX0" fmla="*/ 0 w 4225414"/>
              <a:gd name="connsiteY0" fmla="*/ 0 h 5619750"/>
              <a:gd name="connsiteX1" fmla="*/ 3483086 w 4225414"/>
              <a:gd name="connsiteY1" fmla="*/ 0 h 5619750"/>
              <a:gd name="connsiteX2" fmla="*/ 3664975 w 4225414"/>
              <a:gd name="connsiteY2" fmla="*/ 0 h 5619750"/>
              <a:gd name="connsiteX3" fmla="*/ 3935355 w 4225414"/>
              <a:gd name="connsiteY3" fmla="*/ 0 h 5619750"/>
              <a:gd name="connsiteX4" fmla="*/ 4225414 w 4225414"/>
              <a:gd name="connsiteY4" fmla="*/ 290059 h 5619750"/>
              <a:gd name="connsiteX5" fmla="*/ 4225414 w 4225414"/>
              <a:gd name="connsiteY5" fmla="*/ 5329691 h 5619750"/>
              <a:gd name="connsiteX6" fmla="*/ 3935355 w 4225414"/>
              <a:gd name="connsiteY6" fmla="*/ 5619750 h 5619750"/>
              <a:gd name="connsiteX7" fmla="*/ 3664975 w 4225414"/>
              <a:gd name="connsiteY7" fmla="*/ 5619750 h 5619750"/>
              <a:gd name="connsiteX8" fmla="*/ 3483086 w 4225414"/>
              <a:gd name="connsiteY8" fmla="*/ 5619750 h 5619750"/>
              <a:gd name="connsiteX9" fmla="*/ 0 w 4225414"/>
              <a:gd name="connsiteY9" fmla="*/ 5619750 h 561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25414" h="5619750">
                <a:moveTo>
                  <a:pt x="0" y="0"/>
                </a:moveTo>
                <a:lnTo>
                  <a:pt x="3483086" y="0"/>
                </a:lnTo>
                <a:lnTo>
                  <a:pt x="3664975" y="0"/>
                </a:lnTo>
                <a:lnTo>
                  <a:pt x="3935355" y="0"/>
                </a:lnTo>
                <a:cubicBezTo>
                  <a:pt x="4095550" y="0"/>
                  <a:pt x="4225414" y="129864"/>
                  <a:pt x="4225414" y="290059"/>
                </a:cubicBezTo>
                <a:lnTo>
                  <a:pt x="4225414" y="5329691"/>
                </a:lnTo>
                <a:cubicBezTo>
                  <a:pt x="4225414" y="5489886"/>
                  <a:pt x="4095550" y="5619750"/>
                  <a:pt x="3935355" y="5619750"/>
                </a:cubicBezTo>
                <a:lnTo>
                  <a:pt x="3664975" y="5619750"/>
                </a:lnTo>
                <a:lnTo>
                  <a:pt x="3483086" y="5619750"/>
                </a:lnTo>
                <a:lnTo>
                  <a:pt x="0" y="561975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203200" dist="1524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FD5325-3717-459B-90F1-3A5965EDA412}"/>
              </a:ext>
            </a:extLst>
          </p:cNvPr>
          <p:cNvSpPr/>
          <p:nvPr/>
        </p:nvSpPr>
        <p:spPr>
          <a:xfrm>
            <a:off x="12984" y="5517967"/>
            <a:ext cx="1635926" cy="15435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6B523D-820E-4BCE-8F4E-4AC0B65EE3DC}"/>
              </a:ext>
            </a:extLst>
          </p:cNvPr>
          <p:cNvSpPr/>
          <p:nvPr/>
        </p:nvSpPr>
        <p:spPr>
          <a:xfrm>
            <a:off x="28909" y="5713759"/>
            <a:ext cx="1620000" cy="45719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487D70-DB87-45C3-A6C9-9D3AFBDA80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149" y="1580059"/>
            <a:ext cx="2663470" cy="19250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32513D63-7A94-44E3-A267-60BA8097B9B3}"/>
              </a:ext>
            </a:extLst>
          </p:cNvPr>
          <p:cNvSpPr txBox="1"/>
          <p:nvPr/>
        </p:nvSpPr>
        <p:spPr>
          <a:xfrm>
            <a:off x="2833969" y="3752868"/>
            <a:ext cx="22035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Projet STIM</a:t>
            </a:r>
          </a:p>
        </p:txBody>
      </p:sp>
      <p:grpSp>
        <p:nvGrpSpPr>
          <p:cNvPr id="43" name="Arrow34" descr="{&quot;Key&quot;:&quot;POWER_USER_SHAPE_ICON&quot;,&quot;Value&quot;:&quot;POWER_USER_SHAPE_ICON_STYLE_1&quot;}">
            <a:extLst>
              <a:ext uri="{FF2B5EF4-FFF2-40B4-BE49-F238E27FC236}">
                <a16:creationId xmlns:a16="http://schemas.microsoft.com/office/drawing/2014/main" id="{5B8CD963-F1F9-46EC-8D7D-5A3AE67DC046}"/>
              </a:ext>
            </a:extLst>
          </p:cNvPr>
          <p:cNvGrpSpPr>
            <a:grpSpLocks noChangeAspect="1"/>
          </p:cNvGrpSpPr>
          <p:nvPr/>
        </p:nvGrpSpPr>
        <p:grpSpPr>
          <a:xfrm rot="658228">
            <a:off x="5504460" y="1007638"/>
            <a:ext cx="875194" cy="867163"/>
            <a:chOff x="6004176" y="1690066"/>
            <a:chExt cx="1039285" cy="1029748"/>
          </a:xfrm>
        </p:grpSpPr>
        <p:sp>
          <p:nvSpPr>
            <p:cNvPr id="44" name="Freeform 195">
              <a:extLst>
                <a:ext uri="{FF2B5EF4-FFF2-40B4-BE49-F238E27FC236}">
                  <a16:creationId xmlns:a16="http://schemas.microsoft.com/office/drawing/2014/main" id="{112D0468-76F0-46EC-9E14-BB3AA248E8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3939" y="1880760"/>
              <a:ext cx="781845" cy="476735"/>
            </a:xfrm>
            <a:custGeom>
              <a:avLst/>
              <a:gdLst>
                <a:gd name="T0" fmla="*/ 81 w 1018"/>
                <a:gd name="T1" fmla="*/ 623 h 623"/>
                <a:gd name="T2" fmla="*/ 34 w 1018"/>
                <a:gd name="T3" fmla="*/ 606 h 623"/>
                <a:gd name="T4" fmla="*/ 26 w 1018"/>
                <a:gd name="T5" fmla="*/ 504 h 623"/>
                <a:gd name="T6" fmla="*/ 933 w 1018"/>
                <a:gd name="T7" fmla="*/ 4 h 623"/>
                <a:gd name="T8" fmla="*/ 1013 w 1018"/>
                <a:gd name="T9" fmla="*/ 68 h 623"/>
                <a:gd name="T10" fmla="*/ 949 w 1018"/>
                <a:gd name="T11" fmla="*/ 148 h 623"/>
                <a:gd name="T12" fmla="*/ 136 w 1018"/>
                <a:gd name="T13" fmla="*/ 598 h 623"/>
                <a:gd name="T14" fmla="*/ 81 w 1018"/>
                <a:gd name="T15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8" h="623">
                  <a:moveTo>
                    <a:pt x="81" y="623"/>
                  </a:moveTo>
                  <a:cubicBezTo>
                    <a:pt x="65" y="623"/>
                    <a:pt x="48" y="618"/>
                    <a:pt x="34" y="606"/>
                  </a:cubicBezTo>
                  <a:cubicBezTo>
                    <a:pt x="4" y="580"/>
                    <a:pt x="0" y="534"/>
                    <a:pt x="26" y="504"/>
                  </a:cubicBezTo>
                  <a:cubicBezTo>
                    <a:pt x="282" y="206"/>
                    <a:pt x="578" y="43"/>
                    <a:pt x="933" y="4"/>
                  </a:cubicBezTo>
                  <a:cubicBezTo>
                    <a:pt x="973" y="0"/>
                    <a:pt x="1009" y="29"/>
                    <a:pt x="1013" y="68"/>
                  </a:cubicBezTo>
                  <a:cubicBezTo>
                    <a:pt x="1018" y="108"/>
                    <a:pt x="989" y="144"/>
                    <a:pt x="949" y="148"/>
                  </a:cubicBezTo>
                  <a:cubicBezTo>
                    <a:pt x="628" y="183"/>
                    <a:pt x="370" y="326"/>
                    <a:pt x="136" y="598"/>
                  </a:cubicBezTo>
                  <a:cubicBezTo>
                    <a:pt x="122" y="615"/>
                    <a:pt x="102" y="623"/>
                    <a:pt x="81" y="623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 196">
              <a:extLst>
                <a:ext uri="{FF2B5EF4-FFF2-40B4-BE49-F238E27FC236}">
                  <a16:creationId xmlns:a16="http://schemas.microsoft.com/office/drawing/2014/main" id="{FE9BE12E-6477-4985-805A-66C77A41CD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0453" y="2376565"/>
              <a:ext cx="152555" cy="171625"/>
            </a:xfrm>
            <a:custGeom>
              <a:avLst/>
              <a:gdLst>
                <a:gd name="T0" fmla="*/ 83 w 205"/>
                <a:gd name="T1" fmla="*/ 223 h 223"/>
                <a:gd name="T2" fmla="*/ 48 w 205"/>
                <a:gd name="T3" fmla="*/ 214 h 223"/>
                <a:gd name="T4" fmla="*/ 19 w 205"/>
                <a:gd name="T5" fmla="*/ 116 h 223"/>
                <a:gd name="T6" fmla="*/ 61 w 205"/>
                <a:gd name="T7" fmla="*/ 45 h 223"/>
                <a:gd name="T8" fmla="*/ 160 w 205"/>
                <a:gd name="T9" fmla="*/ 22 h 223"/>
                <a:gd name="T10" fmla="*/ 184 w 205"/>
                <a:gd name="T11" fmla="*/ 121 h 223"/>
                <a:gd name="T12" fmla="*/ 146 w 205"/>
                <a:gd name="T13" fmla="*/ 186 h 223"/>
                <a:gd name="T14" fmla="*/ 83 w 205"/>
                <a:gd name="T15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5" h="223">
                  <a:moveTo>
                    <a:pt x="83" y="223"/>
                  </a:moveTo>
                  <a:cubicBezTo>
                    <a:pt x="71" y="223"/>
                    <a:pt x="59" y="220"/>
                    <a:pt x="48" y="214"/>
                  </a:cubicBezTo>
                  <a:cubicBezTo>
                    <a:pt x="13" y="195"/>
                    <a:pt x="0" y="151"/>
                    <a:pt x="19" y="116"/>
                  </a:cubicBezTo>
                  <a:cubicBezTo>
                    <a:pt x="32" y="92"/>
                    <a:pt x="46" y="68"/>
                    <a:pt x="61" y="45"/>
                  </a:cubicBezTo>
                  <a:cubicBezTo>
                    <a:pt x="82" y="11"/>
                    <a:pt x="126" y="0"/>
                    <a:pt x="160" y="22"/>
                  </a:cubicBezTo>
                  <a:cubicBezTo>
                    <a:pt x="194" y="42"/>
                    <a:pt x="205" y="87"/>
                    <a:pt x="184" y="121"/>
                  </a:cubicBezTo>
                  <a:cubicBezTo>
                    <a:pt x="171" y="142"/>
                    <a:pt x="158" y="164"/>
                    <a:pt x="146" y="186"/>
                  </a:cubicBezTo>
                  <a:cubicBezTo>
                    <a:pt x="133" y="210"/>
                    <a:pt x="108" y="223"/>
                    <a:pt x="83" y="223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 197">
              <a:extLst>
                <a:ext uri="{FF2B5EF4-FFF2-40B4-BE49-F238E27FC236}">
                  <a16:creationId xmlns:a16="http://schemas.microsoft.com/office/drawing/2014/main" id="{21B54037-49B1-42D1-A0E2-E439020A1BC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4176" y="2586328"/>
              <a:ext cx="133486" cy="133486"/>
            </a:xfrm>
            <a:custGeom>
              <a:avLst/>
              <a:gdLst>
                <a:gd name="T0" fmla="*/ 81 w 167"/>
                <a:gd name="T1" fmla="*/ 169 h 169"/>
                <a:gd name="T2" fmla="*/ 59 w 167"/>
                <a:gd name="T3" fmla="*/ 166 h 169"/>
                <a:gd name="T4" fmla="*/ 12 w 167"/>
                <a:gd name="T5" fmla="*/ 75 h 169"/>
                <a:gd name="T6" fmla="*/ 17 w 167"/>
                <a:gd name="T7" fmla="*/ 60 h 169"/>
                <a:gd name="T8" fmla="*/ 108 w 167"/>
                <a:gd name="T9" fmla="*/ 12 h 169"/>
                <a:gd name="T10" fmla="*/ 155 w 167"/>
                <a:gd name="T11" fmla="*/ 103 h 169"/>
                <a:gd name="T12" fmla="*/ 150 w 167"/>
                <a:gd name="T13" fmla="*/ 118 h 169"/>
                <a:gd name="T14" fmla="*/ 81 w 167"/>
                <a:gd name="T15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7" h="169">
                  <a:moveTo>
                    <a:pt x="81" y="169"/>
                  </a:moveTo>
                  <a:cubicBezTo>
                    <a:pt x="74" y="169"/>
                    <a:pt x="67" y="168"/>
                    <a:pt x="59" y="166"/>
                  </a:cubicBezTo>
                  <a:cubicBezTo>
                    <a:pt x="21" y="154"/>
                    <a:pt x="0" y="113"/>
                    <a:pt x="12" y="75"/>
                  </a:cubicBezTo>
                  <a:lnTo>
                    <a:pt x="17" y="60"/>
                  </a:lnTo>
                  <a:cubicBezTo>
                    <a:pt x="29" y="21"/>
                    <a:pt x="69" y="0"/>
                    <a:pt x="108" y="12"/>
                  </a:cubicBezTo>
                  <a:cubicBezTo>
                    <a:pt x="146" y="24"/>
                    <a:pt x="167" y="65"/>
                    <a:pt x="155" y="103"/>
                  </a:cubicBezTo>
                  <a:lnTo>
                    <a:pt x="150" y="118"/>
                  </a:lnTo>
                  <a:cubicBezTo>
                    <a:pt x="140" y="149"/>
                    <a:pt x="112" y="169"/>
                    <a:pt x="81" y="169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198">
              <a:extLst>
                <a:ext uri="{FF2B5EF4-FFF2-40B4-BE49-F238E27FC236}">
                  <a16:creationId xmlns:a16="http://schemas.microsoft.com/office/drawing/2014/main" id="{B2938523-CFFF-49A7-B79B-1997033092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2535" y="1690066"/>
              <a:ext cx="390926" cy="562551"/>
            </a:xfrm>
            <a:custGeom>
              <a:avLst/>
              <a:gdLst>
                <a:gd name="T0" fmla="*/ 197 w 510"/>
                <a:gd name="T1" fmla="*/ 738 h 738"/>
                <a:gd name="T2" fmla="*/ 156 w 510"/>
                <a:gd name="T3" fmla="*/ 726 h 738"/>
                <a:gd name="T4" fmla="*/ 137 w 510"/>
                <a:gd name="T5" fmla="*/ 625 h 738"/>
                <a:gd name="T6" fmla="*/ 334 w 510"/>
                <a:gd name="T7" fmla="*/ 336 h 738"/>
                <a:gd name="T8" fmla="*/ 42 w 510"/>
                <a:gd name="T9" fmla="*/ 143 h 738"/>
                <a:gd name="T10" fmla="*/ 22 w 510"/>
                <a:gd name="T11" fmla="*/ 42 h 738"/>
                <a:gd name="T12" fmla="*/ 123 w 510"/>
                <a:gd name="T13" fmla="*/ 22 h 738"/>
                <a:gd name="T14" fmla="*/ 476 w 510"/>
                <a:gd name="T15" fmla="*/ 256 h 738"/>
                <a:gd name="T16" fmla="*/ 507 w 510"/>
                <a:gd name="T17" fmla="*/ 303 h 738"/>
                <a:gd name="T18" fmla="*/ 495 w 510"/>
                <a:gd name="T19" fmla="*/ 358 h 738"/>
                <a:gd name="T20" fmla="*/ 257 w 510"/>
                <a:gd name="T21" fmla="*/ 707 h 738"/>
                <a:gd name="T22" fmla="*/ 197 w 510"/>
                <a:gd name="T23" fmla="*/ 738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0" h="738">
                  <a:moveTo>
                    <a:pt x="197" y="738"/>
                  </a:moveTo>
                  <a:cubicBezTo>
                    <a:pt x="183" y="738"/>
                    <a:pt x="169" y="734"/>
                    <a:pt x="156" y="726"/>
                  </a:cubicBezTo>
                  <a:cubicBezTo>
                    <a:pt x="123" y="703"/>
                    <a:pt x="115" y="658"/>
                    <a:pt x="137" y="625"/>
                  </a:cubicBezTo>
                  <a:lnTo>
                    <a:pt x="334" y="336"/>
                  </a:lnTo>
                  <a:lnTo>
                    <a:pt x="42" y="143"/>
                  </a:lnTo>
                  <a:cubicBezTo>
                    <a:pt x="9" y="120"/>
                    <a:pt x="0" y="75"/>
                    <a:pt x="22" y="42"/>
                  </a:cubicBezTo>
                  <a:cubicBezTo>
                    <a:pt x="44" y="9"/>
                    <a:pt x="89" y="0"/>
                    <a:pt x="123" y="22"/>
                  </a:cubicBezTo>
                  <a:lnTo>
                    <a:pt x="476" y="256"/>
                  </a:lnTo>
                  <a:cubicBezTo>
                    <a:pt x="492" y="267"/>
                    <a:pt x="503" y="284"/>
                    <a:pt x="507" y="303"/>
                  </a:cubicBezTo>
                  <a:cubicBezTo>
                    <a:pt x="510" y="322"/>
                    <a:pt x="506" y="342"/>
                    <a:pt x="495" y="358"/>
                  </a:cubicBezTo>
                  <a:lnTo>
                    <a:pt x="257" y="707"/>
                  </a:lnTo>
                  <a:cubicBezTo>
                    <a:pt x="243" y="727"/>
                    <a:pt x="220" y="738"/>
                    <a:pt x="197" y="738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8" name="Arrow34" descr="{&quot;Key&quot;:&quot;POWER_USER_SHAPE_ICON&quot;,&quot;Value&quot;:&quot;POWER_USER_SHAPE_ICON_STYLE_1&quot;}">
            <a:extLst>
              <a:ext uri="{FF2B5EF4-FFF2-40B4-BE49-F238E27FC236}">
                <a16:creationId xmlns:a16="http://schemas.microsoft.com/office/drawing/2014/main" id="{AD8CBF6E-4BBD-4FCB-BC22-FC39C04AE4BD}"/>
              </a:ext>
            </a:extLst>
          </p:cNvPr>
          <p:cNvGrpSpPr>
            <a:grpSpLocks noChangeAspect="1"/>
          </p:cNvGrpSpPr>
          <p:nvPr/>
        </p:nvGrpSpPr>
        <p:grpSpPr>
          <a:xfrm rot="21220822" flipV="1">
            <a:off x="5505262" y="3463140"/>
            <a:ext cx="978101" cy="659673"/>
            <a:chOff x="6004176" y="1690066"/>
            <a:chExt cx="1039285" cy="1029748"/>
          </a:xfrm>
        </p:grpSpPr>
        <p:sp>
          <p:nvSpPr>
            <p:cNvPr id="49" name="Freeform 195">
              <a:extLst>
                <a:ext uri="{FF2B5EF4-FFF2-40B4-BE49-F238E27FC236}">
                  <a16:creationId xmlns:a16="http://schemas.microsoft.com/office/drawing/2014/main" id="{9631C654-C91A-47CB-80F5-175A9BEBBA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3939" y="1880760"/>
              <a:ext cx="781845" cy="476735"/>
            </a:xfrm>
            <a:custGeom>
              <a:avLst/>
              <a:gdLst>
                <a:gd name="T0" fmla="*/ 81 w 1018"/>
                <a:gd name="T1" fmla="*/ 623 h 623"/>
                <a:gd name="T2" fmla="*/ 34 w 1018"/>
                <a:gd name="T3" fmla="*/ 606 h 623"/>
                <a:gd name="T4" fmla="*/ 26 w 1018"/>
                <a:gd name="T5" fmla="*/ 504 h 623"/>
                <a:gd name="T6" fmla="*/ 933 w 1018"/>
                <a:gd name="T7" fmla="*/ 4 h 623"/>
                <a:gd name="T8" fmla="*/ 1013 w 1018"/>
                <a:gd name="T9" fmla="*/ 68 h 623"/>
                <a:gd name="T10" fmla="*/ 949 w 1018"/>
                <a:gd name="T11" fmla="*/ 148 h 623"/>
                <a:gd name="T12" fmla="*/ 136 w 1018"/>
                <a:gd name="T13" fmla="*/ 598 h 623"/>
                <a:gd name="T14" fmla="*/ 81 w 1018"/>
                <a:gd name="T15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8" h="623">
                  <a:moveTo>
                    <a:pt x="81" y="623"/>
                  </a:moveTo>
                  <a:cubicBezTo>
                    <a:pt x="65" y="623"/>
                    <a:pt x="48" y="618"/>
                    <a:pt x="34" y="606"/>
                  </a:cubicBezTo>
                  <a:cubicBezTo>
                    <a:pt x="4" y="580"/>
                    <a:pt x="0" y="534"/>
                    <a:pt x="26" y="504"/>
                  </a:cubicBezTo>
                  <a:cubicBezTo>
                    <a:pt x="282" y="206"/>
                    <a:pt x="578" y="43"/>
                    <a:pt x="933" y="4"/>
                  </a:cubicBezTo>
                  <a:cubicBezTo>
                    <a:pt x="973" y="0"/>
                    <a:pt x="1009" y="29"/>
                    <a:pt x="1013" y="68"/>
                  </a:cubicBezTo>
                  <a:cubicBezTo>
                    <a:pt x="1018" y="108"/>
                    <a:pt x="989" y="144"/>
                    <a:pt x="949" y="148"/>
                  </a:cubicBezTo>
                  <a:cubicBezTo>
                    <a:pt x="628" y="183"/>
                    <a:pt x="370" y="326"/>
                    <a:pt x="136" y="598"/>
                  </a:cubicBezTo>
                  <a:cubicBezTo>
                    <a:pt x="122" y="615"/>
                    <a:pt x="102" y="623"/>
                    <a:pt x="81" y="623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reeform 196">
              <a:extLst>
                <a:ext uri="{FF2B5EF4-FFF2-40B4-BE49-F238E27FC236}">
                  <a16:creationId xmlns:a16="http://schemas.microsoft.com/office/drawing/2014/main" id="{19184066-8B0A-4BF3-80BB-A6E87DFD7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0453" y="2376565"/>
              <a:ext cx="152555" cy="171625"/>
            </a:xfrm>
            <a:custGeom>
              <a:avLst/>
              <a:gdLst>
                <a:gd name="T0" fmla="*/ 83 w 205"/>
                <a:gd name="T1" fmla="*/ 223 h 223"/>
                <a:gd name="T2" fmla="*/ 48 w 205"/>
                <a:gd name="T3" fmla="*/ 214 h 223"/>
                <a:gd name="T4" fmla="*/ 19 w 205"/>
                <a:gd name="T5" fmla="*/ 116 h 223"/>
                <a:gd name="T6" fmla="*/ 61 w 205"/>
                <a:gd name="T7" fmla="*/ 45 h 223"/>
                <a:gd name="T8" fmla="*/ 160 w 205"/>
                <a:gd name="T9" fmla="*/ 22 h 223"/>
                <a:gd name="T10" fmla="*/ 184 w 205"/>
                <a:gd name="T11" fmla="*/ 121 h 223"/>
                <a:gd name="T12" fmla="*/ 146 w 205"/>
                <a:gd name="T13" fmla="*/ 186 h 223"/>
                <a:gd name="T14" fmla="*/ 83 w 205"/>
                <a:gd name="T15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5" h="223">
                  <a:moveTo>
                    <a:pt x="83" y="223"/>
                  </a:moveTo>
                  <a:cubicBezTo>
                    <a:pt x="71" y="223"/>
                    <a:pt x="59" y="220"/>
                    <a:pt x="48" y="214"/>
                  </a:cubicBezTo>
                  <a:cubicBezTo>
                    <a:pt x="13" y="195"/>
                    <a:pt x="0" y="151"/>
                    <a:pt x="19" y="116"/>
                  </a:cubicBezTo>
                  <a:cubicBezTo>
                    <a:pt x="32" y="92"/>
                    <a:pt x="46" y="68"/>
                    <a:pt x="61" y="45"/>
                  </a:cubicBezTo>
                  <a:cubicBezTo>
                    <a:pt x="82" y="11"/>
                    <a:pt x="126" y="0"/>
                    <a:pt x="160" y="22"/>
                  </a:cubicBezTo>
                  <a:cubicBezTo>
                    <a:pt x="194" y="42"/>
                    <a:pt x="205" y="87"/>
                    <a:pt x="184" y="121"/>
                  </a:cubicBezTo>
                  <a:cubicBezTo>
                    <a:pt x="171" y="142"/>
                    <a:pt x="158" y="164"/>
                    <a:pt x="146" y="186"/>
                  </a:cubicBezTo>
                  <a:cubicBezTo>
                    <a:pt x="133" y="210"/>
                    <a:pt x="108" y="223"/>
                    <a:pt x="83" y="223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Freeform 197">
              <a:extLst>
                <a:ext uri="{FF2B5EF4-FFF2-40B4-BE49-F238E27FC236}">
                  <a16:creationId xmlns:a16="http://schemas.microsoft.com/office/drawing/2014/main" id="{40ED47FF-B898-430F-B8C5-2183ECBD96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4176" y="2586328"/>
              <a:ext cx="133486" cy="133486"/>
            </a:xfrm>
            <a:custGeom>
              <a:avLst/>
              <a:gdLst>
                <a:gd name="T0" fmla="*/ 81 w 167"/>
                <a:gd name="T1" fmla="*/ 169 h 169"/>
                <a:gd name="T2" fmla="*/ 59 w 167"/>
                <a:gd name="T3" fmla="*/ 166 h 169"/>
                <a:gd name="T4" fmla="*/ 12 w 167"/>
                <a:gd name="T5" fmla="*/ 75 h 169"/>
                <a:gd name="T6" fmla="*/ 17 w 167"/>
                <a:gd name="T7" fmla="*/ 60 h 169"/>
                <a:gd name="T8" fmla="*/ 108 w 167"/>
                <a:gd name="T9" fmla="*/ 12 h 169"/>
                <a:gd name="T10" fmla="*/ 155 w 167"/>
                <a:gd name="T11" fmla="*/ 103 h 169"/>
                <a:gd name="T12" fmla="*/ 150 w 167"/>
                <a:gd name="T13" fmla="*/ 118 h 169"/>
                <a:gd name="T14" fmla="*/ 81 w 167"/>
                <a:gd name="T15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7" h="169">
                  <a:moveTo>
                    <a:pt x="81" y="169"/>
                  </a:moveTo>
                  <a:cubicBezTo>
                    <a:pt x="74" y="169"/>
                    <a:pt x="67" y="168"/>
                    <a:pt x="59" y="166"/>
                  </a:cubicBezTo>
                  <a:cubicBezTo>
                    <a:pt x="21" y="154"/>
                    <a:pt x="0" y="113"/>
                    <a:pt x="12" y="75"/>
                  </a:cubicBezTo>
                  <a:lnTo>
                    <a:pt x="17" y="60"/>
                  </a:lnTo>
                  <a:cubicBezTo>
                    <a:pt x="29" y="21"/>
                    <a:pt x="69" y="0"/>
                    <a:pt x="108" y="12"/>
                  </a:cubicBezTo>
                  <a:cubicBezTo>
                    <a:pt x="146" y="24"/>
                    <a:pt x="167" y="65"/>
                    <a:pt x="155" y="103"/>
                  </a:cubicBezTo>
                  <a:lnTo>
                    <a:pt x="150" y="118"/>
                  </a:lnTo>
                  <a:cubicBezTo>
                    <a:pt x="140" y="149"/>
                    <a:pt x="112" y="169"/>
                    <a:pt x="81" y="169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Freeform 198">
              <a:extLst>
                <a:ext uri="{FF2B5EF4-FFF2-40B4-BE49-F238E27FC236}">
                  <a16:creationId xmlns:a16="http://schemas.microsoft.com/office/drawing/2014/main" id="{42C05B6D-7225-4337-94EE-3FF71C9B14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2535" y="1690066"/>
              <a:ext cx="390926" cy="562551"/>
            </a:xfrm>
            <a:custGeom>
              <a:avLst/>
              <a:gdLst>
                <a:gd name="T0" fmla="*/ 197 w 510"/>
                <a:gd name="T1" fmla="*/ 738 h 738"/>
                <a:gd name="T2" fmla="*/ 156 w 510"/>
                <a:gd name="T3" fmla="*/ 726 h 738"/>
                <a:gd name="T4" fmla="*/ 137 w 510"/>
                <a:gd name="T5" fmla="*/ 625 h 738"/>
                <a:gd name="T6" fmla="*/ 334 w 510"/>
                <a:gd name="T7" fmla="*/ 336 h 738"/>
                <a:gd name="T8" fmla="*/ 42 w 510"/>
                <a:gd name="T9" fmla="*/ 143 h 738"/>
                <a:gd name="T10" fmla="*/ 22 w 510"/>
                <a:gd name="T11" fmla="*/ 42 h 738"/>
                <a:gd name="T12" fmla="*/ 123 w 510"/>
                <a:gd name="T13" fmla="*/ 22 h 738"/>
                <a:gd name="T14" fmla="*/ 476 w 510"/>
                <a:gd name="T15" fmla="*/ 256 h 738"/>
                <a:gd name="T16" fmla="*/ 507 w 510"/>
                <a:gd name="T17" fmla="*/ 303 h 738"/>
                <a:gd name="T18" fmla="*/ 495 w 510"/>
                <a:gd name="T19" fmla="*/ 358 h 738"/>
                <a:gd name="T20" fmla="*/ 257 w 510"/>
                <a:gd name="T21" fmla="*/ 707 h 738"/>
                <a:gd name="T22" fmla="*/ 197 w 510"/>
                <a:gd name="T23" fmla="*/ 738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0" h="738">
                  <a:moveTo>
                    <a:pt x="197" y="738"/>
                  </a:moveTo>
                  <a:cubicBezTo>
                    <a:pt x="183" y="738"/>
                    <a:pt x="169" y="734"/>
                    <a:pt x="156" y="726"/>
                  </a:cubicBezTo>
                  <a:cubicBezTo>
                    <a:pt x="123" y="703"/>
                    <a:pt x="115" y="658"/>
                    <a:pt x="137" y="625"/>
                  </a:cubicBezTo>
                  <a:lnTo>
                    <a:pt x="334" y="336"/>
                  </a:lnTo>
                  <a:lnTo>
                    <a:pt x="42" y="143"/>
                  </a:lnTo>
                  <a:cubicBezTo>
                    <a:pt x="9" y="120"/>
                    <a:pt x="0" y="75"/>
                    <a:pt x="22" y="42"/>
                  </a:cubicBezTo>
                  <a:cubicBezTo>
                    <a:pt x="44" y="9"/>
                    <a:pt x="89" y="0"/>
                    <a:pt x="123" y="22"/>
                  </a:cubicBezTo>
                  <a:lnTo>
                    <a:pt x="476" y="256"/>
                  </a:lnTo>
                  <a:cubicBezTo>
                    <a:pt x="492" y="267"/>
                    <a:pt x="503" y="284"/>
                    <a:pt x="507" y="303"/>
                  </a:cubicBezTo>
                  <a:cubicBezTo>
                    <a:pt x="510" y="322"/>
                    <a:pt x="506" y="342"/>
                    <a:pt x="495" y="358"/>
                  </a:cubicBezTo>
                  <a:lnTo>
                    <a:pt x="257" y="707"/>
                  </a:lnTo>
                  <a:cubicBezTo>
                    <a:pt x="243" y="727"/>
                    <a:pt x="220" y="738"/>
                    <a:pt x="197" y="738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6" name="Arrow13" descr="{&quot;Key&quot;:&quot;POWER_USER_SHAPE_ICON&quot;,&quot;Value&quot;:&quot;POWER_USER_SHAPE_ICON_STYLE_1&quot;}">
            <a:extLst>
              <a:ext uri="{FF2B5EF4-FFF2-40B4-BE49-F238E27FC236}">
                <a16:creationId xmlns:a16="http://schemas.microsoft.com/office/drawing/2014/main" id="{68FC7D06-39B2-42E8-AB0F-1989315A6EBC}"/>
              </a:ext>
            </a:extLst>
          </p:cNvPr>
          <p:cNvGrpSpPr>
            <a:grpSpLocks noChangeAspect="1"/>
          </p:cNvGrpSpPr>
          <p:nvPr/>
        </p:nvGrpSpPr>
        <p:grpSpPr>
          <a:xfrm>
            <a:off x="5539066" y="2522265"/>
            <a:ext cx="932477" cy="337114"/>
            <a:chOff x="3412451" y="1628695"/>
            <a:chExt cx="1793197" cy="648285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9327CC39-CF2B-4417-8073-10D4EDC1368F}"/>
                </a:ext>
              </a:extLst>
            </p:cNvPr>
            <p:cNvSpPr/>
            <p:nvPr/>
          </p:nvSpPr>
          <p:spPr>
            <a:xfrm>
              <a:off x="3412451" y="1871685"/>
              <a:ext cx="1306658" cy="16230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Freeform: Shape 46">
              <a:extLst>
                <a:ext uri="{FF2B5EF4-FFF2-40B4-BE49-F238E27FC236}">
                  <a16:creationId xmlns:a16="http://schemas.microsoft.com/office/drawing/2014/main" id="{B4389F5D-FD54-4CF9-A1C8-30FEC5445391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4597619" y="1668952"/>
              <a:ext cx="648285" cy="567772"/>
            </a:xfrm>
            <a:custGeom>
              <a:avLst/>
              <a:gdLst>
                <a:gd name="connsiteX0" fmla="*/ 0 w 648285"/>
                <a:gd name="connsiteY0" fmla="*/ 558867 h 567772"/>
                <a:gd name="connsiteX1" fmla="*/ 324142 w 648285"/>
                <a:gd name="connsiteY1" fmla="*/ 0 h 567772"/>
                <a:gd name="connsiteX2" fmla="*/ 648285 w 648285"/>
                <a:gd name="connsiteY2" fmla="*/ 558869 h 567772"/>
                <a:gd name="connsiteX3" fmla="*/ 405292 w 648285"/>
                <a:gd name="connsiteY3" fmla="*/ 451935 h 567772"/>
                <a:gd name="connsiteX4" fmla="*/ 405292 w 648285"/>
                <a:gd name="connsiteY4" fmla="*/ 567772 h 567772"/>
                <a:gd name="connsiteX5" fmla="*/ 242990 w 648285"/>
                <a:gd name="connsiteY5" fmla="*/ 567772 h 567772"/>
                <a:gd name="connsiteX6" fmla="*/ 242990 w 648285"/>
                <a:gd name="connsiteY6" fmla="*/ 451934 h 567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8285" h="567772">
                  <a:moveTo>
                    <a:pt x="0" y="558867"/>
                  </a:moveTo>
                  <a:lnTo>
                    <a:pt x="324142" y="0"/>
                  </a:lnTo>
                  <a:lnTo>
                    <a:pt x="648285" y="558869"/>
                  </a:lnTo>
                  <a:lnTo>
                    <a:pt x="405292" y="451935"/>
                  </a:lnTo>
                  <a:lnTo>
                    <a:pt x="405292" y="567772"/>
                  </a:lnTo>
                  <a:lnTo>
                    <a:pt x="242990" y="567772"/>
                  </a:lnTo>
                  <a:lnTo>
                    <a:pt x="242990" y="45193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9" name="ZoneTexte 58">
            <a:extLst>
              <a:ext uri="{FF2B5EF4-FFF2-40B4-BE49-F238E27FC236}">
                <a16:creationId xmlns:a16="http://schemas.microsoft.com/office/drawing/2014/main" id="{5FC74E94-69F7-4719-97A5-B4049BDFE84D}"/>
              </a:ext>
            </a:extLst>
          </p:cNvPr>
          <p:cNvSpPr txBox="1"/>
          <p:nvPr/>
        </p:nvSpPr>
        <p:spPr>
          <a:xfrm>
            <a:off x="6893850" y="1060098"/>
            <a:ext cx="30684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dirty="0"/>
              <a:t>favorise le décloisonnement des disciplines scientifiques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0DD77437-B638-491E-8747-91C674B1628B}"/>
              </a:ext>
            </a:extLst>
          </p:cNvPr>
          <p:cNvSpPr txBox="1"/>
          <p:nvPr/>
        </p:nvSpPr>
        <p:spPr>
          <a:xfrm>
            <a:off x="6936283" y="2344031"/>
            <a:ext cx="36487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dirty="0"/>
              <a:t>met en œuvre une pédagogie active et collaborative 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690E4E73-9F57-436F-8465-0448235DD2C5}"/>
              </a:ext>
            </a:extLst>
          </p:cNvPr>
          <p:cNvSpPr txBox="1"/>
          <p:nvPr/>
        </p:nvSpPr>
        <p:spPr>
          <a:xfrm>
            <a:off x="6918458" y="3532630"/>
            <a:ext cx="35420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dirty="0"/>
              <a:t>Permet d’ancrer les apprentissages dans des situations concrètes 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9BA6D6C8-4B9F-49F0-8132-0811C553FBE9}"/>
              </a:ext>
            </a:extLst>
          </p:cNvPr>
          <p:cNvSpPr txBox="1"/>
          <p:nvPr/>
        </p:nvSpPr>
        <p:spPr>
          <a:xfrm rot="16200000">
            <a:off x="-1848154" y="3116075"/>
            <a:ext cx="52686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rgbClr val="C00000"/>
                </a:solidFill>
              </a:rPr>
              <a:t>Contexte et justification</a:t>
            </a: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5333D658-7135-8E36-F597-4CF9AAF4E17B}"/>
              </a:ext>
            </a:extLst>
          </p:cNvPr>
          <p:cNvGrpSpPr/>
          <p:nvPr/>
        </p:nvGrpSpPr>
        <p:grpSpPr>
          <a:xfrm>
            <a:off x="2531938" y="5771616"/>
            <a:ext cx="8703269" cy="727320"/>
            <a:chOff x="586853" y="4436885"/>
            <a:chExt cx="8045257" cy="727320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0CEF1FDA-469B-41F8-D2E0-F7C0076DCB6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37" name="Image 36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0170D74D-2D6A-47EB-8B86-3FDABAB03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38" name="Image 37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A47580B4-1E3E-0C8A-A78E-88363CCEA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40" name="Image 39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437BD63-D90E-4CB1-2EB1-C68DB3E05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35" name="Image 34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29E59778-A8BF-8807-0112-D22F975F9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36" name="Image 35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E00E4914-AA6C-E08D-A8DC-40CB8896B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69218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59" grpId="0"/>
      <p:bldP spid="60" grpId="0"/>
      <p:bldP spid="6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59595" y="5624780"/>
            <a:ext cx="466547" cy="687857"/>
          </a:xfrm>
          <a:prstGeom prst="roundRect">
            <a:avLst/>
          </a:prstGeom>
          <a:solidFill>
            <a:srgbClr val="FFFF0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2800" b="1" kern="0" dirty="0">
                <a:solidFill>
                  <a:prstClr val="white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8</a:t>
            </a:r>
            <a:endParaRPr kumimoji="0" lang="en-IN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Fan Heiti Std B" panose="020B0700000000000000" pitchFamily="34" charset="-128"/>
              <a:ea typeface="Adobe Fan Heiti Std B" panose="020B0700000000000000" pitchFamily="34" charset="-128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FF3D99-0A8E-4442-961F-323F9FE25C71}"/>
              </a:ext>
            </a:extLst>
          </p:cNvPr>
          <p:cNvSpPr/>
          <p:nvPr/>
        </p:nvSpPr>
        <p:spPr>
          <a:xfrm>
            <a:off x="12100560" y="-1"/>
            <a:ext cx="91440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09651" y="4898152"/>
            <a:ext cx="527993" cy="687857"/>
          </a:xfrm>
          <a:prstGeom prst="roundRect">
            <a:avLst/>
          </a:prstGeom>
          <a:solidFill>
            <a:srgbClr val="ED7D31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7</a:t>
            </a:r>
          </a:p>
        </p:txBody>
      </p:sp>
      <p:sp>
        <p:nvSpPr>
          <p:cNvPr id="9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09651" y="4178961"/>
            <a:ext cx="527993" cy="687857"/>
          </a:xfrm>
          <a:prstGeom prst="roundRect">
            <a:avLst/>
          </a:prstGeom>
          <a:solidFill>
            <a:srgbClr val="70AD47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6</a:t>
            </a:r>
          </a:p>
        </p:txBody>
      </p:sp>
      <p:sp>
        <p:nvSpPr>
          <p:cNvPr id="10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490813" y="3451210"/>
            <a:ext cx="527993" cy="687857"/>
          </a:xfrm>
          <a:prstGeom prst="roundRect">
            <a:avLst/>
          </a:prstGeom>
          <a:solidFill>
            <a:srgbClr val="FFC0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5</a:t>
            </a:r>
          </a:p>
        </p:txBody>
      </p:sp>
      <p:sp>
        <p:nvSpPr>
          <p:cNvPr id="11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461701" y="2718933"/>
            <a:ext cx="557105" cy="687857"/>
          </a:xfrm>
          <a:prstGeom prst="roundRect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IN" sz="2800" b="1" kern="0" dirty="0">
                <a:solidFill>
                  <a:prstClr val="white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4</a:t>
            </a:r>
          </a:p>
        </p:txBody>
      </p:sp>
      <p:sp>
        <p:nvSpPr>
          <p:cNvPr id="12" name="Rectangle: Rounded Corners 20">
            <a:extLst>
              <a:ext uri="{FF2B5EF4-FFF2-40B4-BE49-F238E27FC236}">
                <a16:creationId xmlns:a16="http://schemas.microsoft.com/office/drawing/2014/main" id="{8D9EBFE9-A738-41CE-9C43-038F3D7A0017}"/>
              </a:ext>
            </a:extLst>
          </p:cNvPr>
          <p:cNvSpPr/>
          <p:nvPr/>
        </p:nvSpPr>
        <p:spPr>
          <a:xfrm>
            <a:off x="814627" y="2006694"/>
            <a:ext cx="1176847" cy="687857"/>
          </a:xfrm>
          <a:prstGeom prst="roundRect">
            <a:avLst/>
          </a:prstGeom>
          <a:solidFill>
            <a:srgbClr val="ED7D31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3</a:t>
            </a:r>
          </a:p>
        </p:txBody>
      </p:sp>
      <p:sp>
        <p:nvSpPr>
          <p:cNvPr id="13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814627" y="1280400"/>
            <a:ext cx="1451053" cy="687857"/>
          </a:xfrm>
          <a:prstGeom prst="roundRect">
            <a:avLst/>
          </a:prstGeom>
          <a:solidFill>
            <a:srgbClr val="4472C4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2</a:t>
            </a:r>
          </a:p>
        </p:txBody>
      </p:sp>
      <p:sp>
        <p:nvSpPr>
          <p:cNvPr id="14" name="Rectangle: Rounded Corners 15">
            <a:extLst>
              <a:ext uri="{FF2B5EF4-FFF2-40B4-BE49-F238E27FC236}">
                <a16:creationId xmlns:a16="http://schemas.microsoft.com/office/drawing/2014/main" id="{B0962F8C-5F10-447C-9C7F-4B527981C513}"/>
              </a:ext>
            </a:extLst>
          </p:cNvPr>
          <p:cNvSpPr/>
          <p:nvPr/>
        </p:nvSpPr>
        <p:spPr>
          <a:xfrm>
            <a:off x="814627" y="554901"/>
            <a:ext cx="1204179" cy="687857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1</a:t>
            </a:r>
          </a:p>
        </p:txBody>
      </p:sp>
      <p:sp>
        <p:nvSpPr>
          <p:cNvPr id="15" name="Freeform: Shape 6">
            <a:extLst>
              <a:ext uri="{FF2B5EF4-FFF2-40B4-BE49-F238E27FC236}">
                <a16:creationId xmlns:a16="http://schemas.microsoft.com/office/drawing/2014/main" id="{83AE1B1C-FBBB-4EEF-99E2-A95746E30C62}"/>
              </a:ext>
            </a:extLst>
          </p:cNvPr>
          <p:cNvSpPr/>
          <p:nvPr/>
        </p:nvSpPr>
        <p:spPr>
          <a:xfrm>
            <a:off x="0" y="175196"/>
            <a:ext cx="1666585" cy="6298058"/>
          </a:xfrm>
          <a:custGeom>
            <a:avLst/>
            <a:gdLst>
              <a:gd name="connsiteX0" fmla="*/ 0 w 4225414"/>
              <a:gd name="connsiteY0" fmla="*/ 0 h 5619750"/>
              <a:gd name="connsiteX1" fmla="*/ 3483086 w 4225414"/>
              <a:gd name="connsiteY1" fmla="*/ 0 h 5619750"/>
              <a:gd name="connsiteX2" fmla="*/ 3664975 w 4225414"/>
              <a:gd name="connsiteY2" fmla="*/ 0 h 5619750"/>
              <a:gd name="connsiteX3" fmla="*/ 3935355 w 4225414"/>
              <a:gd name="connsiteY3" fmla="*/ 0 h 5619750"/>
              <a:gd name="connsiteX4" fmla="*/ 4225414 w 4225414"/>
              <a:gd name="connsiteY4" fmla="*/ 290059 h 5619750"/>
              <a:gd name="connsiteX5" fmla="*/ 4225414 w 4225414"/>
              <a:gd name="connsiteY5" fmla="*/ 5329691 h 5619750"/>
              <a:gd name="connsiteX6" fmla="*/ 3935355 w 4225414"/>
              <a:gd name="connsiteY6" fmla="*/ 5619750 h 5619750"/>
              <a:gd name="connsiteX7" fmla="*/ 3664975 w 4225414"/>
              <a:gd name="connsiteY7" fmla="*/ 5619750 h 5619750"/>
              <a:gd name="connsiteX8" fmla="*/ 3483086 w 4225414"/>
              <a:gd name="connsiteY8" fmla="*/ 5619750 h 5619750"/>
              <a:gd name="connsiteX9" fmla="*/ 0 w 4225414"/>
              <a:gd name="connsiteY9" fmla="*/ 5619750 h 561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25414" h="5619750">
                <a:moveTo>
                  <a:pt x="0" y="0"/>
                </a:moveTo>
                <a:lnTo>
                  <a:pt x="3483086" y="0"/>
                </a:lnTo>
                <a:lnTo>
                  <a:pt x="3664975" y="0"/>
                </a:lnTo>
                <a:lnTo>
                  <a:pt x="3935355" y="0"/>
                </a:lnTo>
                <a:cubicBezTo>
                  <a:pt x="4095550" y="0"/>
                  <a:pt x="4225414" y="129864"/>
                  <a:pt x="4225414" y="290059"/>
                </a:cubicBezTo>
                <a:lnTo>
                  <a:pt x="4225414" y="5329691"/>
                </a:lnTo>
                <a:cubicBezTo>
                  <a:pt x="4225414" y="5489886"/>
                  <a:pt x="4095550" y="5619750"/>
                  <a:pt x="3935355" y="5619750"/>
                </a:cubicBezTo>
                <a:lnTo>
                  <a:pt x="3664975" y="5619750"/>
                </a:lnTo>
                <a:lnTo>
                  <a:pt x="3483086" y="5619750"/>
                </a:lnTo>
                <a:lnTo>
                  <a:pt x="0" y="561975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203200" dist="1524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FD5325-3717-459B-90F1-3A5965EDA412}"/>
              </a:ext>
            </a:extLst>
          </p:cNvPr>
          <p:cNvSpPr/>
          <p:nvPr/>
        </p:nvSpPr>
        <p:spPr>
          <a:xfrm>
            <a:off x="12984" y="5517967"/>
            <a:ext cx="1635926" cy="15435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6B523D-820E-4BCE-8F4E-4AC0B65EE3DC}"/>
              </a:ext>
            </a:extLst>
          </p:cNvPr>
          <p:cNvSpPr/>
          <p:nvPr/>
        </p:nvSpPr>
        <p:spPr>
          <a:xfrm>
            <a:off x="28909" y="5713759"/>
            <a:ext cx="1620000" cy="45719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BA6D6C8-4B9F-49F0-8132-0811C553FBE9}"/>
              </a:ext>
            </a:extLst>
          </p:cNvPr>
          <p:cNvSpPr txBox="1"/>
          <p:nvPr/>
        </p:nvSpPr>
        <p:spPr>
          <a:xfrm rot="16200000">
            <a:off x="-874365" y="2569764"/>
            <a:ext cx="329769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70C0"/>
                </a:solidFill>
              </a:rPr>
              <a:t>Apprenants </a:t>
            </a:r>
            <a:br>
              <a:rPr lang="fr-FR" sz="4000" b="1" dirty="0">
                <a:solidFill>
                  <a:srgbClr val="0070C0"/>
                </a:solidFill>
              </a:rPr>
            </a:br>
            <a:r>
              <a:rPr lang="fr-FR" sz="4000" b="1" dirty="0">
                <a:solidFill>
                  <a:srgbClr val="0070C0"/>
                </a:solidFill>
              </a:rPr>
              <a:t>du 21</a:t>
            </a:r>
            <a:r>
              <a:rPr lang="fr-FR" sz="4000" b="1" baseline="30000" dirty="0">
                <a:solidFill>
                  <a:srgbClr val="0070C0"/>
                </a:solidFill>
              </a:rPr>
              <a:t>ème</a:t>
            </a:r>
            <a:r>
              <a:rPr lang="fr-FR" sz="4000" b="1" dirty="0">
                <a:solidFill>
                  <a:srgbClr val="0070C0"/>
                </a:solidFill>
              </a:rPr>
              <a:t> siècle</a:t>
            </a:r>
          </a:p>
        </p:txBody>
      </p:sp>
      <p:pic>
        <p:nvPicPr>
          <p:cNvPr id="20" name="Image 19" descr="Une image contenant texte, équipement électronique, horloge, graphiques vectoriels&#10;&#10;Description générée automatiquement">
            <a:extLst>
              <a:ext uri="{FF2B5EF4-FFF2-40B4-BE49-F238E27FC236}">
                <a16:creationId xmlns:a16="http://schemas.microsoft.com/office/drawing/2014/main" id="{005063BC-C4CE-4DAE-B8CF-41A126F2C3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068" y="137266"/>
            <a:ext cx="7806307" cy="5341116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5333D658-7135-8E36-F597-4CF9AAF4E17B}"/>
              </a:ext>
            </a:extLst>
          </p:cNvPr>
          <p:cNvGrpSpPr/>
          <p:nvPr/>
        </p:nvGrpSpPr>
        <p:grpSpPr>
          <a:xfrm>
            <a:off x="2531938" y="5952591"/>
            <a:ext cx="8703269" cy="727320"/>
            <a:chOff x="586853" y="4436885"/>
            <a:chExt cx="8045257" cy="727320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0CEF1FDA-469B-41F8-D2E0-F7C0076DCB6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23" name="Image 22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0170D74D-2D6A-47EB-8B86-3FDABAB03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24" name="Image 23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A47580B4-1E3E-0C8A-A78E-88363CCEA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25" name="Image 24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437BD63-D90E-4CB1-2EB1-C68DB3E05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21" name="Image 20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29E59778-A8BF-8807-0112-D22F975F9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22" name="Image 21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E00E4914-AA6C-E08D-A8DC-40CB8896B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7427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59595" y="5624780"/>
            <a:ext cx="466547" cy="687857"/>
          </a:xfrm>
          <a:prstGeom prst="roundRect">
            <a:avLst/>
          </a:prstGeom>
          <a:solidFill>
            <a:srgbClr val="FFFF0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2800" b="1" kern="0" dirty="0">
                <a:solidFill>
                  <a:prstClr val="white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8</a:t>
            </a:r>
            <a:endParaRPr kumimoji="0" lang="en-IN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Fan Heiti Std B" panose="020B0700000000000000" pitchFamily="34" charset="-128"/>
              <a:ea typeface="Adobe Fan Heiti Std B" panose="020B0700000000000000" pitchFamily="34" charset="-128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FF3D99-0A8E-4442-961F-323F9FE25C71}"/>
              </a:ext>
            </a:extLst>
          </p:cNvPr>
          <p:cNvSpPr/>
          <p:nvPr/>
        </p:nvSpPr>
        <p:spPr>
          <a:xfrm>
            <a:off x="12100560" y="-1"/>
            <a:ext cx="91440" cy="6858000"/>
          </a:xfrm>
          <a:prstGeom prst="rect">
            <a:avLst/>
          </a:prstGeom>
          <a:solidFill>
            <a:srgbClr val="C000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09651" y="4898152"/>
            <a:ext cx="527993" cy="687857"/>
          </a:xfrm>
          <a:prstGeom prst="roundRect">
            <a:avLst/>
          </a:prstGeom>
          <a:solidFill>
            <a:srgbClr val="ED7D31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7</a:t>
            </a:r>
          </a:p>
        </p:txBody>
      </p:sp>
      <p:sp>
        <p:nvSpPr>
          <p:cNvPr id="9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09651" y="4178961"/>
            <a:ext cx="527993" cy="687857"/>
          </a:xfrm>
          <a:prstGeom prst="roundRect">
            <a:avLst/>
          </a:prstGeom>
          <a:solidFill>
            <a:srgbClr val="70AD47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6</a:t>
            </a:r>
          </a:p>
        </p:txBody>
      </p:sp>
      <p:sp>
        <p:nvSpPr>
          <p:cNvPr id="10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490813" y="3451210"/>
            <a:ext cx="527993" cy="687857"/>
          </a:xfrm>
          <a:prstGeom prst="roundRect">
            <a:avLst/>
          </a:prstGeom>
          <a:solidFill>
            <a:srgbClr val="FFC0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5</a:t>
            </a:r>
          </a:p>
        </p:txBody>
      </p:sp>
      <p:sp>
        <p:nvSpPr>
          <p:cNvPr id="11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461701" y="2718933"/>
            <a:ext cx="557105" cy="687857"/>
          </a:xfrm>
          <a:prstGeom prst="roundRect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IN" sz="2800" b="1" kern="0" dirty="0">
                <a:solidFill>
                  <a:prstClr val="white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4</a:t>
            </a:r>
          </a:p>
        </p:txBody>
      </p:sp>
      <p:sp>
        <p:nvSpPr>
          <p:cNvPr id="12" name="Rectangle: Rounded Corners 20">
            <a:extLst>
              <a:ext uri="{FF2B5EF4-FFF2-40B4-BE49-F238E27FC236}">
                <a16:creationId xmlns:a16="http://schemas.microsoft.com/office/drawing/2014/main" id="{8D9EBFE9-A738-41CE-9C43-038F3D7A0017}"/>
              </a:ext>
            </a:extLst>
          </p:cNvPr>
          <p:cNvSpPr/>
          <p:nvPr/>
        </p:nvSpPr>
        <p:spPr>
          <a:xfrm>
            <a:off x="814627" y="1995629"/>
            <a:ext cx="1476551" cy="687857"/>
          </a:xfrm>
          <a:prstGeom prst="roundRect">
            <a:avLst/>
          </a:prstGeom>
          <a:solidFill>
            <a:srgbClr val="ED7D31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3</a:t>
            </a:r>
          </a:p>
        </p:txBody>
      </p:sp>
      <p:sp>
        <p:nvSpPr>
          <p:cNvPr id="13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814627" y="1280400"/>
            <a:ext cx="1204179" cy="687857"/>
          </a:xfrm>
          <a:prstGeom prst="roundRect">
            <a:avLst/>
          </a:prstGeom>
          <a:solidFill>
            <a:srgbClr val="4472C4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2</a:t>
            </a:r>
          </a:p>
        </p:txBody>
      </p:sp>
      <p:sp>
        <p:nvSpPr>
          <p:cNvPr id="14" name="Rectangle: Rounded Corners 15">
            <a:extLst>
              <a:ext uri="{FF2B5EF4-FFF2-40B4-BE49-F238E27FC236}">
                <a16:creationId xmlns:a16="http://schemas.microsoft.com/office/drawing/2014/main" id="{B0962F8C-5F10-447C-9C7F-4B527981C513}"/>
              </a:ext>
            </a:extLst>
          </p:cNvPr>
          <p:cNvSpPr/>
          <p:nvPr/>
        </p:nvSpPr>
        <p:spPr>
          <a:xfrm>
            <a:off x="814627" y="554901"/>
            <a:ext cx="1204179" cy="687857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1</a:t>
            </a:r>
          </a:p>
        </p:txBody>
      </p:sp>
      <p:sp>
        <p:nvSpPr>
          <p:cNvPr id="15" name="Freeform: Shape 6">
            <a:extLst>
              <a:ext uri="{FF2B5EF4-FFF2-40B4-BE49-F238E27FC236}">
                <a16:creationId xmlns:a16="http://schemas.microsoft.com/office/drawing/2014/main" id="{83AE1B1C-FBBB-4EEF-99E2-A95746E30C62}"/>
              </a:ext>
            </a:extLst>
          </p:cNvPr>
          <p:cNvSpPr/>
          <p:nvPr/>
        </p:nvSpPr>
        <p:spPr>
          <a:xfrm>
            <a:off x="0" y="279971"/>
            <a:ext cx="1666585" cy="6298058"/>
          </a:xfrm>
          <a:custGeom>
            <a:avLst/>
            <a:gdLst>
              <a:gd name="connsiteX0" fmla="*/ 0 w 4225414"/>
              <a:gd name="connsiteY0" fmla="*/ 0 h 5619750"/>
              <a:gd name="connsiteX1" fmla="*/ 3483086 w 4225414"/>
              <a:gd name="connsiteY1" fmla="*/ 0 h 5619750"/>
              <a:gd name="connsiteX2" fmla="*/ 3664975 w 4225414"/>
              <a:gd name="connsiteY2" fmla="*/ 0 h 5619750"/>
              <a:gd name="connsiteX3" fmla="*/ 3935355 w 4225414"/>
              <a:gd name="connsiteY3" fmla="*/ 0 h 5619750"/>
              <a:gd name="connsiteX4" fmla="*/ 4225414 w 4225414"/>
              <a:gd name="connsiteY4" fmla="*/ 290059 h 5619750"/>
              <a:gd name="connsiteX5" fmla="*/ 4225414 w 4225414"/>
              <a:gd name="connsiteY5" fmla="*/ 5329691 h 5619750"/>
              <a:gd name="connsiteX6" fmla="*/ 3935355 w 4225414"/>
              <a:gd name="connsiteY6" fmla="*/ 5619750 h 5619750"/>
              <a:gd name="connsiteX7" fmla="*/ 3664975 w 4225414"/>
              <a:gd name="connsiteY7" fmla="*/ 5619750 h 5619750"/>
              <a:gd name="connsiteX8" fmla="*/ 3483086 w 4225414"/>
              <a:gd name="connsiteY8" fmla="*/ 5619750 h 5619750"/>
              <a:gd name="connsiteX9" fmla="*/ 0 w 4225414"/>
              <a:gd name="connsiteY9" fmla="*/ 5619750 h 561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25414" h="5619750">
                <a:moveTo>
                  <a:pt x="0" y="0"/>
                </a:moveTo>
                <a:lnTo>
                  <a:pt x="3483086" y="0"/>
                </a:lnTo>
                <a:lnTo>
                  <a:pt x="3664975" y="0"/>
                </a:lnTo>
                <a:lnTo>
                  <a:pt x="3935355" y="0"/>
                </a:lnTo>
                <a:cubicBezTo>
                  <a:pt x="4095550" y="0"/>
                  <a:pt x="4225414" y="129864"/>
                  <a:pt x="4225414" y="290059"/>
                </a:cubicBezTo>
                <a:lnTo>
                  <a:pt x="4225414" y="5329691"/>
                </a:lnTo>
                <a:cubicBezTo>
                  <a:pt x="4225414" y="5489886"/>
                  <a:pt x="4095550" y="5619750"/>
                  <a:pt x="3935355" y="5619750"/>
                </a:cubicBezTo>
                <a:lnTo>
                  <a:pt x="3664975" y="5619750"/>
                </a:lnTo>
                <a:lnTo>
                  <a:pt x="3483086" y="5619750"/>
                </a:lnTo>
                <a:lnTo>
                  <a:pt x="0" y="561975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203200" dist="1524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FD5325-3717-459B-90F1-3A5965EDA412}"/>
              </a:ext>
            </a:extLst>
          </p:cNvPr>
          <p:cNvSpPr/>
          <p:nvPr/>
        </p:nvSpPr>
        <p:spPr>
          <a:xfrm>
            <a:off x="12984" y="5517967"/>
            <a:ext cx="1635926" cy="15435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6B523D-820E-4BCE-8F4E-4AC0B65EE3DC}"/>
              </a:ext>
            </a:extLst>
          </p:cNvPr>
          <p:cNvSpPr/>
          <p:nvPr/>
        </p:nvSpPr>
        <p:spPr>
          <a:xfrm>
            <a:off x="28909" y="5713759"/>
            <a:ext cx="1620000" cy="45719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BA6D6C8-4B9F-49F0-8132-0811C553FBE9}"/>
              </a:ext>
            </a:extLst>
          </p:cNvPr>
          <p:cNvSpPr txBox="1"/>
          <p:nvPr/>
        </p:nvSpPr>
        <p:spPr>
          <a:xfrm rot="16200000">
            <a:off x="-451042" y="2371334"/>
            <a:ext cx="295625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6000" b="1" dirty="0">
                <a:solidFill>
                  <a:srgbClr val="C00000"/>
                </a:solidFill>
              </a:rPr>
              <a:t>Objectif</a:t>
            </a:r>
            <a:r>
              <a:rPr lang="fr-FR" sz="4000" b="1" dirty="0">
                <a:solidFill>
                  <a:srgbClr val="C00000"/>
                </a:solidFill>
              </a:rPr>
              <a:t>  </a:t>
            </a:r>
            <a:br>
              <a:rPr lang="fr-FR" sz="4000" b="1" dirty="0">
                <a:solidFill>
                  <a:srgbClr val="C00000"/>
                </a:solidFill>
              </a:rPr>
            </a:br>
            <a:endParaRPr lang="fr-FR" sz="4000" b="1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83951" y="746188"/>
            <a:ext cx="891377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fr-FR" sz="2800" b="1" dirty="0"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Développer des compétences transversale</a:t>
            </a:r>
          </a:p>
          <a:p>
            <a:pPr marL="457200" lvl="0" indent="-4572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fr-FR" sz="2800" b="1" dirty="0"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Stimuler l’intérêt et la motivation</a:t>
            </a:r>
            <a:endParaRPr lang="fr-FR" sz="2800" dirty="0">
              <a:latin typeface="Noto Sans Black" panose="020B0604020202020204" charset="0"/>
              <a:ea typeface="Noto Sans Black" panose="020B0604020202020204" charset="0"/>
              <a:cs typeface="Noto Sans Black" panose="020B0604020202020204" charset="0"/>
            </a:endParaRPr>
          </a:p>
          <a:p>
            <a:pPr marL="457200" lvl="0" indent="-4572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fr-FR" sz="2800" b="1" dirty="0"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Créer une passerelle entre savoirs scolaires et pratiques sociales</a:t>
            </a:r>
            <a:endParaRPr lang="fr-FR" sz="4000" dirty="0">
              <a:latin typeface="Noto Sans Black" panose="020B0604020202020204" charset="0"/>
              <a:ea typeface="Noto Sans Black" panose="020B0604020202020204" charset="0"/>
              <a:cs typeface="Noto Sans Black" panose="020B0604020202020204" charset="0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333D658-7135-8E36-F597-4CF9AAF4E17B}"/>
              </a:ext>
            </a:extLst>
          </p:cNvPr>
          <p:cNvGrpSpPr/>
          <p:nvPr/>
        </p:nvGrpSpPr>
        <p:grpSpPr>
          <a:xfrm>
            <a:off x="2531938" y="5771616"/>
            <a:ext cx="8703269" cy="727320"/>
            <a:chOff x="586853" y="4436885"/>
            <a:chExt cx="8045257" cy="72732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0CEF1FDA-469B-41F8-D2E0-F7C0076DCB6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25" name="Image 24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0170D74D-2D6A-47EB-8B86-3FDABAB03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26" name="Image 25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A47580B4-1E3E-0C8A-A78E-88363CCEA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27" name="Image 26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437BD63-D90E-4CB1-2EB1-C68DB3E05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23" name="Image 22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29E59778-A8BF-8807-0112-D22F975F9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24" name="Image 23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E00E4914-AA6C-E08D-A8DC-40CB8896B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43010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59595" y="5624780"/>
            <a:ext cx="466547" cy="687857"/>
          </a:xfrm>
          <a:prstGeom prst="roundRect">
            <a:avLst/>
          </a:prstGeom>
          <a:solidFill>
            <a:srgbClr val="FFFF0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2800" b="1" kern="0" dirty="0">
                <a:solidFill>
                  <a:prstClr val="white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8</a:t>
            </a:r>
            <a:endParaRPr kumimoji="0" lang="en-IN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Fan Heiti Std B" panose="020B0700000000000000" pitchFamily="34" charset="-128"/>
              <a:ea typeface="Adobe Fan Heiti Std B" panose="020B0700000000000000" pitchFamily="34" charset="-128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FF3D99-0A8E-4442-961F-323F9FE25C71}"/>
              </a:ext>
            </a:extLst>
          </p:cNvPr>
          <p:cNvSpPr/>
          <p:nvPr/>
        </p:nvSpPr>
        <p:spPr>
          <a:xfrm>
            <a:off x="12100560" y="-1"/>
            <a:ext cx="91440" cy="6858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09651" y="4898152"/>
            <a:ext cx="527993" cy="687857"/>
          </a:xfrm>
          <a:prstGeom prst="roundRect">
            <a:avLst/>
          </a:prstGeom>
          <a:solidFill>
            <a:srgbClr val="ED7D31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7</a:t>
            </a:r>
          </a:p>
        </p:txBody>
      </p:sp>
      <p:sp>
        <p:nvSpPr>
          <p:cNvPr id="9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09651" y="4178961"/>
            <a:ext cx="527993" cy="687857"/>
          </a:xfrm>
          <a:prstGeom prst="roundRect">
            <a:avLst/>
          </a:prstGeom>
          <a:solidFill>
            <a:srgbClr val="70AD47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6</a:t>
            </a:r>
          </a:p>
        </p:txBody>
      </p:sp>
      <p:sp>
        <p:nvSpPr>
          <p:cNvPr id="10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490813" y="3451210"/>
            <a:ext cx="527993" cy="687857"/>
          </a:xfrm>
          <a:prstGeom prst="roundRect">
            <a:avLst/>
          </a:prstGeom>
          <a:solidFill>
            <a:srgbClr val="FFC0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5</a:t>
            </a:r>
          </a:p>
        </p:txBody>
      </p:sp>
      <p:sp>
        <p:nvSpPr>
          <p:cNvPr id="11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461701" y="2723456"/>
            <a:ext cx="895419" cy="687857"/>
          </a:xfrm>
          <a:prstGeom prst="roundRect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IN" sz="2800" b="1" kern="0" dirty="0">
                <a:solidFill>
                  <a:prstClr val="white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4</a:t>
            </a:r>
          </a:p>
        </p:txBody>
      </p:sp>
      <p:sp>
        <p:nvSpPr>
          <p:cNvPr id="12" name="Rectangle: Rounded Corners 20">
            <a:extLst>
              <a:ext uri="{FF2B5EF4-FFF2-40B4-BE49-F238E27FC236}">
                <a16:creationId xmlns:a16="http://schemas.microsoft.com/office/drawing/2014/main" id="{8D9EBFE9-A738-41CE-9C43-038F3D7A0017}"/>
              </a:ext>
            </a:extLst>
          </p:cNvPr>
          <p:cNvSpPr/>
          <p:nvPr/>
        </p:nvSpPr>
        <p:spPr>
          <a:xfrm>
            <a:off x="814627" y="1995629"/>
            <a:ext cx="1223017" cy="687857"/>
          </a:xfrm>
          <a:prstGeom prst="roundRect">
            <a:avLst/>
          </a:prstGeom>
          <a:solidFill>
            <a:srgbClr val="ED7D31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3</a:t>
            </a:r>
          </a:p>
        </p:txBody>
      </p:sp>
      <p:sp>
        <p:nvSpPr>
          <p:cNvPr id="13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814627" y="1280400"/>
            <a:ext cx="1223017" cy="687857"/>
          </a:xfrm>
          <a:prstGeom prst="roundRect">
            <a:avLst/>
          </a:prstGeom>
          <a:solidFill>
            <a:srgbClr val="4472C4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2</a:t>
            </a:r>
          </a:p>
        </p:txBody>
      </p:sp>
      <p:sp>
        <p:nvSpPr>
          <p:cNvPr id="14" name="Rectangle: Rounded Corners 15">
            <a:extLst>
              <a:ext uri="{FF2B5EF4-FFF2-40B4-BE49-F238E27FC236}">
                <a16:creationId xmlns:a16="http://schemas.microsoft.com/office/drawing/2014/main" id="{B0962F8C-5F10-447C-9C7F-4B527981C513}"/>
              </a:ext>
            </a:extLst>
          </p:cNvPr>
          <p:cNvSpPr/>
          <p:nvPr/>
        </p:nvSpPr>
        <p:spPr>
          <a:xfrm>
            <a:off x="814627" y="554901"/>
            <a:ext cx="1204179" cy="687857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1</a:t>
            </a:r>
          </a:p>
        </p:txBody>
      </p:sp>
      <p:sp>
        <p:nvSpPr>
          <p:cNvPr id="15" name="Freeform: Shape 6">
            <a:extLst>
              <a:ext uri="{FF2B5EF4-FFF2-40B4-BE49-F238E27FC236}">
                <a16:creationId xmlns:a16="http://schemas.microsoft.com/office/drawing/2014/main" id="{83AE1B1C-FBBB-4EEF-99E2-A95746E30C62}"/>
              </a:ext>
            </a:extLst>
          </p:cNvPr>
          <p:cNvSpPr/>
          <p:nvPr/>
        </p:nvSpPr>
        <p:spPr>
          <a:xfrm>
            <a:off x="0" y="279971"/>
            <a:ext cx="1666585" cy="6298058"/>
          </a:xfrm>
          <a:custGeom>
            <a:avLst/>
            <a:gdLst>
              <a:gd name="connsiteX0" fmla="*/ 0 w 4225414"/>
              <a:gd name="connsiteY0" fmla="*/ 0 h 5619750"/>
              <a:gd name="connsiteX1" fmla="*/ 3483086 w 4225414"/>
              <a:gd name="connsiteY1" fmla="*/ 0 h 5619750"/>
              <a:gd name="connsiteX2" fmla="*/ 3664975 w 4225414"/>
              <a:gd name="connsiteY2" fmla="*/ 0 h 5619750"/>
              <a:gd name="connsiteX3" fmla="*/ 3935355 w 4225414"/>
              <a:gd name="connsiteY3" fmla="*/ 0 h 5619750"/>
              <a:gd name="connsiteX4" fmla="*/ 4225414 w 4225414"/>
              <a:gd name="connsiteY4" fmla="*/ 290059 h 5619750"/>
              <a:gd name="connsiteX5" fmla="*/ 4225414 w 4225414"/>
              <a:gd name="connsiteY5" fmla="*/ 5329691 h 5619750"/>
              <a:gd name="connsiteX6" fmla="*/ 3935355 w 4225414"/>
              <a:gd name="connsiteY6" fmla="*/ 5619750 h 5619750"/>
              <a:gd name="connsiteX7" fmla="*/ 3664975 w 4225414"/>
              <a:gd name="connsiteY7" fmla="*/ 5619750 h 5619750"/>
              <a:gd name="connsiteX8" fmla="*/ 3483086 w 4225414"/>
              <a:gd name="connsiteY8" fmla="*/ 5619750 h 5619750"/>
              <a:gd name="connsiteX9" fmla="*/ 0 w 4225414"/>
              <a:gd name="connsiteY9" fmla="*/ 5619750 h 561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25414" h="5619750">
                <a:moveTo>
                  <a:pt x="0" y="0"/>
                </a:moveTo>
                <a:lnTo>
                  <a:pt x="3483086" y="0"/>
                </a:lnTo>
                <a:lnTo>
                  <a:pt x="3664975" y="0"/>
                </a:lnTo>
                <a:lnTo>
                  <a:pt x="3935355" y="0"/>
                </a:lnTo>
                <a:cubicBezTo>
                  <a:pt x="4095550" y="0"/>
                  <a:pt x="4225414" y="129864"/>
                  <a:pt x="4225414" y="290059"/>
                </a:cubicBezTo>
                <a:lnTo>
                  <a:pt x="4225414" y="5329691"/>
                </a:lnTo>
                <a:cubicBezTo>
                  <a:pt x="4225414" y="5489886"/>
                  <a:pt x="4095550" y="5619750"/>
                  <a:pt x="3935355" y="5619750"/>
                </a:cubicBezTo>
                <a:lnTo>
                  <a:pt x="3664975" y="5619750"/>
                </a:lnTo>
                <a:lnTo>
                  <a:pt x="3483086" y="5619750"/>
                </a:lnTo>
                <a:lnTo>
                  <a:pt x="0" y="561975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203200" dist="1524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FD5325-3717-459B-90F1-3A5965EDA412}"/>
              </a:ext>
            </a:extLst>
          </p:cNvPr>
          <p:cNvSpPr/>
          <p:nvPr/>
        </p:nvSpPr>
        <p:spPr>
          <a:xfrm>
            <a:off x="12984" y="5517967"/>
            <a:ext cx="1635926" cy="15435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6B523D-820E-4BCE-8F4E-4AC0B65EE3DC}"/>
              </a:ext>
            </a:extLst>
          </p:cNvPr>
          <p:cNvSpPr/>
          <p:nvPr/>
        </p:nvSpPr>
        <p:spPr>
          <a:xfrm>
            <a:off x="28909" y="5713759"/>
            <a:ext cx="1620000" cy="45719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EFEEC46-4AC0-114B-7DE9-ED8F9649C1F4}"/>
              </a:ext>
            </a:extLst>
          </p:cNvPr>
          <p:cNvSpPr txBox="1"/>
          <p:nvPr/>
        </p:nvSpPr>
        <p:spPr>
          <a:xfrm rot="18391899">
            <a:off x="3699854" y="2403503"/>
            <a:ext cx="23616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</a:rPr>
              <a:t>Organisation des sessions</a:t>
            </a:r>
          </a:p>
          <a:p>
            <a:r>
              <a:rPr lang="fr-FR" sz="1600" b="1" dirty="0">
                <a:solidFill>
                  <a:schemeClr val="bg1"/>
                </a:solidFill>
              </a:rPr>
              <a:t>De la formation continue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B5267DA3-0633-F3F9-4D89-E935BF9396B1}"/>
              </a:ext>
            </a:extLst>
          </p:cNvPr>
          <p:cNvSpPr>
            <a:spLocks noGrp="1"/>
          </p:cNvSpPr>
          <p:nvPr/>
        </p:nvSpPr>
        <p:spPr>
          <a:xfrm>
            <a:off x="2424156" y="554901"/>
            <a:ext cx="10438597" cy="3112691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20000"/>
              </a:lnSpc>
            </a:pPr>
            <a:r>
              <a:rPr sz="8000" b="1" dirty="0">
                <a:latin typeface="Arial" panose="020B0604020202020204" pitchFamily="34" charset="0"/>
                <a:cs typeface="Arial" panose="020B0604020202020204" pitchFamily="34" charset="0"/>
              </a:rPr>
              <a:t>Lieu : CFEN (2023–2024)</a:t>
            </a:r>
          </a:p>
          <a:p>
            <a:pPr>
              <a:lnSpc>
                <a:spcPct val="220000"/>
              </a:lnSpc>
            </a:pPr>
            <a:r>
              <a:rPr sz="8000" b="1" dirty="0">
                <a:latin typeface="Arial" panose="020B0604020202020204" pitchFamily="34" charset="0"/>
                <a:cs typeface="Arial" panose="020B0604020202020204" pitchFamily="34" charset="0"/>
              </a:rPr>
              <a:t>Durée : 5 mois</a:t>
            </a:r>
          </a:p>
          <a:p>
            <a:pPr>
              <a:lnSpc>
                <a:spcPct val="220000"/>
              </a:lnSpc>
            </a:pPr>
            <a:r>
              <a:rPr sz="8000" b="1" dirty="0">
                <a:latin typeface="Arial" panose="020B0604020202020204" pitchFamily="34" charset="0"/>
                <a:cs typeface="Arial" panose="020B0604020202020204" pitchFamily="34" charset="0"/>
              </a:rPr>
              <a:t>Participants : 18 élèves-professeurs</a:t>
            </a:r>
          </a:p>
          <a:p>
            <a:pPr>
              <a:lnSpc>
                <a:spcPct val="220000"/>
              </a:lnSpc>
            </a:pPr>
            <a:r>
              <a:rPr sz="8000" b="1" dirty="0">
                <a:latin typeface="Arial" panose="020B0604020202020204" pitchFamily="34" charset="0"/>
                <a:cs typeface="Arial" panose="020B0604020202020204" pitchFamily="34" charset="0"/>
              </a:rPr>
              <a:t>Encadrement : </a:t>
            </a:r>
            <a:r>
              <a:rPr sz="7200" b="1" dirty="0">
                <a:latin typeface="Arial" panose="020B0604020202020204" pitchFamily="34" charset="0"/>
                <a:cs typeface="Arial" panose="020B0604020202020204" pitchFamily="34" charset="0"/>
              </a:rPr>
              <a:t>équipe pluridisciplinaire (Maths, SVT, Physique-Chimie, Informatique)</a:t>
            </a:r>
            <a:endParaRPr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20000"/>
              </a:lnSpc>
            </a:pPr>
            <a:r>
              <a:rPr sz="8000" b="1" dirty="0">
                <a:latin typeface="Arial" panose="020B0604020202020204" pitchFamily="34" charset="0"/>
                <a:cs typeface="Arial" panose="020B0604020202020204" pitchFamily="34" charset="0"/>
              </a:rPr>
              <a:t>Approche : apprentissage par projet </a:t>
            </a:r>
            <a:endParaRPr sz="8000" dirty="0"/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333D658-7135-8E36-F597-4CF9AAF4E17B}"/>
              </a:ext>
            </a:extLst>
          </p:cNvPr>
          <p:cNvGrpSpPr/>
          <p:nvPr/>
        </p:nvGrpSpPr>
        <p:grpSpPr>
          <a:xfrm>
            <a:off x="2531938" y="5771616"/>
            <a:ext cx="8703269" cy="727320"/>
            <a:chOff x="586853" y="4436885"/>
            <a:chExt cx="8045257" cy="727320"/>
          </a:xfrm>
        </p:grpSpPr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0CEF1FDA-469B-41F8-D2E0-F7C0076DCB6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52" name="Image 51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0170D74D-2D6A-47EB-8B86-3FDABAB03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53" name="Image 52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A47580B4-1E3E-0C8A-A78E-88363CCEA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54" name="Image 53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437BD63-D90E-4CB1-2EB1-C68DB3E05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49" name="Image 48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29E59778-A8BF-8807-0112-D22F975F9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50" name="Image 49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E00E4914-AA6C-E08D-A8DC-40CB8896B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55" name="ZoneTexte 54">
            <a:extLst>
              <a:ext uri="{FF2B5EF4-FFF2-40B4-BE49-F238E27FC236}">
                <a16:creationId xmlns:a16="http://schemas.microsoft.com/office/drawing/2014/main" id="{9BA6D6C8-4B9F-49F0-8132-0811C553FBE9}"/>
              </a:ext>
            </a:extLst>
          </p:cNvPr>
          <p:cNvSpPr txBox="1"/>
          <p:nvPr/>
        </p:nvSpPr>
        <p:spPr>
          <a:xfrm rot="16200000">
            <a:off x="-1152707" y="2606168"/>
            <a:ext cx="39346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B0F0"/>
                </a:solidFill>
              </a:rPr>
              <a:t>Méthodologie </a:t>
            </a:r>
            <a:endParaRPr lang="fr-FR" sz="4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5492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59595" y="5624780"/>
            <a:ext cx="466547" cy="687857"/>
          </a:xfrm>
          <a:prstGeom prst="roundRect">
            <a:avLst/>
          </a:prstGeom>
          <a:solidFill>
            <a:srgbClr val="FFFF0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2800" b="1" kern="0" dirty="0">
                <a:solidFill>
                  <a:prstClr val="white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8</a:t>
            </a:r>
            <a:endParaRPr kumimoji="0" lang="en-IN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Fan Heiti Std B" panose="020B0700000000000000" pitchFamily="34" charset="-128"/>
              <a:ea typeface="Adobe Fan Heiti Std B" panose="020B0700000000000000" pitchFamily="34" charset="-128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FF3D99-0A8E-4442-961F-323F9FE25C71}"/>
              </a:ext>
            </a:extLst>
          </p:cNvPr>
          <p:cNvSpPr/>
          <p:nvPr/>
        </p:nvSpPr>
        <p:spPr>
          <a:xfrm>
            <a:off x="12100560" y="-1"/>
            <a:ext cx="91440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09651" y="4898152"/>
            <a:ext cx="527993" cy="687857"/>
          </a:xfrm>
          <a:prstGeom prst="roundRect">
            <a:avLst/>
          </a:prstGeom>
          <a:solidFill>
            <a:srgbClr val="ED7D31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7</a:t>
            </a:r>
          </a:p>
        </p:txBody>
      </p:sp>
      <p:sp>
        <p:nvSpPr>
          <p:cNvPr id="9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09651" y="4178961"/>
            <a:ext cx="527993" cy="687857"/>
          </a:xfrm>
          <a:prstGeom prst="roundRect">
            <a:avLst/>
          </a:prstGeom>
          <a:solidFill>
            <a:srgbClr val="70AD47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6</a:t>
            </a:r>
          </a:p>
        </p:txBody>
      </p:sp>
      <p:sp>
        <p:nvSpPr>
          <p:cNvPr id="10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490813" y="3451210"/>
            <a:ext cx="527993" cy="687857"/>
          </a:xfrm>
          <a:prstGeom prst="roundRect">
            <a:avLst/>
          </a:prstGeom>
          <a:solidFill>
            <a:srgbClr val="FFC0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5</a:t>
            </a:r>
          </a:p>
        </p:txBody>
      </p:sp>
      <p:sp>
        <p:nvSpPr>
          <p:cNvPr id="11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461701" y="2723456"/>
            <a:ext cx="895419" cy="687857"/>
          </a:xfrm>
          <a:prstGeom prst="roundRect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IN" sz="2800" b="1" kern="0" dirty="0">
                <a:solidFill>
                  <a:prstClr val="white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4</a:t>
            </a:r>
          </a:p>
        </p:txBody>
      </p:sp>
      <p:sp>
        <p:nvSpPr>
          <p:cNvPr id="12" name="Rectangle: Rounded Corners 20">
            <a:extLst>
              <a:ext uri="{FF2B5EF4-FFF2-40B4-BE49-F238E27FC236}">
                <a16:creationId xmlns:a16="http://schemas.microsoft.com/office/drawing/2014/main" id="{8D9EBFE9-A738-41CE-9C43-038F3D7A0017}"/>
              </a:ext>
            </a:extLst>
          </p:cNvPr>
          <p:cNvSpPr/>
          <p:nvPr/>
        </p:nvSpPr>
        <p:spPr>
          <a:xfrm>
            <a:off x="814627" y="1995629"/>
            <a:ext cx="1223017" cy="687857"/>
          </a:xfrm>
          <a:prstGeom prst="roundRect">
            <a:avLst/>
          </a:prstGeom>
          <a:solidFill>
            <a:srgbClr val="ED7D31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3</a:t>
            </a:r>
          </a:p>
        </p:txBody>
      </p:sp>
      <p:sp>
        <p:nvSpPr>
          <p:cNvPr id="13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814627" y="1280400"/>
            <a:ext cx="1223017" cy="687857"/>
          </a:xfrm>
          <a:prstGeom prst="roundRect">
            <a:avLst/>
          </a:prstGeom>
          <a:solidFill>
            <a:srgbClr val="4472C4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2</a:t>
            </a:r>
          </a:p>
        </p:txBody>
      </p:sp>
      <p:sp>
        <p:nvSpPr>
          <p:cNvPr id="14" name="Rectangle: Rounded Corners 15">
            <a:extLst>
              <a:ext uri="{FF2B5EF4-FFF2-40B4-BE49-F238E27FC236}">
                <a16:creationId xmlns:a16="http://schemas.microsoft.com/office/drawing/2014/main" id="{B0962F8C-5F10-447C-9C7F-4B527981C513}"/>
              </a:ext>
            </a:extLst>
          </p:cNvPr>
          <p:cNvSpPr/>
          <p:nvPr/>
        </p:nvSpPr>
        <p:spPr>
          <a:xfrm>
            <a:off x="814627" y="554901"/>
            <a:ext cx="1204179" cy="687857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1</a:t>
            </a:r>
          </a:p>
        </p:txBody>
      </p:sp>
      <p:sp>
        <p:nvSpPr>
          <p:cNvPr id="15" name="Freeform: Shape 6">
            <a:extLst>
              <a:ext uri="{FF2B5EF4-FFF2-40B4-BE49-F238E27FC236}">
                <a16:creationId xmlns:a16="http://schemas.microsoft.com/office/drawing/2014/main" id="{83AE1B1C-FBBB-4EEF-99E2-A95746E30C62}"/>
              </a:ext>
            </a:extLst>
          </p:cNvPr>
          <p:cNvSpPr/>
          <p:nvPr/>
        </p:nvSpPr>
        <p:spPr>
          <a:xfrm>
            <a:off x="0" y="279971"/>
            <a:ext cx="1666585" cy="6298058"/>
          </a:xfrm>
          <a:custGeom>
            <a:avLst/>
            <a:gdLst>
              <a:gd name="connsiteX0" fmla="*/ 0 w 4225414"/>
              <a:gd name="connsiteY0" fmla="*/ 0 h 5619750"/>
              <a:gd name="connsiteX1" fmla="*/ 3483086 w 4225414"/>
              <a:gd name="connsiteY1" fmla="*/ 0 h 5619750"/>
              <a:gd name="connsiteX2" fmla="*/ 3664975 w 4225414"/>
              <a:gd name="connsiteY2" fmla="*/ 0 h 5619750"/>
              <a:gd name="connsiteX3" fmla="*/ 3935355 w 4225414"/>
              <a:gd name="connsiteY3" fmla="*/ 0 h 5619750"/>
              <a:gd name="connsiteX4" fmla="*/ 4225414 w 4225414"/>
              <a:gd name="connsiteY4" fmla="*/ 290059 h 5619750"/>
              <a:gd name="connsiteX5" fmla="*/ 4225414 w 4225414"/>
              <a:gd name="connsiteY5" fmla="*/ 5329691 h 5619750"/>
              <a:gd name="connsiteX6" fmla="*/ 3935355 w 4225414"/>
              <a:gd name="connsiteY6" fmla="*/ 5619750 h 5619750"/>
              <a:gd name="connsiteX7" fmla="*/ 3664975 w 4225414"/>
              <a:gd name="connsiteY7" fmla="*/ 5619750 h 5619750"/>
              <a:gd name="connsiteX8" fmla="*/ 3483086 w 4225414"/>
              <a:gd name="connsiteY8" fmla="*/ 5619750 h 5619750"/>
              <a:gd name="connsiteX9" fmla="*/ 0 w 4225414"/>
              <a:gd name="connsiteY9" fmla="*/ 5619750 h 561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25414" h="5619750">
                <a:moveTo>
                  <a:pt x="0" y="0"/>
                </a:moveTo>
                <a:lnTo>
                  <a:pt x="3483086" y="0"/>
                </a:lnTo>
                <a:lnTo>
                  <a:pt x="3664975" y="0"/>
                </a:lnTo>
                <a:lnTo>
                  <a:pt x="3935355" y="0"/>
                </a:lnTo>
                <a:cubicBezTo>
                  <a:pt x="4095550" y="0"/>
                  <a:pt x="4225414" y="129864"/>
                  <a:pt x="4225414" y="290059"/>
                </a:cubicBezTo>
                <a:lnTo>
                  <a:pt x="4225414" y="5329691"/>
                </a:lnTo>
                <a:cubicBezTo>
                  <a:pt x="4225414" y="5489886"/>
                  <a:pt x="4095550" y="5619750"/>
                  <a:pt x="3935355" y="5619750"/>
                </a:cubicBezTo>
                <a:lnTo>
                  <a:pt x="3664975" y="5619750"/>
                </a:lnTo>
                <a:lnTo>
                  <a:pt x="3483086" y="5619750"/>
                </a:lnTo>
                <a:lnTo>
                  <a:pt x="0" y="561975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203200" dist="1524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FD5325-3717-459B-90F1-3A5965EDA412}"/>
              </a:ext>
            </a:extLst>
          </p:cNvPr>
          <p:cNvSpPr/>
          <p:nvPr/>
        </p:nvSpPr>
        <p:spPr>
          <a:xfrm>
            <a:off x="12984" y="5517967"/>
            <a:ext cx="1635926" cy="15435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6B523D-820E-4BCE-8F4E-4AC0B65EE3DC}"/>
              </a:ext>
            </a:extLst>
          </p:cNvPr>
          <p:cNvSpPr/>
          <p:nvPr/>
        </p:nvSpPr>
        <p:spPr>
          <a:xfrm>
            <a:off x="28909" y="5713759"/>
            <a:ext cx="1620000" cy="45719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EFEEC46-4AC0-114B-7DE9-ED8F9649C1F4}"/>
              </a:ext>
            </a:extLst>
          </p:cNvPr>
          <p:cNvSpPr txBox="1"/>
          <p:nvPr/>
        </p:nvSpPr>
        <p:spPr>
          <a:xfrm rot="18391899">
            <a:off x="3699854" y="2403503"/>
            <a:ext cx="23616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</a:rPr>
              <a:t>Organisation des sessions</a:t>
            </a:r>
          </a:p>
          <a:p>
            <a:r>
              <a:rPr lang="fr-FR" sz="1600" b="1" dirty="0">
                <a:solidFill>
                  <a:schemeClr val="bg1"/>
                </a:solidFill>
              </a:rPr>
              <a:t>De la formation continue</a:t>
            </a:r>
          </a:p>
        </p:txBody>
      </p:sp>
      <p:sp>
        <p:nvSpPr>
          <p:cNvPr id="5" name="Rectangle 4"/>
          <p:cNvSpPr/>
          <p:nvPr/>
        </p:nvSpPr>
        <p:spPr>
          <a:xfrm>
            <a:off x="3212283" y="1995629"/>
            <a:ext cx="684727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fr-FR" sz="4000" b="1" dirty="0">
                <a:effectLst/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20 projets ont été proposés (voir tableau ) ci-dessous</a:t>
            </a:r>
            <a:endParaRPr lang="en-GB" sz="4000" b="1" dirty="0">
              <a:effectLst/>
              <a:latin typeface="Noto Sans Black" panose="020B0604020202020204" charset="0"/>
              <a:ea typeface="Noto Sans Black" panose="020B0604020202020204" charset="0"/>
              <a:cs typeface="Noto Sans Black" panose="020B060402020202020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5333D658-7135-8E36-F597-4CF9AAF4E17B}"/>
              </a:ext>
            </a:extLst>
          </p:cNvPr>
          <p:cNvGrpSpPr/>
          <p:nvPr/>
        </p:nvGrpSpPr>
        <p:grpSpPr>
          <a:xfrm>
            <a:off x="2531938" y="5771616"/>
            <a:ext cx="8703269" cy="727320"/>
            <a:chOff x="586853" y="4436885"/>
            <a:chExt cx="8045257" cy="727320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0CEF1FDA-469B-41F8-D2E0-F7C0076DCB6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26" name="Image 25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0170D74D-2D6A-47EB-8B86-3FDABAB03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27" name="Image 26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A47580B4-1E3E-0C8A-A78E-88363CCEA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28" name="Image 27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437BD63-D90E-4CB1-2EB1-C68DB3E05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24" name="Image 23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29E59778-A8BF-8807-0112-D22F975F9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25" name="Image 24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E00E4914-AA6C-E08D-A8DC-40CB8896B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9BA6D6C8-4B9F-49F0-8132-0811C553FBE9}"/>
              </a:ext>
            </a:extLst>
          </p:cNvPr>
          <p:cNvSpPr txBox="1"/>
          <p:nvPr/>
        </p:nvSpPr>
        <p:spPr>
          <a:xfrm rot="16200000">
            <a:off x="-1152707" y="2606168"/>
            <a:ext cx="39346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B0F0"/>
                </a:solidFill>
              </a:rPr>
              <a:t>Méthodologie </a:t>
            </a:r>
            <a:endParaRPr lang="fr-FR" sz="4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1444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59595" y="5624780"/>
            <a:ext cx="466547" cy="687857"/>
          </a:xfrm>
          <a:prstGeom prst="roundRect">
            <a:avLst/>
          </a:prstGeom>
          <a:solidFill>
            <a:srgbClr val="FFFF0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2800" b="1" kern="0" dirty="0">
                <a:solidFill>
                  <a:prstClr val="white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8</a:t>
            </a:r>
            <a:endParaRPr kumimoji="0" lang="en-IN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Fan Heiti Std B" panose="020B0700000000000000" pitchFamily="34" charset="-128"/>
              <a:ea typeface="Adobe Fan Heiti Std B" panose="020B0700000000000000" pitchFamily="34" charset="-128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FF3D99-0A8E-4442-961F-323F9FE25C71}"/>
              </a:ext>
            </a:extLst>
          </p:cNvPr>
          <p:cNvSpPr/>
          <p:nvPr/>
        </p:nvSpPr>
        <p:spPr>
          <a:xfrm>
            <a:off x="12100560" y="-1"/>
            <a:ext cx="91440" cy="6858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09651" y="4898152"/>
            <a:ext cx="527993" cy="687857"/>
          </a:xfrm>
          <a:prstGeom prst="roundRect">
            <a:avLst/>
          </a:prstGeom>
          <a:solidFill>
            <a:srgbClr val="ED7D31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7</a:t>
            </a:r>
          </a:p>
        </p:txBody>
      </p:sp>
      <p:sp>
        <p:nvSpPr>
          <p:cNvPr id="9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09651" y="4178961"/>
            <a:ext cx="527993" cy="687857"/>
          </a:xfrm>
          <a:prstGeom prst="roundRect">
            <a:avLst/>
          </a:prstGeom>
          <a:solidFill>
            <a:srgbClr val="70AD47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6</a:t>
            </a:r>
          </a:p>
        </p:txBody>
      </p:sp>
      <p:sp>
        <p:nvSpPr>
          <p:cNvPr id="10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490813" y="3451210"/>
            <a:ext cx="527993" cy="687857"/>
          </a:xfrm>
          <a:prstGeom prst="roundRect">
            <a:avLst/>
          </a:prstGeom>
          <a:solidFill>
            <a:srgbClr val="FFC0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5</a:t>
            </a:r>
          </a:p>
        </p:txBody>
      </p:sp>
      <p:sp>
        <p:nvSpPr>
          <p:cNvPr id="11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461701" y="2723456"/>
            <a:ext cx="895419" cy="687857"/>
          </a:xfrm>
          <a:prstGeom prst="roundRect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IN" sz="2800" b="1" kern="0" dirty="0">
                <a:solidFill>
                  <a:prstClr val="white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4</a:t>
            </a:r>
          </a:p>
        </p:txBody>
      </p:sp>
      <p:sp>
        <p:nvSpPr>
          <p:cNvPr id="12" name="Rectangle: Rounded Corners 20">
            <a:extLst>
              <a:ext uri="{FF2B5EF4-FFF2-40B4-BE49-F238E27FC236}">
                <a16:creationId xmlns:a16="http://schemas.microsoft.com/office/drawing/2014/main" id="{8D9EBFE9-A738-41CE-9C43-038F3D7A0017}"/>
              </a:ext>
            </a:extLst>
          </p:cNvPr>
          <p:cNvSpPr/>
          <p:nvPr/>
        </p:nvSpPr>
        <p:spPr>
          <a:xfrm>
            <a:off x="814627" y="1995629"/>
            <a:ext cx="1223017" cy="687857"/>
          </a:xfrm>
          <a:prstGeom prst="roundRect">
            <a:avLst/>
          </a:prstGeom>
          <a:solidFill>
            <a:srgbClr val="ED7D31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3</a:t>
            </a:r>
          </a:p>
        </p:txBody>
      </p:sp>
      <p:sp>
        <p:nvSpPr>
          <p:cNvPr id="13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814627" y="1280400"/>
            <a:ext cx="1223017" cy="687857"/>
          </a:xfrm>
          <a:prstGeom prst="roundRect">
            <a:avLst/>
          </a:prstGeom>
          <a:solidFill>
            <a:srgbClr val="4472C4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2</a:t>
            </a:r>
          </a:p>
        </p:txBody>
      </p:sp>
      <p:sp>
        <p:nvSpPr>
          <p:cNvPr id="14" name="Rectangle: Rounded Corners 15">
            <a:extLst>
              <a:ext uri="{FF2B5EF4-FFF2-40B4-BE49-F238E27FC236}">
                <a16:creationId xmlns:a16="http://schemas.microsoft.com/office/drawing/2014/main" id="{B0962F8C-5F10-447C-9C7F-4B527981C513}"/>
              </a:ext>
            </a:extLst>
          </p:cNvPr>
          <p:cNvSpPr/>
          <p:nvPr/>
        </p:nvSpPr>
        <p:spPr>
          <a:xfrm>
            <a:off x="814627" y="554901"/>
            <a:ext cx="1204179" cy="687857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1</a:t>
            </a:r>
          </a:p>
        </p:txBody>
      </p:sp>
      <p:sp>
        <p:nvSpPr>
          <p:cNvPr id="15" name="Freeform: Shape 6">
            <a:extLst>
              <a:ext uri="{FF2B5EF4-FFF2-40B4-BE49-F238E27FC236}">
                <a16:creationId xmlns:a16="http://schemas.microsoft.com/office/drawing/2014/main" id="{83AE1B1C-FBBB-4EEF-99E2-A95746E30C62}"/>
              </a:ext>
            </a:extLst>
          </p:cNvPr>
          <p:cNvSpPr/>
          <p:nvPr/>
        </p:nvSpPr>
        <p:spPr>
          <a:xfrm>
            <a:off x="0" y="279971"/>
            <a:ext cx="1666585" cy="6298058"/>
          </a:xfrm>
          <a:custGeom>
            <a:avLst/>
            <a:gdLst>
              <a:gd name="connsiteX0" fmla="*/ 0 w 4225414"/>
              <a:gd name="connsiteY0" fmla="*/ 0 h 5619750"/>
              <a:gd name="connsiteX1" fmla="*/ 3483086 w 4225414"/>
              <a:gd name="connsiteY1" fmla="*/ 0 h 5619750"/>
              <a:gd name="connsiteX2" fmla="*/ 3664975 w 4225414"/>
              <a:gd name="connsiteY2" fmla="*/ 0 h 5619750"/>
              <a:gd name="connsiteX3" fmla="*/ 3935355 w 4225414"/>
              <a:gd name="connsiteY3" fmla="*/ 0 h 5619750"/>
              <a:gd name="connsiteX4" fmla="*/ 4225414 w 4225414"/>
              <a:gd name="connsiteY4" fmla="*/ 290059 h 5619750"/>
              <a:gd name="connsiteX5" fmla="*/ 4225414 w 4225414"/>
              <a:gd name="connsiteY5" fmla="*/ 5329691 h 5619750"/>
              <a:gd name="connsiteX6" fmla="*/ 3935355 w 4225414"/>
              <a:gd name="connsiteY6" fmla="*/ 5619750 h 5619750"/>
              <a:gd name="connsiteX7" fmla="*/ 3664975 w 4225414"/>
              <a:gd name="connsiteY7" fmla="*/ 5619750 h 5619750"/>
              <a:gd name="connsiteX8" fmla="*/ 3483086 w 4225414"/>
              <a:gd name="connsiteY8" fmla="*/ 5619750 h 5619750"/>
              <a:gd name="connsiteX9" fmla="*/ 0 w 4225414"/>
              <a:gd name="connsiteY9" fmla="*/ 5619750 h 561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25414" h="5619750">
                <a:moveTo>
                  <a:pt x="0" y="0"/>
                </a:moveTo>
                <a:lnTo>
                  <a:pt x="3483086" y="0"/>
                </a:lnTo>
                <a:lnTo>
                  <a:pt x="3664975" y="0"/>
                </a:lnTo>
                <a:lnTo>
                  <a:pt x="3935355" y="0"/>
                </a:lnTo>
                <a:cubicBezTo>
                  <a:pt x="4095550" y="0"/>
                  <a:pt x="4225414" y="129864"/>
                  <a:pt x="4225414" y="290059"/>
                </a:cubicBezTo>
                <a:lnTo>
                  <a:pt x="4225414" y="5329691"/>
                </a:lnTo>
                <a:cubicBezTo>
                  <a:pt x="4225414" y="5489886"/>
                  <a:pt x="4095550" y="5619750"/>
                  <a:pt x="3935355" y="5619750"/>
                </a:cubicBezTo>
                <a:lnTo>
                  <a:pt x="3664975" y="5619750"/>
                </a:lnTo>
                <a:lnTo>
                  <a:pt x="3483086" y="5619750"/>
                </a:lnTo>
                <a:lnTo>
                  <a:pt x="0" y="561975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203200" dist="1524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FD5325-3717-459B-90F1-3A5965EDA412}"/>
              </a:ext>
            </a:extLst>
          </p:cNvPr>
          <p:cNvSpPr/>
          <p:nvPr/>
        </p:nvSpPr>
        <p:spPr>
          <a:xfrm>
            <a:off x="12984" y="5517967"/>
            <a:ext cx="1635926" cy="15435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6B523D-820E-4BCE-8F4E-4AC0B65EE3DC}"/>
              </a:ext>
            </a:extLst>
          </p:cNvPr>
          <p:cNvSpPr/>
          <p:nvPr/>
        </p:nvSpPr>
        <p:spPr>
          <a:xfrm>
            <a:off x="28909" y="5713759"/>
            <a:ext cx="1620000" cy="45719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EFEEC46-4AC0-114B-7DE9-ED8F9649C1F4}"/>
              </a:ext>
            </a:extLst>
          </p:cNvPr>
          <p:cNvSpPr txBox="1"/>
          <p:nvPr/>
        </p:nvSpPr>
        <p:spPr>
          <a:xfrm rot="18391899">
            <a:off x="3699854" y="2403503"/>
            <a:ext cx="23616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</a:rPr>
              <a:t>Organisation des sessions</a:t>
            </a:r>
          </a:p>
          <a:p>
            <a:r>
              <a:rPr lang="fr-FR" sz="1600" b="1" dirty="0">
                <a:solidFill>
                  <a:schemeClr val="bg1"/>
                </a:solidFill>
              </a:rPr>
              <a:t>De la formation continue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819" y="190830"/>
            <a:ext cx="8933747" cy="6667169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BA6D6C8-4B9F-49F0-8132-0811C553FBE9}"/>
              </a:ext>
            </a:extLst>
          </p:cNvPr>
          <p:cNvSpPr txBox="1"/>
          <p:nvPr/>
        </p:nvSpPr>
        <p:spPr>
          <a:xfrm rot="16200000">
            <a:off x="-1152707" y="2606168"/>
            <a:ext cx="39346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B0F0"/>
                </a:solidFill>
              </a:rPr>
              <a:t>Méthodologie </a:t>
            </a:r>
            <a:endParaRPr lang="fr-FR" sz="4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8818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59595" y="5624780"/>
            <a:ext cx="466547" cy="687857"/>
          </a:xfrm>
          <a:prstGeom prst="roundRect">
            <a:avLst/>
          </a:prstGeom>
          <a:solidFill>
            <a:srgbClr val="FFFF0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2800" b="1" kern="0" dirty="0">
                <a:solidFill>
                  <a:prstClr val="white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8</a:t>
            </a:r>
            <a:endParaRPr kumimoji="0" lang="en-IN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Fan Heiti Std B" panose="020B0700000000000000" pitchFamily="34" charset="-128"/>
              <a:ea typeface="Adobe Fan Heiti Std B" panose="020B0700000000000000" pitchFamily="34" charset="-128"/>
              <a:cs typeface="+mn-cs"/>
            </a:endParaRPr>
          </a:p>
        </p:txBody>
      </p:sp>
      <p:cxnSp>
        <p:nvCxnSpPr>
          <p:cNvPr id="46" name="直接连接符 41">
            <a:extLst>
              <a:ext uri="{FF2B5EF4-FFF2-40B4-BE49-F238E27FC236}">
                <a16:creationId xmlns:a16="http://schemas.microsoft.com/office/drawing/2014/main" id="{6B717211-38A9-8054-CBD1-B80FCF701893}"/>
              </a:ext>
            </a:extLst>
          </p:cNvPr>
          <p:cNvCxnSpPr>
            <a:cxnSpLocks/>
          </p:cNvCxnSpPr>
          <p:nvPr/>
        </p:nvCxnSpPr>
        <p:spPr>
          <a:xfrm>
            <a:off x="6839981" y="2945460"/>
            <a:ext cx="1609736" cy="1536684"/>
          </a:xfrm>
          <a:prstGeom prst="line">
            <a:avLst/>
          </a:prstGeom>
          <a:noFill/>
          <a:ln w="76200" cap="flat" cmpd="sng" algn="ctr">
            <a:solidFill>
              <a:schemeClr val="accent5"/>
            </a:solidFill>
            <a:prstDash val="solid"/>
          </a:ln>
          <a:effectLst/>
        </p:spPr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D2FF3D99-0A8E-4442-961F-323F9FE25C71}"/>
              </a:ext>
            </a:extLst>
          </p:cNvPr>
          <p:cNvSpPr/>
          <p:nvPr/>
        </p:nvSpPr>
        <p:spPr>
          <a:xfrm>
            <a:off x="12100560" y="-1"/>
            <a:ext cx="91440" cy="6858000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09651" y="4898152"/>
            <a:ext cx="527993" cy="687857"/>
          </a:xfrm>
          <a:prstGeom prst="roundRect">
            <a:avLst/>
          </a:prstGeom>
          <a:solidFill>
            <a:srgbClr val="ED7D31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7</a:t>
            </a:r>
          </a:p>
        </p:txBody>
      </p:sp>
      <p:sp>
        <p:nvSpPr>
          <p:cNvPr id="9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09651" y="4178961"/>
            <a:ext cx="527993" cy="687857"/>
          </a:xfrm>
          <a:prstGeom prst="roundRect">
            <a:avLst/>
          </a:prstGeom>
          <a:solidFill>
            <a:srgbClr val="70AD47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6</a:t>
            </a:r>
          </a:p>
        </p:txBody>
      </p:sp>
      <p:sp>
        <p:nvSpPr>
          <p:cNvPr id="10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490813" y="3451210"/>
            <a:ext cx="527993" cy="687857"/>
          </a:xfrm>
          <a:prstGeom prst="roundRect">
            <a:avLst/>
          </a:prstGeom>
          <a:solidFill>
            <a:srgbClr val="FFC0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5</a:t>
            </a:r>
          </a:p>
        </p:txBody>
      </p:sp>
      <p:sp>
        <p:nvSpPr>
          <p:cNvPr id="11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461701" y="2723456"/>
            <a:ext cx="895419" cy="687857"/>
          </a:xfrm>
          <a:prstGeom prst="roundRect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IN" sz="2800" b="1" kern="0" dirty="0">
                <a:solidFill>
                  <a:prstClr val="white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4</a:t>
            </a:r>
          </a:p>
        </p:txBody>
      </p:sp>
      <p:sp>
        <p:nvSpPr>
          <p:cNvPr id="12" name="Rectangle: Rounded Corners 20">
            <a:extLst>
              <a:ext uri="{FF2B5EF4-FFF2-40B4-BE49-F238E27FC236}">
                <a16:creationId xmlns:a16="http://schemas.microsoft.com/office/drawing/2014/main" id="{8D9EBFE9-A738-41CE-9C43-038F3D7A0017}"/>
              </a:ext>
            </a:extLst>
          </p:cNvPr>
          <p:cNvSpPr/>
          <p:nvPr/>
        </p:nvSpPr>
        <p:spPr>
          <a:xfrm>
            <a:off x="814627" y="1995629"/>
            <a:ext cx="1223017" cy="687857"/>
          </a:xfrm>
          <a:prstGeom prst="roundRect">
            <a:avLst/>
          </a:prstGeom>
          <a:solidFill>
            <a:srgbClr val="ED7D31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3</a:t>
            </a:r>
          </a:p>
        </p:txBody>
      </p:sp>
      <p:sp>
        <p:nvSpPr>
          <p:cNvPr id="13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814627" y="1280400"/>
            <a:ext cx="1223017" cy="687857"/>
          </a:xfrm>
          <a:prstGeom prst="roundRect">
            <a:avLst/>
          </a:prstGeom>
          <a:solidFill>
            <a:srgbClr val="4472C4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2</a:t>
            </a:r>
          </a:p>
        </p:txBody>
      </p:sp>
      <p:sp>
        <p:nvSpPr>
          <p:cNvPr id="14" name="Rectangle: Rounded Corners 15">
            <a:extLst>
              <a:ext uri="{FF2B5EF4-FFF2-40B4-BE49-F238E27FC236}">
                <a16:creationId xmlns:a16="http://schemas.microsoft.com/office/drawing/2014/main" id="{B0962F8C-5F10-447C-9C7F-4B527981C513}"/>
              </a:ext>
            </a:extLst>
          </p:cNvPr>
          <p:cNvSpPr/>
          <p:nvPr/>
        </p:nvSpPr>
        <p:spPr>
          <a:xfrm>
            <a:off x="814627" y="554901"/>
            <a:ext cx="1204179" cy="687857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1</a:t>
            </a:r>
          </a:p>
        </p:txBody>
      </p:sp>
      <p:sp>
        <p:nvSpPr>
          <p:cNvPr id="15" name="Freeform: Shape 6">
            <a:extLst>
              <a:ext uri="{FF2B5EF4-FFF2-40B4-BE49-F238E27FC236}">
                <a16:creationId xmlns:a16="http://schemas.microsoft.com/office/drawing/2014/main" id="{83AE1B1C-FBBB-4EEF-99E2-A95746E30C62}"/>
              </a:ext>
            </a:extLst>
          </p:cNvPr>
          <p:cNvSpPr/>
          <p:nvPr/>
        </p:nvSpPr>
        <p:spPr>
          <a:xfrm>
            <a:off x="0" y="279971"/>
            <a:ext cx="1666585" cy="6298058"/>
          </a:xfrm>
          <a:custGeom>
            <a:avLst/>
            <a:gdLst>
              <a:gd name="connsiteX0" fmla="*/ 0 w 4225414"/>
              <a:gd name="connsiteY0" fmla="*/ 0 h 5619750"/>
              <a:gd name="connsiteX1" fmla="*/ 3483086 w 4225414"/>
              <a:gd name="connsiteY1" fmla="*/ 0 h 5619750"/>
              <a:gd name="connsiteX2" fmla="*/ 3664975 w 4225414"/>
              <a:gd name="connsiteY2" fmla="*/ 0 h 5619750"/>
              <a:gd name="connsiteX3" fmla="*/ 3935355 w 4225414"/>
              <a:gd name="connsiteY3" fmla="*/ 0 h 5619750"/>
              <a:gd name="connsiteX4" fmla="*/ 4225414 w 4225414"/>
              <a:gd name="connsiteY4" fmla="*/ 290059 h 5619750"/>
              <a:gd name="connsiteX5" fmla="*/ 4225414 w 4225414"/>
              <a:gd name="connsiteY5" fmla="*/ 5329691 h 5619750"/>
              <a:gd name="connsiteX6" fmla="*/ 3935355 w 4225414"/>
              <a:gd name="connsiteY6" fmla="*/ 5619750 h 5619750"/>
              <a:gd name="connsiteX7" fmla="*/ 3664975 w 4225414"/>
              <a:gd name="connsiteY7" fmla="*/ 5619750 h 5619750"/>
              <a:gd name="connsiteX8" fmla="*/ 3483086 w 4225414"/>
              <a:gd name="connsiteY8" fmla="*/ 5619750 h 5619750"/>
              <a:gd name="connsiteX9" fmla="*/ 0 w 4225414"/>
              <a:gd name="connsiteY9" fmla="*/ 5619750 h 561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25414" h="5619750">
                <a:moveTo>
                  <a:pt x="0" y="0"/>
                </a:moveTo>
                <a:lnTo>
                  <a:pt x="3483086" y="0"/>
                </a:lnTo>
                <a:lnTo>
                  <a:pt x="3664975" y="0"/>
                </a:lnTo>
                <a:lnTo>
                  <a:pt x="3935355" y="0"/>
                </a:lnTo>
                <a:cubicBezTo>
                  <a:pt x="4095550" y="0"/>
                  <a:pt x="4225414" y="129864"/>
                  <a:pt x="4225414" y="290059"/>
                </a:cubicBezTo>
                <a:lnTo>
                  <a:pt x="4225414" y="5329691"/>
                </a:lnTo>
                <a:cubicBezTo>
                  <a:pt x="4225414" y="5489886"/>
                  <a:pt x="4095550" y="5619750"/>
                  <a:pt x="3935355" y="5619750"/>
                </a:cubicBezTo>
                <a:lnTo>
                  <a:pt x="3664975" y="5619750"/>
                </a:lnTo>
                <a:lnTo>
                  <a:pt x="3483086" y="5619750"/>
                </a:lnTo>
                <a:lnTo>
                  <a:pt x="0" y="561975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203200" dist="1524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FD5325-3717-459B-90F1-3A5965EDA412}"/>
              </a:ext>
            </a:extLst>
          </p:cNvPr>
          <p:cNvSpPr/>
          <p:nvPr/>
        </p:nvSpPr>
        <p:spPr>
          <a:xfrm>
            <a:off x="12984" y="5517967"/>
            <a:ext cx="1635926" cy="15435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6B523D-820E-4BCE-8F4E-4AC0B65EE3DC}"/>
              </a:ext>
            </a:extLst>
          </p:cNvPr>
          <p:cNvSpPr/>
          <p:nvPr/>
        </p:nvSpPr>
        <p:spPr>
          <a:xfrm>
            <a:off x="28909" y="5713759"/>
            <a:ext cx="1620000" cy="45719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EFEEC46-4AC0-114B-7DE9-ED8F9649C1F4}"/>
              </a:ext>
            </a:extLst>
          </p:cNvPr>
          <p:cNvSpPr txBox="1"/>
          <p:nvPr/>
        </p:nvSpPr>
        <p:spPr>
          <a:xfrm rot="18391899">
            <a:off x="3699854" y="2403503"/>
            <a:ext cx="23616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</a:rPr>
              <a:t>Organisation des sessions</a:t>
            </a:r>
          </a:p>
          <a:p>
            <a:r>
              <a:rPr lang="fr-FR" sz="1600" b="1" dirty="0">
                <a:solidFill>
                  <a:schemeClr val="bg1"/>
                </a:solidFill>
              </a:rPr>
              <a:t>De la formation continue</a:t>
            </a:r>
          </a:p>
        </p:txBody>
      </p:sp>
      <p:sp>
        <p:nvSpPr>
          <p:cNvPr id="4" name="椭圆 54">
            <a:extLst>
              <a:ext uri="{FF2B5EF4-FFF2-40B4-BE49-F238E27FC236}">
                <a16:creationId xmlns:a16="http://schemas.microsoft.com/office/drawing/2014/main" id="{CFE55B65-3B39-0E13-ADA4-326EC1FA4136}"/>
              </a:ext>
            </a:extLst>
          </p:cNvPr>
          <p:cNvSpPr/>
          <p:nvPr/>
        </p:nvSpPr>
        <p:spPr>
          <a:xfrm>
            <a:off x="4550896" y="2850155"/>
            <a:ext cx="4636628" cy="2402772"/>
          </a:xfrm>
          <a:custGeom>
            <a:avLst/>
            <a:gdLst>
              <a:gd name="connsiteX0" fmla="*/ 0 w 3439659"/>
              <a:gd name="connsiteY0" fmla="*/ 1719830 h 3439659"/>
              <a:gd name="connsiteX1" fmla="*/ 1719830 w 3439659"/>
              <a:gd name="connsiteY1" fmla="*/ 0 h 3439659"/>
              <a:gd name="connsiteX2" fmla="*/ 3439660 w 3439659"/>
              <a:gd name="connsiteY2" fmla="*/ 1719830 h 3439659"/>
              <a:gd name="connsiteX3" fmla="*/ 1719830 w 3439659"/>
              <a:gd name="connsiteY3" fmla="*/ 3439660 h 3439659"/>
              <a:gd name="connsiteX4" fmla="*/ 0 w 3439659"/>
              <a:gd name="connsiteY4" fmla="*/ 1719830 h 3439659"/>
              <a:gd name="connsiteX0-1" fmla="*/ 0 w 3487467"/>
              <a:gd name="connsiteY0-2" fmla="*/ 0 h 1719830"/>
              <a:gd name="connsiteX1-3" fmla="*/ 3439660 w 3487467"/>
              <a:gd name="connsiteY1-4" fmla="*/ 0 h 1719830"/>
              <a:gd name="connsiteX2-5" fmla="*/ 1719830 w 3487467"/>
              <a:gd name="connsiteY2-6" fmla="*/ 1719830 h 1719830"/>
              <a:gd name="connsiteX3-7" fmla="*/ 0 w 3487467"/>
              <a:gd name="connsiteY3-8" fmla="*/ 0 h 1719830"/>
              <a:gd name="connsiteX0-9" fmla="*/ 6132 w 3493599"/>
              <a:gd name="connsiteY0-10" fmla="*/ 130018 h 1849848"/>
              <a:gd name="connsiteX1-11" fmla="*/ 3445792 w 3493599"/>
              <a:gd name="connsiteY1-12" fmla="*/ 130018 h 1849848"/>
              <a:gd name="connsiteX2-13" fmla="*/ 1725962 w 3493599"/>
              <a:gd name="connsiteY2-14" fmla="*/ 1849848 h 1849848"/>
              <a:gd name="connsiteX3-15" fmla="*/ 6132 w 3493599"/>
              <a:gd name="connsiteY3-16" fmla="*/ 130018 h 1849848"/>
              <a:gd name="connsiteX0-17" fmla="*/ 6132 w 3493599"/>
              <a:gd name="connsiteY0-18" fmla="*/ 35412 h 1755242"/>
              <a:gd name="connsiteX1-19" fmla="*/ 3445792 w 3493599"/>
              <a:gd name="connsiteY1-20" fmla="*/ 35412 h 1755242"/>
              <a:gd name="connsiteX2-21" fmla="*/ 1725962 w 3493599"/>
              <a:gd name="connsiteY2-22" fmla="*/ 1755242 h 1755242"/>
              <a:gd name="connsiteX3-23" fmla="*/ 6132 w 3493599"/>
              <a:gd name="connsiteY3-24" fmla="*/ 35412 h 1755242"/>
              <a:gd name="connsiteX0-25" fmla="*/ 4377 w 3488420"/>
              <a:gd name="connsiteY0-26" fmla="*/ 11795 h 1772900"/>
              <a:gd name="connsiteX1-27" fmla="*/ 3450912 w 3488420"/>
              <a:gd name="connsiteY1-28" fmla="*/ 53046 h 1772900"/>
              <a:gd name="connsiteX2-29" fmla="*/ 1731082 w 3488420"/>
              <a:gd name="connsiteY2-30" fmla="*/ 1772876 h 1772900"/>
              <a:gd name="connsiteX3-31" fmla="*/ 4377 w 3488420"/>
              <a:gd name="connsiteY3-32" fmla="*/ 11795 h 1772900"/>
              <a:gd name="connsiteX0-33" fmla="*/ 39013 w 3522446"/>
              <a:gd name="connsiteY0-34" fmla="*/ 134148 h 1909003"/>
              <a:gd name="connsiteX1-35" fmla="*/ 3485548 w 3522446"/>
              <a:gd name="connsiteY1-36" fmla="*/ 175399 h 1909003"/>
              <a:gd name="connsiteX2-37" fmla="*/ 1738217 w 3522446"/>
              <a:gd name="connsiteY2-38" fmla="*/ 1908979 h 1909003"/>
              <a:gd name="connsiteX3-39" fmla="*/ 39013 w 3522446"/>
              <a:gd name="connsiteY3-40" fmla="*/ 134148 h 1909003"/>
              <a:gd name="connsiteX0-41" fmla="*/ 55067 w 3553265"/>
              <a:gd name="connsiteY0-42" fmla="*/ 134148 h 1909002"/>
              <a:gd name="connsiteX1-43" fmla="*/ 3501602 w 3553265"/>
              <a:gd name="connsiteY1-44" fmla="*/ 175399 h 1909002"/>
              <a:gd name="connsiteX2-45" fmla="*/ 1754271 w 3553265"/>
              <a:gd name="connsiteY2-46" fmla="*/ 1908979 h 1909002"/>
              <a:gd name="connsiteX3-47" fmla="*/ 55067 w 3553265"/>
              <a:gd name="connsiteY3-48" fmla="*/ 134148 h 1909002"/>
              <a:gd name="connsiteX0-49" fmla="*/ 39426 w 3502160"/>
              <a:gd name="connsiteY0-50" fmla="*/ 134148 h 1909003"/>
              <a:gd name="connsiteX1-51" fmla="*/ 3465335 w 3502160"/>
              <a:gd name="connsiteY1-52" fmla="*/ 175399 h 1909003"/>
              <a:gd name="connsiteX2-53" fmla="*/ 1718004 w 3502160"/>
              <a:gd name="connsiteY2-54" fmla="*/ 1908979 h 1909003"/>
              <a:gd name="connsiteX3-55" fmla="*/ 39426 w 3502160"/>
              <a:gd name="connsiteY3-56" fmla="*/ 134148 h 1909003"/>
              <a:gd name="connsiteX0-57" fmla="*/ 8999 w 3471733"/>
              <a:gd name="connsiteY0-58" fmla="*/ 21578 h 1796433"/>
              <a:gd name="connsiteX1-59" fmla="*/ 3434908 w 3471733"/>
              <a:gd name="connsiteY1-60" fmla="*/ 62829 h 1796433"/>
              <a:gd name="connsiteX2-61" fmla="*/ 1687577 w 3471733"/>
              <a:gd name="connsiteY2-62" fmla="*/ 1796409 h 1796433"/>
              <a:gd name="connsiteX3-63" fmla="*/ 8999 w 3471733"/>
              <a:gd name="connsiteY3-64" fmla="*/ 21578 h 1796433"/>
              <a:gd name="connsiteX0-65" fmla="*/ 39425 w 3502159"/>
              <a:gd name="connsiteY0-66" fmla="*/ 135675 h 1931154"/>
              <a:gd name="connsiteX1-67" fmla="*/ 3465334 w 3502159"/>
              <a:gd name="connsiteY1-68" fmla="*/ 176926 h 1931154"/>
              <a:gd name="connsiteX2-69" fmla="*/ 1718003 w 3502159"/>
              <a:gd name="connsiteY2-70" fmla="*/ 1931131 h 1931154"/>
              <a:gd name="connsiteX3-71" fmla="*/ 39425 w 3502159"/>
              <a:gd name="connsiteY3-72" fmla="*/ 135675 h 1931154"/>
              <a:gd name="connsiteX0-73" fmla="*/ 7276 w 3470010"/>
              <a:gd name="connsiteY0-74" fmla="*/ 26065 h 1821544"/>
              <a:gd name="connsiteX1-75" fmla="*/ 3433185 w 3470010"/>
              <a:gd name="connsiteY1-76" fmla="*/ 67316 h 1821544"/>
              <a:gd name="connsiteX2-77" fmla="*/ 1685854 w 3470010"/>
              <a:gd name="connsiteY2-78" fmla="*/ 1821521 h 1821544"/>
              <a:gd name="connsiteX3-79" fmla="*/ 7276 w 3470010"/>
              <a:gd name="connsiteY3-80" fmla="*/ 26065 h 1821544"/>
              <a:gd name="connsiteX0-81" fmla="*/ 12669 w 3492943"/>
              <a:gd name="connsiteY0-82" fmla="*/ 26065 h 1822469"/>
              <a:gd name="connsiteX1-83" fmla="*/ 3438578 w 3492943"/>
              <a:gd name="connsiteY1-84" fmla="*/ 67316 h 1822469"/>
              <a:gd name="connsiteX2-85" fmla="*/ 1691247 w 3492943"/>
              <a:gd name="connsiteY2-86" fmla="*/ 1821521 h 1822469"/>
              <a:gd name="connsiteX3-87" fmla="*/ 12669 w 3492943"/>
              <a:gd name="connsiteY3-88" fmla="*/ 26065 h 1822469"/>
              <a:gd name="connsiteX0-89" fmla="*/ 48756 w 3529030"/>
              <a:gd name="connsiteY0-90" fmla="*/ 3139 h 1799516"/>
              <a:gd name="connsiteX1-91" fmla="*/ 3474665 w 3529030"/>
              <a:gd name="connsiteY1-92" fmla="*/ 44390 h 1799516"/>
              <a:gd name="connsiteX2-93" fmla="*/ 1727334 w 3529030"/>
              <a:gd name="connsiteY2-94" fmla="*/ 1798595 h 1799516"/>
              <a:gd name="connsiteX3-95" fmla="*/ 48756 w 3529030"/>
              <a:gd name="connsiteY3-96" fmla="*/ 3139 h 1799516"/>
              <a:gd name="connsiteX0-97" fmla="*/ 48756 w 3529030"/>
              <a:gd name="connsiteY0-98" fmla="*/ 5796 h 1802173"/>
              <a:gd name="connsiteX1-99" fmla="*/ 3474665 w 3529030"/>
              <a:gd name="connsiteY1-100" fmla="*/ 47047 h 1802173"/>
              <a:gd name="connsiteX2-101" fmla="*/ 1727334 w 3529030"/>
              <a:gd name="connsiteY2-102" fmla="*/ 1801252 h 1802173"/>
              <a:gd name="connsiteX3-103" fmla="*/ 48756 w 3529030"/>
              <a:gd name="connsiteY3-104" fmla="*/ 5796 h 1802173"/>
              <a:gd name="connsiteX0-105" fmla="*/ 48756 w 3477652"/>
              <a:gd name="connsiteY0-106" fmla="*/ 5796 h 1802173"/>
              <a:gd name="connsiteX1-107" fmla="*/ 3474665 w 3477652"/>
              <a:gd name="connsiteY1-108" fmla="*/ 47047 h 1802173"/>
              <a:gd name="connsiteX2-109" fmla="*/ 1727334 w 3477652"/>
              <a:gd name="connsiteY2-110" fmla="*/ 1801252 h 1802173"/>
              <a:gd name="connsiteX3-111" fmla="*/ 48756 w 3477652"/>
              <a:gd name="connsiteY3-112" fmla="*/ 5796 h 180217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477652" h="1802173">
                <a:moveTo>
                  <a:pt x="48756" y="5796"/>
                </a:moveTo>
                <a:cubicBezTo>
                  <a:pt x="305602" y="15937"/>
                  <a:pt x="3181151" y="-33335"/>
                  <a:pt x="3474665" y="47047"/>
                </a:cubicBezTo>
                <a:cubicBezTo>
                  <a:pt x="3527547" y="271809"/>
                  <a:pt x="2875835" y="1753126"/>
                  <a:pt x="1727334" y="1801252"/>
                </a:cubicBezTo>
                <a:cubicBezTo>
                  <a:pt x="578833" y="1849378"/>
                  <a:pt x="-208090" y="-4345"/>
                  <a:pt x="48756" y="5796"/>
                </a:cubicBezTo>
                <a:close/>
              </a:path>
            </a:pathLst>
          </a:custGeom>
          <a:noFill/>
          <a:ln w="12700" cap="flat" cmpd="sng" algn="ctr">
            <a:solidFill>
              <a:sysClr val="windowText" lastClr="000000"/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  <a:cs typeface="+mn-cs"/>
            </a:endParaRPr>
          </a:p>
        </p:txBody>
      </p:sp>
      <p:cxnSp>
        <p:nvCxnSpPr>
          <p:cNvPr id="5" name="直接连接符 36">
            <a:extLst>
              <a:ext uri="{FF2B5EF4-FFF2-40B4-BE49-F238E27FC236}">
                <a16:creationId xmlns:a16="http://schemas.microsoft.com/office/drawing/2014/main" id="{9A8FD91A-698A-270E-0BE7-E67A23460BD8}"/>
              </a:ext>
            </a:extLst>
          </p:cNvPr>
          <p:cNvCxnSpPr/>
          <p:nvPr/>
        </p:nvCxnSpPr>
        <p:spPr>
          <a:xfrm flipV="1">
            <a:off x="4288212" y="2844847"/>
            <a:ext cx="2551770" cy="28306"/>
          </a:xfrm>
          <a:prstGeom prst="line">
            <a:avLst/>
          </a:prstGeom>
          <a:noFill/>
          <a:ln w="76200" cap="flat" cmpd="sng" algn="ctr">
            <a:solidFill>
              <a:schemeClr val="accent5"/>
            </a:solidFill>
            <a:prstDash val="solid"/>
          </a:ln>
          <a:effectLst/>
        </p:spPr>
      </p:cxnSp>
      <p:cxnSp>
        <p:nvCxnSpPr>
          <p:cNvPr id="18" name="直接连接符 38">
            <a:extLst>
              <a:ext uri="{FF2B5EF4-FFF2-40B4-BE49-F238E27FC236}">
                <a16:creationId xmlns:a16="http://schemas.microsoft.com/office/drawing/2014/main" id="{C7689095-BC09-151C-EB85-CB26D4BE5ECC}"/>
              </a:ext>
            </a:extLst>
          </p:cNvPr>
          <p:cNvCxnSpPr>
            <a:cxnSpLocks/>
          </p:cNvCxnSpPr>
          <p:nvPr/>
        </p:nvCxnSpPr>
        <p:spPr>
          <a:xfrm flipV="1">
            <a:off x="5097798" y="2965168"/>
            <a:ext cx="1726982" cy="1149489"/>
          </a:xfrm>
          <a:prstGeom prst="line">
            <a:avLst/>
          </a:prstGeom>
          <a:noFill/>
          <a:ln w="76200" cap="flat" cmpd="sng" algn="ctr">
            <a:solidFill>
              <a:schemeClr val="accent5"/>
            </a:solidFill>
            <a:prstDash val="solid"/>
          </a:ln>
          <a:effectLst/>
        </p:spPr>
      </p:cxnSp>
      <p:cxnSp>
        <p:nvCxnSpPr>
          <p:cNvPr id="19" name="直接连接符 39">
            <a:extLst>
              <a:ext uri="{FF2B5EF4-FFF2-40B4-BE49-F238E27FC236}">
                <a16:creationId xmlns:a16="http://schemas.microsoft.com/office/drawing/2014/main" id="{EDE41856-CAF4-ED5A-E730-2CFD7EA5F554}"/>
              </a:ext>
            </a:extLst>
          </p:cNvPr>
          <p:cNvCxnSpPr>
            <a:cxnSpLocks/>
          </p:cNvCxnSpPr>
          <p:nvPr/>
        </p:nvCxnSpPr>
        <p:spPr>
          <a:xfrm flipV="1">
            <a:off x="6606969" y="2989643"/>
            <a:ext cx="174282" cy="2138195"/>
          </a:xfrm>
          <a:prstGeom prst="line">
            <a:avLst/>
          </a:prstGeom>
          <a:noFill/>
          <a:ln w="76200" cap="flat" cmpd="sng" algn="ctr">
            <a:solidFill>
              <a:schemeClr val="accent5"/>
            </a:solidFill>
            <a:prstDash val="solid"/>
          </a:ln>
          <a:effectLst/>
        </p:spPr>
      </p:cxnSp>
      <p:cxnSp>
        <p:nvCxnSpPr>
          <p:cNvPr id="21" name="直接连接符 41">
            <a:extLst>
              <a:ext uri="{FF2B5EF4-FFF2-40B4-BE49-F238E27FC236}">
                <a16:creationId xmlns:a16="http://schemas.microsoft.com/office/drawing/2014/main" id="{1A6234B6-CC39-A570-44A2-FA019B9BD058}"/>
              </a:ext>
            </a:extLst>
          </p:cNvPr>
          <p:cNvCxnSpPr/>
          <p:nvPr/>
        </p:nvCxnSpPr>
        <p:spPr>
          <a:xfrm>
            <a:off x="6839981" y="2844846"/>
            <a:ext cx="2481583" cy="18407"/>
          </a:xfrm>
          <a:prstGeom prst="line">
            <a:avLst/>
          </a:prstGeom>
          <a:noFill/>
          <a:ln w="76200" cap="flat" cmpd="sng" algn="ctr">
            <a:solidFill>
              <a:schemeClr val="accent5"/>
            </a:solidFill>
            <a:prstDash val="solid"/>
          </a:ln>
          <a:effectLst/>
        </p:spPr>
      </p:cxnSp>
      <p:sp>
        <p:nvSpPr>
          <p:cNvPr id="23" name="椭圆 43">
            <a:extLst>
              <a:ext uri="{FF2B5EF4-FFF2-40B4-BE49-F238E27FC236}">
                <a16:creationId xmlns:a16="http://schemas.microsoft.com/office/drawing/2014/main" id="{31B2B755-BB4E-95BC-3FAD-BEE75A8882E0}"/>
              </a:ext>
            </a:extLst>
          </p:cNvPr>
          <p:cNvSpPr/>
          <p:nvPr/>
        </p:nvSpPr>
        <p:spPr>
          <a:xfrm>
            <a:off x="4594142" y="3726780"/>
            <a:ext cx="880130" cy="880130"/>
          </a:xfrm>
          <a:prstGeom prst="ellipse">
            <a:avLst/>
          </a:prstGeom>
          <a:solidFill>
            <a:schemeClr val="accent5"/>
          </a:solidFill>
          <a:ln w="25400" cap="flat" cmpd="sng" algn="ctr">
            <a:noFill/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r-FR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微软雅黑" panose="020B0503020204020204" charset="-122"/>
                <a:cs typeface="+mn-cs"/>
              </a:rPr>
              <a:t>2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微软雅黑" panose="020B0503020204020204" charset="-122"/>
              <a:cs typeface="+mn-cs"/>
            </a:endParaRPr>
          </a:p>
        </p:txBody>
      </p:sp>
      <p:sp>
        <p:nvSpPr>
          <p:cNvPr id="24" name="椭圆 44">
            <a:extLst>
              <a:ext uri="{FF2B5EF4-FFF2-40B4-BE49-F238E27FC236}">
                <a16:creationId xmlns:a16="http://schemas.microsoft.com/office/drawing/2014/main" id="{AAD301B1-C4EB-0203-C498-FBCAAA6F25B8}"/>
              </a:ext>
            </a:extLst>
          </p:cNvPr>
          <p:cNvSpPr/>
          <p:nvPr/>
        </p:nvSpPr>
        <p:spPr>
          <a:xfrm>
            <a:off x="6159944" y="4642789"/>
            <a:ext cx="880130" cy="880130"/>
          </a:xfrm>
          <a:prstGeom prst="ellipse">
            <a:avLst/>
          </a:prstGeom>
          <a:solidFill>
            <a:schemeClr val="accent5"/>
          </a:solidFill>
          <a:ln w="25400" cap="flat" cmpd="sng" algn="ctr">
            <a:noFill/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r-FR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微软雅黑" panose="020B0503020204020204" charset="-122"/>
                <a:cs typeface="+mn-cs"/>
              </a:rPr>
              <a:t>3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微软雅黑" panose="020B0503020204020204" charset="-122"/>
              <a:cs typeface="+mn-cs"/>
            </a:endParaRPr>
          </a:p>
        </p:txBody>
      </p:sp>
      <p:sp>
        <p:nvSpPr>
          <p:cNvPr id="26" name="椭圆 46">
            <a:extLst>
              <a:ext uri="{FF2B5EF4-FFF2-40B4-BE49-F238E27FC236}">
                <a16:creationId xmlns:a16="http://schemas.microsoft.com/office/drawing/2014/main" id="{D3031EEF-986F-B9A6-C2BE-E44D7B18248D}"/>
              </a:ext>
            </a:extLst>
          </p:cNvPr>
          <p:cNvSpPr/>
          <p:nvPr/>
        </p:nvSpPr>
        <p:spPr>
          <a:xfrm>
            <a:off x="8689487" y="2434139"/>
            <a:ext cx="880130" cy="880130"/>
          </a:xfrm>
          <a:prstGeom prst="ellipse">
            <a:avLst/>
          </a:prstGeom>
          <a:solidFill>
            <a:schemeClr val="accent5"/>
          </a:solidFill>
          <a:ln w="25400" cap="flat" cmpd="sng" algn="ctr">
            <a:noFill/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r-FR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微软雅黑" panose="020B0503020204020204" charset="-122"/>
                <a:cs typeface="+mn-cs"/>
              </a:rPr>
              <a:t>5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微软雅黑" panose="020B0503020204020204" charset="-122"/>
              <a:cs typeface="+mn-cs"/>
            </a:endParaRPr>
          </a:p>
        </p:txBody>
      </p:sp>
      <p:sp>
        <p:nvSpPr>
          <p:cNvPr id="27" name="椭圆 47">
            <a:extLst>
              <a:ext uri="{FF2B5EF4-FFF2-40B4-BE49-F238E27FC236}">
                <a16:creationId xmlns:a16="http://schemas.microsoft.com/office/drawing/2014/main" id="{FD6AD80B-71D9-0609-DCFA-282AB0E3BC56}"/>
              </a:ext>
            </a:extLst>
          </p:cNvPr>
          <p:cNvSpPr/>
          <p:nvPr/>
        </p:nvSpPr>
        <p:spPr>
          <a:xfrm>
            <a:off x="4201105" y="2418935"/>
            <a:ext cx="880130" cy="880130"/>
          </a:xfrm>
          <a:prstGeom prst="ellipse">
            <a:avLst/>
          </a:prstGeom>
          <a:solidFill>
            <a:schemeClr val="accent5"/>
          </a:solidFill>
          <a:ln w="25400" cap="flat" cmpd="sng" algn="ctr">
            <a:noFill/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r-FR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微软雅黑" panose="020B0503020204020204" charset="-122"/>
                <a:cs typeface="+mn-cs"/>
              </a:rPr>
              <a:t>1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微软雅黑" panose="020B0503020204020204" charset="-122"/>
              <a:cs typeface="+mn-cs"/>
            </a:endParaRP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7098A9C5-2C5A-3418-5E6E-48AE9A68B9BA}"/>
              </a:ext>
            </a:extLst>
          </p:cNvPr>
          <p:cNvGrpSpPr/>
          <p:nvPr/>
        </p:nvGrpSpPr>
        <p:grpSpPr>
          <a:xfrm>
            <a:off x="5843467" y="1696804"/>
            <a:ext cx="1931771" cy="1869714"/>
            <a:chOff x="5099453" y="1454902"/>
            <a:chExt cx="1931771" cy="1869714"/>
          </a:xfrm>
        </p:grpSpPr>
        <p:grpSp>
          <p:nvGrpSpPr>
            <p:cNvPr id="29" name="组合 60">
              <a:extLst>
                <a:ext uri="{FF2B5EF4-FFF2-40B4-BE49-F238E27FC236}">
                  <a16:creationId xmlns:a16="http://schemas.microsoft.com/office/drawing/2014/main" id="{CD797020-2454-9983-1524-4F1DF1EB16A0}"/>
                </a:ext>
              </a:extLst>
            </p:cNvPr>
            <p:cNvGrpSpPr/>
            <p:nvPr/>
          </p:nvGrpSpPr>
          <p:grpSpPr>
            <a:xfrm>
              <a:off x="5136027" y="1454902"/>
              <a:ext cx="1869714" cy="18697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1" name="同心圆 62">
                <a:extLst>
                  <a:ext uri="{FF2B5EF4-FFF2-40B4-BE49-F238E27FC236}">
                    <a16:creationId xmlns:a16="http://schemas.microsoft.com/office/drawing/2014/main" id="{D3903E33-253A-34C4-F204-B9338B8B2691}"/>
                  </a:ext>
                </a:extLst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2" name="椭圆 63">
                <a:extLst>
                  <a:ext uri="{FF2B5EF4-FFF2-40B4-BE49-F238E27FC236}">
                    <a16:creationId xmlns:a16="http://schemas.microsoft.com/office/drawing/2014/main" id="{2DCD5D4F-A317-D166-4BEA-32E9A1CBAF06}"/>
                  </a:ext>
                </a:extLst>
              </p:cNvPr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30" name="矩形 3">
              <a:extLst>
                <a:ext uri="{FF2B5EF4-FFF2-40B4-BE49-F238E27FC236}">
                  <a16:creationId xmlns:a16="http://schemas.microsoft.com/office/drawing/2014/main" id="{ECE68B9F-5B6D-C6AE-8A75-0A0A87E582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9453" y="2148809"/>
              <a:ext cx="1931771" cy="707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 lIns="91420" tIns="45711" rIns="91420" bIns="45711">
              <a:spAutoFit/>
            </a:bodyPr>
            <a:lstStyle/>
            <a:p>
              <a:pPr algn="ctr"/>
              <a:r>
                <a:rPr lang="fr-FR" altLang="zh-CN" sz="2000" b="1" dirty="0">
                  <a:latin typeface="Calibri" panose="020F0502020204030204" pitchFamily="34" charset="0"/>
                  <a:ea typeface="微软雅黑" panose="020B0503020204020204" charset="-122"/>
                  <a:cs typeface="Khalid Art bold" pitchFamily="2" charset="-78"/>
                  <a:sym typeface="Arial" panose="020B0604020202020204" pitchFamily="34" charset="0"/>
                </a:rPr>
                <a:t>EXEMPLE </a:t>
              </a:r>
            </a:p>
            <a:p>
              <a:pPr algn="ctr"/>
              <a:r>
                <a:rPr lang="fr-FR" altLang="zh-CN" sz="2000" b="1" dirty="0">
                  <a:latin typeface="Calibri" panose="020F0502020204030204" pitchFamily="34" charset="0"/>
                  <a:ea typeface="微软雅黑" panose="020B0503020204020204" charset="-122"/>
                  <a:cs typeface="Khalid Art bold" pitchFamily="2" charset="-78"/>
                  <a:sym typeface="Arial" panose="020B0604020202020204" pitchFamily="34" charset="0"/>
                </a:rPr>
                <a:t>PROJET RÉALISÉ </a:t>
              </a:r>
              <a:endParaRPr lang="zh-CN" altLang="en-US" sz="4000" b="1" dirty="0">
                <a:latin typeface="Calibri" panose="020F0502020204030204" pitchFamily="34" charset="0"/>
                <a:ea typeface="微软雅黑" panose="020B0503020204020204" charset="-122"/>
                <a:cs typeface="Khalid Art bold" pitchFamily="2" charset="-78"/>
                <a:sym typeface="Arial" panose="020B0604020202020204" pitchFamily="34" charset="0"/>
              </a:endParaRPr>
            </a:p>
          </p:txBody>
        </p:sp>
      </p:grpSp>
      <p:sp>
        <p:nvSpPr>
          <p:cNvPr id="33" name="ZoneTexte 32">
            <a:extLst>
              <a:ext uri="{FF2B5EF4-FFF2-40B4-BE49-F238E27FC236}">
                <a16:creationId xmlns:a16="http://schemas.microsoft.com/office/drawing/2014/main" id="{69673D2D-C46E-62BD-ED4D-059859E29DBF}"/>
              </a:ext>
            </a:extLst>
          </p:cNvPr>
          <p:cNvSpPr txBox="1"/>
          <p:nvPr/>
        </p:nvSpPr>
        <p:spPr>
          <a:xfrm>
            <a:off x="9594540" y="2595836"/>
            <a:ext cx="22212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système d’arrosage automatique</a:t>
            </a:r>
            <a:r>
              <a:rPr lang="fr-FR" dirty="0"/>
              <a:t> basé sur des capteurs d’humidité</a:t>
            </a:r>
            <a:endParaRPr lang="fr-FR" b="1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89C0139A-08CF-1D5B-023A-CA068A0080F6}"/>
              </a:ext>
            </a:extLst>
          </p:cNvPr>
          <p:cNvSpPr txBox="1"/>
          <p:nvPr/>
        </p:nvSpPr>
        <p:spPr>
          <a:xfrm>
            <a:off x="2312060" y="3952750"/>
            <a:ext cx="23275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b="1" dirty="0"/>
              <a:t>feux de circulation intelligents</a:t>
            </a:r>
            <a:r>
              <a:rPr lang="fr-FR" dirty="0"/>
              <a:t> programmés avec des microcontrôleurs,</a:t>
            </a:r>
            <a:endParaRPr lang="en-GB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CC6F8C39-F2BD-4492-B0D1-B6EEEACF725F}"/>
              </a:ext>
            </a:extLst>
          </p:cNvPr>
          <p:cNvSpPr txBox="1"/>
          <p:nvPr/>
        </p:nvSpPr>
        <p:spPr>
          <a:xfrm>
            <a:off x="5034207" y="5266340"/>
            <a:ext cx="32059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b="1" dirty="0"/>
              <a:t>lunettes pour non-voyant</a:t>
            </a:r>
            <a:r>
              <a:rPr lang="fr-FR" dirty="0"/>
              <a:t> équipées de capteurs à ultrasons,</a:t>
            </a:r>
            <a:endParaRPr lang="en-GB" dirty="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61BB04C5-577A-8DAE-A4BE-F7A106C2A1BA}"/>
              </a:ext>
            </a:extLst>
          </p:cNvPr>
          <p:cNvSpPr txBox="1"/>
          <p:nvPr/>
        </p:nvSpPr>
        <p:spPr>
          <a:xfrm>
            <a:off x="8632217" y="4776812"/>
            <a:ext cx="1975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parking intelligent</a:t>
            </a:r>
            <a:r>
              <a:rPr lang="fr-FR" dirty="0"/>
              <a:t>,</a:t>
            </a:r>
            <a:endParaRPr lang="fr-FR" b="1" dirty="0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35620DD2-9547-484F-FC3B-AF3CB74724A2}"/>
              </a:ext>
            </a:extLst>
          </p:cNvPr>
          <p:cNvSpPr txBox="1"/>
          <p:nvPr/>
        </p:nvSpPr>
        <p:spPr>
          <a:xfrm>
            <a:off x="2646548" y="2418856"/>
            <a:ext cx="161234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/>
              <a:t>maison intelligente (smart home)</a:t>
            </a:r>
            <a:endParaRPr lang="fr-FR" dirty="0"/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id="{B1CD2184-92C7-D37C-87F9-BE4A72307EC4}"/>
              </a:ext>
            </a:extLst>
          </p:cNvPr>
          <p:cNvSpPr/>
          <p:nvPr/>
        </p:nvSpPr>
        <p:spPr>
          <a:xfrm>
            <a:off x="8027791" y="4057517"/>
            <a:ext cx="880130" cy="880130"/>
          </a:xfrm>
          <a:prstGeom prst="ellipse">
            <a:avLst/>
          </a:prstGeom>
          <a:solidFill>
            <a:schemeClr val="accent5"/>
          </a:solidFill>
          <a:ln w="25400" cap="flat" cmpd="sng" algn="ctr">
            <a:noFill/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r-FR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微软雅黑" panose="020B0503020204020204" charset="-122"/>
                <a:cs typeface="+mn-cs"/>
              </a:rPr>
              <a:t>4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微软雅黑" panose="020B0503020204020204" charset="-122"/>
              <a:cs typeface="+mn-cs"/>
            </a:endParaRPr>
          </a:p>
        </p:txBody>
      </p:sp>
      <p:pic>
        <p:nvPicPr>
          <p:cNvPr id="51" name="Image 50">
            <a:extLst>
              <a:ext uri="{FF2B5EF4-FFF2-40B4-BE49-F238E27FC236}">
                <a16:creationId xmlns:a16="http://schemas.microsoft.com/office/drawing/2014/main" id="{D63862A0-5790-61EC-C70B-AF2060249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482" y="1709060"/>
            <a:ext cx="4022258" cy="4939802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2435408" y="1189593"/>
            <a:ext cx="81135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fr-FR" sz="2400" b="1" dirty="0">
                <a:effectLst/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8 projets ont été </a:t>
            </a:r>
            <a:r>
              <a:rPr lang="fr-FR" sz="2400" b="1" dirty="0"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retenus et réalisés</a:t>
            </a:r>
            <a:endParaRPr lang="en-GB" sz="2400" b="1" dirty="0">
              <a:effectLst/>
              <a:latin typeface="Noto Sans Black" panose="020B0604020202020204" charset="0"/>
              <a:ea typeface="Noto Sans Black" panose="020B0604020202020204" charset="0"/>
              <a:cs typeface="Noto Sans Black" panose="020B060402020202020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447309" y="340254"/>
            <a:ext cx="8261721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fr-FR" sz="1600" b="1" dirty="0"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Une sélection s’est opérée sur la base de plusieurs critères : faisabilité technique, pertinence pédagogique, disponibilité du matériel et potentiel d’impact éducatif.</a:t>
            </a:r>
            <a:endParaRPr lang="en-GB" sz="1400" b="1" dirty="0">
              <a:latin typeface="Noto Sans Black" panose="020B0604020202020204" charset="0"/>
              <a:ea typeface="Noto Sans Black" panose="020B0604020202020204" charset="0"/>
              <a:cs typeface="Noto Sans Black" panose="020B0604020202020204" charset="0"/>
            </a:endParaRPr>
          </a:p>
          <a:p>
            <a:pPr algn="just">
              <a:spcBef>
                <a:spcPts val="600"/>
              </a:spcBef>
            </a:pPr>
            <a:endParaRPr lang="en-GB" sz="1600" b="1" dirty="0">
              <a:effectLst/>
              <a:latin typeface="Noto Sans Black" panose="020B0604020202020204" charset="0"/>
              <a:ea typeface="Noto Sans Black" panose="020B0604020202020204" charset="0"/>
              <a:cs typeface="Noto Sans Black" panose="020B0604020202020204" charset="0"/>
            </a:endParaRP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5333D658-7135-8E36-F597-4CF9AAF4E17B}"/>
              </a:ext>
            </a:extLst>
          </p:cNvPr>
          <p:cNvGrpSpPr/>
          <p:nvPr/>
        </p:nvGrpSpPr>
        <p:grpSpPr>
          <a:xfrm>
            <a:off x="2531938" y="6322102"/>
            <a:ext cx="8703269" cy="535898"/>
            <a:chOff x="586853" y="4436885"/>
            <a:chExt cx="8045257" cy="727320"/>
          </a:xfrm>
        </p:grpSpPr>
        <p:grpSp>
          <p:nvGrpSpPr>
            <p:cNvPr id="44" name="Groupe 43">
              <a:extLst>
                <a:ext uri="{FF2B5EF4-FFF2-40B4-BE49-F238E27FC236}">
                  <a16:creationId xmlns:a16="http://schemas.microsoft.com/office/drawing/2014/main" id="{0CEF1FDA-469B-41F8-D2E0-F7C0076DCB6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50" name="Image 49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0170D74D-2D6A-47EB-8B86-3FDABAB03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52" name="Image 51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A47580B4-1E3E-0C8A-A78E-88363CCEA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53" name="Image 5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437BD63-D90E-4CB1-2EB1-C68DB3E05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48" name="Image 47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29E59778-A8BF-8807-0112-D22F975F9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49" name="Image 48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E00E4914-AA6C-E08D-A8DC-40CB8896B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55" name="ZoneTexte 54">
            <a:extLst>
              <a:ext uri="{FF2B5EF4-FFF2-40B4-BE49-F238E27FC236}">
                <a16:creationId xmlns:a16="http://schemas.microsoft.com/office/drawing/2014/main" id="{9BA6D6C8-4B9F-49F0-8132-0811C553FBE9}"/>
              </a:ext>
            </a:extLst>
          </p:cNvPr>
          <p:cNvSpPr txBox="1"/>
          <p:nvPr/>
        </p:nvSpPr>
        <p:spPr>
          <a:xfrm rot="16200000">
            <a:off x="-1152707" y="2606168"/>
            <a:ext cx="39346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B0F0"/>
                </a:solidFill>
              </a:rPr>
              <a:t>Méthodologie </a:t>
            </a:r>
            <a:endParaRPr lang="fr-FR" sz="4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3972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3" grpId="0" animBg="1"/>
      <p:bldP spid="24" grpId="0" animBg="1"/>
      <p:bldP spid="26" grpId="0" animBg="1"/>
      <p:bldP spid="27" grpId="0" animBg="1"/>
      <p:bldP spid="33" grpId="0"/>
      <p:bldP spid="34" grpId="0"/>
      <p:bldP spid="35" grpId="0"/>
      <p:bldP spid="36" grpId="0"/>
      <p:bldP spid="42" grpId="0"/>
      <p:bldP spid="47" grpId="0" animBg="1"/>
      <p:bldP spid="40" grpId="0"/>
      <p:bldP spid="4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59595" y="5624780"/>
            <a:ext cx="466547" cy="687857"/>
          </a:xfrm>
          <a:prstGeom prst="roundRect">
            <a:avLst/>
          </a:prstGeom>
          <a:solidFill>
            <a:srgbClr val="FFFF0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2800" b="1" kern="0" dirty="0">
                <a:solidFill>
                  <a:prstClr val="white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8</a:t>
            </a:r>
            <a:endParaRPr kumimoji="0" lang="en-IN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Fan Heiti Std B" panose="020B0700000000000000" pitchFamily="34" charset="-128"/>
              <a:ea typeface="Adobe Fan Heiti Std B" panose="020B0700000000000000" pitchFamily="34" charset="-128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FF3D99-0A8E-4442-961F-323F9FE25C71}"/>
              </a:ext>
            </a:extLst>
          </p:cNvPr>
          <p:cNvSpPr/>
          <p:nvPr/>
        </p:nvSpPr>
        <p:spPr>
          <a:xfrm>
            <a:off x="12100560" y="-1"/>
            <a:ext cx="9144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09651" y="4898152"/>
            <a:ext cx="527993" cy="687857"/>
          </a:xfrm>
          <a:prstGeom prst="roundRect">
            <a:avLst/>
          </a:prstGeom>
          <a:solidFill>
            <a:srgbClr val="ED7D31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7</a:t>
            </a:r>
          </a:p>
        </p:txBody>
      </p:sp>
      <p:sp>
        <p:nvSpPr>
          <p:cNvPr id="9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09651" y="4178961"/>
            <a:ext cx="527993" cy="687857"/>
          </a:xfrm>
          <a:prstGeom prst="roundRect">
            <a:avLst/>
          </a:prstGeom>
          <a:solidFill>
            <a:srgbClr val="70AD47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6</a:t>
            </a:r>
          </a:p>
        </p:txBody>
      </p:sp>
      <p:sp>
        <p:nvSpPr>
          <p:cNvPr id="10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490813" y="3451210"/>
            <a:ext cx="932051" cy="687857"/>
          </a:xfrm>
          <a:prstGeom prst="roundRect">
            <a:avLst/>
          </a:prstGeom>
          <a:solidFill>
            <a:srgbClr val="FFC0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5</a:t>
            </a:r>
          </a:p>
        </p:txBody>
      </p:sp>
      <p:sp>
        <p:nvSpPr>
          <p:cNvPr id="11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461701" y="2723456"/>
            <a:ext cx="575943" cy="687857"/>
          </a:xfrm>
          <a:prstGeom prst="roundRect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IN" sz="2800" b="1" kern="0" dirty="0">
                <a:solidFill>
                  <a:prstClr val="white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4</a:t>
            </a:r>
          </a:p>
        </p:txBody>
      </p:sp>
      <p:sp>
        <p:nvSpPr>
          <p:cNvPr id="12" name="Rectangle: Rounded Corners 20">
            <a:extLst>
              <a:ext uri="{FF2B5EF4-FFF2-40B4-BE49-F238E27FC236}">
                <a16:creationId xmlns:a16="http://schemas.microsoft.com/office/drawing/2014/main" id="{8D9EBFE9-A738-41CE-9C43-038F3D7A0017}"/>
              </a:ext>
            </a:extLst>
          </p:cNvPr>
          <p:cNvSpPr/>
          <p:nvPr/>
        </p:nvSpPr>
        <p:spPr>
          <a:xfrm>
            <a:off x="814627" y="1995629"/>
            <a:ext cx="1223017" cy="687857"/>
          </a:xfrm>
          <a:prstGeom prst="roundRect">
            <a:avLst/>
          </a:prstGeom>
          <a:solidFill>
            <a:srgbClr val="ED7D31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3</a:t>
            </a:r>
          </a:p>
        </p:txBody>
      </p:sp>
      <p:sp>
        <p:nvSpPr>
          <p:cNvPr id="13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814627" y="1280400"/>
            <a:ext cx="1223017" cy="687857"/>
          </a:xfrm>
          <a:prstGeom prst="roundRect">
            <a:avLst/>
          </a:prstGeom>
          <a:solidFill>
            <a:srgbClr val="4472C4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2</a:t>
            </a:r>
          </a:p>
        </p:txBody>
      </p:sp>
      <p:sp>
        <p:nvSpPr>
          <p:cNvPr id="14" name="Rectangle: Rounded Corners 15">
            <a:extLst>
              <a:ext uri="{FF2B5EF4-FFF2-40B4-BE49-F238E27FC236}">
                <a16:creationId xmlns:a16="http://schemas.microsoft.com/office/drawing/2014/main" id="{B0962F8C-5F10-447C-9C7F-4B527981C513}"/>
              </a:ext>
            </a:extLst>
          </p:cNvPr>
          <p:cNvSpPr/>
          <p:nvPr/>
        </p:nvSpPr>
        <p:spPr>
          <a:xfrm>
            <a:off x="814627" y="554901"/>
            <a:ext cx="1204179" cy="687857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1</a:t>
            </a:r>
          </a:p>
        </p:txBody>
      </p:sp>
      <p:sp>
        <p:nvSpPr>
          <p:cNvPr id="15" name="Freeform: Shape 6">
            <a:extLst>
              <a:ext uri="{FF2B5EF4-FFF2-40B4-BE49-F238E27FC236}">
                <a16:creationId xmlns:a16="http://schemas.microsoft.com/office/drawing/2014/main" id="{83AE1B1C-FBBB-4EEF-99E2-A95746E30C62}"/>
              </a:ext>
            </a:extLst>
          </p:cNvPr>
          <p:cNvSpPr/>
          <p:nvPr/>
        </p:nvSpPr>
        <p:spPr>
          <a:xfrm>
            <a:off x="0" y="175196"/>
            <a:ext cx="1666585" cy="6298058"/>
          </a:xfrm>
          <a:custGeom>
            <a:avLst/>
            <a:gdLst>
              <a:gd name="connsiteX0" fmla="*/ 0 w 4225414"/>
              <a:gd name="connsiteY0" fmla="*/ 0 h 5619750"/>
              <a:gd name="connsiteX1" fmla="*/ 3483086 w 4225414"/>
              <a:gd name="connsiteY1" fmla="*/ 0 h 5619750"/>
              <a:gd name="connsiteX2" fmla="*/ 3664975 w 4225414"/>
              <a:gd name="connsiteY2" fmla="*/ 0 h 5619750"/>
              <a:gd name="connsiteX3" fmla="*/ 3935355 w 4225414"/>
              <a:gd name="connsiteY3" fmla="*/ 0 h 5619750"/>
              <a:gd name="connsiteX4" fmla="*/ 4225414 w 4225414"/>
              <a:gd name="connsiteY4" fmla="*/ 290059 h 5619750"/>
              <a:gd name="connsiteX5" fmla="*/ 4225414 w 4225414"/>
              <a:gd name="connsiteY5" fmla="*/ 5329691 h 5619750"/>
              <a:gd name="connsiteX6" fmla="*/ 3935355 w 4225414"/>
              <a:gd name="connsiteY6" fmla="*/ 5619750 h 5619750"/>
              <a:gd name="connsiteX7" fmla="*/ 3664975 w 4225414"/>
              <a:gd name="connsiteY7" fmla="*/ 5619750 h 5619750"/>
              <a:gd name="connsiteX8" fmla="*/ 3483086 w 4225414"/>
              <a:gd name="connsiteY8" fmla="*/ 5619750 h 5619750"/>
              <a:gd name="connsiteX9" fmla="*/ 0 w 4225414"/>
              <a:gd name="connsiteY9" fmla="*/ 5619750 h 561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25414" h="5619750">
                <a:moveTo>
                  <a:pt x="0" y="0"/>
                </a:moveTo>
                <a:lnTo>
                  <a:pt x="3483086" y="0"/>
                </a:lnTo>
                <a:lnTo>
                  <a:pt x="3664975" y="0"/>
                </a:lnTo>
                <a:lnTo>
                  <a:pt x="3935355" y="0"/>
                </a:lnTo>
                <a:cubicBezTo>
                  <a:pt x="4095550" y="0"/>
                  <a:pt x="4225414" y="129864"/>
                  <a:pt x="4225414" y="290059"/>
                </a:cubicBezTo>
                <a:lnTo>
                  <a:pt x="4225414" y="5329691"/>
                </a:lnTo>
                <a:cubicBezTo>
                  <a:pt x="4225414" y="5489886"/>
                  <a:pt x="4095550" y="5619750"/>
                  <a:pt x="3935355" y="5619750"/>
                </a:cubicBezTo>
                <a:lnTo>
                  <a:pt x="3664975" y="5619750"/>
                </a:lnTo>
                <a:lnTo>
                  <a:pt x="3483086" y="5619750"/>
                </a:lnTo>
                <a:lnTo>
                  <a:pt x="0" y="561975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203200" dist="1524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FD5325-3717-459B-90F1-3A5965EDA412}"/>
              </a:ext>
            </a:extLst>
          </p:cNvPr>
          <p:cNvSpPr/>
          <p:nvPr/>
        </p:nvSpPr>
        <p:spPr>
          <a:xfrm>
            <a:off x="12984" y="5517967"/>
            <a:ext cx="1635926" cy="15435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6B523D-820E-4BCE-8F4E-4AC0B65EE3DC}"/>
              </a:ext>
            </a:extLst>
          </p:cNvPr>
          <p:cNvSpPr/>
          <p:nvPr/>
        </p:nvSpPr>
        <p:spPr>
          <a:xfrm>
            <a:off x="28909" y="5713759"/>
            <a:ext cx="1620000" cy="45719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Connecteur droit 20"/>
          <p:cNvCxnSpPr/>
          <p:nvPr/>
        </p:nvCxnSpPr>
        <p:spPr>
          <a:xfrm>
            <a:off x="6885763" y="526553"/>
            <a:ext cx="9525" cy="58551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>
            <a:off x="2695575" y="3248025"/>
            <a:ext cx="8935959" cy="9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rganigramme : Connecteur 36"/>
          <p:cNvSpPr/>
          <p:nvPr/>
        </p:nvSpPr>
        <p:spPr>
          <a:xfrm>
            <a:off x="2639731" y="1371080"/>
            <a:ext cx="657225" cy="472199"/>
          </a:xfrm>
          <a:prstGeom prst="flowChartConnector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Arial Black" panose="020B0A04020102020204" pitchFamily="34" charset="0"/>
              </a:rPr>
              <a:t>01</a:t>
            </a:r>
            <a:endParaRPr lang="en-GB" sz="16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Organigramme : Alternative 42"/>
          <p:cNvSpPr/>
          <p:nvPr/>
        </p:nvSpPr>
        <p:spPr>
          <a:xfrm>
            <a:off x="3170617" y="1309235"/>
            <a:ext cx="2899578" cy="534044"/>
          </a:xfrm>
          <a:prstGeom prst="flowChartAlternateProcess">
            <a:avLst/>
          </a:prstGeom>
          <a:solidFill>
            <a:srgbClr val="3366FF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Compétences techniques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45" name="Organigramme : Connecteur 44"/>
          <p:cNvSpPr/>
          <p:nvPr/>
        </p:nvSpPr>
        <p:spPr>
          <a:xfrm>
            <a:off x="2714624" y="3795138"/>
            <a:ext cx="657225" cy="472199"/>
          </a:xfrm>
          <a:prstGeom prst="flowChartConnector">
            <a:avLst/>
          </a:prstGeom>
          <a:solidFill>
            <a:srgbClr val="3366FF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Arial Black" panose="020B0A04020102020204" pitchFamily="34" charset="0"/>
              </a:rPr>
              <a:t>03</a:t>
            </a:r>
            <a:endParaRPr lang="en-GB" sz="16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6" name="Organigramme : Connecteur 45"/>
          <p:cNvSpPr/>
          <p:nvPr/>
        </p:nvSpPr>
        <p:spPr>
          <a:xfrm>
            <a:off x="7472600" y="1212241"/>
            <a:ext cx="657225" cy="472199"/>
          </a:xfrm>
          <a:prstGeom prst="flowChartConnector">
            <a:avLst/>
          </a:prstGeom>
          <a:solidFill>
            <a:srgbClr val="3366FF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Arial Black" panose="020B0A04020102020204" pitchFamily="34" charset="0"/>
              </a:rPr>
              <a:t>02</a:t>
            </a:r>
            <a:endParaRPr lang="en-GB" sz="16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7" name="Organigramme : Connecteur 46"/>
          <p:cNvSpPr/>
          <p:nvPr/>
        </p:nvSpPr>
        <p:spPr>
          <a:xfrm>
            <a:off x="7789043" y="3902967"/>
            <a:ext cx="657225" cy="472199"/>
          </a:xfrm>
          <a:prstGeom prst="flowChartConnector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Arial Black" panose="020B0A04020102020204" pitchFamily="34" charset="0"/>
              </a:rPr>
              <a:t>04</a:t>
            </a:r>
            <a:endParaRPr lang="en-GB" sz="16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8" name="Organigramme : Alternative 47"/>
          <p:cNvSpPr/>
          <p:nvPr/>
        </p:nvSpPr>
        <p:spPr>
          <a:xfrm>
            <a:off x="3296956" y="3795137"/>
            <a:ext cx="2948172" cy="472200"/>
          </a:xfrm>
          <a:prstGeom prst="flowChartAlternateProcess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Développement personnel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49" name="Organigramme : Alternative 48"/>
          <p:cNvSpPr/>
          <p:nvPr/>
        </p:nvSpPr>
        <p:spPr>
          <a:xfrm>
            <a:off x="8028261" y="1182055"/>
            <a:ext cx="2939326" cy="497368"/>
          </a:xfrm>
          <a:prstGeom prst="flowChartAlternate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Approche collaborative 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50" name="Organigramme : Alternative 49"/>
          <p:cNvSpPr/>
          <p:nvPr/>
        </p:nvSpPr>
        <p:spPr>
          <a:xfrm>
            <a:off x="8446268" y="3902967"/>
            <a:ext cx="2821807" cy="511742"/>
          </a:xfrm>
          <a:prstGeom prst="flowChartAlternateProcess">
            <a:avLst/>
          </a:prstGeom>
          <a:solidFill>
            <a:srgbClr val="3366FF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Compétences transversale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51" name="Text 6"/>
          <p:cNvSpPr/>
          <p:nvPr/>
        </p:nvSpPr>
        <p:spPr>
          <a:xfrm>
            <a:off x="2301786" y="2042937"/>
            <a:ext cx="4460964" cy="1023870"/>
          </a:xfrm>
          <a:prstGeom prst="rect">
            <a:avLst/>
          </a:prstGeom>
          <a:noFill/>
          <a:ln/>
        </p:spPr>
        <p:txBody>
          <a:bodyPr wrap="square" lIns="91440" tIns="91440" rIns="91440" bIns="9144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60"/>
              </a:spcBef>
            </a:pPr>
            <a:r>
              <a:rPr lang="en-US" sz="1600" b="1" dirty="0">
                <a:solidFill>
                  <a:srgbClr val="333333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Utilisation de technologies de l'information et de la communication </a:t>
            </a:r>
          </a:p>
          <a:p>
            <a:pPr>
              <a:lnSpc>
                <a:spcPct val="80000"/>
              </a:lnSpc>
              <a:spcBef>
                <a:spcPts val="360"/>
              </a:spcBef>
            </a:pPr>
            <a:r>
              <a:rPr lang="en-US" sz="1600" b="1" dirty="0">
                <a:solidFill>
                  <a:srgbClr val="333333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Conception et mise en œuvre de projets complexes</a:t>
            </a:r>
            <a:endParaRPr lang="en-US" sz="1600" dirty="0">
              <a:latin typeface="Noto Sans Black" panose="020B0604020202020204" charset="0"/>
              <a:ea typeface="Noto Sans Black" panose="020B0604020202020204" charset="0"/>
              <a:cs typeface="Noto Sans Black" panose="020B0604020202020204" charset="0"/>
            </a:endParaRPr>
          </a:p>
        </p:txBody>
      </p:sp>
      <p:sp>
        <p:nvSpPr>
          <p:cNvPr id="52" name="Text 8"/>
          <p:cNvSpPr/>
          <p:nvPr/>
        </p:nvSpPr>
        <p:spPr>
          <a:xfrm>
            <a:off x="7397951" y="2077315"/>
            <a:ext cx="4025980" cy="759182"/>
          </a:xfrm>
          <a:prstGeom prst="rect">
            <a:avLst/>
          </a:prstGeom>
          <a:noFill/>
          <a:ln/>
        </p:spPr>
        <p:txBody>
          <a:bodyPr wrap="square" lIns="91440" tIns="91440" rIns="91440" bIns="9144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60"/>
              </a:spcBef>
            </a:pPr>
            <a:r>
              <a:rPr lang="en-US" sz="1600" b="1" dirty="0">
                <a:solidFill>
                  <a:srgbClr val="333333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Travail en groupe interdisciplinaire et communication et négociation</a:t>
            </a:r>
          </a:p>
          <a:p>
            <a:pPr>
              <a:lnSpc>
                <a:spcPct val="80000"/>
              </a:lnSpc>
              <a:spcBef>
                <a:spcPts val="360"/>
              </a:spcBef>
            </a:pPr>
            <a:endParaRPr lang="en-US" sz="1050" dirty="0"/>
          </a:p>
        </p:txBody>
      </p:sp>
      <p:sp>
        <p:nvSpPr>
          <p:cNvPr id="53" name="Text 10"/>
          <p:cNvSpPr/>
          <p:nvPr/>
        </p:nvSpPr>
        <p:spPr>
          <a:xfrm>
            <a:off x="2794762" y="4807153"/>
            <a:ext cx="3222010" cy="381643"/>
          </a:xfrm>
          <a:prstGeom prst="rect">
            <a:avLst/>
          </a:prstGeom>
          <a:noFill/>
          <a:ln/>
        </p:spPr>
        <p:txBody>
          <a:bodyPr wrap="square" lIns="91440" tIns="91440" rIns="91440" bIns="9144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60"/>
              </a:spcBef>
            </a:pPr>
            <a:r>
              <a:rPr lang="en-US" sz="1600" b="1" dirty="0">
                <a:solidFill>
                  <a:srgbClr val="333333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Autonomie et responsabilité</a:t>
            </a:r>
          </a:p>
        </p:txBody>
      </p:sp>
      <p:sp>
        <p:nvSpPr>
          <p:cNvPr id="54" name="Text 10">
            <a:extLst>
              <a:ext uri="{FF2B5EF4-FFF2-40B4-BE49-F238E27FC236}">
                <a16:creationId xmlns:a16="http://schemas.microsoft.com/office/drawing/2014/main" id="{562BDDC0-8065-C57B-9ACA-5D07114CE861}"/>
              </a:ext>
            </a:extLst>
          </p:cNvPr>
          <p:cNvSpPr/>
          <p:nvPr/>
        </p:nvSpPr>
        <p:spPr>
          <a:xfrm>
            <a:off x="8042656" y="4898152"/>
            <a:ext cx="3823391" cy="562205"/>
          </a:xfrm>
          <a:prstGeom prst="rect">
            <a:avLst/>
          </a:prstGeom>
          <a:noFill/>
          <a:ln/>
        </p:spPr>
        <p:txBody>
          <a:bodyPr wrap="square" lIns="91440" tIns="91440" rIns="91440" bIns="9144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60"/>
              </a:spcBef>
            </a:pPr>
            <a:r>
              <a:rPr lang="en-US" sz="1600" b="1" dirty="0">
                <a:solidFill>
                  <a:srgbClr val="333333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Pensée critique et Collaboration</a:t>
            </a:r>
          </a:p>
          <a:p>
            <a:pPr>
              <a:lnSpc>
                <a:spcPct val="80000"/>
              </a:lnSpc>
              <a:spcBef>
                <a:spcPts val="360"/>
              </a:spcBef>
            </a:pPr>
            <a:endParaRPr lang="en-US" sz="1050" dirty="0"/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34C944B5-1ABB-B680-C4A6-47C156F5D298}"/>
              </a:ext>
            </a:extLst>
          </p:cNvPr>
          <p:cNvSpPr txBox="1"/>
          <p:nvPr/>
        </p:nvSpPr>
        <p:spPr>
          <a:xfrm rot="16200000">
            <a:off x="-1212586" y="2246941"/>
            <a:ext cx="394781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accent4">
                    <a:lumMod val="75000"/>
                  </a:schemeClr>
                </a:solidFill>
              </a:rPr>
              <a:t>Résultats</a:t>
            </a:r>
            <a:r>
              <a:rPr lang="fr-FR" sz="88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</p:txBody>
      </p: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5333D658-7135-8E36-F597-4CF9AAF4E17B}"/>
              </a:ext>
            </a:extLst>
          </p:cNvPr>
          <p:cNvGrpSpPr/>
          <p:nvPr/>
        </p:nvGrpSpPr>
        <p:grpSpPr>
          <a:xfrm>
            <a:off x="2531938" y="5933034"/>
            <a:ext cx="8703269" cy="727320"/>
            <a:chOff x="586853" y="4436885"/>
            <a:chExt cx="8045257" cy="727320"/>
          </a:xfrm>
        </p:grpSpPr>
        <p:grpSp>
          <p:nvGrpSpPr>
            <p:cNvPr id="57" name="Groupe 56">
              <a:extLst>
                <a:ext uri="{FF2B5EF4-FFF2-40B4-BE49-F238E27FC236}">
                  <a16:creationId xmlns:a16="http://schemas.microsoft.com/office/drawing/2014/main" id="{0CEF1FDA-469B-41F8-D2E0-F7C0076DCB6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60" name="Image 59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0170D74D-2D6A-47EB-8B86-3FDABAB03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61" name="Image 60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A47580B4-1E3E-0C8A-A78E-88363CCEA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62" name="Image 61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437BD63-D90E-4CB1-2EB1-C68DB3E05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58" name="Image 57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29E59778-A8BF-8807-0112-D22F975F9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59" name="Image 58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E00E4914-AA6C-E08D-A8DC-40CB8896B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28564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3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2FF3D99-0A8E-4442-961F-323F9FE25C71}"/>
              </a:ext>
            </a:extLst>
          </p:cNvPr>
          <p:cNvSpPr/>
          <p:nvPr/>
        </p:nvSpPr>
        <p:spPr>
          <a:xfrm>
            <a:off x="12100560" y="-1"/>
            <a:ext cx="9144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09651" y="4898152"/>
            <a:ext cx="527993" cy="687857"/>
          </a:xfrm>
          <a:prstGeom prst="roundRect">
            <a:avLst/>
          </a:prstGeom>
          <a:solidFill>
            <a:srgbClr val="ED7D31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7</a:t>
            </a:r>
          </a:p>
        </p:txBody>
      </p:sp>
      <p:sp>
        <p:nvSpPr>
          <p:cNvPr id="9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09651" y="4178961"/>
            <a:ext cx="527993" cy="687857"/>
          </a:xfrm>
          <a:prstGeom prst="roundRect">
            <a:avLst/>
          </a:prstGeom>
          <a:solidFill>
            <a:srgbClr val="70AD47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6</a:t>
            </a:r>
          </a:p>
        </p:txBody>
      </p:sp>
      <p:sp>
        <p:nvSpPr>
          <p:cNvPr id="10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490813" y="3451210"/>
            <a:ext cx="990399" cy="687857"/>
          </a:xfrm>
          <a:prstGeom prst="roundRect">
            <a:avLst/>
          </a:prstGeom>
          <a:solidFill>
            <a:srgbClr val="FFC0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5</a:t>
            </a:r>
          </a:p>
        </p:txBody>
      </p:sp>
      <p:sp>
        <p:nvSpPr>
          <p:cNvPr id="11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461701" y="2723456"/>
            <a:ext cx="575943" cy="687857"/>
          </a:xfrm>
          <a:prstGeom prst="roundRect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IN" sz="2800" b="1" kern="0" dirty="0">
                <a:solidFill>
                  <a:prstClr val="white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4</a:t>
            </a:r>
          </a:p>
        </p:txBody>
      </p:sp>
      <p:sp>
        <p:nvSpPr>
          <p:cNvPr id="12" name="Rectangle: Rounded Corners 20">
            <a:extLst>
              <a:ext uri="{FF2B5EF4-FFF2-40B4-BE49-F238E27FC236}">
                <a16:creationId xmlns:a16="http://schemas.microsoft.com/office/drawing/2014/main" id="{8D9EBFE9-A738-41CE-9C43-038F3D7A0017}"/>
              </a:ext>
            </a:extLst>
          </p:cNvPr>
          <p:cNvSpPr/>
          <p:nvPr/>
        </p:nvSpPr>
        <p:spPr>
          <a:xfrm>
            <a:off x="814627" y="1995629"/>
            <a:ext cx="1223017" cy="687857"/>
          </a:xfrm>
          <a:prstGeom prst="roundRect">
            <a:avLst/>
          </a:prstGeom>
          <a:solidFill>
            <a:srgbClr val="ED7D31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3</a:t>
            </a:r>
          </a:p>
        </p:txBody>
      </p:sp>
      <p:sp>
        <p:nvSpPr>
          <p:cNvPr id="13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814627" y="1280400"/>
            <a:ext cx="1223017" cy="687857"/>
          </a:xfrm>
          <a:prstGeom prst="roundRect">
            <a:avLst/>
          </a:prstGeom>
          <a:solidFill>
            <a:srgbClr val="4472C4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2</a:t>
            </a:r>
          </a:p>
        </p:txBody>
      </p:sp>
      <p:sp>
        <p:nvSpPr>
          <p:cNvPr id="14" name="Rectangle: Rounded Corners 15">
            <a:extLst>
              <a:ext uri="{FF2B5EF4-FFF2-40B4-BE49-F238E27FC236}">
                <a16:creationId xmlns:a16="http://schemas.microsoft.com/office/drawing/2014/main" id="{B0962F8C-5F10-447C-9C7F-4B527981C513}"/>
              </a:ext>
            </a:extLst>
          </p:cNvPr>
          <p:cNvSpPr/>
          <p:nvPr/>
        </p:nvSpPr>
        <p:spPr>
          <a:xfrm>
            <a:off x="814627" y="554901"/>
            <a:ext cx="1204179" cy="687857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1</a:t>
            </a:r>
          </a:p>
        </p:txBody>
      </p:sp>
      <p:sp>
        <p:nvSpPr>
          <p:cNvPr id="15" name="Freeform: Shape 6">
            <a:extLst>
              <a:ext uri="{FF2B5EF4-FFF2-40B4-BE49-F238E27FC236}">
                <a16:creationId xmlns:a16="http://schemas.microsoft.com/office/drawing/2014/main" id="{83AE1B1C-FBBB-4EEF-99E2-A95746E30C62}"/>
              </a:ext>
            </a:extLst>
          </p:cNvPr>
          <p:cNvSpPr/>
          <p:nvPr/>
        </p:nvSpPr>
        <p:spPr>
          <a:xfrm>
            <a:off x="0" y="175196"/>
            <a:ext cx="1666585" cy="6298058"/>
          </a:xfrm>
          <a:custGeom>
            <a:avLst/>
            <a:gdLst>
              <a:gd name="connsiteX0" fmla="*/ 0 w 4225414"/>
              <a:gd name="connsiteY0" fmla="*/ 0 h 5619750"/>
              <a:gd name="connsiteX1" fmla="*/ 3483086 w 4225414"/>
              <a:gd name="connsiteY1" fmla="*/ 0 h 5619750"/>
              <a:gd name="connsiteX2" fmla="*/ 3664975 w 4225414"/>
              <a:gd name="connsiteY2" fmla="*/ 0 h 5619750"/>
              <a:gd name="connsiteX3" fmla="*/ 3935355 w 4225414"/>
              <a:gd name="connsiteY3" fmla="*/ 0 h 5619750"/>
              <a:gd name="connsiteX4" fmla="*/ 4225414 w 4225414"/>
              <a:gd name="connsiteY4" fmla="*/ 290059 h 5619750"/>
              <a:gd name="connsiteX5" fmla="*/ 4225414 w 4225414"/>
              <a:gd name="connsiteY5" fmla="*/ 5329691 h 5619750"/>
              <a:gd name="connsiteX6" fmla="*/ 3935355 w 4225414"/>
              <a:gd name="connsiteY6" fmla="*/ 5619750 h 5619750"/>
              <a:gd name="connsiteX7" fmla="*/ 3664975 w 4225414"/>
              <a:gd name="connsiteY7" fmla="*/ 5619750 h 5619750"/>
              <a:gd name="connsiteX8" fmla="*/ 3483086 w 4225414"/>
              <a:gd name="connsiteY8" fmla="*/ 5619750 h 5619750"/>
              <a:gd name="connsiteX9" fmla="*/ 0 w 4225414"/>
              <a:gd name="connsiteY9" fmla="*/ 5619750 h 561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25414" h="5619750">
                <a:moveTo>
                  <a:pt x="0" y="0"/>
                </a:moveTo>
                <a:lnTo>
                  <a:pt x="3483086" y="0"/>
                </a:lnTo>
                <a:lnTo>
                  <a:pt x="3664975" y="0"/>
                </a:lnTo>
                <a:lnTo>
                  <a:pt x="3935355" y="0"/>
                </a:lnTo>
                <a:cubicBezTo>
                  <a:pt x="4095550" y="0"/>
                  <a:pt x="4225414" y="129864"/>
                  <a:pt x="4225414" y="290059"/>
                </a:cubicBezTo>
                <a:lnTo>
                  <a:pt x="4225414" y="5329691"/>
                </a:lnTo>
                <a:cubicBezTo>
                  <a:pt x="4225414" y="5489886"/>
                  <a:pt x="4095550" y="5619750"/>
                  <a:pt x="3935355" y="5619750"/>
                </a:cubicBezTo>
                <a:lnTo>
                  <a:pt x="3664975" y="5619750"/>
                </a:lnTo>
                <a:lnTo>
                  <a:pt x="3483086" y="5619750"/>
                </a:lnTo>
                <a:lnTo>
                  <a:pt x="0" y="561975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203200" dist="1524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FD5325-3717-459B-90F1-3A5965EDA412}"/>
              </a:ext>
            </a:extLst>
          </p:cNvPr>
          <p:cNvSpPr/>
          <p:nvPr/>
        </p:nvSpPr>
        <p:spPr>
          <a:xfrm>
            <a:off x="12984" y="5517967"/>
            <a:ext cx="1635926" cy="15435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6B523D-820E-4BCE-8F4E-4AC0B65EE3DC}"/>
              </a:ext>
            </a:extLst>
          </p:cNvPr>
          <p:cNvSpPr/>
          <p:nvPr/>
        </p:nvSpPr>
        <p:spPr>
          <a:xfrm>
            <a:off x="28909" y="5713759"/>
            <a:ext cx="1620000" cy="45719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D7DD80D6-79C4-C4BC-C562-F348CE4EDB86}"/>
              </a:ext>
            </a:extLst>
          </p:cNvPr>
          <p:cNvSpPr>
            <a:spLocks noGrp="1"/>
          </p:cNvSpPr>
          <p:nvPr/>
        </p:nvSpPr>
        <p:spPr>
          <a:xfrm>
            <a:off x="2481212" y="460474"/>
            <a:ext cx="987271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Décloisonnement des disciplines</a:t>
            </a:r>
          </a:p>
          <a:p>
            <a:pPr>
              <a:lnSpc>
                <a:spcPct val="200000"/>
              </a:lnSpc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Professionnalisation des futurs enseignants</a:t>
            </a:r>
          </a:p>
          <a:p>
            <a:pPr>
              <a:lnSpc>
                <a:spcPct val="200000"/>
              </a:lnSpc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Alignement avec expériences internationales</a:t>
            </a:r>
          </a:p>
          <a:p>
            <a:pPr marL="0" indent="0">
              <a:lnSpc>
                <a:spcPct val="200000"/>
              </a:lnSpc>
              <a:buNone/>
            </a:pPr>
            <a:endParaRPr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4C944B5-1ABB-B680-C4A6-47C156F5D298}"/>
              </a:ext>
            </a:extLst>
          </p:cNvPr>
          <p:cNvSpPr txBox="1"/>
          <p:nvPr/>
        </p:nvSpPr>
        <p:spPr>
          <a:xfrm rot="16200000">
            <a:off x="-1212586" y="2246941"/>
            <a:ext cx="394781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accent4">
                    <a:lumMod val="75000"/>
                  </a:schemeClr>
                </a:solidFill>
              </a:rPr>
              <a:t>Résultats</a:t>
            </a:r>
            <a:r>
              <a:rPr lang="fr-FR" sz="88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333D658-7135-8E36-F597-4CF9AAF4E17B}"/>
              </a:ext>
            </a:extLst>
          </p:cNvPr>
          <p:cNvGrpSpPr/>
          <p:nvPr/>
        </p:nvGrpSpPr>
        <p:grpSpPr>
          <a:xfrm>
            <a:off x="2531938" y="5943066"/>
            <a:ext cx="8703269" cy="727320"/>
            <a:chOff x="586853" y="4436885"/>
            <a:chExt cx="8045257" cy="727320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0CEF1FDA-469B-41F8-D2E0-F7C0076DCB6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23" name="Image 22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0170D74D-2D6A-47EB-8B86-3FDABAB03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24" name="Image 23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A47580B4-1E3E-0C8A-A78E-88363CCEA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25" name="Image 24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437BD63-D90E-4CB1-2EB1-C68DB3E05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21" name="Image 20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29E59778-A8BF-8807-0112-D22F975F9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22" name="Image 21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E00E4914-AA6C-E08D-A8DC-40CB8896B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44537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59595" y="5624780"/>
            <a:ext cx="466547" cy="687857"/>
          </a:xfrm>
          <a:prstGeom prst="roundRect">
            <a:avLst/>
          </a:prstGeom>
          <a:solidFill>
            <a:srgbClr val="FFFF0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2800" b="1" kern="0" dirty="0">
                <a:solidFill>
                  <a:prstClr val="white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8</a:t>
            </a:r>
            <a:endParaRPr kumimoji="0" lang="en-IN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Fan Heiti Std B" panose="020B0700000000000000" pitchFamily="34" charset="-128"/>
              <a:ea typeface="Adobe Fan Heiti Std B" panose="020B0700000000000000" pitchFamily="34" charset="-128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FF3D99-0A8E-4442-961F-323F9FE25C71}"/>
              </a:ext>
            </a:extLst>
          </p:cNvPr>
          <p:cNvSpPr/>
          <p:nvPr/>
        </p:nvSpPr>
        <p:spPr>
          <a:xfrm>
            <a:off x="12100560" y="-1"/>
            <a:ext cx="91440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09651" y="4898152"/>
            <a:ext cx="527993" cy="687857"/>
          </a:xfrm>
          <a:prstGeom prst="roundRect">
            <a:avLst/>
          </a:prstGeom>
          <a:solidFill>
            <a:srgbClr val="ED7D31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7</a:t>
            </a:r>
          </a:p>
        </p:txBody>
      </p:sp>
      <p:sp>
        <p:nvSpPr>
          <p:cNvPr id="9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09651" y="4178961"/>
            <a:ext cx="881124" cy="687857"/>
          </a:xfrm>
          <a:prstGeom prst="roundRect">
            <a:avLst/>
          </a:prstGeom>
          <a:solidFill>
            <a:srgbClr val="70AD47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6</a:t>
            </a:r>
          </a:p>
        </p:txBody>
      </p:sp>
      <p:sp>
        <p:nvSpPr>
          <p:cNvPr id="10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490813" y="3451210"/>
            <a:ext cx="527993" cy="687857"/>
          </a:xfrm>
          <a:prstGeom prst="roundRect">
            <a:avLst/>
          </a:prstGeom>
          <a:solidFill>
            <a:srgbClr val="FFC0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5</a:t>
            </a:r>
          </a:p>
        </p:txBody>
      </p:sp>
      <p:sp>
        <p:nvSpPr>
          <p:cNvPr id="11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461701" y="2723456"/>
            <a:ext cx="575943" cy="687857"/>
          </a:xfrm>
          <a:prstGeom prst="roundRect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IN" sz="2800" b="1" kern="0" dirty="0">
                <a:solidFill>
                  <a:prstClr val="white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4</a:t>
            </a:r>
          </a:p>
        </p:txBody>
      </p:sp>
      <p:sp>
        <p:nvSpPr>
          <p:cNvPr id="12" name="Rectangle: Rounded Corners 20">
            <a:extLst>
              <a:ext uri="{FF2B5EF4-FFF2-40B4-BE49-F238E27FC236}">
                <a16:creationId xmlns:a16="http://schemas.microsoft.com/office/drawing/2014/main" id="{8D9EBFE9-A738-41CE-9C43-038F3D7A0017}"/>
              </a:ext>
            </a:extLst>
          </p:cNvPr>
          <p:cNvSpPr/>
          <p:nvPr/>
        </p:nvSpPr>
        <p:spPr>
          <a:xfrm>
            <a:off x="814627" y="1995629"/>
            <a:ext cx="1223017" cy="687857"/>
          </a:xfrm>
          <a:prstGeom prst="roundRect">
            <a:avLst/>
          </a:prstGeom>
          <a:solidFill>
            <a:srgbClr val="ED7D31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3</a:t>
            </a:r>
          </a:p>
        </p:txBody>
      </p:sp>
      <p:sp>
        <p:nvSpPr>
          <p:cNvPr id="13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814627" y="1280400"/>
            <a:ext cx="1223017" cy="687857"/>
          </a:xfrm>
          <a:prstGeom prst="roundRect">
            <a:avLst/>
          </a:prstGeom>
          <a:solidFill>
            <a:srgbClr val="4472C4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2</a:t>
            </a:r>
          </a:p>
        </p:txBody>
      </p:sp>
      <p:sp>
        <p:nvSpPr>
          <p:cNvPr id="14" name="Rectangle: Rounded Corners 15">
            <a:extLst>
              <a:ext uri="{FF2B5EF4-FFF2-40B4-BE49-F238E27FC236}">
                <a16:creationId xmlns:a16="http://schemas.microsoft.com/office/drawing/2014/main" id="{B0962F8C-5F10-447C-9C7F-4B527981C513}"/>
              </a:ext>
            </a:extLst>
          </p:cNvPr>
          <p:cNvSpPr/>
          <p:nvPr/>
        </p:nvSpPr>
        <p:spPr>
          <a:xfrm>
            <a:off x="814627" y="554901"/>
            <a:ext cx="1204179" cy="687857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1</a:t>
            </a:r>
          </a:p>
        </p:txBody>
      </p:sp>
      <p:sp>
        <p:nvSpPr>
          <p:cNvPr id="15" name="Freeform: Shape 6">
            <a:extLst>
              <a:ext uri="{FF2B5EF4-FFF2-40B4-BE49-F238E27FC236}">
                <a16:creationId xmlns:a16="http://schemas.microsoft.com/office/drawing/2014/main" id="{83AE1B1C-FBBB-4EEF-99E2-A95746E30C62}"/>
              </a:ext>
            </a:extLst>
          </p:cNvPr>
          <p:cNvSpPr/>
          <p:nvPr/>
        </p:nvSpPr>
        <p:spPr>
          <a:xfrm>
            <a:off x="0" y="175196"/>
            <a:ext cx="1666585" cy="6298058"/>
          </a:xfrm>
          <a:custGeom>
            <a:avLst/>
            <a:gdLst>
              <a:gd name="connsiteX0" fmla="*/ 0 w 4225414"/>
              <a:gd name="connsiteY0" fmla="*/ 0 h 5619750"/>
              <a:gd name="connsiteX1" fmla="*/ 3483086 w 4225414"/>
              <a:gd name="connsiteY1" fmla="*/ 0 h 5619750"/>
              <a:gd name="connsiteX2" fmla="*/ 3664975 w 4225414"/>
              <a:gd name="connsiteY2" fmla="*/ 0 h 5619750"/>
              <a:gd name="connsiteX3" fmla="*/ 3935355 w 4225414"/>
              <a:gd name="connsiteY3" fmla="*/ 0 h 5619750"/>
              <a:gd name="connsiteX4" fmla="*/ 4225414 w 4225414"/>
              <a:gd name="connsiteY4" fmla="*/ 290059 h 5619750"/>
              <a:gd name="connsiteX5" fmla="*/ 4225414 w 4225414"/>
              <a:gd name="connsiteY5" fmla="*/ 5329691 h 5619750"/>
              <a:gd name="connsiteX6" fmla="*/ 3935355 w 4225414"/>
              <a:gd name="connsiteY6" fmla="*/ 5619750 h 5619750"/>
              <a:gd name="connsiteX7" fmla="*/ 3664975 w 4225414"/>
              <a:gd name="connsiteY7" fmla="*/ 5619750 h 5619750"/>
              <a:gd name="connsiteX8" fmla="*/ 3483086 w 4225414"/>
              <a:gd name="connsiteY8" fmla="*/ 5619750 h 5619750"/>
              <a:gd name="connsiteX9" fmla="*/ 0 w 4225414"/>
              <a:gd name="connsiteY9" fmla="*/ 5619750 h 561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25414" h="5619750">
                <a:moveTo>
                  <a:pt x="0" y="0"/>
                </a:moveTo>
                <a:lnTo>
                  <a:pt x="3483086" y="0"/>
                </a:lnTo>
                <a:lnTo>
                  <a:pt x="3664975" y="0"/>
                </a:lnTo>
                <a:lnTo>
                  <a:pt x="3935355" y="0"/>
                </a:lnTo>
                <a:cubicBezTo>
                  <a:pt x="4095550" y="0"/>
                  <a:pt x="4225414" y="129864"/>
                  <a:pt x="4225414" y="290059"/>
                </a:cubicBezTo>
                <a:lnTo>
                  <a:pt x="4225414" y="5329691"/>
                </a:lnTo>
                <a:cubicBezTo>
                  <a:pt x="4225414" y="5489886"/>
                  <a:pt x="4095550" y="5619750"/>
                  <a:pt x="3935355" y="5619750"/>
                </a:cubicBezTo>
                <a:lnTo>
                  <a:pt x="3664975" y="5619750"/>
                </a:lnTo>
                <a:lnTo>
                  <a:pt x="3483086" y="5619750"/>
                </a:lnTo>
                <a:lnTo>
                  <a:pt x="0" y="561975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203200" dist="1524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FD5325-3717-459B-90F1-3A5965EDA412}"/>
              </a:ext>
            </a:extLst>
          </p:cNvPr>
          <p:cNvSpPr/>
          <p:nvPr/>
        </p:nvSpPr>
        <p:spPr>
          <a:xfrm>
            <a:off x="12984" y="5517967"/>
            <a:ext cx="1635926" cy="15435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6B523D-820E-4BCE-8F4E-4AC0B65EE3DC}"/>
              </a:ext>
            </a:extLst>
          </p:cNvPr>
          <p:cNvSpPr/>
          <p:nvPr/>
        </p:nvSpPr>
        <p:spPr>
          <a:xfrm>
            <a:off x="28909" y="5713759"/>
            <a:ext cx="1620000" cy="45719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4C944B5-1ABB-B680-C4A6-47C156F5D298}"/>
              </a:ext>
            </a:extLst>
          </p:cNvPr>
          <p:cNvSpPr txBox="1"/>
          <p:nvPr/>
        </p:nvSpPr>
        <p:spPr>
          <a:xfrm rot="16200000">
            <a:off x="-1829123" y="2668070"/>
            <a:ext cx="518571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accent6">
                    <a:lumMod val="50000"/>
                  </a:schemeClr>
                </a:solidFill>
              </a:rPr>
              <a:t>Difficultés rencontrés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D7DD80D6-79C4-C4BC-C562-F348CE4EDB86}"/>
              </a:ext>
            </a:extLst>
          </p:cNvPr>
          <p:cNvSpPr>
            <a:spLocks noGrp="1"/>
          </p:cNvSpPr>
          <p:nvPr/>
        </p:nvSpPr>
        <p:spPr>
          <a:xfrm>
            <a:off x="2481212" y="460474"/>
            <a:ext cx="987271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  <a:p>
            <a:pPr>
              <a:lnSpc>
                <a:spcPct val="200000"/>
              </a:lnSpc>
            </a:pP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Manque de ressources matérielles (capteurs, kits </a:t>
            </a:r>
            <a:r>
              <a:rPr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robotiques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200000"/>
              </a:lnSpc>
            </a:pP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Temps limité 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(formation initiale, stages, préparation des évaluations)</a:t>
            </a:r>
          </a:p>
          <a:p>
            <a:pPr>
              <a:lnSpc>
                <a:spcPct val="200000"/>
              </a:lnSpc>
            </a:pP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Disponibilité de la salle 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5333D658-7135-8E36-F597-4CF9AAF4E17B}"/>
              </a:ext>
            </a:extLst>
          </p:cNvPr>
          <p:cNvGrpSpPr/>
          <p:nvPr/>
        </p:nvGrpSpPr>
        <p:grpSpPr>
          <a:xfrm>
            <a:off x="2531938" y="5914491"/>
            <a:ext cx="8703269" cy="727320"/>
            <a:chOff x="586853" y="4436885"/>
            <a:chExt cx="8045257" cy="727320"/>
          </a:xfrm>
        </p:grpSpPr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0CEF1FDA-469B-41F8-D2E0-F7C0076DCB6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34" name="Image 33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0170D74D-2D6A-47EB-8B86-3FDABAB03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35" name="Image 34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A47580B4-1E3E-0C8A-A78E-88363CCEA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36" name="Image 35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437BD63-D90E-4CB1-2EB1-C68DB3E05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32" name="Image 31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29E59778-A8BF-8807-0112-D22F975F9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33" name="Image 32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E00E4914-AA6C-E08D-A8DC-40CB8896B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327166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59595" y="5624780"/>
            <a:ext cx="466547" cy="687857"/>
          </a:xfrm>
          <a:prstGeom prst="roundRect">
            <a:avLst/>
          </a:prstGeom>
          <a:solidFill>
            <a:srgbClr val="FFFF0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2800" b="1" kern="0" dirty="0">
                <a:solidFill>
                  <a:prstClr val="white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8</a:t>
            </a:r>
            <a:endParaRPr kumimoji="0" lang="en-IN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Fan Heiti Std B" panose="020B0700000000000000" pitchFamily="34" charset="-128"/>
              <a:ea typeface="Adobe Fan Heiti Std B" panose="020B0700000000000000" pitchFamily="34" charset="-128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FF3D99-0A8E-4442-961F-323F9FE25C71}"/>
              </a:ext>
            </a:extLst>
          </p:cNvPr>
          <p:cNvSpPr/>
          <p:nvPr/>
        </p:nvSpPr>
        <p:spPr>
          <a:xfrm>
            <a:off x="12100560" y="-1"/>
            <a:ext cx="91440" cy="6858000"/>
          </a:xfrm>
          <a:prstGeom prst="rect">
            <a:avLst/>
          </a:prstGeom>
          <a:solidFill>
            <a:srgbClr val="F1995D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09651" y="4898152"/>
            <a:ext cx="1052574" cy="687857"/>
          </a:xfrm>
          <a:prstGeom prst="roundRect">
            <a:avLst/>
          </a:prstGeom>
          <a:solidFill>
            <a:srgbClr val="ED7D31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7</a:t>
            </a:r>
          </a:p>
        </p:txBody>
      </p:sp>
      <p:sp>
        <p:nvSpPr>
          <p:cNvPr id="9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09651" y="4178961"/>
            <a:ext cx="527993" cy="687857"/>
          </a:xfrm>
          <a:prstGeom prst="roundRect">
            <a:avLst/>
          </a:prstGeom>
          <a:solidFill>
            <a:srgbClr val="70AD47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6</a:t>
            </a:r>
          </a:p>
        </p:txBody>
      </p:sp>
      <p:sp>
        <p:nvSpPr>
          <p:cNvPr id="10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490813" y="3451210"/>
            <a:ext cx="527993" cy="687857"/>
          </a:xfrm>
          <a:prstGeom prst="roundRect">
            <a:avLst/>
          </a:prstGeom>
          <a:solidFill>
            <a:srgbClr val="FFC0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5</a:t>
            </a:r>
          </a:p>
        </p:txBody>
      </p:sp>
      <p:sp>
        <p:nvSpPr>
          <p:cNvPr id="11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461703" y="2723456"/>
            <a:ext cx="575942" cy="687857"/>
          </a:xfrm>
          <a:prstGeom prst="roundRect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IN" sz="2800" b="1" kern="0" dirty="0">
                <a:solidFill>
                  <a:prstClr val="white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4</a:t>
            </a:r>
          </a:p>
        </p:txBody>
      </p:sp>
      <p:sp>
        <p:nvSpPr>
          <p:cNvPr id="12" name="Rectangle: Rounded Corners 20">
            <a:extLst>
              <a:ext uri="{FF2B5EF4-FFF2-40B4-BE49-F238E27FC236}">
                <a16:creationId xmlns:a16="http://schemas.microsoft.com/office/drawing/2014/main" id="{8D9EBFE9-A738-41CE-9C43-038F3D7A0017}"/>
              </a:ext>
            </a:extLst>
          </p:cNvPr>
          <p:cNvSpPr/>
          <p:nvPr/>
        </p:nvSpPr>
        <p:spPr>
          <a:xfrm>
            <a:off x="814627" y="1995629"/>
            <a:ext cx="1223017" cy="687857"/>
          </a:xfrm>
          <a:prstGeom prst="roundRect">
            <a:avLst/>
          </a:prstGeom>
          <a:solidFill>
            <a:srgbClr val="ED7D31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3</a:t>
            </a:r>
          </a:p>
        </p:txBody>
      </p:sp>
      <p:sp>
        <p:nvSpPr>
          <p:cNvPr id="13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814627" y="1280400"/>
            <a:ext cx="1223017" cy="687857"/>
          </a:xfrm>
          <a:prstGeom prst="roundRect">
            <a:avLst/>
          </a:prstGeom>
          <a:solidFill>
            <a:srgbClr val="4472C4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2</a:t>
            </a:r>
          </a:p>
        </p:txBody>
      </p:sp>
      <p:sp>
        <p:nvSpPr>
          <p:cNvPr id="14" name="Rectangle: Rounded Corners 15">
            <a:extLst>
              <a:ext uri="{FF2B5EF4-FFF2-40B4-BE49-F238E27FC236}">
                <a16:creationId xmlns:a16="http://schemas.microsoft.com/office/drawing/2014/main" id="{B0962F8C-5F10-447C-9C7F-4B527981C513}"/>
              </a:ext>
            </a:extLst>
          </p:cNvPr>
          <p:cNvSpPr/>
          <p:nvPr/>
        </p:nvSpPr>
        <p:spPr>
          <a:xfrm>
            <a:off x="814627" y="554901"/>
            <a:ext cx="1204179" cy="687857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1</a:t>
            </a:r>
          </a:p>
        </p:txBody>
      </p:sp>
      <p:sp>
        <p:nvSpPr>
          <p:cNvPr id="15" name="Freeform: Shape 6">
            <a:extLst>
              <a:ext uri="{FF2B5EF4-FFF2-40B4-BE49-F238E27FC236}">
                <a16:creationId xmlns:a16="http://schemas.microsoft.com/office/drawing/2014/main" id="{83AE1B1C-FBBB-4EEF-99E2-A95746E30C62}"/>
              </a:ext>
            </a:extLst>
          </p:cNvPr>
          <p:cNvSpPr/>
          <p:nvPr/>
        </p:nvSpPr>
        <p:spPr>
          <a:xfrm>
            <a:off x="0" y="151750"/>
            <a:ext cx="1666585" cy="6298058"/>
          </a:xfrm>
          <a:custGeom>
            <a:avLst/>
            <a:gdLst>
              <a:gd name="connsiteX0" fmla="*/ 0 w 4225414"/>
              <a:gd name="connsiteY0" fmla="*/ 0 h 5619750"/>
              <a:gd name="connsiteX1" fmla="*/ 3483086 w 4225414"/>
              <a:gd name="connsiteY1" fmla="*/ 0 h 5619750"/>
              <a:gd name="connsiteX2" fmla="*/ 3664975 w 4225414"/>
              <a:gd name="connsiteY2" fmla="*/ 0 h 5619750"/>
              <a:gd name="connsiteX3" fmla="*/ 3935355 w 4225414"/>
              <a:gd name="connsiteY3" fmla="*/ 0 h 5619750"/>
              <a:gd name="connsiteX4" fmla="*/ 4225414 w 4225414"/>
              <a:gd name="connsiteY4" fmla="*/ 290059 h 5619750"/>
              <a:gd name="connsiteX5" fmla="*/ 4225414 w 4225414"/>
              <a:gd name="connsiteY5" fmla="*/ 5329691 h 5619750"/>
              <a:gd name="connsiteX6" fmla="*/ 3935355 w 4225414"/>
              <a:gd name="connsiteY6" fmla="*/ 5619750 h 5619750"/>
              <a:gd name="connsiteX7" fmla="*/ 3664975 w 4225414"/>
              <a:gd name="connsiteY7" fmla="*/ 5619750 h 5619750"/>
              <a:gd name="connsiteX8" fmla="*/ 3483086 w 4225414"/>
              <a:gd name="connsiteY8" fmla="*/ 5619750 h 5619750"/>
              <a:gd name="connsiteX9" fmla="*/ 0 w 4225414"/>
              <a:gd name="connsiteY9" fmla="*/ 5619750 h 561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25414" h="5619750">
                <a:moveTo>
                  <a:pt x="0" y="0"/>
                </a:moveTo>
                <a:lnTo>
                  <a:pt x="3483086" y="0"/>
                </a:lnTo>
                <a:lnTo>
                  <a:pt x="3664975" y="0"/>
                </a:lnTo>
                <a:lnTo>
                  <a:pt x="3935355" y="0"/>
                </a:lnTo>
                <a:cubicBezTo>
                  <a:pt x="4095550" y="0"/>
                  <a:pt x="4225414" y="129864"/>
                  <a:pt x="4225414" y="290059"/>
                </a:cubicBezTo>
                <a:lnTo>
                  <a:pt x="4225414" y="5329691"/>
                </a:lnTo>
                <a:cubicBezTo>
                  <a:pt x="4225414" y="5489886"/>
                  <a:pt x="4095550" y="5619750"/>
                  <a:pt x="3935355" y="5619750"/>
                </a:cubicBezTo>
                <a:lnTo>
                  <a:pt x="3664975" y="5619750"/>
                </a:lnTo>
                <a:lnTo>
                  <a:pt x="3483086" y="5619750"/>
                </a:lnTo>
                <a:lnTo>
                  <a:pt x="0" y="561975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203200" dist="1524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FD5325-3717-459B-90F1-3A5965EDA412}"/>
              </a:ext>
            </a:extLst>
          </p:cNvPr>
          <p:cNvSpPr/>
          <p:nvPr/>
        </p:nvSpPr>
        <p:spPr>
          <a:xfrm>
            <a:off x="12984" y="5517967"/>
            <a:ext cx="1635926" cy="15435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6B523D-820E-4BCE-8F4E-4AC0B65EE3DC}"/>
              </a:ext>
            </a:extLst>
          </p:cNvPr>
          <p:cNvSpPr/>
          <p:nvPr/>
        </p:nvSpPr>
        <p:spPr>
          <a:xfrm>
            <a:off x="28909" y="5713759"/>
            <a:ext cx="1620000" cy="45719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D7DD80D6-79C4-C4BC-C562-F348CE4EDB86}"/>
              </a:ext>
            </a:extLst>
          </p:cNvPr>
          <p:cNvSpPr>
            <a:spLocks noGrp="1"/>
          </p:cNvSpPr>
          <p:nvPr/>
        </p:nvSpPr>
        <p:spPr>
          <a:xfrm>
            <a:off x="2481212" y="460474"/>
            <a:ext cx="9872713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0000"/>
              </a:lnSpc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Innovation pédagogique majeure pour Djibouti</a:t>
            </a:r>
          </a:p>
          <a:p>
            <a:pPr>
              <a:lnSpc>
                <a:spcPct val="170000"/>
              </a:lnSpc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Préparation des jeunes aux métiers émergents</a:t>
            </a:r>
          </a:p>
          <a:p>
            <a:pPr>
              <a:lnSpc>
                <a:spcPct val="170000"/>
              </a:lnSpc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Besoin d’investissements en infrastructures et formation continue</a:t>
            </a:r>
          </a:p>
          <a:p>
            <a:pPr>
              <a:lnSpc>
                <a:spcPct val="170000"/>
              </a:lnSpc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Généralisation progressive du modèle à d’autres niveaux scolaires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333D658-7135-8E36-F597-4CF9AAF4E17B}"/>
              </a:ext>
            </a:extLst>
          </p:cNvPr>
          <p:cNvGrpSpPr/>
          <p:nvPr/>
        </p:nvGrpSpPr>
        <p:grpSpPr>
          <a:xfrm>
            <a:off x="2531938" y="5891234"/>
            <a:ext cx="8703269" cy="727320"/>
            <a:chOff x="586853" y="4436885"/>
            <a:chExt cx="8045257" cy="727320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0CEF1FDA-469B-41F8-D2E0-F7C0076DCB6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22" name="Image 21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0170D74D-2D6A-47EB-8B86-3FDABAB03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23" name="Image 22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A47580B4-1E3E-0C8A-A78E-88363CCEA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24" name="Image 23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437BD63-D90E-4CB1-2EB1-C68DB3E05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20" name="Image 19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29E59778-A8BF-8807-0112-D22F975F9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21" name="Image 20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E00E4914-AA6C-E08D-A8DC-40CB8896B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26" name="ZoneTexte 25">
            <a:extLst>
              <a:ext uri="{FF2B5EF4-FFF2-40B4-BE49-F238E27FC236}">
                <a16:creationId xmlns:a16="http://schemas.microsoft.com/office/drawing/2014/main" id="{34C944B5-1ABB-B680-C4A6-47C156F5D298}"/>
              </a:ext>
            </a:extLst>
          </p:cNvPr>
          <p:cNvSpPr txBox="1"/>
          <p:nvPr/>
        </p:nvSpPr>
        <p:spPr>
          <a:xfrm rot="16200000">
            <a:off x="-1874835" y="2729625"/>
            <a:ext cx="52771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b="1" dirty="0">
                <a:solidFill>
                  <a:srgbClr val="FF9966"/>
                </a:solidFill>
              </a:rPr>
              <a:t>Conclusion et perspectives</a:t>
            </a:r>
          </a:p>
        </p:txBody>
      </p:sp>
    </p:spTree>
    <p:extLst>
      <p:ext uri="{BB962C8B-B14F-4D97-AF65-F5344CB8AC3E}">
        <p14:creationId xmlns:p14="http://schemas.microsoft.com/office/powerpoint/2010/main" val="29860429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59595" y="5624780"/>
            <a:ext cx="875124" cy="687857"/>
          </a:xfrm>
          <a:prstGeom prst="roundRect">
            <a:avLst/>
          </a:prstGeom>
          <a:solidFill>
            <a:srgbClr val="FFFF0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2800" b="1" kern="0" dirty="0">
                <a:solidFill>
                  <a:prstClr val="white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8</a:t>
            </a:r>
            <a:endParaRPr kumimoji="0" lang="en-IN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Fan Heiti Std B" panose="020B0700000000000000" pitchFamily="34" charset="-128"/>
              <a:ea typeface="Adobe Fan Heiti Std B" panose="020B0700000000000000" pitchFamily="34" charset="-128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FF3D99-0A8E-4442-961F-323F9FE25C71}"/>
              </a:ext>
            </a:extLst>
          </p:cNvPr>
          <p:cNvSpPr/>
          <p:nvPr/>
        </p:nvSpPr>
        <p:spPr>
          <a:xfrm>
            <a:off x="12100560" y="-1"/>
            <a:ext cx="91440" cy="6858000"/>
          </a:xfrm>
          <a:prstGeom prst="rect">
            <a:avLst/>
          </a:prstGeom>
          <a:solidFill>
            <a:srgbClr val="F1995D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09651" y="4898152"/>
            <a:ext cx="509155" cy="687857"/>
          </a:xfrm>
          <a:prstGeom prst="roundRect">
            <a:avLst/>
          </a:prstGeom>
          <a:solidFill>
            <a:srgbClr val="ED7D31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7</a:t>
            </a:r>
          </a:p>
        </p:txBody>
      </p:sp>
      <p:sp>
        <p:nvSpPr>
          <p:cNvPr id="9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509651" y="4178961"/>
            <a:ext cx="527993" cy="687857"/>
          </a:xfrm>
          <a:prstGeom prst="roundRect">
            <a:avLst/>
          </a:prstGeom>
          <a:solidFill>
            <a:srgbClr val="70AD47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6</a:t>
            </a:r>
          </a:p>
        </p:txBody>
      </p:sp>
      <p:sp>
        <p:nvSpPr>
          <p:cNvPr id="10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490813" y="3451210"/>
            <a:ext cx="527993" cy="687857"/>
          </a:xfrm>
          <a:prstGeom prst="roundRect">
            <a:avLst/>
          </a:prstGeom>
          <a:solidFill>
            <a:srgbClr val="FFC0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5</a:t>
            </a:r>
          </a:p>
        </p:txBody>
      </p:sp>
      <p:sp>
        <p:nvSpPr>
          <p:cNvPr id="11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1461703" y="2723456"/>
            <a:ext cx="575942" cy="687857"/>
          </a:xfrm>
          <a:prstGeom prst="roundRect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IN" sz="2800" b="1" kern="0" dirty="0">
                <a:solidFill>
                  <a:prstClr val="white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4</a:t>
            </a:r>
          </a:p>
        </p:txBody>
      </p:sp>
      <p:sp>
        <p:nvSpPr>
          <p:cNvPr id="12" name="Rectangle: Rounded Corners 20">
            <a:extLst>
              <a:ext uri="{FF2B5EF4-FFF2-40B4-BE49-F238E27FC236}">
                <a16:creationId xmlns:a16="http://schemas.microsoft.com/office/drawing/2014/main" id="{8D9EBFE9-A738-41CE-9C43-038F3D7A0017}"/>
              </a:ext>
            </a:extLst>
          </p:cNvPr>
          <p:cNvSpPr/>
          <p:nvPr/>
        </p:nvSpPr>
        <p:spPr>
          <a:xfrm>
            <a:off x="814627" y="1995629"/>
            <a:ext cx="1223017" cy="687857"/>
          </a:xfrm>
          <a:prstGeom prst="roundRect">
            <a:avLst/>
          </a:prstGeom>
          <a:solidFill>
            <a:srgbClr val="ED7D31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3</a:t>
            </a:r>
          </a:p>
        </p:txBody>
      </p:sp>
      <p:sp>
        <p:nvSpPr>
          <p:cNvPr id="13" name="Rectangle: Rounded Corners 19">
            <a:extLst>
              <a:ext uri="{FF2B5EF4-FFF2-40B4-BE49-F238E27FC236}">
                <a16:creationId xmlns:a16="http://schemas.microsoft.com/office/drawing/2014/main" id="{08F36D65-B68F-4C09-99F5-6557DA3CDD27}"/>
              </a:ext>
            </a:extLst>
          </p:cNvPr>
          <p:cNvSpPr/>
          <p:nvPr/>
        </p:nvSpPr>
        <p:spPr>
          <a:xfrm>
            <a:off x="814627" y="1280400"/>
            <a:ext cx="1223017" cy="687857"/>
          </a:xfrm>
          <a:prstGeom prst="roundRect">
            <a:avLst/>
          </a:prstGeom>
          <a:solidFill>
            <a:srgbClr val="4472C4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2</a:t>
            </a:r>
          </a:p>
        </p:txBody>
      </p:sp>
      <p:sp>
        <p:nvSpPr>
          <p:cNvPr id="14" name="Rectangle: Rounded Corners 15">
            <a:extLst>
              <a:ext uri="{FF2B5EF4-FFF2-40B4-BE49-F238E27FC236}">
                <a16:creationId xmlns:a16="http://schemas.microsoft.com/office/drawing/2014/main" id="{B0962F8C-5F10-447C-9C7F-4B527981C513}"/>
              </a:ext>
            </a:extLst>
          </p:cNvPr>
          <p:cNvSpPr/>
          <p:nvPr/>
        </p:nvSpPr>
        <p:spPr>
          <a:xfrm>
            <a:off x="814627" y="554901"/>
            <a:ext cx="1204179" cy="687857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Fan Heiti Std B" panose="020B0700000000000000" pitchFamily="34" charset="-128"/>
                <a:ea typeface="Adobe Fan Heiti Std B" panose="020B0700000000000000" pitchFamily="34" charset="-128"/>
                <a:cs typeface="+mn-cs"/>
              </a:rPr>
              <a:t>1</a:t>
            </a:r>
          </a:p>
        </p:txBody>
      </p:sp>
      <p:sp>
        <p:nvSpPr>
          <p:cNvPr id="15" name="Freeform: Shape 6">
            <a:extLst>
              <a:ext uri="{FF2B5EF4-FFF2-40B4-BE49-F238E27FC236}">
                <a16:creationId xmlns:a16="http://schemas.microsoft.com/office/drawing/2014/main" id="{83AE1B1C-FBBB-4EEF-99E2-A95746E30C62}"/>
              </a:ext>
            </a:extLst>
          </p:cNvPr>
          <p:cNvSpPr/>
          <p:nvPr/>
        </p:nvSpPr>
        <p:spPr>
          <a:xfrm>
            <a:off x="0" y="151750"/>
            <a:ext cx="1666585" cy="6298058"/>
          </a:xfrm>
          <a:custGeom>
            <a:avLst/>
            <a:gdLst>
              <a:gd name="connsiteX0" fmla="*/ 0 w 4225414"/>
              <a:gd name="connsiteY0" fmla="*/ 0 h 5619750"/>
              <a:gd name="connsiteX1" fmla="*/ 3483086 w 4225414"/>
              <a:gd name="connsiteY1" fmla="*/ 0 h 5619750"/>
              <a:gd name="connsiteX2" fmla="*/ 3664975 w 4225414"/>
              <a:gd name="connsiteY2" fmla="*/ 0 h 5619750"/>
              <a:gd name="connsiteX3" fmla="*/ 3935355 w 4225414"/>
              <a:gd name="connsiteY3" fmla="*/ 0 h 5619750"/>
              <a:gd name="connsiteX4" fmla="*/ 4225414 w 4225414"/>
              <a:gd name="connsiteY4" fmla="*/ 290059 h 5619750"/>
              <a:gd name="connsiteX5" fmla="*/ 4225414 w 4225414"/>
              <a:gd name="connsiteY5" fmla="*/ 5329691 h 5619750"/>
              <a:gd name="connsiteX6" fmla="*/ 3935355 w 4225414"/>
              <a:gd name="connsiteY6" fmla="*/ 5619750 h 5619750"/>
              <a:gd name="connsiteX7" fmla="*/ 3664975 w 4225414"/>
              <a:gd name="connsiteY7" fmla="*/ 5619750 h 5619750"/>
              <a:gd name="connsiteX8" fmla="*/ 3483086 w 4225414"/>
              <a:gd name="connsiteY8" fmla="*/ 5619750 h 5619750"/>
              <a:gd name="connsiteX9" fmla="*/ 0 w 4225414"/>
              <a:gd name="connsiteY9" fmla="*/ 5619750 h 561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25414" h="5619750">
                <a:moveTo>
                  <a:pt x="0" y="0"/>
                </a:moveTo>
                <a:lnTo>
                  <a:pt x="3483086" y="0"/>
                </a:lnTo>
                <a:lnTo>
                  <a:pt x="3664975" y="0"/>
                </a:lnTo>
                <a:lnTo>
                  <a:pt x="3935355" y="0"/>
                </a:lnTo>
                <a:cubicBezTo>
                  <a:pt x="4095550" y="0"/>
                  <a:pt x="4225414" y="129864"/>
                  <a:pt x="4225414" y="290059"/>
                </a:cubicBezTo>
                <a:lnTo>
                  <a:pt x="4225414" y="5329691"/>
                </a:lnTo>
                <a:cubicBezTo>
                  <a:pt x="4225414" y="5489886"/>
                  <a:pt x="4095550" y="5619750"/>
                  <a:pt x="3935355" y="5619750"/>
                </a:cubicBezTo>
                <a:lnTo>
                  <a:pt x="3664975" y="5619750"/>
                </a:lnTo>
                <a:lnTo>
                  <a:pt x="3483086" y="5619750"/>
                </a:lnTo>
                <a:lnTo>
                  <a:pt x="0" y="561975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203200" dist="1524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FD5325-3717-459B-90F1-3A5965EDA412}"/>
              </a:ext>
            </a:extLst>
          </p:cNvPr>
          <p:cNvSpPr/>
          <p:nvPr/>
        </p:nvSpPr>
        <p:spPr>
          <a:xfrm>
            <a:off x="12984" y="5517967"/>
            <a:ext cx="1635926" cy="15435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6B523D-820E-4BCE-8F4E-4AC0B65EE3DC}"/>
              </a:ext>
            </a:extLst>
          </p:cNvPr>
          <p:cNvSpPr/>
          <p:nvPr/>
        </p:nvSpPr>
        <p:spPr>
          <a:xfrm>
            <a:off x="28909" y="5713759"/>
            <a:ext cx="1620000" cy="45719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4C944B5-1ABB-B680-C4A6-47C156F5D298}"/>
              </a:ext>
            </a:extLst>
          </p:cNvPr>
          <p:cNvSpPr txBox="1"/>
          <p:nvPr/>
        </p:nvSpPr>
        <p:spPr>
          <a:xfrm rot="16200000">
            <a:off x="-1295358" y="2362510"/>
            <a:ext cx="40302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5400" b="1" dirty="0">
                <a:solidFill>
                  <a:srgbClr val="FFFF00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Références</a:t>
            </a:r>
            <a:r>
              <a:rPr lang="fr-FR" sz="3200" b="1" dirty="0">
                <a:solidFill>
                  <a:srgbClr val="FFFF00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 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333D658-7135-8E36-F597-4CF9AAF4E17B}"/>
              </a:ext>
            </a:extLst>
          </p:cNvPr>
          <p:cNvGrpSpPr/>
          <p:nvPr/>
        </p:nvGrpSpPr>
        <p:grpSpPr>
          <a:xfrm>
            <a:off x="2531938" y="5891234"/>
            <a:ext cx="8703269" cy="727320"/>
            <a:chOff x="586853" y="4436885"/>
            <a:chExt cx="8045257" cy="727320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0CEF1FDA-469B-41F8-D2E0-F7C0076DCB6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22" name="Image 21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0170D74D-2D6A-47EB-8B86-3FDABAB03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23" name="Image 22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A47580B4-1E3E-0C8A-A78E-88363CCEA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24" name="Image 23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437BD63-D90E-4CB1-2EB1-C68DB3E05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20" name="Image 19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29E59778-A8BF-8807-0112-D22F975F9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21" name="Image 20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E00E4914-AA6C-E08D-A8DC-40CB8896B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2" name="Rectangle 1"/>
          <p:cNvSpPr/>
          <p:nvPr/>
        </p:nvSpPr>
        <p:spPr>
          <a:xfrm>
            <a:off x="2479236" y="767928"/>
            <a:ext cx="922424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Beers, S. Z. (2011). 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21st century skills: Preparing students for their future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Education Association.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Bell, S. (2010). Project-based learning for the 21st century: Skills for the future. </a:t>
            </a:r>
            <a:r>
              <a:rPr lang="fr-F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Clearing House, 83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(2), 39–43. https://doi.org/10.1080/00098650903505415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Deci, E. L., &amp; Ryan, R. M. (2000). Self-determination theory and the facilitation of intrinsic motivation, social development, and well-being. </a:t>
            </a:r>
            <a:r>
              <a:rPr lang="fr-FR" sz="20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American </a:t>
            </a:r>
            <a:r>
              <a:rPr lang="fr-FR" sz="2000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Psychologist</a:t>
            </a:r>
            <a:r>
              <a:rPr lang="fr-FR" sz="20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55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(1), 68–78. 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https://doi.org/10.1037/0003-066X.55.1.68</a:t>
            </a:r>
            <a:endParaRPr lang="fr-FR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Ministère de l’Éducation Nationale et de la Formation Professionnelle (MENFOP). (2017). </a:t>
            </a: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Réforme curriculaire et intégration du numérique dans l’éducation à Djibouti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Djibouti : MENFOP.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Trilling, B., &amp;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Fadel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C. (2009). 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21st century skills: Learning for life in our times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Jossey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-Bass.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UNESCO. (2017). 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 for sustainable development goals: Learning objectives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UNESCO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Publishing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fr-FR" sz="1600" dirty="0">
              <a:latin typeface="Times New Roman" panose="02020603050405020304" pitchFamily="18" charset="0"/>
              <a:ea typeface="Noto Sans Light" panose="020B0502040504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fr-FR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5277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1AD182D-0749-43DC-BA22-53312783C749}"/>
              </a:ext>
            </a:extLst>
          </p:cNvPr>
          <p:cNvSpPr/>
          <p:nvPr/>
        </p:nvSpPr>
        <p:spPr>
          <a:xfrm>
            <a:off x="0" y="0"/>
            <a:ext cx="9652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75EB0A-A33D-40A9-A4E5-0EA30A67781D}"/>
              </a:ext>
            </a:extLst>
          </p:cNvPr>
          <p:cNvSpPr/>
          <p:nvPr/>
        </p:nvSpPr>
        <p:spPr>
          <a:xfrm>
            <a:off x="1061085" y="-1"/>
            <a:ext cx="29972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A703DD-DEA5-4EBF-80AE-DB499573DD1B}"/>
              </a:ext>
            </a:extLst>
          </p:cNvPr>
          <p:cNvSpPr/>
          <p:nvPr/>
        </p:nvSpPr>
        <p:spPr>
          <a:xfrm>
            <a:off x="1432560" y="0"/>
            <a:ext cx="9144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E4B8415-A725-421D-9AAF-722881B6429B}"/>
              </a:ext>
            </a:extLst>
          </p:cNvPr>
          <p:cNvSpPr/>
          <p:nvPr/>
        </p:nvSpPr>
        <p:spPr>
          <a:xfrm>
            <a:off x="12100560" y="-1"/>
            <a:ext cx="91440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1AF8CC1-3206-B61E-BB61-EE72ECF1DC38}"/>
              </a:ext>
            </a:extLst>
          </p:cNvPr>
          <p:cNvSpPr txBox="1"/>
          <p:nvPr/>
        </p:nvSpPr>
        <p:spPr>
          <a:xfrm>
            <a:off x="9044890" y="5426353"/>
            <a:ext cx="26839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Djibouti 5-6 Octobre  2025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333D658-7135-8E36-F597-4CF9AAF4E17B}"/>
              </a:ext>
            </a:extLst>
          </p:cNvPr>
          <p:cNvGrpSpPr/>
          <p:nvPr/>
        </p:nvGrpSpPr>
        <p:grpSpPr>
          <a:xfrm>
            <a:off x="2175746" y="314677"/>
            <a:ext cx="8703269" cy="727320"/>
            <a:chOff x="586853" y="4436885"/>
            <a:chExt cx="8045257" cy="72732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CEF1FDA-469B-41F8-D2E0-F7C0076DCB6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20" name="Image 19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0170D74D-2D6A-47EB-8B86-3FDABAB03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21" name="Image 20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A47580B4-1E3E-0C8A-A78E-88363CCEA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22" name="Image 21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437BD63-D90E-4CB1-2EB1-C68DB3E05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18" name="Image 17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29E59778-A8BF-8807-0112-D22F975F9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9" name="Image 18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E00E4914-AA6C-E08D-A8DC-40CB8896B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26" name="ZoneTexte 25">
            <a:extLst>
              <a:ext uri="{FF2B5EF4-FFF2-40B4-BE49-F238E27FC236}">
                <a16:creationId xmlns:a16="http://schemas.microsoft.com/office/drawing/2014/main" id="{CCCFC24B-05C0-8E09-B2DA-56E5D1C1CEC3}"/>
              </a:ext>
            </a:extLst>
          </p:cNvPr>
          <p:cNvSpPr txBox="1"/>
          <p:nvPr/>
        </p:nvSpPr>
        <p:spPr>
          <a:xfrm>
            <a:off x="2186745" y="1468431"/>
            <a:ext cx="833162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sz="3600" b="1" dirty="0"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MENFOP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sz="3600" b="1" dirty="0"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CFEN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sz="3600" b="1" dirty="0"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ABDOUSAMAD AHMED HASSAN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sz="3600" b="1" dirty="0"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SAMALEH AHMED HASSAN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sz="3600" b="1" dirty="0"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SOUMEYA ABDI MOHAMED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sz="3600" b="1"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ASMA BOUH DIRIEH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sz="3600" b="1"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ABDOULKADER </a:t>
            </a:r>
            <a:r>
              <a:rPr lang="fr-FR" sz="3600" b="1" dirty="0"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OMAR AOULED</a:t>
            </a:r>
          </a:p>
          <a:p>
            <a:pPr algn="ctr"/>
            <a:endParaRPr lang="fr-FR" sz="3600" b="1" dirty="0">
              <a:latin typeface="Noto Sans Black" panose="020B0604020202020204" charset="0"/>
              <a:ea typeface="Noto Sans Black" panose="020B0604020202020204" charset="0"/>
              <a:cs typeface="Noto Sans Black" panose="020B0604020202020204" charset="0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333D658-7135-8E36-F597-4CF9AAF4E17B}"/>
              </a:ext>
            </a:extLst>
          </p:cNvPr>
          <p:cNvGrpSpPr/>
          <p:nvPr/>
        </p:nvGrpSpPr>
        <p:grpSpPr>
          <a:xfrm>
            <a:off x="3204251" y="5997383"/>
            <a:ext cx="8703269" cy="727320"/>
            <a:chOff x="586853" y="4436885"/>
            <a:chExt cx="8045257" cy="727320"/>
          </a:xfrm>
        </p:grpSpPr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0CEF1FDA-469B-41F8-D2E0-F7C0076DCB6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31" name="Image 30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0170D74D-2D6A-47EB-8B86-3FDABAB03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32" name="Image 31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A47580B4-1E3E-0C8A-A78E-88363CCEA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33" name="Image 3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437BD63-D90E-4CB1-2EB1-C68DB3E05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29" name="Image 28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29E59778-A8BF-8807-0112-D22F975F9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30" name="Image 29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E00E4914-AA6C-E08D-A8DC-40CB8896B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922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1AD182D-0749-43DC-BA22-53312783C749}"/>
              </a:ext>
            </a:extLst>
          </p:cNvPr>
          <p:cNvSpPr/>
          <p:nvPr/>
        </p:nvSpPr>
        <p:spPr>
          <a:xfrm>
            <a:off x="0" y="0"/>
            <a:ext cx="9652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75EB0A-A33D-40A9-A4E5-0EA30A67781D}"/>
              </a:ext>
            </a:extLst>
          </p:cNvPr>
          <p:cNvSpPr/>
          <p:nvPr/>
        </p:nvSpPr>
        <p:spPr>
          <a:xfrm>
            <a:off x="1061085" y="-1"/>
            <a:ext cx="29972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A703DD-DEA5-4EBF-80AE-DB499573DD1B}"/>
              </a:ext>
            </a:extLst>
          </p:cNvPr>
          <p:cNvSpPr/>
          <p:nvPr/>
        </p:nvSpPr>
        <p:spPr>
          <a:xfrm>
            <a:off x="1432560" y="0"/>
            <a:ext cx="9144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E4B8415-A725-421D-9AAF-722881B6429B}"/>
              </a:ext>
            </a:extLst>
          </p:cNvPr>
          <p:cNvSpPr/>
          <p:nvPr/>
        </p:nvSpPr>
        <p:spPr>
          <a:xfrm>
            <a:off x="12100560" y="-1"/>
            <a:ext cx="91440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1AF8CC1-3206-B61E-BB61-EE72ECF1DC38}"/>
              </a:ext>
            </a:extLst>
          </p:cNvPr>
          <p:cNvSpPr txBox="1"/>
          <p:nvPr/>
        </p:nvSpPr>
        <p:spPr>
          <a:xfrm>
            <a:off x="9044890" y="5426353"/>
            <a:ext cx="26839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Djibouti 5-6 Octobre  2025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333D658-7135-8E36-F597-4CF9AAF4E17B}"/>
              </a:ext>
            </a:extLst>
          </p:cNvPr>
          <p:cNvGrpSpPr/>
          <p:nvPr/>
        </p:nvGrpSpPr>
        <p:grpSpPr>
          <a:xfrm>
            <a:off x="2175746" y="314677"/>
            <a:ext cx="8703269" cy="727320"/>
            <a:chOff x="586853" y="4436885"/>
            <a:chExt cx="8045257" cy="72732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CEF1FDA-469B-41F8-D2E0-F7C0076DCB6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20" name="Image 19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0170D74D-2D6A-47EB-8B86-3FDABAB03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21" name="Image 20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A47580B4-1E3E-0C8A-A78E-88363CCEA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22" name="Image 21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437BD63-D90E-4CB1-2EB1-C68DB3E05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18" name="Image 17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29E59778-A8BF-8807-0112-D22F975F9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9" name="Image 18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E00E4914-AA6C-E08D-A8DC-40CB8896B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26" name="ZoneTexte 25">
            <a:extLst>
              <a:ext uri="{FF2B5EF4-FFF2-40B4-BE49-F238E27FC236}">
                <a16:creationId xmlns:a16="http://schemas.microsoft.com/office/drawing/2014/main" id="{CCCFC24B-05C0-8E09-B2DA-56E5D1C1CEC3}"/>
              </a:ext>
            </a:extLst>
          </p:cNvPr>
          <p:cNvSpPr txBox="1"/>
          <p:nvPr/>
        </p:nvSpPr>
        <p:spPr>
          <a:xfrm>
            <a:off x="2646466" y="2359102"/>
            <a:ext cx="833162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kern="100" dirty="0">
                <a:solidFill>
                  <a:srgbClr val="92D050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MERCI DE VOTRE</a:t>
            </a:r>
          </a:p>
          <a:p>
            <a:pPr algn="ctr"/>
            <a:r>
              <a:rPr lang="fr-FR" sz="6000" b="1" kern="100" dirty="0">
                <a:solidFill>
                  <a:srgbClr val="92D050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ATTENTION</a:t>
            </a:r>
            <a:endParaRPr lang="fr-FR" sz="6000" b="1" dirty="0">
              <a:solidFill>
                <a:srgbClr val="92D050"/>
              </a:solidFill>
              <a:latin typeface="Noto Sans Black" panose="020B0604020202020204" charset="0"/>
              <a:ea typeface="Noto Sans Black" panose="020B0604020202020204" charset="0"/>
              <a:cs typeface="Noto Sans Black" panose="020B0604020202020204" charset="0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333D658-7135-8E36-F597-4CF9AAF4E17B}"/>
              </a:ext>
            </a:extLst>
          </p:cNvPr>
          <p:cNvGrpSpPr/>
          <p:nvPr/>
        </p:nvGrpSpPr>
        <p:grpSpPr>
          <a:xfrm>
            <a:off x="3204251" y="5997383"/>
            <a:ext cx="8703269" cy="727320"/>
            <a:chOff x="586853" y="4436885"/>
            <a:chExt cx="8045257" cy="727320"/>
          </a:xfrm>
        </p:grpSpPr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0CEF1FDA-469B-41F8-D2E0-F7C0076DCB6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31" name="Image 30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0170D74D-2D6A-47EB-8B86-3FDABAB03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32" name="Image 31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A47580B4-1E3E-0C8A-A78E-88363CCEA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33" name="Image 3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437BD63-D90E-4CB1-2EB1-C68DB3E05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29" name="Image 28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29E59778-A8BF-8807-0112-D22F975F9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30" name="Image 29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E00E4914-AA6C-E08D-A8DC-40CB8896B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22512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2562</TotalTime>
  <Words>830</Words>
  <Application>Microsoft Office PowerPoint</Application>
  <PresentationFormat>Grand écran</PresentationFormat>
  <Paragraphs>234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32" baseType="lpstr">
      <vt:lpstr>微软雅黑</vt:lpstr>
      <vt:lpstr>Microsoft YaHei UI</vt:lpstr>
      <vt:lpstr>Adobe Fan Heiti Std B</vt:lpstr>
      <vt:lpstr>Arial</vt:lpstr>
      <vt:lpstr>Arial Black</vt:lpstr>
      <vt:lpstr>Calibri</vt:lpstr>
      <vt:lpstr>Calibri Light</vt:lpstr>
      <vt:lpstr>Century Gothic</vt:lpstr>
      <vt:lpstr>Noto Sans Black</vt:lpstr>
      <vt:lpstr>Noto Sans Light</vt:lpstr>
      <vt:lpstr>Symbol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MY MHAMMED DRISSI</dc:creator>
  <cp:lastModifiedBy>Sophie DOBOSZ</cp:lastModifiedBy>
  <cp:revision>274</cp:revision>
  <dcterms:created xsi:type="dcterms:W3CDTF">2022-05-06T21:46:09Z</dcterms:created>
  <dcterms:modified xsi:type="dcterms:W3CDTF">2025-11-19T08:39:21Z</dcterms:modified>
</cp:coreProperties>
</file>