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4"/>
  </p:sldMasterIdLst>
  <p:notesMasterIdLst>
    <p:notesMasterId r:id="rId35"/>
  </p:notesMasterIdLst>
  <p:handoutMasterIdLst>
    <p:handoutMasterId r:id="rId36"/>
  </p:handoutMasterIdLst>
  <p:sldIdLst>
    <p:sldId id="317" r:id="rId5"/>
    <p:sldId id="305" r:id="rId6"/>
    <p:sldId id="332" r:id="rId7"/>
    <p:sldId id="333" r:id="rId8"/>
    <p:sldId id="257" r:id="rId9"/>
    <p:sldId id="268" r:id="rId10"/>
    <p:sldId id="323" r:id="rId11"/>
    <p:sldId id="259" r:id="rId12"/>
    <p:sldId id="272" r:id="rId13"/>
    <p:sldId id="307" r:id="rId14"/>
    <p:sldId id="324" r:id="rId15"/>
    <p:sldId id="303" r:id="rId16"/>
    <p:sldId id="269" r:id="rId17"/>
    <p:sldId id="325" r:id="rId18"/>
    <p:sldId id="326" r:id="rId19"/>
    <p:sldId id="327" r:id="rId20"/>
    <p:sldId id="308" r:id="rId21"/>
    <p:sldId id="335" r:id="rId22"/>
    <p:sldId id="336" r:id="rId23"/>
    <p:sldId id="331" r:id="rId24"/>
    <p:sldId id="328" r:id="rId25"/>
    <p:sldId id="329" r:id="rId26"/>
    <p:sldId id="270" r:id="rId27"/>
    <p:sldId id="309" r:id="rId28"/>
    <p:sldId id="285" r:id="rId29"/>
    <p:sldId id="314" r:id="rId30"/>
    <p:sldId id="315" r:id="rId31"/>
    <p:sldId id="316" r:id="rId32"/>
    <p:sldId id="330" r:id="rId33"/>
    <p:sldId id="334" r:id="rId34"/>
  </p:sldIdLst>
  <p:sldSz cx="9144000" cy="5143500" type="screen16x9"/>
  <p:notesSz cx="6858000" cy="9144000"/>
  <p:embeddedFontLst>
    <p:embeddedFont>
      <p:font typeface="Open Sans ExtraBold" panose="020B0604020202020204" charset="0"/>
      <p:bold r:id="rId37"/>
      <p:boldItalic r:id="rId38"/>
    </p:embeddedFont>
    <p:embeddedFont>
      <p:font typeface="Noto Sans SemiBold" panose="020B0604020202020204" charset="0"/>
      <p:regular r:id="rId39"/>
      <p:bold r:id="rId40"/>
    </p:embeddedFont>
    <p:embeddedFont>
      <p:font typeface="Noto Sans Light" panose="020B0604020202020204" charset="0"/>
      <p:regular r:id="rId41"/>
    </p:embeddedFont>
    <p:embeddedFont>
      <p:font typeface="Raleway" panose="020B0604020202020204" charset="0"/>
      <p:regular r:id="rId42"/>
      <p:bold r:id="rId43"/>
      <p:italic r:id="rId44"/>
      <p:boldItalic r:id="rId45"/>
    </p:embeddedFont>
    <p:embeddedFont>
      <p:font typeface="Noto Sans Black" panose="020B0604020202020204" charset="0"/>
      <p:bold r:id="rId46"/>
    </p:embeddedFont>
    <p:embeddedFont>
      <p:font typeface="Roboto Condensed Light" panose="020B0604020202020204" charset="0"/>
      <p:regular r:id="rId47"/>
      <p:italic r:id="rId48"/>
    </p:embeddedFont>
    <p:embeddedFont>
      <p:font typeface="Calibri" panose="020F0502020204030204" pitchFamily="34" charset="0"/>
      <p:regular r:id="rId49"/>
      <p:bold r:id="rId50"/>
      <p:italic r:id="rId51"/>
      <p:boldItalic r:id="rId52"/>
    </p:embeddedFont>
    <p:embeddedFont>
      <p:font typeface="Cambria" panose="02040503050406030204" pitchFamily="18" charset="0"/>
      <p:regular r:id="rId53"/>
      <p:bold r:id="rId54"/>
      <p:italic r:id="rId55"/>
      <p:boldItalic r:id="rId56"/>
    </p:embeddedFont>
    <p:embeddedFont>
      <p:font typeface="Helvetica" panose="020B0604020202020204" pitchFamily="34" charset="0"/>
      <p:regular r:id="rId57"/>
      <p:bold r:id="rId58"/>
      <p:italic r:id="rId59"/>
      <p:boldItalic r:id="rId60"/>
    </p:embeddedFont>
    <p:embeddedFont>
      <p:font typeface="Bebas Neue" panose="020B0604020202020204" charset="0"/>
      <p:regular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65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B2E7"/>
    <a:srgbClr val="10AD2B"/>
    <a:srgbClr val="7EB301"/>
    <a:srgbClr val="D55645"/>
    <a:srgbClr val="D71419"/>
    <a:srgbClr val="000000"/>
    <a:srgbClr val="019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7CE1AF-7680-4D0D-A333-E539F5D6D617}">
  <a:tblStyle styleId="{6E7CE1AF-7680-4D0D-A333-E539F5D6D6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81"/>
    <p:restoredTop sz="94625"/>
  </p:normalViewPr>
  <p:slideViewPr>
    <p:cSldViewPr snapToGrid="0" showGuides="1">
      <p:cViewPr varScale="1">
        <p:scale>
          <a:sx n="89" d="100"/>
          <a:sy n="89" d="100"/>
        </p:scale>
        <p:origin x="1662" y="168"/>
      </p:cViewPr>
      <p:guideLst>
        <p:guide orient="horz" pos="1665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402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font" Target="fonts/font19.fntdata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58" Type="http://schemas.openxmlformats.org/officeDocument/2006/relationships/font" Target="fonts/font22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49" Type="http://schemas.openxmlformats.org/officeDocument/2006/relationships/font" Target="fonts/font13.fntdata"/><Relationship Id="rId57" Type="http://schemas.openxmlformats.org/officeDocument/2006/relationships/font" Target="fonts/font21.fntdata"/><Relationship Id="rId61" Type="http://schemas.openxmlformats.org/officeDocument/2006/relationships/font" Target="fonts/font2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60" Type="http://schemas.openxmlformats.org/officeDocument/2006/relationships/font" Target="fonts/font24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font" Target="fonts/font15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59" Type="http://schemas.openxmlformats.org/officeDocument/2006/relationships/font" Target="fonts/font2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="" xmlns:a16="http://schemas.microsoft.com/office/drawing/2014/main" id="{E2A0FCF8-BD4B-1100-9C95-FAC4207A50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C575B607-A2B2-AF03-F4D3-43BADD116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99E56-E5CC-0649-B309-D4590F380B5D}" type="datetimeFigureOut">
              <a:rPr lang="fr-FR" smtClean="0"/>
              <a:t>05/10/2025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DDAC2A2D-703B-683A-4F77-0BB265679E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85436851-998B-40A8-568F-EF9F24D66F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2A526-D80F-CA4C-A58C-88D6DBA10D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94773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868219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>
          <a:extLst>
            <a:ext uri="{FF2B5EF4-FFF2-40B4-BE49-F238E27FC236}">
              <a16:creationId xmlns="" xmlns:a16="http://schemas.microsoft.com/office/drawing/2014/main" id="{33C77574-6FC9-64E2-FC74-73C4F5F97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>
            <a:extLst>
              <a:ext uri="{FF2B5EF4-FFF2-40B4-BE49-F238E27FC236}">
                <a16:creationId xmlns="" xmlns:a16="http://schemas.microsoft.com/office/drawing/2014/main" id="{B69511EE-3A8D-86E3-3A6B-B6EBF9B20D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>
            <a:extLst>
              <a:ext uri="{FF2B5EF4-FFF2-40B4-BE49-F238E27FC236}">
                <a16:creationId xmlns="" xmlns:a16="http://schemas.microsoft.com/office/drawing/2014/main" id="{B0F475D2-19DB-BC41-1962-7834F1ACFF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9074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9987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6429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0dedb1667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0dedb1667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1718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6047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5130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4308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0c19941cb_0_15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0c19941cb_0_15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8363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1536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>
          <a:extLst>
            <a:ext uri="{FF2B5EF4-FFF2-40B4-BE49-F238E27FC236}">
              <a16:creationId xmlns="" xmlns:a16="http://schemas.microsoft.com/office/drawing/2014/main" id="{453263E2-3586-9B20-73DB-C840393E4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0dedb1667_1_35:notes">
            <a:extLst>
              <a:ext uri="{FF2B5EF4-FFF2-40B4-BE49-F238E27FC236}">
                <a16:creationId xmlns="" xmlns:a16="http://schemas.microsoft.com/office/drawing/2014/main" id="{7C683C05-BCA8-9CC7-5A9A-87BB17406F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0dedb1667_1_35:notes">
            <a:extLst>
              <a:ext uri="{FF2B5EF4-FFF2-40B4-BE49-F238E27FC236}">
                <a16:creationId xmlns="" xmlns:a16="http://schemas.microsoft.com/office/drawing/2014/main" id="{B56C398B-2BF0-017B-DF9A-A9E5B9568B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0518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e0dedb1667_0_10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" name="Google Shape;1308;ge0dedb1667_0_10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2294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>
          <a:extLst>
            <a:ext uri="{FF2B5EF4-FFF2-40B4-BE49-F238E27FC236}">
              <a16:creationId xmlns="" xmlns:a16="http://schemas.microsoft.com/office/drawing/2014/main" id="{D765EBFD-3069-EE84-2BFB-8F47CF256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>
            <a:extLst>
              <a:ext uri="{FF2B5EF4-FFF2-40B4-BE49-F238E27FC236}">
                <a16:creationId xmlns="" xmlns:a16="http://schemas.microsoft.com/office/drawing/2014/main" id="{3F05EA4D-A89F-ECB4-2791-185DF48CFA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>
            <a:extLst>
              <a:ext uri="{FF2B5EF4-FFF2-40B4-BE49-F238E27FC236}">
                <a16:creationId xmlns="" xmlns:a16="http://schemas.microsoft.com/office/drawing/2014/main" id="{E1FBC9AF-0E86-852B-5C91-7539A6A3F9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8187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g99f2f57a71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7" name="Google Shape;1727;g99f2f57a71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11962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>
          <a:extLst>
            <a:ext uri="{FF2B5EF4-FFF2-40B4-BE49-F238E27FC236}">
              <a16:creationId xmlns="" xmlns:a16="http://schemas.microsoft.com/office/drawing/2014/main" id="{0F81DEE9-E1C2-BB06-E22F-90795BC92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>
            <a:extLst>
              <a:ext uri="{FF2B5EF4-FFF2-40B4-BE49-F238E27FC236}">
                <a16:creationId xmlns="" xmlns:a16="http://schemas.microsoft.com/office/drawing/2014/main" id="{E730E364-46E9-A18A-3C18-931406ABEB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>
            <a:extLst>
              <a:ext uri="{FF2B5EF4-FFF2-40B4-BE49-F238E27FC236}">
                <a16:creationId xmlns="" xmlns:a16="http://schemas.microsoft.com/office/drawing/2014/main" id="{9C55D81D-81AA-5997-968F-2725390F55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06145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>
          <a:extLst>
            <a:ext uri="{FF2B5EF4-FFF2-40B4-BE49-F238E27FC236}">
              <a16:creationId xmlns="" xmlns:a16="http://schemas.microsoft.com/office/drawing/2014/main" id="{0AB78208-D113-7CA3-57DD-ECC6716E0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>
            <a:extLst>
              <a:ext uri="{FF2B5EF4-FFF2-40B4-BE49-F238E27FC236}">
                <a16:creationId xmlns="" xmlns:a16="http://schemas.microsoft.com/office/drawing/2014/main" id="{216DCAAA-FF3F-C2C4-09C4-291EA99298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>
            <a:extLst>
              <a:ext uri="{FF2B5EF4-FFF2-40B4-BE49-F238E27FC236}">
                <a16:creationId xmlns="" xmlns:a16="http://schemas.microsoft.com/office/drawing/2014/main" id="{2455AAF8-AF3E-D29C-48FE-28072D2B71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19354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>
          <a:extLst>
            <a:ext uri="{FF2B5EF4-FFF2-40B4-BE49-F238E27FC236}">
              <a16:creationId xmlns="" xmlns:a16="http://schemas.microsoft.com/office/drawing/2014/main" id="{3FF539FB-D3B5-5EC1-14FD-3349154A7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>
            <a:extLst>
              <a:ext uri="{FF2B5EF4-FFF2-40B4-BE49-F238E27FC236}">
                <a16:creationId xmlns="" xmlns:a16="http://schemas.microsoft.com/office/drawing/2014/main" id="{2AE6B393-71E2-40CF-7D05-716854F81E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>
            <a:extLst>
              <a:ext uri="{FF2B5EF4-FFF2-40B4-BE49-F238E27FC236}">
                <a16:creationId xmlns="" xmlns:a16="http://schemas.microsoft.com/office/drawing/2014/main" id="{9D4A2F3F-FD58-3767-B09A-57851C88A3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4667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"/>
          <p:cNvSpPr txBox="1">
            <a:spLocks noGrp="1"/>
          </p:cNvSpPr>
          <p:nvPr>
            <p:ph type="title"/>
          </p:nvPr>
        </p:nvSpPr>
        <p:spPr>
          <a:xfrm>
            <a:off x="4068000" y="1695450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" name="Google Shape;82;p3"/>
          <p:cNvSpPr txBox="1">
            <a:spLocks noGrp="1"/>
          </p:cNvSpPr>
          <p:nvPr>
            <p:ph type="title" idx="2" hasCustomPrompt="1"/>
          </p:nvPr>
        </p:nvSpPr>
        <p:spPr>
          <a:xfrm>
            <a:off x="1553400" y="1865376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3" name="Google Shape;83;p3"/>
          <p:cNvSpPr txBox="1">
            <a:spLocks noGrp="1"/>
          </p:cNvSpPr>
          <p:nvPr>
            <p:ph type="subTitle" idx="1"/>
          </p:nvPr>
        </p:nvSpPr>
        <p:spPr>
          <a:xfrm>
            <a:off x="4068000" y="3208375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"/>
          <p:cNvSpPr/>
          <p:nvPr/>
        </p:nvSpPr>
        <p:spPr>
          <a:xfrm rot="2114048">
            <a:off x="6021621" y="-4177893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3"/>
          <p:cNvSpPr/>
          <p:nvPr/>
        </p:nvSpPr>
        <p:spPr>
          <a:xfrm rot="2114170">
            <a:off x="2064472" y="4363955"/>
            <a:ext cx="3691321" cy="369149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_AND_BOD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2547900" y="539500"/>
            <a:ext cx="4048200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32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100"/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" name="Google Shape;1211;p36">
            <a:extLst>
              <a:ext uri="{FF2B5EF4-FFF2-40B4-BE49-F238E27FC236}">
                <a16:creationId xmlns="" xmlns:a16="http://schemas.microsoft.com/office/drawing/2014/main" id="{E3EADFFD-059A-7D10-98FA-FEA804276D48}"/>
              </a:ext>
            </a:extLst>
          </p:cNvPr>
          <p:cNvSpPr/>
          <p:nvPr userDrawn="1"/>
        </p:nvSpPr>
        <p:spPr>
          <a:xfrm rot="-900712">
            <a:off x="7320871" y="-919060"/>
            <a:ext cx="2535226" cy="2519082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00B0F0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/>
          <p:nvPr/>
        </p:nvSpPr>
        <p:spPr>
          <a:xfrm rot="10800000">
            <a:off x="-1151174" y="-3169032"/>
            <a:ext cx="4070700" cy="40707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6"/>
          <p:cNvSpPr/>
          <p:nvPr/>
        </p:nvSpPr>
        <p:spPr>
          <a:xfrm rot="-5400000">
            <a:off x="8470275" y="1349900"/>
            <a:ext cx="3880200" cy="38802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6"/>
          <p:cNvSpPr/>
          <p:nvPr/>
        </p:nvSpPr>
        <p:spPr>
          <a:xfrm rot="-899637">
            <a:off x="-1436924" y="4311614"/>
            <a:ext cx="3151706" cy="3153734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6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_TITLE_AND_DESCRIPTION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9"/>
          <p:cNvSpPr txBox="1">
            <a:spLocks noGrp="1"/>
          </p:cNvSpPr>
          <p:nvPr>
            <p:ph type="title"/>
          </p:nvPr>
        </p:nvSpPr>
        <p:spPr>
          <a:xfrm>
            <a:off x="2646000" y="1316375"/>
            <a:ext cx="3852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13" name="Google Shape;313;p9"/>
          <p:cNvSpPr txBox="1">
            <a:spLocks noGrp="1"/>
          </p:cNvSpPr>
          <p:nvPr>
            <p:ph type="subTitle" idx="1"/>
          </p:nvPr>
        </p:nvSpPr>
        <p:spPr>
          <a:xfrm>
            <a:off x="2016450" y="2221500"/>
            <a:ext cx="511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9"/>
          <p:cNvSpPr/>
          <p:nvPr/>
        </p:nvSpPr>
        <p:spPr>
          <a:xfrm rot="-900402">
            <a:off x="-2228047" y="-388166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5" name="Google Shape;315;p9"/>
          <p:cNvGrpSpPr/>
          <p:nvPr/>
        </p:nvGrpSpPr>
        <p:grpSpPr>
          <a:xfrm>
            <a:off x="8138025" y="370625"/>
            <a:ext cx="561450" cy="1320050"/>
            <a:chOff x="1968125" y="4153700"/>
            <a:chExt cx="561450" cy="1320050"/>
          </a:xfrm>
        </p:grpSpPr>
        <p:sp>
          <p:nvSpPr>
            <p:cNvPr id="316" name="Google Shape;316;p9"/>
            <p:cNvSpPr/>
            <p:nvPr/>
          </p:nvSpPr>
          <p:spPr>
            <a:xfrm>
              <a:off x="19681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19681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2126975" y="541837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9"/>
            <p:cNvSpPr/>
            <p:nvPr/>
          </p:nvSpPr>
          <p:spPr>
            <a:xfrm>
              <a:off x="2126975" y="52452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9"/>
            <p:cNvSpPr/>
            <p:nvPr/>
          </p:nvSpPr>
          <p:spPr>
            <a:xfrm>
              <a:off x="19681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8" y="2213"/>
                  </a:cubicBezTo>
                  <a:cubicBezTo>
                    <a:pt x="1714" y="2213"/>
                    <a:pt x="2213" y="1714"/>
                    <a:pt x="2213" y="1105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19681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6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2126975" y="50516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5"/>
                  </a:cubicBezTo>
                  <a:cubicBezTo>
                    <a:pt x="1" y="1714"/>
                    <a:pt x="466" y="2213"/>
                    <a:pt x="1109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9"/>
            <p:cNvSpPr/>
            <p:nvPr/>
          </p:nvSpPr>
          <p:spPr>
            <a:xfrm>
              <a:off x="2126975" y="48784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6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2315350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2315350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24742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24742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2315350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6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2315350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24742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5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24742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19681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466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19681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2126975" y="46936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6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2126975" y="45205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19681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463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19681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2126975" y="43268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3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2126975" y="41537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2315350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2315350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24742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24742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2315350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2315350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24742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24742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" name="Google Shape;348;p9"/>
          <p:cNvGrpSpPr/>
          <p:nvPr/>
        </p:nvGrpSpPr>
        <p:grpSpPr>
          <a:xfrm rot="5400000">
            <a:off x="735600" y="3885875"/>
            <a:ext cx="561450" cy="1320050"/>
            <a:chOff x="1968125" y="4153700"/>
            <a:chExt cx="561450" cy="1320050"/>
          </a:xfrm>
        </p:grpSpPr>
        <p:sp>
          <p:nvSpPr>
            <p:cNvPr id="349" name="Google Shape;349;p9"/>
            <p:cNvSpPr/>
            <p:nvPr/>
          </p:nvSpPr>
          <p:spPr>
            <a:xfrm>
              <a:off x="19681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19681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2126975" y="541837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2126975" y="52452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19681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8" y="2213"/>
                  </a:cubicBezTo>
                  <a:cubicBezTo>
                    <a:pt x="1714" y="2213"/>
                    <a:pt x="2213" y="1714"/>
                    <a:pt x="2213" y="1105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19681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6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2126975" y="50516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5"/>
                  </a:cubicBezTo>
                  <a:cubicBezTo>
                    <a:pt x="1" y="1714"/>
                    <a:pt x="466" y="2213"/>
                    <a:pt x="1109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2126975" y="48784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6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2315350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9"/>
            <p:cNvSpPr/>
            <p:nvPr/>
          </p:nvSpPr>
          <p:spPr>
            <a:xfrm>
              <a:off x="2315350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9"/>
            <p:cNvSpPr/>
            <p:nvPr/>
          </p:nvSpPr>
          <p:spPr>
            <a:xfrm>
              <a:off x="24742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24742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2315350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6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9"/>
            <p:cNvSpPr/>
            <p:nvPr/>
          </p:nvSpPr>
          <p:spPr>
            <a:xfrm>
              <a:off x="2315350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9"/>
            <p:cNvSpPr/>
            <p:nvPr/>
          </p:nvSpPr>
          <p:spPr>
            <a:xfrm>
              <a:off x="24742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5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9"/>
            <p:cNvSpPr/>
            <p:nvPr/>
          </p:nvSpPr>
          <p:spPr>
            <a:xfrm>
              <a:off x="24742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9"/>
            <p:cNvSpPr/>
            <p:nvPr/>
          </p:nvSpPr>
          <p:spPr>
            <a:xfrm>
              <a:off x="19681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466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9"/>
            <p:cNvSpPr/>
            <p:nvPr/>
          </p:nvSpPr>
          <p:spPr>
            <a:xfrm>
              <a:off x="19681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2126975" y="46936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6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9"/>
            <p:cNvSpPr/>
            <p:nvPr/>
          </p:nvSpPr>
          <p:spPr>
            <a:xfrm>
              <a:off x="2126975" y="45205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9"/>
            <p:cNvSpPr/>
            <p:nvPr/>
          </p:nvSpPr>
          <p:spPr>
            <a:xfrm>
              <a:off x="19681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463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9"/>
            <p:cNvSpPr/>
            <p:nvPr/>
          </p:nvSpPr>
          <p:spPr>
            <a:xfrm>
              <a:off x="19681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9"/>
            <p:cNvSpPr/>
            <p:nvPr/>
          </p:nvSpPr>
          <p:spPr>
            <a:xfrm>
              <a:off x="2126975" y="43268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3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9"/>
            <p:cNvSpPr/>
            <p:nvPr/>
          </p:nvSpPr>
          <p:spPr>
            <a:xfrm>
              <a:off x="2126975" y="41537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9"/>
            <p:cNvSpPr/>
            <p:nvPr/>
          </p:nvSpPr>
          <p:spPr>
            <a:xfrm>
              <a:off x="2315350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9"/>
            <p:cNvSpPr/>
            <p:nvPr/>
          </p:nvSpPr>
          <p:spPr>
            <a:xfrm>
              <a:off x="2315350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9"/>
            <p:cNvSpPr/>
            <p:nvPr/>
          </p:nvSpPr>
          <p:spPr>
            <a:xfrm>
              <a:off x="24742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9"/>
            <p:cNvSpPr/>
            <p:nvPr/>
          </p:nvSpPr>
          <p:spPr>
            <a:xfrm>
              <a:off x="24742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9"/>
            <p:cNvSpPr/>
            <p:nvPr/>
          </p:nvSpPr>
          <p:spPr>
            <a:xfrm>
              <a:off x="2315350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2315350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9"/>
            <p:cNvSpPr/>
            <p:nvPr/>
          </p:nvSpPr>
          <p:spPr>
            <a:xfrm>
              <a:off x="24742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9"/>
            <p:cNvSpPr/>
            <p:nvPr/>
          </p:nvSpPr>
          <p:spPr>
            <a:xfrm>
              <a:off x="24742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 userDrawn="1">
  <p:cSld name="BIG_NUMBER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1"/>
          <p:cNvSpPr/>
          <p:nvPr/>
        </p:nvSpPr>
        <p:spPr>
          <a:xfrm rot="-900402">
            <a:off x="7220753" y="343649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1"/>
          <p:cNvSpPr/>
          <p:nvPr/>
        </p:nvSpPr>
        <p:spPr>
          <a:xfrm rot="-900402">
            <a:off x="-951697" y="-437401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11"/>
          <p:cNvSpPr/>
          <p:nvPr/>
        </p:nvSpPr>
        <p:spPr>
          <a:xfrm rot="-900343">
            <a:off x="-5725187" y="2400474"/>
            <a:ext cx="7719122" cy="7719122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1">
  <p:cSld name="SECTION_HEADER_1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0"/>
          <p:cNvSpPr txBox="1">
            <a:spLocks noGrp="1"/>
          </p:cNvSpPr>
          <p:nvPr>
            <p:ph type="title"/>
          </p:nvPr>
        </p:nvSpPr>
        <p:spPr>
          <a:xfrm>
            <a:off x="1026900" y="1649088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9" name="Google Shape;709;p20"/>
          <p:cNvSpPr txBox="1">
            <a:spLocks noGrp="1"/>
          </p:cNvSpPr>
          <p:nvPr>
            <p:ph type="title" idx="2" hasCustomPrompt="1"/>
          </p:nvPr>
        </p:nvSpPr>
        <p:spPr>
          <a:xfrm>
            <a:off x="6099350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10" name="Google Shape;710;p20"/>
          <p:cNvSpPr txBox="1">
            <a:spLocks noGrp="1"/>
          </p:cNvSpPr>
          <p:nvPr>
            <p:ph type="subTitle" idx="1"/>
          </p:nvPr>
        </p:nvSpPr>
        <p:spPr>
          <a:xfrm>
            <a:off x="1026900" y="2781013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0"/>
          <p:cNvSpPr/>
          <p:nvPr/>
        </p:nvSpPr>
        <p:spPr>
          <a:xfrm rot="2114048">
            <a:off x="-3111454" y="-4056768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our Columns">
  <p:cSld name="CUSTOM_5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23"/>
          <p:cNvSpPr txBox="1">
            <a:spLocks noGrp="1"/>
          </p:cNvSpPr>
          <p:nvPr>
            <p:ph type="title"/>
          </p:nvPr>
        </p:nvSpPr>
        <p:spPr>
          <a:xfrm>
            <a:off x="2336400" y="539500"/>
            <a:ext cx="4471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63" name="Google Shape;863;p23"/>
          <p:cNvSpPr txBox="1">
            <a:spLocks noGrp="1"/>
          </p:cNvSpPr>
          <p:nvPr>
            <p:ph type="title" idx="2"/>
          </p:nvPr>
        </p:nvSpPr>
        <p:spPr>
          <a:xfrm>
            <a:off x="2310550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4" name="Google Shape;864;p23"/>
          <p:cNvSpPr txBox="1">
            <a:spLocks noGrp="1"/>
          </p:cNvSpPr>
          <p:nvPr>
            <p:ph type="subTitle" idx="1"/>
          </p:nvPr>
        </p:nvSpPr>
        <p:spPr>
          <a:xfrm>
            <a:off x="2310550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3"/>
          <p:cNvSpPr txBox="1">
            <a:spLocks noGrp="1"/>
          </p:cNvSpPr>
          <p:nvPr>
            <p:ph type="title" idx="3"/>
          </p:nvPr>
        </p:nvSpPr>
        <p:spPr>
          <a:xfrm>
            <a:off x="4855254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6" name="Google Shape;866;p23"/>
          <p:cNvSpPr txBox="1">
            <a:spLocks noGrp="1"/>
          </p:cNvSpPr>
          <p:nvPr>
            <p:ph type="subTitle" idx="4"/>
          </p:nvPr>
        </p:nvSpPr>
        <p:spPr>
          <a:xfrm>
            <a:off x="4855254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7" name="Google Shape;867;p23"/>
          <p:cNvSpPr txBox="1">
            <a:spLocks noGrp="1"/>
          </p:cNvSpPr>
          <p:nvPr>
            <p:ph type="title" idx="5"/>
          </p:nvPr>
        </p:nvSpPr>
        <p:spPr>
          <a:xfrm>
            <a:off x="2310550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8" name="Google Shape;868;p23"/>
          <p:cNvSpPr txBox="1">
            <a:spLocks noGrp="1"/>
          </p:cNvSpPr>
          <p:nvPr>
            <p:ph type="subTitle" idx="6"/>
          </p:nvPr>
        </p:nvSpPr>
        <p:spPr>
          <a:xfrm>
            <a:off x="2310550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"/>
          <p:cNvSpPr txBox="1">
            <a:spLocks noGrp="1"/>
          </p:cNvSpPr>
          <p:nvPr>
            <p:ph type="title" idx="7"/>
          </p:nvPr>
        </p:nvSpPr>
        <p:spPr>
          <a:xfrm>
            <a:off x="4855254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0" name="Google Shape;870;p23"/>
          <p:cNvSpPr txBox="1">
            <a:spLocks noGrp="1"/>
          </p:cNvSpPr>
          <p:nvPr>
            <p:ph type="subTitle" idx="8"/>
          </p:nvPr>
        </p:nvSpPr>
        <p:spPr>
          <a:xfrm>
            <a:off x="4855254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3"/>
          <p:cNvSpPr/>
          <p:nvPr/>
        </p:nvSpPr>
        <p:spPr>
          <a:xfrm>
            <a:off x="7399953" y="1653365"/>
            <a:ext cx="5310000" cy="53100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s">
  <p:cSld name="CUSTOM_3"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27"/>
          <p:cNvSpPr txBox="1">
            <a:spLocks noGrp="1"/>
          </p:cNvSpPr>
          <p:nvPr>
            <p:ph type="title"/>
          </p:nvPr>
        </p:nvSpPr>
        <p:spPr>
          <a:xfrm>
            <a:off x="720000" y="375273"/>
            <a:ext cx="4294800" cy="12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42" name="Google Shape;1142;p27"/>
          <p:cNvSpPr txBox="1">
            <a:spLocks noGrp="1"/>
          </p:cNvSpPr>
          <p:nvPr>
            <p:ph type="subTitle" idx="1"/>
          </p:nvPr>
        </p:nvSpPr>
        <p:spPr>
          <a:xfrm>
            <a:off x="720000" y="1517425"/>
            <a:ext cx="3434700" cy="14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CUSTOM_9"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28"/>
          <p:cNvSpPr/>
          <p:nvPr/>
        </p:nvSpPr>
        <p:spPr>
          <a:xfrm>
            <a:off x="-1139675" y="1228350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28"/>
          <p:cNvSpPr/>
          <p:nvPr/>
        </p:nvSpPr>
        <p:spPr>
          <a:xfrm>
            <a:off x="5765300" y="2033550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CUSTOM_9_1"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29"/>
          <p:cNvSpPr/>
          <p:nvPr/>
        </p:nvSpPr>
        <p:spPr>
          <a:xfrm>
            <a:off x="-724800" y="-1188625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29"/>
          <p:cNvSpPr/>
          <p:nvPr/>
        </p:nvSpPr>
        <p:spPr>
          <a:xfrm>
            <a:off x="2446050" y="4608575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2">
  <p:cSld name="Section header 2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21"/>
          <p:cNvSpPr txBox="1">
            <a:spLocks noGrp="1"/>
          </p:cNvSpPr>
          <p:nvPr>
            <p:ph type="title"/>
          </p:nvPr>
        </p:nvSpPr>
        <p:spPr>
          <a:xfrm>
            <a:off x="2522100" y="2957025"/>
            <a:ext cx="40998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8" name="Google Shape;748;p21"/>
          <p:cNvSpPr txBox="1">
            <a:spLocks noGrp="1"/>
          </p:cNvSpPr>
          <p:nvPr>
            <p:ph type="title" idx="2" hasCustomPrompt="1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9" name="Google Shape;749;p21"/>
          <p:cNvSpPr txBox="1">
            <a:spLocks noGrp="1"/>
          </p:cNvSpPr>
          <p:nvPr>
            <p:ph type="subTitle" idx="1"/>
          </p:nvPr>
        </p:nvSpPr>
        <p:spPr>
          <a:xfrm>
            <a:off x="2522100" y="3796400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0" name="Google Shape;750;p21"/>
          <p:cNvSpPr/>
          <p:nvPr/>
        </p:nvSpPr>
        <p:spPr>
          <a:xfrm rot="-900520">
            <a:off x="-2140877" y="-896369"/>
            <a:ext cx="4514505" cy="4514505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21"/>
          <p:cNvSpPr/>
          <p:nvPr/>
        </p:nvSpPr>
        <p:spPr>
          <a:xfrm rot="-900491">
            <a:off x="7229969" y="1458392"/>
            <a:ext cx="7442161" cy="744216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4064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 flip="none" rotWithShape="1">
          <a:gsLst>
            <a:gs pos="0">
              <a:srgbClr val="7EB301"/>
            </a:gs>
            <a:gs pos="100000">
              <a:srgbClr val="0198E9"/>
            </a:gs>
          </a:gsLst>
          <a:lin ang="135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7" r:id="rId5"/>
    <p:sldLayoutId id="2147483666" r:id="rId6"/>
    <p:sldLayoutId id="2147483669" r:id="rId7"/>
    <p:sldLayoutId id="2147483673" r:id="rId8"/>
    <p:sldLayoutId id="2147483674" r:id="rId9"/>
    <p:sldLayoutId id="2147483675" r:id="rId10"/>
    <p:sldLayoutId id="214748367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07">
          <a:extLst>
            <a:ext uri="{FF2B5EF4-FFF2-40B4-BE49-F238E27FC236}">
              <a16:creationId xmlns="" xmlns:a16="http://schemas.microsoft.com/office/drawing/2014/main" id="{53BD3942-64FC-579E-FAD9-B4D937CE6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F08249F9-537A-109D-D7CA-D8FEC6C1D0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Google Shape;1317;p47">
            <a:extLst>
              <a:ext uri="{FF2B5EF4-FFF2-40B4-BE49-F238E27FC236}">
                <a16:creationId xmlns="" xmlns:a16="http://schemas.microsoft.com/office/drawing/2014/main" id="{77A8CA11-AFBA-4828-6DCD-A37AB9FACDD4}"/>
              </a:ext>
            </a:extLst>
          </p:cNvPr>
          <p:cNvSpPr txBox="1">
            <a:spLocks/>
          </p:cNvSpPr>
          <p:nvPr/>
        </p:nvSpPr>
        <p:spPr>
          <a:xfrm>
            <a:off x="81816" y="1200799"/>
            <a:ext cx="9144000" cy="10338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19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ctr"/>
            <a:r>
              <a:rPr lang="fr-FR" sz="3200" dirty="0">
                <a:solidFill>
                  <a:schemeClr val="tx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Susciter la motivation des élèves de 5</a:t>
            </a:r>
            <a:r>
              <a:rPr lang="fr-FR" sz="3200" baseline="30000" dirty="0">
                <a:solidFill>
                  <a:schemeClr val="tx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ème</a:t>
            </a:r>
            <a:r>
              <a:rPr lang="fr-FR" sz="3200" dirty="0">
                <a:solidFill>
                  <a:schemeClr val="tx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année à travers le « Défi Lecture </a:t>
            </a:r>
            <a:r>
              <a:rPr lang="fr-FR" sz="3200" dirty="0" smtClean="0">
                <a:solidFill>
                  <a:schemeClr val="tx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» (DFL). </a:t>
            </a:r>
            <a:endParaRPr lang="fr-FR" sz="3200" dirty="0">
              <a:solidFill>
                <a:schemeClr val="tx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  <p:sp>
        <p:nvSpPr>
          <p:cNvPr id="26" name="Google Shape;1167;p33">
            <a:extLst>
              <a:ext uri="{FF2B5EF4-FFF2-40B4-BE49-F238E27FC236}">
                <a16:creationId xmlns="" xmlns:a16="http://schemas.microsoft.com/office/drawing/2014/main" id="{3FF3C78E-123B-54E9-77A7-BD1E8C4B8D8C}"/>
              </a:ext>
            </a:extLst>
          </p:cNvPr>
          <p:cNvSpPr txBox="1">
            <a:spLocks/>
          </p:cNvSpPr>
          <p:nvPr/>
        </p:nvSpPr>
        <p:spPr>
          <a:xfrm>
            <a:off x="205483" y="2903707"/>
            <a:ext cx="8763856" cy="101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pPr marL="0" indent="0"/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Ali Elmi </a:t>
            </a:r>
            <a:r>
              <a:rPr lang="fr-FR" sz="2000" dirty="0" err="1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Robleh</a:t>
            </a: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</a:t>
            </a:r>
            <a:r>
              <a:rPr lang="fr-FR" sz="2000" dirty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– </a:t>
            </a: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Conseiller pédagogique, CFEEF Omar </a:t>
            </a:r>
            <a:r>
              <a:rPr lang="fr-FR" sz="2000" dirty="0" err="1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Guelleh</a:t>
            </a:r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Ahmed ali.elmi.robleh@cfef.dj</a:t>
            </a:r>
            <a:endParaRPr lang="fr-FR" sz="2000" dirty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13" name="Google Shape;1167;p33">
            <a:extLst>
              <a:ext uri="{FF2B5EF4-FFF2-40B4-BE49-F238E27FC236}">
                <a16:creationId xmlns="" xmlns:a16="http://schemas.microsoft.com/office/drawing/2014/main" id="{17594970-D6D7-85E5-BBE5-31355E445497}"/>
              </a:ext>
            </a:extLst>
          </p:cNvPr>
          <p:cNvSpPr txBox="1">
            <a:spLocks/>
          </p:cNvSpPr>
          <p:nvPr/>
        </p:nvSpPr>
        <p:spPr>
          <a:xfrm>
            <a:off x="1228810" y="2459582"/>
            <a:ext cx="6699453" cy="414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pPr marL="0" indent="0" algn="ctr"/>
            <a:r>
              <a:rPr lang="fr-FR" sz="2000" dirty="0" smtClean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Période de mise en œuvre: année scolaire 2021/ 2022.</a:t>
            </a:r>
            <a:endParaRPr lang="fr-FR" sz="2000" dirty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2" name="Google Shape;1208;p36">
            <a:extLst>
              <a:ext uri="{FF2B5EF4-FFF2-40B4-BE49-F238E27FC236}">
                <a16:creationId xmlns="" xmlns:a16="http://schemas.microsoft.com/office/drawing/2014/main" id="{CFABD80C-7937-D668-D0FF-216D5EAC04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0573" y="179637"/>
            <a:ext cx="8402854" cy="3520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1200" i="1" dirty="0"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Journées nationales de l'innovation et de la recherche-action</a:t>
            </a:r>
            <a:endParaRPr sz="1200" i="1" dirty="0">
              <a:latin typeface="Noto Sans SemiBold" panose="020B0502040504020204" pitchFamily="34" charset="0"/>
              <a:ea typeface="Noto Sans SemiBold" panose="020B0502040504020204" pitchFamily="34" charset="0"/>
              <a:cs typeface="Noto Sans SemiBold" panose="020B050204050402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="" xmlns:a16="http://schemas.microsoft.com/office/drawing/2014/main" id="{1CA763D8-7726-0D21-5B59-680961D6911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="" xmlns:a16="http://schemas.microsoft.com/office/drawing/2014/main" id="{6D545441-5321-3C44-518F-3EA0289517C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8" name="Image 7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4FB254E4-8126-8E66-FBB4-6FDD1F4D15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9" name="Image 8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B8BF9535-F716-C335-3E30-4A235E3118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1" name="Image 10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250BA1C4-6FA5-647F-9353-55E814BBA0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4" name="Image 3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5E6DDE09-9FA3-2075-540A-0894907BD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F4168E56-CBBB-D51E-CCFB-600942FF4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2668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8100000" scaled="1"/>
          <a:tileRect/>
        </a:gradFill>
        <a:effectLst/>
      </p:bgPr>
    </p:bg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36"/>
          <p:cNvSpPr txBox="1">
            <a:spLocks noGrp="1"/>
          </p:cNvSpPr>
          <p:nvPr>
            <p:ph type="title"/>
          </p:nvPr>
        </p:nvSpPr>
        <p:spPr>
          <a:xfrm>
            <a:off x="3735783" y="1246371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Contexte</a:t>
            </a:r>
            <a:endParaRPr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209" name="Google Shape;1209;p36"/>
          <p:cNvSpPr txBox="1">
            <a:spLocks noGrp="1"/>
          </p:cNvSpPr>
          <p:nvPr>
            <p:ph type="title" idx="2"/>
          </p:nvPr>
        </p:nvSpPr>
        <p:spPr>
          <a:xfrm>
            <a:off x="1308417" y="1474971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1</a:t>
            </a:r>
            <a:endParaRPr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FD0856B-A49D-3C52-0AEF-111EC52622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="" xmlns:a16="http://schemas.microsoft.com/office/drawing/2014/main" id="{7F01DB06-0016-70C1-A766-7F039951398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="" xmlns:a16="http://schemas.microsoft.com/office/drawing/2014/main" id="{48C01ECF-5369-6D96-D20E-BB137607628F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5911A1C6-CBC8-4865-ADD1-146ED60B9B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042A5E78-831B-0EE0-04D1-188A2A81BD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616CBEE4-1729-4E60-B9EE-28FEF2A921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155A7CD4-AE74-57C4-6856-1056F213B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6A30EF21-AF43-C8E4-B2FD-07601D346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="" xmlns:a16="http://schemas.microsoft.com/office/drawing/2014/main" id="{F971B298-A694-C98D-3EF5-08C2E0C9535E}"/>
              </a:ext>
            </a:extLst>
          </p:cNvPr>
          <p:cNvSpPr/>
          <p:nvPr/>
        </p:nvSpPr>
        <p:spPr>
          <a:xfrm rot="-900712">
            <a:off x="983483" y="1062139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2548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19999" y="363695"/>
            <a:ext cx="7704000" cy="4561595"/>
          </a:xfrm>
        </p:spPr>
        <p:txBody>
          <a:bodyPr/>
          <a:lstStyle/>
          <a:p>
            <a:pPr marL="152400" indent="0" algn="just">
              <a:buNone/>
            </a:pP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Depuis plusieurs années, les enseignants du primaire en République de Djibouti observent une baisse préoccupante de la motivation à lire chez les élèves, en particulier à partir de la 5ᵉ année de l’enseignement fondamental. </a:t>
            </a:r>
            <a:endParaRPr lang="fr-FR" sz="2000" dirty="0" smtClean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marL="152400" indent="0" algn="just">
              <a:buNone/>
            </a:pPr>
            <a:endParaRPr lang="fr-FR" sz="2000" dirty="0" smtClean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marL="152400" indent="0" algn="just">
              <a:buNone/>
            </a:pP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es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équipes pédagogiques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et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les évaluations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nationales confirment ce constat.</a:t>
            </a:r>
            <a:endParaRPr lang="fr-FR" sz="2000" dirty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247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31273" y="810491"/>
            <a:ext cx="765810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Dans de nombreuses classes, les élèves peinent à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s’engager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dans la lecture de textes longs, manifestent une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faible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endurance cognitive et perçoivent l’activité de lecture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comme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une obligation scolaire plutôt qu’un espace de découverte.</a:t>
            </a:r>
            <a:endParaRPr lang="fr-FR" sz="2000" dirty="0">
              <a:solidFill>
                <a:schemeClr val="bg1"/>
              </a:solidFill>
              <a:effectLst/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920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283;p43">
            <a:extLst>
              <a:ext uri="{FF2B5EF4-FFF2-40B4-BE49-F238E27FC236}">
                <a16:creationId xmlns="" xmlns:a16="http://schemas.microsoft.com/office/drawing/2014/main" id="{C1A5F41F-0F54-2969-BAD8-D65967994D51}"/>
              </a:ext>
            </a:extLst>
          </p:cNvPr>
          <p:cNvSpPr txBox="1">
            <a:spLocks/>
          </p:cNvSpPr>
          <p:nvPr/>
        </p:nvSpPr>
        <p:spPr>
          <a:xfrm>
            <a:off x="421744" y="301204"/>
            <a:ext cx="8281843" cy="29005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just" defTabSz="457200">
              <a:buClrTx/>
            </a:pPr>
            <a:endParaRPr lang="fr-FR" sz="2000" b="1" kern="1200" dirty="0" smtClean="0">
              <a:solidFill>
                <a:prstClr val="black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  <a:sym typeface="Anaheim"/>
            </a:endParaRPr>
          </a:p>
          <a:p>
            <a:pPr marL="139700">
              <a:buClr>
                <a:schemeClr val="dk1"/>
              </a:buClr>
              <a:buSzPts val="1400"/>
            </a:pPr>
            <a:endParaRPr lang="fr-FR" sz="2000" dirty="0">
              <a:solidFill>
                <a:schemeClr val="tx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D32A760-ADCC-DDB3-426F-E9F9B27E4E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854169" y="1371600"/>
            <a:ext cx="7416995" cy="2500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Mme </a:t>
            </a:r>
            <a:r>
              <a:rPr lang="fr-FR" sz="2000" b="1" dirty="0" err="1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Nimo</a:t>
            </a:r>
            <a:r>
              <a:rPr lang="fr-FR" sz="2000" b="1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</a:t>
            </a:r>
            <a:r>
              <a:rPr lang="fr-FR" sz="2000" b="1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Boulhan</a:t>
            </a: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</a:t>
            </a:r>
            <a:r>
              <a:rPr lang="fr-FR" sz="2000" b="1" dirty="0" err="1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Houssein</a:t>
            </a:r>
            <a:r>
              <a:rPr lang="fr-FR" sz="2000" b="1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dans son œuvre,</a:t>
            </a:r>
            <a:r>
              <a:rPr lang="fr-FR" sz="2000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Regard(s) sur l’école djiboutienne (2015) de 1977 à nos jours ; une histoire en marche ; Editions TINGAL,</a:t>
            </a: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écrit : </a:t>
            </a: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« seulement 8 % d’une génération d’élèves entrant en CI terminent leur parcours scolaire par l’obtention du baccalauréat ». </a:t>
            </a:r>
            <a:endParaRPr lang="fr-FR" sz="2000" b="1" dirty="0" smtClean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Cette </a:t>
            </a: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donnée illustre la nécessité d’intervenir dès le primaire pour renforcer les fondations de la lecture.</a:t>
            </a:r>
            <a:endParaRPr lang="fr-FR" sz="2000" b="1" dirty="0">
              <a:solidFill>
                <a:schemeClr val="bg1"/>
              </a:solidFill>
              <a:effectLst/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4"/>
          <p:cNvSpPr txBox="1">
            <a:spLocks noGrp="1"/>
          </p:cNvSpPr>
          <p:nvPr>
            <p:ph type="title" idx="2"/>
          </p:nvPr>
        </p:nvSpPr>
        <p:spPr>
          <a:xfrm>
            <a:off x="6734151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2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5" name="Google Shape;1208;p36">
            <a:extLst>
              <a:ext uri="{FF2B5EF4-FFF2-40B4-BE49-F238E27FC236}">
                <a16:creationId xmlns="" xmlns:a16="http://schemas.microsoft.com/office/drawing/2014/main" id="{D6835BF9-C4F1-FB17-7C2A-FE862BEE57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66884" y="1538950"/>
            <a:ext cx="4582149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 sz="4800" dirty="0">
                <a:latin typeface="Noto Sans Black"/>
                <a:ea typeface="Noto Sans Black"/>
                <a:cs typeface="Noto Sans Black"/>
              </a:rPr>
              <a:t>Questions de recherche</a:t>
            </a:r>
            <a:endParaRPr sz="4800" dirty="0">
              <a:latin typeface="Noto Sans Black"/>
              <a:ea typeface="Noto Sans Black"/>
              <a:cs typeface="Noto Sans Black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09AA88A5-BFEB-5C0A-EF41-4B312016F0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930EF051-2771-1AB2-8DF2-058151BE02C3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DFA8E868-86D0-3665-79CB-738F4B1959B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BCDA7F16-AEBD-F5A8-8FEB-E2FE4E3318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9950A9CD-C8FB-66D7-D546-D5C9883F3D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AAAD0593-73E2-437E-145A-5F08246C15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5F8F1FE9-BB99-DF14-C784-D4AD11117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76ADD7B1-F9A4-9857-CDBA-96BDA1A7D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="" xmlns:a16="http://schemas.microsoft.com/office/drawing/2014/main" id="{7D62CB0A-2DA5-7F8E-EAD4-F41699D10755}"/>
              </a:ext>
            </a:extLst>
          </p:cNvPr>
          <p:cNvSpPr/>
          <p:nvPr/>
        </p:nvSpPr>
        <p:spPr>
          <a:xfrm rot="-900712">
            <a:off x="6396887" y="1450017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75304" y="1753497"/>
            <a:ext cx="8896574" cy="271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fr-FR" sz="2000" dirty="0">
                <a:solidFill>
                  <a:schemeClr val="tx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QR1 : Quelles pratiques les enseignants mobilisent-ils dans le cadre du DFL pour motiver les élèves </a:t>
            </a:r>
            <a:r>
              <a:rPr lang="fr-FR" sz="2000" dirty="0" smtClean="0">
                <a:solidFill>
                  <a:schemeClr val="tx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?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fr-FR" sz="2800" dirty="0">
              <a:solidFill>
                <a:schemeClr val="tx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fr-FR" sz="2000" dirty="0">
                <a:solidFill>
                  <a:schemeClr val="tx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QR2 : Comment les élèves réagissent-ils à ces pratiques ? Quels effets sont observables sur leur motivation ?</a:t>
            </a:r>
            <a:endParaRPr lang="fr-FR" sz="2800" dirty="0">
              <a:solidFill>
                <a:schemeClr val="tx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marL="342900" lvl="0" indent="-342900" algn="just" defTabSz="457200">
              <a:lnSpc>
                <a:spcPct val="150000"/>
              </a:lnSpc>
              <a:spcBef>
                <a:spcPts val="600"/>
              </a:spcBef>
              <a:buClr>
                <a:srgbClr val="90C226"/>
              </a:buClr>
              <a:buSzPct val="80000"/>
              <a:buFont typeface="Wingdings" panose="05000000000000000000" pitchFamily="2" charset="2"/>
              <a:buChar char="q"/>
            </a:pPr>
            <a:endParaRPr lang="fr-FR" sz="2000" b="1" kern="1200" dirty="0">
              <a:solidFill>
                <a:schemeClr val="tx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574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35"/>
          <p:cNvSpPr/>
          <p:nvPr/>
        </p:nvSpPr>
        <p:spPr>
          <a:xfrm rot="-900402">
            <a:off x="5901528" y="3478315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rgbClr val="6AB2E7"/>
              </a:gs>
              <a:gs pos="100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166;p33">
            <a:extLst>
              <a:ext uri="{FF2B5EF4-FFF2-40B4-BE49-F238E27FC236}">
                <a16:creationId xmlns="" xmlns:a16="http://schemas.microsoft.com/office/drawing/2014/main" id="{211E9164-4F0A-0A49-D102-F9D4FE4E8B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9999" y="629850"/>
            <a:ext cx="4584623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 err="1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Objectifs</a:t>
            </a:r>
            <a:endParaRPr sz="30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" name="Google Shape;1283;p43">
            <a:extLst>
              <a:ext uri="{FF2B5EF4-FFF2-40B4-BE49-F238E27FC236}">
                <a16:creationId xmlns="" xmlns:a16="http://schemas.microsoft.com/office/drawing/2014/main" id="{655851FA-9672-AE0D-C7AE-4258426DAFA7}"/>
              </a:ext>
            </a:extLst>
          </p:cNvPr>
          <p:cNvSpPr txBox="1">
            <a:spLocks/>
          </p:cNvSpPr>
          <p:nvPr/>
        </p:nvSpPr>
        <p:spPr>
          <a:xfrm>
            <a:off x="238992" y="1331169"/>
            <a:ext cx="8676408" cy="28734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b="1" dirty="0" smtClean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b="1" dirty="0" smtClean="0">
              <a:solidFill>
                <a:srgbClr val="1D2228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b="1" dirty="0">
              <a:solidFill>
                <a:srgbClr val="1D2228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b="1" dirty="0" smtClean="0">
              <a:solidFill>
                <a:srgbClr val="1D2228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dirty="0" smtClean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dirty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2000" dirty="0" smtClean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2000" dirty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2000" dirty="0" smtClean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2000" dirty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Le </a:t>
            </a: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Défi Lecture (DFL)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vise à redonner goût et sens à la lecture par le jeu, la coopération et la mise en valeur des réussites. En combinant activités ludiques et rigueur pédagogique, il cherche à renforcer les compétences en compréhension et à créer une culture de lecture partagée.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b="1" dirty="0">
              <a:solidFill>
                <a:srgbClr val="1D2228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b="1" dirty="0" smtClean="0">
              <a:solidFill>
                <a:srgbClr val="1D2228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b="1" dirty="0" smtClean="0">
              <a:solidFill>
                <a:srgbClr val="1D2228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sz="2000" b="1" dirty="0" smtClean="0">
              <a:solidFill>
                <a:schemeClr val="tx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 smtClean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 smtClean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 smtClean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 smtClean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 smtClean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Objectifs spécifiques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8A45BE7-33ED-FB27-D59E-B623B5CAC9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7" name="Groupe 16">
              <a:extLst>
                <a:ext uri="{FF2B5EF4-FFF2-40B4-BE49-F238E27FC236}">
                  <a16:creationId xmlns=""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0" name="Image 19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8" name="Image 17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9" name="Image 18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6AB2E7"/>
            </a:gs>
            <a:gs pos="100000">
              <a:srgbClr val="10AD2B"/>
            </a:gs>
          </a:gsLst>
          <a:lin ang="13500000" scaled="1"/>
          <a:tileRect/>
        </a:gradFill>
        <a:effectLst/>
      </p:bgPr>
    </p:bg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48"/>
          <p:cNvSpPr txBox="1">
            <a:spLocks noGrp="1"/>
          </p:cNvSpPr>
          <p:nvPr>
            <p:ph type="title"/>
          </p:nvPr>
        </p:nvSpPr>
        <p:spPr>
          <a:xfrm>
            <a:off x="0" y="2957025"/>
            <a:ext cx="91440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sz="32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Cadre </a:t>
            </a:r>
            <a:r>
              <a:rPr lang="fr-FR" sz="32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théorique et conceptuel</a:t>
            </a:r>
            <a:endParaRPr sz="32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24" name="Google Shape;1324;p48"/>
          <p:cNvSpPr txBox="1">
            <a:spLocks noGrp="1"/>
          </p:cNvSpPr>
          <p:nvPr>
            <p:ph type="title" idx="2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3</a:t>
            </a:r>
            <a:endParaRPr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B4F2BE-4549-4717-4A72-8DCE32DF2B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8CD55106-A610-1106-07E5-E1E67535D6A7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8D1E1D1A-3B01-AA31-FBAB-96FA62199127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9AFD206A-5189-E117-4EB8-DACA2AEFE9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FEB944BB-05A2-8F9B-AF9F-40E8FBFF2A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F5D5D019-CE4C-30E9-90E0-B092ED3367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826DF7DA-55B8-CA99-158D-AE16B1B38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BE442500-B280-D836-556C-6E64AA692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="" xmlns:a16="http://schemas.microsoft.com/office/drawing/2014/main" id="{80C759F5-5307-A1A6-D6A0-107BC384CAC9}"/>
              </a:ext>
            </a:extLst>
          </p:cNvPr>
          <p:cNvSpPr/>
          <p:nvPr/>
        </p:nvSpPr>
        <p:spPr>
          <a:xfrm rot="-900712">
            <a:off x="3423795" y="492886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rgbClr val="6AB2E7"/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1715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33"/>
          <p:cNvSpPr txBox="1">
            <a:spLocks noGrp="1"/>
          </p:cNvSpPr>
          <p:nvPr>
            <p:ph type="title"/>
          </p:nvPr>
        </p:nvSpPr>
        <p:spPr>
          <a:xfrm>
            <a:off x="720000" y="320420"/>
            <a:ext cx="6557100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sz="28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Cadre </a:t>
            </a:r>
            <a:r>
              <a:rPr lang="fr-FR" sz="28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théorique et conceptuel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4" name="Google Shape;1283;p43">
            <a:extLst>
              <a:ext uri="{FF2B5EF4-FFF2-40B4-BE49-F238E27FC236}">
                <a16:creationId xmlns="" xmlns:a16="http://schemas.microsoft.com/office/drawing/2014/main" id="{72D739B4-D528-B4A3-E418-048BAFC547C4}"/>
              </a:ext>
            </a:extLst>
          </p:cNvPr>
          <p:cNvSpPr txBox="1">
            <a:spLocks/>
          </p:cNvSpPr>
          <p:nvPr/>
        </p:nvSpPr>
        <p:spPr>
          <a:xfrm>
            <a:off x="604466" y="1519641"/>
            <a:ext cx="7935068" cy="248085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4D8C22E-8972-135B-F01F-603040CA5A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="" xmlns:a16="http://schemas.microsoft.com/office/drawing/2014/main" id="{DDF38A59-CD82-A2AD-E917-E900B3015745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="" xmlns:a16="http://schemas.microsoft.com/office/drawing/2014/main" id="{9A8CC491-94E5-53E9-CD50-986A4C93AFBC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24C52451-7BC7-5FFA-9280-1D0ED491D2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B24B1866-C420-4D68-9D2E-94764F1EF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04DB419C-D5AC-101C-E98D-D7061DB90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6CF40AAB-1FDC-93ED-DCFE-7EC44EC23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F661759D-013E-CBCB-1A9C-D725B6E74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3" name="ZoneTexte 2"/>
          <p:cNvSpPr txBox="1"/>
          <p:nvPr/>
        </p:nvSpPr>
        <p:spPr>
          <a:xfrm>
            <a:off x="124691" y="906320"/>
            <a:ext cx="8863445" cy="3034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L’approche du DFL s’appuie sur plusieurs piliers de la recherche éducative :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2000" b="1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Didactique de la lecture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: lire, c’est comprendre et interpréter (</a:t>
            </a:r>
            <a:r>
              <a:rPr lang="fr-FR" sz="2000" dirty="0" err="1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Goigoux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2002 ; </a:t>
            </a:r>
            <a:r>
              <a:rPr lang="fr-FR" sz="2000" dirty="0" err="1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Cèbe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&amp; </a:t>
            </a:r>
            <a:r>
              <a:rPr lang="fr-FR" sz="2000" dirty="0" err="1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Goigoux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2009).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2000" b="1" dirty="0" err="1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Ludopédagogie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: le jeu motive l’apprentissage (</a:t>
            </a: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Deci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&amp; Ryan, 1985 ; Alvarez &amp; </a:t>
            </a: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Djaouti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2012).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Pédagogie coopérative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: l’interaction sociale soutient le développement cognitif (</a:t>
            </a: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Vygotski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1934/1997 ; </a:t>
            </a: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Meirieu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1996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).</a:t>
            </a:r>
            <a:endParaRPr lang="fr-FR" sz="2000" dirty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797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68045" y="904023"/>
            <a:ext cx="7704000" cy="3297600"/>
          </a:xfrm>
        </p:spPr>
        <p:txBody>
          <a:bodyPr/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2000" b="1" dirty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Pédagogie du plaisir de lire</a:t>
            </a:r>
            <a:r>
              <a:rPr lang="fr-FR" sz="2000" dirty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: redonner une dimension affective à la lecture (Pennac, 1992 ; Petit, 2010</a:t>
            </a:r>
            <a:r>
              <a:rPr lang="fr-FR" sz="2000" dirty="0" smtClean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).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sz="2000" dirty="0"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2000" b="1" dirty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Médiation culturelle</a:t>
            </a:r>
            <a:r>
              <a:rPr lang="fr-FR" sz="2000" dirty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: ouvrir l’élève à des univers littéraires variés (Chartier, 2007</a:t>
            </a:r>
            <a:r>
              <a:rPr lang="fr-FR" sz="2000" dirty="0" smtClean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).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sz="2000" dirty="0"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marL="15240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000" dirty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Le DFL conjugue ainsi apprentissage, plaisir et coopération.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5958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08;p36">
            <a:extLst>
              <a:ext uri="{FF2B5EF4-FFF2-40B4-BE49-F238E27FC236}">
                <a16:creationId xmlns="" xmlns:a16="http://schemas.microsoft.com/office/drawing/2014/main" id="{ECE8204F-A3F9-B72E-7AB9-66854666C5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16893" y="1748178"/>
            <a:ext cx="652058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fr-FR" sz="5000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Méthodologie</a:t>
            </a:r>
            <a:endParaRPr sz="5000"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4" name="Google Shape;1209;p36">
            <a:extLst>
              <a:ext uri="{FF2B5EF4-FFF2-40B4-BE49-F238E27FC236}">
                <a16:creationId xmlns="" xmlns:a16="http://schemas.microsoft.com/office/drawing/2014/main" id="{721DF72C-DEB2-CEC5-5D1D-167CDCEB912E}"/>
              </a:ext>
            </a:extLst>
          </p:cNvPr>
          <p:cNvSpPr txBox="1">
            <a:spLocks/>
          </p:cNvSpPr>
          <p:nvPr/>
        </p:nvSpPr>
        <p:spPr>
          <a:xfrm>
            <a:off x="631596" y="1856178"/>
            <a:ext cx="1715678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72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4</a:t>
            </a:r>
          </a:p>
        </p:txBody>
      </p:sp>
      <p:sp>
        <p:nvSpPr>
          <p:cNvPr id="15" name="Google Shape;1211;p36">
            <a:extLst>
              <a:ext uri="{FF2B5EF4-FFF2-40B4-BE49-F238E27FC236}">
                <a16:creationId xmlns="" xmlns:a16="http://schemas.microsoft.com/office/drawing/2014/main" id="{FE6F2C0A-C802-656D-765A-B0AEBAE6DF8B}"/>
              </a:ext>
            </a:extLst>
          </p:cNvPr>
          <p:cNvSpPr/>
          <p:nvPr/>
        </p:nvSpPr>
        <p:spPr>
          <a:xfrm rot="-900712">
            <a:off x="363684" y="1450018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" name="Groupe 16">
            <a:extLst>
              <a:ext uri="{FF2B5EF4-FFF2-40B4-BE49-F238E27FC236}">
                <a16:creationId xmlns="" xmlns:a16="http://schemas.microsoft.com/office/drawing/2014/main" id="{695A8D58-64B2-6ECD-9AE0-D349B1C06D5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2" name="Rectangle 1">
              <a:extLst>
                <a:ext uri="{FF2B5EF4-FFF2-40B4-BE49-F238E27FC236}">
                  <a16:creationId xmlns="" xmlns:a16="http://schemas.microsoft.com/office/drawing/2014/main" id="{AA45B7CC-BDD7-5B67-56E1-8FABE3C9CB7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="" xmlns:a16="http://schemas.microsoft.com/office/drawing/2014/main" id="{844E43D4-B3A9-4B54-6944-A993D1774DF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E716DF86-5DF3-0DCF-9055-E26D176A4528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E2B2D916-AD9A-B9DC-7730-24E078423B7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4867EEAB-9459-54F8-C653-4B757BEF15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8" name="Image 7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BEFF5BED-BE7D-C1BA-7DC1-F3A8F3E4AA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0" name="Image 9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5C51564C-ABBA-C112-F061-8547E199A1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73ED131A-CC47-1305-3117-048A8989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B6C15C8E-8F1B-CAC0-7092-81A71719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1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83;p43">
            <a:extLst>
              <a:ext uri="{FF2B5EF4-FFF2-40B4-BE49-F238E27FC236}">
                <a16:creationId xmlns="" xmlns:a16="http://schemas.microsoft.com/office/drawing/2014/main" id="{F3EE9DD2-7349-04E4-479F-5071DC56D939}"/>
              </a:ext>
            </a:extLst>
          </p:cNvPr>
          <p:cNvSpPr txBox="1">
            <a:spLocks/>
          </p:cNvSpPr>
          <p:nvPr/>
        </p:nvSpPr>
        <p:spPr>
          <a:xfrm>
            <a:off x="543487" y="1584050"/>
            <a:ext cx="8177001" cy="166454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>
              <a:buClr>
                <a:schemeClr val="dk1"/>
              </a:buClr>
              <a:buSzPts val="1400"/>
            </a:pPr>
            <a:endParaRPr lang="fr-FR" sz="2000" dirty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131F2B04-377F-BC56-677E-C21C4B8C44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F0A5B391-CE0B-2E08-9735-81CA6449659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="" xmlns:a16="http://schemas.microsoft.com/office/drawing/2014/main" id="{901CE93D-B9C7-F192-FDD7-E78C5C89FB9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8E188248-3083-8391-3EA9-CB34BAB6178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="" xmlns:a16="http://schemas.microsoft.com/office/drawing/2014/main" id="{35294743-F5DD-BC12-C96D-E2C6AE73B213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5D10FE7C-EDAE-486B-4E7F-0540C74D6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7089C8DF-CF3F-7A31-C4E0-5FB2A13E6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C5FBCAD3-7901-CBB9-C419-A4698A4A04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CA49D81E-FA03-05F3-BEA7-76D45CA1F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973D0777-34FC-F410-CA35-DEA04A473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2" name="ZoneTexte 11"/>
          <p:cNvSpPr txBox="1"/>
          <p:nvPr/>
        </p:nvSpPr>
        <p:spPr>
          <a:xfrm>
            <a:off x="820882" y="696191"/>
            <a:ext cx="7460673" cy="305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Population et dispositif expérimental</a:t>
            </a:r>
            <a:endParaRPr lang="fr-FR" sz="2400" dirty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algn="just"/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L’expérimentation a concerné les classes de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5</a:t>
            </a:r>
            <a:r>
              <a:rPr lang="fr-FR" sz="2000" baseline="30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ème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année des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écoles annexes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qui demeuraient à l’époque sous la tutelle du CFEEF.</a:t>
            </a:r>
          </a:p>
          <a:p>
            <a:pPr algn="just"/>
            <a:endParaRPr lang="fr-FR" sz="2000" dirty="0" smtClean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algn="just"/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Au final ont participé 75 élèves issus des trois écoles annexes suivantes: annexes 1,2 et 4. </a:t>
            </a:r>
          </a:p>
          <a:p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/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endParaRPr lang="fr-FR" sz="2000" dirty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634701" y="666974"/>
            <a:ext cx="7885355" cy="4029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Les activités se sont déroulées </a:t>
            </a: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de novembre 2021 à mai 2022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suivant un protocole en trois phases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:</a:t>
            </a: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SzPts val="800"/>
              <a:buFont typeface="Symbol" panose="05050102010706020507" pitchFamily="18" charset="2"/>
              <a:buChar char=""/>
            </a:pP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1</a:t>
            </a:r>
            <a:r>
              <a:rPr lang="fr-FR" sz="2000" b="1" baseline="30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ère</a:t>
            </a: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phase ou la phase de préparation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 : dans un premier temps, chaque classe de 5</a:t>
            </a:r>
            <a:r>
              <a:rPr lang="fr-FR" sz="2000" baseline="30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ème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 année étudie de façon intensive les 20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histoires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tirées de 5 ouvrages retenus  par la circonscription et région. Dans un second temps,  chaque enseignant de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5ème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année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sélectionne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par classe les 25 bons lecteurs.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2000" dirty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305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882127" y="925158"/>
            <a:ext cx="7412019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SzPts val="800"/>
              <a:buFont typeface="Symbol" panose="05050102010706020507" pitchFamily="18" charset="2"/>
              <a:buChar char=""/>
            </a:pP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2</a:t>
            </a:r>
            <a:r>
              <a:rPr lang="fr-FR" sz="2000" baseline="30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e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phase ou l’inter classes : toutes les classes de 5</a:t>
            </a:r>
            <a:r>
              <a:rPr lang="fr-FR" sz="2000" baseline="30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e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année de chaque école s’affrontent afin de sélectionner la meilleure classe pour l’inter-écoles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SzPts val="800"/>
              <a:buFont typeface="Symbol" panose="05050102010706020507" pitchFamily="18" charset="2"/>
              <a:buChar char=""/>
            </a:pPr>
            <a:endParaRPr lang="fr-FR" sz="2000" dirty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marL="342900" lvl="0" indent="-342900" algn="just">
              <a:lnSpc>
                <a:spcPct val="150000"/>
              </a:lnSpc>
              <a:buSzPts val="800"/>
              <a:buFont typeface="Symbol" panose="05050102010706020507" pitchFamily="18" charset="2"/>
              <a:buChar char=""/>
            </a:pP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3</a:t>
            </a:r>
            <a:r>
              <a:rPr lang="fr-FR" sz="2000" baseline="30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e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phase ou l’ inter-écoles :  à l’issue de l’interclasse de chaque école, toutes les classes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gagnantes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de 5</a:t>
            </a:r>
            <a:r>
              <a:rPr lang="fr-FR" sz="2000" baseline="30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e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année, s’affrontent afin de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déterminer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la classe championne de la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circonscription. </a:t>
            </a:r>
            <a:endParaRPr lang="fr-FR" sz="2000" dirty="0">
              <a:solidFill>
                <a:schemeClr val="bg1"/>
              </a:solidFill>
              <a:effectLst/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209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677732" y="785308"/>
            <a:ext cx="8057477" cy="2149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Échantillon </a:t>
            </a:r>
            <a:r>
              <a:rPr lang="fr-FR" sz="2000" b="1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d’enseignants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Sept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enseignants des écoles Annexes 1 et 4 ont été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interviewés,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avec une ancienneté comprise entre 11 et 33 ans, afin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d’évaluer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l’impact du DFL sur les pratiques pédagogiques et la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motivation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des </a:t>
            </a: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élèves.</a:t>
            </a:r>
            <a:endParaRPr lang="fr-FR" sz="2000" dirty="0">
              <a:solidFill>
                <a:schemeClr val="bg1"/>
              </a:solidFill>
              <a:effectLst/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  <p:pic>
        <p:nvPicPr>
          <p:cNvPr id="13" name="Image 12" descr="D:\MASTER 2 18.21\Evaluation Master\Polish_20230502_213333719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27" y="2934614"/>
            <a:ext cx="3474720" cy="1906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 descr="D:\MASTER 2 18.21\Evaluation Master\Polish_20230502_214251723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962" y="2934614"/>
            <a:ext cx="3408942" cy="19063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5639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88">
          <a:extLst>
            <a:ext uri="{FF2B5EF4-FFF2-40B4-BE49-F238E27FC236}">
              <a16:creationId xmlns="" xmlns:a16="http://schemas.microsoft.com/office/drawing/2014/main" id="{7347D82C-1BFD-A806-7CD3-92AE677B3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4">
            <a:extLst>
              <a:ext uri="{FF2B5EF4-FFF2-40B4-BE49-F238E27FC236}">
                <a16:creationId xmlns="" xmlns:a16="http://schemas.microsoft.com/office/drawing/2014/main" id="{A9A19554-EE13-EFD9-56B8-1D7443B5FAB3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6734151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5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5" name="Google Shape;1208;p36">
            <a:extLst>
              <a:ext uri="{FF2B5EF4-FFF2-40B4-BE49-F238E27FC236}">
                <a16:creationId xmlns="" xmlns:a16="http://schemas.microsoft.com/office/drawing/2014/main" id="{54103A73-8A70-8EB6-4173-08EF560D23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11859" y="1424650"/>
            <a:ext cx="4582149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 smtClean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Synthèse des résultats</a:t>
            </a:r>
            <a:endParaRPr sz="48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611508E-4CE2-C727-381E-93F8D6AC0B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="" xmlns:a16="http://schemas.microsoft.com/office/drawing/2014/main" id="{840F75C6-29E0-30D9-EC4F-FFBFE1859774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6" name="Groupe 15">
              <a:extLst>
                <a:ext uri="{FF2B5EF4-FFF2-40B4-BE49-F238E27FC236}">
                  <a16:creationId xmlns="" xmlns:a16="http://schemas.microsoft.com/office/drawing/2014/main" id="{18DF901F-FB8F-2D2C-F729-2C368BCA44CC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9" name="Image 18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119DB627-5C65-2C3C-9C76-8BE700CE88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0" name="Image 19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BADCEE6D-8A4E-C58E-A03F-AB8C673154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B799D51F-14C0-3121-9A64-F60357F9BE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7" name="Image 16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CB14BAF7-566B-B4A6-1F56-A46BF63E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8" name="Image 17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AF49FB24-3630-ECFA-9C9D-1557AFE80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22" name="Google Shape;1211;p36">
            <a:extLst>
              <a:ext uri="{FF2B5EF4-FFF2-40B4-BE49-F238E27FC236}">
                <a16:creationId xmlns="" xmlns:a16="http://schemas.microsoft.com/office/drawing/2014/main" id="{907AEB48-4AA6-C6EC-7FDE-0A9CD920701E}"/>
              </a:ext>
            </a:extLst>
          </p:cNvPr>
          <p:cNvSpPr/>
          <p:nvPr/>
        </p:nvSpPr>
        <p:spPr>
          <a:xfrm rot="-900712">
            <a:off x="6396887" y="1450017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2384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05520" y="652631"/>
            <a:ext cx="6086923" cy="4240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Tableau 1 : Résultats du concours DFL 2021/2022</a:t>
            </a:r>
            <a:endParaRPr lang="fr-FR" sz="2000" dirty="0">
              <a:solidFill>
                <a:schemeClr val="bg1"/>
              </a:solidFill>
              <a:effectLst/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107167"/>
              </p:ext>
            </p:extLst>
          </p:nvPr>
        </p:nvGraphicFramePr>
        <p:xfrm>
          <a:off x="1866247" y="1304671"/>
          <a:ext cx="5298348" cy="1478280"/>
        </p:xfrm>
        <a:graphic>
          <a:graphicData uri="http://schemas.openxmlformats.org/drawingml/2006/table">
            <a:tbl>
              <a:tblPr firstRow="1" firstCol="1" bandRow="1"/>
              <a:tblGrid>
                <a:gridCol w="1324587"/>
                <a:gridCol w="1324587"/>
                <a:gridCol w="1324587"/>
                <a:gridCol w="1324587"/>
              </a:tblGrid>
              <a:tr h="131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Écoles</a:t>
                      </a:r>
                      <a:endParaRPr lang="fr-FR" sz="2000" dirty="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Match 1</a:t>
                      </a:r>
                      <a:endParaRPr lang="fr-FR" sz="2000" dirty="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Match 2</a:t>
                      </a:r>
                      <a:endParaRPr lang="fr-FR" sz="200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Total</a:t>
                      </a:r>
                      <a:endParaRPr lang="fr-FR" sz="200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Annexe 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30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30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60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4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Annexe 4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16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25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41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4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Annexe 2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14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23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37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247425" y="3151991"/>
            <a:ext cx="844475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Analyse :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L’école Annexe 1 s’est distinguée par la régularité de ses performances, atteignant le score maximal sur les deux manches, témoignant d’une meilleure préparation et d’une implication forte des élèves et de l’équipe enseignante.</a:t>
            </a:r>
            <a:endParaRPr lang="fr-FR" sz="2000" dirty="0">
              <a:solidFill>
                <a:schemeClr val="bg1"/>
              </a:solidFill>
              <a:effectLst/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370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623944" y="505609"/>
            <a:ext cx="77132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Tableau 2 : Évolution des moyennes des élèves finalistes</a:t>
            </a:r>
            <a:endParaRPr lang="fr-FR" sz="2000" dirty="0">
              <a:solidFill>
                <a:schemeClr val="bg1"/>
              </a:solidFill>
              <a:effectLst/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835226"/>
              </p:ext>
            </p:extLst>
          </p:nvPr>
        </p:nvGraphicFramePr>
        <p:xfrm>
          <a:off x="201294" y="1430968"/>
          <a:ext cx="7999132" cy="1393128"/>
        </p:xfrm>
        <a:graphic>
          <a:graphicData uri="http://schemas.openxmlformats.org/drawingml/2006/table">
            <a:tbl>
              <a:tblPr firstRow="1" firstCol="1" bandRow="1"/>
              <a:tblGrid>
                <a:gridCol w="1999783"/>
                <a:gridCol w="1999783"/>
                <a:gridCol w="1999783"/>
                <a:gridCol w="1999783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École</a:t>
                      </a:r>
                      <a:endParaRPr lang="fr-FR" sz="2000" dirty="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Évaluation diagnostique</a:t>
                      </a:r>
                      <a:endParaRPr lang="fr-FR" sz="2000" dirty="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OTI blanc</a:t>
                      </a:r>
                      <a:endParaRPr lang="fr-FR" sz="200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Progression</a:t>
                      </a:r>
                      <a:endParaRPr lang="fr-FR" sz="200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Annexe 1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5,35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8,70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+3,35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Annexe 4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7,65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8,65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+1,00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315070" y="3055172"/>
            <a:ext cx="7885356" cy="1839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Analyse :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Les résultats indiquent une </a:t>
            </a: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amélioration nette des performances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en lecture, en particulier à l’Annexe 1, où la progression moyenne est supérieure à trois points. Cette progression est corrélée à une fréquence de lecture plus élevée et à une plus forte cohésion du groupe.</a:t>
            </a:r>
            <a:endParaRPr lang="fr-FR" sz="2000" dirty="0">
              <a:solidFill>
                <a:schemeClr val="bg1"/>
              </a:solidFill>
              <a:effectLst/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275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551685"/>
              </p:ext>
            </p:extLst>
          </p:nvPr>
        </p:nvGraphicFramePr>
        <p:xfrm>
          <a:off x="0" y="239242"/>
          <a:ext cx="8995038" cy="4463535"/>
        </p:xfrm>
        <a:graphic>
          <a:graphicData uri="http://schemas.openxmlformats.org/drawingml/2006/table">
            <a:tbl>
              <a:tblPr firstRow="1" firstCol="1" bandRow="1"/>
              <a:tblGrid>
                <a:gridCol w="2194560"/>
                <a:gridCol w="3431689"/>
                <a:gridCol w="3368789"/>
              </a:tblGrid>
              <a:tr h="344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Domaines d’impact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Indicateurs observés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Résultats atteints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29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Cognitif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Notes aux évaluations, autonomie, fluidité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+2,5 points en moyenne ; amélioration du décodage et de la compréhension.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6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Motivationnel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Taux de participation, lecture volontaire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73 % d’élèves lisent par plaisir ; participation accrue à 93 %.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6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Social et coopératif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Observation de classe, interactions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Climat de classe amélioré ; entraide et respect renforcés.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6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Pédagogique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Postures et pratiques enseignantes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85 % d’enseignants adoptent une approche coopérative.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29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Institutionnel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Initiatives scolaires, prolongements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Pérennisation du DFL dans plusieurs écoles ; intégration en formation continue.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0897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84094" y="1786920"/>
            <a:ext cx="63739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FFFFFF"/>
              </a:buClr>
              <a:buSzPts val="3600"/>
            </a:pPr>
            <a:r>
              <a:rPr lang="fr-FR" sz="4800" b="1" dirty="0">
                <a:solidFill>
                  <a:srgbClr val="FFFFFF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  <a:sym typeface="Raleway"/>
              </a:rPr>
              <a:t>Synthèse des </a:t>
            </a:r>
            <a:r>
              <a:rPr lang="fr-FR" sz="4800" b="1" dirty="0" smtClean="0">
                <a:solidFill>
                  <a:srgbClr val="FFFFFF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  <a:sym typeface="Raleway"/>
              </a:rPr>
              <a:t>impacts du DFL</a:t>
            </a:r>
            <a:endParaRPr lang="fr-FR" sz="4800" b="1" dirty="0">
              <a:solidFill>
                <a:srgbClr val="FFFFFF"/>
              </a:solidFill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  <a:sym typeface="Raleway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150" y="1446940"/>
            <a:ext cx="2249619" cy="224961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324932" y="2057647"/>
            <a:ext cx="71205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7200" b="1" dirty="0" smtClean="0">
                <a:solidFill>
                  <a:srgbClr val="FFFFFF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Raleway"/>
              </a:rPr>
              <a:t>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3429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055450"/>
              </p:ext>
            </p:extLst>
          </p:nvPr>
        </p:nvGraphicFramePr>
        <p:xfrm>
          <a:off x="257361" y="477881"/>
          <a:ext cx="8521701" cy="4287756"/>
        </p:xfrm>
        <a:graphic>
          <a:graphicData uri="http://schemas.openxmlformats.org/drawingml/2006/table">
            <a:tbl>
              <a:tblPr firstRow="1" firstCol="1" bandRow="1"/>
              <a:tblGrid>
                <a:gridCol w="1840380"/>
                <a:gridCol w="2786231"/>
                <a:gridCol w="3895090"/>
              </a:tblGrid>
              <a:tr h="3398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Dimensions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Nature de l’impact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Effets observés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79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Cognitive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Renforcement des compétences de lecture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Progression moyenne +2,5 points ; meilleure compréhension et fluidité.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79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Socio-affective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Plaisir, motivation, confiance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Lecture volontaire accrue ; élèves plus confiants et engagés.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79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Pédagogique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Innovation et posture enseignante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Enseignants médiateurs, pratiques actives et collaboratives.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79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Sociale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Cohésion et inclusion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Coopération accrue ; climat de classe apaisé.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79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Culturelle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Valorisation du patrimoine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Redécouverte des contes africains ; ouverture interculturelle.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79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Institutionnelle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Diffusion et durabilité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Intégration du DFL dans plusieurs écoles et formations.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2425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729;p61">
            <a:extLst>
              <a:ext uri="{FF2B5EF4-FFF2-40B4-BE49-F238E27FC236}">
                <a16:creationId xmlns="" xmlns:a16="http://schemas.microsoft.com/office/drawing/2014/main" id="{173E7D09-4581-7CFB-ADF3-3C4B214E18C3}"/>
              </a:ext>
            </a:extLst>
          </p:cNvPr>
          <p:cNvSpPr txBox="1">
            <a:spLocks/>
          </p:cNvSpPr>
          <p:nvPr/>
        </p:nvSpPr>
        <p:spPr>
          <a:xfrm>
            <a:off x="720000" y="559487"/>
            <a:ext cx="7704000" cy="6100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fr-FR" sz="3000" b="1" dirty="0">
              <a:solidFill>
                <a:schemeClr val="bg1"/>
              </a:solidFill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8" name="Google Shape;1283;p43">
            <a:extLst>
              <a:ext uri="{FF2B5EF4-FFF2-40B4-BE49-F238E27FC236}">
                <a16:creationId xmlns="" xmlns:a16="http://schemas.microsoft.com/office/drawing/2014/main" id="{3A6E5C82-2937-1BC7-A0B3-16000E7449C7}"/>
              </a:ext>
            </a:extLst>
          </p:cNvPr>
          <p:cNvSpPr txBox="1">
            <a:spLocks/>
          </p:cNvSpPr>
          <p:nvPr/>
        </p:nvSpPr>
        <p:spPr>
          <a:xfrm>
            <a:off x="586853" y="1355849"/>
            <a:ext cx="7136430" cy="166454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>
              <a:buClr>
                <a:schemeClr val="dk1"/>
              </a:buClr>
              <a:buSzPts val="1400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A2B39678-8E97-3DBC-07C6-F927A34C13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8CA48BA1-BCE9-038E-64FD-3791303B16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ZoneTexte 4">
              <a:extLst>
                <a:ext uri="{FF2B5EF4-FFF2-40B4-BE49-F238E27FC236}">
                  <a16:creationId xmlns="" xmlns:a16="http://schemas.microsoft.com/office/drawing/2014/main" id="{5CF4A5C3-1931-D99B-E127-F5FE6E37ED7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="" xmlns:a16="http://schemas.microsoft.com/office/drawing/2014/main" id="{325BF30A-13E4-9B75-6D8D-5479C76040E6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6" name="Groupe 5">
              <a:extLst>
                <a:ext uri="{FF2B5EF4-FFF2-40B4-BE49-F238E27FC236}">
                  <a16:creationId xmlns="" xmlns:a16="http://schemas.microsoft.com/office/drawing/2014/main" id="{70B3EFE1-AEB5-7F05-DAB3-19D4FC6B9D52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5" name="Image 14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BE2F4756-052A-5CC6-D514-29F6F43660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30F18580-A888-BE43-B893-ADB8154875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7" name="Image 16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9BB1FD6F-5708-EFED-DDB0-7014793CD4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A35C3C10-826B-E4CD-4D1A-955F21D46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4" name="Image 13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920E0113-80D8-CA71-6B52-982B9923B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/>
        </p:nvSpPr>
        <p:spPr>
          <a:xfrm>
            <a:off x="955963" y="644361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Clr>
                <a:srgbClr val="FFFFFF"/>
              </a:buClr>
              <a:buSzPts val="3600"/>
            </a:pPr>
            <a:r>
              <a:rPr lang="fr-FR" sz="4800" b="1" dirty="0">
                <a:solidFill>
                  <a:srgbClr val="FFFFFF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  <a:sym typeface="Raleway"/>
              </a:rPr>
              <a:t>Synthèse des </a:t>
            </a:r>
            <a:r>
              <a:rPr lang="fr-FR" sz="4800" b="1" dirty="0" smtClean="0">
                <a:solidFill>
                  <a:srgbClr val="FFFFFF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  <a:sym typeface="Raleway"/>
              </a:rPr>
              <a:t>perspectives</a:t>
            </a:r>
            <a:endParaRPr lang="fr-FR" sz="4800" b="1" dirty="0">
              <a:solidFill>
                <a:srgbClr val="FFFFFF"/>
              </a:solidFill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  <a:sym typeface="Raleway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6150" y="1446940"/>
            <a:ext cx="2249619" cy="2249619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324932" y="2057647"/>
            <a:ext cx="71205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7200" b="1" dirty="0">
                <a:solidFill>
                  <a:srgbClr val="FFFFFF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Raleway"/>
              </a:rPr>
              <a:t>7</a:t>
            </a:r>
            <a:endParaRPr lang="fr-F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322">
          <a:extLst>
            <a:ext uri="{FF2B5EF4-FFF2-40B4-BE49-F238E27FC236}">
              <a16:creationId xmlns="" xmlns:a16="http://schemas.microsoft.com/office/drawing/2014/main" id="{CD89E64D-65D0-B25D-D9B1-24A22B16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AFD3E8E-3F59-F6DF-F183-75209C5B01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80BE7362-BE5E-5CE4-2A06-05C63B1B4553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B85485C7-C5F7-774B-6D1B-CBE5143F9B2D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853C6F25-9128-213C-48F1-9D37FEEFC9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991BC0DE-AAD1-A5FA-FDF9-FA9E44734B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64CF2A5E-6B42-EBB4-22C3-C9DD540F36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9F156992-AAFF-0F95-BA0F-68C847F4C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7A27D543-B02A-CED9-1918-9DF14F617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938566"/>
              </p:ext>
            </p:extLst>
          </p:nvPr>
        </p:nvGraphicFramePr>
        <p:xfrm>
          <a:off x="311149" y="555763"/>
          <a:ext cx="8521701" cy="3648884"/>
        </p:xfrm>
        <a:graphic>
          <a:graphicData uri="http://schemas.openxmlformats.org/drawingml/2006/table">
            <a:tbl>
              <a:tblPr firstRow="1" firstCol="1" bandRow="1"/>
              <a:tblGrid>
                <a:gridCol w="2057978"/>
                <a:gridCol w="2836718"/>
                <a:gridCol w="3627005"/>
              </a:tblGrid>
              <a:tr h="3415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Axes d’action</a:t>
                      </a:r>
                      <a:endParaRPr lang="fr-FR" sz="1600" dirty="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Objectifs visés</a:t>
                      </a:r>
                      <a:endParaRPr lang="fr-FR" sz="160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Actions proposées</a:t>
                      </a:r>
                      <a:endParaRPr lang="fr-FR" sz="160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14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Institutionnel</a:t>
                      </a:r>
                      <a:endParaRPr lang="fr-FR" sz="1600" dirty="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Généraliser le DFL à l’échelle nationale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Adoption officielle, guide pédagogique, calendrier annuel.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14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Pédagogique</a:t>
                      </a:r>
                      <a:endParaRPr lang="fr-FR" sz="160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Former et outiller les enseignants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Modules DFL en formation initiale et continue.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14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Technologique</a:t>
                      </a:r>
                      <a:endParaRPr lang="fr-FR" sz="160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Moderniser le dispositif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Plateforme numérique, quiz interactifs, suivi en ligne.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14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Culturel</a:t>
                      </a:r>
                      <a:endParaRPr lang="fr-FR" sz="160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Valoriser les récits africains et la créativité locale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Recueils d’élèves, partenariats culturels, festival du livre.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14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Scientifique</a:t>
                      </a:r>
                      <a:endParaRPr lang="fr-FR" sz="1600">
                        <a:effectLst/>
                        <a:latin typeface="Noto Sans Light" panose="020B0604020202020204" charset="0"/>
                        <a:ea typeface="Noto Sans Light" panose="020B0604020202020204" charset="0"/>
                        <a:cs typeface="Noto Sans Light" panose="020B060402020202020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Consolider la recherche éducative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Noto Sans Light" panose="020B0604020202020204" charset="0"/>
                          <a:ea typeface="Noto Sans Light" panose="020B0604020202020204" charset="0"/>
                          <a:cs typeface="Noto Sans Light" panose="020B0604020202020204" charset="0"/>
                        </a:rPr>
                        <a:t>Évaluations longitudinales, comparaisons régionales.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5363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p61"/>
          <p:cNvSpPr/>
          <p:nvPr/>
        </p:nvSpPr>
        <p:spPr>
          <a:xfrm rot="-4056280">
            <a:off x="6364177" y="-1983895"/>
            <a:ext cx="5046523" cy="504680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167;p33">
            <a:extLst>
              <a:ext uri="{FF2B5EF4-FFF2-40B4-BE49-F238E27FC236}">
                <a16:creationId xmlns="" xmlns:a16="http://schemas.microsoft.com/office/drawing/2014/main" id="{769E5E70-36BC-FDDF-95C2-BB6F4380F7D9}"/>
              </a:ext>
            </a:extLst>
          </p:cNvPr>
          <p:cNvSpPr txBox="1">
            <a:spLocks/>
          </p:cNvSpPr>
          <p:nvPr/>
        </p:nvSpPr>
        <p:spPr>
          <a:xfrm>
            <a:off x="605700" y="1083455"/>
            <a:ext cx="7704000" cy="201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2000" dirty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B907BD2D-1E1A-0502-7952-40FB974B598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F5E5A416-CFCA-F9C8-30B2-5C570E1971B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ZoneTexte 4">
              <a:extLst>
                <a:ext uri="{FF2B5EF4-FFF2-40B4-BE49-F238E27FC236}">
                  <a16:creationId xmlns="" xmlns:a16="http://schemas.microsoft.com/office/drawing/2014/main" id="{51178524-C18E-390B-B584-989C46DB0F1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="" xmlns:a16="http://schemas.microsoft.com/office/drawing/2014/main" id="{55106565-B86E-B883-3551-BD751F88742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0" name="Groupe 9">
              <a:extLst>
                <a:ext uri="{FF2B5EF4-FFF2-40B4-BE49-F238E27FC236}">
                  <a16:creationId xmlns="" xmlns:a16="http://schemas.microsoft.com/office/drawing/2014/main" id="{D49C082B-0CBD-85FE-ED5E-632B72A50D8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4" name="Image 13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D32B850F-6962-6CA5-2322-AC87921F5F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B82465A1-C517-066C-1EA0-3868364714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50FCD9CD-40E1-FACE-ECBC-062996C024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1" name="Image 10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D0977482-14FC-6D11-0D3F-B0146BA46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2" name="Image 11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F142FF04-C708-F7DF-1907-B61104764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7" name="ZoneTexte 6"/>
          <p:cNvSpPr txBox="1"/>
          <p:nvPr/>
        </p:nvSpPr>
        <p:spPr>
          <a:xfrm>
            <a:off x="586853" y="570155"/>
            <a:ext cx="7933203" cy="3040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Les données montrent que le DFL agit comme un levier puissant sur les dimensions cognitives et socio-affectives de la lecture.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Les enseignants adoptent une posture de </a:t>
            </a: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facilitateur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plutôt que de transmetteur, favorisant la </a:t>
            </a: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co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-construction des savoirs.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Cette approche rejoint les principes de la </a:t>
            </a: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pédagogie active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et du </a:t>
            </a: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constructivisme social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(</a:t>
            </a: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Vygotski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1934 ; </a:t>
            </a: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Meirieu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1996).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La valorisation des intelligences multiples (Gardner, 1993) et la reconnaissance du collectif créent un climat propice à l’apprentissage.</a:t>
            </a:r>
            <a:endParaRPr lang="fr-FR" sz="2000" dirty="0">
              <a:solidFill>
                <a:schemeClr val="bg1"/>
              </a:solidFill>
              <a:effectLst/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322">
          <a:extLst>
            <a:ext uri="{FF2B5EF4-FFF2-40B4-BE49-F238E27FC236}">
              <a16:creationId xmlns="" xmlns:a16="http://schemas.microsoft.com/office/drawing/2014/main" id="{6A2370E3-FB9D-A68B-1BA7-194390674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48">
            <a:extLst>
              <a:ext uri="{FF2B5EF4-FFF2-40B4-BE49-F238E27FC236}">
                <a16:creationId xmlns="" xmlns:a16="http://schemas.microsoft.com/office/drawing/2014/main" id="{433D80A2-3514-3BB0-2DA1-9D378C9415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957025"/>
            <a:ext cx="91440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3200" dirty="0" smtClean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Conclusion</a:t>
            </a:r>
            <a:endParaRPr sz="32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24" name="Google Shape;1324;p48">
            <a:extLst>
              <a:ext uri="{FF2B5EF4-FFF2-40B4-BE49-F238E27FC236}">
                <a16:creationId xmlns="" xmlns:a16="http://schemas.microsoft.com/office/drawing/2014/main" id="{DD835681-0F2E-2DF5-C0F4-6BCF43750701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8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326" name="Google Shape;1326;p48">
            <a:extLst>
              <a:ext uri="{FF2B5EF4-FFF2-40B4-BE49-F238E27FC236}">
                <a16:creationId xmlns="" xmlns:a16="http://schemas.microsoft.com/office/drawing/2014/main" id="{F5617AAA-C9A2-4CFA-0B98-7202D407A263}"/>
              </a:ext>
            </a:extLst>
          </p:cNvPr>
          <p:cNvSpPr/>
          <p:nvPr/>
        </p:nvSpPr>
        <p:spPr>
          <a:xfrm rot="-900712">
            <a:off x="3450266" y="522634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6763171-58AD-2054-3CC4-A95B8E73FA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6BDBA1DF-E899-BE49-4B57-3B914FB5BAC9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C2ED3721-E259-DC5C-EE73-6983E1B34B12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EE59398F-F7B5-2BAC-D4DC-83C9F2584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25B5F451-6161-D79D-30BE-A2BE665BA9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ABF906DE-3252-DC00-226E-8BA77D2F05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9A2EC503-A705-5618-5467-1CCC35555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40235A76-8DA3-502D-C053-7135F98D3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8244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>
          <a:extLst>
            <a:ext uri="{FF2B5EF4-FFF2-40B4-BE49-F238E27FC236}">
              <a16:creationId xmlns="" xmlns:a16="http://schemas.microsoft.com/office/drawing/2014/main" id="{9977A726-D648-214C-2301-C4305F643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83;p43">
            <a:extLst>
              <a:ext uri="{FF2B5EF4-FFF2-40B4-BE49-F238E27FC236}">
                <a16:creationId xmlns="" xmlns:a16="http://schemas.microsoft.com/office/drawing/2014/main" id="{B4A367E6-5E7B-918C-17EE-DE4249D618A7}"/>
              </a:ext>
            </a:extLst>
          </p:cNvPr>
          <p:cNvSpPr txBox="1">
            <a:spLocks/>
          </p:cNvSpPr>
          <p:nvPr/>
        </p:nvSpPr>
        <p:spPr>
          <a:xfrm>
            <a:off x="673570" y="1080995"/>
            <a:ext cx="7796860" cy="304419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18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11709580-D4E8-82B9-643C-43E5223AE4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4D041654-22FD-A4B9-6C31-6CA0317ACD8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="" xmlns:a16="http://schemas.microsoft.com/office/drawing/2014/main" id="{1924292B-B2FE-01AD-E1FE-81CE9AA48A4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ED27165C-8DA0-1EBC-8D51-50763E236A1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="" xmlns:a16="http://schemas.microsoft.com/office/drawing/2014/main" id="{B2456B95-7A6C-F743-342B-584F480D1B5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2BF23AE4-5BAA-88A0-0CA2-11D7A0903F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1A0F31D3-1821-E001-D887-DDEEF4D614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928A787A-CD80-9500-F0E9-575C1BD387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35095625-1051-CB21-F431-40F9DF78A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53CA9462-6081-55CB-3114-4484D930C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280058" y="620340"/>
            <a:ext cx="8530937" cy="29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2000" dirty="0" smtClean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000" dirty="0" smtClean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Le </a:t>
            </a:r>
            <a:r>
              <a:rPr lang="fr-FR" sz="2000" b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Défi Lecture (DFL)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constitue une innovation didactique exemplaire dans le contexte éducatif djiboutien.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Il démontre que le plaisir de lire, associé à la coopération et au jeu, favorise des apprentissages durables et un rapport positif à l’écrit.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Les effets observés — progression mesurable, motivation accrue, cohésion sociale — invitent à sa généralisation à l’échelle nationale.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sz="2000" dirty="0">
              <a:solidFill>
                <a:schemeClr val="bg1"/>
              </a:solidFill>
              <a:effectLst/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2702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>
          <a:extLst>
            <a:ext uri="{FF2B5EF4-FFF2-40B4-BE49-F238E27FC236}">
              <a16:creationId xmlns="" xmlns:a16="http://schemas.microsoft.com/office/drawing/2014/main" id="{B8B35392-F11C-987B-9B93-F9F9DAC72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166;p33">
            <a:extLst>
              <a:ext uri="{FF2B5EF4-FFF2-40B4-BE49-F238E27FC236}">
                <a16:creationId xmlns="" xmlns:a16="http://schemas.microsoft.com/office/drawing/2014/main" id="{17916CE4-8A58-B6C9-B2D3-D8A117401C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0390" y="204574"/>
            <a:ext cx="6290401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Références bibliographiques (APA 7e)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fr-FR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" name="Google Shape;1283;p43">
            <a:extLst>
              <a:ext uri="{FF2B5EF4-FFF2-40B4-BE49-F238E27FC236}">
                <a16:creationId xmlns="" xmlns:a16="http://schemas.microsoft.com/office/drawing/2014/main" id="{81CD375F-25FC-B966-B03E-42E56C863419}"/>
              </a:ext>
            </a:extLst>
          </p:cNvPr>
          <p:cNvSpPr txBox="1">
            <a:spLocks/>
          </p:cNvSpPr>
          <p:nvPr/>
        </p:nvSpPr>
        <p:spPr>
          <a:xfrm>
            <a:off x="633693" y="1281366"/>
            <a:ext cx="8156013" cy="110118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7AB332E6-85D1-0F23-DBC5-A1C7286CB34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623EF13D-95C2-E767-9F9F-B927DF41D0D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="" xmlns:a16="http://schemas.microsoft.com/office/drawing/2014/main" id="{EDABF18B-A4A9-0319-BEE8-5AA7FC21CE7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F3E54894-22EB-5D39-76C4-C57340B52BD6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="" xmlns:a16="http://schemas.microsoft.com/office/drawing/2014/main" id="{B502E510-5650-0824-9867-A13733FAB276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="" xmlns:a16="http://schemas.microsoft.com/office/drawing/2014/main" id="{707EE5CF-FC61-7CE2-32D8-7C362A22A2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="" xmlns:a16="http://schemas.microsoft.com/office/drawing/2014/main" id="{1E27065F-5441-C20E-763B-363A31C20A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="" xmlns:a16="http://schemas.microsoft.com/office/drawing/2014/main" id="{2775A1D3-194C-DB40-8E2A-3E96B4E02E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="" xmlns:a16="http://schemas.microsoft.com/office/drawing/2014/main" id="{641C880E-EEC0-6670-8547-BC5C5F7BA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="" xmlns:a16="http://schemas.microsoft.com/office/drawing/2014/main" id="{A138454D-B0F9-5843-F490-283AE01D7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332509" y="1383733"/>
            <a:ext cx="8299601" cy="405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endParaRPr lang="fr-FR" sz="2000" dirty="0">
              <a:solidFill>
                <a:schemeClr val="tx1"/>
              </a:solidFill>
              <a:effectLst/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26473" y="847135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Alvarez, J., &amp; </a:t>
            </a: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Djaouti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D. (2012). </a:t>
            </a:r>
            <a:r>
              <a:rPr lang="fr-FR" sz="2000" i="1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Serious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</a:t>
            </a:r>
            <a:r>
              <a:rPr lang="fr-FR" sz="2000" i="1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games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: An introduction.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London: </a:t>
            </a: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Routledge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Bandura, A. (1997). 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Self-</a:t>
            </a:r>
            <a:r>
              <a:rPr lang="fr-FR" sz="2000" i="1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efficacy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: The </a:t>
            </a:r>
            <a:r>
              <a:rPr lang="fr-FR" sz="2000" i="1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exercise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of control.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New York: W.H. Freeman.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Boimare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S. (2006). 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L’enfant et la peur d’apprendre.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Paris: </a:t>
            </a: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Dunod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Cèbe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S., &amp; </a:t>
            </a: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Goigoux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R. (2009). </a:t>
            </a:r>
            <a:r>
              <a:rPr lang="fr-FR" sz="2000" i="1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Lector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et </a:t>
            </a:r>
            <a:r>
              <a:rPr lang="fr-FR" sz="2000" i="1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Lectrix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.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Paris: Retz.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Charlot, B. (1997). 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Du rapport au savoir.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Paris: </a:t>
            </a: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Anthropos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Chartier, A.-M. (2007). 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L’école et la lecture obligatoire.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Paris: Retz.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Deci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E. L., &amp; Ryan, R. M. (1985). </a:t>
            </a:r>
            <a:r>
              <a:rPr lang="fr-FR" sz="2000" i="1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Intrinsic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motivation and self-</a:t>
            </a:r>
            <a:r>
              <a:rPr lang="fr-FR" sz="2000" i="1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determination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in </a:t>
            </a:r>
            <a:r>
              <a:rPr lang="fr-FR" sz="2000" i="1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human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</a:t>
            </a:r>
            <a:endParaRPr lang="fr-FR" sz="2000" dirty="0">
              <a:solidFill>
                <a:schemeClr val="bg1"/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4641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91671" y="882128"/>
            <a:ext cx="8078993" cy="3040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000" i="1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behavior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.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New York: Springer.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Gardner, H. (1993). 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Frames of </a:t>
            </a:r>
            <a:r>
              <a:rPr lang="fr-FR" sz="2000" i="1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Mind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.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New York: Basic Books.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Goigoux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R. (2002). 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Apprendre à lire à l’école.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Paris: Retz.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Meirieu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P. (1996). 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Apprendre, oui… mais comment ?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Paris: ESF.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Pennac, D. (1992). 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Comme un roman.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Paris: Gallimard.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Petit, M. (2010). 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L’art de lire ou comment résister à l’adversité.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Paris: Belin.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Perrenoud, P. (1998). 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L’évaluation des élèves.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Bruxelles: De Boeck.</a:t>
            </a:r>
            <a:b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</a:br>
            <a:r>
              <a:rPr lang="fr-FR" sz="2000" dirty="0" err="1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Vygotski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, L. (1934/1997). </a:t>
            </a:r>
            <a:r>
              <a:rPr lang="fr-FR" sz="2000" i="1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Pensée et langage.</a:t>
            </a:r>
            <a:r>
              <a:rPr lang="fr-FR" sz="2000" dirty="0">
                <a:solidFill>
                  <a:schemeClr val="bg1"/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 Paris: La Dispute.</a:t>
            </a:r>
            <a:endParaRPr lang="fr-FR" sz="2000" dirty="0">
              <a:solidFill>
                <a:schemeClr val="bg1"/>
              </a:solidFill>
              <a:effectLst/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8724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935915" y="1011219"/>
            <a:ext cx="68633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 smtClean="0">
                <a:solidFill>
                  <a:schemeClr val="bg1">
                    <a:lumMod val="95000"/>
                  </a:schemeClr>
                </a:solidFill>
                <a:latin typeface="Noto Sans Light" panose="020B0604020202020204" charset="0"/>
                <a:ea typeface="Noto Sans Light" panose="020B0604020202020204" charset="0"/>
                <a:cs typeface="Noto Sans Light" panose="020B0604020202020204" charset="0"/>
              </a:rPr>
              <a:t>MERCI POUR VOTRE  ATTENTION</a:t>
            </a:r>
            <a:endParaRPr lang="fr-FR" sz="4800" b="1" dirty="0">
              <a:solidFill>
                <a:schemeClr val="bg1">
                  <a:lumMod val="95000"/>
                </a:schemeClr>
              </a:solidFill>
              <a:latin typeface="Noto Sans Light" panose="020B0604020202020204" charset="0"/>
              <a:ea typeface="Noto Sans Light" panose="020B0604020202020204" charset="0"/>
              <a:cs typeface="Noto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860250"/>
      </p:ext>
    </p:extLst>
  </p:cSld>
  <p:clrMapOvr>
    <a:masterClrMapping/>
  </p:clrMapOvr>
</p:sld>
</file>

<file path=ppt/theme/theme1.xml><?xml version="1.0" encoding="utf-8"?>
<a:theme xmlns:a="http://schemas.openxmlformats.org/drawingml/2006/main" name="Blaue Kreise &amp; Farbverläufe - Durchbruch by Slidesgo">
  <a:themeElements>
    <a:clrScheme name="Simple Light">
      <a:dk1>
        <a:srgbClr val="FFFFFF"/>
      </a:dk1>
      <a:lt1>
        <a:srgbClr val="FFFFFF"/>
      </a:lt1>
      <a:dk2>
        <a:srgbClr val="812792"/>
      </a:dk2>
      <a:lt2>
        <a:srgbClr val="29AAE1"/>
      </a:lt2>
      <a:accent1>
        <a:srgbClr val="00FFFF"/>
      </a:accent1>
      <a:accent2>
        <a:srgbClr val="29AAE1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B2A3615EC40748B6DE97B0D32B2761" ma:contentTypeVersion="9" ma:contentTypeDescription="Create a new document." ma:contentTypeScope="" ma:versionID="e39047c8310ce98ccfeb99b22718334e">
  <xsd:schema xmlns:xsd="http://www.w3.org/2001/XMLSchema" xmlns:xs="http://www.w3.org/2001/XMLSchema" xmlns:p="http://schemas.microsoft.com/office/2006/metadata/properties" xmlns:ns2="7445f74b-5921-4478-9aa1-9c5305656e61" targetNamespace="http://schemas.microsoft.com/office/2006/metadata/properties" ma:root="true" ma:fieldsID="300885508b8f9993f01acfbbb35ad886" ns2:_="">
    <xsd:import namespace="7445f74b-5921-4478-9aa1-9c5305656e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45f74b-5921-4478-9aa1-9c5305656e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5E140F-4097-4B10-94A1-4DFAF25B40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3BA22B-D530-4C61-B1F0-73057EF0B9D0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7445f74b-5921-4478-9aa1-9c5305656e61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6CEA4A3-9B51-4EC3-A497-76AD797CFC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45f74b-5921-4478-9aa1-9c5305656e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2151</TotalTime>
  <Words>1002</Words>
  <Application>Microsoft Office PowerPoint</Application>
  <PresentationFormat>Affichage à l'écran (16:9)</PresentationFormat>
  <Paragraphs>181</Paragraphs>
  <Slides>30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46" baseType="lpstr">
      <vt:lpstr>Open Sans ExtraBold</vt:lpstr>
      <vt:lpstr>Noto Sans SemiBold</vt:lpstr>
      <vt:lpstr>Noto Sans Light</vt:lpstr>
      <vt:lpstr>Raleway</vt:lpstr>
      <vt:lpstr>Noto Sans Black</vt:lpstr>
      <vt:lpstr>Wingdings</vt:lpstr>
      <vt:lpstr>Symbol</vt:lpstr>
      <vt:lpstr>Roboto Condensed Light</vt:lpstr>
      <vt:lpstr>Anaheim</vt:lpstr>
      <vt:lpstr>Calibri</vt:lpstr>
      <vt:lpstr>Cambria</vt:lpstr>
      <vt:lpstr>Helvetica</vt:lpstr>
      <vt:lpstr>Bebas Neue</vt:lpstr>
      <vt:lpstr>Times New Roman</vt:lpstr>
      <vt:lpstr>Arial</vt:lpstr>
      <vt:lpstr>Blaue Kreise &amp; Farbverläufe - Durchbruch by Slidesgo</vt:lpstr>
      <vt:lpstr>Journées nationales de l'innovation et de la recherche-action</vt:lpstr>
      <vt:lpstr>Contexte</vt:lpstr>
      <vt:lpstr>Présentation PowerPoint</vt:lpstr>
      <vt:lpstr>Présentation PowerPoint</vt:lpstr>
      <vt:lpstr>Présentation PowerPoint</vt:lpstr>
      <vt:lpstr>2</vt:lpstr>
      <vt:lpstr>Présentation PowerPoint</vt:lpstr>
      <vt:lpstr>Objectifs</vt:lpstr>
      <vt:lpstr>Cadre théorique et conceptuel</vt:lpstr>
      <vt:lpstr>Cadre théorique et conceptuel</vt:lpstr>
      <vt:lpstr>Présentation PowerPoint</vt:lpstr>
      <vt:lpstr>Méthodologie</vt:lpstr>
      <vt:lpstr>Présentation PowerPoint</vt:lpstr>
      <vt:lpstr>Présentation PowerPoint</vt:lpstr>
      <vt:lpstr>Présentation PowerPoint</vt:lpstr>
      <vt:lpstr>Présentation PowerPoint</vt:lpstr>
      <vt:lpstr>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Conclusion</vt:lpstr>
      <vt:lpstr>Présentation PowerPoint</vt:lpstr>
      <vt:lpstr>Références bibliographiques (APA 7e)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Ali Tamam</dc:creator>
  <cp:lastModifiedBy>Ramadan Ali Elmi</cp:lastModifiedBy>
  <cp:revision>137</cp:revision>
  <dcterms:modified xsi:type="dcterms:W3CDTF">2025-10-04T21:55:55Z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0x0101009BB2A3615EC40748B6DE97B0D32B2761</vt:lpwstr>
  </property>
</Properties>
</file>