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17" r:id="rId5"/>
    <p:sldId id="305" r:id="rId6"/>
    <p:sldId id="319" r:id="rId7"/>
    <p:sldId id="320" r:id="rId8"/>
    <p:sldId id="321" r:id="rId9"/>
    <p:sldId id="322" r:id="rId10"/>
    <p:sldId id="268" r:id="rId11"/>
    <p:sldId id="259" r:id="rId12"/>
    <p:sldId id="303" r:id="rId13"/>
    <p:sldId id="308" r:id="rId14"/>
    <p:sldId id="310" r:id="rId15"/>
    <p:sldId id="311" r:id="rId16"/>
    <p:sldId id="309" r:id="rId17"/>
    <p:sldId id="312" r:id="rId18"/>
    <p:sldId id="314" r:id="rId19"/>
    <p:sldId id="316" r:id="rId20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3"/>
    </p:embeddedFont>
    <p:embeddedFont>
      <p:font typeface="Noto Sans" panose="020B0502040504020204" pitchFamily="34" charset="0"/>
      <p:regular r:id="rId24"/>
      <p:bold r:id="rId25"/>
      <p:italic r:id="rId26"/>
      <p:boldItalic r:id="rId27"/>
    </p:embeddedFont>
    <p:embeddedFont>
      <p:font typeface="Noto Sans Black" panose="020B0502040504020204" pitchFamily="34" charset="0"/>
      <p:regular r:id="rId28"/>
      <p:bold r:id="rId29"/>
      <p:boldItalic r:id="rId30"/>
    </p:embeddedFont>
    <p:embeddedFont>
      <p:font typeface="Noto Sans Light" panose="020B0502040504020204" pitchFamily="34" charset="0"/>
      <p:regular r:id="rId31"/>
      <p:bold r:id="rId32"/>
      <p:italic r:id="rId33"/>
    </p:embeddedFont>
    <p:embeddedFont>
      <p:font typeface="Noto Sans SemiBold" panose="020B0502040504020204" pitchFamily="34" charset="0"/>
      <p:regular r:id="rId34"/>
      <p:bold r:id="rId35"/>
      <p:boldItalic r:id="rId36"/>
    </p:embeddedFont>
    <p:embeddedFont>
      <p:font typeface="Open Sans ExtraBold" panose="020B0906030804020204" pitchFamily="34" charset="0"/>
      <p:bold r:id="rId37"/>
      <p:boldItalic r:id="rId38"/>
    </p:embeddedFont>
    <p:embeddedFont>
      <p:font typeface="Raleway" pitchFamily="2" charset="0"/>
      <p:regular r:id="rId39"/>
      <p:bold r:id="rId40"/>
    </p:embeddedFont>
  </p:embeddedFontLst>
  <p:custDataLst>
    <p:tags r:id="rId4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B2E7"/>
    <a:srgbClr val="10AD2B"/>
    <a:srgbClr val="7EB301"/>
    <a:srgbClr val="D55645"/>
    <a:srgbClr val="D71419"/>
    <a:srgbClr val="000000"/>
    <a:srgbClr val="019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1"/>
    <p:restoredTop sz="94625"/>
  </p:normalViewPr>
  <p:slideViewPr>
    <p:cSldViewPr snapToGrid="0" showGuides="1">
      <p:cViewPr varScale="1">
        <p:scale>
          <a:sx n="103" d="100"/>
          <a:sy n="103" d="100"/>
        </p:scale>
        <p:origin x="782" y="77"/>
      </p:cViewPr>
      <p:guideLst>
        <p:guide orient="horz" pos="1665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41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99E56-E5CC-0649-B309-D4590F380B5D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2A526-D80F-CA4C-A58C-88D6DBA10D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>
          <a:extLst>
            <a:ext uri="{FF2B5EF4-FFF2-40B4-BE49-F238E27FC236}">
              <a16:creationId xmlns:a16="http://schemas.microsoft.com/office/drawing/2014/main" id="{76A1D678-50E2-85BB-1EFF-69CA1B124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>
            <a:extLst>
              <a:ext uri="{FF2B5EF4-FFF2-40B4-BE49-F238E27FC236}">
                <a16:creationId xmlns:a16="http://schemas.microsoft.com/office/drawing/2014/main" id="{56E6F40E-AEF9-700B-BABC-9A3138C63E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>
            <a:extLst>
              <a:ext uri="{FF2B5EF4-FFF2-40B4-BE49-F238E27FC236}">
                <a16:creationId xmlns:a16="http://schemas.microsoft.com/office/drawing/2014/main" id="{DAD90DFC-3ED0-0BC2-2AA8-6809B0B224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978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>
          <a:extLst>
            <a:ext uri="{FF2B5EF4-FFF2-40B4-BE49-F238E27FC236}">
              <a16:creationId xmlns:a16="http://schemas.microsoft.com/office/drawing/2014/main" id="{B0F8942B-312A-3805-CA62-C103DCD00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>
            <a:extLst>
              <a:ext uri="{FF2B5EF4-FFF2-40B4-BE49-F238E27FC236}">
                <a16:creationId xmlns:a16="http://schemas.microsoft.com/office/drawing/2014/main" id="{444BB817-5DFC-DD71-543B-5B73CEB1E9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>
            <a:extLst>
              <a:ext uri="{FF2B5EF4-FFF2-40B4-BE49-F238E27FC236}">
                <a16:creationId xmlns:a16="http://schemas.microsoft.com/office/drawing/2014/main" id="{B97681C1-97C6-B9D6-9C69-F3BB386E94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8735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>
          <a:extLst>
            <a:ext uri="{FF2B5EF4-FFF2-40B4-BE49-F238E27FC236}">
              <a16:creationId xmlns:a16="http://schemas.microsoft.com/office/drawing/2014/main" id="{7FA5B1B8-1D34-5DE9-4C90-66C6BE860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>
            <a:extLst>
              <a:ext uri="{FF2B5EF4-FFF2-40B4-BE49-F238E27FC236}">
                <a16:creationId xmlns:a16="http://schemas.microsoft.com/office/drawing/2014/main" id="{CE9AD474-F19B-C392-D1FC-8F1A1A6770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>
            <a:extLst>
              <a:ext uri="{FF2B5EF4-FFF2-40B4-BE49-F238E27FC236}">
                <a16:creationId xmlns:a16="http://schemas.microsoft.com/office/drawing/2014/main" id="{73E8B9D3-2211-DB24-5E4C-79D944C344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144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>
          <a:extLst>
            <a:ext uri="{FF2B5EF4-FFF2-40B4-BE49-F238E27FC236}">
              <a16:creationId xmlns:a16="http://schemas.microsoft.com/office/drawing/2014/main" id="{54CA66C3-6647-CDFE-D1B0-83AC1CA56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>
            <a:extLst>
              <a:ext uri="{FF2B5EF4-FFF2-40B4-BE49-F238E27FC236}">
                <a16:creationId xmlns:a16="http://schemas.microsoft.com/office/drawing/2014/main" id="{4D71CD74-4532-7793-5728-98DEA8062D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>
            <a:extLst>
              <a:ext uri="{FF2B5EF4-FFF2-40B4-BE49-F238E27FC236}">
                <a16:creationId xmlns:a16="http://schemas.microsoft.com/office/drawing/2014/main" id="{C5110938-1159-8B62-2434-C5845ABCCB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5056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>
            <a:spLocks noGrp="1"/>
          </p:cNvSpPr>
          <p:nvPr>
            <p:ph type="title"/>
          </p:nvPr>
        </p:nvSpPr>
        <p:spPr>
          <a:xfrm>
            <a:off x="4068000" y="1695450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 idx="2" hasCustomPrompt="1"/>
          </p:nvPr>
        </p:nvSpPr>
        <p:spPr>
          <a:xfrm>
            <a:off x="1553400" y="1865376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4068000" y="3208375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"/>
          <p:cNvSpPr/>
          <p:nvPr/>
        </p:nvSpPr>
        <p:spPr>
          <a:xfrm rot="2114048">
            <a:off x="6021621" y="-4177893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"/>
          <p:cNvSpPr/>
          <p:nvPr/>
        </p:nvSpPr>
        <p:spPr>
          <a:xfrm rot="2114170">
            <a:off x="2064472" y="4363955"/>
            <a:ext cx="3691321" cy="369149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/>
          <p:nvPr/>
        </p:nvSpPr>
        <p:spPr>
          <a:xfrm rot="10800000">
            <a:off x="-1151174" y="-3169032"/>
            <a:ext cx="4070700" cy="40707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"/>
          <p:cNvSpPr/>
          <p:nvPr/>
        </p:nvSpPr>
        <p:spPr>
          <a:xfrm rot="-5400000">
            <a:off x="8470275" y="1349900"/>
            <a:ext cx="3880200" cy="38802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6"/>
          <p:cNvSpPr/>
          <p:nvPr/>
        </p:nvSpPr>
        <p:spPr>
          <a:xfrm rot="-899637">
            <a:off x="-1436924" y="4311614"/>
            <a:ext cx="3151706" cy="3153734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9"/>
          <p:cNvSpPr txBox="1">
            <a:spLocks noGrp="1"/>
          </p:cNvSpPr>
          <p:nvPr>
            <p:ph type="title"/>
          </p:nvPr>
        </p:nvSpPr>
        <p:spPr>
          <a:xfrm>
            <a:off x="2646000" y="1316375"/>
            <a:ext cx="385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3" name="Google Shape;313;p9"/>
          <p:cNvSpPr txBox="1">
            <a:spLocks noGrp="1"/>
          </p:cNvSpPr>
          <p:nvPr>
            <p:ph type="subTitle" idx="1"/>
          </p:nvPr>
        </p:nvSpPr>
        <p:spPr>
          <a:xfrm>
            <a:off x="2016450" y="2221500"/>
            <a:ext cx="511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9"/>
          <p:cNvSpPr/>
          <p:nvPr/>
        </p:nvSpPr>
        <p:spPr>
          <a:xfrm rot="-900402">
            <a:off x="-2228047" y="-388166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" name="Google Shape;315;p9"/>
          <p:cNvGrpSpPr/>
          <p:nvPr/>
        </p:nvGrpSpPr>
        <p:grpSpPr>
          <a:xfrm>
            <a:off x="8138025" y="370625"/>
            <a:ext cx="561450" cy="1320050"/>
            <a:chOff x="1968125" y="4153700"/>
            <a:chExt cx="561450" cy="1320050"/>
          </a:xfrm>
        </p:grpSpPr>
        <p:sp>
          <p:nvSpPr>
            <p:cNvPr id="316" name="Google Shape;316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9"/>
          <p:cNvGrpSpPr/>
          <p:nvPr/>
        </p:nvGrpSpPr>
        <p:grpSpPr>
          <a:xfrm rot="5400000">
            <a:off x="735600" y="3885875"/>
            <a:ext cx="561450" cy="1320050"/>
            <a:chOff x="1968125" y="4153700"/>
            <a:chExt cx="561450" cy="1320050"/>
          </a:xfrm>
        </p:grpSpPr>
        <p:sp>
          <p:nvSpPr>
            <p:cNvPr id="349" name="Google Shape;349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 userDrawn="1">
  <p:cSld name="BIG_NUMBER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1"/>
          <p:cNvSpPr/>
          <p:nvPr/>
        </p:nvSpPr>
        <p:spPr>
          <a:xfrm rot="-900402">
            <a:off x="7220753" y="343649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1"/>
          <p:cNvSpPr/>
          <p:nvPr/>
        </p:nvSpPr>
        <p:spPr>
          <a:xfrm rot="-900402">
            <a:off x="-951697" y="-437401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1"/>
          <p:cNvSpPr/>
          <p:nvPr/>
        </p:nvSpPr>
        <p:spPr>
          <a:xfrm rot="-900343">
            <a:off x="-5725187" y="2400474"/>
            <a:ext cx="7719122" cy="7719122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_HEADER_1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0"/>
          <p:cNvSpPr txBox="1">
            <a:spLocks noGrp="1"/>
          </p:cNvSpPr>
          <p:nvPr>
            <p:ph type="title"/>
          </p:nvPr>
        </p:nvSpPr>
        <p:spPr>
          <a:xfrm>
            <a:off x="1026900" y="1649088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9" name="Google Shape;709;p20"/>
          <p:cNvSpPr txBox="1">
            <a:spLocks noGrp="1"/>
          </p:cNvSpPr>
          <p:nvPr>
            <p:ph type="title" idx="2" hasCustomPrompt="1"/>
          </p:nvPr>
        </p:nvSpPr>
        <p:spPr>
          <a:xfrm>
            <a:off x="6099350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0" name="Google Shape;710;p20"/>
          <p:cNvSpPr txBox="1">
            <a:spLocks noGrp="1"/>
          </p:cNvSpPr>
          <p:nvPr>
            <p:ph type="subTitle" idx="1"/>
          </p:nvPr>
        </p:nvSpPr>
        <p:spPr>
          <a:xfrm>
            <a:off x="1026900" y="2781013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0"/>
          <p:cNvSpPr/>
          <p:nvPr/>
        </p:nvSpPr>
        <p:spPr>
          <a:xfrm rot="2114048">
            <a:off x="-3111454" y="-4056768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>
  <p:cSld name="CUSTOM_5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23"/>
          <p:cNvSpPr txBox="1">
            <a:spLocks noGrp="1"/>
          </p:cNvSpPr>
          <p:nvPr>
            <p:ph type="title"/>
          </p:nvPr>
        </p:nvSpPr>
        <p:spPr>
          <a:xfrm>
            <a:off x="2336400" y="539500"/>
            <a:ext cx="4471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23"/>
          <p:cNvSpPr txBox="1">
            <a:spLocks noGrp="1"/>
          </p:cNvSpPr>
          <p:nvPr>
            <p:ph type="title" idx="2"/>
          </p:nvPr>
        </p:nvSpPr>
        <p:spPr>
          <a:xfrm>
            <a:off x="2310550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4" name="Google Shape;864;p23"/>
          <p:cNvSpPr txBox="1">
            <a:spLocks noGrp="1"/>
          </p:cNvSpPr>
          <p:nvPr>
            <p:ph type="subTitle" idx="1"/>
          </p:nvPr>
        </p:nvSpPr>
        <p:spPr>
          <a:xfrm>
            <a:off x="2310550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3"/>
          <p:cNvSpPr txBox="1">
            <a:spLocks noGrp="1"/>
          </p:cNvSpPr>
          <p:nvPr>
            <p:ph type="title" idx="3"/>
          </p:nvPr>
        </p:nvSpPr>
        <p:spPr>
          <a:xfrm>
            <a:off x="4855254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23"/>
          <p:cNvSpPr txBox="1">
            <a:spLocks noGrp="1"/>
          </p:cNvSpPr>
          <p:nvPr>
            <p:ph type="subTitle" idx="4"/>
          </p:nvPr>
        </p:nvSpPr>
        <p:spPr>
          <a:xfrm>
            <a:off x="4855254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23"/>
          <p:cNvSpPr txBox="1">
            <a:spLocks noGrp="1"/>
          </p:cNvSpPr>
          <p:nvPr>
            <p:ph type="title" idx="5"/>
          </p:nvPr>
        </p:nvSpPr>
        <p:spPr>
          <a:xfrm>
            <a:off x="2310550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23"/>
          <p:cNvSpPr txBox="1">
            <a:spLocks noGrp="1"/>
          </p:cNvSpPr>
          <p:nvPr>
            <p:ph type="subTitle" idx="6"/>
          </p:nvPr>
        </p:nvSpPr>
        <p:spPr>
          <a:xfrm>
            <a:off x="2310550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"/>
          <p:cNvSpPr txBox="1">
            <a:spLocks noGrp="1"/>
          </p:cNvSpPr>
          <p:nvPr>
            <p:ph type="title" idx="7"/>
          </p:nvPr>
        </p:nvSpPr>
        <p:spPr>
          <a:xfrm>
            <a:off x="4855254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23"/>
          <p:cNvSpPr txBox="1">
            <a:spLocks noGrp="1"/>
          </p:cNvSpPr>
          <p:nvPr>
            <p:ph type="subTitle" idx="8"/>
          </p:nvPr>
        </p:nvSpPr>
        <p:spPr>
          <a:xfrm>
            <a:off x="4855254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3"/>
          <p:cNvSpPr/>
          <p:nvPr/>
        </p:nvSpPr>
        <p:spPr>
          <a:xfrm>
            <a:off x="7399953" y="1653365"/>
            <a:ext cx="5310000" cy="53100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s">
  <p:cSld name="CUSTOM_3"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title"/>
          </p:nvPr>
        </p:nvSpPr>
        <p:spPr>
          <a:xfrm>
            <a:off x="720000" y="375273"/>
            <a:ext cx="4294800" cy="12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42" name="Google Shape;1142;p27"/>
          <p:cNvSpPr txBox="1">
            <a:spLocks noGrp="1"/>
          </p:cNvSpPr>
          <p:nvPr>
            <p:ph type="subTitle" idx="1"/>
          </p:nvPr>
        </p:nvSpPr>
        <p:spPr>
          <a:xfrm>
            <a:off x="720000" y="1517425"/>
            <a:ext cx="3434700" cy="14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CUSTOM_9"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28"/>
          <p:cNvSpPr/>
          <p:nvPr/>
        </p:nvSpPr>
        <p:spPr>
          <a:xfrm>
            <a:off x="-1139675" y="1228350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28"/>
          <p:cNvSpPr/>
          <p:nvPr/>
        </p:nvSpPr>
        <p:spPr>
          <a:xfrm>
            <a:off x="5765300" y="2033550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CUSTOM_9_1"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29"/>
          <p:cNvSpPr/>
          <p:nvPr/>
        </p:nvSpPr>
        <p:spPr>
          <a:xfrm>
            <a:off x="-724800" y="-1188625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29"/>
          <p:cNvSpPr/>
          <p:nvPr/>
        </p:nvSpPr>
        <p:spPr>
          <a:xfrm>
            <a:off x="2446050" y="4608575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2">
  <p:cSld name="Section header 2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1"/>
          <p:cNvSpPr txBox="1">
            <a:spLocks noGrp="1"/>
          </p:cNvSpPr>
          <p:nvPr>
            <p:ph type="title"/>
          </p:nvPr>
        </p:nvSpPr>
        <p:spPr>
          <a:xfrm>
            <a:off x="2522100" y="2957025"/>
            <a:ext cx="4099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8" name="Google Shape;748;p21"/>
          <p:cNvSpPr txBox="1">
            <a:spLocks noGrp="1"/>
          </p:cNvSpPr>
          <p:nvPr>
            <p:ph type="title" idx="2" hasCustomPrompt="1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9" name="Google Shape;749;p21"/>
          <p:cNvSpPr txBox="1">
            <a:spLocks noGrp="1"/>
          </p:cNvSpPr>
          <p:nvPr>
            <p:ph type="subTitle" idx="1"/>
          </p:nvPr>
        </p:nvSpPr>
        <p:spPr>
          <a:xfrm>
            <a:off x="2522100" y="3796400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21"/>
          <p:cNvSpPr/>
          <p:nvPr/>
        </p:nvSpPr>
        <p:spPr>
          <a:xfrm rot="-900520">
            <a:off x="-2140877" y="-896369"/>
            <a:ext cx="4514505" cy="4514505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21"/>
          <p:cNvSpPr/>
          <p:nvPr/>
        </p:nvSpPr>
        <p:spPr>
          <a:xfrm rot="-900491">
            <a:off x="7229969" y="1458392"/>
            <a:ext cx="7442161" cy="744216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EB301"/>
            </a:gs>
            <a:gs pos="100000">
              <a:srgbClr val="0198E9"/>
            </a:gs>
          </a:gsLst>
          <a:lin ang="135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Google Shape;1317;p47"/>
          <p:cNvSpPr txBox="1"/>
          <p:nvPr/>
        </p:nvSpPr>
        <p:spPr>
          <a:xfrm>
            <a:off x="682808" y="847198"/>
            <a:ext cx="7949302" cy="103378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9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en-US" altLang="fr-FR" sz="2800" dirty="0">
                <a:solidFill>
                  <a:schemeClr val="tx1"/>
                </a:solidFill>
                <a:sym typeface="+mn-ea"/>
              </a:rPr>
              <a:t>Exp</a:t>
            </a:r>
            <a:r>
              <a:rPr lang="en-US" altLang="en-US" sz="2800" dirty="0">
                <a:solidFill>
                  <a:schemeClr val="tx1"/>
                </a:solidFill>
                <a:sym typeface="+mn-ea"/>
              </a:rPr>
              <a:t>é</a:t>
            </a:r>
            <a:r>
              <a:rPr lang="en-US" altLang="fr-FR" sz="2800" dirty="0">
                <a:solidFill>
                  <a:schemeClr val="tx1"/>
                </a:solidFill>
                <a:sym typeface="+mn-ea"/>
              </a:rPr>
              <a:t>rimentation d'outils d'intelligence artificielle g</a:t>
            </a:r>
            <a:r>
              <a:rPr lang="en-US" altLang="en-US" sz="2800" dirty="0">
                <a:solidFill>
                  <a:schemeClr val="tx1"/>
                </a:solidFill>
                <a:sym typeface="+mn-ea"/>
              </a:rPr>
              <a:t>é</a:t>
            </a:r>
            <a:r>
              <a:rPr lang="en-US" altLang="fr-FR" sz="2800" dirty="0">
                <a:solidFill>
                  <a:schemeClr val="tx1"/>
                </a:solidFill>
                <a:sym typeface="+mn-ea"/>
              </a:rPr>
              <a:t>n</a:t>
            </a:r>
            <a:r>
              <a:rPr lang="en-US" altLang="en-US" sz="2800" dirty="0">
                <a:solidFill>
                  <a:schemeClr val="tx1"/>
                </a:solidFill>
                <a:sym typeface="+mn-ea"/>
              </a:rPr>
              <a:t>é</a:t>
            </a:r>
            <a:r>
              <a:rPr lang="en-US" altLang="fr-FR" sz="2800" dirty="0">
                <a:solidFill>
                  <a:schemeClr val="tx1"/>
                </a:solidFill>
                <a:sym typeface="+mn-ea"/>
              </a:rPr>
              <a:t>rative sur l'enseignement à distance apr</a:t>
            </a:r>
            <a:r>
              <a:rPr lang="en-US" altLang="en-US" sz="2800" dirty="0">
                <a:solidFill>
                  <a:schemeClr val="tx1"/>
                </a:solidFill>
                <a:sym typeface="+mn-ea"/>
              </a:rPr>
              <a:t>è</a:t>
            </a:r>
            <a:r>
              <a:rPr lang="en-US" altLang="fr-FR" sz="2800" dirty="0">
                <a:solidFill>
                  <a:schemeClr val="tx1"/>
                </a:solidFill>
                <a:sym typeface="+mn-ea"/>
              </a:rPr>
              <a:t>s le Covid-19 à Djibouti</a:t>
            </a:r>
            <a:endParaRPr lang="en-US" altLang="fr-FR" sz="2800" dirty="0">
              <a:solidFill>
                <a:schemeClr val="tx1"/>
              </a:solidFill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  <a:sym typeface="+mn-ea"/>
            </a:endParaRPr>
          </a:p>
        </p:txBody>
      </p:sp>
      <p:sp>
        <p:nvSpPr>
          <p:cNvPr id="26" name="Google Shape;1167;p33"/>
          <p:cNvSpPr txBox="1"/>
          <p:nvPr/>
        </p:nvSpPr>
        <p:spPr>
          <a:xfrm>
            <a:off x="388915" y="2689121"/>
            <a:ext cx="3899535" cy="156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/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Ahmed Isman Bahdon</a:t>
            </a:r>
          </a:p>
          <a:p>
            <a:pPr marL="0" indent="0"/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Doctorant à l’INUFOCAD</a:t>
            </a:r>
          </a:p>
          <a:p>
            <a:pPr marL="0" indent="0"/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Professeur Formateur au CFEN </a:t>
            </a:r>
          </a:p>
          <a:p>
            <a:pPr marL="0" indent="0"/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helaye2012@gmail.com</a:t>
            </a:r>
          </a:p>
        </p:txBody>
      </p:sp>
      <p:sp>
        <p:nvSpPr>
          <p:cNvPr id="2" name="Google Shape;1208;p36"/>
          <p:cNvSpPr txBox="1">
            <a:spLocks noGrp="1"/>
          </p:cNvSpPr>
          <p:nvPr>
            <p:ph type="title"/>
          </p:nvPr>
        </p:nvSpPr>
        <p:spPr>
          <a:xfrm>
            <a:off x="370573" y="179637"/>
            <a:ext cx="8402854" cy="3520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1200" i="1" dirty="0"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Journées nationales de l'innovation et de la recherche-action</a:t>
            </a:r>
            <a:endParaRPr sz="1200" i="1" dirty="0"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8" name="Image 7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9" name="Image 8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1" name="Image 10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4" name="Image 3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8100000" scaled="1"/>
          <a:tileRect/>
        </a:gradFill>
        <a:effectLst/>
      </p:bgPr>
    </p:bg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36"/>
          <p:cNvSpPr txBox="1">
            <a:spLocks noGrp="1"/>
          </p:cNvSpPr>
          <p:nvPr>
            <p:ph type="title" idx="2"/>
          </p:nvPr>
        </p:nvSpPr>
        <p:spPr>
          <a:xfrm>
            <a:off x="218440" y="3629660"/>
            <a:ext cx="534670" cy="480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GB" sz="180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2</a:t>
            </a:r>
            <a:endParaRPr lang="en-GB" sz="1800"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/>
          <p:cNvSpPr/>
          <p:nvPr/>
        </p:nvSpPr>
        <p:spPr>
          <a:xfrm rot="-900712">
            <a:off x="82550" y="3391535"/>
            <a:ext cx="827405" cy="1004570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itle 1"/>
          <p:cNvSpPr>
            <a:spLocks noGrp="1"/>
          </p:cNvSpPr>
          <p:nvPr/>
        </p:nvSpPr>
        <p:spPr>
          <a:xfrm>
            <a:off x="2016125" y="230505"/>
            <a:ext cx="2774315" cy="745490"/>
          </a:xfrm>
          <a:prstGeom prst="rect">
            <a:avLst/>
          </a:prstGeom>
        </p:spPr>
        <p:txBody>
          <a:bodyPr vert="horz" rtlCol="0" anchor="ctr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en-US" sz="3200" b="1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</a:rPr>
              <a:t>Contexte</a:t>
            </a:r>
            <a:r>
              <a:rPr lang="fr-FR" altLang="en-US" sz="2800" b="1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</a:rPr>
              <a:t> </a:t>
            </a:r>
          </a:p>
        </p:txBody>
      </p:sp>
      <p:sp>
        <p:nvSpPr>
          <p:cNvPr id="16" name="Google Shape;1208;p36"/>
          <p:cNvSpPr txBox="1">
            <a:spLocks noGrp="1"/>
          </p:cNvSpPr>
          <p:nvPr/>
        </p:nvSpPr>
        <p:spPr>
          <a:xfrm>
            <a:off x="2" y="1407794"/>
            <a:ext cx="4481688" cy="304736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5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</a:pP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Constat </a:t>
            </a:r>
            <a:r>
              <a:rPr sz="2000" dirty="0" err="1">
                <a:latin typeface="Noto Sans" panose="020B0502040504020204" charset="0"/>
                <a:cs typeface="Noto Sans" panose="020B0502040504020204" charset="0"/>
                <a:sym typeface="+mn-ea"/>
              </a:rPr>
              <a:t>problématique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latin typeface="Noto Sans" panose="020B0502040504020204" charset="0"/>
                <a:cs typeface="Noto Sans" panose="020B0502040504020204" charset="0"/>
                <a:sym typeface="+mn-ea"/>
              </a:rPr>
              <a:t>éducative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 :</a:t>
            </a:r>
            <a:b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</a:br>
            <a:r>
              <a:rPr lang="fr-FR"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   - 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Rupture pédagogique pendant la COVID-19 à Djibouti.</a:t>
            </a:r>
            <a:b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</a:br>
            <a:r>
              <a:rPr lang="fr-FR"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   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- </a:t>
            </a:r>
            <a:r>
              <a:rPr sz="2000" dirty="0" err="1">
                <a:latin typeface="Noto Sans" panose="020B0502040504020204" charset="0"/>
                <a:cs typeface="Noto Sans" panose="020B0502040504020204" charset="0"/>
                <a:sym typeface="+mn-ea"/>
              </a:rPr>
              <a:t>Recours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 au </a:t>
            </a:r>
            <a:r>
              <a:rPr sz="2000" dirty="0" err="1">
                <a:latin typeface="Noto Sans" panose="020B0502040504020204" charset="0"/>
                <a:cs typeface="Noto Sans" panose="020B0502040504020204" charset="0"/>
                <a:sym typeface="+mn-ea"/>
              </a:rPr>
              <a:t>télé-enseignement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 via des séances TV (CRIPEN/RTD).</a:t>
            </a:r>
            <a:b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</a:br>
            <a:r>
              <a:rPr lang="fr-FR"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   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- </a:t>
            </a:r>
            <a:r>
              <a:rPr sz="2000" dirty="0" err="1">
                <a:latin typeface="Noto Sans" panose="020B0502040504020204" charset="0"/>
                <a:cs typeface="Noto Sans" panose="020B0502040504020204" charset="0"/>
                <a:sym typeface="+mn-ea"/>
              </a:rPr>
              <a:t>Limites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 : </a:t>
            </a:r>
            <a:r>
              <a:rPr sz="2000" dirty="0" err="1">
                <a:latin typeface="Noto Sans" panose="020B0502040504020204" charset="0"/>
                <a:cs typeface="Noto Sans" panose="020B0502040504020204" charset="0"/>
                <a:sym typeface="+mn-ea"/>
              </a:rPr>
              <a:t>passivité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 des </a:t>
            </a:r>
            <a:r>
              <a:rPr sz="2000" dirty="0" err="1">
                <a:latin typeface="Noto Sans" panose="020B0502040504020204" charset="0"/>
                <a:cs typeface="Noto Sans" panose="020B0502040504020204" charset="0"/>
                <a:sym typeface="+mn-ea"/>
              </a:rPr>
              <a:t>élèves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, manque </a:t>
            </a:r>
            <a:r>
              <a:rPr sz="2000" dirty="0" err="1">
                <a:latin typeface="Noto Sans" panose="020B0502040504020204" charset="0"/>
                <a:cs typeface="Noto Sans" panose="020B0502040504020204" charset="0"/>
                <a:sym typeface="+mn-ea"/>
              </a:rPr>
              <a:t>d'interactivité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, </a:t>
            </a:r>
            <a:r>
              <a:rPr sz="2000" dirty="0" err="1">
                <a:latin typeface="Noto Sans" panose="020B0502040504020204" charset="0"/>
                <a:cs typeface="Noto Sans" panose="020B0502040504020204" charset="0"/>
                <a:sym typeface="+mn-ea"/>
              </a:rPr>
              <a:t>rigidité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 des </a:t>
            </a:r>
            <a:r>
              <a:rPr sz="2000" dirty="0" err="1">
                <a:latin typeface="Noto Sans" panose="020B0502040504020204" charset="0"/>
                <a:cs typeface="Noto Sans" panose="020B0502040504020204" charset="0"/>
                <a:sym typeface="+mn-ea"/>
              </a:rPr>
              <a:t>contenus</a:t>
            </a:r>
            <a:r>
              <a:rPr sz="2000" dirty="0">
                <a:latin typeface="Noto Sans" panose="020B0502040504020204" charset="0"/>
                <a:cs typeface="Noto Sans" panose="020B0502040504020204" charset="0"/>
                <a:sym typeface="+mn-ea"/>
              </a:rPr>
              <a:t>.</a:t>
            </a:r>
            <a:endParaRPr lang="fr-FR" sz="2000" dirty="0">
              <a:solidFill>
                <a:schemeClr val="tx1"/>
              </a:solidFill>
              <a:latin typeface="Noto Sans" panose="020B0502040504020204" charset="0"/>
              <a:ea typeface="Noto Sans Black" panose="020B0502040504020204" pitchFamily="34" charset="0"/>
              <a:cs typeface="Noto Sans" panose="020B0502040504020204" charset="0"/>
              <a:sym typeface="+mn-ea"/>
            </a:endParaRPr>
          </a:p>
        </p:txBody>
      </p:sp>
      <p:pic>
        <p:nvPicPr>
          <p:cNvPr id="18" name="Image 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0" y="3810"/>
            <a:ext cx="1626235" cy="1403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Imag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515126" y="983224"/>
            <a:ext cx="4601572" cy="337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Zone de texte 18"/>
          <p:cNvSpPr txBox="1"/>
          <p:nvPr/>
        </p:nvSpPr>
        <p:spPr>
          <a:xfrm>
            <a:off x="5113306" y="369285"/>
            <a:ext cx="3974253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09855" indent="0">
              <a:buFont typeface="Wingdings" panose="05000000000000000000" charset="0"/>
              <a:buNone/>
            </a:pPr>
            <a:r>
              <a:rPr lang="en-US" altLang="fr-FR" sz="1000" b="1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https://www.youtube.com/watch?v=gNe6z9RkunY</a:t>
            </a:r>
            <a:endParaRPr lang="en-US" altLang="fr-FR" sz="1000" b="1" dirty="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pPr marL="109855" indent="0">
              <a:buFont typeface="Wingdings" panose="05000000000000000000" charset="0"/>
              <a:buNone/>
            </a:pPr>
            <a:r>
              <a:rPr lang="en-US" altLang="fr-FR" sz="1000" b="1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https://youtu.be/w3-RD8N_l3U?list=UUOEjZaSbTTfOJR-9IhD_zTQ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8100000" scaled="1"/>
          <a:tileRect/>
        </a:gradFill>
        <a:effectLst/>
      </p:bgPr>
    </p:bg>
    <p:spTree>
      <p:nvGrpSpPr>
        <p:cNvPr id="1" name="Shape 1207">
          <a:extLst>
            <a:ext uri="{FF2B5EF4-FFF2-40B4-BE49-F238E27FC236}">
              <a16:creationId xmlns:a16="http://schemas.microsoft.com/office/drawing/2014/main" id="{52D72263-232B-BAEE-EE15-C3E3E4015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36">
            <a:extLst>
              <a:ext uri="{FF2B5EF4-FFF2-40B4-BE49-F238E27FC236}">
                <a16:creationId xmlns:a16="http://schemas.microsoft.com/office/drawing/2014/main" id="{F0AAFFCB-EE27-AAEE-8D28-D0092B3F185E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218440" y="3629660"/>
            <a:ext cx="534670" cy="480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GB" sz="180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2</a:t>
            </a:r>
            <a:endParaRPr lang="en-GB" sz="1800"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6DBB6A-029E-D316-9707-AD8ACEF16D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E8CB18C-350E-58B8-12A6-4C00FF488906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3524CC5-C177-F64C-82F3-2B6304AFB23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52115F0A-9878-F744-D35E-6F5C0B407E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CE591B81-4337-6B58-722C-3A8E6F2326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690B1E9-FC56-4E4A-C8EB-94A91F039C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8F2FDA7F-36D5-4270-A401-659172000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C30DE578-D9D1-61A9-301E-505B4BBF8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E780531B-9CA8-F31F-229A-7D7D178AF054}"/>
              </a:ext>
            </a:extLst>
          </p:cNvPr>
          <p:cNvSpPr/>
          <p:nvPr/>
        </p:nvSpPr>
        <p:spPr>
          <a:xfrm rot="-900712">
            <a:off x="82550" y="3391535"/>
            <a:ext cx="827405" cy="1004570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ABAE37-919A-511C-19D0-CAB9724E93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533" y="25247"/>
            <a:ext cx="7473245" cy="43264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1351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8100000" scaled="1"/>
          <a:tileRect/>
        </a:gradFill>
        <a:effectLst/>
      </p:bgPr>
    </p:bg>
    <p:spTree>
      <p:nvGrpSpPr>
        <p:cNvPr id="1" name="Shape 1207">
          <a:extLst>
            <a:ext uri="{FF2B5EF4-FFF2-40B4-BE49-F238E27FC236}">
              <a16:creationId xmlns:a16="http://schemas.microsoft.com/office/drawing/2014/main" id="{105D6DA2-AA05-3328-0289-514F9A542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36">
            <a:extLst>
              <a:ext uri="{FF2B5EF4-FFF2-40B4-BE49-F238E27FC236}">
                <a16:creationId xmlns:a16="http://schemas.microsoft.com/office/drawing/2014/main" id="{7412DF4E-2D74-B943-EA2E-91FBBC1CC1DA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218440" y="3629660"/>
            <a:ext cx="534670" cy="480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GB" sz="180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2</a:t>
            </a:r>
            <a:endParaRPr lang="en-GB" sz="1800"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BD8813-065A-1423-A6DE-B396AA55E2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F9C407F-E9D4-4746-EEAF-97E3664A3B1E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6C6D706D-F941-4B42-4F85-4EE59EAE4656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628440D-2B05-B54E-3441-8C7D6DE6C3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107F72C3-8072-3CDA-1A7D-DB73460A62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506F510-E398-4E80-B017-A505659654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E8FA6370-641B-B4C8-AEB8-10EFBB4BB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2A138F9E-EA38-7EE9-169A-0561D94E7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ED20C5A7-838F-7366-535B-3C3E6B4E3AF6}"/>
              </a:ext>
            </a:extLst>
          </p:cNvPr>
          <p:cNvSpPr/>
          <p:nvPr/>
        </p:nvSpPr>
        <p:spPr>
          <a:xfrm rot="-900712">
            <a:off x="82550" y="3391535"/>
            <a:ext cx="827405" cy="1004570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FF0EF9-5B39-14B3-1807-8E4FB6AAB2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6931" y="101331"/>
            <a:ext cx="6570839" cy="41625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6882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8100000" scaled="1"/>
          <a:tileRect/>
        </a:gradFill>
        <a:effectLst/>
      </p:bgPr>
    </p:bg>
    <p:spTree>
      <p:nvGrpSpPr>
        <p:cNvPr id="1" name="Shape 1207">
          <a:extLst>
            <a:ext uri="{FF2B5EF4-FFF2-40B4-BE49-F238E27FC236}">
              <a16:creationId xmlns:a16="http://schemas.microsoft.com/office/drawing/2014/main" id="{02D1D760-6845-55D9-A6CD-7CC128434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36">
            <a:extLst>
              <a:ext uri="{FF2B5EF4-FFF2-40B4-BE49-F238E27FC236}">
                <a16:creationId xmlns:a16="http://schemas.microsoft.com/office/drawing/2014/main" id="{CD3B9B6A-4FC8-8D2B-B51D-B33D815B335F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218440" y="3629660"/>
            <a:ext cx="534670" cy="480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GB" sz="180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2</a:t>
            </a:r>
            <a:endParaRPr lang="en-GB" sz="1800"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33BC51-867A-BDC4-A5C3-C6813CA112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E4990C2-720E-4E28-0BE7-F2A99E61CAE1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A2196916-5F23-3D9B-1F69-4AB58F6BBB2F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61809714-25FF-C220-A1CC-5EBAA6F1BF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79F1EACF-0EDC-47DF-5DFD-82C3BDF174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3D9BCF6-EB45-5A40-BBCD-E4DB55900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894CF65B-AE7D-CB59-9497-216377F90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A6C743DE-CBD1-1A97-A047-A6D953868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3026EB18-A1DB-9B37-00C0-7007A0475D26}"/>
              </a:ext>
            </a:extLst>
          </p:cNvPr>
          <p:cNvSpPr/>
          <p:nvPr/>
        </p:nvSpPr>
        <p:spPr>
          <a:xfrm rot="-900712">
            <a:off x="82550" y="3391535"/>
            <a:ext cx="827405" cy="1004570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4633F4-CC2C-A745-D2EF-81E2BACAEF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823" y="44957"/>
            <a:ext cx="7109178" cy="42293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7393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8100000" scaled="1"/>
          <a:tileRect/>
        </a:gradFill>
        <a:effectLst/>
      </p:bgPr>
    </p:bg>
    <p:spTree>
      <p:nvGrpSpPr>
        <p:cNvPr id="1" name="Shape 1207">
          <a:extLst>
            <a:ext uri="{FF2B5EF4-FFF2-40B4-BE49-F238E27FC236}">
              <a16:creationId xmlns:a16="http://schemas.microsoft.com/office/drawing/2014/main" id="{0289D023-AE8F-8001-32F2-1FFCB0C79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36">
            <a:extLst>
              <a:ext uri="{FF2B5EF4-FFF2-40B4-BE49-F238E27FC236}">
                <a16:creationId xmlns:a16="http://schemas.microsoft.com/office/drawing/2014/main" id="{39091AF4-68A8-A35F-B1DA-82D2F5E0C630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218440" y="3629660"/>
            <a:ext cx="534670" cy="480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GB" sz="180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2</a:t>
            </a:r>
            <a:endParaRPr lang="en-GB" sz="1800"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9B19BC-39C5-8980-91BD-DD824C560E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B7C07D5-EA0C-30EE-A893-43A2F84B55CD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9D115F26-87BA-3667-A893-D96930B0A278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8C743AC6-ADFB-1F3C-7E59-4BB8B55708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D8642E45-17AC-0231-7F40-43FF8E74A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F9250DD-1528-DC01-A64C-FFD36EB7F4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E30A858B-7970-93FF-47FB-01D56D0B0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BA1C5E6C-9725-6550-8A38-2EBF511AA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90453A5B-E83A-44E1-4ECF-AD9F837AC88C}"/>
              </a:ext>
            </a:extLst>
          </p:cNvPr>
          <p:cNvSpPr/>
          <p:nvPr/>
        </p:nvSpPr>
        <p:spPr>
          <a:xfrm rot="-900712">
            <a:off x="82550" y="3391535"/>
            <a:ext cx="827405" cy="1004570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1208;p36">
            <a:extLst>
              <a:ext uri="{FF2B5EF4-FFF2-40B4-BE49-F238E27FC236}">
                <a16:creationId xmlns:a16="http://schemas.microsoft.com/office/drawing/2014/main" id="{96BD6018-05DE-10DA-8EF5-0F6850647D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65853" y="178825"/>
            <a:ext cx="2214739" cy="6775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2800" dirty="0" err="1">
                <a:latin typeface="+mj-lt"/>
                <a:ea typeface="Noto Sans Black" panose="020B0502040504020204"/>
                <a:cs typeface="Noto Sans Black" panose="020B0502040504020204"/>
              </a:rPr>
              <a:t>Résultats</a:t>
            </a:r>
            <a:endParaRPr lang="en-GB" sz="2800" dirty="0">
              <a:latin typeface="+mj-lt"/>
              <a:ea typeface="Noto Sans Black" panose="020B0502040504020204"/>
              <a:cs typeface="Noto Sans Black" panose="020B0502040504020204"/>
            </a:endParaRPr>
          </a:p>
        </p:txBody>
      </p:sp>
      <p:sp>
        <p:nvSpPr>
          <p:cNvPr id="15" name="Google Shape;1208;p36">
            <a:extLst>
              <a:ext uri="{FF2B5EF4-FFF2-40B4-BE49-F238E27FC236}">
                <a16:creationId xmlns:a16="http://schemas.microsoft.com/office/drawing/2014/main" id="{E2AF3531-8DDA-B19B-EA2B-470BF2094C53}"/>
              </a:ext>
            </a:extLst>
          </p:cNvPr>
          <p:cNvSpPr txBox="1">
            <a:spLocks/>
          </p:cNvSpPr>
          <p:nvPr/>
        </p:nvSpPr>
        <p:spPr>
          <a:xfrm>
            <a:off x="753110" y="1156731"/>
            <a:ext cx="7508462" cy="2308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5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457200" indent="-457200">
              <a:buFontTx/>
              <a:buChar char="-"/>
            </a:pPr>
            <a:r>
              <a:rPr lang="en-GB" sz="2800" dirty="0">
                <a:latin typeface="+mj-lt"/>
                <a:ea typeface="Noto Sans Black" panose="020B0502040504020204"/>
                <a:cs typeface="Noto Sans Black" panose="020B0502040504020204"/>
              </a:rPr>
              <a:t>Non respect de la durée des </a:t>
            </a:r>
            <a:r>
              <a:rPr lang="en-GB" sz="2800" dirty="0" err="1">
                <a:latin typeface="+mj-lt"/>
                <a:ea typeface="Noto Sans Black" panose="020B0502040504020204"/>
                <a:cs typeface="Noto Sans Black" panose="020B0502040504020204"/>
              </a:rPr>
              <a:t>activités</a:t>
            </a:r>
            <a:endParaRPr lang="en-GB" sz="2800" dirty="0">
              <a:latin typeface="+mj-lt"/>
              <a:ea typeface="Noto Sans Black" panose="020B0502040504020204"/>
              <a:cs typeface="Noto Sans Black" panose="020B0502040504020204"/>
            </a:endParaRPr>
          </a:p>
          <a:p>
            <a:pPr marL="457200" indent="-457200">
              <a:buFontTx/>
              <a:buChar char="-"/>
            </a:pPr>
            <a:r>
              <a:rPr lang="en-GB" sz="2800" dirty="0">
                <a:latin typeface="+mj-lt"/>
                <a:ea typeface="Noto Sans Black" panose="020B0502040504020204"/>
                <a:cs typeface="Noto Sans Black" panose="020B0502040504020204"/>
              </a:rPr>
              <a:t>Absence de feed-back</a:t>
            </a:r>
          </a:p>
          <a:p>
            <a:pPr marL="457200" indent="-457200">
              <a:buFontTx/>
              <a:buChar char="-"/>
            </a:pPr>
            <a:r>
              <a:rPr lang="en-GB" sz="2800" dirty="0">
                <a:latin typeface="+mj-lt"/>
                <a:ea typeface="Noto Sans Black" panose="020B0502040504020204"/>
                <a:cs typeface="Noto Sans Black" panose="020B0502040504020204"/>
              </a:rPr>
              <a:t>Importance de la presence des parents</a:t>
            </a:r>
          </a:p>
          <a:p>
            <a:pPr marL="457200" indent="-457200">
              <a:buFontTx/>
              <a:buChar char="-"/>
            </a:pPr>
            <a:r>
              <a:rPr lang="en-GB" sz="2800" dirty="0">
                <a:latin typeface="+mj-lt"/>
                <a:ea typeface="Noto Sans Black" panose="020B0502040504020204"/>
                <a:cs typeface="Noto Sans Black" panose="020B0502040504020204"/>
              </a:rPr>
              <a:t>Impact et </a:t>
            </a:r>
            <a:r>
              <a:rPr lang="en-GB" sz="2800" dirty="0" err="1">
                <a:latin typeface="+mj-lt"/>
                <a:ea typeface="Noto Sans Black" panose="020B0502040504020204"/>
                <a:cs typeface="Noto Sans Black" panose="020B0502040504020204"/>
              </a:rPr>
              <a:t>limite</a:t>
            </a:r>
            <a:r>
              <a:rPr lang="en-GB" sz="2800" dirty="0">
                <a:latin typeface="+mj-lt"/>
                <a:ea typeface="Noto Sans Black" panose="020B0502040504020204"/>
                <a:cs typeface="Noto Sans Black" panose="020B0502040504020204"/>
              </a:rPr>
              <a:t> des séances </a:t>
            </a:r>
            <a:r>
              <a:rPr lang="en-GB" sz="2800" dirty="0" err="1">
                <a:latin typeface="+mj-lt"/>
                <a:ea typeface="Noto Sans Black" panose="020B0502040504020204"/>
                <a:cs typeface="Noto Sans Black" panose="020B0502040504020204"/>
              </a:rPr>
              <a:t>télévisées</a:t>
            </a:r>
            <a:endParaRPr lang="en-GB" sz="2800" dirty="0">
              <a:latin typeface="+mj-lt"/>
              <a:ea typeface="Noto Sans Black" panose="020B0502040504020204"/>
              <a:cs typeface="Noto Sans Black" panose="020B0502040504020204"/>
            </a:endParaRPr>
          </a:p>
          <a:p>
            <a:pPr marL="457200" indent="-457200">
              <a:buFontTx/>
              <a:buChar char="-"/>
            </a:pPr>
            <a:endParaRPr lang="en-GB" sz="2800" dirty="0">
              <a:latin typeface="+mj-lt"/>
              <a:ea typeface="Noto Sans Black" panose="020B0502040504020204"/>
              <a:cs typeface="Noto Sans Black" panose="020B0502040504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584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/>
          <p:cNvSpPr txBox="1">
            <a:spLocks noGrp="1"/>
          </p:cNvSpPr>
          <p:nvPr>
            <p:ph type="title" idx="2"/>
          </p:nvPr>
        </p:nvSpPr>
        <p:spPr>
          <a:xfrm>
            <a:off x="154305" y="3888105"/>
            <a:ext cx="432435" cy="33718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GB" sz="1800" dirty="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4</a:t>
            </a:r>
            <a:endParaRPr lang="en-GB" sz="1800" dirty="0"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sp>
        <p:nvSpPr>
          <p:cNvPr id="15" name="Google Shape;1208;p36"/>
          <p:cNvSpPr txBox="1">
            <a:spLocks noGrp="1"/>
          </p:cNvSpPr>
          <p:nvPr>
            <p:ph type="title"/>
          </p:nvPr>
        </p:nvSpPr>
        <p:spPr>
          <a:xfrm>
            <a:off x="1962150" y="187960"/>
            <a:ext cx="4631690" cy="6775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2800" dirty="0">
                <a:latin typeface="Noto Sans Black" panose="020B0502040504020204"/>
                <a:ea typeface="Noto Sans Black" panose="020B0502040504020204"/>
                <a:cs typeface="Noto Sans Black" panose="020B0502040504020204"/>
              </a:rPr>
              <a:t>Questions de recherche</a:t>
            </a:r>
          </a:p>
        </p:txBody>
      </p:sp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/>
          <p:cNvSpPr/>
          <p:nvPr/>
        </p:nvSpPr>
        <p:spPr>
          <a:xfrm rot="-900712">
            <a:off x="-75565" y="3590290"/>
            <a:ext cx="923925" cy="909955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Zone de texte 7"/>
          <p:cNvSpPr txBox="1"/>
          <p:nvPr/>
        </p:nvSpPr>
        <p:spPr>
          <a:xfrm>
            <a:off x="434340" y="1069340"/>
            <a:ext cx="8653145" cy="2019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>
              <a:buFont typeface="Wingdings" panose="05000000000000000000" charset="0"/>
              <a:buNone/>
            </a:pPr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Question centrale :</a:t>
            </a:r>
          </a:p>
          <a:p>
            <a:pPr marL="0" indent="0">
              <a:buFont typeface="Wingdings" panose="05000000000000000000" charset="0"/>
              <a:buNone/>
            </a:pPr>
            <a:endParaRPr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  <a:p>
            <a:pPr marL="0" indent="0">
              <a:buFont typeface="Wingdings" panose="05000000000000000000" charset="0"/>
              <a:buNone/>
            </a:pPr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Comment l'intégration d'outils d'IAG peut-elle enrichir les séances télévisées (savoir, activités du professeur, activités des élèves) à l'école primaire à Djibouti ?</a:t>
            </a:r>
          </a:p>
          <a:p>
            <a:pPr marL="342900" indent="-342900">
              <a:buFont typeface="Wingdings" panose="05000000000000000000" charset="0"/>
              <a:buChar char="Ø"/>
            </a:pPr>
            <a:endParaRPr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5"/>
          <p:cNvSpPr/>
          <p:nvPr/>
        </p:nvSpPr>
        <p:spPr>
          <a:xfrm rot="-900402">
            <a:off x="8415655" y="3681095"/>
            <a:ext cx="706755" cy="674370"/>
          </a:xfrm>
          <a:prstGeom prst="donut">
            <a:avLst>
              <a:gd name="adj" fmla="val 12908"/>
            </a:avLst>
          </a:prstGeom>
          <a:gradFill>
            <a:gsLst>
              <a:gs pos="0">
                <a:srgbClr val="6AB2E7"/>
              </a:gs>
              <a:gs pos="100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83;p43"/>
          <p:cNvSpPr txBox="1"/>
          <p:nvPr/>
        </p:nvSpPr>
        <p:spPr>
          <a:xfrm>
            <a:off x="786039" y="842641"/>
            <a:ext cx="7136430" cy="9402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 panose="020B0604020202020204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457200" indent="-317500">
              <a:buClr>
                <a:schemeClr val="dk1"/>
              </a:buClr>
              <a:buSzPts val="1400"/>
              <a:buFont typeface="Arial" panose="020B0604020202020204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6" name="Groupe 15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7" name="Groupe 16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8" name="Zone de texte 7"/>
          <p:cNvSpPr txBox="1"/>
          <p:nvPr/>
        </p:nvSpPr>
        <p:spPr>
          <a:xfrm>
            <a:off x="83185" y="125588"/>
            <a:ext cx="8964295" cy="10229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>
              <a:buFont typeface="Wingdings" panose="05000000000000000000" charset="0"/>
              <a:buNone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+mn-ea"/>
              </a:rPr>
              <a:t>Objectif général :</a:t>
            </a:r>
          </a:p>
          <a:p>
            <a:pPr marL="0" indent="0">
              <a:buFont typeface="Wingdings" panose="05000000000000000000" charset="0"/>
              <a:buNone/>
            </a:pP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Évaluer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l'impact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pédagogique et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interactionnel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de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l'enrichissement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par IAG de séances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télévisées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archivées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.</a:t>
            </a:r>
          </a:p>
          <a:p>
            <a:pPr marL="0" indent="0">
              <a:buFont typeface="Wingdings" panose="05000000000000000000" charset="0"/>
              <a:buNone/>
            </a:pPr>
            <a:endParaRPr lang="fr-FR" altLang="en-US" sz="2000" dirty="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</p:txBody>
      </p:sp>
      <p:sp>
        <p:nvSpPr>
          <p:cNvPr id="4" name="Zone de texte 3"/>
          <p:cNvSpPr txBox="1"/>
          <p:nvPr/>
        </p:nvSpPr>
        <p:spPr>
          <a:xfrm>
            <a:off x="119380" y="1481312"/>
            <a:ext cx="8710930" cy="235281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>
              <a:buFont typeface="Wingdings" panose="05000000000000000000" charset="0"/>
              <a:buNone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+mn-ea"/>
              </a:rPr>
              <a:t>Objectifs spécifiques:</a:t>
            </a: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0" indent="0">
              <a:buFont typeface="Wingdings" panose="05000000000000000000" charset="0"/>
              <a:buNone/>
            </a:pP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Comparer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l'engagement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et les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apprentissages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entre un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groupe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témoin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(séance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originale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) et un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groupe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expérimental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(séance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enrichie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).</a:t>
            </a:r>
          </a:p>
          <a:p>
            <a:pPr marL="0" indent="0">
              <a:buFont typeface="Wingdings" panose="05000000000000000000" charset="0"/>
              <a:buNone/>
            </a:pP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Analyser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l'impact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sur les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représentations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et pratiques des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enseignants-présentateurs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.</a:t>
            </a:r>
          </a:p>
          <a:p>
            <a:pPr marL="0" indent="0">
              <a:buFont typeface="Wingdings" panose="05000000000000000000" charset="0"/>
              <a:buNone/>
            </a:pP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Proposer un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modèle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hybride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(TV + IAG)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adapté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aux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contextes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à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faibles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ressources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.</a:t>
            </a:r>
            <a:endParaRPr lang="fr-FR" altLang="en-US" sz="2000" dirty="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</p:txBody>
      </p:sp>
      <p:sp>
        <p:nvSpPr>
          <p:cNvPr id="5" name="Zone de texte 4"/>
          <p:cNvSpPr txBox="1"/>
          <p:nvPr/>
        </p:nvSpPr>
        <p:spPr>
          <a:xfrm>
            <a:off x="8632190" y="3834130"/>
            <a:ext cx="3244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r-FR" altLang="en-GB" sz="1800" dirty="0">
                <a:solidFill>
                  <a:schemeClr val="bg1"/>
                </a:solidFill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  <a:sym typeface="+mn-ea"/>
              </a:rPr>
              <a:t>5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/>
          <p:cNvSpPr txBox="1">
            <a:spLocks noGrp="1"/>
          </p:cNvSpPr>
          <p:nvPr>
            <p:ph type="title"/>
          </p:nvPr>
        </p:nvSpPr>
        <p:spPr>
          <a:xfrm>
            <a:off x="2743200" y="-31750"/>
            <a:ext cx="3401695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dirty="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Méthodologie</a:t>
            </a:r>
          </a:p>
        </p:txBody>
      </p:sp>
      <p:sp>
        <p:nvSpPr>
          <p:cNvPr id="14" name="Google Shape;1209;p36"/>
          <p:cNvSpPr txBox="1"/>
          <p:nvPr/>
        </p:nvSpPr>
        <p:spPr>
          <a:xfrm>
            <a:off x="297815" y="3959860"/>
            <a:ext cx="116205" cy="2044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r>
              <a:rPr lang="fr-FR" altLang="en-GB" sz="1800" dirty="0">
                <a:solidFill>
                  <a:schemeClr val="bg1"/>
                </a:solidFill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7</a:t>
            </a:r>
            <a:endParaRPr lang="en-GB" sz="1800" dirty="0">
              <a:solidFill>
                <a:schemeClr val="bg1"/>
              </a:solidFill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sp>
        <p:nvSpPr>
          <p:cNvPr id="15" name="Google Shape;1211;p36"/>
          <p:cNvSpPr/>
          <p:nvPr/>
        </p:nvSpPr>
        <p:spPr>
          <a:xfrm rot="-900712">
            <a:off x="5715" y="3669030"/>
            <a:ext cx="692785" cy="757555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roupe 16"/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8" name="Image 7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0" name="Image 9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9" name="Zone de texte 8"/>
          <p:cNvSpPr txBox="1"/>
          <p:nvPr/>
        </p:nvSpPr>
        <p:spPr>
          <a:xfrm>
            <a:off x="587375" y="393065"/>
            <a:ext cx="8408035" cy="38582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sz="2000" b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Approche :</a:t>
            </a:r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Qualitative (étude de cas expérimentale).</a:t>
            </a:r>
          </a:p>
          <a:p>
            <a:r>
              <a:rPr sz="2000" b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Protocole :</a:t>
            </a:r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Comparaison de deux groupes.</a:t>
            </a:r>
          </a:p>
          <a:p>
            <a:r>
              <a:rPr sz="2000" b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Groupe 1 (Témoin) :</a:t>
            </a:r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Visionnage séance TV originale (Lecture </a:t>
            </a:r>
            <a:r>
              <a:rPr lang="fr-FR"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5ème A</a:t>
            </a:r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, Langage </a:t>
            </a:r>
            <a:r>
              <a:rPr lang="fr-FR"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2ème A</a:t>
            </a:r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).</a:t>
            </a:r>
          </a:p>
          <a:p>
            <a:r>
              <a:rPr sz="2000" b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Groupe 2 (Expérimental) :</a:t>
            </a:r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Visionnage séance TV enrichie par IAG (quiz SMS, résumés, scénarios adaptatifs).</a:t>
            </a:r>
          </a:p>
          <a:p>
            <a:r>
              <a:rPr sz="2000" b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Outils de collecte :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Enregistrement vidéo des simulations.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Grilles d'observation des élèves.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Entretiens semi-directifs et d'autoconfrontation avec les enseignants.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Verbatims des élèves, ateliers de réflexion collective.</a:t>
            </a: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/>
          <p:cNvSpPr txBox="1">
            <a:spLocks noGrp="1"/>
          </p:cNvSpPr>
          <p:nvPr>
            <p:ph type="title" idx="2"/>
          </p:nvPr>
        </p:nvSpPr>
        <p:spPr>
          <a:xfrm>
            <a:off x="111125" y="3699510"/>
            <a:ext cx="523875" cy="56578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GB" sz="1800" dirty="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8</a:t>
            </a:r>
            <a:endParaRPr lang="en-GB" sz="1800" dirty="0"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sp>
        <p:nvSpPr>
          <p:cNvPr id="15" name="Google Shape;1208;p36"/>
          <p:cNvSpPr txBox="1">
            <a:spLocks noGrp="1"/>
          </p:cNvSpPr>
          <p:nvPr>
            <p:ph type="title"/>
          </p:nvPr>
        </p:nvSpPr>
        <p:spPr>
          <a:xfrm>
            <a:off x="2935605" y="24765"/>
            <a:ext cx="2171065" cy="6565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dirty="0" err="1">
                <a:latin typeface="+mj-lt"/>
                <a:ea typeface="Noto Sans Black" panose="020B0502040504020204" pitchFamily="34" charset="0"/>
                <a:cs typeface="Noto Sans Black" panose="020B0502040504020204" pitchFamily="34" charset="0"/>
              </a:rPr>
              <a:t>Résultats</a:t>
            </a:r>
          </a:p>
        </p:txBody>
      </p:sp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6" name="Groupe 15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9" name="Image 18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0" name="Image 19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7" name="Image 16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8" name="Image 17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2" name="Google Shape;1211;p36"/>
          <p:cNvSpPr/>
          <p:nvPr/>
        </p:nvSpPr>
        <p:spPr>
          <a:xfrm rot="-900712">
            <a:off x="-20320" y="3575050"/>
            <a:ext cx="786765" cy="814070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Zone de texte 2"/>
          <p:cNvSpPr txBox="1"/>
          <p:nvPr/>
        </p:nvSpPr>
        <p:spPr>
          <a:xfrm>
            <a:off x="513715" y="676910"/>
            <a:ext cx="8258810" cy="32600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Résultats clés anticipés :</a:t>
            </a:r>
          </a:p>
          <a:p>
            <a:endParaRPr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Pour les élèves : Meilleur engagement et taux de rétention avec les séances enrichies. Données qualitatives (verbatims).</a:t>
            </a: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Pour les enseignants : Prise de conscience des potentialités de l'IAG. Évolution positive des représentations.</a:t>
            </a: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Sur le contenu : Validation de l'efficacité des outils d'enrichissement simples (quiz SMS).</a:t>
            </a: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/>
          <p:cNvSpPr txBox="1">
            <a:spLocks noGrp="1"/>
          </p:cNvSpPr>
          <p:nvPr>
            <p:ph type="title"/>
          </p:nvPr>
        </p:nvSpPr>
        <p:spPr>
          <a:xfrm>
            <a:off x="1630045" y="105410"/>
            <a:ext cx="4972685" cy="6972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dirty="0">
                <a:latin typeface="+mj-lt"/>
                <a:ea typeface="Noto Sans Black" panose="020B0502040504020204" pitchFamily="34" charset="0"/>
                <a:cs typeface="Noto Sans Black" panose="020B0502040504020204" pitchFamily="34" charset="0"/>
              </a:rPr>
              <a:t>Leçons apprises et limites</a:t>
            </a:r>
            <a:endParaRPr dirty="0">
              <a:latin typeface="+mj-lt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4" name="Google Shape;1209;p36"/>
          <p:cNvSpPr txBox="1"/>
          <p:nvPr/>
        </p:nvSpPr>
        <p:spPr>
          <a:xfrm>
            <a:off x="123825" y="3821430"/>
            <a:ext cx="462915" cy="4616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r>
              <a:rPr lang="fr-FR" altLang="en-GB" sz="2000" dirty="0">
                <a:solidFill>
                  <a:schemeClr val="bg1"/>
                </a:solidFill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9</a:t>
            </a:r>
            <a:endParaRPr lang="en-GB" sz="2000" dirty="0">
              <a:solidFill>
                <a:schemeClr val="bg1"/>
              </a:solidFill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grpSp>
        <p:nvGrpSpPr>
          <p:cNvPr id="17" name="Groupe 16"/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8" name="Image 17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9" name="Google Shape;1211;p36"/>
          <p:cNvSpPr/>
          <p:nvPr/>
        </p:nvSpPr>
        <p:spPr>
          <a:xfrm rot="-900712">
            <a:off x="51435" y="3780790"/>
            <a:ext cx="583565" cy="544195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Zone de texte 4"/>
          <p:cNvSpPr txBox="1"/>
          <p:nvPr/>
        </p:nvSpPr>
        <p:spPr>
          <a:xfrm>
            <a:off x="862330" y="769620"/>
            <a:ext cx="6739255" cy="31292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Difficultés anticipées :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Techniques : Accès électricité/Internet.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Culturelles : Résistance initiale des enseignants.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Logistiques : Mobilisation des participants.</a:t>
            </a: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Limites :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Méthodologiques : Taille réduite de l'échantillon.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Contextuelles : Spécificité djiboutienne.</a:t>
            </a: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Leçons :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Formation/accompagnement robuste</a:t>
            </a:r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/>
          <p:cNvSpPr txBox="1">
            <a:spLocks noGrp="1"/>
          </p:cNvSpPr>
          <p:nvPr>
            <p:ph type="title"/>
          </p:nvPr>
        </p:nvSpPr>
        <p:spPr>
          <a:xfrm>
            <a:off x="719999" y="629850"/>
            <a:ext cx="6290401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fr-FR" dirty="0">
                <a:latin typeface="+mj-lt"/>
                <a:ea typeface="Noto Sans Black" panose="020B0502040504020204" pitchFamily="34" charset="0"/>
                <a:cs typeface="Noto Sans Black" panose="020B0502040504020204" pitchFamily="34" charset="0"/>
              </a:rPr>
              <a:t>Leçons apprises et limites</a:t>
            </a:r>
            <a:endParaRPr dirty="0">
              <a:latin typeface="+mj-lt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Google Shape;1283;p43"/>
          <p:cNvSpPr txBox="1"/>
          <p:nvPr/>
        </p:nvSpPr>
        <p:spPr>
          <a:xfrm>
            <a:off x="633693" y="1417844"/>
            <a:ext cx="8156013" cy="16645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 panose="020B0604020202020204"/>
              <a:buChar char="●"/>
            </a:pP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Quelles difficultés ont été rencontrées lors de la recherche ?</a:t>
            </a:r>
          </a:p>
          <a:p>
            <a:pPr marL="457200" indent="-317500">
              <a:buClr>
                <a:schemeClr val="dk1"/>
              </a:buClr>
              <a:buSzPts val="1400"/>
              <a:buFont typeface="Arial" panose="020B0604020202020204"/>
              <a:buChar char="●"/>
            </a:pP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Quelles limites méthodologiques ou contextuelles à signaler ? </a:t>
            </a:r>
          </a:p>
          <a:p>
            <a:pPr marL="457200" indent="-317500">
              <a:buClr>
                <a:schemeClr val="dk1"/>
              </a:buClr>
              <a:buSzPts val="1400"/>
              <a:buFont typeface="Arial" panose="020B0604020202020204"/>
              <a:buChar char="●"/>
            </a:pP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Quelles leçons pour améliorer les prochaines recherches ou interventions ?</a:t>
            </a:r>
          </a:p>
        </p:txBody>
      </p:sp>
      <p:grpSp>
        <p:nvGrpSpPr>
          <p:cNvPr id="3" name="Groupe 2"/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9" name="Google Shape;1211;p36"/>
          <p:cNvSpPr/>
          <p:nvPr/>
        </p:nvSpPr>
        <p:spPr>
          <a:xfrm rot="-900712">
            <a:off x="51435" y="3780790"/>
            <a:ext cx="583565" cy="544195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209;p36"/>
          <p:cNvSpPr txBox="1"/>
          <p:nvPr/>
        </p:nvSpPr>
        <p:spPr>
          <a:xfrm>
            <a:off x="48260" y="3821430"/>
            <a:ext cx="570865" cy="4616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r>
              <a:rPr lang="fr-FR" altLang="en-GB" sz="2000" dirty="0">
                <a:solidFill>
                  <a:schemeClr val="bg1"/>
                </a:solidFill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10</a:t>
            </a:r>
            <a:endParaRPr lang="en-GB" sz="2000" dirty="0">
              <a:solidFill>
                <a:schemeClr val="bg1"/>
              </a:solidFill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/>
          <p:cNvSpPr txBox="1">
            <a:spLocks noGrp="1"/>
          </p:cNvSpPr>
          <p:nvPr>
            <p:ph type="title"/>
          </p:nvPr>
        </p:nvSpPr>
        <p:spPr>
          <a:xfrm>
            <a:off x="2244090" y="43180"/>
            <a:ext cx="4077970" cy="6267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>
                <a:latin typeface="+mj-lt"/>
                <a:ea typeface="Noto Sans Black" panose="020B0502040504020204" pitchFamily="34" charset="0"/>
                <a:cs typeface="Noto Sans Black" panose="020B0502040504020204" pitchFamily="34" charset="0"/>
              </a:rPr>
              <a:t>Recommandations</a:t>
            </a:r>
            <a:endParaRPr sz="3200" dirty="0">
              <a:latin typeface="+mj-lt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/>
          <p:cNvSpPr txBox="1">
            <a:spLocks noGrp="1"/>
          </p:cNvSpPr>
          <p:nvPr>
            <p:ph type="title" idx="2"/>
          </p:nvPr>
        </p:nvSpPr>
        <p:spPr>
          <a:xfrm>
            <a:off x="100965" y="3716655"/>
            <a:ext cx="531495" cy="55308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GB" sz="1800" dirty="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11</a:t>
            </a:r>
          </a:p>
        </p:txBody>
      </p:sp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/>
          <p:cNvSpPr/>
          <p:nvPr/>
        </p:nvSpPr>
        <p:spPr>
          <a:xfrm rot="-900712">
            <a:off x="-34925" y="3576320"/>
            <a:ext cx="803275" cy="833755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Zone de texte 4"/>
          <p:cNvSpPr txBox="1"/>
          <p:nvPr/>
        </p:nvSpPr>
        <p:spPr>
          <a:xfrm>
            <a:off x="587375" y="713105"/>
            <a:ext cx="8195945" cy="3169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Pour le </a:t>
            </a:r>
            <a:r>
              <a:rPr lang="fr-FR"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CFEN</a:t>
            </a:r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/CRIPEN :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Intégrer une dimension interactive dans les ressources éducatives.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Capitaliser sur les archives existantes avec l'IAG.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Développer un guide pour l'enseignement hybride de crise.</a:t>
            </a: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Pour les acteurs éducatifs :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Former les enseignants à l'utilisation raisonnée de l'IAG.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Expérimenter des modalités simples (SMS) pour maintenir le lien pédagogique.</a:t>
            </a:r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/>
          <p:cNvSpPr txBox="1">
            <a:spLocks noGrp="1"/>
          </p:cNvSpPr>
          <p:nvPr>
            <p:ph type="title" idx="2"/>
          </p:nvPr>
        </p:nvSpPr>
        <p:spPr>
          <a:xfrm>
            <a:off x="120015" y="3810635"/>
            <a:ext cx="466725" cy="49911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GB" sz="1800" dirty="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12</a:t>
            </a:r>
            <a:endParaRPr lang="en-GB" sz="1800" dirty="0"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sp>
        <p:nvSpPr>
          <p:cNvPr id="1292" name="Google Shape;1292;p44"/>
          <p:cNvSpPr/>
          <p:nvPr/>
        </p:nvSpPr>
        <p:spPr>
          <a:xfrm rot="-900712">
            <a:off x="-26670" y="3606800"/>
            <a:ext cx="773430" cy="718185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208;p36"/>
          <p:cNvSpPr txBox="1">
            <a:spLocks noGrp="1"/>
          </p:cNvSpPr>
          <p:nvPr>
            <p:ph type="title"/>
          </p:nvPr>
        </p:nvSpPr>
        <p:spPr>
          <a:xfrm>
            <a:off x="2103755" y="27940"/>
            <a:ext cx="4648835" cy="5905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000" dirty="0">
                <a:latin typeface="+mj-lt"/>
                <a:ea typeface="Noto Sans Black" panose="020B0502040504020204" pitchFamily="34" charset="0"/>
                <a:cs typeface="Noto Sans Black" panose="020B0502040504020204" pitchFamily="34" charset="0"/>
              </a:rPr>
              <a:t>Perspectives futures</a:t>
            </a:r>
          </a:p>
        </p:txBody>
      </p:sp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8" name="Zone de texte 7"/>
          <p:cNvSpPr txBox="1"/>
          <p:nvPr/>
        </p:nvSpPr>
        <p:spPr>
          <a:xfrm>
            <a:off x="586740" y="510540"/>
            <a:ext cx="832104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000" b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Pistes de recherche :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Étendre l'expérimentation à d'autres disciplines et niveaux.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Évaluer l'impact à long terme sur les apprentissages.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Explorer la génération automatique de ressources adaptées.</a:t>
            </a: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r>
              <a:rPr sz="2000" b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Pérennisation :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Intégrer les protocoles dans la stratégie nationale.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Créer une banque de ressources éducatives libres enrichies.</a:t>
            </a:r>
          </a:p>
          <a:p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r>
              <a:rPr sz="2000" b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Collaborations :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Partenariats avec éditeurs tech.</a:t>
            </a:r>
          </a:p>
          <a:p>
            <a:r>
              <a:rPr sz="200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- Coopération régionale pour mutualiser les efforts.</a:t>
            </a:r>
            <a:endParaRPr lang="fr-FR" altLang="en-US" sz="200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/>
          <p:cNvSpPr txBox="1">
            <a:spLocks noGrp="1"/>
          </p:cNvSpPr>
          <p:nvPr>
            <p:ph type="title"/>
          </p:nvPr>
        </p:nvSpPr>
        <p:spPr>
          <a:xfrm>
            <a:off x="2622550" y="0"/>
            <a:ext cx="3034665" cy="66230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000" dirty="0">
                <a:latin typeface="+mj-lt"/>
                <a:ea typeface="Noto Sans Black" panose="020B0502040504020204" pitchFamily="34" charset="0"/>
                <a:cs typeface="Noto Sans Black" panose="020B0502040504020204" pitchFamily="34" charset="0"/>
              </a:rPr>
              <a:t>Références</a:t>
            </a:r>
            <a:endParaRPr sz="3000" dirty="0">
              <a:latin typeface="+mj-lt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/>
          <p:cNvSpPr txBox="1">
            <a:spLocks noGrp="1"/>
          </p:cNvSpPr>
          <p:nvPr>
            <p:ph type="title" idx="2"/>
          </p:nvPr>
        </p:nvSpPr>
        <p:spPr>
          <a:xfrm>
            <a:off x="123825" y="3731260"/>
            <a:ext cx="487680" cy="4457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GB" sz="1800" dirty="0">
                <a:latin typeface="Open Sans ExtraBold" panose="020B0906030804020204" pitchFamily="2" charset="0"/>
                <a:ea typeface="Open Sans ExtraBold" panose="020B0906030804020204" pitchFamily="2" charset="0"/>
                <a:cs typeface="Open Sans ExtraBold" panose="020B0906030804020204" pitchFamily="2" charset="0"/>
              </a:rPr>
              <a:t>13</a:t>
            </a:r>
            <a:endParaRPr sz="1800" dirty="0">
              <a:latin typeface="Open Sans ExtraBold" panose="020B0906030804020204" pitchFamily="2" charset="0"/>
              <a:ea typeface="Open Sans ExtraBold" panose="020B0906030804020204" pitchFamily="2" charset="0"/>
              <a:cs typeface="Open Sans ExtraBold" panose="020B0906030804020204" pitchFamily="2" charset="0"/>
            </a:endParaRPr>
          </a:p>
        </p:txBody>
      </p:sp>
      <p:sp>
        <p:nvSpPr>
          <p:cNvPr id="1326" name="Google Shape;1326;p48"/>
          <p:cNvSpPr/>
          <p:nvPr/>
        </p:nvSpPr>
        <p:spPr>
          <a:xfrm rot="-900712">
            <a:off x="-31115" y="3558540"/>
            <a:ext cx="797560" cy="790575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5" name="Zone de texte 4"/>
          <p:cNvSpPr txBox="1"/>
          <p:nvPr/>
        </p:nvSpPr>
        <p:spPr>
          <a:xfrm>
            <a:off x="770890" y="662940"/>
            <a:ext cx="7579360" cy="24930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Karsenti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, T. (2020).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L'enseignement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en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ligne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en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contexte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de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pandémie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: entre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espoirs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et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réalités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. RITPU, 17(2), 6-12.</a:t>
            </a:r>
          </a:p>
          <a:p>
            <a:endParaRPr lang="fr-FR" altLang="en-US" sz="2000" dirty="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Mayer, R. E. (2021). Multimedia learning (3rd ed.). Cambridge University Press.</a:t>
            </a:r>
          </a:p>
          <a:p>
            <a:endParaRPr lang="fr-FR" altLang="en-US" sz="2000" dirty="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UNESCO. (2021).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Réimaginer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les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futurs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de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l'éducation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. Éditions UNESCO.</a:t>
            </a:r>
          </a:p>
          <a:p>
            <a:endParaRPr lang="fr-FR" altLang="en-US" sz="2000" dirty="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</a:endParaRPr>
          </a:p>
          <a:p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Zourarakis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, V., &amp; Gervais, M. (2023). IA et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éducation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: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potentialités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 et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limites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. Revue TICE et </a:t>
            </a:r>
            <a:r>
              <a:rPr sz="2000" dirty="0" err="1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Éducation</a:t>
            </a:r>
            <a:r>
              <a:rPr sz="2000" dirty="0">
                <a:solidFill>
                  <a:schemeClr val="bg1"/>
                </a:solidFill>
                <a:latin typeface="Noto Sans" panose="020B0502040504020204" charset="0"/>
                <a:cs typeface="Noto Sans" panose="020B0502040504020204" charset="0"/>
                <a:sym typeface="+mn-ea"/>
              </a:rPr>
              <a:t>, 9(1), 89-102.</a:t>
            </a:r>
            <a:endParaRPr lang="fr-FR" altLang="en-US" sz="2000" dirty="0">
              <a:solidFill>
                <a:schemeClr val="bg1"/>
              </a:solidFill>
              <a:latin typeface="Noto Sans" panose="020B0502040504020204" charset="0"/>
              <a:cs typeface="Noto Sans" panose="020B05020405040202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/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1" name="ZoneTexte 5"/>
          <p:cNvSpPr txBox="1"/>
          <p:nvPr/>
        </p:nvSpPr>
        <p:spPr>
          <a:xfrm>
            <a:off x="1309159" y="928262"/>
            <a:ext cx="57721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</a:rPr>
              <a:t>MERCI DE  VOTRE COMPREHENSION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6144895" y="2934335"/>
            <a:ext cx="29241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laue Kreise &amp; Farbverläufe - Durchbruch by Slidesgo">
  <a:themeElements>
    <a:clrScheme name="Simple Light">
      <a:dk1>
        <a:srgbClr val="FFFFFF"/>
      </a:dk1>
      <a:lt1>
        <a:srgbClr val="FFFFFF"/>
      </a:lt1>
      <a:dk2>
        <a:srgbClr val="812792"/>
      </a:dk2>
      <a:lt2>
        <a:srgbClr val="29AAE1"/>
      </a:lt2>
      <a:accent1>
        <a:srgbClr val="00FFFF"/>
      </a:accent1>
      <a:accent2>
        <a:srgbClr val="29AAE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2A3615EC40748B6DE97B0D32B2761" ma:contentTypeVersion="9" ma:contentTypeDescription="Create a new document." ma:contentTypeScope="" ma:versionID="e39047c8310ce98ccfeb99b22718334e">
  <xsd:schema xmlns:xsd="http://www.w3.org/2001/XMLSchema" xmlns:xs="http://www.w3.org/2001/XMLSchema" xmlns:p="http://schemas.microsoft.com/office/2006/metadata/properties" xmlns:ns2="7445f74b-5921-4478-9aa1-9c5305656e61" targetNamespace="http://schemas.microsoft.com/office/2006/metadata/properties" ma:root="true" ma:fieldsID="300885508b8f9993f01acfbbb35ad886" ns2:_="">
    <xsd:import namespace="7445f74b-5921-4478-9aa1-9c5305656e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5f74b-5921-4478-9aa1-9c5305656e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3BA22B-D530-4C61-B1F0-73057EF0B9D0}">
  <ds:schemaRefs/>
</ds:datastoreItem>
</file>

<file path=customXml/itemProps2.xml><?xml version="1.0" encoding="utf-8"?>
<ds:datastoreItem xmlns:ds="http://schemas.openxmlformats.org/officeDocument/2006/customXml" ds:itemID="{945E140F-4097-4B10-94A1-4DFAF25B4045}">
  <ds:schemaRefs/>
</ds:datastoreItem>
</file>

<file path=customXml/itemProps3.xml><?xml version="1.0" encoding="utf-8"?>
<ds:datastoreItem xmlns:ds="http://schemas.openxmlformats.org/officeDocument/2006/customXml" ds:itemID="{26CEA4A3-9B51-4EC3-A497-76AD797CFC8F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715</Words>
  <Application>Microsoft Office PowerPoint</Application>
  <PresentationFormat>Affichage à l'écran (16:9)</PresentationFormat>
  <Paragraphs>104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7" baseType="lpstr">
      <vt:lpstr>Noto Sans Light</vt:lpstr>
      <vt:lpstr>Noto Sans SemiBold</vt:lpstr>
      <vt:lpstr>Open Sans ExtraBold</vt:lpstr>
      <vt:lpstr>Bebas Neue</vt:lpstr>
      <vt:lpstr>Noto Sans</vt:lpstr>
      <vt:lpstr>Arial</vt:lpstr>
      <vt:lpstr>Anaheim</vt:lpstr>
      <vt:lpstr>Wingdings</vt:lpstr>
      <vt:lpstr>Raleway</vt:lpstr>
      <vt:lpstr>Noto Sans Black</vt:lpstr>
      <vt:lpstr>Blaue Kreise &amp; Farbverläufe - Durchbruch by Slidesgo</vt:lpstr>
      <vt:lpstr>Journées nationales de l'innovation et de la recherche-action</vt:lpstr>
      <vt:lpstr>2</vt:lpstr>
      <vt:lpstr>2</vt:lpstr>
      <vt:lpstr>2</vt:lpstr>
      <vt:lpstr>2</vt:lpstr>
      <vt:lpstr>2</vt:lpstr>
      <vt:lpstr>4</vt:lpstr>
      <vt:lpstr>Présentation PowerPoint</vt:lpstr>
      <vt:lpstr>Méthodologie</vt:lpstr>
      <vt:lpstr>8</vt:lpstr>
      <vt:lpstr>Leçons apprises et limites</vt:lpstr>
      <vt:lpstr>Leçons apprises et limites</vt:lpstr>
      <vt:lpstr>Recommandations</vt:lpstr>
      <vt:lpstr>12</vt:lpstr>
      <vt:lpstr>Références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Sophie DOBOSZ</cp:lastModifiedBy>
  <cp:revision>59</cp:revision>
  <dcterms:created xsi:type="dcterms:W3CDTF">2025-08-20T16:22:55Z</dcterms:created>
  <dcterms:modified xsi:type="dcterms:W3CDTF">2025-11-18T19:14:51Z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0x0101009BB2A3615EC40748B6DE97B0D32B2761</vt:lpwstr>
  </property>
  <property fmtid="{D5CDD505-2E9C-101B-9397-08002B2CF9AE}" pid="3" name="ICV">
    <vt:lpwstr>9C7EB073162C4D2889DB4FFA8F3828EE_12</vt:lpwstr>
  </property>
  <property fmtid="{D5CDD505-2E9C-101B-9397-08002B2CF9AE}" pid="4" name="KSOProductBuildVer">
    <vt:lpwstr>1036-12.2.0.21931</vt:lpwstr>
  </property>
  <property fmtid="{D5CDD505-2E9C-101B-9397-08002B2CF9AE}" pid="5" name="ArticulateGUID">
    <vt:lpwstr>FBABB884-699A-40A0-A4B8-CDB6CD65DF53</vt:lpwstr>
  </property>
  <property fmtid="{D5CDD505-2E9C-101B-9397-08002B2CF9AE}" pid="6" name="ArticulatePath">
    <vt:lpwstr>Ahmed Isman Bahdon</vt:lpwstr>
  </property>
</Properties>
</file>