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4"/>
  </p:sldMasterIdLst>
  <p:notesMasterIdLst>
    <p:notesMasterId r:id="rId13"/>
  </p:notesMasterIdLst>
  <p:handoutMasterIdLst>
    <p:handoutMasterId r:id="rId14"/>
  </p:handoutMasterIdLst>
  <p:sldIdLst>
    <p:sldId id="317" r:id="rId5"/>
    <p:sldId id="335" r:id="rId6"/>
    <p:sldId id="272" r:id="rId7"/>
    <p:sldId id="325" r:id="rId8"/>
    <p:sldId id="336" r:id="rId9"/>
    <p:sldId id="338" r:id="rId10"/>
    <p:sldId id="326" r:id="rId11"/>
    <p:sldId id="269" r:id="rId12"/>
  </p:sldIdLst>
  <p:sldSz cx="9144000" cy="5143500" type="screen16x9"/>
  <p:notesSz cx="6858000" cy="9144000"/>
  <p:embeddedFontLst>
    <p:embeddedFont>
      <p:font typeface="Anaheim" panose="020B0604020202020204" charset="0"/>
      <p:regular r:id="rId15"/>
      <p:bold r:id="rId16"/>
      <p:italic r:id="rId17"/>
      <p:boldItalic r:id="rId18"/>
    </p:embeddedFont>
    <p:embeddedFont>
      <p:font typeface="Bebas Neue" panose="020B0606020202050201" pitchFamily="34" charset="0"/>
      <p:regular r:id="rId19"/>
    </p:embeddedFont>
    <p:embeddedFont>
      <p:font typeface="Noto Sans Black" panose="020B0502040504020204" pitchFamily="34" charset="0"/>
      <p:bold r:id="rId20"/>
      <p:boldItalic r:id="rId21"/>
    </p:embeddedFont>
    <p:embeddedFont>
      <p:font typeface="Noto Sans Light" panose="020B0502040504020204" pitchFamily="34" charset="0"/>
      <p:regular r:id="rId22"/>
      <p:italic r:id="rId23"/>
    </p:embeddedFont>
    <p:embeddedFont>
      <p:font typeface="Noto Sans SemiBold" panose="020B0502040504020204" pitchFamily="34" charset="0"/>
      <p:regular r:id="rId24"/>
      <p:bold r:id="rId25"/>
      <p:boldItalic r:id="rId26"/>
    </p:embeddedFont>
    <p:embeddedFont>
      <p:font typeface="Open Sans ExtraBold" panose="020B0906030804020204" pitchFamily="34" charset="0"/>
      <p:bold r:id="rId27"/>
      <p:boldItalic r:id="rId28"/>
    </p:embeddedFont>
    <p:embeddedFont>
      <p:font typeface="Raleway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mpte Microsoft" initials="CM" lastIdx="1" clrIdx="0">
    <p:extLst>
      <p:ext uri="{19B8F6BF-5375-455C-9EA6-DF929625EA0E}">
        <p15:presenceInfo xmlns:p15="http://schemas.microsoft.com/office/powerpoint/2012/main" userId="827dd184f7bf4f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71419"/>
    <a:srgbClr val="10AD2B"/>
    <a:srgbClr val="6AB2E7"/>
    <a:srgbClr val="7EB301"/>
    <a:srgbClr val="D55645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CE1AF-7680-4D0D-A333-E539F5D6D617}">
  <a:tblStyle styleId="{6E7CE1AF-7680-4D0D-A333-E539F5D6D6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2"/>
    <p:restoredTop sz="94625"/>
  </p:normalViewPr>
  <p:slideViewPr>
    <p:cSldViewPr snapToGrid="0" showGuides="1">
      <p:cViewPr varScale="1">
        <p:scale>
          <a:sx n="103" d="100"/>
          <a:sy n="103" d="100"/>
        </p:scale>
        <p:origin x="950" y="67"/>
      </p:cViewPr>
      <p:guideLst>
        <p:guide orient="horz" pos="166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4C7E3-72C6-4807-BE5E-D679BC86B005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CC49F3A7-86EA-4453-8721-89FDF7178F6C}">
      <dgm:prSet phldrT="[Texte]"/>
      <dgm:spPr>
        <a:scene3d>
          <a:camera prst="isometricOffAxis1Left"/>
          <a:lightRig rig="threePt" dir="t"/>
        </a:scene3d>
      </dgm:spPr>
      <dgm:t>
        <a:bodyPr/>
        <a:lstStyle/>
        <a:p>
          <a:r>
            <a:rPr lang="fr-FR" dirty="0"/>
            <a:t>Première année: CFEN, 2 semestres (contrôle continu - examens) et 3 stages</a:t>
          </a:r>
        </a:p>
      </dgm:t>
    </dgm:pt>
    <dgm:pt modelId="{30E458D9-072D-43D4-8655-7DE8D6352FB6}" type="parTrans" cxnId="{6703C67A-F386-476B-918E-879038522440}">
      <dgm:prSet/>
      <dgm:spPr/>
      <dgm:t>
        <a:bodyPr/>
        <a:lstStyle/>
        <a:p>
          <a:endParaRPr lang="fr-FR"/>
        </a:p>
      </dgm:t>
    </dgm:pt>
    <dgm:pt modelId="{23FA56A1-71F9-4F2C-A72A-126853E02D90}" type="sibTrans" cxnId="{6703C67A-F386-476B-918E-879038522440}">
      <dgm:prSet/>
      <dgm:spPr/>
      <dgm:t>
        <a:bodyPr/>
        <a:lstStyle/>
        <a:p>
          <a:endParaRPr lang="fr-FR"/>
        </a:p>
      </dgm:t>
    </dgm:pt>
    <dgm:pt modelId="{7C09CE7E-3975-45FD-A8CC-E30ECEEB854F}" type="pres">
      <dgm:prSet presAssocID="{36B4C7E3-72C6-4807-BE5E-D679BC86B005}" presName="diagram" presStyleCnt="0">
        <dgm:presLayoutVars>
          <dgm:dir/>
          <dgm:resizeHandles val="exact"/>
        </dgm:presLayoutVars>
      </dgm:prSet>
      <dgm:spPr/>
    </dgm:pt>
    <dgm:pt modelId="{8E064421-A35A-41DF-B57E-65B9A4914A89}" type="pres">
      <dgm:prSet presAssocID="{CC49F3A7-86EA-4453-8721-89FDF7178F6C}" presName="node" presStyleLbl="node1" presStyleIdx="0" presStyleCnt="1">
        <dgm:presLayoutVars>
          <dgm:bulletEnabled val="1"/>
        </dgm:presLayoutVars>
      </dgm:prSet>
      <dgm:spPr/>
    </dgm:pt>
  </dgm:ptLst>
  <dgm:cxnLst>
    <dgm:cxn modelId="{6703C67A-F386-476B-918E-879038522440}" srcId="{36B4C7E3-72C6-4807-BE5E-D679BC86B005}" destId="{CC49F3A7-86EA-4453-8721-89FDF7178F6C}" srcOrd="0" destOrd="0" parTransId="{30E458D9-072D-43D4-8655-7DE8D6352FB6}" sibTransId="{23FA56A1-71F9-4F2C-A72A-126853E02D90}"/>
    <dgm:cxn modelId="{F8499AA7-940E-4110-AD62-39891867C9D2}" type="presOf" srcId="{36B4C7E3-72C6-4807-BE5E-D679BC86B005}" destId="{7C09CE7E-3975-45FD-A8CC-E30ECEEB854F}" srcOrd="0" destOrd="0" presId="urn:microsoft.com/office/officeart/2005/8/layout/default"/>
    <dgm:cxn modelId="{38E483C3-63EC-47E3-8B23-790023644D02}" type="presOf" srcId="{CC49F3A7-86EA-4453-8721-89FDF7178F6C}" destId="{8E064421-A35A-41DF-B57E-65B9A4914A89}" srcOrd="0" destOrd="0" presId="urn:microsoft.com/office/officeart/2005/8/layout/default"/>
    <dgm:cxn modelId="{CC2F899F-ADCF-413B-B303-9FCB67C60D5C}" type="presParOf" srcId="{7C09CE7E-3975-45FD-A8CC-E30ECEEB854F}" destId="{8E064421-A35A-41DF-B57E-65B9A4914A8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B4C7E3-72C6-4807-BE5E-D679BC86B005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CC49F3A7-86EA-4453-8721-89FDF7178F6C}">
      <dgm:prSet phldrT="[Texte]"/>
      <dgm:spPr>
        <a:scene3d>
          <a:camera prst="isometricOffAxis1Left"/>
          <a:lightRig rig="threePt" dir="t"/>
        </a:scene3d>
      </dgm:spPr>
      <dgm:t>
        <a:bodyPr/>
        <a:lstStyle/>
        <a:p>
          <a:r>
            <a:rPr lang="fr-FR" dirty="0"/>
            <a:t>Troisième année: Terrain, titularisation par un jury présidé par un inspecteur</a:t>
          </a:r>
        </a:p>
      </dgm:t>
    </dgm:pt>
    <dgm:pt modelId="{30E458D9-072D-43D4-8655-7DE8D6352FB6}" type="parTrans" cxnId="{6703C67A-F386-476B-918E-879038522440}">
      <dgm:prSet/>
      <dgm:spPr/>
      <dgm:t>
        <a:bodyPr/>
        <a:lstStyle/>
        <a:p>
          <a:endParaRPr lang="fr-FR"/>
        </a:p>
      </dgm:t>
    </dgm:pt>
    <dgm:pt modelId="{23FA56A1-71F9-4F2C-A72A-126853E02D90}" type="sibTrans" cxnId="{6703C67A-F386-476B-918E-879038522440}">
      <dgm:prSet/>
      <dgm:spPr/>
      <dgm:t>
        <a:bodyPr/>
        <a:lstStyle/>
        <a:p>
          <a:endParaRPr lang="fr-FR"/>
        </a:p>
      </dgm:t>
    </dgm:pt>
    <dgm:pt modelId="{7C09CE7E-3975-45FD-A8CC-E30ECEEB854F}" type="pres">
      <dgm:prSet presAssocID="{36B4C7E3-72C6-4807-BE5E-D679BC86B005}" presName="diagram" presStyleCnt="0">
        <dgm:presLayoutVars>
          <dgm:dir/>
          <dgm:resizeHandles val="exact"/>
        </dgm:presLayoutVars>
      </dgm:prSet>
      <dgm:spPr/>
    </dgm:pt>
    <dgm:pt modelId="{8E064421-A35A-41DF-B57E-65B9A4914A89}" type="pres">
      <dgm:prSet presAssocID="{CC49F3A7-86EA-4453-8721-89FDF7178F6C}" presName="node" presStyleLbl="node1" presStyleIdx="0" presStyleCnt="1">
        <dgm:presLayoutVars>
          <dgm:bulletEnabled val="1"/>
        </dgm:presLayoutVars>
      </dgm:prSet>
      <dgm:spPr/>
    </dgm:pt>
  </dgm:ptLst>
  <dgm:cxnLst>
    <dgm:cxn modelId="{DBE5A343-5D79-438A-89DE-BE5E5991178B}" type="presOf" srcId="{36B4C7E3-72C6-4807-BE5E-D679BC86B005}" destId="{7C09CE7E-3975-45FD-A8CC-E30ECEEB854F}" srcOrd="0" destOrd="0" presId="urn:microsoft.com/office/officeart/2005/8/layout/default"/>
    <dgm:cxn modelId="{6703C67A-F386-476B-918E-879038522440}" srcId="{36B4C7E3-72C6-4807-BE5E-D679BC86B005}" destId="{CC49F3A7-86EA-4453-8721-89FDF7178F6C}" srcOrd="0" destOrd="0" parTransId="{30E458D9-072D-43D4-8655-7DE8D6352FB6}" sibTransId="{23FA56A1-71F9-4F2C-A72A-126853E02D90}"/>
    <dgm:cxn modelId="{7587697F-0022-40FC-81A3-0A799723B87C}" type="presOf" srcId="{CC49F3A7-86EA-4453-8721-89FDF7178F6C}" destId="{8E064421-A35A-41DF-B57E-65B9A4914A89}" srcOrd="0" destOrd="0" presId="urn:microsoft.com/office/officeart/2005/8/layout/default"/>
    <dgm:cxn modelId="{AB6DE400-926C-4FB7-80F4-6E660FD025D5}" type="presParOf" srcId="{7C09CE7E-3975-45FD-A8CC-E30ECEEB854F}" destId="{8E064421-A35A-41DF-B57E-65B9A4914A8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B4C7E3-72C6-4807-BE5E-D679BC86B005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55D99800-B7EA-4F4D-B5D6-901844CCDC52}">
      <dgm:prSet phldrT="[Texte]"/>
      <dgm:spPr>
        <a:scene3d>
          <a:camera prst="isometricOffAxis1Left"/>
          <a:lightRig rig="threePt" dir="t"/>
        </a:scene3d>
      </dgm:spPr>
      <dgm:t>
        <a:bodyPr/>
        <a:lstStyle/>
        <a:p>
          <a:r>
            <a:rPr lang="fr-FR" dirty="0"/>
            <a:t>Deuxième année: Terrain, stagiaire 1</a:t>
          </a:r>
          <a:r>
            <a:rPr lang="fr-FR" baseline="30000" dirty="0"/>
            <a:t>ère</a:t>
          </a:r>
          <a:r>
            <a:rPr lang="fr-FR" dirty="0"/>
            <a:t> année, validations (formateur, CP et mémoire)</a:t>
          </a:r>
        </a:p>
      </dgm:t>
    </dgm:pt>
    <dgm:pt modelId="{8932B640-A6B7-42F4-A330-DFACFA900EC7}" type="parTrans" cxnId="{26BC940D-1C62-4143-BF36-6023A4CD5DE3}">
      <dgm:prSet/>
      <dgm:spPr/>
      <dgm:t>
        <a:bodyPr/>
        <a:lstStyle/>
        <a:p>
          <a:endParaRPr lang="fr-FR"/>
        </a:p>
      </dgm:t>
    </dgm:pt>
    <dgm:pt modelId="{B0302B72-AA75-4647-B11A-73FE35674808}" type="sibTrans" cxnId="{26BC940D-1C62-4143-BF36-6023A4CD5DE3}">
      <dgm:prSet/>
      <dgm:spPr/>
      <dgm:t>
        <a:bodyPr/>
        <a:lstStyle/>
        <a:p>
          <a:endParaRPr lang="fr-FR"/>
        </a:p>
      </dgm:t>
    </dgm:pt>
    <dgm:pt modelId="{7C09CE7E-3975-45FD-A8CC-E30ECEEB854F}" type="pres">
      <dgm:prSet presAssocID="{36B4C7E3-72C6-4807-BE5E-D679BC86B005}" presName="diagram" presStyleCnt="0">
        <dgm:presLayoutVars>
          <dgm:dir/>
          <dgm:resizeHandles val="exact"/>
        </dgm:presLayoutVars>
      </dgm:prSet>
      <dgm:spPr/>
    </dgm:pt>
    <dgm:pt modelId="{0AED44F7-7B2C-4E26-A658-53B98E02B323}" type="pres">
      <dgm:prSet presAssocID="{55D99800-B7EA-4F4D-B5D6-901844CCDC52}" presName="node" presStyleLbl="node1" presStyleIdx="0" presStyleCnt="1" custLinFactNeighborY="-1732">
        <dgm:presLayoutVars>
          <dgm:bulletEnabled val="1"/>
        </dgm:presLayoutVars>
      </dgm:prSet>
      <dgm:spPr/>
    </dgm:pt>
  </dgm:ptLst>
  <dgm:cxnLst>
    <dgm:cxn modelId="{26BC940D-1C62-4143-BF36-6023A4CD5DE3}" srcId="{36B4C7E3-72C6-4807-BE5E-D679BC86B005}" destId="{55D99800-B7EA-4F4D-B5D6-901844CCDC52}" srcOrd="0" destOrd="0" parTransId="{8932B640-A6B7-42F4-A330-DFACFA900EC7}" sibTransId="{B0302B72-AA75-4647-B11A-73FE35674808}"/>
    <dgm:cxn modelId="{CAD8837C-55B7-41A2-BAF0-DA354F431309}" type="presOf" srcId="{36B4C7E3-72C6-4807-BE5E-D679BC86B005}" destId="{7C09CE7E-3975-45FD-A8CC-E30ECEEB854F}" srcOrd="0" destOrd="0" presId="urn:microsoft.com/office/officeart/2005/8/layout/default"/>
    <dgm:cxn modelId="{AC6762FE-3CA3-455C-A4D5-26DF85DAD960}" type="presOf" srcId="{55D99800-B7EA-4F4D-B5D6-901844CCDC52}" destId="{0AED44F7-7B2C-4E26-A658-53B98E02B323}" srcOrd="0" destOrd="0" presId="urn:microsoft.com/office/officeart/2005/8/layout/default"/>
    <dgm:cxn modelId="{D29B83D3-F6BD-4C21-815D-98CA6D2029E8}" type="presParOf" srcId="{7C09CE7E-3975-45FD-A8CC-E30ECEEB854F}" destId="{0AED44F7-7B2C-4E26-A658-53B98E02B323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64421-A35A-41DF-B57E-65B9A4914A89}">
      <dsp:nvSpPr>
        <dsp:cNvPr id="0" name=""/>
        <dsp:cNvSpPr/>
      </dsp:nvSpPr>
      <dsp:spPr>
        <a:xfrm>
          <a:off x="0" y="77101"/>
          <a:ext cx="3955187" cy="23731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isometricOffAxis1Left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Première année: CFEN, 2 semestres (contrôle continu - examens) et 3 stages</a:t>
          </a:r>
        </a:p>
      </dsp:txBody>
      <dsp:txXfrm>
        <a:off x="0" y="77101"/>
        <a:ext cx="3955187" cy="2373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64421-A35A-41DF-B57E-65B9A4914A89}">
      <dsp:nvSpPr>
        <dsp:cNvPr id="0" name=""/>
        <dsp:cNvSpPr/>
      </dsp:nvSpPr>
      <dsp:spPr>
        <a:xfrm>
          <a:off x="0" y="77101"/>
          <a:ext cx="3955187" cy="23731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isometricOffAxis1Left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Troisième année: Terrain, titularisation par un jury présidé par un inspecteur</a:t>
          </a:r>
        </a:p>
      </dsp:txBody>
      <dsp:txXfrm>
        <a:off x="0" y="77101"/>
        <a:ext cx="3955187" cy="2373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D44F7-7B2C-4E26-A658-53B98E02B323}">
      <dsp:nvSpPr>
        <dsp:cNvPr id="0" name=""/>
        <dsp:cNvSpPr/>
      </dsp:nvSpPr>
      <dsp:spPr>
        <a:xfrm>
          <a:off x="0" y="35999"/>
          <a:ext cx="3955187" cy="23731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isometricOffAxis1Left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Deuxième année: Terrain, stagiaire 1</a:t>
          </a:r>
          <a:r>
            <a:rPr lang="fr-FR" sz="3100" kern="1200" baseline="30000" dirty="0"/>
            <a:t>ère</a:t>
          </a:r>
          <a:r>
            <a:rPr lang="fr-FR" sz="3100" kern="1200" dirty="0"/>
            <a:t> année, validations (formateur, CP et mémoire)</a:t>
          </a:r>
        </a:p>
      </dsp:txBody>
      <dsp:txXfrm>
        <a:off x="0" y="35999"/>
        <a:ext cx="3955187" cy="2373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2A0FCF8-BD4B-1100-9C95-FAC4207A5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75B607-A2B2-AF03-F4D3-43BADD116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AC2A2D-703B-683A-4F77-0BB265679E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436851-998B-40A8-568F-EF9F24D66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94773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387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33C77574-6FC9-64E2-FC74-73C4F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B69511EE-3A8D-86E3-3A6B-B6EBF9B20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B0F475D2-19DB-BC41-1962-7834F1AC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907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2039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5130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0018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870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1797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392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496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06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66" r:id="rId3"/>
    <p:sldLayoutId id="2147483669" r:id="rId4"/>
    <p:sldLayoutId id="2147483674" r:id="rId5"/>
    <p:sldLayoutId id="2147483675" r:id="rId6"/>
    <p:sldLayoutId id="214748367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diagramQuickStyle" Target="../diagrams/quickStyle1.xml"/><Relationship Id="rId18" Type="http://schemas.openxmlformats.org/officeDocument/2006/relationships/diagramQuickStyle" Target="../diagrams/quickStyle2.xml"/><Relationship Id="rId26" Type="http://schemas.microsoft.com/office/2007/relationships/diagramDrawing" Target="../diagrams/drawing3.xml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diagramLayout" Target="../diagrams/layout1.xml"/><Relationship Id="rId17" Type="http://schemas.openxmlformats.org/officeDocument/2006/relationships/diagramLayout" Target="../diagrams/layout2.xml"/><Relationship Id="rId25" Type="http://schemas.openxmlformats.org/officeDocument/2006/relationships/diagramColors" Target="../diagrams/colors3.xml"/><Relationship Id="rId2" Type="http://schemas.openxmlformats.org/officeDocument/2006/relationships/audio" Target="../media/media2.m4a"/><Relationship Id="rId16" Type="http://schemas.openxmlformats.org/officeDocument/2006/relationships/diagramData" Target="../diagrams/data2.xml"/><Relationship Id="rId20" Type="http://schemas.microsoft.com/office/2007/relationships/diagramDrawing" Target="../diagrams/drawing2.xml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11" Type="http://schemas.openxmlformats.org/officeDocument/2006/relationships/diagramData" Target="../diagrams/data1.xml"/><Relationship Id="rId24" Type="http://schemas.openxmlformats.org/officeDocument/2006/relationships/diagramQuickStyle" Target="../diagrams/quickStyle3.xml"/><Relationship Id="rId5" Type="http://schemas.openxmlformats.org/officeDocument/2006/relationships/image" Target="../media/image1.jpg"/><Relationship Id="rId15" Type="http://schemas.microsoft.com/office/2007/relationships/diagramDrawing" Target="../diagrams/drawing1.xml"/><Relationship Id="rId23" Type="http://schemas.openxmlformats.org/officeDocument/2006/relationships/diagramLayout" Target="../diagrams/layout3.xml"/><Relationship Id="rId10" Type="http://schemas.openxmlformats.org/officeDocument/2006/relationships/image" Target="../media/image2.png"/><Relationship Id="rId19" Type="http://schemas.openxmlformats.org/officeDocument/2006/relationships/diagramColors" Target="../diagrams/colors2.xm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png"/><Relationship Id="rId14" Type="http://schemas.openxmlformats.org/officeDocument/2006/relationships/diagramColors" Target="../diagrams/colors1.xml"/><Relationship Id="rId22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9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1.jp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1.jp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9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1.jp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1.jp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11" Type="http://schemas.openxmlformats.org/officeDocument/2006/relationships/image" Target="../media/image8.png"/><Relationship Id="rId5" Type="http://schemas.openxmlformats.org/officeDocument/2006/relationships/image" Target="../media/image1.jp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53BD3942-64FC-579E-FAD9-B4D937CE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08;p36">
            <a:extLst>
              <a:ext uri="{FF2B5EF4-FFF2-40B4-BE49-F238E27FC236}">
                <a16:creationId xmlns:a16="http://schemas.microsoft.com/office/drawing/2014/main" id="{CFABD80C-7937-D668-D0FF-216D5EAC0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571" y="-293103"/>
            <a:ext cx="8959061" cy="9424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1600" i="1" dirty="0"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Journées Nationales de l’Innovation et de la Recherche-Action</a:t>
            </a:r>
            <a:endParaRPr sz="1600" i="1" dirty="0"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pic>
        <p:nvPicPr>
          <p:cNvPr id="4" name="Image 3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156" y="4461203"/>
            <a:ext cx="707033" cy="67123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71" y="4446680"/>
            <a:ext cx="1324489" cy="671234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26" y="750413"/>
            <a:ext cx="2268029" cy="3182909"/>
          </a:xfrm>
          <a:prstGeom prst="rect">
            <a:avLst/>
          </a:prstGeom>
        </p:spPr>
      </p:pic>
      <p:sp>
        <p:nvSpPr>
          <p:cNvPr id="17" name="Google Shape;1283;p43">
            <a:extLst>
              <a:ext uri="{FF2B5EF4-FFF2-40B4-BE49-F238E27FC236}">
                <a16:creationId xmlns:a16="http://schemas.microsoft.com/office/drawing/2014/main" id="{C1A5F41F-0F54-2969-BAD8-D65967994D51}"/>
              </a:ext>
            </a:extLst>
          </p:cNvPr>
          <p:cNvSpPr txBox="1">
            <a:spLocks/>
          </p:cNvSpPr>
          <p:nvPr/>
        </p:nvSpPr>
        <p:spPr>
          <a:xfrm>
            <a:off x="2736555" y="859116"/>
            <a:ext cx="6519872" cy="23749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buClr>
                <a:schemeClr val="dk1"/>
              </a:buClr>
              <a:buSzPts val="1400"/>
            </a:pPr>
            <a:r>
              <a:rPr lang="fr-FR" sz="1800" dirty="0">
                <a:solidFill>
                  <a:schemeClr val="bg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Atelier au CFEN</a:t>
            </a:r>
          </a:p>
          <a:p>
            <a:pPr marL="139700">
              <a:buClr>
                <a:schemeClr val="dk1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Évaluation et Certification des Compétences Enseignantes</a:t>
            </a:r>
            <a:endParaRPr lang="fr-FR" sz="4000" b="1" dirty="0">
              <a:solidFill>
                <a:schemeClr val="bg1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  <a:p>
            <a:pPr marL="139700">
              <a:buClr>
                <a:schemeClr val="dk1"/>
              </a:buClr>
              <a:buSzPts val="1400"/>
            </a:pPr>
            <a:r>
              <a:rPr lang="fr-FR" b="1" dirty="0">
                <a:solidFill>
                  <a:schemeClr val="bg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Inspecteurs, professeurs formateurs, conseillers </a:t>
            </a:r>
          </a:p>
          <a:p>
            <a:pPr marL="139700">
              <a:buClr>
                <a:schemeClr val="dk1"/>
              </a:buClr>
              <a:buSzPts val="1400"/>
            </a:pPr>
            <a:r>
              <a:rPr lang="fr-FR" b="1" dirty="0">
                <a:solidFill>
                  <a:schemeClr val="bg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Pédagogiques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075434" y="4620280"/>
            <a:ext cx="4068566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Expert international M. IBRAHIMA SAKHO</a:t>
            </a:r>
          </a:p>
          <a:p>
            <a:r>
              <a:rPr lang="fr-FR" b="1" dirty="0">
                <a:solidFill>
                  <a:schemeClr val="tx1"/>
                </a:solidFill>
              </a:rPr>
              <a:t>Expert national M. NASSER AHMED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253538" y="4222676"/>
            <a:ext cx="370552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lt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Du 20 au 23 mars 2023</a:t>
            </a:r>
          </a:p>
        </p:txBody>
      </p:sp>
    </p:spTree>
    <p:extLst>
      <p:ext uri="{BB962C8B-B14F-4D97-AF65-F5344CB8AC3E}">
        <p14:creationId xmlns:p14="http://schemas.microsoft.com/office/powerpoint/2010/main" val="234266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6000">
        <p:circle/>
      </p:transition>
    </mc:Choice>
    <mc:Fallback xmlns="">
      <p:transition spd="slow" advClick="0" advTm="96000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AA88A5-BFEB-5C0A-EF41-4B312016F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243945" y="4390948"/>
            <a:ext cx="8656110" cy="713317"/>
            <a:chOff x="117317" y="4415084"/>
            <a:chExt cx="8656110" cy="713317"/>
          </a:xfrm>
        </p:grpSpPr>
        <p:pic>
          <p:nvPicPr>
            <p:cNvPr id="18" name="Image 17" descr="Une image contenant Graphique, cercle, capture d’écran, Police&#10;&#10;Description générée automatiquement">
              <a:extLst>
                <a:ext uri="{FF2B5EF4-FFF2-40B4-BE49-F238E27FC236}">
                  <a16:creationId xmlns:a16="http://schemas.microsoft.com/office/drawing/2014/main" id="{4FB254E4-8126-8E66-FBB4-6FDD1F4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16971" y="4621225"/>
              <a:ext cx="956456" cy="422434"/>
            </a:xfrm>
            <a:prstGeom prst="rect">
              <a:avLst/>
            </a:prstGeom>
          </p:spPr>
        </p:pic>
        <p:pic>
          <p:nvPicPr>
            <p:cNvPr id="19" name="Image 18" descr="Une image contenant Graphique, graphisme, Police, Caractère coloré&#10;&#10;Description générée automatiquement">
              <a:extLst>
                <a:ext uri="{FF2B5EF4-FFF2-40B4-BE49-F238E27FC236}">
                  <a16:creationId xmlns:a16="http://schemas.microsoft.com/office/drawing/2014/main" id="{B8BF9535-F716-C335-3E30-4A235E31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5110" y="4436445"/>
              <a:ext cx="1670130" cy="599993"/>
            </a:xfrm>
            <a:prstGeom prst="rect">
              <a:avLst/>
            </a:prstGeom>
          </p:spPr>
        </p:pic>
        <p:pic>
          <p:nvPicPr>
            <p:cNvPr id="20" name="Image 19" descr="Une image contenant Graphique, graphisme, capture d’écran, Caractère coloré&#10;&#10;Le contenu généré par l’IA peut être incorrect.">
              <a:extLst>
                <a:ext uri="{FF2B5EF4-FFF2-40B4-BE49-F238E27FC236}">
                  <a16:creationId xmlns:a16="http://schemas.microsoft.com/office/drawing/2014/main" id="{250BA1C4-6FA5-647F-9353-55E814BB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7317" y="4650592"/>
              <a:ext cx="1025431" cy="372573"/>
            </a:xfrm>
            <a:prstGeom prst="rect">
              <a:avLst/>
            </a:prstGeom>
          </p:spPr>
        </p:pic>
        <p:pic>
          <p:nvPicPr>
            <p:cNvPr id="21" name="Image 20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37601" y="4415084"/>
              <a:ext cx="767008" cy="713317"/>
            </a:xfrm>
            <a:prstGeom prst="rect">
              <a:avLst/>
            </a:prstGeom>
          </p:spPr>
        </p:pic>
      </p:grpSp>
      <p:sp>
        <p:nvSpPr>
          <p:cNvPr id="4" name="ZoneTexte 3"/>
          <p:cNvSpPr txBox="1"/>
          <p:nvPr/>
        </p:nvSpPr>
        <p:spPr>
          <a:xfrm>
            <a:off x="1910024" y="12322"/>
            <a:ext cx="423770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rgbClr val="C00000"/>
                </a:solidFill>
              </a:rPr>
              <a:t>Evaluation et Certification </a:t>
            </a:r>
          </a:p>
        </p:txBody>
      </p:sp>
      <p:sp>
        <p:nvSpPr>
          <p:cNvPr id="22" name="Google Shape;1208;p36">
            <a:extLst>
              <a:ext uri="{FF2B5EF4-FFF2-40B4-BE49-F238E27FC236}">
                <a16:creationId xmlns:a16="http://schemas.microsoft.com/office/drawing/2014/main" id="{D6835BF9-C4F1-FB17-7C2A-FE862BEE57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2448" y="1087778"/>
            <a:ext cx="3776374" cy="326187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FF00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fr-FR" sz="1800" dirty="0">
                <a:solidFill>
                  <a:schemeClr val="tx1"/>
                </a:solidFill>
              </a:rPr>
              <a:t>Jean-Marie De </a:t>
            </a:r>
            <a:r>
              <a:rPr lang="fr-FR" sz="1800" dirty="0" err="1">
                <a:solidFill>
                  <a:schemeClr val="tx1"/>
                </a:solidFill>
              </a:rPr>
              <a:t>Ketele</a:t>
            </a:r>
            <a:r>
              <a:rPr lang="fr-FR" sz="1800" dirty="0">
                <a:solidFill>
                  <a:schemeClr val="tx1"/>
                </a:solidFill>
              </a:rPr>
              <a:t> précise que « L'évaluation consiste à recueillir un ensemble d'informations pertinentes, valides et fiables et à examiner le degré d'adéquation entre cet ensemble d'informations et un ensemble de critères choisis adéquatement en vue de fonder une prise de décision. »</a:t>
            </a:r>
            <a:endParaRPr lang="fr-FR" sz="1800" dirty="0">
              <a:solidFill>
                <a:schemeClr val="tx1"/>
              </a:solidFill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pic>
        <p:nvPicPr>
          <p:cNvPr id="23" name="Image 22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3082" y="-1"/>
            <a:ext cx="814192" cy="852271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2600" y="0"/>
            <a:ext cx="1470368" cy="852269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783692" y="699404"/>
            <a:ext cx="1888679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rgbClr val="C00000"/>
                </a:solidFill>
              </a:rPr>
              <a:t>Définitions </a:t>
            </a:r>
          </a:p>
        </p:txBody>
      </p:sp>
      <p:pic>
        <p:nvPicPr>
          <p:cNvPr id="5" name="Présentation-diapo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47733" y="2135362"/>
            <a:ext cx="609600" cy="609600"/>
          </a:xfrm>
          <a:prstGeom prst="rect">
            <a:avLst/>
          </a:prstGeom>
        </p:spPr>
      </p:pic>
      <p:sp>
        <p:nvSpPr>
          <p:cNvPr id="24" name="Google Shape;1208;p36">
            <a:extLst>
              <a:ext uri="{FF2B5EF4-FFF2-40B4-BE49-F238E27FC236}">
                <a16:creationId xmlns:a16="http://schemas.microsoft.com/office/drawing/2014/main" id="{D6835BF9-C4F1-FB17-7C2A-FE862BEE579B}"/>
              </a:ext>
            </a:extLst>
          </p:cNvPr>
          <p:cNvSpPr txBox="1">
            <a:spLocks/>
          </p:cNvSpPr>
          <p:nvPr/>
        </p:nvSpPr>
        <p:spPr>
          <a:xfrm>
            <a:off x="3851736" y="914212"/>
            <a:ext cx="5281232" cy="3456087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FF00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5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S’imprégner des modèles existants</a:t>
            </a:r>
            <a:b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br>
              <a:rPr lang="fr-FR" sz="12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Créer un modèle pertinent et cohérent</a:t>
            </a:r>
            <a:b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b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S’approprier le modèle du déploiement </a:t>
            </a:r>
          </a:p>
          <a:p>
            <a:pPr>
              <a:spcAft>
                <a:spcPts val="600"/>
              </a:spcAft>
            </a:pPr>
            <a: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des compétences</a:t>
            </a:r>
            <a:b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br>
              <a:rPr lang="fr-FR" sz="10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Relever les éléments de professionnalisation</a:t>
            </a:r>
            <a:b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br>
              <a:rPr lang="fr-FR" sz="12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Créer des outils nécessaires au modèle</a:t>
            </a:r>
            <a:b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br>
              <a:rPr lang="fr-FR" sz="12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r>
              <a:rPr lang="fr-FR" sz="1800" dirty="0">
                <a:solidFill>
                  <a:schemeClr val="tx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Concevoir un cadre globale de référence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724738" y="539312"/>
            <a:ext cx="1612998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rgbClr val="C00000"/>
                </a:solidFill>
              </a:rPr>
              <a:t>Objectifs  </a:t>
            </a:r>
          </a:p>
        </p:txBody>
      </p:sp>
    </p:spTree>
    <p:extLst>
      <p:ext uri="{BB962C8B-B14F-4D97-AF65-F5344CB8AC3E}">
        <p14:creationId xmlns:p14="http://schemas.microsoft.com/office/powerpoint/2010/main" val="397663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5000">
        <p:circle/>
      </p:transition>
    </mc:Choice>
    <mc:Fallback xmlns="">
      <p:transition advClick="0" advTm="13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6AB2E7"/>
            </a:gs>
            <a:gs pos="100000">
              <a:srgbClr val="10AD2B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B4F2BE-4549-4717-4A72-8DCE32DF2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" name="Image 14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" y="0"/>
            <a:ext cx="707033" cy="671234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243945" y="4390948"/>
            <a:ext cx="8656110" cy="713317"/>
            <a:chOff x="117317" y="4415084"/>
            <a:chExt cx="8656110" cy="713317"/>
          </a:xfrm>
        </p:grpSpPr>
        <p:pic>
          <p:nvPicPr>
            <p:cNvPr id="18" name="Image 17" descr="Une image contenant Graphique, cercle, capture d’écran, Police&#10;&#10;Description générée automatiquement">
              <a:extLst>
                <a:ext uri="{FF2B5EF4-FFF2-40B4-BE49-F238E27FC236}">
                  <a16:creationId xmlns:a16="http://schemas.microsoft.com/office/drawing/2014/main" id="{4FB254E4-8126-8E66-FBB4-6FDD1F4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16971" y="4621225"/>
              <a:ext cx="956456" cy="422434"/>
            </a:xfrm>
            <a:prstGeom prst="rect">
              <a:avLst/>
            </a:prstGeom>
          </p:spPr>
        </p:pic>
        <p:pic>
          <p:nvPicPr>
            <p:cNvPr id="19" name="Image 18" descr="Une image contenant Graphique, graphisme, Police, Caractère coloré&#10;&#10;Description générée automatiquement">
              <a:extLst>
                <a:ext uri="{FF2B5EF4-FFF2-40B4-BE49-F238E27FC236}">
                  <a16:creationId xmlns:a16="http://schemas.microsoft.com/office/drawing/2014/main" id="{B8BF9535-F716-C335-3E30-4A235E31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5110" y="4436445"/>
              <a:ext cx="1670130" cy="599993"/>
            </a:xfrm>
            <a:prstGeom prst="rect">
              <a:avLst/>
            </a:prstGeom>
          </p:spPr>
        </p:pic>
        <p:pic>
          <p:nvPicPr>
            <p:cNvPr id="20" name="Image 19" descr="Une image contenant Graphique, graphisme, capture d’écran, Caractère coloré&#10;&#10;Le contenu généré par l’IA peut être incorrect.">
              <a:extLst>
                <a:ext uri="{FF2B5EF4-FFF2-40B4-BE49-F238E27FC236}">
                  <a16:creationId xmlns:a16="http://schemas.microsoft.com/office/drawing/2014/main" id="{250BA1C4-6FA5-647F-9353-55E814BB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317" y="4650592"/>
              <a:ext cx="1025431" cy="372573"/>
            </a:xfrm>
            <a:prstGeom prst="rect">
              <a:avLst/>
            </a:prstGeom>
          </p:spPr>
        </p:pic>
        <p:pic>
          <p:nvPicPr>
            <p:cNvPr id="21" name="Image 20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7601" y="4415084"/>
              <a:ext cx="767008" cy="713317"/>
            </a:xfrm>
            <a:prstGeom prst="rect">
              <a:avLst/>
            </a:prstGeom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8478" y="1"/>
            <a:ext cx="1324489" cy="67123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606358" y="140515"/>
            <a:ext cx="5491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Évaluer les enseignants ?</a:t>
            </a:r>
            <a:endParaRPr lang="fr-FR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575505482"/>
              </p:ext>
            </p:extLst>
          </p:nvPr>
        </p:nvGraphicFramePr>
        <p:xfrm>
          <a:off x="-708218" y="1417833"/>
          <a:ext cx="3955187" cy="2527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6" name="Forme libre 5"/>
          <p:cNvSpPr/>
          <p:nvPr/>
        </p:nvSpPr>
        <p:spPr>
          <a:xfrm>
            <a:off x="4779998" y="4036906"/>
            <a:ext cx="318526" cy="277523"/>
          </a:xfrm>
          <a:custGeom>
            <a:avLst/>
            <a:gdLst>
              <a:gd name="connsiteX0" fmla="*/ 0 w 318526"/>
              <a:gd name="connsiteY0" fmla="*/ 277523 h 277523"/>
              <a:gd name="connsiteX1" fmla="*/ 318499 w 318526"/>
              <a:gd name="connsiteY1" fmla="*/ 121 h 277523"/>
              <a:gd name="connsiteX2" fmla="*/ 0 w 318526"/>
              <a:gd name="connsiteY2" fmla="*/ 277523 h 277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8526" h="277523">
                <a:moveTo>
                  <a:pt x="0" y="277523"/>
                </a:moveTo>
                <a:cubicBezTo>
                  <a:pt x="0" y="277523"/>
                  <a:pt x="321924" y="6970"/>
                  <a:pt x="318499" y="121"/>
                </a:cubicBezTo>
                <a:cubicBezTo>
                  <a:pt x="315074" y="-6728"/>
                  <a:pt x="0" y="277523"/>
                  <a:pt x="0" y="277523"/>
                </a:cubicBezTo>
                <a:close/>
              </a:path>
            </a:pathLst>
          </a:cu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/>
          <p:cNvSpPr/>
          <p:nvPr/>
        </p:nvSpPr>
        <p:spPr>
          <a:xfrm>
            <a:off x="2149068" y="3998040"/>
            <a:ext cx="318526" cy="277523"/>
          </a:xfrm>
          <a:custGeom>
            <a:avLst/>
            <a:gdLst>
              <a:gd name="connsiteX0" fmla="*/ 0 w 318526"/>
              <a:gd name="connsiteY0" fmla="*/ 277523 h 277523"/>
              <a:gd name="connsiteX1" fmla="*/ 318499 w 318526"/>
              <a:gd name="connsiteY1" fmla="*/ 121 h 277523"/>
              <a:gd name="connsiteX2" fmla="*/ 0 w 318526"/>
              <a:gd name="connsiteY2" fmla="*/ 277523 h 277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8526" h="277523">
                <a:moveTo>
                  <a:pt x="0" y="277523"/>
                </a:moveTo>
                <a:cubicBezTo>
                  <a:pt x="0" y="277523"/>
                  <a:pt x="321924" y="6970"/>
                  <a:pt x="318499" y="121"/>
                </a:cubicBezTo>
                <a:cubicBezTo>
                  <a:pt x="315074" y="-6728"/>
                  <a:pt x="0" y="277523"/>
                  <a:pt x="0" y="277523"/>
                </a:cubicBezTo>
                <a:close/>
              </a:path>
            </a:pathLst>
          </a:cu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/>
          <p:cNvGrpSpPr/>
          <p:nvPr/>
        </p:nvGrpSpPr>
        <p:grpSpPr>
          <a:xfrm>
            <a:off x="7410928" y="3880578"/>
            <a:ext cx="1328408" cy="394985"/>
            <a:chOff x="2137025" y="3920161"/>
            <a:chExt cx="1328408" cy="394985"/>
          </a:xfrm>
        </p:grpSpPr>
        <p:sp>
          <p:nvSpPr>
            <p:cNvPr id="28" name="Organigramme : Alternative 27"/>
            <p:cNvSpPr/>
            <p:nvPr/>
          </p:nvSpPr>
          <p:spPr>
            <a:xfrm>
              <a:off x="2458660" y="3920161"/>
              <a:ext cx="1006773" cy="293896"/>
            </a:xfrm>
            <a:prstGeom prst="flowChartAlternateProcess">
              <a:avLst/>
            </a:prstGeom>
            <a:solidFill>
              <a:srgbClr val="D7141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Grilles </a:t>
              </a:r>
            </a:p>
          </p:txBody>
        </p:sp>
        <p:sp>
          <p:nvSpPr>
            <p:cNvPr id="29" name="Forme libre 28"/>
            <p:cNvSpPr/>
            <p:nvPr/>
          </p:nvSpPr>
          <p:spPr>
            <a:xfrm>
              <a:off x="2137025" y="4037623"/>
              <a:ext cx="318526" cy="277523"/>
            </a:xfrm>
            <a:custGeom>
              <a:avLst/>
              <a:gdLst>
                <a:gd name="connsiteX0" fmla="*/ 0 w 318526"/>
                <a:gd name="connsiteY0" fmla="*/ 277523 h 277523"/>
                <a:gd name="connsiteX1" fmla="*/ 318499 w 318526"/>
                <a:gd name="connsiteY1" fmla="*/ 121 h 277523"/>
                <a:gd name="connsiteX2" fmla="*/ 0 w 318526"/>
                <a:gd name="connsiteY2" fmla="*/ 277523 h 27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8526" h="277523">
                  <a:moveTo>
                    <a:pt x="0" y="277523"/>
                  </a:moveTo>
                  <a:cubicBezTo>
                    <a:pt x="0" y="277523"/>
                    <a:pt x="321924" y="6970"/>
                    <a:pt x="318499" y="121"/>
                  </a:cubicBezTo>
                  <a:cubicBezTo>
                    <a:pt x="315074" y="-6728"/>
                    <a:pt x="0" y="277523"/>
                    <a:pt x="0" y="277523"/>
                  </a:cubicBez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979923" y="947201"/>
            <a:ext cx="1328408" cy="394985"/>
            <a:chOff x="2137025" y="3920161"/>
            <a:chExt cx="1328408" cy="394985"/>
          </a:xfrm>
        </p:grpSpPr>
        <p:sp>
          <p:nvSpPr>
            <p:cNvPr id="31" name="Organigramme : Alternative 30"/>
            <p:cNvSpPr/>
            <p:nvPr/>
          </p:nvSpPr>
          <p:spPr>
            <a:xfrm>
              <a:off x="2458660" y="3920161"/>
              <a:ext cx="1006773" cy="293896"/>
            </a:xfrm>
            <a:prstGeom prst="flowChartAlternateProcess">
              <a:avLst/>
            </a:prstGeom>
            <a:solidFill>
              <a:srgbClr val="D7141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Portfolio </a:t>
              </a:r>
            </a:p>
          </p:txBody>
        </p:sp>
        <p:sp>
          <p:nvSpPr>
            <p:cNvPr id="32" name="Forme libre 31"/>
            <p:cNvSpPr/>
            <p:nvPr/>
          </p:nvSpPr>
          <p:spPr>
            <a:xfrm>
              <a:off x="2137025" y="4037623"/>
              <a:ext cx="318526" cy="277523"/>
            </a:xfrm>
            <a:custGeom>
              <a:avLst/>
              <a:gdLst>
                <a:gd name="connsiteX0" fmla="*/ 0 w 318526"/>
                <a:gd name="connsiteY0" fmla="*/ 277523 h 277523"/>
                <a:gd name="connsiteX1" fmla="*/ 318499 w 318526"/>
                <a:gd name="connsiteY1" fmla="*/ 121 h 277523"/>
                <a:gd name="connsiteX2" fmla="*/ 0 w 318526"/>
                <a:gd name="connsiteY2" fmla="*/ 277523 h 27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8526" h="277523">
                  <a:moveTo>
                    <a:pt x="0" y="277523"/>
                  </a:moveTo>
                  <a:cubicBezTo>
                    <a:pt x="0" y="277523"/>
                    <a:pt x="321924" y="6970"/>
                    <a:pt x="318499" y="121"/>
                  </a:cubicBezTo>
                  <a:cubicBezTo>
                    <a:pt x="315074" y="-6728"/>
                    <a:pt x="0" y="277523"/>
                    <a:pt x="0" y="277523"/>
                  </a:cubicBez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33" name="Diagramme 32"/>
          <p:cNvGraphicFramePr/>
          <p:nvPr>
            <p:extLst>
              <p:ext uri="{D42A27DB-BD31-4B8C-83A1-F6EECF244321}">
                <p14:modId xmlns:p14="http://schemas.microsoft.com/office/powerpoint/2010/main" val="88985228"/>
              </p:ext>
            </p:extLst>
          </p:nvPr>
        </p:nvGraphicFramePr>
        <p:xfrm>
          <a:off x="4553643" y="1436210"/>
          <a:ext cx="3955187" cy="2527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36" name="Flèche droite 35"/>
          <p:cNvSpPr/>
          <p:nvPr/>
        </p:nvSpPr>
        <p:spPr>
          <a:xfrm>
            <a:off x="5098524" y="3463027"/>
            <a:ext cx="1528823" cy="9128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Organigramme : Alternative 36"/>
          <p:cNvSpPr/>
          <p:nvPr/>
        </p:nvSpPr>
        <p:spPr>
          <a:xfrm>
            <a:off x="5101633" y="3837252"/>
            <a:ext cx="1006773" cy="293896"/>
          </a:xfrm>
          <a:prstGeom prst="flowChartAlternateProcess">
            <a:avLst/>
          </a:prstGeom>
          <a:solidFill>
            <a:srgbClr val="D714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Grilles </a:t>
            </a:r>
          </a:p>
        </p:txBody>
      </p:sp>
      <p:sp>
        <p:nvSpPr>
          <p:cNvPr id="39" name="Flèche droite 38"/>
          <p:cNvSpPr/>
          <p:nvPr/>
        </p:nvSpPr>
        <p:spPr>
          <a:xfrm rot="16200000">
            <a:off x="6880884" y="2040151"/>
            <a:ext cx="2768021" cy="9128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Titularisé/e</a:t>
            </a:r>
          </a:p>
        </p:txBody>
      </p:sp>
      <p:pic>
        <p:nvPicPr>
          <p:cNvPr id="5" name="Présentation diapo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477476" y="2191767"/>
            <a:ext cx="609600" cy="609600"/>
          </a:xfrm>
          <a:prstGeom prst="rect">
            <a:avLst/>
          </a:prstGeom>
        </p:spPr>
      </p:pic>
      <p:graphicFrame>
        <p:nvGraphicFramePr>
          <p:cNvPr id="34" name="Diagramme 33"/>
          <p:cNvGraphicFramePr/>
          <p:nvPr>
            <p:extLst>
              <p:ext uri="{D42A27DB-BD31-4B8C-83A1-F6EECF244321}">
                <p14:modId xmlns:p14="http://schemas.microsoft.com/office/powerpoint/2010/main" val="2595768314"/>
              </p:ext>
            </p:extLst>
          </p:nvPr>
        </p:nvGraphicFramePr>
        <p:xfrm>
          <a:off x="1922713" y="1457571"/>
          <a:ext cx="3955187" cy="2527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8" name="Flèche droite 37"/>
          <p:cNvSpPr/>
          <p:nvPr/>
        </p:nvSpPr>
        <p:spPr>
          <a:xfrm>
            <a:off x="2505130" y="3446478"/>
            <a:ext cx="1528823" cy="9128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Organigramme : Alternative 39"/>
          <p:cNvSpPr/>
          <p:nvPr/>
        </p:nvSpPr>
        <p:spPr>
          <a:xfrm>
            <a:off x="2522073" y="3818934"/>
            <a:ext cx="1006773" cy="293896"/>
          </a:xfrm>
          <a:prstGeom prst="flowChartAlternateProcess">
            <a:avLst/>
          </a:prstGeom>
          <a:solidFill>
            <a:srgbClr val="D714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Grilles </a:t>
            </a:r>
          </a:p>
        </p:txBody>
      </p:sp>
    </p:spTree>
    <p:extLst>
      <p:ext uri="{BB962C8B-B14F-4D97-AF65-F5344CB8AC3E}">
        <p14:creationId xmlns:p14="http://schemas.microsoft.com/office/powerpoint/2010/main" val="59171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68000">
        <p:circle/>
      </p:transition>
    </mc:Choice>
    <mc:Fallback xmlns="">
      <p:transition spd="slow" advClick="0" advTm="16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AB989F0-BB3C-3863-3B1D-65B983EE349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080708-F7B2-076B-9C94-8989794888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95CA45F-7944-B46C-63AE-05C6EF6B75F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2" name="Image 11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07033" cy="671234"/>
          </a:xfrm>
          <a:prstGeom prst="rect">
            <a:avLst/>
          </a:prstGeom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07033" y="140798"/>
            <a:ext cx="7012455" cy="606300"/>
          </a:xfrm>
        </p:spPr>
        <p:txBody>
          <a:bodyPr/>
          <a:lstStyle/>
          <a:p>
            <a:pPr algn="l"/>
            <a:r>
              <a:rPr lang="fr-FR" dirty="0"/>
              <a:t>Nos choix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243945" y="4390948"/>
            <a:ext cx="8656110" cy="713317"/>
            <a:chOff x="117317" y="4415084"/>
            <a:chExt cx="8656110" cy="713317"/>
          </a:xfrm>
        </p:grpSpPr>
        <p:pic>
          <p:nvPicPr>
            <p:cNvPr id="14" name="Image 13" descr="Une image contenant Graphique, cercle, capture d’écran, Police&#10;&#10;Description générée automatiquement">
              <a:extLst>
                <a:ext uri="{FF2B5EF4-FFF2-40B4-BE49-F238E27FC236}">
                  <a16:creationId xmlns:a16="http://schemas.microsoft.com/office/drawing/2014/main" id="{4FB254E4-8126-8E66-FBB4-6FDD1F4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16971" y="4621225"/>
              <a:ext cx="956456" cy="422434"/>
            </a:xfrm>
            <a:prstGeom prst="rect">
              <a:avLst/>
            </a:prstGeom>
          </p:spPr>
        </p:pic>
        <p:pic>
          <p:nvPicPr>
            <p:cNvPr id="15" name="Image 14" descr="Une image contenant Graphique, graphisme, Police, Caractère coloré&#10;&#10;Description générée automatiquement">
              <a:extLst>
                <a:ext uri="{FF2B5EF4-FFF2-40B4-BE49-F238E27FC236}">
                  <a16:creationId xmlns:a16="http://schemas.microsoft.com/office/drawing/2014/main" id="{B8BF9535-F716-C335-3E30-4A235E31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5110" y="4436445"/>
              <a:ext cx="1670130" cy="599993"/>
            </a:xfrm>
            <a:prstGeom prst="rect">
              <a:avLst/>
            </a:prstGeom>
          </p:spPr>
        </p:pic>
        <p:pic>
          <p:nvPicPr>
            <p:cNvPr id="16" name="Image 15" descr="Une image contenant Graphique, graphisme, capture d’écran, Caractère coloré&#10;&#10;Le contenu généré par l’IA peut être incorrect.">
              <a:extLst>
                <a:ext uri="{FF2B5EF4-FFF2-40B4-BE49-F238E27FC236}">
                  <a16:creationId xmlns:a16="http://schemas.microsoft.com/office/drawing/2014/main" id="{250BA1C4-6FA5-647F-9353-55E814BB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317" y="4650592"/>
              <a:ext cx="1025431" cy="372573"/>
            </a:xfrm>
            <a:prstGeom prst="rect">
              <a:avLst/>
            </a:prstGeom>
          </p:spPr>
        </p:pic>
        <p:pic>
          <p:nvPicPr>
            <p:cNvPr id="17" name="Image 16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7601" y="4415084"/>
              <a:ext cx="767008" cy="713317"/>
            </a:xfrm>
            <a:prstGeom prst="rect">
              <a:avLst/>
            </a:prstGeom>
          </p:spPr>
        </p:pic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8478" y="1"/>
            <a:ext cx="1324489" cy="671234"/>
          </a:xfrm>
          <a:prstGeom prst="rect">
            <a:avLst/>
          </a:prstGeom>
        </p:spPr>
      </p:pic>
      <p:pic>
        <p:nvPicPr>
          <p:cNvPr id="3" name="Présentation diapo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985078"/>
              </p:ext>
            </p:extLst>
          </p:nvPr>
        </p:nvGraphicFramePr>
        <p:xfrm>
          <a:off x="121973" y="1088551"/>
          <a:ext cx="8900053" cy="313695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{6E7CE1AF-7680-4D0D-A333-E539F5D6D617}</a:tableStyleId>
              </a:tblPr>
              <a:tblGrid>
                <a:gridCol w="2066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7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7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18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3754">
                <a:tc>
                  <a:txBody>
                    <a:bodyPr/>
                    <a:lstStyle/>
                    <a:p>
                      <a:r>
                        <a:rPr lang="fr-FR" b="1" dirty="0"/>
                        <a:t>Réalisations</a:t>
                      </a:r>
                      <a:r>
                        <a:rPr lang="fr-FR" b="1" baseline="0" dirty="0"/>
                        <a:t> évaluées</a:t>
                      </a:r>
                      <a:endParaRPr lang="fr-FR" b="1" dirty="0"/>
                    </a:p>
                  </a:txBody>
                  <a:tcPr anchor="ctr" anchorCtr="1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Outils utilisés</a:t>
                      </a:r>
                    </a:p>
                  </a:txBody>
                  <a:tcPr anchor="ctr" anchorCtr="1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Répartitions</a:t>
                      </a:r>
                      <a:r>
                        <a:rPr lang="fr-FR" b="1" baseline="0" dirty="0"/>
                        <a:t> </a:t>
                      </a:r>
                      <a:endParaRPr lang="fr-FR" b="1" dirty="0"/>
                    </a:p>
                  </a:txBody>
                  <a:tcPr anchor="ctr" anchorCtr="1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Notes </a:t>
                      </a:r>
                    </a:p>
                  </a:txBody>
                  <a:tcPr anchor="ctr" anchorCtr="1"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Certifications</a:t>
                      </a:r>
                    </a:p>
                  </a:txBody>
                  <a:tcPr anchor="ctr" anchorCtr="1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599"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Portfolio</a:t>
                      </a:r>
                      <a:r>
                        <a:rPr lang="fr-FR" b="1" baseline="0" dirty="0"/>
                        <a:t> d’intégration</a:t>
                      </a:r>
                      <a:endParaRPr lang="fr-FR" b="1" dirty="0"/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Grille d’évaluation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13 composantes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Non limité 20/20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AFFT Attestation</a:t>
                      </a:r>
                      <a:r>
                        <a:rPr lang="fr-FR" b="1" baseline="0" dirty="0">
                          <a:solidFill>
                            <a:srgbClr val="002060"/>
                          </a:solidFill>
                        </a:rPr>
                        <a:t> de Fin de Formation Théorique</a:t>
                      </a:r>
                    </a:p>
                    <a:p>
                      <a:endParaRPr lang="fr-FR" b="1" baseline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AFFI Attestation de Fin de Formation</a:t>
                      </a:r>
                      <a:r>
                        <a:rPr lang="fr-FR" b="1" baseline="0" dirty="0">
                          <a:solidFill>
                            <a:srgbClr val="002060"/>
                          </a:solidFill>
                        </a:rPr>
                        <a:t> Initiale</a:t>
                      </a:r>
                    </a:p>
                    <a:p>
                      <a:endParaRPr lang="fr-FR" b="1" baseline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b="1" baseline="0" dirty="0">
                          <a:solidFill>
                            <a:srgbClr val="002060"/>
                          </a:solidFill>
                        </a:rPr>
                        <a:t>CAP Certificat d’Aptitude Pédagogique</a:t>
                      </a:r>
                      <a:endParaRPr lang="fr-FR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747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Stage</a:t>
                      </a:r>
                      <a:r>
                        <a:rPr lang="fr-FR" b="1" dirty="0"/>
                        <a:t> des Pratiques Accompagnées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Grille d’</a:t>
                      </a:r>
                      <a:r>
                        <a:rPr lang="fr-FR" b="1" dirty="0" err="1">
                          <a:solidFill>
                            <a:srgbClr val="002060"/>
                          </a:solidFill>
                        </a:rPr>
                        <a:t>obs</a:t>
                      </a:r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fr-FR" b="1" dirty="0" err="1">
                          <a:solidFill>
                            <a:srgbClr val="002060"/>
                          </a:solidFill>
                        </a:rPr>
                        <a:t>éval</a:t>
                      </a:r>
                      <a:endParaRPr lang="fr-FR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 9 Dimensions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Gestion du temps     Supports utilisés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Démarche pédagogique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Motivation/</a:t>
                      </a:r>
                      <a:r>
                        <a:rPr lang="fr-FR" b="0" dirty="0" err="1">
                          <a:solidFill>
                            <a:srgbClr val="002060"/>
                          </a:solidFill>
                        </a:rPr>
                        <a:t>comp</a:t>
                      </a:r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 sociaux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Evaluation /</a:t>
                      </a:r>
                      <a:r>
                        <a:rPr lang="fr-FR" b="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rétroactions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Entretien avec le prof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Préparations des cours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Collaboration</a:t>
                      </a:r>
                    </a:p>
                    <a:p>
                      <a:r>
                        <a:rPr lang="fr-FR" b="0" dirty="0">
                          <a:solidFill>
                            <a:srgbClr val="002060"/>
                          </a:solidFill>
                        </a:rPr>
                        <a:t>Assiduité </a:t>
                      </a: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Limité à 15/20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blipFill>
                      <a:blip r:embed="rId1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44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Stage</a:t>
                      </a:r>
                      <a:r>
                        <a:rPr lang="fr-FR" b="1" dirty="0"/>
                        <a:t> Semi-Responsabilité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Grille d’</a:t>
                      </a:r>
                      <a:r>
                        <a:rPr lang="fr-FR" b="1" dirty="0" err="1">
                          <a:solidFill>
                            <a:srgbClr val="002060"/>
                          </a:solidFill>
                        </a:rPr>
                        <a:t>obs</a:t>
                      </a:r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fr-FR" b="1" dirty="0" err="1">
                          <a:solidFill>
                            <a:srgbClr val="002060"/>
                          </a:solidFill>
                        </a:rPr>
                        <a:t>éval</a:t>
                      </a:r>
                      <a:endParaRPr lang="fr-FR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Limité à 16/20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blipFill>
                      <a:blip r:embed="rId1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599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Stage</a:t>
                      </a:r>
                      <a:r>
                        <a:rPr lang="fr-FR" b="1" baseline="0" dirty="0"/>
                        <a:t> de </a:t>
                      </a:r>
                      <a:r>
                        <a:rPr lang="fr-FR" b="1" dirty="0"/>
                        <a:t>Responsabilité/</a:t>
                      </a:r>
                      <a:r>
                        <a:rPr lang="fr-FR" b="1" dirty="0" err="1"/>
                        <a:t>Titul</a:t>
                      </a:r>
                      <a:endParaRPr lang="fr-FR" b="1" dirty="0"/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Grille d’</a:t>
                      </a:r>
                      <a:r>
                        <a:rPr lang="fr-FR" b="1" dirty="0" err="1">
                          <a:solidFill>
                            <a:srgbClr val="002060"/>
                          </a:solidFill>
                        </a:rPr>
                        <a:t>obs</a:t>
                      </a:r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fr-FR" b="1" dirty="0" err="1">
                          <a:solidFill>
                            <a:srgbClr val="002060"/>
                          </a:solidFill>
                        </a:rPr>
                        <a:t>éval</a:t>
                      </a:r>
                      <a:endParaRPr lang="fr-FR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2060"/>
                          </a:solidFill>
                        </a:rPr>
                        <a:t>Non limité 20/20</a:t>
                      </a: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b="0" dirty="0"/>
                    </a:p>
                  </a:txBody>
                  <a:tcPr anchor="ctr">
                    <a:blipFill>
                      <a:blip r:embed="rId1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48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60000">
        <p:circle/>
      </p:transition>
    </mc:Choice>
    <mc:Fallback xmlns="">
      <p:transition spd="slow" advClick="0" advTm="16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7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AB989F0-BB3C-3863-3B1D-65B983EE349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080708-F7B2-076B-9C94-8989794888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95CA45F-7944-B46C-63AE-05C6EF6B75F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2" name="Image 11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07033" cy="671234"/>
          </a:xfrm>
          <a:prstGeom prst="rect">
            <a:avLst/>
          </a:prstGeom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07033" y="160204"/>
            <a:ext cx="7012455" cy="606300"/>
          </a:xfrm>
        </p:spPr>
        <p:txBody>
          <a:bodyPr/>
          <a:lstStyle/>
          <a:p>
            <a:pPr algn="l"/>
            <a:r>
              <a:rPr lang="fr-FR" dirty="0"/>
              <a:t>Grilles proposées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243945" y="4390948"/>
            <a:ext cx="8656110" cy="713317"/>
            <a:chOff x="117317" y="4415084"/>
            <a:chExt cx="8656110" cy="713317"/>
          </a:xfrm>
        </p:grpSpPr>
        <p:pic>
          <p:nvPicPr>
            <p:cNvPr id="14" name="Image 13" descr="Une image contenant Graphique, cercle, capture d’écran, Police&#10;&#10;Description générée automatiquement">
              <a:extLst>
                <a:ext uri="{FF2B5EF4-FFF2-40B4-BE49-F238E27FC236}">
                  <a16:creationId xmlns:a16="http://schemas.microsoft.com/office/drawing/2014/main" id="{4FB254E4-8126-8E66-FBB4-6FDD1F4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16971" y="4621225"/>
              <a:ext cx="956456" cy="422434"/>
            </a:xfrm>
            <a:prstGeom prst="rect">
              <a:avLst/>
            </a:prstGeom>
          </p:spPr>
        </p:pic>
        <p:pic>
          <p:nvPicPr>
            <p:cNvPr id="15" name="Image 14" descr="Une image contenant Graphique, graphisme, Police, Caractère coloré&#10;&#10;Description générée automatiquement">
              <a:extLst>
                <a:ext uri="{FF2B5EF4-FFF2-40B4-BE49-F238E27FC236}">
                  <a16:creationId xmlns:a16="http://schemas.microsoft.com/office/drawing/2014/main" id="{B8BF9535-F716-C335-3E30-4A235E31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5110" y="4436445"/>
              <a:ext cx="1670130" cy="599993"/>
            </a:xfrm>
            <a:prstGeom prst="rect">
              <a:avLst/>
            </a:prstGeom>
          </p:spPr>
        </p:pic>
        <p:pic>
          <p:nvPicPr>
            <p:cNvPr id="16" name="Image 15" descr="Une image contenant Graphique, graphisme, capture d’écran, Caractère coloré&#10;&#10;Le contenu généré par l’IA peut être incorrect.">
              <a:extLst>
                <a:ext uri="{FF2B5EF4-FFF2-40B4-BE49-F238E27FC236}">
                  <a16:creationId xmlns:a16="http://schemas.microsoft.com/office/drawing/2014/main" id="{250BA1C4-6FA5-647F-9353-55E814BB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317" y="4650592"/>
              <a:ext cx="1025431" cy="372573"/>
            </a:xfrm>
            <a:prstGeom prst="rect">
              <a:avLst/>
            </a:prstGeom>
          </p:spPr>
        </p:pic>
        <p:pic>
          <p:nvPicPr>
            <p:cNvPr id="17" name="Image 16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7601" y="4415084"/>
              <a:ext cx="767008" cy="713317"/>
            </a:xfrm>
            <a:prstGeom prst="rect">
              <a:avLst/>
            </a:prstGeom>
          </p:spPr>
        </p:pic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8478" y="1"/>
            <a:ext cx="1324489" cy="671234"/>
          </a:xfrm>
          <a:prstGeom prst="rect">
            <a:avLst/>
          </a:prstGeom>
        </p:spPr>
      </p:pic>
      <p:pic>
        <p:nvPicPr>
          <p:cNvPr id="5" name="Présentation diapo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861774"/>
            <a:ext cx="8797313" cy="3469234"/>
          </a:xfrm>
          <a:prstGeom prst="rect">
            <a:avLst/>
          </a:prstGeom>
          <a:ln w="28575">
            <a:solidFill>
              <a:srgbClr val="00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47300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6000">
        <p:circle/>
      </p:transition>
    </mc:Choice>
    <mc:Fallback xmlns="">
      <p:transition spd="slow" advClick="0" advTm="3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AB989F0-BB3C-3863-3B1D-65B983EE349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080708-F7B2-076B-9C94-8989794888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95CA45F-7944-B46C-63AE-05C6EF6B75F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2" name="Image 11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07033" cy="671234"/>
          </a:xfrm>
          <a:prstGeom prst="rect">
            <a:avLst/>
          </a:prstGeom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07033" y="185647"/>
            <a:ext cx="7012455" cy="606300"/>
          </a:xfrm>
        </p:spPr>
        <p:txBody>
          <a:bodyPr/>
          <a:lstStyle/>
          <a:p>
            <a:pPr algn="l"/>
            <a:r>
              <a:rPr lang="fr-FR" dirty="0"/>
              <a:t>Grilles proposées : nos choix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243945" y="4390948"/>
            <a:ext cx="8656110" cy="713317"/>
            <a:chOff x="117317" y="4415084"/>
            <a:chExt cx="8656110" cy="713317"/>
          </a:xfrm>
        </p:grpSpPr>
        <p:pic>
          <p:nvPicPr>
            <p:cNvPr id="14" name="Image 13" descr="Une image contenant Graphique, cercle, capture d’écran, Police&#10;&#10;Description générée automatiquement">
              <a:extLst>
                <a:ext uri="{FF2B5EF4-FFF2-40B4-BE49-F238E27FC236}">
                  <a16:creationId xmlns:a16="http://schemas.microsoft.com/office/drawing/2014/main" id="{4FB254E4-8126-8E66-FBB4-6FDD1F4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16971" y="4621225"/>
              <a:ext cx="956456" cy="422434"/>
            </a:xfrm>
            <a:prstGeom prst="rect">
              <a:avLst/>
            </a:prstGeom>
          </p:spPr>
        </p:pic>
        <p:pic>
          <p:nvPicPr>
            <p:cNvPr id="15" name="Image 14" descr="Une image contenant Graphique, graphisme, Police, Caractère coloré&#10;&#10;Description générée automatiquement">
              <a:extLst>
                <a:ext uri="{FF2B5EF4-FFF2-40B4-BE49-F238E27FC236}">
                  <a16:creationId xmlns:a16="http://schemas.microsoft.com/office/drawing/2014/main" id="{B8BF9535-F716-C335-3E30-4A235E31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5110" y="4436445"/>
              <a:ext cx="1670130" cy="599993"/>
            </a:xfrm>
            <a:prstGeom prst="rect">
              <a:avLst/>
            </a:prstGeom>
          </p:spPr>
        </p:pic>
        <p:pic>
          <p:nvPicPr>
            <p:cNvPr id="16" name="Image 15" descr="Une image contenant Graphique, graphisme, capture d’écran, Caractère coloré&#10;&#10;Le contenu généré par l’IA peut être incorrect.">
              <a:extLst>
                <a:ext uri="{FF2B5EF4-FFF2-40B4-BE49-F238E27FC236}">
                  <a16:creationId xmlns:a16="http://schemas.microsoft.com/office/drawing/2014/main" id="{250BA1C4-6FA5-647F-9353-55E814BB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317" y="4650592"/>
              <a:ext cx="1025431" cy="372573"/>
            </a:xfrm>
            <a:prstGeom prst="rect">
              <a:avLst/>
            </a:prstGeom>
          </p:spPr>
        </p:pic>
        <p:pic>
          <p:nvPicPr>
            <p:cNvPr id="17" name="Image 16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7601" y="4415084"/>
              <a:ext cx="767008" cy="713317"/>
            </a:xfrm>
            <a:prstGeom prst="rect">
              <a:avLst/>
            </a:prstGeom>
          </p:spPr>
        </p:pic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8478" y="1"/>
            <a:ext cx="1324489" cy="671234"/>
          </a:xfrm>
          <a:prstGeom prst="rect">
            <a:avLst/>
          </a:prstGeom>
        </p:spPr>
      </p:pic>
      <p:pic>
        <p:nvPicPr>
          <p:cNvPr id="3" name="Présentation diapo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737601"/>
              </p:ext>
            </p:extLst>
          </p:nvPr>
        </p:nvGraphicFramePr>
        <p:xfrm>
          <a:off x="117494" y="1094869"/>
          <a:ext cx="8892943" cy="303534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{6E7CE1AF-7680-4D0D-A333-E539F5D6D617}</a:tableStyleId>
              </a:tblPr>
              <a:tblGrid>
                <a:gridCol w="2790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8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164">
                <a:tc gridSpan="3">
                  <a:txBody>
                    <a:bodyPr/>
                    <a:lstStyle/>
                    <a:p>
                      <a:r>
                        <a:rPr lang="fr-FR" sz="3200" b="1" dirty="0">
                          <a:solidFill>
                            <a:srgbClr val="FF0000"/>
                          </a:solidFill>
                        </a:rPr>
                        <a:t>Évaluations</a:t>
                      </a:r>
                      <a:r>
                        <a:rPr lang="fr-FR" sz="3200" b="1" baseline="0" dirty="0">
                          <a:solidFill>
                            <a:srgbClr val="FF0000"/>
                          </a:solidFill>
                        </a:rPr>
                        <a:t> et rétroactions</a:t>
                      </a:r>
                      <a:endParaRPr lang="fr-FR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b="1" dirty="0"/>
                    </a:p>
                  </a:txBody>
                  <a:tcPr anchor="ctr" anchorCtr="1">
                    <a:blipFill>
                      <a:blip r:embed="rId1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fr-FR" b="1" dirty="0"/>
                    </a:p>
                  </a:txBody>
                  <a:tcPr anchor="ctr" anchorCtr="1">
                    <a:blipFill>
                      <a:blip r:embed="rId1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0000"/>
                          </a:solidFill>
                        </a:rPr>
                        <a:t>Grille SPA - CFEN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4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Grille SSR - CFEN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Grille</a:t>
                      </a:r>
                      <a:r>
                        <a:rPr lang="fr-FR" sz="1400" b="1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SR - Terrain</a:t>
                      </a:r>
                      <a:endParaRPr lang="fr-FR" sz="14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224"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rgbClr val="000000"/>
                          </a:solidFill>
                        </a:rPr>
                        <a:t>Les</a:t>
                      </a:r>
                      <a:r>
                        <a:rPr lang="fr-FR" b="0" baseline="0" dirty="0">
                          <a:solidFill>
                            <a:srgbClr val="000000"/>
                          </a:solidFill>
                        </a:rPr>
                        <a:t> activités d’évaluation </a:t>
                      </a:r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400" b="1" i="0" u="none" strike="noStrike" cap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Les activités d’évaluation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Les activités d’évaluation</a:t>
                      </a: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322"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Les</a:t>
                      </a:r>
                      <a:r>
                        <a:rPr lang="fr-FR" baseline="0" dirty="0"/>
                        <a:t> justifications des réponses</a:t>
                      </a:r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400" b="1" i="0" u="none" strike="noStrike" cap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Les justifications des réponses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Les justifications des réponse</a:t>
                      </a: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595"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Statut de l’erreur</a:t>
                      </a:r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400" b="1" i="0" u="none" strike="noStrike" cap="none" dirty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Statut de l’erreur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Statut de l’erreur</a:t>
                      </a: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144">
                <a:tc>
                  <a:txBody>
                    <a:bodyPr/>
                    <a:lstStyle/>
                    <a:p>
                      <a:pPr algn="l"/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B050"/>
                          </a:solidFill>
                        </a:rPr>
                        <a:t>Suivi et appréciations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Suivi et appréciations</a:t>
                      </a: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321">
                <a:tc>
                  <a:txBody>
                    <a:bodyPr/>
                    <a:lstStyle/>
                    <a:p>
                      <a:pPr algn="l"/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La</a:t>
                      </a:r>
                      <a:r>
                        <a:rPr lang="fr-FR" b="1" baseline="0" dirty="0">
                          <a:solidFill>
                            <a:srgbClr val="0070C0"/>
                          </a:solidFill>
                        </a:rPr>
                        <a:t> remédiation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418">
                <a:tc>
                  <a:txBody>
                    <a:bodyPr/>
                    <a:lstStyle/>
                    <a:p>
                      <a:pPr algn="l"/>
                      <a:endParaRPr lang="fr-FR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="1" i="0" u="none" strike="noStrike" cap="none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 réponses convaincantes </a:t>
                      </a:r>
                    </a:p>
                  </a:txBody>
                  <a:tcPr anchor="ctr"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47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9000">
        <p:circle/>
      </p:transition>
    </mc:Choice>
    <mc:Fallback xmlns="">
      <p:transition spd="slow" advClick="0" advTm="10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7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AB989F0-BB3C-3863-3B1D-65B983EE349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080708-F7B2-076B-9C94-8989794888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95CA45F-7944-B46C-63AE-05C6EF6B75F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2" name="Image 11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07033" cy="671234"/>
          </a:xfrm>
          <a:prstGeom prst="rect">
            <a:avLst/>
          </a:prstGeom>
        </p:spPr>
      </p:pic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07033" y="189038"/>
            <a:ext cx="7496835" cy="606300"/>
          </a:xfrm>
        </p:spPr>
        <p:txBody>
          <a:bodyPr/>
          <a:lstStyle/>
          <a:p>
            <a:pPr algn="l"/>
            <a:r>
              <a:rPr lang="fr-FR" sz="2500" dirty="0"/>
              <a:t>Démarche pédagogique: 12/14 capacités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243945" y="4390948"/>
            <a:ext cx="8656110" cy="713317"/>
            <a:chOff x="117317" y="4415084"/>
            <a:chExt cx="8656110" cy="713317"/>
          </a:xfrm>
        </p:grpSpPr>
        <p:pic>
          <p:nvPicPr>
            <p:cNvPr id="14" name="Image 13" descr="Une image contenant Graphique, cercle, capture d’écran, Police&#10;&#10;Description générée automatiquement">
              <a:extLst>
                <a:ext uri="{FF2B5EF4-FFF2-40B4-BE49-F238E27FC236}">
                  <a16:creationId xmlns:a16="http://schemas.microsoft.com/office/drawing/2014/main" id="{4FB254E4-8126-8E66-FBB4-6FDD1F4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16971" y="4621225"/>
              <a:ext cx="956456" cy="422434"/>
            </a:xfrm>
            <a:prstGeom prst="rect">
              <a:avLst/>
            </a:prstGeom>
          </p:spPr>
        </p:pic>
        <p:pic>
          <p:nvPicPr>
            <p:cNvPr id="15" name="Image 14" descr="Une image contenant Graphique, graphisme, Police, Caractère coloré&#10;&#10;Description générée automatiquement">
              <a:extLst>
                <a:ext uri="{FF2B5EF4-FFF2-40B4-BE49-F238E27FC236}">
                  <a16:creationId xmlns:a16="http://schemas.microsoft.com/office/drawing/2014/main" id="{B8BF9535-F716-C335-3E30-4A235E31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5110" y="4436445"/>
              <a:ext cx="1670130" cy="599993"/>
            </a:xfrm>
            <a:prstGeom prst="rect">
              <a:avLst/>
            </a:prstGeom>
          </p:spPr>
        </p:pic>
        <p:pic>
          <p:nvPicPr>
            <p:cNvPr id="16" name="Image 15" descr="Une image contenant Graphique, graphisme, capture d’écran, Caractère coloré&#10;&#10;Le contenu généré par l’IA peut être incorrect.">
              <a:extLst>
                <a:ext uri="{FF2B5EF4-FFF2-40B4-BE49-F238E27FC236}">
                  <a16:creationId xmlns:a16="http://schemas.microsoft.com/office/drawing/2014/main" id="{250BA1C4-6FA5-647F-9353-55E814BB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317" y="4650592"/>
              <a:ext cx="1025431" cy="372573"/>
            </a:xfrm>
            <a:prstGeom prst="rect">
              <a:avLst/>
            </a:prstGeom>
          </p:spPr>
        </p:pic>
        <p:pic>
          <p:nvPicPr>
            <p:cNvPr id="17" name="Image 16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7601" y="4415084"/>
              <a:ext cx="767008" cy="713317"/>
            </a:xfrm>
            <a:prstGeom prst="rect">
              <a:avLst/>
            </a:prstGeom>
          </p:spPr>
        </p:pic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8478" y="1"/>
            <a:ext cx="1324489" cy="671234"/>
          </a:xfrm>
          <a:prstGeom prst="rect">
            <a:avLst/>
          </a:prstGeom>
        </p:spPr>
      </p:pic>
      <p:pic>
        <p:nvPicPr>
          <p:cNvPr id="3" name="Présentation diapo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54629" y="2092289"/>
            <a:ext cx="609600" cy="609600"/>
          </a:xfrm>
          <a:prstGeom prst="rect">
            <a:avLst/>
          </a:prstGeom>
        </p:spPr>
      </p:pic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03275"/>
              </p:ext>
            </p:extLst>
          </p:nvPr>
        </p:nvGraphicFramePr>
        <p:xfrm>
          <a:off x="0" y="919444"/>
          <a:ext cx="9144000" cy="3288044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{6E7CE1AF-7680-4D0D-A333-E539F5D6D617}</a:tableStyleId>
              </a:tblPr>
              <a:tblGrid>
                <a:gridCol w="163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2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9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4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Capacité 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comportements retenus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 SR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SSR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352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kern="100" dirty="0">
                          <a:solidFill>
                            <a:schemeClr val="bg2"/>
                          </a:solidFill>
                          <a:effectLst/>
                        </a:rPr>
                        <a:t>Construire la synthèse</a:t>
                      </a:r>
                      <a:endParaRPr lang="fr-FR" sz="2000" b="1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A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La règle ou la théorie est donnée par l'élève professeur/e.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0.25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355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B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Un/une élève a lu la règle ou la théorie.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0.5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3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C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Un seul élève ou un seul groupe d'élèves a synthétisé la règle.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0.75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3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00" b="1" kern="100" dirty="0">
                          <a:solidFill>
                            <a:srgbClr val="FF0000"/>
                          </a:solidFill>
                          <a:effectLst/>
                        </a:rPr>
                        <a:t>Un seul groupe d'élèves a synthétisé la règle (SR).</a:t>
                      </a:r>
                      <a:endParaRPr lang="fr-FR" sz="18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3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>
                          <a:solidFill>
                            <a:schemeClr val="bg2"/>
                          </a:solidFill>
                          <a:effectLst/>
                        </a:rPr>
                        <a:t>D</a:t>
                      </a:r>
                      <a:endParaRPr lang="fr-FR" sz="1800" kern="10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kern="100" dirty="0">
                          <a:solidFill>
                            <a:schemeClr val="bg2"/>
                          </a:solidFill>
                          <a:effectLst/>
                        </a:rPr>
                        <a:t>Les élèves ont découvert la règle ou la théorie dans des groupes de recherche.</a:t>
                      </a:r>
                      <a:endParaRPr lang="fr-FR" sz="18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00" dirty="0">
                          <a:solidFill>
                            <a:schemeClr val="bg2"/>
                          </a:solidFill>
                          <a:effectLst/>
                        </a:rPr>
                        <a:t>1</a:t>
                      </a:r>
                      <a:endParaRPr lang="fr-FR" sz="1800" b="1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8154" marR="28154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58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76000">
        <p:circle/>
      </p:transition>
    </mc:Choice>
    <mc:Fallback xmlns="">
      <p:transition spd="slow" advClick="0" advTm="7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F3EE9DD2-7349-04E4-479F-5071DC56D939}"/>
              </a:ext>
            </a:extLst>
          </p:cNvPr>
          <p:cNvSpPr txBox="1">
            <a:spLocks/>
          </p:cNvSpPr>
          <p:nvPr/>
        </p:nvSpPr>
        <p:spPr>
          <a:xfrm>
            <a:off x="35179" y="1992051"/>
            <a:ext cx="3842535" cy="1849112"/>
          </a:xfrm>
          <a:prstGeom prst="rect">
            <a:avLst/>
          </a:prstGeom>
          <a:solidFill>
            <a:schemeClr val="bg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Présentiel (4 jours)</a:t>
            </a:r>
          </a:p>
          <a:p>
            <a:pPr marL="139700">
              <a:buClr>
                <a:schemeClr val="dk1"/>
              </a:buClr>
              <a:buSzPts val="1400"/>
            </a:pPr>
            <a:endParaRPr lang="fr-FR" sz="2000" b="1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3 rencontres synchrones</a:t>
            </a:r>
          </a:p>
          <a:p>
            <a:pPr marL="139700">
              <a:buClr>
                <a:schemeClr val="dk1"/>
              </a:buClr>
              <a:buSzPts val="1400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</a:t>
            </a: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Réflexions asynchrones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1F2B04-377F-BC56-677E-C21C4B8C44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0A5B391-CE0B-2E08-9735-81CA644965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01CE93D-B9C7-F192-FDD7-E78C5C89FB9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pic>
        <p:nvPicPr>
          <p:cNvPr id="13" name="Image 12" descr="Une image contenant texte, logo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5E6DDE09-9FA3-2075-540A-0894907BD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07033" cy="671234"/>
          </a:xfrm>
          <a:prstGeom prst="rect">
            <a:avLst/>
          </a:prstGeom>
        </p:spPr>
      </p:pic>
      <p:sp>
        <p:nvSpPr>
          <p:cNvPr id="14" name="Google Shape;1208;p36">
            <a:extLst>
              <a:ext uri="{FF2B5EF4-FFF2-40B4-BE49-F238E27FC236}">
                <a16:creationId xmlns:a16="http://schemas.microsoft.com/office/drawing/2014/main" id="{ECE8204F-A3F9-B72E-7AB9-66854666C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08654"/>
            <a:ext cx="2849569" cy="775970"/>
          </a:xfrm>
          <a:prstGeom prst="rect">
            <a:avLst/>
          </a:prstGeom>
          <a:solidFill>
            <a:srgbClr val="FF0000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4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Stratégies </a:t>
            </a:r>
            <a:endParaRPr sz="4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8478" y="1"/>
            <a:ext cx="1324489" cy="671234"/>
          </a:xfrm>
          <a:prstGeom prst="rect">
            <a:avLst/>
          </a:prstGeom>
        </p:spPr>
      </p:pic>
      <p:grpSp>
        <p:nvGrpSpPr>
          <p:cNvPr id="21" name="Groupe 20"/>
          <p:cNvGrpSpPr/>
          <p:nvPr/>
        </p:nvGrpSpPr>
        <p:grpSpPr>
          <a:xfrm>
            <a:off x="243945" y="4390948"/>
            <a:ext cx="8656110" cy="713317"/>
            <a:chOff x="117317" y="4415084"/>
            <a:chExt cx="8656110" cy="713317"/>
          </a:xfrm>
        </p:grpSpPr>
        <p:pic>
          <p:nvPicPr>
            <p:cNvPr id="22" name="Image 21" descr="Une image contenant Graphique, cercle, capture d’écran, Police&#10;&#10;Description générée automatiquement">
              <a:extLst>
                <a:ext uri="{FF2B5EF4-FFF2-40B4-BE49-F238E27FC236}">
                  <a16:creationId xmlns:a16="http://schemas.microsoft.com/office/drawing/2014/main" id="{4FB254E4-8126-8E66-FBB4-6FDD1F4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16971" y="4621225"/>
              <a:ext cx="956456" cy="422434"/>
            </a:xfrm>
            <a:prstGeom prst="rect">
              <a:avLst/>
            </a:prstGeom>
          </p:spPr>
        </p:pic>
        <p:pic>
          <p:nvPicPr>
            <p:cNvPr id="23" name="Image 22" descr="Une image contenant Graphique, graphisme, Police, Caractère coloré&#10;&#10;Description générée automatiquement">
              <a:extLst>
                <a:ext uri="{FF2B5EF4-FFF2-40B4-BE49-F238E27FC236}">
                  <a16:creationId xmlns:a16="http://schemas.microsoft.com/office/drawing/2014/main" id="{B8BF9535-F716-C335-3E30-4A235E31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5110" y="4436445"/>
              <a:ext cx="1670130" cy="599993"/>
            </a:xfrm>
            <a:prstGeom prst="rect">
              <a:avLst/>
            </a:prstGeom>
          </p:spPr>
        </p:pic>
        <p:pic>
          <p:nvPicPr>
            <p:cNvPr id="24" name="Image 23" descr="Une image contenant Graphique, graphisme, capture d’écran, Caractère coloré&#10;&#10;Le contenu généré par l’IA peut être incorrect.">
              <a:extLst>
                <a:ext uri="{FF2B5EF4-FFF2-40B4-BE49-F238E27FC236}">
                  <a16:creationId xmlns:a16="http://schemas.microsoft.com/office/drawing/2014/main" id="{250BA1C4-6FA5-647F-9353-55E814BB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7317" y="4650592"/>
              <a:ext cx="1025431" cy="372573"/>
            </a:xfrm>
            <a:prstGeom prst="rect">
              <a:avLst/>
            </a:prstGeom>
          </p:spPr>
        </p:pic>
        <p:pic>
          <p:nvPicPr>
            <p:cNvPr id="25" name="Image 24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37601" y="4415084"/>
              <a:ext cx="767008" cy="713317"/>
            </a:xfrm>
            <a:prstGeom prst="rect">
              <a:avLst/>
            </a:prstGeom>
          </p:spPr>
        </p:pic>
      </p:grpSp>
      <p:sp>
        <p:nvSpPr>
          <p:cNvPr id="19" name="Google Shape;1208;p36">
            <a:extLst>
              <a:ext uri="{FF2B5EF4-FFF2-40B4-BE49-F238E27FC236}">
                <a16:creationId xmlns:a16="http://schemas.microsoft.com/office/drawing/2014/main" id="{ECE8204F-A3F9-B72E-7AB9-66854666C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06174" y="708654"/>
            <a:ext cx="2646294" cy="775970"/>
          </a:xfrm>
          <a:prstGeom prst="rect">
            <a:avLst/>
          </a:prstGeom>
          <a:solidFill>
            <a:srgbClr val="FF0000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4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Défis</a:t>
            </a:r>
            <a:br>
              <a:rPr lang="fr-FR" sz="4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</a:br>
            <a:r>
              <a:rPr lang="fr-FR" sz="2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Recommandations</a:t>
            </a:r>
            <a:r>
              <a:rPr lang="fr-FR" sz="12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  </a:t>
            </a:r>
            <a:endParaRPr sz="12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pic>
        <p:nvPicPr>
          <p:cNvPr id="5" name="Présentation diapo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31911" y="2307007"/>
            <a:ext cx="609600" cy="609600"/>
          </a:xfrm>
          <a:prstGeom prst="rect">
            <a:avLst/>
          </a:prstGeom>
        </p:spPr>
      </p:pic>
      <p:sp>
        <p:nvSpPr>
          <p:cNvPr id="17" name="Google Shape;1283;p43">
            <a:extLst>
              <a:ext uri="{FF2B5EF4-FFF2-40B4-BE49-F238E27FC236}">
                <a16:creationId xmlns:a16="http://schemas.microsoft.com/office/drawing/2014/main" id="{F3EE9DD2-7349-04E4-479F-5071DC56D939}"/>
              </a:ext>
            </a:extLst>
          </p:cNvPr>
          <p:cNvSpPr txBox="1">
            <a:spLocks/>
          </p:cNvSpPr>
          <p:nvPr/>
        </p:nvSpPr>
        <p:spPr>
          <a:xfrm>
            <a:off x="4500508" y="1536431"/>
            <a:ext cx="4548187" cy="2794577"/>
          </a:xfrm>
          <a:prstGeom prst="rect">
            <a:avLst/>
          </a:prstGeom>
          <a:solidFill>
            <a:schemeClr val="bg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Absence des concernés</a:t>
            </a: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Longueur des grilles</a:t>
            </a:r>
          </a:p>
          <a:p>
            <a:pPr marL="139700">
              <a:buClr>
                <a:schemeClr val="dk1"/>
              </a:buClr>
              <a:buSzPts val="1400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 </a:t>
            </a: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Formation et évaluations</a:t>
            </a: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Adaptation des grilles</a:t>
            </a: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Poursuivre le plan de carrière</a:t>
            </a:r>
          </a:p>
          <a:p>
            <a:pPr marL="482600" indent="-34290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bg1"/>
                </a:solidFill>
                <a:latin typeface="Noto Sans Light" panose="020B0502040504020204" pitchFamily="34" charset="0"/>
                <a:ea typeface="Noto Sans Light" panose="020B0502040504020204" pitchFamily="34" charset="0"/>
                <a:cs typeface="Noto Sans Light" panose="020B0502040504020204" pitchFamily="34" charset="0"/>
              </a:rPr>
              <a:t>Légiférer les procédures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0">
        <p:circle/>
      </p:transition>
    </mc:Choice>
    <mc:Fallback xmlns="">
      <p:transition spd="slow" advClick="0" advTm="20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5E140F-4097-4B10-94A1-4DFAF25B40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CEA4A3-9B51-4EC3-A497-76AD797CF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5f74b-5921-4478-9aa1-9c5305656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3BA22B-D530-4C61-B1F0-73057EF0B9D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7445f74b-5921-4478-9aa1-9c5305656e6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5102</TotalTime>
  <Words>477</Words>
  <Application>Microsoft Office PowerPoint</Application>
  <PresentationFormat>Affichage à l'écran (16:9)</PresentationFormat>
  <Paragraphs>113</Paragraphs>
  <Slides>8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8" baseType="lpstr">
      <vt:lpstr>Noto Sans Black</vt:lpstr>
      <vt:lpstr>Noto Sans Light</vt:lpstr>
      <vt:lpstr>Bebas Neue</vt:lpstr>
      <vt:lpstr>Raleway</vt:lpstr>
      <vt:lpstr>Calibri</vt:lpstr>
      <vt:lpstr>Noto Sans SemiBold</vt:lpstr>
      <vt:lpstr>Arial</vt:lpstr>
      <vt:lpstr>Anaheim</vt:lpstr>
      <vt:lpstr>Open Sans ExtraBold</vt:lpstr>
      <vt:lpstr>Blaue Kreise &amp; Farbverläufe - Durchbruch by Slidesgo</vt:lpstr>
      <vt:lpstr>Journées Nationales de l’Innovation et de la Recherche-Action</vt:lpstr>
      <vt:lpstr>Jean-Marie De Ketele précise que « L'évaluation consiste à recueillir un ensemble d'informations pertinentes, valides et fiables et à examiner le degré d'adéquation entre cet ensemble d'informations et un ensemble de critères choisis adéquatement en vue de fonder une prise de décision. »</vt:lpstr>
      <vt:lpstr>Présentation PowerPoint</vt:lpstr>
      <vt:lpstr>Nos choix</vt:lpstr>
      <vt:lpstr>Grilles proposées</vt:lpstr>
      <vt:lpstr>Grilles proposées : nos choix</vt:lpstr>
      <vt:lpstr>Démarche pédagogique: 12/14 capacités</vt:lpstr>
      <vt:lpstr>Stratégies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Sophie DOBOSZ</cp:lastModifiedBy>
  <cp:revision>93</cp:revision>
  <dcterms:modified xsi:type="dcterms:W3CDTF">2025-11-19T08:51:26Z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</Properties>
</file>