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35"/>
  </p:notesMasterIdLst>
  <p:handoutMasterIdLst>
    <p:handoutMasterId r:id="rId36"/>
  </p:handoutMasterIdLst>
  <p:sldIdLst>
    <p:sldId id="317" r:id="rId5"/>
    <p:sldId id="305" r:id="rId6"/>
    <p:sldId id="257" r:id="rId7"/>
    <p:sldId id="334" r:id="rId8"/>
    <p:sldId id="303" r:id="rId9"/>
    <p:sldId id="269" r:id="rId10"/>
    <p:sldId id="308" r:id="rId11"/>
    <p:sldId id="270" r:id="rId12"/>
    <p:sldId id="328" r:id="rId13"/>
    <p:sldId id="329" r:id="rId14"/>
    <p:sldId id="330" r:id="rId15"/>
    <p:sldId id="318" r:id="rId16"/>
    <p:sldId id="320" r:id="rId17"/>
    <p:sldId id="331" r:id="rId18"/>
    <p:sldId id="332" r:id="rId19"/>
    <p:sldId id="321" r:id="rId20"/>
    <p:sldId id="322" r:id="rId21"/>
    <p:sldId id="333" r:id="rId22"/>
    <p:sldId id="323" r:id="rId23"/>
    <p:sldId id="324" r:id="rId24"/>
    <p:sldId id="310" r:id="rId25"/>
    <p:sldId id="311" r:id="rId26"/>
    <p:sldId id="325" r:id="rId27"/>
    <p:sldId id="312" r:id="rId28"/>
    <p:sldId id="313" r:id="rId29"/>
    <p:sldId id="314" r:id="rId30"/>
    <p:sldId id="315" r:id="rId31"/>
    <p:sldId id="326" r:id="rId32"/>
    <p:sldId id="327" r:id="rId33"/>
    <p:sldId id="263" r:id="rId34"/>
  </p:sldIdLst>
  <p:sldSz cx="9144000" cy="5143500" type="screen16x9"/>
  <p:notesSz cx="6858000" cy="9144000"/>
  <p:embeddedFontLst>
    <p:embeddedFont>
      <p:font typeface="Open Sans ExtraBold" panose="020B0604020202020204" charset="0"/>
      <p:bold r:id="rId37"/>
      <p:boldItalic r:id="rId38"/>
    </p:embeddedFont>
    <p:embeddedFont>
      <p:font typeface="Raleway" panose="020B060402020202020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Noto Sans Light" panose="020B0604020202020204" charset="0"/>
      <p:regular r:id="rId47"/>
    </p:embeddedFont>
    <p:embeddedFont>
      <p:font typeface="Anaheim" panose="020B0604020202020204" charset="0"/>
      <p:regular r:id="rId48"/>
      <p:bold r:id="rId49"/>
      <p:italic r:id="rId50"/>
      <p:boldItalic r:id="rId51"/>
    </p:embeddedFont>
    <p:embeddedFont>
      <p:font typeface="Roboto Condensed Light" panose="020B0604020202020204" charset="0"/>
      <p:regular r:id="rId52"/>
      <p:italic r:id="rId53"/>
    </p:embeddedFont>
    <p:embeddedFont>
      <p:font typeface="Noto Sans SemiBold" panose="020B0604020202020204" charset="0"/>
      <p:regular r:id="rId54"/>
      <p:bold r:id="rId55"/>
    </p:embeddedFont>
    <p:embeddedFont>
      <p:font typeface="Noto Sans Medium" panose="020B0604020202020204" charset="0"/>
      <p:regular r:id="rId56"/>
    </p:embeddedFont>
    <p:embeddedFont>
      <p:font typeface="Noto Sans Black" panose="020B0604020202020204" charset="0"/>
      <p:bold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AB2E7"/>
    <a:srgbClr val="10AD2B"/>
    <a:srgbClr val="7EB301"/>
    <a:srgbClr val="D55645"/>
    <a:srgbClr val="D71419"/>
    <a:srgbClr val="019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26" autoAdjust="0"/>
    <p:restoredTop sz="94625"/>
  </p:normalViewPr>
  <p:slideViewPr>
    <p:cSldViewPr snapToGrid="0" showGuides="1">
      <p:cViewPr>
        <p:scale>
          <a:sx n="100" d="100"/>
          <a:sy n="100" d="100"/>
        </p:scale>
        <p:origin x="396" y="-60"/>
      </p:cViewPr>
      <p:guideLst>
        <p:guide orient="horz" pos="1665"/>
        <p:guide pos="2857"/>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8" Type="http://schemas.openxmlformats.org/officeDocument/2006/relationships/slide" Target="slides/slide4.xml"/><Relationship Id="rId51" Type="http://schemas.openxmlformats.org/officeDocument/2006/relationships/font" Target="fonts/font15.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5.fntdata"/><Relationship Id="rId54" Type="http://schemas.openxmlformats.org/officeDocument/2006/relationships/font" Target="fonts/font18.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05/10/2025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3C77574-6FC9-64E2-FC74-73C4F5F97C6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B69511EE-3A8D-86E3-3A6B-B6EBF9B20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a:extLst>
              <a:ext uri="{FF2B5EF4-FFF2-40B4-BE49-F238E27FC236}">
                <a16:creationId xmlns:a16="http://schemas.microsoft.com/office/drawing/2014/main" id="{B0F475D2-19DB-BC41-1962-7834F1ACFF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907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e0c199426f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453263E2-3586-9B20-73DB-C840393E4072}"/>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7C683C05-BCA8-9CC7-5A9A-87BB17406F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a:extLst>
              <a:ext uri="{FF2B5EF4-FFF2-40B4-BE49-F238E27FC236}">
                <a16:creationId xmlns:a16="http://schemas.microsoft.com/office/drawing/2014/main" id="{B56C398B-2BF0-017B-DF9A-A9E5B9568B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518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698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76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7117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8039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fr-FR" sz="1100" b="0" i="0" u="none" strike="noStrike" cap="none" dirty="0" smtClean="0">
                <a:solidFill>
                  <a:srgbClr val="000000"/>
                </a:solidFill>
                <a:effectLst/>
                <a:latin typeface="Arial"/>
                <a:ea typeface="Arial"/>
                <a:cs typeface="Arial"/>
                <a:sym typeface="Arial"/>
              </a:rPr>
              <a:t>A la question : « souhaitez-vous que vos garçons/filles apprennent le français ? »</a:t>
            </a:r>
          </a:p>
        </p:txBody>
      </p:sp>
    </p:spTree>
    <p:extLst>
      <p:ext uri="{BB962C8B-B14F-4D97-AF65-F5344CB8AC3E}">
        <p14:creationId xmlns:p14="http://schemas.microsoft.com/office/powerpoint/2010/main" val="3450456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56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3488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48B9D19A-22E7-9165-3F68-544B70866156}"/>
            </a:ext>
          </a:extLst>
        </p:cNvPr>
        <p:cNvGrpSpPr/>
        <p:nvPr/>
      </p:nvGrpSpPr>
      <p:grpSpPr>
        <a:xfrm>
          <a:off x="0" y="0"/>
          <a:ext cx="0" cy="0"/>
          <a:chOff x="0" y="0"/>
          <a:chExt cx="0" cy="0"/>
        </a:xfrm>
      </p:grpSpPr>
      <p:sp>
        <p:nvSpPr>
          <p:cNvPr id="1249" name="Google Shape;1249;ge0c19941cb_0_15579:notes">
            <a:extLst>
              <a:ext uri="{FF2B5EF4-FFF2-40B4-BE49-F238E27FC236}">
                <a16:creationId xmlns:a16="http://schemas.microsoft.com/office/drawing/2014/main" id="{BF485BC3-5FDA-936C-C2A5-E8E491423E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a:extLst>
              <a:ext uri="{FF2B5EF4-FFF2-40B4-BE49-F238E27FC236}">
                <a16:creationId xmlns:a16="http://schemas.microsoft.com/office/drawing/2014/main" id="{78ECFF11-3EE2-4781-5CB7-C8B4706B26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439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84BD4A6-4E18-7BE9-30BC-69D03DB5AE3D}"/>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8DE9C363-3F2E-9394-7CBA-C1216C143F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476CA188-EC59-6712-9234-A0E8EFB31D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1445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84BD4A6-4E18-7BE9-30BC-69D03DB5AE3D}"/>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8DE9C363-3F2E-9394-7CBA-C1216C143F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476CA188-EC59-6712-9234-A0E8EFB31D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797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A79FA23-613A-F3EC-8A78-4F9307CF9840}"/>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40085550-16E3-AA8C-36FE-E8D79D1C01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a:extLst>
              <a:ext uri="{FF2B5EF4-FFF2-40B4-BE49-F238E27FC236}">
                <a16:creationId xmlns:a16="http://schemas.microsoft.com/office/drawing/2014/main" id="{DC9CED9B-5668-7116-88DD-9E1147D9D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58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856A714-72EA-0000-2389-CE1762B64F0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094D2B06-8656-A255-2D98-3E2CADF44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E8B665F6-356A-7671-874A-1EA55C808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07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0F81DEE9-E1C2-BB06-E22F-90795BC9298C}"/>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E730E364-46E9-A18A-3C18-931406ABE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a:extLst>
              <a:ext uri="{FF2B5EF4-FFF2-40B4-BE49-F238E27FC236}">
                <a16:creationId xmlns:a16="http://schemas.microsoft.com/office/drawing/2014/main" id="{9C55D81D-81AA-5997-968F-2725390F5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614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AB78208-D113-7CA3-57DD-ECC6716E0C5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16DCAAA-FF3F-C2C4-09C4-291EA992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2455AAF8-AF3E-D29C-48FE-28072D2B7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1935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AB78208-D113-7CA3-57DD-ECC6716E0C5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16DCAAA-FF3F-C2C4-09C4-291EA992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2455AAF8-AF3E-D29C-48FE-28072D2B7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2532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ig number" userDrawn="1">
  <p:cSld name="BIG_NUMBER">
    <p:spTree>
      <p:nvGrpSpPr>
        <p:cNvPr id="1" name="Shape 383"/>
        <p:cNvGrpSpPr/>
        <p:nvPr/>
      </p:nvGrpSpPr>
      <p:grpSpPr>
        <a:xfrm>
          <a:off x="0" y="0"/>
          <a:ext cx="0" cy="0"/>
          <a:chOff x="0" y="0"/>
          <a:chExt cx="0" cy="0"/>
        </a:xfrm>
      </p:grpSpPr>
      <p:sp>
        <p:nvSpPr>
          <p:cNvPr id="386" name="Google Shape;386;p11"/>
          <p:cNvSpPr/>
          <p:nvPr/>
        </p:nvSpPr>
        <p:spPr>
          <a:xfrm rot="-900402">
            <a:off x="7220753" y="343649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1"/>
          <p:cNvSpPr/>
          <p:nvPr/>
        </p:nvSpPr>
        <p:spPr>
          <a:xfrm rot="-900402">
            <a:off x="-951697" y="-437401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900343">
            <a:off x="-5725187" y="2400474"/>
            <a:ext cx="7719122" cy="7719122"/>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7" r:id="rId4"/>
    <p:sldLayoutId id="2147483666" r:id="rId5"/>
    <p:sldLayoutId id="2147483669" r:id="rId6"/>
    <p:sldLayoutId id="2147483674" r:id="rId7"/>
    <p:sldLayoutId id="2147483675" r:id="rId8"/>
    <p:sldLayoutId id="214748367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3BD3942-64FC-579E-FAD9-B4D937CE601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8249F9-537A-109D-D7CA-D8FEC6C1D06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Google Shape;1317;p47">
            <a:extLst>
              <a:ext uri="{FF2B5EF4-FFF2-40B4-BE49-F238E27FC236}">
                <a16:creationId xmlns:a16="http://schemas.microsoft.com/office/drawing/2014/main" id="{77A8CA11-AFBA-4828-6DCD-A37AB9FACDD4}"/>
              </a:ext>
            </a:extLst>
          </p:cNvPr>
          <p:cNvSpPr txBox="1">
            <a:spLocks/>
          </p:cNvSpPr>
          <p:nvPr/>
        </p:nvSpPr>
        <p:spPr>
          <a:xfrm>
            <a:off x="81816" y="1200799"/>
            <a:ext cx="9144000" cy="1033800"/>
          </a:xfrm>
          <a:prstGeom prst="rect">
            <a:avLst/>
          </a:prstGeom>
          <a:noFill/>
          <a:ln>
            <a:noFill/>
          </a:ln>
          <a:effectLst>
            <a:outerShdw blurRad="50800" dist="50800" dir="5400000" algn="ctr" rotWithShape="0">
              <a:srgbClr val="000000">
                <a:alpha val="19000"/>
              </a:srgbClr>
            </a:outerShdw>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aleway"/>
              <a:buNone/>
              <a:defRPr sz="1800" b="1" i="0" u="none" strike="noStrike" cap="none">
                <a:solidFill>
                  <a:schemeClr val="dk1"/>
                </a:solidFill>
                <a:latin typeface="Raleway"/>
                <a:ea typeface="Raleway"/>
                <a:cs typeface="Raleway"/>
                <a:sym typeface="Raleway"/>
              </a:defRPr>
            </a:lvl1pPr>
            <a:lvl2pPr marR="0" lvl="1"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pPr algn="ctr"/>
            <a:r>
              <a:rPr lang="fr-FR" altLang="fr-FR" sz="3200" dirty="0">
                <a:latin typeface="Noto Sans Light" panose="020B0604020202020204" charset="0"/>
                <a:ea typeface="Noto Sans Light" panose="020B0604020202020204" charset="0"/>
                <a:cs typeface="Noto Sans Light" panose="020B0604020202020204" charset="0"/>
              </a:rPr>
              <a:t>Politiques linguistiques familiales dans la ville de Djibouti : étude </a:t>
            </a:r>
            <a:r>
              <a:rPr lang="fr-FR" altLang="fr-FR" sz="3200" dirty="0" smtClean="0">
                <a:latin typeface="Noto Sans Light" panose="020B0604020202020204" charset="0"/>
                <a:ea typeface="Noto Sans Light" panose="020B0604020202020204" charset="0"/>
                <a:cs typeface="Noto Sans Light" panose="020B0604020202020204" charset="0"/>
              </a:rPr>
              <a:t>des représentations et </a:t>
            </a:r>
            <a:r>
              <a:rPr lang="fr-FR" altLang="fr-FR" sz="3200" dirty="0">
                <a:latin typeface="Noto Sans Light" panose="020B0604020202020204" charset="0"/>
                <a:ea typeface="Noto Sans Light" panose="020B0604020202020204" charset="0"/>
                <a:cs typeface="Noto Sans Light" panose="020B0604020202020204" charset="0"/>
              </a:rPr>
              <a:t>transmission familiale </a:t>
            </a:r>
            <a:r>
              <a:rPr lang="fr-FR" altLang="fr-FR" sz="3200" dirty="0" smtClean="0">
                <a:latin typeface="Noto Sans Light" panose="020B0604020202020204" charset="0"/>
                <a:ea typeface="Noto Sans Light" panose="020B0604020202020204" charset="0"/>
                <a:cs typeface="Noto Sans Light" panose="020B0604020202020204" charset="0"/>
              </a:rPr>
              <a:t>des langues</a:t>
            </a:r>
            <a:endParaRPr lang="fr-FR" sz="3200" dirty="0">
              <a:latin typeface="Noto Sans Light" panose="020B0604020202020204" charset="0"/>
              <a:ea typeface="Noto Sans Light" panose="020B0604020202020204" charset="0"/>
              <a:cs typeface="Noto Sans Light" panose="020B0604020202020204" charset="0"/>
            </a:endParaRPr>
          </a:p>
        </p:txBody>
      </p:sp>
      <p:sp>
        <p:nvSpPr>
          <p:cNvPr id="2" name="Google Shape;1208;p36">
            <a:extLst>
              <a:ext uri="{FF2B5EF4-FFF2-40B4-BE49-F238E27FC236}">
                <a16:creationId xmlns:a16="http://schemas.microsoft.com/office/drawing/2014/main" id="{CFABD80C-7937-D668-D0FF-216D5EAC044E}"/>
              </a:ext>
            </a:extLst>
          </p:cNvPr>
          <p:cNvSpPr txBox="1">
            <a:spLocks noGrp="1"/>
          </p:cNvSpPr>
          <p:nvPr>
            <p:ph type="title"/>
          </p:nvPr>
        </p:nvSpPr>
        <p:spPr>
          <a:xfrm>
            <a:off x="370573" y="179637"/>
            <a:ext cx="8402854" cy="352055"/>
          </a:xfrm>
          <a:prstGeom prst="rect">
            <a:avLst/>
          </a:prstGeom>
        </p:spPr>
        <p:txBody>
          <a:bodyPr spcFirstLastPara="1" wrap="square" lIns="91425" tIns="91425" rIns="91425" bIns="91425" anchor="ctr" anchorCtr="0">
            <a:noAutofit/>
          </a:bodyPr>
          <a:lstStyle/>
          <a:p>
            <a:pPr lvl="0"/>
            <a:r>
              <a:rPr lang="fr-FR" sz="1200" i="1" dirty="0">
                <a:latin typeface="Noto Sans SemiBold" panose="020B0502040504020204" pitchFamily="34" charset="0"/>
                <a:ea typeface="Noto Sans SemiBold" panose="020B0502040504020204" pitchFamily="34" charset="0"/>
                <a:cs typeface="Noto Sans SemiBold" panose="020B0502040504020204" pitchFamily="34" charset="0"/>
              </a:rPr>
              <a:t>Journées nationales de l'innovation et de la recherche-action</a:t>
            </a:r>
            <a:endParaRPr sz="1200" i="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0" name="Groupe 9">
            <a:extLst>
              <a:ext uri="{FF2B5EF4-FFF2-40B4-BE49-F238E27FC236}">
                <a16:creationId xmlns:a16="http://schemas.microsoft.com/office/drawing/2014/main" id="{1CA763D8-7726-0D21-5B59-680961D6911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6D545441-5321-3C44-518F-3EA0289517C0}"/>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4FB254E4-8126-8E66-FBB4-6FDD1F4D15A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B8BF9535-F716-C335-3E30-4A235E31184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250BA1C4-6FA5-647F-9353-55E814BBA06F}"/>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42668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735783" y="1246371"/>
            <a:ext cx="4099800"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latin typeface="Noto Sans Black" panose="020B0502040504020204" pitchFamily="34" charset="0"/>
                <a:ea typeface="Noto Sans Black" panose="020B0502040504020204" pitchFamily="34" charset="0"/>
                <a:cs typeface="Noto Sans Black" panose="020B0502040504020204" pitchFamily="34" charset="0"/>
              </a:rPr>
              <a:t>Contexte</a:t>
            </a:r>
            <a:r>
              <a:rPr lang="fr-FR" dirty="0" smtClean="0">
                <a:latin typeface="Noto Sans Black" panose="020B0502040504020204" pitchFamily="34" charset="0"/>
                <a:ea typeface="Noto Sans Black" panose="020B0502040504020204" pitchFamily="34" charset="0"/>
                <a:cs typeface="Noto Sans Black" panose="020B0502040504020204" pitchFamily="34" charset="0"/>
              </a:rPr>
              <a:t/>
            </a:r>
            <a:br>
              <a:rPr lang="fr-FR" dirty="0" smtClean="0">
                <a:latin typeface="Noto Sans Black" panose="020B0502040504020204" pitchFamily="34" charset="0"/>
                <a:ea typeface="Noto Sans Black" panose="020B0502040504020204" pitchFamily="34" charset="0"/>
                <a:cs typeface="Noto Sans Black" panose="020B0502040504020204" pitchFamily="34" charset="0"/>
              </a:rPr>
            </a:b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209" name="Google Shape;1209;p36"/>
          <p:cNvSpPr txBox="1">
            <a:spLocks noGrp="1"/>
          </p:cNvSpPr>
          <p:nvPr>
            <p:ph type="title" idx="2"/>
          </p:nvPr>
        </p:nvSpPr>
        <p:spPr>
          <a:xfrm>
            <a:off x="1308417" y="1474971"/>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1</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983483" y="106213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54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854169" y="463449"/>
            <a:ext cx="4048200"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5" name="Google Shape;1283;p43">
            <a:extLst>
              <a:ext uri="{FF2B5EF4-FFF2-40B4-BE49-F238E27FC236}">
                <a16:creationId xmlns:a16="http://schemas.microsoft.com/office/drawing/2014/main" id="{C1A5F41F-0F54-2969-BAD8-D65967994D51}"/>
              </a:ext>
            </a:extLst>
          </p:cNvPr>
          <p:cNvSpPr txBox="1">
            <a:spLocks/>
          </p:cNvSpPr>
          <p:nvPr/>
        </p:nvSpPr>
        <p:spPr>
          <a:xfrm>
            <a:off x="688178" y="1089565"/>
            <a:ext cx="8281843" cy="269272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lvl="1" indent="0" fontAlgn="base">
              <a:buNone/>
            </a:pPr>
            <a:r>
              <a:rPr lang="fr-FR" b="1" dirty="0" smtClean="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Cadre </a:t>
            </a:r>
            <a:r>
              <a:rPr lang="fr-FR" b="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général de la </a:t>
            </a:r>
            <a:r>
              <a:rPr lang="fr-FR" b="1" dirty="0" smtClean="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recherche</a:t>
            </a:r>
          </a:p>
          <a:p>
            <a:pPr marL="457200" lvl="1" indent="0" fontAlgn="base">
              <a:buNone/>
            </a:pPr>
            <a:endParaRPr lang="fr-FR" b="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endParaRPr>
          </a:p>
          <a:p>
            <a:pPr marL="457200" lvl="1" indent="0" fontAlgn="base">
              <a:buNone/>
            </a:pPr>
            <a:r>
              <a:rPr lang="fr-FR" b="1" dirty="0" smtClean="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Le </a:t>
            </a:r>
            <a:r>
              <a:rPr lang="fr-FR" b="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terrain djiboutien : </a:t>
            </a:r>
            <a:r>
              <a:rPr lang="fr-FR" b="1" i="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aspects géographique, historique, linguistique et </a:t>
            </a:r>
            <a:r>
              <a:rPr lang="fr-FR" b="1" i="1" dirty="0" smtClean="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sociolinguistique</a:t>
            </a:r>
            <a:endParaRPr lang="fr-FR" b="1" dirty="0" smtClean="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endParaRPr>
          </a:p>
          <a:p>
            <a:pPr lvl="1" fontAlgn="base"/>
            <a:r>
              <a:rPr lang="fr-FR" b="1" dirty="0" smtClean="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           Approche </a:t>
            </a:r>
            <a:r>
              <a:rPr lang="fr-FR" b="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conceptuelle des PLF : </a:t>
            </a:r>
            <a:r>
              <a:rPr lang="fr-FR"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entre</a:t>
            </a:r>
            <a:r>
              <a:rPr lang="fr-FR" b="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rPr>
              <a:t> </a:t>
            </a:r>
            <a:r>
              <a:rPr lang="fr-FR" dirty="0">
                <a:latin typeface="Noto Sans Light" panose="020B0604020202020204" charset="0"/>
                <a:ea typeface="Noto Sans Light" panose="020B0604020202020204" charset="0"/>
                <a:cs typeface="Noto Sans Light" panose="020B0604020202020204" charset="0"/>
              </a:rPr>
              <a:t>idéologies et pratiques, maintien ou non des langues ethniques</a:t>
            </a:r>
            <a:endParaRPr lang="fr-FR" b="1" dirty="0">
              <a:effectLst>
                <a:glow>
                  <a:srgbClr val="000000"/>
                </a:glow>
                <a:outerShdw sx="0" sy="0">
                  <a:srgbClr val="000000"/>
                </a:outerShdw>
                <a:reflection stA="0" endPos="0" fadeDir="0" sx="0" sy="0"/>
              </a:effectLst>
              <a:latin typeface="Noto Sans Light" panose="020B0604020202020204" charset="0"/>
              <a:ea typeface="Noto Sans Light" panose="020B0604020202020204" charset="0"/>
              <a:cs typeface="Noto Sans Light" panose="020B060402020202020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2" name="Rectangle 1">
            <a:extLst>
              <a:ext uri="{FF2B5EF4-FFF2-40B4-BE49-F238E27FC236}">
                <a16:creationId xmlns:a16="http://schemas.microsoft.com/office/drawing/2014/main" id="{DD32A760-ADCC-DDB3-426F-E9F9B27E4E2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a:t>
            </a:r>
            <a:endParaRPr lang="fr-FR" dirty="0"/>
          </a:p>
        </p:txBody>
      </p:sp>
      <p:sp>
        <p:nvSpPr>
          <p:cNvPr id="3" name="Espace réservé du texte 2"/>
          <p:cNvSpPr>
            <a:spLocks noGrp="1"/>
          </p:cNvSpPr>
          <p:nvPr>
            <p:ph type="body" idx="1"/>
          </p:nvPr>
        </p:nvSpPr>
        <p:spPr/>
        <p:txBody>
          <a:bodyPr/>
          <a:lstStyle/>
          <a:p>
            <a:pPr algn="just"/>
            <a:r>
              <a:rPr lang="fr-FR" sz="1600" dirty="0">
                <a:solidFill>
                  <a:srgbClr val="000000"/>
                </a:solidFill>
              </a:rPr>
              <a:t>Une transmission familiale du français liée aux statuts socioculturel et socioprofessionnel des parents mais aussi aux représentations et aux pratiques langagières dans les familles. </a:t>
            </a:r>
          </a:p>
          <a:p>
            <a:pPr algn="just"/>
            <a:r>
              <a:rPr lang="fr-FR" sz="1600" dirty="0">
                <a:solidFill>
                  <a:srgbClr val="000000"/>
                </a:solidFill>
              </a:rPr>
              <a:t>La valorisation du </a:t>
            </a:r>
            <a:r>
              <a:rPr lang="fr-FR" sz="1600" dirty="0" smtClean="0">
                <a:solidFill>
                  <a:srgbClr val="000000"/>
                </a:solidFill>
              </a:rPr>
              <a:t>français amène </a:t>
            </a:r>
            <a:r>
              <a:rPr lang="fr-FR" sz="1600" dirty="0">
                <a:solidFill>
                  <a:srgbClr val="000000"/>
                </a:solidFill>
              </a:rPr>
              <a:t>les parents à adopter une politique linguistique de transmission axée en priorité sur cette langue, avec moyens, stratégies et modalités. </a:t>
            </a:r>
          </a:p>
          <a:p>
            <a:pPr algn="just"/>
            <a:r>
              <a:rPr lang="fr-FR" sz="1600" dirty="0">
                <a:solidFill>
                  <a:srgbClr val="000000"/>
                </a:solidFill>
              </a:rPr>
              <a:t>Le parler bilingue serait une des modalités augmentant le degré d’exposition au français et son usage régulier au sein de la famille sans exclure les langues familiales.</a:t>
            </a:r>
          </a:p>
          <a:p>
            <a:pPr algn="just"/>
            <a:r>
              <a:rPr lang="fr-FR" sz="1600" dirty="0">
                <a:solidFill>
                  <a:srgbClr val="000000"/>
                </a:solidFill>
              </a:rPr>
              <a:t>Les enfants exposés au français en familles finiraient automatiquement par s’approprier cette langue et donc l’utiliser. </a:t>
            </a:r>
          </a:p>
          <a:p>
            <a:endParaRPr lang="fr-FR" dirty="0">
              <a:solidFill>
                <a:srgbClr val="000000"/>
              </a:solidFill>
            </a:endParaRPr>
          </a:p>
        </p:txBody>
      </p:sp>
    </p:spTree>
    <p:extLst>
      <p:ext uri="{BB962C8B-B14F-4D97-AF65-F5344CB8AC3E}">
        <p14:creationId xmlns:p14="http://schemas.microsoft.com/office/powerpoint/2010/main" val="1006274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sp>
        <p:nvSpPr>
          <p:cNvPr id="13" name="Google Shape;1208;p36">
            <a:extLst>
              <a:ext uri="{FF2B5EF4-FFF2-40B4-BE49-F238E27FC236}">
                <a16:creationId xmlns:a16="http://schemas.microsoft.com/office/drawing/2014/main" id="{ECE8204F-A3F9-B72E-7AB9-66854666C503}"/>
              </a:ext>
            </a:extLst>
          </p:cNvPr>
          <p:cNvSpPr txBox="1">
            <a:spLocks noGrp="1"/>
          </p:cNvSpPr>
          <p:nvPr>
            <p:ph type="title"/>
          </p:nvPr>
        </p:nvSpPr>
        <p:spPr>
          <a:xfrm>
            <a:off x="2716893" y="1748178"/>
            <a:ext cx="6520580" cy="1525800"/>
          </a:xfrm>
          <a:prstGeom prst="rect">
            <a:avLst/>
          </a:prstGeom>
        </p:spPr>
        <p:txBody>
          <a:bodyPr spcFirstLastPara="1" wrap="square" lIns="91425" tIns="91425" rIns="91425" bIns="91425" anchor="ctr" anchorCtr="0">
            <a:noAutofit/>
          </a:bodyPr>
          <a:lstStyle/>
          <a:p>
            <a:pPr lvl="0" algn="l"/>
            <a:r>
              <a:rPr lang="fr-FR" sz="5000" dirty="0">
                <a:latin typeface="Open Sans ExtraBold" pitchFamily="2" charset="0"/>
                <a:ea typeface="Open Sans ExtraBold" pitchFamily="2" charset="0"/>
                <a:cs typeface="Open Sans ExtraBold" pitchFamily="2" charset="0"/>
              </a:rPr>
              <a:t>Méthodologie</a:t>
            </a:r>
            <a:endParaRPr sz="5000" dirty="0">
              <a:latin typeface="Open Sans ExtraBold" pitchFamily="2" charset="0"/>
              <a:ea typeface="Open Sans ExtraBold" pitchFamily="2" charset="0"/>
              <a:cs typeface="Open Sans ExtraBold" pitchFamily="2" charset="0"/>
            </a:endParaRPr>
          </a:p>
        </p:txBody>
      </p:sp>
      <p:sp>
        <p:nvSpPr>
          <p:cNvPr id="14" name="Google Shape;1209;p36">
            <a:extLst>
              <a:ext uri="{FF2B5EF4-FFF2-40B4-BE49-F238E27FC236}">
                <a16:creationId xmlns:a16="http://schemas.microsoft.com/office/drawing/2014/main" id="{721DF72C-DEB2-CEC5-5D1D-167CDCEB912E}"/>
              </a:ext>
            </a:extLst>
          </p:cNvPr>
          <p:cNvSpPr txBox="1">
            <a:spLocks/>
          </p:cNvSpPr>
          <p:nvPr/>
        </p:nvSpPr>
        <p:spPr>
          <a:xfrm>
            <a:off x="631596" y="1856178"/>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2</a:t>
            </a:r>
          </a:p>
        </p:txBody>
      </p:sp>
      <p:sp>
        <p:nvSpPr>
          <p:cNvPr id="15" name="Google Shape;1211;p36">
            <a:extLst>
              <a:ext uri="{FF2B5EF4-FFF2-40B4-BE49-F238E27FC236}">
                <a16:creationId xmlns:a16="http://schemas.microsoft.com/office/drawing/2014/main" id="{FE6F2C0A-C802-656D-765A-B0AEBAE6DF8B}"/>
              </a:ext>
            </a:extLst>
          </p:cNvPr>
          <p:cNvSpPr/>
          <p:nvPr/>
        </p:nvSpPr>
        <p:spPr>
          <a:xfrm rot="-900712">
            <a:off x="363684" y="14500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841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p:cNvGrpSpPr/>
        <p:nvPr/>
      </p:nvGrpSpPr>
      <p:grpSpPr>
        <a:xfrm>
          <a:off x="0" y="0"/>
          <a:ext cx="0" cy="0"/>
          <a:chOff x="0" y="0"/>
          <a:chExt cx="0" cy="0"/>
        </a:xfrm>
      </p:grpSpPr>
      <p:sp>
        <p:nvSpPr>
          <p:cNvPr id="20" name="Google Shape;1166;p33">
            <a:extLst>
              <a:ext uri="{FF2B5EF4-FFF2-40B4-BE49-F238E27FC236}">
                <a16:creationId xmlns:a16="http://schemas.microsoft.com/office/drawing/2014/main" id="{074BA24F-30EB-E73F-3411-CD07ACCEB00D}"/>
              </a:ext>
            </a:extLst>
          </p:cNvPr>
          <p:cNvSpPr txBox="1">
            <a:spLocks noGrp="1"/>
          </p:cNvSpPr>
          <p:nvPr>
            <p:ph type="title"/>
          </p:nvPr>
        </p:nvSpPr>
        <p:spPr>
          <a:xfrm>
            <a:off x="719999" y="629850"/>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Méthodologie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F3EE9DD2-7349-04E4-479F-5071DC56D939}"/>
              </a:ext>
            </a:extLst>
          </p:cNvPr>
          <p:cNvSpPr txBox="1">
            <a:spLocks/>
          </p:cNvSpPr>
          <p:nvPr/>
        </p:nvSpPr>
        <p:spPr>
          <a:xfrm>
            <a:off x="586853" y="1584050"/>
            <a:ext cx="8133635" cy="1626741"/>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indent="0">
              <a:buNone/>
            </a:pPr>
            <a:r>
              <a:rPr lang="fr-FR" sz="2000" dirty="0"/>
              <a:t>Plusieurs méthodes de récolte des </a:t>
            </a:r>
            <a:r>
              <a:rPr lang="fr-FR" sz="2000" dirty="0" smtClean="0"/>
              <a:t>données: </a:t>
            </a:r>
            <a:endParaRPr lang="fr-FR" sz="2000" dirty="0"/>
          </a:p>
          <a:p>
            <a:r>
              <a:rPr lang="fr-FR" sz="2000" dirty="0" smtClean="0"/>
              <a:t>- Enquêtes </a:t>
            </a:r>
            <a:r>
              <a:rPr lang="fr-FR" sz="2000" dirty="0"/>
              <a:t>par questionnaire (adultes/adolescents, parents ayant choisi le préscolaire pour transmettre la langue française). </a:t>
            </a:r>
            <a:endParaRPr lang="fr-FR" sz="2000" dirty="0" smtClean="0"/>
          </a:p>
          <a:p>
            <a:r>
              <a:rPr lang="fr-FR" sz="2000" dirty="0" smtClean="0"/>
              <a:t>- Observation </a:t>
            </a:r>
            <a:r>
              <a:rPr lang="fr-FR" sz="2000" dirty="0"/>
              <a:t>directe </a:t>
            </a:r>
            <a:r>
              <a:rPr lang="fr-FR" sz="2000" dirty="0" smtClean="0"/>
              <a:t>: à l’aide une </a:t>
            </a:r>
            <a:r>
              <a:rPr lang="fr-FR" sz="2000" dirty="0"/>
              <a:t>grille d’observation. </a:t>
            </a:r>
          </a:p>
          <a:p>
            <a:r>
              <a:rPr lang="fr-FR" sz="2000" dirty="0" smtClean="0"/>
              <a:t>- Méthode </a:t>
            </a:r>
            <a:r>
              <a:rPr lang="fr-FR" sz="2000" dirty="0"/>
              <a:t>d’analyse combinée (désormais MAC) conçue par Maurer (2013) pour accéder aux autoreprésentations de leur langue par les communautés : résultats quantitatifs et qualitatifs.</a:t>
            </a:r>
          </a:p>
          <a:p>
            <a:r>
              <a:rPr lang="fr-FR" sz="2000" dirty="0" smtClean="0"/>
              <a:t>- Entretiens </a:t>
            </a:r>
            <a:r>
              <a:rPr lang="fr-FR" sz="2000" dirty="0"/>
              <a:t>semi-directifs : résultats qualitatifs. </a:t>
            </a:r>
          </a:p>
        </p:txBody>
      </p:sp>
      <p:grpSp>
        <p:nvGrpSpPr>
          <p:cNvPr id="3" name="Groupe 2">
            <a:extLst>
              <a:ext uri="{FF2B5EF4-FFF2-40B4-BE49-F238E27FC236}">
                <a16:creationId xmlns:a16="http://schemas.microsoft.com/office/drawing/2014/main" id="{131F2B04-377F-BC56-677E-C21C4B8C44CE}"/>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F0A5B391-CE0B-2E08-9735-81CA64496593}"/>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01CE93D-B9C7-F192-FDD7-E78C5C89FB9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E188248-3083-8391-3EA9-CB34BAB6178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35294743-F5DD-BC12-C96D-E2C6AE73B213}"/>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5D10FE7C-EDAE-486B-4E7F-0540C74D6433}"/>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7089C8DF-CF3F-7A31-C4E0-5FB2A13E62AB}"/>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C5FBCAD3-7901-CBB9-C419-A4698A4A04E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CA49D81E-FA03-05F3-BEA7-76D45CA1F1B6}"/>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973D0777-34FC-F410-CA35-DEA04A47384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7347D82C-1BFD-A806-7CD3-92AE677B3E32}"/>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A9A19554-EE13-EFD9-56B8-1D7443B5FAB3}"/>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3</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54103A73-8A70-8EB6-4173-08EF560D23BD}"/>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err="1">
                <a:latin typeface="Noto Sans Black" panose="020B0502040504020204" pitchFamily="34" charset="0"/>
                <a:ea typeface="Noto Sans Black" panose="020B0502040504020204" pitchFamily="34" charset="0"/>
                <a:cs typeface="Noto Sans Black" panose="020B0502040504020204" pitchFamily="34" charset="0"/>
              </a:rPr>
              <a:t>Résultats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7611508E-4CE2-C727-381E-93F8D6AC0B5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4" name="Groupe 13">
            <a:extLst>
              <a:ext uri="{FF2B5EF4-FFF2-40B4-BE49-F238E27FC236}">
                <a16:creationId xmlns:a16="http://schemas.microsoft.com/office/drawing/2014/main" id="{840F75C6-29E0-30D9-EC4F-FFBFE1859774}"/>
              </a:ext>
            </a:extLst>
          </p:cNvPr>
          <p:cNvGrpSpPr/>
          <p:nvPr/>
        </p:nvGrpSpPr>
        <p:grpSpPr>
          <a:xfrm>
            <a:off x="586853" y="4436885"/>
            <a:ext cx="8045257" cy="727320"/>
            <a:chOff x="586853" y="4436885"/>
            <a:chExt cx="8045257" cy="727320"/>
          </a:xfrm>
        </p:grpSpPr>
        <p:grpSp>
          <p:nvGrpSpPr>
            <p:cNvPr id="16" name="Groupe 15">
              <a:extLst>
                <a:ext uri="{FF2B5EF4-FFF2-40B4-BE49-F238E27FC236}">
                  <a16:creationId xmlns:a16="http://schemas.microsoft.com/office/drawing/2014/main" id="{18DF901F-FB8F-2D2C-F729-2C368BCA44CC}"/>
                </a:ext>
              </a:extLst>
            </p:cNvPr>
            <p:cNvGrpSpPr/>
            <p:nvPr/>
          </p:nvGrpSpPr>
          <p:grpSpPr>
            <a:xfrm>
              <a:off x="586853" y="4447609"/>
              <a:ext cx="8045257" cy="599993"/>
              <a:chOff x="650661" y="4441591"/>
              <a:chExt cx="8045257" cy="599993"/>
            </a:xfrm>
          </p:grpSpPr>
          <p:pic>
            <p:nvPicPr>
              <p:cNvPr id="19" name="Image 18" descr="Une image contenant Graphique, cercle, capture d’écran, Police&#10;&#10;Description générée automatiquement">
                <a:extLst>
                  <a:ext uri="{FF2B5EF4-FFF2-40B4-BE49-F238E27FC236}">
                    <a16:creationId xmlns:a16="http://schemas.microsoft.com/office/drawing/2014/main" id="{119DB627-5C65-2C3C-9C76-8BE700CE88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a16="http://schemas.microsoft.com/office/drawing/2014/main" id="{BADCEE6D-8A4E-C58E-A03F-AB8C673154F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a16="http://schemas.microsoft.com/office/drawing/2014/main" id="{B799D51F-14C0-3121-9A64-F60357F9BE8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a16="http://schemas.microsoft.com/office/drawing/2014/main" id="{CB14BAF7-566B-B4A6-1F56-A46BF63E871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a16="http://schemas.microsoft.com/office/drawing/2014/main" id="{AF49FB24-3630-ECFA-9C9D-1557AFE80069}"/>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2" name="Google Shape;1211;p36">
            <a:extLst>
              <a:ext uri="{FF2B5EF4-FFF2-40B4-BE49-F238E27FC236}">
                <a16:creationId xmlns:a16="http://schemas.microsoft.com/office/drawing/2014/main" id="{907AEB48-4AA6-C6EC-7FDE-0A9CD920701E}"/>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2384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Résultats</a:t>
            </a: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4"/>
            <a:endParaRPr lang="fr-FR" sz="2200" b="1" i="1" dirty="0" smtClean="0"/>
          </a:p>
          <a:p>
            <a:pPr lvl="4"/>
            <a:endParaRPr lang="fr-FR" sz="2200" b="1" i="1" dirty="0"/>
          </a:p>
          <a:p>
            <a:pPr lvl="4"/>
            <a:endParaRPr lang="fr-FR" sz="2200" b="1" i="1" dirty="0" smtClean="0"/>
          </a:p>
          <a:p>
            <a:pPr lvl="4"/>
            <a:r>
              <a:rPr lang="fr-FR" sz="2200" b="1" i="1" dirty="0" smtClean="0"/>
              <a:t>Représentation </a:t>
            </a:r>
            <a:r>
              <a:rPr lang="fr-FR" sz="2200" b="1" i="1" dirty="0"/>
              <a:t>sociale de l’afar par les Afars, du somali par les locuteurs Somalis, de l’arabe par les locuteurs </a:t>
            </a:r>
            <a:r>
              <a:rPr lang="fr-FR" sz="2200" b="1" i="1" dirty="0" smtClean="0"/>
              <a:t>Arabes… de l’enquête MAC </a:t>
            </a:r>
            <a:endParaRPr lang="fr-FR" sz="2200" b="1" i="1" dirty="0"/>
          </a:p>
          <a:p>
            <a:pPr algn="just"/>
            <a:r>
              <a:rPr lang="fr-FR" dirty="0"/>
              <a:t>Les éléments qui font l’objet d’une plus forte adhésion sont l’item 6 et l’item 1 qui stipulent que la </a:t>
            </a:r>
            <a:r>
              <a:rPr lang="fr-FR" dirty="0" smtClean="0"/>
              <a:t>langue (</a:t>
            </a:r>
            <a:r>
              <a:rPr lang="fr-FR" dirty="0"/>
              <a:t>a</a:t>
            </a:r>
            <a:r>
              <a:rPr lang="fr-FR" dirty="0" smtClean="0"/>
              <a:t>far, arabe ou somali) </a:t>
            </a:r>
            <a:r>
              <a:rPr lang="fr-FR" dirty="0"/>
              <a:t>est une « langue familiale » et une « langue de l’identité ». Ce qui laisse penser que c’est une langue de communication au sein du cercle familial et qui est un moyen de transmission du patrimoine culturel de la famille. A ces deux items vient s’ajouter un troisième qui est l’item 2 « langue de l’oralité » qui complète le tableau descriptif de la </a:t>
            </a:r>
            <a:r>
              <a:rPr lang="fr-FR" dirty="0" smtClean="0"/>
              <a:t>langue </a:t>
            </a:r>
            <a:r>
              <a:rPr lang="fr-FR" dirty="0"/>
              <a:t>pour les </a:t>
            </a:r>
            <a:r>
              <a:rPr lang="fr-FR" dirty="0" smtClean="0"/>
              <a:t>parents. </a:t>
            </a:r>
            <a:r>
              <a:rPr lang="fr-FR" dirty="0"/>
              <a:t>Les adultes semblent adhérer à cette conception de la langue familiale qui est aussi langue de marquage identitaire mais dont la transmission est le canal de l’oralité surtout pour l’afar et le somali. </a:t>
            </a: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13186" y="803756"/>
            <a:ext cx="7680960" cy="3445515"/>
          </a:xfrm>
          <a:prstGeom prst="rect">
            <a:avLst/>
          </a:prstGeom>
        </p:spPr>
      </p:pic>
    </p:spTree>
    <p:extLst>
      <p:ext uri="{BB962C8B-B14F-4D97-AF65-F5344CB8AC3E}">
        <p14:creationId xmlns:p14="http://schemas.microsoft.com/office/powerpoint/2010/main" val="2260971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94438" y="1108583"/>
            <a:ext cx="5755123" cy="2926334"/>
          </a:xfrm>
          <a:prstGeom prst="rect">
            <a:avLst/>
          </a:prstGeom>
        </p:spPr>
      </p:pic>
    </p:spTree>
    <p:extLst>
      <p:ext uri="{BB962C8B-B14F-4D97-AF65-F5344CB8AC3E}">
        <p14:creationId xmlns:p14="http://schemas.microsoft.com/office/powerpoint/2010/main" val="2436159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94438" y="928735"/>
            <a:ext cx="5755123" cy="3286029"/>
          </a:xfrm>
          <a:prstGeom prst="rect">
            <a:avLst/>
          </a:prstGeom>
        </p:spPr>
      </p:pic>
    </p:spTree>
    <p:extLst>
      <p:ext uri="{BB962C8B-B14F-4D97-AF65-F5344CB8AC3E}">
        <p14:creationId xmlns:p14="http://schemas.microsoft.com/office/powerpoint/2010/main" val="1725606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Résultats</a:t>
            </a: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b="1" u="sng" dirty="0" smtClean="0"/>
          </a:p>
          <a:p>
            <a:endParaRPr lang="fr-FR" b="1" u="sng" dirty="0"/>
          </a:p>
          <a:p>
            <a:endParaRPr lang="fr-FR" b="1" u="sng" dirty="0" smtClean="0"/>
          </a:p>
          <a:p>
            <a:endParaRPr lang="fr-FR" b="1" u="sng" dirty="0"/>
          </a:p>
          <a:p>
            <a:endParaRPr lang="fr-FR" b="1" u="sng" dirty="0" smtClean="0"/>
          </a:p>
          <a:p>
            <a:endParaRPr lang="fr-FR" b="1" u="sng" dirty="0"/>
          </a:p>
          <a:p>
            <a:endParaRPr lang="fr-FR" b="1" u="sng" dirty="0" smtClean="0"/>
          </a:p>
          <a:p>
            <a:endParaRPr lang="fr-FR" b="1" u="sng" dirty="0"/>
          </a:p>
          <a:p>
            <a:r>
              <a:rPr lang="fr-FR" b="1" u="sng" dirty="0" smtClean="0"/>
              <a:t>Tri </a:t>
            </a:r>
            <a:r>
              <a:rPr lang="fr-FR" b="1" u="sng" dirty="0"/>
              <a:t>langues nationales par âge pou les - 40  ans </a:t>
            </a:r>
            <a:endParaRPr lang="fr-FR" b="1" u="sng" dirty="0" smtClean="0"/>
          </a:p>
          <a:p>
            <a:endParaRPr lang="fr-FR" b="1" u="sng" dirty="0" smtClean="0"/>
          </a:p>
          <a:p>
            <a:endParaRPr lang="fr-FR" b="1" u="sng" dirty="0"/>
          </a:p>
          <a:p>
            <a:r>
              <a:rPr lang="fr-FR" b="1" u="sng" dirty="0" smtClean="0"/>
              <a:t>Tri </a:t>
            </a:r>
            <a:r>
              <a:rPr lang="fr-FR" b="1" u="sng" dirty="0"/>
              <a:t>par genre pour voir les incidences de cette variable</a:t>
            </a:r>
          </a:p>
          <a:p>
            <a:pPr lvl="4"/>
            <a:endParaRPr lang="fr-FR" sz="2200" b="1" i="1" dirty="0" smtClean="0"/>
          </a:p>
          <a:p>
            <a:pPr lvl="4"/>
            <a:endParaRPr lang="fr-FR" sz="2200" b="1" i="1" dirty="0"/>
          </a:p>
          <a:p>
            <a:pPr lvl="4"/>
            <a:endParaRPr lang="fr-FR" sz="2200" b="1" i="1" dirty="0" smtClean="0"/>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1972025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Résultats</a:t>
            </a: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893618" y="768927"/>
            <a:ext cx="7530382" cy="222365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b="1" u="sng" dirty="0" smtClean="0"/>
          </a:p>
          <a:p>
            <a:endParaRPr lang="fr-FR" b="1" u="sng" dirty="0"/>
          </a:p>
          <a:p>
            <a:endParaRPr lang="fr-FR" b="1" u="sng" dirty="0" smtClean="0"/>
          </a:p>
          <a:p>
            <a:endParaRPr lang="fr-FR" b="1" u="sng" dirty="0"/>
          </a:p>
          <a:p>
            <a:endParaRPr lang="fr-FR" dirty="0" smtClean="0"/>
          </a:p>
          <a:p>
            <a:endParaRPr lang="fr-FR" dirty="0"/>
          </a:p>
          <a:p>
            <a:endParaRPr lang="fr-FR" dirty="0" smtClean="0"/>
          </a:p>
          <a:p>
            <a:endParaRPr lang="fr-FR" dirty="0"/>
          </a:p>
          <a:p>
            <a:endParaRPr lang="fr-FR" dirty="0" smtClean="0"/>
          </a:p>
          <a:p>
            <a:endParaRPr lang="fr-FR" dirty="0"/>
          </a:p>
          <a:p>
            <a:pPr marL="285750" lvl="2"/>
            <a:endParaRPr lang="fr-FR" sz="2000" dirty="0" smtClean="0"/>
          </a:p>
          <a:p>
            <a:pPr marL="285750" lvl="2"/>
            <a:endParaRPr lang="fr-FR" sz="2000" dirty="0"/>
          </a:p>
          <a:p>
            <a:pPr marL="285750" lvl="2"/>
            <a:endParaRPr lang="fr-FR" sz="2000" dirty="0" smtClean="0"/>
          </a:p>
          <a:p>
            <a:pPr marL="285750" lvl="2"/>
            <a:endParaRPr lang="fr-FR" sz="2000" dirty="0"/>
          </a:p>
          <a:p>
            <a:pPr marL="285750" lvl="2"/>
            <a:endParaRPr lang="fr-FR" sz="2000" dirty="0" smtClean="0"/>
          </a:p>
          <a:p>
            <a:pPr marL="285750" lvl="2"/>
            <a:endParaRPr lang="fr-FR" sz="2000" dirty="0" smtClean="0"/>
          </a:p>
          <a:p>
            <a:pPr marL="285750" lvl="2"/>
            <a:endParaRPr lang="fr-FR" sz="2000" b="1" dirty="0" smtClean="0"/>
          </a:p>
          <a:p>
            <a:pPr marL="285750" lvl="2"/>
            <a:endParaRPr lang="fr-FR" sz="2000" b="1" dirty="0" smtClean="0"/>
          </a:p>
          <a:p>
            <a:pPr marL="285750" lvl="2"/>
            <a:r>
              <a:rPr lang="fr-FR" sz="2000" b="1" dirty="0" smtClean="0"/>
              <a:t>Représentations </a:t>
            </a:r>
            <a:r>
              <a:rPr lang="fr-FR" sz="2000" b="1" dirty="0"/>
              <a:t>sociales de la langue française chez les adultes et les adolescents</a:t>
            </a:r>
            <a:endParaRPr lang="fr-FR" sz="2000" dirty="0" smtClean="0"/>
          </a:p>
          <a:p>
            <a:pPr marL="285750" lvl="2"/>
            <a:r>
              <a:rPr lang="fr-FR" sz="2000" dirty="0" smtClean="0"/>
              <a:t>Représentation </a:t>
            </a:r>
            <a:r>
              <a:rPr lang="fr-FR" sz="2000" dirty="0"/>
              <a:t>sociale de la langue française chez les adultes et adolescents: perceptions selon les différents groupes linguistiques</a:t>
            </a:r>
          </a:p>
          <a:p>
            <a:pPr marL="285750" lvl="3" indent="-285750"/>
            <a:r>
              <a:rPr lang="fr-FR" sz="2000" dirty="0"/>
              <a:t>Public adulte général</a:t>
            </a:r>
            <a:endParaRPr lang="fr-FR" sz="2000" dirty="0">
              <a:effectLst>
                <a:glow>
                  <a:srgbClr val="000000"/>
                </a:glow>
                <a:outerShdw sx="0" sy="0">
                  <a:srgbClr val="000000"/>
                </a:outerShdw>
                <a:reflection stA="0" endPos="0" fadeDir="0" sx="0" sy="0"/>
              </a:effectLst>
            </a:endParaRPr>
          </a:p>
          <a:p>
            <a:r>
              <a:rPr lang="fr-FR" sz="2000" dirty="0"/>
              <a:t>Représentations du français chez les locuteurs afars, arabes, somalis</a:t>
            </a:r>
          </a:p>
          <a:p>
            <a:r>
              <a:rPr lang="fr-FR" b="1" u="sng" dirty="0"/>
              <a:t>Représentations chez les adolescents </a:t>
            </a:r>
          </a:p>
          <a:p>
            <a:r>
              <a:rPr lang="fr-FR" sz="1200" b="1" dirty="0"/>
              <a:t>Adolescents population </a:t>
            </a:r>
            <a:r>
              <a:rPr lang="fr-FR" sz="1200" b="1" dirty="0" smtClean="0"/>
              <a:t>générale</a:t>
            </a:r>
            <a:endParaRPr lang="fr-FR" sz="1200" b="1" dirty="0"/>
          </a:p>
          <a:p>
            <a:r>
              <a:rPr lang="fr-FR" sz="1200" b="1" dirty="0"/>
              <a:t>Tri sur les représentations du français auprès du public lycéen des différentes communes:  centre-ville, commune de </a:t>
            </a:r>
            <a:r>
              <a:rPr lang="fr-FR" sz="1200" b="1" dirty="0" err="1"/>
              <a:t>Balbala</a:t>
            </a:r>
            <a:endParaRPr lang="fr-FR" sz="1200" b="1" dirty="0"/>
          </a:p>
          <a:p>
            <a:endParaRPr lang="fr-FR" dirty="0" smtClean="0"/>
          </a:p>
          <a:p>
            <a:endParaRPr lang="fr-FR" dirty="0"/>
          </a:p>
          <a:p>
            <a:endParaRPr lang="fr-FR" sz="1600" b="1" dirty="0"/>
          </a:p>
          <a:p>
            <a:endParaRPr lang="fr-FR" sz="1600" b="1" i="1" dirty="0" smtClean="0">
              <a:effectLst>
                <a:glow>
                  <a:srgbClr val="000000"/>
                </a:glow>
                <a:outerShdw sx="0" sy="0">
                  <a:srgbClr val="000000"/>
                </a:outerShdw>
                <a:reflection stA="0" endPos="0" fadeDir="0" sx="0" sy="0"/>
              </a:effectLst>
            </a:endParaRPr>
          </a:p>
          <a:p>
            <a:endParaRPr lang="fr-FR" b="1" u="sng" dirty="0" smtClean="0"/>
          </a:p>
          <a:p>
            <a:endParaRPr lang="fr-FR" b="1" u="sng" dirty="0"/>
          </a:p>
          <a:p>
            <a:endParaRPr lang="fr-FR" b="1" u="sng" dirty="0" smtClean="0"/>
          </a:p>
          <a:p>
            <a:endParaRPr lang="fr-FR" b="1" u="sng" dirty="0"/>
          </a:p>
          <a:p>
            <a:pPr lvl="4"/>
            <a:endParaRPr lang="fr-FR" sz="2200" b="1" i="1" dirty="0" smtClean="0"/>
          </a:p>
          <a:p>
            <a:pPr lvl="4"/>
            <a:endParaRPr lang="fr-FR" sz="2200" b="1" i="1" dirty="0"/>
          </a:p>
          <a:p>
            <a:pPr lvl="4"/>
            <a:endParaRPr lang="fr-FR" sz="2200" b="1" i="1" dirty="0" smtClean="0"/>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798443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98079" y="742950"/>
            <a:ext cx="5547841" cy="3400425"/>
          </a:xfrm>
          <a:prstGeom prst="rect">
            <a:avLst/>
          </a:prstGeom>
        </p:spPr>
      </p:pic>
    </p:spTree>
    <p:extLst>
      <p:ext uri="{BB962C8B-B14F-4D97-AF65-F5344CB8AC3E}">
        <p14:creationId xmlns:p14="http://schemas.microsoft.com/office/powerpoint/2010/main" val="369261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91390" y="947025"/>
            <a:ext cx="5761219" cy="3249450"/>
          </a:xfrm>
          <a:prstGeom prst="rect">
            <a:avLst/>
          </a:prstGeom>
        </p:spPr>
      </p:pic>
    </p:spTree>
    <p:extLst>
      <p:ext uri="{BB962C8B-B14F-4D97-AF65-F5344CB8AC3E}">
        <p14:creationId xmlns:p14="http://schemas.microsoft.com/office/powerpoint/2010/main" val="1133173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Résultats</a:t>
            </a: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623500" y="1332743"/>
            <a:ext cx="7530382" cy="2366421"/>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b="1" u="sng" dirty="0" smtClean="0"/>
          </a:p>
          <a:p>
            <a:endParaRPr lang="fr-FR" b="1" u="sng" dirty="0"/>
          </a:p>
          <a:p>
            <a:endParaRPr lang="fr-FR" b="1" u="sng" dirty="0" smtClean="0"/>
          </a:p>
          <a:p>
            <a:endParaRPr lang="fr-FR" b="1" u="sng" dirty="0"/>
          </a:p>
          <a:p>
            <a:endParaRPr lang="fr-FR" dirty="0" smtClean="0"/>
          </a:p>
          <a:p>
            <a:endParaRPr lang="fr-FR" dirty="0"/>
          </a:p>
          <a:p>
            <a:endParaRPr lang="fr-FR" dirty="0" smtClean="0"/>
          </a:p>
          <a:p>
            <a:endParaRPr lang="fr-FR" dirty="0"/>
          </a:p>
          <a:p>
            <a:endParaRPr lang="fr-FR" dirty="0" smtClean="0"/>
          </a:p>
          <a:p>
            <a:endParaRPr lang="fr-FR" dirty="0"/>
          </a:p>
          <a:p>
            <a:pPr marL="285750" lvl="2"/>
            <a:endParaRPr lang="fr-FR" dirty="0" smtClean="0"/>
          </a:p>
          <a:p>
            <a:pPr marL="285750" lvl="2"/>
            <a:endParaRPr lang="fr-FR" dirty="0"/>
          </a:p>
          <a:p>
            <a:pPr marL="285750" lvl="2"/>
            <a:endParaRPr lang="fr-FR" dirty="0" smtClean="0"/>
          </a:p>
          <a:p>
            <a:pPr marL="285750" lvl="2"/>
            <a:endParaRPr lang="fr-FR" dirty="0"/>
          </a:p>
          <a:p>
            <a:pPr marL="285750" lvl="2"/>
            <a:endParaRPr lang="fr-FR" dirty="0" smtClean="0"/>
          </a:p>
          <a:p>
            <a:pPr marL="285750" lvl="2"/>
            <a:r>
              <a:rPr lang="fr-FR" b="1" dirty="0" smtClean="0"/>
              <a:t>Résultats </a:t>
            </a:r>
            <a:r>
              <a:rPr lang="fr-FR" b="1" dirty="0"/>
              <a:t>de l’enquête par questionnaire : représentations des pratiques linguistiques familiales chez les adultes </a:t>
            </a:r>
            <a:endParaRPr lang="fr-FR" b="1" dirty="0" smtClean="0"/>
          </a:p>
          <a:p>
            <a:pPr marL="285750" lvl="2"/>
            <a:endParaRPr lang="fr-FR" dirty="0" smtClean="0"/>
          </a:p>
          <a:p>
            <a:pPr marL="285750" lvl="3" indent="-285750"/>
            <a:r>
              <a:rPr lang="fr-FR" dirty="0">
                <a:effectLst>
                  <a:glow>
                    <a:srgbClr val="000000"/>
                  </a:glow>
                  <a:outerShdw sx="0" sy="0">
                    <a:srgbClr val="000000"/>
                  </a:outerShdw>
                  <a:reflection stA="0" endPos="0" fadeDir="0" sx="0" sy="0"/>
                </a:effectLst>
              </a:rPr>
              <a:t>Volonté de transmission du français et politiques linguistiques familiales chez les parents djiboutiens</a:t>
            </a:r>
          </a:p>
          <a:p>
            <a:pPr marL="285750" lvl="4" indent="-285750"/>
            <a:r>
              <a:rPr lang="fr-FR" dirty="0"/>
              <a:t>La place du français dans les familles djiboutiennes </a:t>
            </a:r>
          </a:p>
          <a:p>
            <a:pPr marL="285750" lvl="4" indent="-285750"/>
            <a:r>
              <a:rPr lang="fr-FR" dirty="0"/>
              <a:t>Représentations et attitudes des enquêtés envers le français: une langue privilégiée, une langue d’ouverture </a:t>
            </a:r>
          </a:p>
          <a:p>
            <a:pPr marL="285750" lvl="4" indent="-285750"/>
            <a:r>
              <a:rPr lang="fr-FR" dirty="0"/>
              <a:t>Les politiques linguistiques familiales : quelles sont les stratégies adoptées ? Usage du français au foyer, importance de cette langue pour les enfants,  faire acquérir/apprendre le français s’exprimer en français au sein du foyer, </a:t>
            </a:r>
          </a:p>
          <a:p>
            <a:pPr marL="285750" lvl="2"/>
            <a:endParaRPr lang="fr-FR" dirty="0" smtClean="0"/>
          </a:p>
          <a:p>
            <a:pPr marL="285750" lvl="2"/>
            <a:endParaRPr lang="fr-FR" b="1" dirty="0"/>
          </a:p>
          <a:p>
            <a:pPr marL="285750" lvl="2"/>
            <a:endParaRPr lang="fr-FR" b="1" dirty="0" smtClean="0"/>
          </a:p>
          <a:p>
            <a:endParaRPr lang="fr-FR" dirty="0" smtClean="0"/>
          </a:p>
          <a:p>
            <a:endParaRPr lang="fr-FR" dirty="0"/>
          </a:p>
          <a:p>
            <a:endParaRPr lang="fr-FR" b="1" dirty="0"/>
          </a:p>
          <a:p>
            <a:endParaRPr lang="fr-FR" b="1" i="1" dirty="0" smtClean="0">
              <a:effectLst>
                <a:glow>
                  <a:srgbClr val="000000"/>
                </a:glow>
                <a:outerShdw sx="0" sy="0">
                  <a:srgbClr val="000000"/>
                </a:outerShdw>
                <a:reflection stA="0" endPos="0" fadeDir="0" sx="0" sy="0"/>
              </a:effectLst>
            </a:endParaRPr>
          </a:p>
          <a:p>
            <a:endParaRPr lang="fr-FR" b="1" u="sng" dirty="0" smtClean="0"/>
          </a:p>
          <a:p>
            <a:endParaRPr lang="fr-FR" b="1" u="sng" dirty="0"/>
          </a:p>
          <a:p>
            <a:endParaRPr lang="fr-FR" b="1" u="sng" dirty="0" smtClean="0"/>
          </a:p>
          <a:p>
            <a:endParaRPr lang="fr-FR" b="1" u="sng" dirty="0"/>
          </a:p>
          <a:p>
            <a:pPr lvl="4"/>
            <a:endParaRPr lang="fr-FR" b="1" i="1" dirty="0" smtClean="0"/>
          </a:p>
          <a:p>
            <a:pPr lvl="4"/>
            <a:endParaRPr lang="fr-FR" b="1" i="1" dirty="0"/>
          </a:p>
          <a:p>
            <a:pPr lvl="4"/>
            <a:endParaRPr lang="fr-FR" b="1" i="1" dirty="0" smtClean="0"/>
          </a:p>
          <a:p>
            <a:pPr marL="457200" indent="-317500">
              <a:buClr>
                <a:schemeClr val="dk1"/>
              </a:buClr>
              <a:buSzPts val="1400"/>
              <a:buFont typeface="Arial"/>
              <a:buChar char="●"/>
            </a:pPr>
            <a:endPar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925010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8" name="Rectangle 17"/>
          <p:cNvSpPr/>
          <p:nvPr/>
        </p:nvSpPr>
        <p:spPr>
          <a:xfrm>
            <a:off x="976745" y="1340644"/>
            <a:ext cx="7447255" cy="1754326"/>
          </a:xfrm>
          <a:prstGeom prst="rect">
            <a:avLst/>
          </a:prstGeom>
        </p:spPr>
        <p:txBody>
          <a:bodyPr wrap="square">
            <a:spAutoFit/>
          </a:bodyPr>
          <a:lstStyle/>
          <a:p>
            <a:r>
              <a:rPr lang="fr-FR" sz="1800" dirty="0"/>
              <a:t>Les politiques linguistiques familiales vécues par les enfants</a:t>
            </a:r>
          </a:p>
          <a:p>
            <a:r>
              <a:rPr lang="fr-FR" sz="1800" dirty="0"/>
              <a:t>Choix des langues des parents: proscrire/prescrire une langue ?</a:t>
            </a:r>
          </a:p>
          <a:p>
            <a:r>
              <a:rPr lang="fr-FR" sz="1800" dirty="0"/>
              <a:t>Les raisons invoquées par les mères d’obliger une langue: une volonté de la mère de promouvoir la langue maternelle </a:t>
            </a:r>
          </a:p>
          <a:p>
            <a:r>
              <a:rPr lang="fr-FR" sz="1800" dirty="0"/>
              <a:t>Le français au sein des familles djiboutiennes:  représentations du français chez les </a:t>
            </a:r>
            <a:r>
              <a:rPr lang="fr-FR" sz="1800" dirty="0" smtClean="0"/>
              <a:t>enquêtés  </a:t>
            </a:r>
            <a:endParaRPr lang="fr-FR" sz="1800" dirty="0"/>
          </a:p>
        </p:txBody>
      </p:sp>
      <p:pic>
        <p:nvPicPr>
          <p:cNvPr id="21" name="Image 20"/>
          <p:cNvPicPr>
            <a:picLocks noChangeAspect="1"/>
          </p:cNvPicPr>
          <p:nvPr/>
        </p:nvPicPr>
        <p:blipFill>
          <a:blip r:embed="rId8"/>
          <a:stretch>
            <a:fillRect/>
          </a:stretch>
        </p:blipFill>
        <p:spPr>
          <a:xfrm>
            <a:off x="509155" y="373187"/>
            <a:ext cx="7481454" cy="804707"/>
          </a:xfrm>
          <a:prstGeom prst="rect">
            <a:avLst/>
          </a:prstGeom>
        </p:spPr>
      </p:pic>
    </p:spTree>
    <p:extLst>
      <p:ext uri="{BB962C8B-B14F-4D97-AF65-F5344CB8AC3E}">
        <p14:creationId xmlns:p14="http://schemas.microsoft.com/office/powerpoint/2010/main" val="3391985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032796" y="1325010"/>
            <a:ext cx="5078408" cy="2493480"/>
          </a:xfrm>
          <a:prstGeom prst="rect">
            <a:avLst/>
          </a:prstGeom>
        </p:spPr>
      </p:pic>
    </p:spTree>
    <p:extLst>
      <p:ext uri="{BB962C8B-B14F-4D97-AF65-F5344CB8AC3E}">
        <p14:creationId xmlns:p14="http://schemas.microsoft.com/office/powerpoint/2010/main" val="2363432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Title 1"/>
          <p:cNvSpPr txBox="1">
            <a:spLocks/>
          </p:cNvSpPr>
          <p:nvPr/>
        </p:nvSpPr>
        <p:spPr>
          <a:xfrm>
            <a:off x="646112" y="397300"/>
            <a:ext cx="7188634" cy="83921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2" indent="0" algn="ctr" defTabSz="457200" rtl="0" eaLnBrk="1" fontAlgn="auto" latinLnBrk="0" hangingPunct="1">
              <a:lnSpc>
                <a:spcPct val="100000"/>
              </a:lnSpc>
              <a:spcBef>
                <a:spcPct val="0"/>
              </a:spcBef>
              <a:spcAft>
                <a:spcPts val="0"/>
              </a:spcAft>
              <a:buClrTx/>
              <a:buSzTx/>
              <a:buFontTx/>
              <a:buNone/>
              <a:tabLst/>
              <a:defRPr/>
            </a:pPr>
            <a:r>
              <a:rPr kumimoji="0" lang="fr-FR" sz="1800" b="1" i="0" u="none" strike="noStrike" kern="0" cap="none" spc="0" normalizeH="0" baseline="0" noProof="0" dirty="0" smtClean="0">
                <a:ln>
                  <a:noFill/>
                </a:ln>
                <a:solidFill>
                  <a:srgbClr val="EBEBEB"/>
                </a:solidFill>
                <a:effectLst/>
                <a:uLnTx/>
                <a:uFillTx/>
              </a:rPr>
              <a:t>L’observation au sein des familles à l’aide d’une grille d’observation </a:t>
            </a:r>
            <a:r>
              <a:rPr kumimoji="0" lang="fr-FR" sz="1600" b="1" i="0" u="none" strike="noStrike" kern="0" cap="none" spc="0" normalizeH="0" baseline="0" noProof="0" dirty="0" smtClean="0">
                <a:ln>
                  <a:noFill/>
                </a:ln>
                <a:solidFill>
                  <a:srgbClr val="EBEBEB"/>
                </a:solidFill>
                <a:effectLst/>
                <a:uLnTx/>
                <a:uFillTx/>
              </a:rPr>
              <a:t/>
            </a:r>
            <a:br>
              <a:rPr kumimoji="0" lang="fr-FR" sz="1600" b="1" i="0" u="none" strike="noStrike" kern="0" cap="none" spc="0" normalizeH="0" baseline="0" noProof="0" dirty="0" smtClean="0">
                <a:ln>
                  <a:noFill/>
                </a:ln>
                <a:solidFill>
                  <a:srgbClr val="EBEBEB"/>
                </a:solidFill>
                <a:effectLst/>
                <a:uLnTx/>
                <a:uFillTx/>
              </a:rPr>
            </a:br>
            <a:endParaRPr kumimoji="0" lang="fr-FR" sz="1800" b="0" i="0" u="none" strike="noStrike" kern="0" cap="none" spc="0" normalizeH="0" baseline="0" noProof="0" dirty="0">
              <a:ln>
                <a:noFill/>
              </a:ln>
              <a:solidFill>
                <a:srgbClr val="EBEBEB"/>
              </a:solidFill>
              <a:effectLst/>
              <a:uLnTx/>
              <a:uFillTx/>
            </a:endParaRPr>
          </a:p>
        </p:txBody>
      </p:sp>
      <p:sp>
        <p:nvSpPr>
          <p:cNvPr id="8" name="Rectangle 7"/>
          <p:cNvSpPr/>
          <p:nvPr/>
        </p:nvSpPr>
        <p:spPr>
          <a:xfrm>
            <a:off x="720000" y="878978"/>
            <a:ext cx="6823800" cy="2308324"/>
          </a:xfrm>
          <a:prstGeom prst="rect">
            <a:avLst/>
          </a:prstGeom>
        </p:spPr>
        <p:txBody>
          <a:bodyPr wrap="square">
            <a:spAutoFit/>
          </a:bodyPr>
          <a:lstStyle/>
          <a:p>
            <a:pPr marL="285750" lvl="3" indent="-285750"/>
            <a:endParaRPr lang="fr-FR" sz="1800" dirty="0" smtClean="0">
              <a:effectLst>
                <a:glow>
                  <a:srgbClr val="000000"/>
                </a:glow>
                <a:outerShdw sx="0" sy="0">
                  <a:srgbClr val="000000"/>
                </a:outerShdw>
                <a:reflection stA="0" endPos="0" fadeDir="0" sx="0" sy="0"/>
              </a:effectLst>
            </a:endParaRPr>
          </a:p>
          <a:p>
            <a:pPr marL="285750" lvl="3" indent="-285750"/>
            <a:endParaRPr lang="fr-FR" sz="1800" dirty="0">
              <a:effectLst>
                <a:glow>
                  <a:srgbClr val="000000"/>
                </a:glow>
                <a:outerShdw sx="0" sy="0">
                  <a:srgbClr val="000000"/>
                </a:outerShdw>
                <a:reflection stA="0" endPos="0" fadeDir="0" sx="0" sy="0"/>
              </a:effectLst>
            </a:endParaRPr>
          </a:p>
          <a:p>
            <a:pPr marL="285750" lvl="3" indent="-285750"/>
            <a:endParaRPr lang="fr-FR" sz="1800" dirty="0" smtClean="0">
              <a:effectLst>
                <a:glow>
                  <a:srgbClr val="000000"/>
                </a:glow>
                <a:outerShdw sx="0" sy="0">
                  <a:srgbClr val="000000"/>
                </a:outerShdw>
                <a:reflection stA="0" endPos="0" fadeDir="0" sx="0" sy="0"/>
              </a:effectLst>
            </a:endParaRPr>
          </a:p>
          <a:p>
            <a:pPr marL="285750" lvl="3" indent="-285750"/>
            <a:r>
              <a:rPr lang="fr-FR" sz="1800" dirty="0" smtClean="0">
                <a:effectLst>
                  <a:glow>
                    <a:srgbClr val="000000"/>
                  </a:glow>
                  <a:outerShdw sx="0" sy="0">
                    <a:srgbClr val="000000"/>
                  </a:outerShdw>
                  <a:reflection stA="0" endPos="0" fadeDir="0" sx="0" sy="0"/>
                </a:effectLst>
              </a:rPr>
              <a:t>Étude </a:t>
            </a:r>
            <a:r>
              <a:rPr lang="fr-FR" sz="1800" dirty="0">
                <a:effectLst>
                  <a:glow>
                    <a:srgbClr val="000000"/>
                  </a:glow>
                  <a:outerShdw sx="0" sy="0">
                    <a:srgbClr val="000000"/>
                  </a:outerShdw>
                  <a:reflection stA="0" endPos="0" fadeDir="0" sx="0" sy="0"/>
                </a:effectLst>
              </a:rPr>
              <a:t>des pratiques langagières au sein des </a:t>
            </a:r>
            <a:r>
              <a:rPr lang="fr-FR" sz="1800" dirty="0" smtClean="0">
                <a:effectLst>
                  <a:glow>
                    <a:srgbClr val="000000"/>
                  </a:glow>
                  <a:outerShdw sx="0" sy="0">
                    <a:srgbClr val="000000"/>
                  </a:outerShdw>
                  <a:reflection stA="0" endPos="0" fadeDir="0" sx="0" sy="0"/>
                </a:effectLst>
              </a:rPr>
              <a:t>familles</a:t>
            </a:r>
            <a:endParaRPr lang="fr-FR" sz="1800" dirty="0">
              <a:effectLst>
                <a:glow>
                  <a:srgbClr val="000000"/>
                </a:glow>
                <a:outerShdw sx="0" sy="0">
                  <a:srgbClr val="000000"/>
                </a:outerShdw>
                <a:reflection stA="0" endPos="0" fadeDir="0" sx="0" sy="0"/>
              </a:effectLst>
            </a:endParaRPr>
          </a:p>
          <a:p>
            <a:pPr marL="285750" lvl="3" indent="-285750"/>
            <a:endParaRPr lang="fr-FR" sz="1800" dirty="0" smtClean="0">
              <a:effectLst>
                <a:glow>
                  <a:srgbClr val="000000"/>
                </a:glow>
                <a:outerShdw sx="0" sy="0">
                  <a:srgbClr val="000000"/>
                </a:outerShdw>
                <a:reflection stA="0" endPos="0" fadeDir="0" sx="0" sy="0"/>
              </a:effectLst>
            </a:endParaRPr>
          </a:p>
          <a:p>
            <a:pPr marL="285750" lvl="3" indent="-285750"/>
            <a:r>
              <a:rPr lang="fr-FR" sz="1800" dirty="0" smtClean="0">
                <a:effectLst>
                  <a:glow>
                    <a:srgbClr val="000000"/>
                  </a:glow>
                  <a:outerShdw sx="0" sy="0">
                    <a:srgbClr val="000000"/>
                  </a:outerShdw>
                  <a:reflection stA="0" endPos="0" fadeDir="0" sx="0" sy="0"/>
                </a:effectLst>
              </a:rPr>
              <a:t>Usages </a:t>
            </a:r>
            <a:r>
              <a:rPr lang="fr-FR" sz="1800" dirty="0">
                <a:effectLst>
                  <a:glow>
                    <a:srgbClr val="000000"/>
                  </a:glow>
                  <a:outerShdw sx="0" sy="0">
                    <a:srgbClr val="000000"/>
                  </a:outerShdw>
                  <a:reflection stA="0" endPos="0" fadeDir="0" sx="0" sy="0"/>
                </a:effectLst>
              </a:rPr>
              <a:t>des langues dans les familles </a:t>
            </a:r>
            <a:r>
              <a:rPr lang="fr-FR" sz="1800" dirty="0" smtClean="0">
                <a:effectLst>
                  <a:glow>
                    <a:srgbClr val="000000"/>
                  </a:glow>
                  <a:outerShdw sx="0" sy="0">
                    <a:srgbClr val="000000"/>
                  </a:outerShdw>
                  <a:reflection stA="0" endPos="0" fadeDir="0" sx="0" sy="0"/>
                </a:effectLst>
              </a:rPr>
              <a:t>observées</a:t>
            </a:r>
          </a:p>
          <a:p>
            <a:pPr marL="285750" lvl="3" indent="-285750"/>
            <a:r>
              <a:rPr lang="fr-FR" sz="1800" dirty="0" smtClean="0">
                <a:effectLst>
                  <a:glow>
                    <a:srgbClr val="000000"/>
                  </a:glow>
                  <a:outerShdw sx="0" sy="0">
                    <a:srgbClr val="000000"/>
                  </a:outerShdw>
                  <a:reflection stA="0" endPos="0" fadeDir="0" sx="0" sy="0"/>
                </a:effectLst>
              </a:rPr>
              <a:t> </a:t>
            </a:r>
            <a:endParaRPr lang="fr-FR" sz="1800" dirty="0">
              <a:effectLst>
                <a:glow>
                  <a:srgbClr val="000000"/>
                </a:glow>
                <a:outerShdw sx="0" sy="0">
                  <a:srgbClr val="000000"/>
                </a:outerShdw>
                <a:reflection stA="0" endPos="0" fadeDir="0" sx="0" sy="0"/>
              </a:effectLst>
            </a:endParaRPr>
          </a:p>
          <a:p>
            <a:pPr marL="285750" lvl="3" indent="-285750"/>
            <a:r>
              <a:rPr lang="fr-FR" sz="1800" dirty="0">
                <a:effectLst>
                  <a:glow>
                    <a:srgbClr val="000000"/>
                  </a:glow>
                  <a:outerShdw sx="0" sy="0">
                    <a:srgbClr val="000000"/>
                  </a:outerShdw>
                  <a:reflection stA="0" endPos="0" fadeDir="0" sx="0" sy="0"/>
                </a:effectLst>
              </a:rPr>
              <a:t>Usage unique du français dans les </a:t>
            </a:r>
            <a:r>
              <a:rPr lang="fr-FR" sz="1800" dirty="0" smtClean="0">
                <a:effectLst>
                  <a:glow>
                    <a:srgbClr val="000000"/>
                  </a:glow>
                  <a:outerShdw sx="0" sy="0">
                    <a:srgbClr val="000000"/>
                  </a:outerShdw>
                  <a:reflection stA="0" endPos="0" fadeDir="0" sx="0" sy="0"/>
                </a:effectLst>
              </a:rPr>
              <a:t>familles?</a:t>
            </a:r>
            <a:endParaRPr lang="fr-FR" sz="1800" dirty="0">
              <a:effectLst>
                <a:glow>
                  <a:srgbClr val="000000"/>
                </a:glow>
                <a:outerShdw sx="0" sy="0">
                  <a:srgbClr val="000000"/>
                </a:outerShdw>
                <a:reflection stA="0" endPos="0" fadeDir="0" sx="0" sy="0"/>
              </a:effectLst>
            </a:endParaRPr>
          </a:p>
        </p:txBody>
      </p:sp>
    </p:spTree>
    <p:extLst>
      <p:ext uri="{BB962C8B-B14F-4D97-AF65-F5344CB8AC3E}">
        <p14:creationId xmlns:p14="http://schemas.microsoft.com/office/powerpoint/2010/main" val="855519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720000" y="559486"/>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200" b="1">
                <a:effectLst>
                  <a:glow>
                    <a:srgbClr val="000000"/>
                  </a:glow>
                  <a:outerShdw sx="0" sy="0">
                    <a:srgbClr val="000000"/>
                  </a:outerShdw>
                  <a:reflection stA="0" endPos="0" fadeDir="0" sx="0" sy="0"/>
                </a:effectLst>
              </a:rPr>
              <a:t>Les entretiens semi-directifs</a:t>
            </a:r>
            <a:endPar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Title 1"/>
          <p:cNvSpPr txBox="1">
            <a:spLocks/>
          </p:cNvSpPr>
          <p:nvPr/>
        </p:nvSpPr>
        <p:spPr>
          <a:xfrm>
            <a:off x="646112" y="397300"/>
            <a:ext cx="7188634" cy="83921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2" indent="0" algn="ctr" defTabSz="457200" rtl="0" eaLnBrk="1" fontAlgn="auto" latinLnBrk="0" hangingPunct="1">
              <a:lnSpc>
                <a:spcPct val="100000"/>
              </a:lnSpc>
              <a:spcBef>
                <a:spcPct val="0"/>
              </a:spcBef>
              <a:spcAft>
                <a:spcPts val="0"/>
              </a:spcAft>
              <a:buClrTx/>
              <a:buSzTx/>
              <a:buFontTx/>
              <a:buNone/>
              <a:tabLst/>
              <a:defRPr/>
            </a:pPr>
            <a:r>
              <a:rPr kumimoji="0" lang="fr-FR" sz="1600" b="1" i="0" u="none" strike="noStrike" kern="0" cap="none" spc="0" normalizeH="0" baseline="0" noProof="0" dirty="0" smtClean="0">
                <a:ln>
                  <a:noFill/>
                </a:ln>
                <a:solidFill>
                  <a:srgbClr val="EBEBEB"/>
                </a:solidFill>
                <a:effectLst/>
                <a:uLnTx/>
                <a:uFillTx/>
              </a:rPr>
              <a:t/>
            </a:r>
            <a:br>
              <a:rPr kumimoji="0" lang="fr-FR" sz="1600" b="1" i="0" u="none" strike="noStrike" kern="0" cap="none" spc="0" normalizeH="0" baseline="0" noProof="0" dirty="0" smtClean="0">
                <a:ln>
                  <a:noFill/>
                </a:ln>
                <a:solidFill>
                  <a:srgbClr val="EBEBEB"/>
                </a:solidFill>
                <a:effectLst/>
                <a:uLnTx/>
                <a:uFillTx/>
              </a:rPr>
            </a:br>
            <a:endParaRPr kumimoji="0" lang="fr-FR" sz="1800" b="0" i="0" u="none" strike="noStrike" kern="0" cap="none" spc="0" normalizeH="0" baseline="0" noProof="0" dirty="0">
              <a:ln>
                <a:noFill/>
              </a:ln>
              <a:solidFill>
                <a:srgbClr val="EBEBEB"/>
              </a:solidFill>
              <a:effectLst/>
              <a:uLnTx/>
              <a:uFillTx/>
            </a:endParaRPr>
          </a:p>
        </p:txBody>
      </p:sp>
      <p:sp>
        <p:nvSpPr>
          <p:cNvPr id="12" name="Rectangle 11"/>
          <p:cNvSpPr/>
          <p:nvPr/>
        </p:nvSpPr>
        <p:spPr>
          <a:xfrm>
            <a:off x="719999" y="1448366"/>
            <a:ext cx="7790155" cy="1384995"/>
          </a:xfrm>
          <a:prstGeom prst="rect">
            <a:avLst/>
          </a:prstGeom>
        </p:spPr>
        <p:txBody>
          <a:bodyPr wrap="square">
            <a:spAutoFit/>
          </a:bodyPr>
          <a:lstStyle/>
          <a:p>
            <a:r>
              <a:rPr lang="fr-FR" dirty="0"/>
              <a:t>Les langues au/du foyer; la place et images des langues maternelles</a:t>
            </a:r>
          </a:p>
          <a:p>
            <a:r>
              <a:rPr lang="fr-FR" dirty="0"/>
              <a:t>Le rôle de la famille et la transmission des langues: parler sa langue et le français en famille </a:t>
            </a:r>
          </a:p>
          <a:p>
            <a:r>
              <a:rPr lang="fr-FR" dirty="0" smtClean="0"/>
              <a:t>Les </a:t>
            </a:r>
            <a:r>
              <a:rPr lang="fr-FR" dirty="0"/>
              <a:t>valeurs des langues? </a:t>
            </a:r>
            <a:r>
              <a:rPr lang="fr-FR" dirty="0" smtClean="0"/>
              <a:t>Identité/opportunités professionnelles </a:t>
            </a:r>
            <a:endParaRPr lang="fr-FR" dirty="0"/>
          </a:p>
          <a:p>
            <a:r>
              <a:rPr lang="fr-FR" dirty="0"/>
              <a:t>Le français langue familiale ? Stratégies familiales? </a:t>
            </a:r>
          </a:p>
          <a:p>
            <a:r>
              <a:rPr lang="fr-FR" dirty="0"/>
              <a:t>Les enfants et les langues au sein des familles djiboutiennes </a:t>
            </a:r>
            <a:endParaRPr lang="fr-FR" dirty="0" smtClean="0"/>
          </a:p>
          <a:p>
            <a:r>
              <a:rPr lang="fr-FR" dirty="0" smtClean="0"/>
              <a:t>Les </a:t>
            </a:r>
            <a:r>
              <a:rPr lang="fr-FR" dirty="0"/>
              <a:t>images du français selon les </a:t>
            </a:r>
            <a:r>
              <a:rPr lang="fr-FR" dirty="0" smtClean="0"/>
              <a:t>enquêtés</a:t>
            </a:r>
            <a:endParaRPr lang="fr-FR" dirty="0"/>
          </a:p>
        </p:txBody>
      </p:sp>
    </p:spTree>
    <p:extLst>
      <p:ext uri="{BB962C8B-B14F-4D97-AF65-F5344CB8AC3E}">
        <p14:creationId xmlns:p14="http://schemas.microsoft.com/office/powerpoint/2010/main" val="4133603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a:extLst>
            <a:ext uri="{FF2B5EF4-FFF2-40B4-BE49-F238E27FC236}">
              <a16:creationId xmlns:a16="http://schemas.microsoft.com/office/drawing/2014/main" id="{7261933D-227E-514D-FBA0-429DD457A1A5}"/>
            </a:ext>
          </a:extLst>
        </p:cNvPr>
        <p:cNvGrpSpPr/>
        <p:nvPr/>
      </p:nvGrpSpPr>
      <p:grpSpPr>
        <a:xfrm>
          <a:off x="0" y="0"/>
          <a:ext cx="0" cy="0"/>
          <a:chOff x="0" y="0"/>
          <a:chExt cx="0" cy="0"/>
        </a:xfrm>
      </p:grpSpPr>
      <p:sp>
        <p:nvSpPr>
          <p:cNvPr id="13" name="Google Shape;1208;p36">
            <a:extLst>
              <a:ext uri="{FF2B5EF4-FFF2-40B4-BE49-F238E27FC236}">
                <a16:creationId xmlns:a16="http://schemas.microsoft.com/office/drawing/2014/main" id="{A1DC0E1C-3F94-6D1D-E8AF-E4373090D4F2}"/>
              </a:ext>
            </a:extLst>
          </p:cNvPr>
          <p:cNvSpPr txBox="1">
            <a:spLocks noGrp="1"/>
          </p:cNvSpPr>
          <p:nvPr>
            <p:ph type="title"/>
          </p:nvPr>
        </p:nvSpPr>
        <p:spPr>
          <a:xfrm>
            <a:off x="2970954" y="1748178"/>
            <a:ext cx="6046107" cy="1525800"/>
          </a:xfrm>
          <a:prstGeom prst="rect">
            <a:avLst/>
          </a:prstGeom>
        </p:spPr>
        <p:txBody>
          <a:bodyPr spcFirstLastPara="1" wrap="square" lIns="91425" tIns="91425" rIns="91425" bIns="91425" anchor="ctr" anchorCtr="0">
            <a:noAutofit/>
          </a:bodyPr>
          <a:lstStyle/>
          <a:p>
            <a:pPr lvl="0" algn="l"/>
            <a:r>
              <a:rPr lang="fr-FR" sz="5000" dirty="0">
                <a:latin typeface="Noto Sans Black" panose="020B0502040504020204" pitchFamily="34" charset="0"/>
                <a:ea typeface="Noto Sans Black" panose="020B0502040504020204" pitchFamily="34" charset="0"/>
                <a:cs typeface="Noto Sans Black" panose="020B0502040504020204" pitchFamily="34" charset="0"/>
              </a:rPr>
              <a:t>Leçons apprises et limites</a:t>
            </a:r>
            <a:endParaRPr sz="5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4" name="Google Shape;1209;p36">
            <a:extLst>
              <a:ext uri="{FF2B5EF4-FFF2-40B4-BE49-F238E27FC236}">
                <a16:creationId xmlns:a16="http://schemas.microsoft.com/office/drawing/2014/main" id="{623F555B-B9E8-2FB4-F135-C9445AADA350}"/>
              </a:ext>
            </a:extLst>
          </p:cNvPr>
          <p:cNvSpPr txBox="1">
            <a:spLocks/>
          </p:cNvSpPr>
          <p:nvPr/>
        </p:nvSpPr>
        <p:spPr>
          <a:xfrm>
            <a:off x="854169" y="1862850"/>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4</a:t>
            </a:r>
          </a:p>
        </p:txBody>
      </p:sp>
      <p:grpSp>
        <p:nvGrpSpPr>
          <p:cNvPr id="17" name="Groupe 16">
            <a:extLst>
              <a:ext uri="{FF2B5EF4-FFF2-40B4-BE49-F238E27FC236}">
                <a16:creationId xmlns:a16="http://schemas.microsoft.com/office/drawing/2014/main" id="{CA29DEA4-67FB-2F56-23AE-0C9E5B5E55CD}"/>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E731149A-9B71-3999-F9F3-54CE7526BE7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4B912F2D-D45A-CA62-0C83-C3DBD39C8A02}"/>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F64B8FA6-9DEE-7028-1E8F-1734BFBC9600}"/>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63404787-AAE5-2DBA-B855-1F7C7822155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264BFEE-8609-948B-19F7-86E041F9F25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DFF9A756-1931-EC78-BFFB-CF3B66DBC50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8" name="Image 17" descr="Une image contenant Graphique, graphisme, capture d’écran, Caractère coloré&#10;&#10;Le contenu généré par l’IA peut être incorrect.">
                <a:extLst>
                  <a:ext uri="{FF2B5EF4-FFF2-40B4-BE49-F238E27FC236}">
                    <a16:creationId xmlns:a16="http://schemas.microsoft.com/office/drawing/2014/main" id="{582201CD-2769-B97B-E143-AF43EB6AB10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8FB940D-7295-63B9-40C0-F6EB87A5486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C242D36-59F1-55A5-53E2-F90CC7400F4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Google Shape;1211;p36">
            <a:extLst>
              <a:ext uri="{FF2B5EF4-FFF2-40B4-BE49-F238E27FC236}">
                <a16:creationId xmlns:a16="http://schemas.microsoft.com/office/drawing/2014/main" id="{3A55720A-7207-C1B6-FD69-13565DC254CF}"/>
              </a:ext>
            </a:extLst>
          </p:cNvPr>
          <p:cNvSpPr/>
          <p:nvPr/>
        </p:nvSpPr>
        <p:spPr>
          <a:xfrm rot="-900712">
            <a:off x="590275" y="145001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8589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290B11DC-0FED-D194-A144-5744236C1272}"/>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48D6D12A-DB70-BD67-2892-F002C3CF02FD}"/>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r>
              <a:rPr lang="fr-FR" dirty="0">
                <a:latin typeface="Noto Sans Black" panose="020B0502040504020204" pitchFamily="34" charset="0"/>
                <a:ea typeface="Noto Sans Black" panose="020B0502040504020204" pitchFamily="34" charset="0"/>
                <a:cs typeface="Noto Sans Black" panose="020B0502040504020204" pitchFamily="34" charset="0"/>
              </a:rPr>
              <a:t>Leçons </a:t>
            </a:r>
            <a:r>
              <a:rPr lang="fr-FR" dirty="0" smtClean="0">
                <a:latin typeface="Noto Sans Black" panose="020B0502040504020204" pitchFamily="34" charset="0"/>
                <a:ea typeface="Noto Sans Black" panose="020B0502040504020204" pitchFamily="34" charset="0"/>
                <a:cs typeface="Noto Sans Black" panose="020B0502040504020204" pitchFamily="34" charset="0"/>
              </a:rPr>
              <a:t>apprises</a:t>
            </a:r>
            <a:br>
              <a:rPr lang="fr-FR" dirty="0" smtClean="0">
                <a:latin typeface="Noto Sans Black" panose="020B0502040504020204" pitchFamily="34" charset="0"/>
                <a:ea typeface="Noto Sans Black" panose="020B0502040504020204" pitchFamily="34" charset="0"/>
                <a:cs typeface="Noto Sans Black" panose="020B0502040504020204" pitchFamily="34" charset="0"/>
              </a:rPr>
            </a:br>
            <a:r>
              <a:rPr lang="fr-FR" dirty="0">
                <a:latin typeface="Noto Sans Black" panose="020B0502040504020204" pitchFamily="34" charset="0"/>
                <a:ea typeface="Noto Sans Black" panose="020B0502040504020204" pitchFamily="34" charset="0"/>
                <a:cs typeface="Noto Sans Black" panose="020B0502040504020204" pitchFamily="34" charset="0"/>
              </a:rPr>
              <a:t/>
            </a:r>
            <a:br>
              <a:rPr lang="fr-FR" dirty="0">
                <a:latin typeface="Noto Sans Black" panose="020B0502040504020204" pitchFamily="34" charset="0"/>
                <a:ea typeface="Noto Sans Black" panose="020B0502040504020204" pitchFamily="34" charset="0"/>
                <a:cs typeface="Noto Sans Black" panose="020B0502040504020204" pitchFamily="34" charset="0"/>
              </a:rPr>
            </a:br>
            <a:r>
              <a:rPr lang="fr-FR" sz="1200" dirty="0">
                <a:solidFill>
                  <a:srgbClr val="000000"/>
                </a:solidFill>
                <a:latin typeface="+mj-lt"/>
              </a:rPr>
              <a:t>Les facteurs affectifs et identitaires des familles à la transmission de leurs langues à leurs enfants </a:t>
            </a:r>
            <a:br>
              <a:rPr lang="fr-FR" sz="1200" dirty="0">
                <a:solidFill>
                  <a:srgbClr val="000000"/>
                </a:solidFill>
                <a:latin typeface="+mj-lt"/>
              </a:rPr>
            </a:br>
            <a:r>
              <a:rPr lang="fr-FR" sz="1200" dirty="0">
                <a:solidFill>
                  <a:srgbClr val="000000"/>
                </a:solidFill>
                <a:latin typeface="+mj-lt"/>
              </a:rPr>
              <a:t>Hiérarchie entre langues selon leurs aspects identitaires et leurs aspects utilitaires: « langue de cœur et langue d’avenir »</a:t>
            </a:r>
            <a:br>
              <a:rPr lang="fr-FR" sz="1200" dirty="0">
                <a:solidFill>
                  <a:srgbClr val="000000"/>
                </a:solidFill>
                <a:latin typeface="+mj-lt"/>
              </a:rPr>
            </a:br>
            <a:r>
              <a:rPr lang="fr-FR" sz="1200" dirty="0">
                <a:solidFill>
                  <a:srgbClr val="000000"/>
                </a:solidFill>
                <a:latin typeface="+mj-lt"/>
              </a:rPr>
              <a:t>Les parents s'inscrivent  dans le rôle de pont intergénérationnel pour assurer la transmission des langues et des valeurs héritées </a:t>
            </a:r>
            <a:br>
              <a:rPr lang="fr-FR" sz="1200" dirty="0">
                <a:solidFill>
                  <a:srgbClr val="000000"/>
                </a:solidFill>
                <a:latin typeface="+mj-lt"/>
              </a:rPr>
            </a:br>
            <a:r>
              <a:rPr lang="fr-FR" sz="1200" dirty="0">
                <a:solidFill>
                  <a:srgbClr val="000000"/>
                </a:solidFill>
                <a:latin typeface="+mj-lt"/>
              </a:rPr>
              <a:t>Le processus de transmission (répétition, reproduction du passé) est remis en cause par les jeunes, déclin de la transmission, logique continuité vs rupture</a:t>
            </a:r>
            <a:br>
              <a:rPr lang="fr-FR" sz="1200" dirty="0">
                <a:solidFill>
                  <a:srgbClr val="000000"/>
                </a:solidFill>
                <a:latin typeface="+mj-lt"/>
              </a:rPr>
            </a:br>
            <a:r>
              <a:rPr lang="fr-FR" sz="1200" dirty="0">
                <a:solidFill>
                  <a:srgbClr val="000000"/>
                </a:solidFill>
                <a:latin typeface="+mj-lt"/>
              </a:rPr>
              <a:t> La problématique de la « mort des langues » est de plus en plus au devant de la scène dans le milieu familial et donc engagement parental fort (PLF)</a:t>
            </a:r>
            <a:br>
              <a:rPr lang="fr-FR" sz="1200" dirty="0">
                <a:solidFill>
                  <a:srgbClr val="000000"/>
                </a:solidFill>
                <a:latin typeface="+mj-lt"/>
              </a:rPr>
            </a:br>
            <a:r>
              <a:rPr lang="fr-FR" sz="1200" dirty="0" smtClean="0">
                <a:solidFill>
                  <a:srgbClr val="000000"/>
                </a:solidFill>
                <a:latin typeface="+mj-lt"/>
              </a:rPr>
              <a:t>Les </a:t>
            </a:r>
            <a:r>
              <a:rPr lang="fr-FR" sz="1200" dirty="0">
                <a:solidFill>
                  <a:srgbClr val="000000"/>
                </a:solidFill>
                <a:latin typeface="+mj-lt"/>
              </a:rPr>
              <a:t>objets (histoire familiale, culture, langue, etc.) sont donc placés au centre de la triade générationnelle: G1-G2-G3</a:t>
            </a:r>
            <a:br>
              <a:rPr lang="fr-FR" sz="1200" dirty="0">
                <a:solidFill>
                  <a:srgbClr val="000000"/>
                </a:solidFill>
                <a:latin typeface="+mj-lt"/>
              </a:rPr>
            </a:br>
            <a:r>
              <a:rPr lang="fr-FR" sz="1200" dirty="0">
                <a:solidFill>
                  <a:srgbClr val="000000"/>
                </a:solidFill>
                <a:latin typeface="+mj-lt"/>
              </a:rPr>
              <a:t>Impact de la préscolarisation sur l’égalité de chances et l’appropriation du français </a:t>
            </a:r>
            <a:r>
              <a:rPr lang="fr-FR" sz="1200" dirty="0">
                <a:solidFill>
                  <a:srgbClr val="000000"/>
                </a:solidFill>
              </a:rPr>
              <a:t>et des langues maternelles. </a:t>
            </a:r>
            <a:r>
              <a:rPr lang="fr-FR" dirty="0">
                <a:solidFill>
                  <a:srgbClr val="000000"/>
                </a:solidFill>
              </a:rPr>
              <a:t/>
            </a:r>
            <a:br>
              <a:rPr lang="fr-FR" dirty="0">
                <a:solidFill>
                  <a:srgbClr val="000000"/>
                </a:solidFill>
              </a:rPr>
            </a:br>
            <a:endParaRPr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CF77E1CC-00AD-708D-E6A3-A4F132D7CC9C}"/>
              </a:ext>
            </a:extLst>
          </p:cNvPr>
          <p:cNvSpPr txBox="1">
            <a:spLocks/>
          </p:cNvSpPr>
          <p:nvPr/>
        </p:nvSpPr>
        <p:spPr>
          <a:xfrm>
            <a:off x="633693" y="1417844"/>
            <a:ext cx="8156013"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2CBA2D18-8EB6-A9B7-D93D-A2E9E4DFC4D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225CF00-E5AD-4A5D-B12F-31A383238C30}"/>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0A84CD2-271A-355E-EF30-A1FE4E5040F5}"/>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685BFFD-0FDE-5A12-6FDB-6E8AD486C27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E81973E1-E8F7-1154-34BE-078AAC3645B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3287F9-6DA5-1F42-6DDD-134EC2C7A1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EB24E597-A4D3-E1A5-7312-019BAA664CD0}"/>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3F4409E0-CC55-B01A-9565-C2CD01E64BC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EC64C70-003B-9A34-DF4B-75724E2BBF05}"/>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2227036A-0117-EA40-2619-3A9F3428F377}"/>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00979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290B11DC-0FED-D194-A144-5744236C1272}"/>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48D6D12A-DB70-BD67-2892-F002C3CF02FD}"/>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r>
              <a:rPr lang="fr-FR" dirty="0" smtClean="0">
                <a:latin typeface="Noto Sans Black" panose="020B0502040504020204" pitchFamily="34" charset="0"/>
                <a:ea typeface="Noto Sans Black" panose="020B0502040504020204" pitchFamily="34" charset="0"/>
                <a:cs typeface="Noto Sans Black" panose="020B0502040504020204" pitchFamily="34" charset="0"/>
              </a:rPr>
              <a:t>Limites</a:t>
            </a:r>
            <a:br>
              <a:rPr lang="fr-FR" dirty="0" smtClean="0">
                <a:latin typeface="Noto Sans Black" panose="020B0502040504020204" pitchFamily="34" charset="0"/>
                <a:ea typeface="Noto Sans Black" panose="020B0502040504020204" pitchFamily="34" charset="0"/>
                <a:cs typeface="Noto Sans Black" panose="020B0502040504020204" pitchFamily="34" charset="0"/>
              </a:rPr>
            </a:br>
            <a:r>
              <a:rPr lang="fr-FR" dirty="0">
                <a:solidFill>
                  <a:srgbClr val="000000"/>
                </a:solidFill>
              </a:rPr>
              <a:t/>
            </a:r>
            <a:br>
              <a:rPr lang="fr-FR" dirty="0">
                <a:solidFill>
                  <a:srgbClr val="000000"/>
                </a:solidFill>
              </a:rPr>
            </a:br>
            <a:endParaRPr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CF77E1CC-00AD-708D-E6A3-A4F132D7CC9C}"/>
              </a:ext>
            </a:extLst>
          </p:cNvPr>
          <p:cNvSpPr txBox="1">
            <a:spLocks/>
          </p:cNvSpPr>
          <p:nvPr/>
        </p:nvSpPr>
        <p:spPr>
          <a:xfrm>
            <a:off x="633693" y="1417844"/>
            <a:ext cx="8156013"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2CBA2D18-8EB6-A9B7-D93D-A2E9E4DFC4D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225CF00-E5AD-4A5D-B12F-31A383238C30}"/>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0A84CD2-271A-355E-EF30-A1FE4E5040F5}"/>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685BFFD-0FDE-5A12-6FDB-6E8AD486C27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E81973E1-E8F7-1154-34BE-078AAC3645B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3287F9-6DA5-1F42-6DDD-134EC2C7A1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EB24E597-A4D3-E1A5-7312-019BAA664CD0}"/>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3F4409E0-CC55-B01A-9565-C2CD01E64BC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EC64C70-003B-9A34-DF4B-75724E2BBF05}"/>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2227036A-0117-EA40-2619-3A9F3428F377}"/>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10"/>
          <p:cNvSpPr/>
          <p:nvPr/>
        </p:nvSpPr>
        <p:spPr>
          <a:xfrm>
            <a:off x="218210" y="1215749"/>
            <a:ext cx="7720446" cy="2462213"/>
          </a:xfrm>
          <a:prstGeom prst="rect">
            <a:avLst/>
          </a:prstGeom>
        </p:spPr>
        <p:txBody>
          <a:bodyPr wrap="square">
            <a:spAutoFit/>
          </a:bodyPr>
          <a:lstStyle/>
          <a:p>
            <a:endParaRPr lang="fr-FR" dirty="0"/>
          </a:p>
          <a:p>
            <a:endParaRPr lang="fr-FR" dirty="0" smtClean="0"/>
          </a:p>
          <a:p>
            <a:r>
              <a:rPr lang="fr-FR" dirty="0" smtClean="0"/>
              <a:t>- Paradoxe </a:t>
            </a:r>
            <a:r>
              <a:rPr lang="fr-FR" dirty="0"/>
              <a:t>du chercheur dans sa communauté d’origine </a:t>
            </a:r>
          </a:p>
          <a:p>
            <a:r>
              <a:rPr lang="fr-FR" dirty="0" smtClean="0"/>
              <a:t>- Cette </a:t>
            </a:r>
            <a:r>
              <a:rPr lang="fr-FR" dirty="0"/>
              <a:t>étude ne porte que sur Djibouti-ville et on ne peut pas généraliser sur ses résultats, </a:t>
            </a:r>
          </a:p>
          <a:p>
            <a:r>
              <a:rPr lang="fr-FR" dirty="0" smtClean="0"/>
              <a:t>- Le </a:t>
            </a:r>
            <a:r>
              <a:rPr lang="fr-FR" dirty="0"/>
              <a:t>manque de compétence dans toutes les langues djiboutiennes, </a:t>
            </a:r>
          </a:p>
          <a:p>
            <a:r>
              <a:rPr lang="fr-FR" dirty="0" smtClean="0"/>
              <a:t>- La </a:t>
            </a:r>
            <a:r>
              <a:rPr lang="fr-FR" dirty="0"/>
              <a:t>famille est un espace clos et l’enquête sur ce milieu reste confronté aux règles de l’intimité et notre étude est consciente de cela, </a:t>
            </a:r>
          </a:p>
          <a:p>
            <a:r>
              <a:rPr lang="fr-FR" dirty="0" smtClean="0"/>
              <a:t>- Les </a:t>
            </a:r>
            <a:r>
              <a:rPr lang="fr-FR" dirty="0"/>
              <a:t>ressources bibliographiques limitées peuvent également avoir une incidence sur le cadrage théorique de notre recherche, </a:t>
            </a:r>
          </a:p>
          <a:p>
            <a:r>
              <a:rPr lang="fr-FR" dirty="0" smtClean="0"/>
              <a:t>-  Un </a:t>
            </a:r>
            <a:r>
              <a:rPr lang="fr-FR" dirty="0"/>
              <a:t>travail axé sur le français et sa transmission et pas sur les autres langues internationales ou uniquement sur les langues nationales, </a:t>
            </a:r>
          </a:p>
        </p:txBody>
      </p:sp>
    </p:spTree>
    <p:extLst>
      <p:ext uri="{BB962C8B-B14F-4D97-AF65-F5344CB8AC3E}">
        <p14:creationId xmlns:p14="http://schemas.microsoft.com/office/powerpoint/2010/main" val="2794514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B5B0904C-8017-165C-CD37-B3AC1392B7A7}"/>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697F2A6-070B-E997-5B59-45DDA8F4CC92}"/>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5</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6BBCF4FF-7D7C-F0C5-F4B1-CA1A2D2F978B}"/>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lvl="0"/>
            <a:r>
              <a:rPr lang="fr-FR" sz="4800" dirty="0">
                <a:latin typeface="Noto Sans Black" panose="020B0502040504020204" pitchFamily="34" charset="0"/>
                <a:ea typeface="Noto Sans Black" panose="020B0502040504020204" pitchFamily="34" charset="0"/>
                <a:cs typeface="Noto Sans Black" panose="020B0502040504020204" pitchFamily="34" charset="0"/>
              </a:rPr>
              <a:t>Perspectives futures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5F5A4A55-34E3-8123-BB01-D48F4105CA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BC31610F-1569-2B53-8E6E-48E3D69809CB}"/>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F0F4360-0B60-E2F8-B98D-2C574F960C5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2F753D6-E63A-B407-900B-6023E4EB13A7}"/>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7E7FD4C3-3824-5263-2BD3-3F2014DFBE2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1C3295B7-E8BD-B57A-11FB-A50AF5DD5A9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ECEA2D3F-1D75-2680-11BA-F823FD551C4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E25C7F4B-852F-5078-6CA9-58C0D516DE2C}"/>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3225666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1A50C48-7207-96FD-999C-5A9B46852CC7}"/>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8D571590-D594-6785-A266-0E77968DD347}"/>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Perspectives futures</a:t>
            </a:r>
          </a:p>
        </p:txBody>
      </p:sp>
      <p:sp>
        <p:nvSpPr>
          <p:cNvPr id="2" name="Google Shape;1283;p43">
            <a:extLst>
              <a:ext uri="{FF2B5EF4-FFF2-40B4-BE49-F238E27FC236}">
                <a16:creationId xmlns:a16="http://schemas.microsoft.com/office/drawing/2014/main" id="{6D33C522-5951-3AC0-7665-C7BDD7788841}"/>
              </a:ext>
            </a:extLst>
          </p:cNvPr>
          <p:cNvSpPr txBox="1">
            <a:spLocks/>
          </p:cNvSpPr>
          <p:nvPr/>
        </p:nvSpPr>
        <p:spPr>
          <a:xfrm>
            <a:off x="633693" y="1417844"/>
            <a:ext cx="8156013"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7A875662-D046-879F-F389-F4FB0D20A7A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96C97CFD-D927-64A8-23B1-EDF4CA7FDD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35FF26BB-19FF-04D9-49DF-FBCA5458BAE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6641844-608C-B990-0A1E-48E89572EE1F}"/>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9A34C70-CA7A-7E44-7433-45CE0FCC59C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034DE4-C3EB-5746-EDB6-3D052B33CADC}"/>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8EA87105-BBCB-EDDE-0ACF-83E71E859F5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B3107008-28D5-137B-72C3-63FC70B1AF0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8942B840-A8EA-6BB0-B0F0-8E18B2CF0F4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0E27B1-0702-A477-2054-7973E06D765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10"/>
          <p:cNvSpPr/>
          <p:nvPr/>
        </p:nvSpPr>
        <p:spPr>
          <a:xfrm>
            <a:off x="311726" y="1231545"/>
            <a:ext cx="8320383" cy="2031325"/>
          </a:xfrm>
          <a:prstGeom prst="rect">
            <a:avLst/>
          </a:prstGeom>
        </p:spPr>
        <p:txBody>
          <a:bodyPr wrap="square">
            <a:spAutoFit/>
          </a:bodyPr>
          <a:lstStyle/>
          <a:p>
            <a:r>
              <a:rPr lang="fr-FR" dirty="0" smtClean="0"/>
              <a:t>- Continuer </a:t>
            </a:r>
            <a:r>
              <a:rPr lang="fr-FR" dirty="0"/>
              <a:t>les études sur les PLF auprès des familles djiboutiennes sans favoriser les familles francophones, </a:t>
            </a:r>
          </a:p>
          <a:p>
            <a:r>
              <a:rPr lang="fr-FR" dirty="0" smtClean="0"/>
              <a:t>- Mener </a:t>
            </a:r>
            <a:r>
              <a:rPr lang="fr-FR" dirty="0"/>
              <a:t>des études auprès des familles djiboutiennes vivant dans les pays étrangers (Europe, Amérique, monde arabe </a:t>
            </a:r>
            <a:r>
              <a:rPr lang="fr-FR" dirty="0" err="1"/>
              <a:t>ect</a:t>
            </a:r>
            <a:r>
              <a:rPr lang="fr-FR" dirty="0"/>
              <a:t>) </a:t>
            </a:r>
          </a:p>
          <a:p>
            <a:r>
              <a:rPr lang="fr-FR" dirty="0" smtClean="0"/>
              <a:t>- Etude </a:t>
            </a:r>
            <a:r>
              <a:rPr lang="fr-FR" dirty="0"/>
              <a:t>de la transmission linguistique dans les familles mixtes djiboutiennes. </a:t>
            </a:r>
          </a:p>
          <a:p>
            <a:r>
              <a:rPr lang="fr-FR" dirty="0" smtClean="0"/>
              <a:t>- Mener </a:t>
            </a:r>
            <a:r>
              <a:rPr lang="fr-FR" dirty="0"/>
              <a:t>des travaux scientifiques sur la transmission des langues familiales et autres dans le but de sensibiliser les acteurs de la société à la perte des langues-culturelles dans les sociétés africaines, </a:t>
            </a:r>
          </a:p>
          <a:p>
            <a:r>
              <a:rPr lang="fr-FR" dirty="0" smtClean="0"/>
              <a:t>- Faire </a:t>
            </a:r>
            <a:r>
              <a:rPr lang="fr-FR" dirty="0"/>
              <a:t>des travaux de recherche sur l’oralité et la problématique de la préservation des langues-cultures dans l’optique de conscientiser sur le Mal de transmission qui touche les sociétés. </a:t>
            </a:r>
          </a:p>
        </p:txBody>
      </p:sp>
    </p:spTree>
    <p:extLst>
      <p:ext uri="{BB962C8B-B14F-4D97-AF65-F5344CB8AC3E}">
        <p14:creationId xmlns:p14="http://schemas.microsoft.com/office/powerpoint/2010/main" val="22451679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6A2370E3-FB9D-A68B-1BA7-194390674F28}"/>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433D80A2-3514-3BB0-2DA1-9D378C941506}"/>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Références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DD835681-0F2E-2DF5-C0F4-6BCF43750701}"/>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6</a:t>
            </a:r>
            <a:endParaRPr dirty="0">
              <a:latin typeface="Open Sans ExtraBold" pitchFamily="2" charset="0"/>
              <a:ea typeface="Open Sans ExtraBold" pitchFamily="2" charset="0"/>
              <a:cs typeface="Open Sans ExtraBold" pitchFamily="2" charset="0"/>
            </a:endParaRPr>
          </a:p>
        </p:txBody>
      </p:sp>
      <p:sp>
        <p:nvSpPr>
          <p:cNvPr id="1326" name="Google Shape;1326;p48">
            <a:extLst>
              <a:ext uri="{FF2B5EF4-FFF2-40B4-BE49-F238E27FC236}">
                <a16:creationId xmlns:a16="http://schemas.microsoft.com/office/drawing/2014/main" id="{F5617AAA-C9A2-4CFA-0B98-7202D407A263}"/>
              </a:ext>
            </a:extLst>
          </p:cNvPr>
          <p:cNvSpPr/>
          <p:nvPr/>
        </p:nvSpPr>
        <p:spPr>
          <a:xfrm rot="-900712">
            <a:off x="3450266" y="522634"/>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B6763171-58AD-2054-3CC4-A95B8E73FAE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6BDBA1DF-E899-BE49-4B57-3B914FB5BAC9}"/>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C2ED3721-E259-DC5C-EE73-6983E1B34B12}"/>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EE59398F-F7B5-2BAC-D4DC-83C9F2584C80}"/>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5B5F451-6161-D79D-30BE-A2BE665BA95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BF906DE-3252-DC00-226E-8BA77D2F05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A2EC503-A705-5618-5467-1CCC355556F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40235A76-8DA3-502D-C053-7135F98D3EC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1682442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9977A726-D648-214C-2301-C4305F643D38}"/>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BAF8DB3C-9569-BBDD-1043-DF3B62F3FF68}"/>
              </a:ext>
            </a:extLst>
          </p:cNvPr>
          <p:cNvSpPr txBox="1">
            <a:spLocks noGrp="1"/>
          </p:cNvSpPr>
          <p:nvPr>
            <p:ph type="title"/>
          </p:nvPr>
        </p:nvSpPr>
        <p:spPr>
          <a:xfrm>
            <a:off x="797001" y="495096"/>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Références</a:t>
            </a:r>
          </a:p>
        </p:txBody>
      </p:sp>
      <p:sp>
        <p:nvSpPr>
          <p:cNvPr id="2" name="Google Shape;1283;p43">
            <a:extLst>
              <a:ext uri="{FF2B5EF4-FFF2-40B4-BE49-F238E27FC236}">
                <a16:creationId xmlns:a16="http://schemas.microsoft.com/office/drawing/2014/main" id="{B4A367E6-5E7B-918C-17EE-DE4249D618A7}"/>
              </a:ext>
            </a:extLst>
          </p:cNvPr>
          <p:cNvSpPr txBox="1">
            <a:spLocks/>
          </p:cNvSpPr>
          <p:nvPr/>
        </p:nvSpPr>
        <p:spPr>
          <a:xfrm>
            <a:off x="673570" y="1126933"/>
            <a:ext cx="7796860" cy="2278501"/>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11709580-D4E8-82B9-643C-43E5223AE43F}"/>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D041654-22FD-A4B9-6C31-6CA0317ACD8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924292B-B2FE-01AD-E1FE-81CE9AA48A4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D27165C-8DA0-1EBC-8D51-50763E236A1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2456B95-7A6C-F743-342B-584F480D1B5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BF23AE4-5BAA-88A0-0CA2-11D7A0903F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A0F31D3-1821-E001-D887-DDEEF4D614C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28A787A-CD80-9500-F0E9-575C1BD3872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5095625-1051-CB21-F431-40F9DF78A7CD}"/>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3CA9462-6081-55CB-3114-4484D930C050}"/>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2" name="Rectangle 11"/>
          <p:cNvSpPr/>
          <p:nvPr/>
        </p:nvSpPr>
        <p:spPr>
          <a:xfrm>
            <a:off x="394856" y="945573"/>
            <a:ext cx="6463144" cy="3190617"/>
          </a:xfrm>
          <a:prstGeom prst="rect">
            <a:avLst/>
          </a:prstGeom>
        </p:spPr>
        <p:txBody>
          <a:bodyPr wrap="square">
            <a:spAutoFit/>
          </a:bodyPr>
          <a:lstStyle/>
          <a:p>
            <a:pPr>
              <a:lnSpc>
                <a:spcPct val="150000"/>
              </a:lnSpc>
              <a:spcAft>
                <a:spcPts val="1000"/>
              </a:spcAft>
            </a:pP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1000"/>
              </a:spcAft>
            </a:pPr>
            <a:r>
              <a:rPr lang="fr-FR" dirty="0" smtClean="0">
                <a:latin typeface="Times New Roman" panose="02020603050405020304" pitchFamily="18" charset="0"/>
                <a:ea typeface="Calibri" panose="020F0502020204030204" pitchFamily="34" charset="0"/>
                <a:cs typeface="Times New Roman" panose="02020603050405020304" pitchFamily="18" charset="0"/>
              </a:rPr>
              <a:t>Boyer</a:t>
            </a:r>
            <a:r>
              <a:rPr lang="fr-FR" dirty="0">
                <a:latin typeface="Times New Roman" panose="02020603050405020304" pitchFamily="18" charset="0"/>
                <a:ea typeface="Calibri" panose="020F0502020204030204" pitchFamily="34" charset="0"/>
                <a:cs typeface="Times New Roman" panose="02020603050405020304" pitchFamily="18" charset="0"/>
              </a:rPr>
              <a:t>, H., 1996, Sociolinguistique. Territoire et objets, Lausanne, </a:t>
            </a:r>
            <a:r>
              <a:rPr lang="fr-FR" dirty="0" err="1">
                <a:latin typeface="Times New Roman" panose="02020603050405020304" pitchFamily="18" charset="0"/>
                <a:ea typeface="Calibri" panose="020F0502020204030204" pitchFamily="34" charset="0"/>
                <a:cs typeface="Times New Roman" panose="02020603050405020304" pitchFamily="18" charset="0"/>
              </a:rPr>
              <a:t>Delachaux</a:t>
            </a:r>
            <a:r>
              <a:rPr lang="fr-FR" dirty="0">
                <a:latin typeface="Times New Roman" panose="02020603050405020304" pitchFamily="18" charset="0"/>
                <a:ea typeface="Calibri" panose="020F0502020204030204" pitchFamily="34" charset="0"/>
                <a:cs typeface="Times New Roman" panose="02020603050405020304" pitchFamily="18" charset="0"/>
              </a:rPr>
              <a:t> et Nestlé.</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fr-FR" dirty="0">
                <a:latin typeface="Times New Roman" panose="02020603050405020304" pitchFamily="18" charset="0"/>
                <a:ea typeface="Calibri" panose="020F0502020204030204" pitchFamily="34" charset="0"/>
                <a:cs typeface="Times New Roman" panose="02020603050405020304" pitchFamily="18" charset="0"/>
              </a:rPr>
              <a:t>Boyer, Henri (</a:t>
            </a:r>
            <a:r>
              <a:rPr lang="fr-FR" dirty="0" err="1">
                <a:latin typeface="Times New Roman" panose="02020603050405020304" pitchFamily="18" charset="0"/>
                <a:ea typeface="Calibri" panose="020F0502020204030204" pitchFamily="34" charset="0"/>
                <a:cs typeface="Times New Roman" panose="02020603050405020304" pitchFamily="18" charset="0"/>
              </a:rPr>
              <a:t>dir</a:t>
            </a:r>
            <a:r>
              <a:rPr lang="fr-FR" dirty="0">
                <a:latin typeface="Times New Roman" panose="02020603050405020304" pitchFamily="18" charset="0"/>
                <a:ea typeface="Calibri" panose="020F0502020204030204" pitchFamily="34" charset="0"/>
                <a:cs typeface="Times New Roman" panose="02020603050405020304" pitchFamily="18" charset="0"/>
              </a:rPr>
              <a:t>.), 2007, Stéréotypage, stéréotypes : fonctionnements ordinaires et mises en scène,</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fr-FR" dirty="0">
                <a:latin typeface="Times New Roman" panose="02020603050405020304" pitchFamily="18" charset="0"/>
                <a:ea typeface="Calibri" panose="020F0502020204030204" pitchFamily="34" charset="0"/>
                <a:cs typeface="Times New Roman" panose="02020603050405020304" pitchFamily="18" charset="0"/>
              </a:rPr>
              <a:t>Bulot, T., 2001, « La construction de la référence communautaire : le français de, référence au centre-ville », dans Cahiers de l’Institut de linguistique de Louvain, 27 (1-2), Louvain La Neuve, Peeters </a:t>
            </a:r>
            <a:r>
              <a:rPr lang="fr-FR" dirty="0" err="1">
                <a:latin typeface="Times New Roman" panose="02020603050405020304" pitchFamily="18" charset="0"/>
                <a:ea typeface="Calibri" panose="020F0502020204030204" pitchFamily="34" charset="0"/>
                <a:cs typeface="Times New Roman" panose="02020603050405020304" pitchFamily="18" charset="0"/>
              </a:rPr>
              <a:t>Verlag</a:t>
            </a:r>
            <a:r>
              <a:rPr lang="fr-FR" dirty="0">
                <a:latin typeface="Times New Roman" panose="02020603050405020304" pitchFamily="18" charset="0"/>
                <a:ea typeface="Calibri" panose="020F0502020204030204" pitchFamily="34" charset="0"/>
                <a:cs typeface="Times New Roman" panose="02020603050405020304" pitchFamily="18" charset="0"/>
              </a:rPr>
              <a:t>, 35-42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fr-FR" dirty="0">
                <a:latin typeface="Times New Roman" panose="02020603050405020304" pitchFamily="18" charset="0"/>
                <a:ea typeface="Calibri" panose="020F0502020204030204" pitchFamily="34" charset="0"/>
                <a:cs typeface="Times New Roman" panose="02020603050405020304" pitchFamily="18" charset="0"/>
              </a:rPr>
              <a:t>Calvet, L.-J., 1996, Les politiques linguistiques, Paris, PUF.</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32702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9977A726-D648-214C-2301-C4305F643D38}"/>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BAF8DB3C-9569-BBDD-1043-DF3B62F3FF68}"/>
              </a:ext>
            </a:extLst>
          </p:cNvPr>
          <p:cNvSpPr txBox="1">
            <a:spLocks noGrp="1"/>
          </p:cNvSpPr>
          <p:nvPr>
            <p:ph type="title"/>
          </p:nvPr>
        </p:nvSpPr>
        <p:spPr>
          <a:xfrm>
            <a:off x="797001" y="495096"/>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Références</a:t>
            </a:r>
          </a:p>
        </p:txBody>
      </p:sp>
      <p:sp>
        <p:nvSpPr>
          <p:cNvPr id="2" name="Google Shape;1283;p43">
            <a:extLst>
              <a:ext uri="{FF2B5EF4-FFF2-40B4-BE49-F238E27FC236}">
                <a16:creationId xmlns:a16="http://schemas.microsoft.com/office/drawing/2014/main" id="{B4A367E6-5E7B-918C-17EE-DE4249D618A7}"/>
              </a:ext>
            </a:extLst>
          </p:cNvPr>
          <p:cNvSpPr txBox="1">
            <a:spLocks/>
          </p:cNvSpPr>
          <p:nvPr/>
        </p:nvSpPr>
        <p:spPr>
          <a:xfrm>
            <a:off x="673570" y="1126933"/>
            <a:ext cx="7796860" cy="2278501"/>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11709580-D4E8-82B9-643C-43E5223AE43F}"/>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D041654-22FD-A4B9-6C31-6CA0317ACD8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924292B-B2FE-01AD-E1FE-81CE9AA48A4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D27165C-8DA0-1EBC-8D51-50763E236A1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2456B95-7A6C-F743-342B-584F480D1B5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BF23AE4-5BAA-88A0-0CA2-11D7A0903F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A0F31D3-1821-E001-D887-DDEEF4D614C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28A787A-CD80-9500-F0E9-575C1BD3872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5095625-1051-CB21-F431-40F9DF78A7CD}"/>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3CA9462-6081-55CB-3114-4484D930C050}"/>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2" name="Rectangle 11"/>
          <p:cNvSpPr/>
          <p:nvPr/>
        </p:nvSpPr>
        <p:spPr>
          <a:xfrm>
            <a:off x="394856" y="945573"/>
            <a:ext cx="6463144" cy="2672526"/>
          </a:xfrm>
          <a:prstGeom prst="rect">
            <a:avLst/>
          </a:prstGeom>
        </p:spPr>
        <p:txBody>
          <a:bodyPr wrap="square">
            <a:spAutoFit/>
          </a:bodyPr>
          <a:lstStyle/>
          <a:p>
            <a:pPr>
              <a:lnSpc>
                <a:spcPct val="150000"/>
              </a:lnSpc>
              <a:spcAft>
                <a:spcPts val="1000"/>
              </a:spcAft>
            </a:pP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1000"/>
              </a:spcAft>
            </a:pPr>
            <a:endParaRPr lang="fr-FR"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1000"/>
              </a:spcAft>
            </a:pP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1000"/>
              </a:spcAft>
            </a:pPr>
            <a:endParaRPr lang="fr-FR"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1000"/>
              </a:spcAft>
            </a:pP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1000"/>
              </a:spcAft>
            </a:pP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Rectangle 13"/>
          <p:cNvSpPr/>
          <p:nvPr/>
        </p:nvSpPr>
        <p:spPr>
          <a:xfrm>
            <a:off x="797001" y="1330385"/>
            <a:ext cx="6060999" cy="3744615"/>
          </a:xfrm>
          <a:prstGeom prst="rect">
            <a:avLst/>
          </a:prstGeom>
        </p:spPr>
        <p:txBody>
          <a:bodyPr wrap="square">
            <a:spAutoFit/>
          </a:bodyPr>
          <a:lstStyle/>
          <a:p>
            <a:pPr lvl="0">
              <a:lnSpc>
                <a:spcPct val="150000"/>
              </a:lnSpc>
              <a:spcAft>
                <a:spcPts val="1000"/>
              </a:spcAft>
            </a:pPr>
            <a:r>
              <a:rPr lang="fr-FR" dirty="0">
                <a:latin typeface="Times New Roman" panose="02020603050405020304" pitchFamily="18" charset="0"/>
                <a:ea typeface="Calibri" panose="020F0502020204030204" pitchFamily="34" charset="0"/>
                <a:cs typeface="Times New Roman" panose="02020603050405020304" pitchFamily="18" charset="0"/>
              </a:rPr>
              <a:t>DEPREZ C., 1996, Politique linguistique familiale : le rôle des femmes in Politiques linguistiques. In : Julliard, C. / Calvet Louis Jean (éd.) : Politiques linguistiques, mythes et réalités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lvl="0">
              <a:lnSpc>
                <a:spcPct val="150000"/>
              </a:lnSpc>
              <a:spcAft>
                <a:spcPts val="1000"/>
              </a:spcAft>
            </a:pPr>
            <a:r>
              <a:rPr lang="fr-FR" dirty="0">
                <a:latin typeface="Times New Roman" panose="02020603050405020304" pitchFamily="18" charset="0"/>
                <a:ea typeface="Calibri" panose="020F0502020204030204" pitchFamily="34" charset="0"/>
                <a:cs typeface="Times New Roman" panose="02020603050405020304" pitchFamily="18" charset="0"/>
              </a:rPr>
              <a:t>Deprez C., </a:t>
            </a:r>
            <a:r>
              <a:rPr lang="fr-FR" dirty="0" err="1">
                <a:latin typeface="Times New Roman" panose="02020603050405020304" pitchFamily="18" charset="0"/>
                <a:ea typeface="Calibri" panose="020F0502020204030204" pitchFamily="34" charset="0"/>
                <a:cs typeface="Times New Roman" panose="02020603050405020304" pitchFamily="18" charset="0"/>
              </a:rPr>
              <a:t>Filhon</a:t>
            </a:r>
            <a:r>
              <a:rPr lang="fr-FR" dirty="0">
                <a:latin typeface="Times New Roman" panose="02020603050405020304" pitchFamily="18" charset="0"/>
                <a:ea typeface="Calibri" panose="020F0502020204030204" pitchFamily="34" charset="0"/>
                <a:cs typeface="Times New Roman" panose="02020603050405020304" pitchFamily="18" charset="0"/>
              </a:rPr>
              <a:t> A., </a:t>
            </a:r>
            <a:r>
              <a:rPr lang="fr-FR" dirty="0" err="1">
                <a:latin typeface="Times New Roman" panose="02020603050405020304" pitchFamily="18" charset="0"/>
                <a:ea typeface="Calibri" panose="020F0502020204030204" pitchFamily="34" charset="0"/>
                <a:cs typeface="Times New Roman" panose="02020603050405020304" pitchFamily="18" charset="0"/>
              </a:rPr>
              <a:t>Héran</a:t>
            </a:r>
            <a:r>
              <a:rPr lang="fr-FR" dirty="0">
                <a:latin typeface="Times New Roman" panose="02020603050405020304" pitchFamily="18" charset="0"/>
                <a:ea typeface="Calibri" panose="020F0502020204030204" pitchFamily="34" charset="0"/>
                <a:cs typeface="Times New Roman" panose="02020603050405020304" pitchFamily="18" charset="0"/>
              </a:rPr>
              <a:t> F. : « La dynamique des langues en France : une vue d’ensemble sur le XXe siècle », Population &amp; sociétés, n°376. 2002</a:t>
            </a:r>
            <a:r>
              <a:rPr lang="fr-FR" dirty="0" smtClean="0">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spcAft>
                <a:spcPts val="1000"/>
              </a:spcAft>
            </a:pPr>
            <a:r>
              <a:rPr lang="fr-FR" dirty="0" err="1"/>
              <a:t>Jodelet</a:t>
            </a:r>
            <a:r>
              <a:rPr lang="fr-FR" dirty="0"/>
              <a:t>, D., 1997. Représentation sociale : phénomènes, concept et théorie, in Psychologie sociale, S. Moscovici (</a:t>
            </a:r>
            <a:r>
              <a:rPr lang="fr-FR" dirty="0" err="1"/>
              <a:t>Dir</a:t>
            </a:r>
            <a:r>
              <a:rPr lang="fr-FR" dirty="0"/>
              <a:t>.), Paris, PUF, Le psychologue</a:t>
            </a:r>
          </a:p>
          <a:p>
            <a:pPr lvl="0">
              <a:lnSpc>
                <a:spcPct val="150000"/>
              </a:lnSpc>
              <a:spcAft>
                <a:spcPts val="1000"/>
              </a:spcAft>
            </a:pPr>
            <a:endParaRPr lang="fr-FR" sz="1200"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50000"/>
              </a:lnSpc>
              <a:spcAft>
                <a:spcPts val="1000"/>
              </a:spcAft>
            </a:pPr>
            <a:endParaRPr lang="fr-FR"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77746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FIN </a:t>
            </a:r>
            <a:endParaRPr lang="fr-FR" dirty="0"/>
          </a:p>
        </p:txBody>
      </p:sp>
      <p:sp>
        <p:nvSpPr>
          <p:cNvPr id="11" name="Rectangle 10"/>
          <p:cNvSpPr/>
          <p:nvPr/>
        </p:nvSpPr>
        <p:spPr>
          <a:xfrm>
            <a:off x="2286000" y="2310140"/>
            <a:ext cx="4572000" cy="523220"/>
          </a:xfrm>
          <a:prstGeom prst="rect">
            <a:avLst/>
          </a:prstGeom>
        </p:spPr>
        <p:txBody>
          <a:bodyPr>
            <a:spAutoFit/>
          </a:bodyPr>
          <a:lstStyle/>
          <a:p>
            <a:r>
              <a:rPr lang="fr-FR" dirty="0"/>
              <a:t>Merci de votre attention! </a:t>
            </a:r>
          </a:p>
          <a:p>
            <a:r>
              <a:rPr lang="fr-FR" b="1" dirty="0" err="1"/>
              <a:t>Kulsa</a:t>
            </a:r>
            <a:r>
              <a:rPr lang="fr-FR" b="1" dirty="0"/>
              <a:t> le Gadda </a:t>
            </a:r>
            <a:r>
              <a:rPr lang="fr-FR" b="1" dirty="0" err="1"/>
              <a:t>geya</a:t>
            </a:r>
            <a:r>
              <a:rPr lang="fr-FR" b="1" dirty="0"/>
              <a:t>! </a:t>
            </a:r>
          </a:p>
        </p:txBody>
      </p:sp>
    </p:spTree>
    <p:extLst>
      <p:ext uri="{BB962C8B-B14F-4D97-AF65-F5344CB8AC3E}">
        <p14:creationId xmlns:p14="http://schemas.microsoft.com/office/powerpoint/2010/main" val="24309111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graphicFrame>
        <p:nvGraphicFramePr>
          <p:cNvPr id="1253" name="Google Shape;1253;p39"/>
          <p:cNvGraphicFramePr/>
          <p:nvPr>
            <p:extLst>
              <p:ext uri="{D42A27DB-BD31-4B8C-83A1-F6EECF244321}">
                <p14:modId xmlns:p14="http://schemas.microsoft.com/office/powerpoint/2010/main" val="105354053"/>
              </p:ext>
            </p:extLst>
          </p:nvPr>
        </p:nvGraphicFramePr>
        <p:xfrm>
          <a:off x="1245813" y="1357218"/>
          <a:ext cx="6652350" cy="2834955"/>
        </p:xfrm>
        <a:graphic>
          <a:graphicData uri="http://schemas.openxmlformats.org/drawingml/2006/table">
            <a:tbl>
              <a:tblPr>
                <a:noFill/>
                <a:tableStyleId>{6E7CE1AF-7680-4D0D-A333-E539F5D6D617}</a:tableStyleId>
              </a:tblPr>
              <a:tblGrid>
                <a:gridCol w="2217450">
                  <a:extLst>
                    <a:ext uri="{9D8B030D-6E8A-4147-A177-3AD203B41FA5}">
                      <a16:colId xmlns:a16="http://schemas.microsoft.com/office/drawing/2014/main" val="20000"/>
                    </a:ext>
                  </a:extLst>
                </a:gridCol>
                <a:gridCol w="2217450">
                  <a:extLst>
                    <a:ext uri="{9D8B030D-6E8A-4147-A177-3AD203B41FA5}">
                      <a16:colId xmlns:a16="http://schemas.microsoft.com/office/drawing/2014/main" val="20001"/>
                    </a:ext>
                  </a:extLst>
                </a:gridCol>
                <a:gridCol w="2217450">
                  <a:extLst>
                    <a:ext uri="{9D8B030D-6E8A-4147-A177-3AD203B41FA5}">
                      <a16:colId xmlns:a16="http://schemas.microsoft.com/office/drawing/2014/main" val="20002"/>
                    </a:ext>
                  </a:extLst>
                </a:gridCol>
              </a:tblGrid>
              <a:tr h="595000">
                <a:tc>
                  <a:txBody>
                    <a:bodyPr/>
                    <a:lstStyle/>
                    <a:p>
                      <a:pPr marL="0" lvl="0" indent="0" algn="ctr" rtl="0">
                        <a:spcBef>
                          <a:spcPts val="0"/>
                        </a:spcBef>
                        <a:spcAft>
                          <a:spcPts val="0"/>
                        </a:spcAft>
                        <a:buNone/>
                      </a:pPr>
                      <a:r>
                        <a:rPr lang="en" sz="1600" b="0"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rPr>
                        <a:t>******</a:t>
                      </a:r>
                      <a:endParaRPr sz="1600" b="0"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gradFill>
                      <a:gsLst>
                        <a:gs pos="0">
                          <a:schemeClr val="accent2">
                            <a:lumMod val="60000"/>
                            <a:lumOff val="40000"/>
                          </a:schemeClr>
                        </a:gs>
                        <a:gs pos="100000">
                          <a:schemeClr val="accent2"/>
                        </a:gs>
                      </a:gsLst>
                      <a:lin ang="8099331" scaled="0"/>
                    </a:gradFill>
                  </a:tcPr>
                </a:tc>
                <a:tc>
                  <a:txBody>
                    <a:bodyPr/>
                    <a:lstStyle/>
                    <a:p>
                      <a:pPr marL="0" lvl="0" indent="0" algn="ctr" rtl="0">
                        <a:spcBef>
                          <a:spcPts val="0"/>
                        </a:spcBef>
                        <a:spcAft>
                          <a:spcPts val="0"/>
                        </a:spcAft>
                        <a:buNone/>
                      </a:pPr>
                      <a:r>
                        <a:rPr lang="en" sz="1600" b="0"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rPr>
                        <a:t>******</a:t>
                      </a:r>
                      <a:endParaRPr sz="1600" b="0"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gradFill>
                      <a:gsLst>
                        <a:gs pos="0">
                          <a:schemeClr val="accent2">
                            <a:lumMod val="60000"/>
                            <a:lumOff val="40000"/>
                          </a:schemeClr>
                        </a:gs>
                        <a:gs pos="100000">
                          <a:schemeClr val="accent2"/>
                        </a:gs>
                      </a:gsLst>
                      <a:lin ang="8099331" scaled="0"/>
                    </a:gradFill>
                  </a:tcPr>
                </a:tc>
                <a:tc>
                  <a:txBody>
                    <a:bodyPr/>
                    <a:lstStyle/>
                    <a:p>
                      <a:pPr marL="0" lvl="0" indent="0" algn="ctr" rtl="0">
                        <a:spcBef>
                          <a:spcPts val="0"/>
                        </a:spcBef>
                        <a:spcAft>
                          <a:spcPts val="0"/>
                        </a:spcAft>
                        <a:buNone/>
                      </a:pPr>
                      <a:r>
                        <a:rPr lang="en" sz="1600" b="0" i="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rPr>
                        <a:t>****</a:t>
                      </a:r>
                      <a:endParaRPr sz="1600" b="0" i="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gradFill>
                      <a:gsLst>
                        <a:gs pos="0">
                          <a:schemeClr val="accent2">
                            <a:lumMod val="60000"/>
                            <a:lumOff val="40000"/>
                          </a:schemeClr>
                        </a:gs>
                        <a:gs pos="100000">
                          <a:schemeClr val="accent2"/>
                        </a:gs>
                      </a:gsLst>
                      <a:lin ang="8099331" scaled="0"/>
                    </a:gradFill>
                  </a:tcPr>
                </a:tc>
                <a:extLst>
                  <a:ext uri="{0D108BD9-81ED-4DB2-BD59-A6C34878D82A}">
                    <a16:rowId xmlns:a16="http://schemas.microsoft.com/office/drawing/2014/main" val="10000"/>
                  </a:ext>
                </a:extLst>
              </a:tr>
              <a:tr h="1191000">
                <a:tc>
                  <a:txBody>
                    <a:bodyPr/>
                    <a:lstStyle/>
                    <a:p>
                      <a:pPr marL="0" lvl="0" indent="0" algn="ctr" rtl="0">
                        <a:spcBef>
                          <a:spcPts val="0"/>
                        </a:spcBef>
                        <a:spcAft>
                          <a:spcPts val="0"/>
                        </a:spcAft>
                        <a:buNone/>
                      </a:pPr>
                      <a:r>
                        <a:rPr lang="en"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48955">
                <a:tc>
                  <a:txBody>
                    <a:bodyPr/>
                    <a:lstStyle/>
                    <a:p>
                      <a:pPr marL="0" lvl="0" indent="0" algn="ctr" rtl="0">
                        <a:spcBef>
                          <a:spcPts val="0"/>
                        </a:spcBef>
                        <a:spcAft>
                          <a:spcPts val="0"/>
                        </a:spcAft>
                        <a:buNone/>
                      </a:pPr>
                      <a:endParaRPr b="0" i="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0" i="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704859333"/>
                  </a:ext>
                </a:extLst>
              </a:tr>
            </a:tbl>
          </a:graphicData>
        </a:graphic>
      </p:graphicFrame>
      <p:sp>
        <p:nvSpPr>
          <p:cNvPr id="3" name="Titre 2">
            <a:extLst>
              <a:ext uri="{FF2B5EF4-FFF2-40B4-BE49-F238E27FC236}">
                <a16:creationId xmlns:a16="http://schemas.microsoft.com/office/drawing/2014/main" id="{CA7870A6-3926-E2FD-048C-0B8443282F26}"/>
              </a:ext>
            </a:extLst>
          </p:cNvPr>
          <p:cNvSpPr>
            <a:spLocks noGrp="1"/>
          </p:cNvSpPr>
          <p:nvPr>
            <p:ph type="title"/>
          </p:nvPr>
        </p:nvSpPr>
        <p:spPr/>
        <p:txBody>
          <a:bodyPr/>
          <a:lstStyle/>
          <a:p>
            <a:r>
              <a:rPr lang="fr-FR" dirty="0">
                <a:latin typeface="Noto Sans Medium" panose="020B0502040504020204" pitchFamily="34" charset="0"/>
                <a:ea typeface="Noto Sans Medium" panose="020B0502040504020204" pitchFamily="34" charset="0"/>
                <a:cs typeface="Noto Sans Medium" panose="020B0502040504020204" pitchFamily="34" charset="0"/>
              </a:rPr>
              <a:t>(Si besoin tableau)</a:t>
            </a:r>
          </a:p>
        </p:txBody>
      </p:sp>
      <p:grpSp>
        <p:nvGrpSpPr>
          <p:cNvPr id="2" name="Groupe 1">
            <a:extLst>
              <a:ext uri="{FF2B5EF4-FFF2-40B4-BE49-F238E27FC236}">
                <a16:creationId xmlns:a16="http://schemas.microsoft.com/office/drawing/2014/main" id="{8AB989F0-BB3C-3863-3B1D-65B983EE349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5A080708-F7B2-076B-9C94-89897948882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95CA45F-7944-B46C-63AE-05C6EF6B75F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248678C-49EA-F104-C7C7-3D417F852F33}"/>
              </a:ext>
            </a:extLst>
          </p:cNvPr>
          <p:cNvGrpSpPr/>
          <p:nvPr/>
        </p:nvGrpSpPr>
        <p:grpSpPr>
          <a:xfrm>
            <a:off x="947438" y="4477579"/>
            <a:ext cx="7576384" cy="599993"/>
            <a:chOff x="714469" y="4479331"/>
            <a:chExt cx="7576384" cy="599993"/>
          </a:xfrm>
        </p:grpSpPr>
        <p:pic>
          <p:nvPicPr>
            <p:cNvPr id="6" name="Image 5" descr="Une image contenant Graphique, cercle, capture d’écran, Police&#10;&#10;Description générée automatiquement">
              <a:extLst>
                <a:ext uri="{FF2B5EF4-FFF2-40B4-BE49-F238E27FC236}">
                  <a16:creationId xmlns:a16="http://schemas.microsoft.com/office/drawing/2014/main" id="{4656A6A1-6AF3-6DF8-D3A7-A9423A6C53F5}"/>
                </a:ext>
              </a:extLst>
            </p:cNvPr>
            <p:cNvPicPr>
              <a:picLocks noChangeAspect="1"/>
            </p:cNvPicPr>
            <p:nvPr/>
          </p:nvPicPr>
          <p:blipFill>
            <a:blip r:embed="rId3"/>
            <a:stretch>
              <a:fillRect/>
            </a:stretch>
          </p:blipFill>
          <p:spPr>
            <a:xfrm>
              <a:off x="7334397" y="4593042"/>
              <a:ext cx="956456" cy="422434"/>
            </a:xfrm>
            <a:prstGeom prst="rect">
              <a:avLst/>
            </a:prstGeom>
          </p:spPr>
        </p:pic>
        <p:pic>
          <p:nvPicPr>
            <p:cNvPr id="7" name="Image 6" descr="Une image contenant Graphique, graphisme, Police, Caractère coloré&#10;&#10;Description générée automatiquement">
              <a:extLst>
                <a:ext uri="{FF2B5EF4-FFF2-40B4-BE49-F238E27FC236}">
                  <a16:creationId xmlns:a16="http://schemas.microsoft.com/office/drawing/2014/main" id="{D5140AB1-7EDD-69ED-D6A8-5D39F6324183}"/>
                </a:ext>
              </a:extLst>
            </p:cNvPr>
            <p:cNvPicPr>
              <a:picLocks noChangeAspect="1"/>
            </p:cNvPicPr>
            <p:nvPr/>
          </p:nvPicPr>
          <p:blipFill>
            <a:blip r:embed="rId4"/>
            <a:stretch>
              <a:fillRect/>
            </a:stretch>
          </p:blipFill>
          <p:spPr>
            <a:xfrm>
              <a:off x="3585782" y="4479331"/>
              <a:ext cx="1670130" cy="599993"/>
            </a:xfrm>
            <a:prstGeom prst="rect">
              <a:avLst/>
            </a:prstGeom>
          </p:spPr>
        </p:pic>
        <p:pic>
          <p:nvPicPr>
            <p:cNvPr id="8" name="Image 7" descr="Une image contenant Graphique, graphisme, capture d’écran, Caractère coloré&#10;&#10;Le contenu généré par l’IA peut être incorrect.">
              <a:extLst>
                <a:ext uri="{FF2B5EF4-FFF2-40B4-BE49-F238E27FC236}">
                  <a16:creationId xmlns:a16="http://schemas.microsoft.com/office/drawing/2014/main" id="{BB26EC31-4AD6-6F39-6EED-6ABAD797DE12}"/>
                </a:ext>
              </a:extLst>
            </p:cNvPr>
            <p:cNvPicPr>
              <a:picLocks noChangeAspect="1"/>
            </p:cNvPicPr>
            <p:nvPr/>
          </p:nvPicPr>
          <p:blipFill>
            <a:blip r:embed="rId5"/>
            <a:stretch>
              <a:fillRect/>
            </a:stretch>
          </p:blipFill>
          <p:spPr>
            <a:xfrm>
              <a:off x="714469" y="4593042"/>
              <a:ext cx="1025431" cy="372573"/>
            </a:xfrm>
            <a:prstGeom prst="rect">
              <a:avLst/>
            </a:prstGeom>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5E140F-4097-4B10-94A1-4DFAF25B4045}">
  <ds:schemaRefs>
    <ds:schemaRef ds:uri="http://schemas.microsoft.com/sharepoint/v3/contenttype/forms"/>
  </ds:schemaRefs>
</ds:datastoreItem>
</file>

<file path=customXml/itemProps2.xml><?xml version="1.0" encoding="utf-8"?>
<ds:datastoreItem xmlns:ds="http://schemas.openxmlformats.org/officeDocument/2006/customXml" ds:itemID="{0C3BA22B-D530-4C61-B1F0-73057EF0B9D0}">
  <ds:schemaRefs>
    <ds:schemaRef ds:uri="7445f74b-5921-4478-9aa1-9c5305656e61"/>
    <ds:schemaRef ds:uri="http://schemas.microsoft.com/office/2006/documentManagement/types"/>
    <ds:schemaRef ds:uri="http://purl.org/dc/terms/"/>
    <ds:schemaRef ds:uri="http://www.w3.org/XML/1998/namespace"/>
    <ds:schemaRef ds:uri="http://purl.org/dc/elements/1.1/"/>
    <ds:schemaRef ds:uri="http://schemas.microsoft.com/office/2006/metadata/properties"/>
    <ds:schemaRef ds:uri="http://schemas.openxmlformats.org/package/2006/metadata/core-properti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1511</TotalTime>
  <Words>947</Words>
  <Application>Microsoft Office PowerPoint</Application>
  <PresentationFormat>Affichage à l'écran (16:9)</PresentationFormat>
  <Paragraphs>186</Paragraphs>
  <Slides>30</Slides>
  <Notes>23</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30</vt:i4>
      </vt:variant>
    </vt:vector>
  </HeadingPairs>
  <TitlesOfParts>
    <vt:vector size="43" baseType="lpstr">
      <vt:lpstr>Open Sans ExtraBold</vt:lpstr>
      <vt:lpstr>Raleway</vt:lpstr>
      <vt:lpstr>Times New Roman</vt:lpstr>
      <vt:lpstr>Bebas Neue</vt:lpstr>
      <vt:lpstr>Calibri</vt:lpstr>
      <vt:lpstr>Noto Sans Light</vt:lpstr>
      <vt:lpstr>Arial</vt:lpstr>
      <vt:lpstr>Anaheim</vt:lpstr>
      <vt:lpstr>Roboto Condensed Light</vt:lpstr>
      <vt:lpstr>Noto Sans SemiBold</vt:lpstr>
      <vt:lpstr>Noto Sans Medium</vt:lpstr>
      <vt:lpstr>Noto Sans Black</vt:lpstr>
      <vt:lpstr>Blaue Kreise &amp; Farbverläufe - Durchbruch by Slidesgo</vt:lpstr>
      <vt:lpstr>Journées nationales de l'innovation et de la recherche-action</vt:lpstr>
      <vt:lpstr>Contexte </vt:lpstr>
      <vt:lpstr>Contexte</vt:lpstr>
      <vt:lpstr>Hypothèses</vt:lpstr>
      <vt:lpstr>Méthodologie</vt:lpstr>
      <vt:lpstr>Méthodologie</vt:lpstr>
      <vt:lpstr>3</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Leçons apprises et limites</vt:lpstr>
      <vt:lpstr>Leçons apprises  Les facteurs affectifs et identitaires des familles à la transmission de leurs langues à leurs enfants  Hiérarchie entre langues selon leurs aspects identitaires et leurs aspects utilitaires: « langue de cœur et langue d’avenir » Les parents s'inscrivent  dans le rôle de pont intergénérationnel pour assurer la transmission des langues et des valeurs héritées  Le processus de transmission (répétition, reproduction du passé) est remis en cause par les jeunes, déclin de la transmission, logique continuité vs rupture  La problématique de la « mort des langues » est de plus en plus au devant de la scène dans le milieu familial et donc engagement parental fort (PLF) Les objets (histoire familiale, culture, langue, etc.) sont donc placés au centre de la triade générationnelle: G1-G2-G3 Impact de la préscolarisation sur l’égalité de chances et l’appropriation du français et des langues maternelles.  </vt:lpstr>
      <vt:lpstr>Limites  </vt:lpstr>
      <vt:lpstr>5</vt:lpstr>
      <vt:lpstr>Perspectives futures</vt:lpstr>
      <vt:lpstr>Références</vt:lpstr>
      <vt:lpstr>Références</vt:lpstr>
      <vt:lpstr>Références</vt:lpstr>
      <vt:lpstr>FIN </vt:lpstr>
      <vt:lpstr>(Si besoin tableau)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LENOVO</dc:creator>
  <cp:lastModifiedBy>LENOVO</cp:lastModifiedBy>
  <cp:revision>72</cp:revision>
  <dcterms:modified xsi:type="dcterms:W3CDTF">2025-10-05T05:49:17Z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ies>
</file>