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4"/>
  </p:sldMasterIdLst>
  <p:notesMasterIdLst>
    <p:notesMasterId r:id="rId22"/>
  </p:notesMasterIdLst>
  <p:handoutMasterIdLst>
    <p:handoutMasterId r:id="rId23"/>
  </p:handoutMasterIdLst>
  <p:sldIdLst>
    <p:sldId id="317" r:id="rId5"/>
    <p:sldId id="305" r:id="rId6"/>
    <p:sldId id="318" r:id="rId7"/>
    <p:sldId id="259" r:id="rId8"/>
    <p:sldId id="319" r:id="rId9"/>
    <p:sldId id="268" r:id="rId10"/>
    <p:sldId id="272" r:id="rId11"/>
    <p:sldId id="320" r:id="rId12"/>
    <p:sldId id="307" r:id="rId13"/>
    <p:sldId id="303" r:id="rId14"/>
    <p:sldId id="321" r:id="rId15"/>
    <p:sldId id="269" r:id="rId16"/>
    <p:sldId id="323" r:id="rId17"/>
    <p:sldId id="263" r:id="rId18"/>
    <p:sldId id="322" r:id="rId19"/>
    <p:sldId id="324" r:id="rId20"/>
    <p:sldId id="325" r:id="rId21"/>
  </p:sldIdLst>
  <p:sldSz cx="9144000" cy="5143500" type="screen16x9"/>
  <p:notesSz cx="6858000" cy="9144000"/>
  <p:embeddedFontLst>
    <p:embeddedFont>
      <p:font typeface="Anaheim" panose="020B0604020202020204" charset="0"/>
      <p:regular r:id="rId24"/>
      <p:bold r:id="rId25"/>
      <p:italic r:id="rId26"/>
      <p:boldItalic r:id="rId27"/>
    </p:embeddedFont>
    <p:embeddedFont>
      <p:font typeface="Bebas Neue" panose="020B0606020202050201" pitchFamily="34" charset="0"/>
      <p:regular r:id="rId28"/>
    </p:embeddedFont>
    <p:embeddedFont>
      <p:font typeface="Noto Sans Black" panose="020B0502040504020204" pitchFamily="34" charset="0"/>
      <p:bold r:id="rId29"/>
      <p:boldItalic r:id="rId30"/>
    </p:embeddedFont>
    <p:embeddedFont>
      <p:font typeface="Noto Sans Light" panose="020B0502040504020204" pitchFamily="34" charset="0"/>
      <p:regular r:id="rId31"/>
      <p:italic r:id="rId32"/>
    </p:embeddedFont>
    <p:embeddedFont>
      <p:font typeface="Noto Sans SemiBold" panose="020B0502040504020204" pitchFamily="34" charset="0"/>
      <p:regular r:id="rId33"/>
      <p:bold r:id="rId34"/>
      <p:boldItalic r:id="rId35"/>
    </p:embeddedFont>
    <p:embeddedFont>
      <p:font typeface="Open Sans ExtraBold" panose="020B0906030804020204" pitchFamily="34" charset="0"/>
      <p:bold r:id="rId36"/>
      <p:boldItalic r:id="rId37"/>
    </p:embeddedFont>
    <p:embeddedFont>
      <p:font typeface="Raleway" pitchFamily="2" charset="0"/>
      <p:regular r:id="rId38"/>
      <p:bold r:id="rId39"/>
      <p:italic r:id="rId40"/>
      <p:boldItalic r:id="rId41"/>
    </p:embeddedFont>
    <p:embeddedFont>
      <p:font typeface="Roboto Condensed Light" panose="02000000000000000000" pitchFamily="2" charset="0"/>
      <p:regular r:id="rId42"/>
      <p:italic r:id="rId43"/>
    </p:embeddedFont>
    <p:embeddedFont>
      <p:font typeface="Verdana" panose="020B0604030504040204" pitchFamily="34" charset="0"/>
      <p:regular r:id="rId44"/>
      <p:bold r:id="rId45"/>
      <p:italic r:id="rId46"/>
      <p:boldItalic r:id="rId47"/>
    </p:embeddedFont>
    <p:embeddedFont>
      <p:font typeface="Wingdings 3" panose="05040102010807070707" pitchFamily="18" charset="2"/>
      <p:regular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5" userDrawn="1">
          <p15:clr>
            <a:srgbClr val="A4A3A4"/>
          </p15:clr>
        </p15:guide>
        <p15:guide id="2" pos="285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B2E7"/>
    <a:srgbClr val="10AD2B"/>
    <a:srgbClr val="7EB301"/>
    <a:srgbClr val="D55645"/>
    <a:srgbClr val="D71419"/>
    <a:srgbClr val="000000"/>
    <a:srgbClr val="0198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7CE1AF-7680-4D0D-A333-E539F5D6D617}">
  <a:tblStyle styleId="{6E7CE1AF-7680-4D0D-A333-E539F5D6D61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2"/>
    <p:restoredTop sz="84176" autoAdjust="0"/>
  </p:normalViewPr>
  <p:slideViewPr>
    <p:cSldViewPr snapToGrid="0" showGuides="1">
      <p:cViewPr varScale="1">
        <p:scale>
          <a:sx n="92" d="100"/>
          <a:sy n="92" d="100"/>
        </p:scale>
        <p:origin x="1262" y="58"/>
      </p:cViewPr>
      <p:guideLst>
        <p:guide orient="horz" pos="1665"/>
        <p:guide pos="2857"/>
      </p:guideLst>
    </p:cSldViewPr>
  </p:slideViewPr>
  <p:notesTextViewPr>
    <p:cViewPr>
      <p:scale>
        <a:sx n="1" d="1"/>
        <a:sy n="1" d="1"/>
      </p:scale>
      <p:origin x="0" y="0"/>
    </p:cViewPr>
  </p:notesTextViewPr>
  <p:notesViewPr>
    <p:cSldViewPr snapToGrid="0" showGuides="1">
      <p:cViewPr varScale="1">
        <p:scale>
          <a:sx n="81" d="100"/>
          <a:sy n="81" d="100"/>
        </p:scale>
        <p:origin x="402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openxmlformats.org/officeDocument/2006/relationships/font" Target="fonts/font16.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41" Type="http://schemas.openxmlformats.org/officeDocument/2006/relationships/font" Target="fonts/font1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8" Type="http://schemas.openxmlformats.org/officeDocument/2006/relationships/slide" Target="slides/slide4.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2A0FCF8-BD4B-1100-9C95-FAC4207A50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575B607-A2B2-AF03-F4D3-43BADD116E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899E56-E5CC-0649-B309-D4590F380B5D}" type="datetimeFigureOut">
              <a:rPr lang="fr-FR" smtClean="0"/>
              <a:t>19/11/2025</a:t>
            </a:fld>
            <a:endParaRPr lang="fr-FR"/>
          </a:p>
        </p:txBody>
      </p:sp>
      <p:sp>
        <p:nvSpPr>
          <p:cNvPr id="4" name="Espace réservé du pied de page 3">
            <a:extLst>
              <a:ext uri="{FF2B5EF4-FFF2-40B4-BE49-F238E27FC236}">
                <a16:creationId xmlns:a16="http://schemas.microsoft.com/office/drawing/2014/main" id="{DDAC2A2D-703B-683A-4F77-0BB265679E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5436851-998B-40A8-568F-EF9F24D66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B2A526-D80F-CA4C-A58C-88D6DBA10D92}" type="slidenum">
              <a:rPr lang="fr-FR" smtClean="0"/>
              <a:t>‹N°›</a:t>
            </a:fld>
            <a:endParaRPr lang="fr-FR"/>
          </a:p>
        </p:txBody>
      </p:sp>
    </p:spTree>
    <p:extLst>
      <p:ext uri="{BB962C8B-B14F-4D97-AF65-F5344CB8AC3E}">
        <p14:creationId xmlns:p14="http://schemas.microsoft.com/office/powerpoint/2010/main" val="153594773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a:extLst>
            <a:ext uri="{FF2B5EF4-FFF2-40B4-BE49-F238E27FC236}">
              <a16:creationId xmlns:a16="http://schemas.microsoft.com/office/drawing/2014/main" id="{33C77574-6FC9-64E2-FC74-73C4F5F97C64}"/>
            </a:ext>
          </a:extLst>
        </p:cNvPr>
        <p:cNvGrpSpPr/>
        <p:nvPr/>
      </p:nvGrpSpPr>
      <p:grpSpPr>
        <a:xfrm>
          <a:off x="0" y="0"/>
          <a:ext cx="0" cy="0"/>
          <a:chOff x="0" y="0"/>
          <a:chExt cx="0" cy="0"/>
        </a:xfrm>
      </p:grpSpPr>
      <p:sp>
        <p:nvSpPr>
          <p:cNvPr id="1205" name="Google Shape;1205;ge0dedb1667_0_10362:notes">
            <a:extLst>
              <a:ext uri="{FF2B5EF4-FFF2-40B4-BE49-F238E27FC236}">
                <a16:creationId xmlns:a16="http://schemas.microsoft.com/office/drawing/2014/main" id="{B69511EE-3A8D-86E3-3A6B-B6EBF9B20D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a:extLst>
              <a:ext uri="{FF2B5EF4-FFF2-40B4-BE49-F238E27FC236}">
                <a16:creationId xmlns:a16="http://schemas.microsoft.com/office/drawing/2014/main" id="{B0F475D2-19DB-BC41-1962-7834F1ACFF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39074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998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2898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0755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e0dedb1667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ge073fce62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5130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4308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8363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5627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ge0c199426f_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3159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9409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4068000" y="1695450"/>
            <a:ext cx="4099800" cy="1525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2" name="Google Shape;82;p3"/>
          <p:cNvSpPr txBox="1">
            <a:spLocks noGrp="1"/>
          </p:cNvSpPr>
          <p:nvPr>
            <p:ph type="title" idx="2" hasCustomPrompt="1"/>
          </p:nvPr>
        </p:nvSpPr>
        <p:spPr>
          <a:xfrm>
            <a:off x="1553400" y="1865376"/>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3" name="Google Shape;83;p3"/>
          <p:cNvSpPr txBox="1">
            <a:spLocks noGrp="1"/>
          </p:cNvSpPr>
          <p:nvPr>
            <p:ph type="subTitle" idx="1"/>
          </p:nvPr>
        </p:nvSpPr>
        <p:spPr>
          <a:xfrm>
            <a:off x="4068000" y="3208375"/>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4" name="Google Shape;84;p3"/>
          <p:cNvSpPr/>
          <p:nvPr/>
        </p:nvSpPr>
        <p:spPr>
          <a:xfrm rot="2114048">
            <a:off x="6021621" y="-4177893"/>
            <a:ext cx="5792841" cy="5793187"/>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2114170">
            <a:off x="2064472" y="4363955"/>
            <a:ext cx="3691321" cy="3691494"/>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19"/>
        <p:cNvGrpSpPr/>
        <p:nvPr/>
      </p:nvGrpSpPr>
      <p:grpSpPr>
        <a:xfrm>
          <a:off x="0" y="0"/>
          <a:ext cx="0" cy="0"/>
          <a:chOff x="0" y="0"/>
          <a:chExt cx="0" cy="0"/>
        </a:xfrm>
      </p:grpSpPr>
      <p:sp>
        <p:nvSpPr>
          <p:cNvPr id="120" name="Google Shape;120;p4"/>
          <p:cNvSpPr txBox="1">
            <a:spLocks noGrp="1"/>
          </p:cNvSpPr>
          <p:nvPr>
            <p:ph type="title"/>
          </p:nvPr>
        </p:nvSpPr>
        <p:spPr>
          <a:xfrm>
            <a:off x="2547900" y="539500"/>
            <a:ext cx="4048200" cy="58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4"/>
          <p:cNvSpPr txBox="1">
            <a:spLocks noGrp="1"/>
          </p:cNvSpPr>
          <p:nvPr>
            <p:ph type="body" idx="1"/>
          </p:nvPr>
        </p:nvSpPr>
        <p:spPr>
          <a:xfrm>
            <a:off x="720000" y="1215750"/>
            <a:ext cx="7704000" cy="32976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100"/>
            </a:lvl1pPr>
            <a:lvl2pPr marL="914400" lvl="1" indent="-304800" rtl="0">
              <a:lnSpc>
                <a:spcPct val="115000"/>
              </a:lnSpc>
              <a:spcBef>
                <a:spcPts val="160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a:endParaRPr/>
          </a:p>
        </p:txBody>
      </p:sp>
      <p:sp>
        <p:nvSpPr>
          <p:cNvPr id="2" name="Google Shape;1211;p36">
            <a:extLst>
              <a:ext uri="{FF2B5EF4-FFF2-40B4-BE49-F238E27FC236}">
                <a16:creationId xmlns:a16="http://schemas.microsoft.com/office/drawing/2014/main" id="{E3EADFFD-059A-7D10-98FA-FEA804276D48}"/>
              </a:ext>
            </a:extLst>
          </p:cNvPr>
          <p:cNvSpPr/>
          <p:nvPr userDrawn="1"/>
        </p:nvSpPr>
        <p:spPr>
          <a:xfrm rot="-900712">
            <a:off x="7320871" y="-919060"/>
            <a:ext cx="2535226" cy="2519082"/>
          </a:xfrm>
          <a:prstGeom prst="donut">
            <a:avLst>
              <a:gd name="adj" fmla="val 12381"/>
            </a:avLst>
          </a:prstGeom>
          <a:gradFill>
            <a:gsLst>
              <a:gs pos="0">
                <a:schemeClr val="accent2">
                  <a:lumMod val="60000"/>
                  <a:lumOff val="40000"/>
                </a:schemeClr>
              </a:gs>
              <a:gs pos="100000">
                <a:srgbClr val="00B0F0"/>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66"/>
        <p:cNvGrpSpPr/>
        <p:nvPr/>
      </p:nvGrpSpPr>
      <p:grpSpPr>
        <a:xfrm>
          <a:off x="0" y="0"/>
          <a:ext cx="0" cy="0"/>
          <a:chOff x="0" y="0"/>
          <a:chExt cx="0" cy="0"/>
        </a:xfrm>
      </p:grpSpPr>
      <p:sp>
        <p:nvSpPr>
          <p:cNvPr id="167" name="Google Shape;167;p6"/>
          <p:cNvSpPr/>
          <p:nvPr/>
        </p:nvSpPr>
        <p:spPr>
          <a:xfrm rot="10800000">
            <a:off x="-1151174" y="-3169032"/>
            <a:ext cx="4070700" cy="40707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rot="-5400000">
            <a:off x="8470275" y="1349900"/>
            <a:ext cx="3880200" cy="38802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rot="-899637">
            <a:off x="-1436924" y="4311614"/>
            <a:ext cx="3151706" cy="3153734"/>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txBox="1">
            <a:spLocks noGrp="1"/>
          </p:cNvSpPr>
          <p:nvPr>
            <p:ph type="title"/>
          </p:nvPr>
        </p:nvSpPr>
        <p:spPr>
          <a:xfrm>
            <a:off x="720000" y="539500"/>
            <a:ext cx="7704000" cy="60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311"/>
        <p:cNvGrpSpPr/>
        <p:nvPr/>
      </p:nvGrpSpPr>
      <p:grpSpPr>
        <a:xfrm>
          <a:off x="0" y="0"/>
          <a:ext cx="0" cy="0"/>
          <a:chOff x="0" y="0"/>
          <a:chExt cx="0" cy="0"/>
        </a:xfrm>
      </p:grpSpPr>
      <p:sp>
        <p:nvSpPr>
          <p:cNvPr id="312" name="Google Shape;312;p9"/>
          <p:cNvSpPr txBox="1">
            <a:spLocks noGrp="1"/>
          </p:cNvSpPr>
          <p:nvPr>
            <p:ph type="title"/>
          </p:nvPr>
        </p:nvSpPr>
        <p:spPr>
          <a:xfrm>
            <a:off x="2646000" y="1316375"/>
            <a:ext cx="3852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13" name="Google Shape;313;p9"/>
          <p:cNvSpPr txBox="1">
            <a:spLocks noGrp="1"/>
          </p:cNvSpPr>
          <p:nvPr>
            <p:ph type="subTitle" idx="1"/>
          </p:nvPr>
        </p:nvSpPr>
        <p:spPr>
          <a:xfrm>
            <a:off x="2016450" y="2221500"/>
            <a:ext cx="511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4" name="Google Shape;314;p9"/>
          <p:cNvSpPr/>
          <p:nvPr/>
        </p:nvSpPr>
        <p:spPr>
          <a:xfrm rot="-900402">
            <a:off x="-2228047" y="-3881660"/>
            <a:ext cx="5309891" cy="5309891"/>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 name="Google Shape;315;p9"/>
          <p:cNvGrpSpPr/>
          <p:nvPr/>
        </p:nvGrpSpPr>
        <p:grpSpPr>
          <a:xfrm>
            <a:off x="8138025" y="370625"/>
            <a:ext cx="561450" cy="1320050"/>
            <a:chOff x="1968125" y="4153700"/>
            <a:chExt cx="561450" cy="1320050"/>
          </a:xfrm>
        </p:grpSpPr>
        <p:sp>
          <p:nvSpPr>
            <p:cNvPr id="316" name="Google Shape;316;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9"/>
          <p:cNvGrpSpPr/>
          <p:nvPr/>
        </p:nvGrpSpPr>
        <p:grpSpPr>
          <a:xfrm rot="5400000">
            <a:off x="735600" y="3885875"/>
            <a:ext cx="561450" cy="1320050"/>
            <a:chOff x="1968125" y="4153700"/>
            <a:chExt cx="561450" cy="1320050"/>
          </a:xfrm>
        </p:grpSpPr>
        <p:sp>
          <p:nvSpPr>
            <p:cNvPr id="349" name="Google Shape;349;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1">
  <p:cSld name="SECTION_HEADER_1">
    <p:spTree>
      <p:nvGrpSpPr>
        <p:cNvPr id="1" name="Shape 707"/>
        <p:cNvGrpSpPr/>
        <p:nvPr/>
      </p:nvGrpSpPr>
      <p:grpSpPr>
        <a:xfrm>
          <a:off x="0" y="0"/>
          <a:ext cx="0" cy="0"/>
          <a:chOff x="0" y="0"/>
          <a:chExt cx="0" cy="0"/>
        </a:xfrm>
      </p:grpSpPr>
      <p:sp>
        <p:nvSpPr>
          <p:cNvPr id="708" name="Google Shape;708;p20"/>
          <p:cNvSpPr txBox="1">
            <a:spLocks noGrp="1"/>
          </p:cNvSpPr>
          <p:nvPr>
            <p:ph type="title"/>
          </p:nvPr>
        </p:nvSpPr>
        <p:spPr>
          <a:xfrm>
            <a:off x="1026900" y="1649088"/>
            <a:ext cx="4099800" cy="152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9" name="Google Shape;709;p20"/>
          <p:cNvSpPr txBox="1">
            <a:spLocks noGrp="1"/>
          </p:cNvSpPr>
          <p:nvPr>
            <p:ph type="title" idx="2" hasCustomPrompt="1"/>
          </p:nvPr>
        </p:nvSpPr>
        <p:spPr>
          <a:xfrm>
            <a:off x="6099350" y="1862850"/>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10" name="Google Shape;710;p20"/>
          <p:cNvSpPr txBox="1">
            <a:spLocks noGrp="1"/>
          </p:cNvSpPr>
          <p:nvPr>
            <p:ph type="subTitle" idx="1"/>
          </p:nvPr>
        </p:nvSpPr>
        <p:spPr>
          <a:xfrm>
            <a:off x="1026900" y="2781013"/>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11" name="Google Shape;711;p20"/>
          <p:cNvSpPr/>
          <p:nvPr/>
        </p:nvSpPr>
        <p:spPr>
          <a:xfrm rot="2114048">
            <a:off x="-3111454" y="-4056768"/>
            <a:ext cx="5792841" cy="5793187"/>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and Four Columns">
  <p:cSld name="CUSTOM_5">
    <p:spTree>
      <p:nvGrpSpPr>
        <p:cNvPr id="1" name="Shape 861"/>
        <p:cNvGrpSpPr/>
        <p:nvPr/>
      </p:nvGrpSpPr>
      <p:grpSpPr>
        <a:xfrm>
          <a:off x="0" y="0"/>
          <a:ext cx="0" cy="0"/>
          <a:chOff x="0" y="0"/>
          <a:chExt cx="0" cy="0"/>
        </a:xfrm>
      </p:grpSpPr>
      <p:sp>
        <p:nvSpPr>
          <p:cNvPr id="862" name="Google Shape;862;p23"/>
          <p:cNvSpPr txBox="1">
            <a:spLocks noGrp="1"/>
          </p:cNvSpPr>
          <p:nvPr>
            <p:ph type="title"/>
          </p:nvPr>
        </p:nvSpPr>
        <p:spPr>
          <a:xfrm>
            <a:off x="2336400" y="539500"/>
            <a:ext cx="44712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63" name="Google Shape;863;p23"/>
          <p:cNvSpPr txBox="1">
            <a:spLocks noGrp="1"/>
          </p:cNvSpPr>
          <p:nvPr>
            <p:ph type="title" idx="2"/>
          </p:nvPr>
        </p:nvSpPr>
        <p:spPr>
          <a:xfrm>
            <a:off x="2310550"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4" name="Google Shape;864;p23"/>
          <p:cNvSpPr txBox="1">
            <a:spLocks noGrp="1"/>
          </p:cNvSpPr>
          <p:nvPr>
            <p:ph type="subTitle" idx="1"/>
          </p:nvPr>
        </p:nvSpPr>
        <p:spPr>
          <a:xfrm>
            <a:off x="2310550"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5" name="Google Shape;865;p23"/>
          <p:cNvSpPr txBox="1">
            <a:spLocks noGrp="1"/>
          </p:cNvSpPr>
          <p:nvPr>
            <p:ph type="title" idx="3"/>
          </p:nvPr>
        </p:nvSpPr>
        <p:spPr>
          <a:xfrm>
            <a:off x="4855254"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6" name="Google Shape;866;p23"/>
          <p:cNvSpPr txBox="1">
            <a:spLocks noGrp="1"/>
          </p:cNvSpPr>
          <p:nvPr>
            <p:ph type="subTitle" idx="4"/>
          </p:nvPr>
        </p:nvSpPr>
        <p:spPr>
          <a:xfrm>
            <a:off x="4855254"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7" name="Google Shape;867;p23"/>
          <p:cNvSpPr txBox="1">
            <a:spLocks noGrp="1"/>
          </p:cNvSpPr>
          <p:nvPr>
            <p:ph type="title" idx="5"/>
          </p:nvPr>
        </p:nvSpPr>
        <p:spPr>
          <a:xfrm>
            <a:off x="2310550"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8" name="Google Shape;868;p23"/>
          <p:cNvSpPr txBox="1">
            <a:spLocks noGrp="1"/>
          </p:cNvSpPr>
          <p:nvPr>
            <p:ph type="subTitle" idx="6"/>
          </p:nvPr>
        </p:nvSpPr>
        <p:spPr>
          <a:xfrm>
            <a:off x="2310550"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9" name="Google Shape;869;p23"/>
          <p:cNvSpPr txBox="1">
            <a:spLocks noGrp="1"/>
          </p:cNvSpPr>
          <p:nvPr>
            <p:ph type="title" idx="7"/>
          </p:nvPr>
        </p:nvSpPr>
        <p:spPr>
          <a:xfrm>
            <a:off x="4855254"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70" name="Google Shape;870;p23"/>
          <p:cNvSpPr txBox="1">
            <a:spLocks noGrp="1"/>
          </p:cNvSpPr>
          <p:nvPr>
            <p:ph type="subTitle" idx="8"/>
          </p:nvPr>
        </p:nvSpPr>
        <p:spPr>
          <a:xfrm>
            <a:off x="4855254"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72" name="Google Shape;872;p23"/>
          <p:cNvSpPr/>
          <p:nvPr/>
        </p:nvSpPr>
        <p:spPr>
          <a:xfrm>
            <a:off x="7399953" y="1653365"/>
            <a:ext cx="5310000" cy="53100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ackground">
  <p:cSld name="CUSTOM_9">
    <p:spTree>
      <p:nvGrpSpPr>
        <p:cNvPr id="1" name="Shape 1145"/>
        <p:cNvGrpSpPr/>
        <p:nvPr/>
      </p:nvGrpSpPr>
      <p:grpSpPr>
        <a:xfrm>
          <a:off x="0" y="0"/>
          <a:ext cx="0" cy="0"/>
          <a:chOff x="0" y="0"/>
          <a:chExt cx="0" cy="0"/>
        </a:xfrm>
      </p:grpSpPr>
      <p:sp>
        <p:nvSpPr>
          <p:cNvPr id="1146" name="Google Shape;1146;p28"/>
          <p:cNvSpPr/>
          <p:nvPr/>
        </p:nvSpPr>
        <p:spPr>
          <a:xfrm>
            <a:off x="-1139675" y="1228350"/>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8"/>
          <p:cNvSpPr/>
          <p:nvPr/>
        </p:nvSpPr>
        <p:spPr>
          <a:xfrm>
            <a:off x="5765300" y="2033550"/>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ackground 1">
  <p:cSld name="CUSTOM_9_1">
    <p:spTree>
      <p:nvGrpSpPr>
        <p:cNvPr id="1" name="Shape 1148"/>
        <p:cNvGrpSpPr/>
        <p:nvPr/>
      </p:nvGrpSpPr>
      <p:grpSpPr>
        <a:xfrm>
          <a:off x="0" y="0"/>
          <a:ext cx="0" cy="0"/>
          <a:chOff x="0" y="0"/>
          <a:chExt cx="0" cy="0"/>
        </a:xfrm>
      </p:grpSpPr>
      <p:sp>
        <p:nvSpPr>
          <p:cNvPr id="1149" name="Google Shape;1149;p29"/>
          <p:cNvSpPr/>
          <p:nvPr/>
        </p:nvSpPr>
        <p:spPr>
          <a:xfrm>
            <a:off x="-724800" y="-1188625"/>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9"/>
          <p:cNvSpPr/>
          <p:nvPr/>
        </p:nvSpPr>
        <p:spPr>
          <a:xfrm>
            <a:off x="2446050" y="4608575"/>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746"/>
        <p:cNvGrpSpPr/>
        <p:nvPr/>
      </p:nvGrpSpPr>
      <p:grpSpPr>
        <a:xfrm>
          <a:off x="0" y="0"/>
          <a:ext cx="0" cy="0"/>
          <a:chOff x="0" y="0"/>
          <a:chExt cx="0" cy="0"/>
        </a:xfrm>
      </p:grpSpPr>
      <p:sp>
        <p:nvSpPr>
          <p:cNvPr id="747" name="Google Shape;747;p21"/>
          <p:cNvSpPr txBox="1">
            <a:spLocks noGrp="1"/>
          </p:cNvSpPr>
          <p:nvPr>
            <p:ph type="title"/>
          </p:nvPr>
        </p:nvSpPr>
        <p:spPr>
          <a:xfrm>
            <a:off x="2522100" y="2957025"/>
            <a:ext cx="4099800" cy="100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48" name="Google Shape;748;p21"/>
          <p:cNvSpPr txBox="1">
            <a:spLocks noGrp="1"/>
          </p:cNvSpPr>
          <p:nvPr>
            <p:ph type="title" idx="2" hasCustomPrompt="1"/>
          </p:nvPr>
        </p:nvSpPr>
        <p:spPr>
          <a:xfrm>
            <a:off x="3775200" y="935475"/>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49" name="Google Shape;749;p21"/>
          <p:cNvSpPr txBox="1">
            <a:spLocks noGrp="1"/>
          </p:cNvSpPr>
          <p:nvPr>
            <p:ph type="subTitle" idx="1"/>
          </p:nvPr>
        </p:nvSpPr>
        <p:spPr>
          <a:xfrm>
            <a:off x="2522100" y="3796400"/>
            <a:ext cx="4099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0" name="Google Shape;750;p21"/>
          <p:cNvSpPr/>
          <p:nvPr/>
        </p:nvSpPr>
        <p:spPr>
          <a:xfrm rot="-900520">
            <a:off x="-2140877" y="-896369"/>
            <a:ext cx="4514505" cy="4514505"/>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1"/>
          <p:cNvSpPr/>
          <p:nvPr/>
        </p:nvSpPr>
        <p:spPr>
          <a:xfrm rot="-900491">
            <a:off x="7229969" y="1458392"/>
            <a:ext cx="7442161" cy="744216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0649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rgbClr val="7EB301"/>
            </a:gs>
            <a:gs pos="100000">
              <a:srgbClr val="0198E9"/>
            </a:gs>
          </a:gsLst>
          <a:lin ang="135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marL="914400" lvl="1"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marL="1371600" lvl="2"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marL="1828800" lvl="3"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marL="2286000" lvl="4"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marL="2743200" lvl="5"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marL="3200400" lvl="6"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marL="3657600" lvl="7"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marL="4114800" lvl="8" indent="-317500">
              <a:lnSpc>
                <a:spcPct val="100000"/>
              </a:lnSpc>
              <a:spcBef>
                <a:spcPts val="1600"/>
              </a:spcBef>
              <a:spcAft>
                <a:spcPts val="1600"/>
              </a:spcAft>
              <a:buClr>
                <a:schemeClr val="dk1"/>
              </a:buClr>
              <a:buSzPts val="1400"/>
              <a:buFont typeface="Anaheim"/>
              <a:buChar char="■"/>
              <a:defRPr>
                <a:solidFill>
                  <a:schemeClr val="dk1"/>
                </a:solidFill>
                <a:latin typeface="Anaheim"/>
                <a:ea typeface="Anaheim"/>
                <a:cs typeface="Anaheim"/>
                <a:sym typeface="Anaheim"/>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Bebas Neue"/>
                <a:ea typeface="Bebas Neue"/>
                <a:cs typeface="Bebas Neue"/>
                <a:sym typeface="Bebas Neue"/>
              </a:defRPr>
            </a:lvl1pPr>
            <a:lvl2pPr lvl="1" algn="r">
              <a:buNone/>
              <a:defRPr sz="1300">
                <a:solidFill>
                  <a:schemeClr val="dk2"/>
                </a:solidFill>
                <a:latin typeface="Bebas Neue"/>
                <a:ea typeface="Bebas Neue"/>
                <a:cs typeface="Bebas Neue"/>
                <a:sym typeface="Bebas Neue"/>
              </a:defRPr>
            </a:lvl2pPr>
            <a:lvl3pPr lvl="2" algn="r">
              <a:buNone/>
              <a:defRPr sz="1300">
                <a:solidFill>
                  <a:schemeClr val="dk2"/>
                </a:solidFill>
                <a:latin typeface="Bebas Neue"/>
                <a:ea typeface="Bebas Neue"/>
                <a:cs typeface="Bebas Neue"/>
                <a:sym typeface="Bebas Neue"/>
              </a:defRPr>
            </a:lvl3pPr>
            <a:lvl4pPr lvl="3" algn="r">
              <a:buNone/>
              <a:defRPr sz="1300">
                <a:solidFill>
                  <a:schemeClr val="dk2"/>
                </a:solidFill>
                <a:latin typeface="Bebas Neue"/>
                <a:ea typeface="Bebas Neue"/>
                <a:cs typeface="Bebas Neue"/>
                <a:sym typeface="Bebas Neue"/>
              </a:defRPr>
            </a:lvl4pPr>
            <a:lvl5pPr lvl="4" algn="r">
              <a:buNone/>
              <a:defRPr sz="1300">
                <a:solidFill>
                  <a:schemeClr val="dk2"/>
                </a:solidFill>
                <a:latin typeface="Bebas Neue"/>
                <a:ea typeface="Bebas Neue"/>
                <a:cs typeface="Bebas Neue"/>
                <a:sym typeface="Bebas Neue"/>
              </a:defRPr>
            </a:lvl5pPr>
            <a:lvl6pPr lvl="5" algn="r">
              <a:buNone/>
              <a:defRPr sz="1300">
                <a:solidFill>
                  <a:schemeClr val="dk2"/>
                </a:solidFill>
                <a:latin typeface="Bebas Neue"/>
                <a:ea typeface="Bebas Neue"/>
                <a:cs typeface="Bebas Neue"/>
                <a:sym typeface="Bebas Neue"/>
              </a:defRPr>
            </a:lvl6pPr>
            <a:lvl7pPr lvl="6" algn="r">
              <a:buNone/>
              <a:defRPr sz="1300">
                <a:solidFill>
                  <a:schemeClr val="dk2"/>
                </a:solidFill>
                <a:latin typeface="Bebas Neue"/>
                <a:ea typeface="Bebas Neue"/>
                <a:cs typeface="Bebas Neue"/>
                <a:sym typeface="Bebas Neue"/>
              </a:defRPr>
            </a:lvl7pPr>
            <a:lvl8pPr lvl="7" algn="r">
              <a:buNone/>
              <a:defRPr sz="1300">
                <a:solidFill>
                  <a:schemeClr val="dk2"/>
                </a:solidFill>
                <a:latin typeface="Bebas Neue"/>
                <a:ea typeface="Bebas Neue"/>
                <a:cs typeface="Bebas Neue"/>
                <a:sym typeface="Bebas Neue"/>
              </a:defRPr>
            </a:lvl8pPr>
            <a:lvl9pPr lvl="8" algn="r">
              <a:buNone/>
              <a:defRPr sz="1300">
                <a:solidFill>
                  <a:schemeClr val="dk2"/>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66" r:id="rId5"/>
    <p:sldLayoutId id="2147483669" r:id="rId6"/>
    <p:sldLayoutId id="2147483674" r:id="rId7"/>
    <p:sldLayoutId id="2147483675" r:id="rId8"/>
    <p:sldLayoutId id="214748367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7">
          <a:extLst>
            <a:ext uri="{FF2B5EF4-FFF2-40B4-BE49-F238E27FC236}">
              <a16:creationId xmlns:a16="http://schemas.microsoft.com/office/drawing/2014/main" id="{53BD3942-64FC-579E-FAD9-B4D937CE601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08249F9-537A-109D-D7CA-D8FEC6C1D06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Google Shape;1317;p47">
            <a:extLst>
              <a:ext uri="{FF2B5EF4-FFF2-40B4-BE49-F238E27FC236}">
                <a16:creationId xmlns:a16="http://schemas.microsoft.com/office/drawing/2014/main" id="{77A8CA11-AFBA-4828-6DCD-A37AB9FACDD4}"/>
              </a:ext>
            </a:extLst>
          </p:cNvPr>
          <p:cNvSpPr txBox="1">
            <a:spLocks/>
          </p:cNvSpPr>
          <p:nvPr/>
        </p:nvSpPr>
        <p:spPr>
          <a:xfrm>
            <a:off x="0" y="938851"/>
            <a:ext cx="9144000" cy="1856054"/>
          </a:xfrm>
          <a:prstGeom prst="rect">
            <a:avLst/>
          </a:prstGeom>
          <a:noFill/>
          <a:ln>
            <a:noFill/>
          </a:ln>
          <a:effectLst>
            <a:outerShdw blurRad="50800" dist="50800" dir="5400000" algn="ctr" rotWithShape="0">
              <a:srgbClr val="000000">
                <a:alpha val="19000"/>
              </a:srgbClr>
            </a:outerShdw>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aleway"/>
              <a:buNone/>
              <a:defRPr sz="1800" b="1" i="0" u="none" strike="noStrike" cap="none">
                <a:solidFill>
                  <a:schemeClr val="dk1"/>
                </a:solidFill>
                <a:latin typeface="Raleway"/>
                <a:ea typeface="Raleway"/>
                <a:cs typeface="Raleway"/>
                <a:sym typeface="Raleway"/>
              </a:defRPr>
            </a:lvl1pPr>
            <a:lvl2pPr marR="0" lvl="1"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pPr lvl="0" algn="ctr" defTabSz="457200">
              <a:spcBef>
                <a:spcPct val="0"/>
              </a:spcBef>
              <a:buClrTx/>
              <a:buSzTx/>
            </a:pPr>
            <a:r>
              <a:rPr lang="fr-FR" sz="2400" b="0" kern="12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L’ingénierie didactique des mathématiques: </a:t>
            </a:r>
          </a:p>
          <a:p>
            <a:pPr lvl="0" algn="ctr" defTabSz="457200">
              <a:spcBef>
                <a:spcPct val="0"/>
              </a:spcBef>
              <a:buClrTx/>
              <a:buSzTx/>
            </a:pPr>
            <a:r>
              <a:rPr lang="fr-FR" sz="2400" b="0" kern="12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Un outil d’innovation pédagogique</a:t>
            </a:r>
            <a:endParaRPr lang="fr-FR"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6" name="Google Shape;1167;p33">
            <a:extLst>
              <a:ext uri="{FF2B5EF4-FFF2-40B4-BE49-F238E27FC236}">
                <a16:creationId xmlns:a16="http://schemas.microsoft.com/office/drawing/2014/main" id="{3FF3C78E-123B-54E9-77A7-BD1E8C4B8D8C}"/>
              </a:ext>
            </a:extLst>
          </p:cNvPr>
          <p:cNvSpPr txBox="1">
            <a:spLocks/>
          </p:cNvSpPr>
          <p:nvPr/>
        </p:nvSpPr>
        <p:spPr>
          <a:xfrm>
            <a:off x="586853" y="2880274"/>
            <a:ext cx="8041758" cy="13243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0" indent="0"/>
            <a:r>
              <a:rPr lang="fr-FR"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Iltireh Abdoulkader, Formateur en Mathématiques et didactiques des Mathématiques au </a:t>
            </a:r>
            <a:r>
              <a:rPr lang="fr-FR" dirty="0" err="1">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Cfen</a:t>
            </a:r>
            <a:endParaRPr lang="fr-FR"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endParaRPr>
          </a:p>
          <a:p>
            <a:pPr marL="0" indent="0"/>
            <a:r>
              <a:rPr lang="fr-FR"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Email: iltireha@gmail.com</a:t>
            </a:r>
          </a:p>
        </p:txBody>
      </p:sp>
      <p:sp>
        <p:nvSpPr>
          <p:cNvPr id="13" name="Google Shape;1167;p33">
            <a:extLst>
              <a:ext uri="{FF2B5EF4-FFF2-40B4-BE49-F238E27FC236}">
                <a16:creationId xmlns:a16="http://schemas.microsoft.com/office/drawing/2014/main" id="{17594970-D6D7-85E5-BBE5-31355E445497}"/>
              </a:ext>
            </a:extLst>
          </p:cNvPr>
          <p:cNvSpPr txBox="1">
            <a:spLocks/>
          </p:cNvSpPr>
          <p:nvPr/>
        </p:nvSpPr>
        <p:spPr>
          <a:xfrm>
            <a:off x="1912676" y="1866878"/>
            <a:ext cx="5318647" cy="4141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0" indent="0" algn="ctr"/>
            <a:r>
              <a:rPr lang="fr-FR" sz="200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Décembre 2022 – Mai 2025</a:t>
            </a:r>
          </a:p>
        </p:txBody>
      </p:sp>
      <p:sp>
        <p:nvSpPr>
          <p:cNvPr id="2" name="Google Shape;1208;p36">
            <a:extLst>
              <a:ext uri="{FF2B5EF4-FFF2-40B4-BE49-F238E27FC236}">
                <a16:creationId xmlns:a16="http://schemas.microsoft.com/office/drawing/2014/main" id="{CFABD80C-7937-D668-D0FF-216D5EAC044E}"/>
              </a:ext>
            </a:extLst>
          </p:cNvPr>
          <p:cNvSpPr txBox="1">
            <a:spLocks noGrp="1"/>
          </p:cNvSpPr>
          <p:nvPr>
            <p:ph type="title"/>
          </p:nvPr>
        </p:nvSpPr>
        <p:spPr>
          <a:xfrm>
            <a:off x="370573" y="179637"/>
            <a:ext cx="8402854" cy="352055"/>
          </a:xfrm>
          <a:prstGeom prst="rect">
            <a:avLst/>
          </a:prstGeom>
        </p:spPr>
        <p:txBody>
          <a:bodyPr spcFirstLastPara="1" wrap="square" lIns="91425" tIns="91425" rIns="91425" bIns="91425" anchor="ctr" anchorCtr="0">
            <a:noAutofit/>
          </a:bodyPr>
          <a:lstStyle/>
          <a:p>
            <a:pPr lvl="0"/>
            <a:r>
              <a:rPr lang="fr-FR" sz="1200" i="1" dirty="0">
                <a:latin typeface="Noto Sans SemiBold" panose="020B0502040504020204" pitchFamily="34" charset="0"/>
                <a:ea typeface="Noto Sans SemiBold" panose="020B0502040504020204" pitchFamily="34" charset="0"/>
                <a:cs typeface="Noto Sans SemiBold" panose="020B0502040504020204" pitchFamily="34" charset="0"/>
              </a:rPr>
              <a:t>Journées nationales de l'innovation et de la recherche-action</a:t>
            </a:r>
            <a:endParaRPr sz="1200" i="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10" name="Groupe 9">
            <a:extLst>
              <a:ext uri="{FF2B5EF4-FFF2-40B4-BE49-F238E27FC236}">
                <a16:creationId xmlns:a16="http://schemas.microsoft.com/office/drawing/2014/main" id="{1CA763D8-7726-0D21-5B59-680961D6911C}"/>
              </a:ext>
            </a:extLst>
          </p:cNvPr>
          <p:cNvGrpSpPr/>
          <p:nvPr/>
        </p:nvGrpSpPr>
        <p:grpSpPr>
          <a:xfrm>
            <a:off x="586853" y="4482605"/>
            <a:ext cx="6530227" cy="607555"/>
            <a:chOff x="586853" y="4436885"/>
            <a:chExt cx="8045257" cy="727320"/>
          </a:xfrm>
        </p:grpSpPr>
        <p:grpSp>
          <p:nvGrpSpPr>
            <p:cNvPr id="7" name="Groupe 6">
              <a:extLst>
                <a:ext uri="{FF2B5EF4-FFF2-40B4-BE49-F238E27FC236}">
                  <a16:creationId xmlns:a16="http://schemas.microsoft.com/office/drawing/2014/main" id="{6D545441-5321-3C44-518F-3EA0289517C0}"/>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4FB254E4-8126-8E66-FBB4-6FDD1F4D15A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B8BF9535-F716-C335-3E30-4A235E31184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a16="http://schemas.microsoft.com/office/drawing/2014/main" id="{250BA1C4-6FA5-647F-9353-55E814BBA06F}"/>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4" name="Image 3" descr="Une image contenant texte, logo, Graphique, graphisme&#10;&#10;Le contenu généré par l’IA peut être incorrect.">
              <a:extLst>
                <a:ext uri="{FF2B5EF4-FFF2-40B4-BE49-F238E27FC236}">
                  <a16:creationId xmlns:a16="http://schemas.microsoft.com/office/drawing/2014/main"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342668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63062" y="55179"/>
            <a:ext cx="9080938" cy="4264886"/>
          </a:xfrm>
          <a:prstGeom prst="rect">
            <a:avLst/>
          </a:prstGeom>
        </p:spPr>
      </p:pic>
      <p:sp>
        <p:nvSpPr>
          <p:cNvPr id="1208" name="Google Shape;1208;p36"/>
          <p:cNvSpPr txBox="1">
            <a:spLocks noGrp="1"/>
          </p:cNvSpPr>
          <p:nvPr>
            <p:ph type="title"/>
          </p:nvPr>
        </p:nvSpPr>
        <p:spPr>
          <a:xfrm>
            <a:off x="2461260" y="0"/>
            <a:ext cx="6405338" cy="4320065"/>
          </a:xfrm>
          <a:prstGeom prst="rect">
            <a:avLst/>
          </a:prstGeom>
          <a:effectLst>
            <a:innerShdw blurRad="63500" dist="50800" dir="13500000">
              <a:prstClr val="black">
                <a:alpha val="50000"/>
              </a:prstClr>
            </a:innerShdw>
          </a:effectLst>
        </p:spPr>
        <p:txBody>
          <a:bodyPr spcFirstLastPara="1" wrap="square" lIns="91425" tIns="91425" rIns="91425" bIns="91425" anchor="ctr" anchorCtr="0">
            <a:noAutofit/>
          </a:bodyPr>
          <a:lstStyle/>
          <a:p>
            <a:pPr>
              <a:lnSpc>
                <a:spcPct val="150000"/>
              </a:lnSpc>
            </a:pPr>
            <a:r>
              <a:rPr lang="fr-FR" sz="1800" dirty="0">
                <a:solidFill>
                  <a:srgbClr val="002060"/>
                </a:solidFill>
                <a:latin typeface="Noto Sans Black" panose="020B0604020202020204" charset="0"/>
                <a:ea typeface="Noto Sans Black" panose="020B0604020202020204" charset="0"/>
                <a:cs typeface="Noto Sans Black" panose="020B0604020202020204" charset="0"/>
              </a:rPr>
              <a:t>Dans le contexte djiboutien, marqué par une volonté d’améliorer la qualité de l’enseignement des mathématiques, l’ingénierie didactique a été introduite à travers différentes initiatives, notamment le programme </a:t>
            </a:r>
            <a:r>
              <a:rPr lang="fr-FR" sz="1800" i="1" dirty="0">
                <a:solidFill>
                  <a:srgbClr val="002060"/>
                </a:solidFill>
                <a:latin typeface="Noto Sans Black" panose="020B0604020202020204" charset="0"/>
                <a:ea typeface="Noto Sans Black" panose="020B0604020202020204" charset="0"/>
                <a:cs typeface="Noto Sans Black" panose="020B0604020202020204" charset="0"/>
              </a:rPr>
              <a:t>APPRENDRE</a:t>
            </a:r>
            <a:r>
              <a:rPr lang="fr-FR" sz="1800" dirty="0">
                <a:solidFill>
                  <a:srgbClr val="002060"/>
                </a:solidFill>
                <a:latin typeface="Noto Sans Black" panose="020B0604020202020204" charset="0"/>
                <a:ea typeface="Noto Sans Black" panose="020B0604020202020204" charset="0"/>
                <a:cs typeface="Noto Sans Black" panose="020B0604020202020204" charset="0"/>
              </a:rPr>
              <a:t> de l’AUF. Ces actions ont mis en lumière la nécessité de dépasser une simple transmission de savoirs disciplinaires pour développer une démarche réflexive et créative chez les enseignants. </a:t>
            </a:r>
          </a:p>
        </p:txBody>
      </p:sp>
      <p:sp>
        <p:nvSpPr>
          <p:cNvPr id="1209" name="Google Shape;1209;p36"/>
          <p:cNvSpPr txBox="1">
            <a:spLocks noGrp="1"/>
          </p:cNvSpPr>
          <p:nvPr>
            <p:ph type="title" idx="2"/>
          </p:nvPr>
        </p:nvSpPr>
        <p:spPr>
          <a:xfrm>
            <a:off x="184975" y="1430191"/>
            <a:ext cx="1996439"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1</a:t>
            </a:r>
            <a:endParaRPr dirty="0">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8260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F971B298-A694-C98D-3EF5-08C2E0C9535E}"/>
              </a:ext>
            </a:extLst>
          </p:cNvPr>
          <p:cNvSpPr/>
          <p:nvPr/>
        </p:nvSpPr>
        <p:spPr>
          <a:xfrm rot="-900712">
            <a:off x="61463" y="103829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2548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1166" name="Google Shape;1166;p33"/>
          <p:cNvSpPr txBox="1">
            <a:spLocks noGrp="1"/>
          </p:cNvSpPr>
          <p:nvPr>
            <p:ph type="title"/>
          </p:nvPr>
        </p:nvSpPr>
        <p:spPr>
          <a:xfrm>
            <a:off x="69861" y="141670"/>
            <a:ext cx="8900160" cy="55761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Noto Sans Black" panose="020B0604020202020204" charset="0"/>
                <a:ea typeface="Noto Sans Black" panose="020B0604020202020204" charset="0"/>
                <a:cs typeface="Noto Sans Black" panose="020B0604020202020204" charset="0"/>
              </a:rPr>
              <a:t>L’ ingénierie didactique des mathématiques</a:t>
            </a:r>
            <a:endParaRPr dirty="0">
              <a:latin typeface="Noto Sans Black" panose="020B0604020202020204" charset="0"/>
              <a:ea typeface="Noto Sans Black" panose="020B0604020202020204" charset="0"/>
              <a:cs typeface="Noto Sans Black" panose="020B0604020202020204" charset="0"/>
            </a:endParaRPr>
          </a:p>
        </p:txBody>
      </p:sp>
      <p:sp>
        <p:nvSpPr>
          <p:cNvPr id="5" name="Google Shape;1283;p43">
            <a:extLst>
              <a:ext uri="{FF2B5EF4-FFF2-40B4-BE49-F238E27FC236}">
                <a16:creationId xmlns:a16="http://schemas.microsoft.com/office/drawing/2014/main" id="{C1A5F41F-0F54-2969-BAD8-D65967994D51}"/>
              </a:ext>
            </a:extLst>
          </p:cNvPr>
          <p:cNvSpPr txBox="1">
            <a:spLocks/>
          </p:cNvSpPr>
          <p:nvPr/>
        </p:nvSpPr>
        <p:spPr>
          <a:xfrm>
            <a:off x="688178" y="1089565"/>
            <a:ext cx="8281843" cy="1058449"/>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Black" panose="020B0604020202020204" charset="0"/>
              <a:ea typeface="Noto Sans Black" panose="020B0604020202020204" charset="0"/>
              <a:cs typeface="Noto Sans Black" panose="020B0604020202020204" charset="0"/>
            </a:endParaRPr>
          </a:p>
        </p:txBody>
      </p:sp>
      <p:sp>
        <p:nvSpPr>
          <p:cNvPr id="2" name="Rectangle 1">
            <a:extLst>
              <a:ext uri="{FF2B5EF4-FFF2-40B4-BE49-F238E27FC236}">
                <a16:creationId xmlns:a16="http://schemas.microsoft.com/office/drawing/2014/main" id="{DD32A760-ADCC-DDB3-426F-E9F9B27E4E2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Noto Sans Black" panose="020B0604020202020204" charset="0"/>
              <a:ea typeface="Noto Sans Black" panose="020B0604020202020204" charset="0"/>
              <a:cs typeface="Noto Sans Black" panose="020B0604020202020204" charset="0"/>
            </a:endParaRPr>
          </a:p>
        </p:txBody>
      </p:sp>
      <p:grpSp>
        <p:nvGrpSpPr>
          <p:cNvPr id="6" name="Groupe 5">
            <a:extLst>
              <a:ext uri="{FF2B5EF4-FFF2-40B4-BE49-F238E27FC236}">
                <a16:creationId xmlns:a16="http://schemas.microsoft.com/office/drawing/2014/main" id="{7F01DB06-0016-70C1-A766-7F039951398C}"/>
              </a:ext>
            </a:extLst>
          </p:cNvPr>
          <p:cNvGrpSpPr/>
          <p:nvPr/>
        </p:nvGrpSpPr>
        <p:grpSpPr>
          <a:xfrm>
            <a:off x="586853" y="4482605"/>
            <a:ext cx="8045257" cy="727320"/>
            <a:chOff x="586853" y="4436885"/>
            <a:chExt cx="8045257" cy="727320"/>
          </a:xfrm>
        </p:grpSpPr>
        <p:grpSp>
          <p:nvGrpSpPr>
            <p:cNvPr id="7" name="Groupe 6">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4" name="Rectangle 3"/>
          <p:cNvSpPr/>
          <p:nvPr/>
        </p:nvSpPr>
        <p:spPr>
          <a:xfrm>
            <a:off x="205740" y="839867"/>
            <a:ext cx="8534400" cy="892745"/>
          </a:xfrm>
          <a:prstGeom prst="rect">
            <a:avLst/>
          </a:prstGeom>
        </p:spPr>
        <p:txBody>
          <a:bodyPr wrap="square">
            <a:spAutoFit/>
          </a:bodyPr>
          <a:lstStyle/>
          <a:p>
            <a:pPr>
              <a:lnSpc>
                <a:spcPct val="200000"/>
              </a:lnSpc>
            </a:pPr>
            <a:br>
              <a:rPr lang="fr-FR" b="1" dirty="0">
                <a:solidFill>
                  <a:schemeClr val="accent3"/>
                </a:solidFill>
                <a:latin typeface="Noto Sans Black" panose="020B0604020202020204" charset="0"/>
                <a:ea typeface="Noto Sans Black" panose="020B0604020202020204" charset="0"/>
                <a:cs typeface="Noto Sans Black" panose="020B0604020202020204" charset="0"/>
              </a:rPr>
            </a:br>
            <a:endParaRPr lang="fr-FR" b="1" dirty="0">
              <a:solidFill>
                <a:schemeClr val="accent3"/>
              </a:solidFill>
              <a:latin typeface="Noto Sans Black" panose="020B0604020202020204" charset="0"/>
              <a:ea typeface="Noto Sans Black" panose="020B0604020202020204" charset="0"/>
              <a:cs typeface="Noto Sans Black" panose="020B0604020202020204" charset="0"/>
            </a:endParaRPr>
          </a:p>
        </p:txBody>
      </p:sp>
      <p:sp>
        <p:nvSpPr>
          <p:cNvPr id="13" name="ZoneTexte 12"/>
          <p:cNvSpPr txBox="1"/>
          <p:nvPr/>
        </p:nvSpPr>
        <p:spPr>
          <a:xfrm>
            <a:off x="6027420" y="2941320"/>
            <a:ext cx="2476500" cy="307777"/>
          </a:xfrm>
          <a:prstGeom prst="rect">
            <a:avLst/>
          </a:prstGeom>
          <a:noFill/>
          <a:ln>
            <a:solidFill>
              <a:schemeClr val="bg2"/>
            </a:solidFill>
          </a:ln>
        </p:spPr>
        <p:txBody>
          <a:bodyPr wrap="square" rtlCol="0">
            <a:spAutoFit/>
          </a:bodyPr>
          <a:lstStyle/>
          <a:p>
            <a:endParaRPr lang="fr-FR" dirty="0">
              <a:latin typeface="Noto Sans Black" panose="020B0604020202020204" charset="0"/>
              <a:ea typeface="Noto Sans Black" panose="020B0604020202020204" charset="0"/>
              <a:cs typeface="Noto Sans Black" panose="020B0604020202020204" charset="0"/>
            </a:endParaRPr>
          </a:p>
        </p:txBody>
      </p:sp>
      <p:pic>
        <p:nvPicPr>
          <p:cNvPr id="14" name="Image 13"/>
          <p:cNvPicPr>
            <a:picLocks noChangeAspect="1"/>
          </p:cNvPicPr>
          <p:nvPr/>
        </p:nvPicPr>
        <p:blipFill>
          <a:blip r:embed="rId8"/>
          <a:stretch>
            <a:fillRect/>
          </a:stretch>
        </p:blipFill>
        <p:spPr>
          <a:xfrm>
            <a:off x="6032289" y="1524001"/>
            <a:ext cx="2937731" cy="2674620"/>
          </a:xfrm>
          <a:prstGeom prst="rect">
            <a:avLst/>
          </a:prstGeom>
        </p:spPr>
      </p:pic>
      <p:sp>
        <p:nvSpPr>
          <p:cNvPr id="16" name="Rectangle 15"/>
          <p:cNvSpPr/>
          <p:nvPr/>
        </p:nvSpPr>
        <p:spPr>
          <a:xfrm>
            <a:off x="104966" y="807258"/>
            <a:ext cx="5831014" cy="4955203"/>
          </a:xfrm>
          <a:prstGeom prst="rect">
            <a:avLst/>
          </a:prstGeom>
        </p:spPr>
        <p:txBody>
          <a:bodyPr wrap="square">
            <a:spAutoFit/>
          </a:bodyPr>
          <a:lstStyle/>
          <a:p>
            <a:pPr marL="285750" indent="-285750">
              <a:lnSpc>
                <a:spcPct val="200000"/>
              </a:lnSpc>
              <a:buFont typeface="Arial" panose="020B0604020202020204" pitchFamily="34" charset="0"/>
              <a:buChar char="•"/>
            </a:pPr>
            <a:r>
              <a:rPr lang="fr-FR" sz="1600" b="1" dirty="0">
                <a:solidFill>
                  <a:schemeClr val="accent3"/>
                </a:solidFill>
                <a:latin typeface="Noto Sans Black" panose="020B0604020202020204" charset="0"/>
                <a:ea typeface="Noto Sans Black" panose="020B0604020202020204" charset="0"/>
                <a:cs typeface="Noto Sans Black" panose="020B0604020202020204" charset="0"/>
              </a:rPr>
              <a:t>L’ingénierie didactique des mathématiques occupe aujourd’hui une place stratégique dans le renouvellement des pratiques de formation initiale et continue des enseignants. </a:t>
            </a:r>
          </a:p>
          <a:p>
            <a:pPr marL="285750" indent="-285750">
              <a:lnSpc>
                <a:spcPct val="200000"/>
              </a:lnSpc>
              <a:buFont typeface="Arial" panose="020B0604020202020204" pitchFamily="34" charset="0"/>
              <a:buChar char="•"/>
            </a:pPr>
            <a:r>
              <a:rPr lang="fr-FR" sz="1600" b="1" dirty="0">
                <a:solidFill>
                  <a:schemeClr val="accent3"/>
                </a:solidFill>
                <a:latin typeface="Noto Sans Black" panose="020B0604020202020204" charset="0"/>
                <a:ea typeface="Noto Sans Black" panose="020B0604020202020204" charset="0"/>
                <a:cs typeface="Noto Sans Black" panose="020B0604020202020204" charset="0"/>
              </a:rPr>
              <a:t>Elle ne se limite pas à un cadre théorique, mais constitue un outil d’innovation pédagogique, en ce sens qu’elle permet de concevoir, d’expérimenter et d’adapter des dispositifs d’enseignement-apprentissage contextualisés</a:t>
            </a:r>
            <a:endParaRPr lang="fr-FR" sz="16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285750" indent="-285750">
              <a:lnSpc>
                <a:spcPct val="200000"/>
              </a:lnSpc>
              <a:buFont typeface="Arial" panose="020B0604020202020204" pitchFamily="34" charset="0"/>
              <a:buChar char="•"/>
            </a:pPr>
            <a:endParaRPr lang="fr-FR" b="1" dirty="0">
              <a:solidFill>
                <a:schemeClr val="accent3"/>
              </a:solidFill>
              <a:latin typeface="Noto Sans Black" panose="020B0604020202020204" charset="0"/>
              <a:ea typeface="Noto Sans Black" panose="020B0604020202020204" charset="0"/>
              <a:cs typeface="Noto Sans Black" panose="020B0604020202020204" charset="0"/>
            </a:endParaRPr>
          </a:p>
        </p:txBody>
      </p:sp>
    </p:spTree>
    <p:extLst>
      <p:ext uri="{BB962C8B-B14F-4D97-AF65-F5344CB8AC3E}">
        <p14:creationId xmlns:p14="http://schemas.microsoft.com/office/powerpoint/2010/main" val="2827109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800167" y="1111204"/>
            <a:ext cx="7831944" cy="124414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ct val="200000"/>
              </a:lnSpc>
              <a:buFont typeface="Arial" panose="020B0604020202020204" pitchFamily="34" charset="0"/>
              <a:buChar char="•"/>
            </a:pPr>
            <a:endParaRPr lang="fr-FR" sz="2000" b="1" dirty="0">
              <a:solidFill>
                <a:schemeClr val="accent3"/>
              </a:solidFill>
              <a:latin typeface="Noto Sans Black" panose="020B0604020202020204" charset="0"/>
              <a:ea typeface="Noto Sans Black" panose="020B0604020202020204" charset="0"/>
              <a:cs typeface="Noto Sans Black" panose="020B060402020202020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8260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2" name="Titre 1"/>
          <p:cNvSpPr>
            <a:spLocks noGrp="1"/>
          </p:cNvSpPr>
          <p:nvPr>
            <p:ph type="title"/>
          </p:nvPr>
        </p:nvSpPr>
        <p:spPr>
          <a:xfrm>
            <a:off x="388620" y="0"/>
            <a:ext cx="8313420" cy="695189"/>
          </a:xfrm>
        </p:spPr>
        <p:txBody>
          <a:bodyPr/>
          <a:lstStyle/>
          <a:p>
            <a:pPr algn="ctr"/>
            <a:r>
              <a:rPr lang="fr-FR" sz="1800" dirty="0">
                <a:latin typeface="Noto Sans Black" panose="020B0604020202020204" charset="0"/>
                <a:ea typeface="Noto Sans Black" panose="020B0604020202020204" charset="0"/>
                <a:cs typeface="Noto Sans Black" panose="020B0604020202020204" charset="0"/>
              </a:rPr>
              <a:t>La formation en didactique des mathématiques</a:t>
            </a:r>
          </a:p>
        </p:txBody>
      </p:sp>
      <p:sp>
        <p:nvSpPr>
          <p:cNvPr id="13" name="Espace réservé du contenu 2"/>
          <p:cNvSpPr txBox="1">
            <a:spLocks/>
          </p:cNvSpPr>
          <p:nvPr/>
        </p:nvSpPr>
        <p:spPr>
          <a:xfrm>
            <a:off x="-1" y="605453"/>
            <a:ext cx="8702041" cy="2960708"/>
          </a:xfrm>
          <a:prstGeom prst="rect">
            <a:avLst/>
          </a:prstGeom>
          <a:noFill/>
          <a:ln>
            <a:noFill/>
          </a:ln>
        </p:spPr>
        <p:txBody>
          <a:bodyPr spcFirstLastPara="1" wrap="square" lIns="91425" tIns="91425" rIns="91425" bIns="91425" anchor="ctr" anchorCtr="0">
            <a:normAutofit fontScale="92500"/>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naheim"/>
              <a:buNone/>
              <a:defRPr sz="16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algn="l">
              <a:lnSpc>
                <a:spcPct val="150000"/>
              </a:lnSpc>
            </a:pPr>
            <a:r>
              <a:rPr lang="fr-FR" sz="1800" dirty="0">
                <a:latin typeface="Noto Sans Black" panose="020B0604020202020204" charset="0"/>
                <a:ea typeface="Noto Sans Black" panose="020B0604020202020204" charset="0"/>
                <a:cs typeface="Noto Sans Black" panose="020B0604020202020204" charset="0"/>
              </a:rPr>
              <a:t>La didactique des mathématiques en formation initiale et continue a connu une évolution notoire en passant d’une didactique trop informelle au CFPEN  centré sur la conception d’une fiche de leçon à une didactique plus soutenue avec l’avènement du CFEEF (CFEN). En effet l’étude la didactique a beaucoup bénéficié d’un apport considérable de L’UM2  en cadre théorique ainsi que des outils d’analyses qui ont été déjà mise en œuvre en formation initiale et continue pour mieux accompagner la révision du curricula </a:t>
            </a:r>
          </a:p>
          <a:p>
            <a:pPr algn="l"/>
            <a:endParaRPr lang="fr-FR" sz="1800" dirty="0">
              <a:latin typeface="Noto Sans Black" panose="020B0604020202020204" charset="0"/>
              <a:ea typeface="Noto Sans Black" panose="020B0604020202020204" charset="0"/>
              <a:cs typeface="Noto Sans Black" panose="020B06040202020202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800167" y="1111204"/>
            <a:ext cx="7831944" cy="124414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ct val="200000"/>
              </a:lnSpc>
              <a:buFont typeface="Arial" panose="020B0604020202020204" pitchFamily="34" charset="0"/>
              <a:buChar char="•"/>
            </a:pPr>
            <a:endParaRPr lang="fr-FR" sz="2000" b="1" dirty="0">
              <a:solidFill>
                <a:schemeClr val="accent3"/>
              </a:solidFill>
              <a:latin typeface="Noto Sans Black" panose="020B0604020202020204" charset="0"/>
              <a:ea typeface="Noto Sans Black" panose="020B0604020202020204" charset="0"/>
              <a:cs typeface="Noto Sans Black" panose="020B060402020202020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2" name="Titre 1"/>
          <p:cNvSpPr>
            <a:spLocks noGrp="1"/>
          </p:cNvSpPr>
          <p:nvPr>
            <p:ph type="title"/>
          </p:nvPr>
        </p:nvSpPr>
        <p:spPr>
          <a:xfrm>
            <a:off x="388620" y="0"/>
            <a:ext cx="8313420" cy="695189"/>
          </a:xfrm>
        </p:spPr>
        <p:txBody>
          <a:bodyPr/>
          <a:lstStyle/>
          <a:p>
            <a:pPr algn="ctr"/>
            <a:r>
              <a:rPr lang="fr-FR" sz="1800" dirty="0">
                <a:latin typeface="Noto Sans Black" panose="020B0604020202020204" charset="0"/>
                <a:ea typeface="Noto Sans Black" panose="020B0604020202020204" charset="0"/>
                <a:cs typeface="Noto Sans Black" panose="020B0604020202020204" charset="0"/>
              </a:rPr>
              <a:t>La formation en didactique des mathématiques</a:t>
            </a:r>
          </a:p>
        </p:txBody>
      </p:sp>
      <p:sp>
        <p:nvSpPr>
          <p:cNvPr id="13" name="Espace réservé du contenu 2"/>
          <p:cNvSpPr txBox="1">
            <a:spLocks/>
          </p:cNvSpPr>
          <p:nvPr/>
        </p:nvSpPr>
        <p:spPr>
          <a:xfrm>
            <a:off x="-1" y="605453"/>
            <a:ext cx="8991601" cy="2617807"/>
          </a:xfrm>
          <a:prstGeom prst="rect">
            <a:avLst/>
          </a:prstGeom>
          <a:noFill/>
          <a:ln>
            <a:noFill/>
          </a:ln>
        </p:spPr>
        <p:txBody>
          <a:bodyPr spcFirstLastPara="1" wrap="square" lIns="91425" tIns="91425" rIns="91425" bIns="91425" anchor="ctr" anchorCtr="0">
            <a:normAutofit lnSpcReduction="10000"/>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naheim"/>
              <a:buNone/>
              <a:defRPr sz="16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algn="l">
              <a:lnSpc>
                <a:spcPct val="150000"/>
              </a:lnSpc>
            </a:pPr>
            <a:r>
              <a:rPr lang="fr-FR" sz="1800" dirty="0">
                <a:latin typeface="Noto Sans Black" panose="020B0604020202020204" charset="0"/>
                <a:ea typeface="Noto Sans Black" panose="020B0604020202020204" charset="0"/>
                <a:cs typeface="Noto Sans Black" panose="020B0604020202020204" charset="0"/>
              </a:rPr>
              <a:t>Le programme ‘APPRENDRE’ de L’AUF à son tour nous a accompagné à toucher un large public d’encadreur ( Formateur, Conseiller pédagogique, Inspecteur ….) à l’aide d’une formation sur une initiation de l’ingénierie de la didactique des maths. En effet cette formation était composée d’une première partie en présentiel suivi d’une autre partie qui consistait à expérimenter les outils adopter en théorie</a:t>
            </a:r>
            <a:r>
              <a:rPr lang="fr-FR" sz="2000" dirty="0"/>
              <a:t>. </a:t>
            </a:r>
          </a:p>
        </p:txBody>
      </p:sp>
    </p:spTree>
    <p:extLst>
      <p:ext uri="{BB962C8B-B14F-4D97-AF65-F5344CB8AC3E}">
        <p14:creationId xmlns:p14="http://schemas.microsoft.com/office/powerpoint/2010/main" val="957444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288"/>
        <p:cNvGrpSpPr/>
        <p:nvPr/>
      </p:nvGrpSpPr>
      <p:grpSpPr>
        <a:xfrm>
          <a:off x="0" y="0"/>
          <a:ext cx="0" cy="0"/>
          <a:chOff x="0" y="0"/>
          <a:chExt cx="0" cy="0"/>
        </a:xfrm>
      </p:grpSpPr>
      <p:sp>
        <p:nvSpPr>
          <p:cNvPr id="1290" name="Google Shape;1290;p44"/>
          <p:cNvSpPr txBox="1">
            <a:spLocks noGrp="1"/>
          </p:cNvSpPr>
          <p:nvPr>
            <p:ph type="title" idx="2"/>
          </p:nvPr>
        </p:nvSpPr>
        <p:spPr>
          <a:xfrm>
            <a:off x="6528123" y="2241164"/>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2</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D6835BF9-C4F1-FB17-7C2A-FE862BEE579B}"/>
              </a:ext>
            </a:extLst>
          </p:cNvPr>
          <p:cNvSpPr txBox="1">
            <a:spLocks noGrp="1"/>
          </p:cNvSpPr>
          <p:nvPr>
            <p:ph type="title"/>
          </p:nvPr>
        </p:nvSpPr>
        <p:spPr>
          <a:xfrm>
            <a:off x="129540" y="1051561"/>
            <a:ext cx="6015079" cy="2278736"/>
          </a:xfrm>
          <a:prstGeom prst="rect">
            <a:avLst/>
          </a:prstGeom>
        </p:spPr>
        <p:txBody>
          <a:bodyPr spcFirstLastPara="1" wrap="square" lIns="91425" tIns="91425" rIns="91425" bIns="91425" anchor="ctr" anchorCtr="0">
            <a:noAutofit/>
          </a:bodyPr>
          <a:lstStyle/>
          <a:p>
            <a:pPr lvl="0">
              <a:lnSpc>
                <a:spcPct val="150000"/>
              </a:lnSpc>
            </a:pPr>
            <a:br>
              <a:rPr lang="fr-FR" sz="1600" dirty="0">
                <a:latin typeface="Noto Sans Black" panose="020B0502040504020204" pitchFamily="34" charset="0"/>
                <a:ea typeface="Noto Sans Black" panose="020B0502040504020204" pitchFamily="34" charset="0"/>
                <a:cs typeface="Noto Sans Black" panose="020B0502040504020204" pitchFamily="34" charset="0"/>
              </a:rPr>
            </a:br>
            <a:r>
              <a:rPr lang="fr-FR" sz="1800" dirty="0">
                <a:latin typeface="Noto Sans Black" panose="020B0502040504020204" pitchFamily="34" charset="0"/>
                <a:ea typeface="Noto Sans Black" panose="020B0502040504020204" pitchFamily="34" charset="0"/>
                <a:cs typeface="Noto Sans Black" panose="020B0502040504020204" pitchFamily="34" charset="0"/>
              </a:rPr>
              <a:t>Objectifs de la formation</a:t>
            </a:r>
            <a:br>
              <a:rPr lang="fr-FR" sz="1600" dirty="0">
                <a:latin typeface="Noto Sans Black" panose="020B0502040504020204" pitchFamily="34" charset="0"/>
                <a:ea typeface="Noto Sans Black" panose="020B0502040504020204" pitchFamily="34" charset="0"/>
                <a:cs typeface="Noto Sans Black" panose="020B0502040504020204" pitchFamily="34" charset="0"/>
              </a:rPr>
            </a:br>
            <a:r>
              <a:rPr lang="fr-FR" sz="1600" dirty="0">
                <a:latin typeface="Noto Sans Black" panose="020B0502040504020204" pitchFamily="34" charset="0"/>
                <a:ea typeface="Noto Sans Black" panose="020B0502040504020204" pitchFamily="34" charset="0"/>
                <a:cs typeface="Noto Sans Black" panose="020B0502040504020204" pitchFamily="34" charset="0"/>
              </a:rPr>
              <a:t>-Renforcement de capacités en didactique de mathématique d’un noyau des formateurs et corps d’encadrement </a:t>
            </a:r>
            <a:br>
              <a:rPr lang="fr-FR" sz="1600" dirty="0">
                <a:latin typeface="Noto Sans Black" panose="020B0502040504020204" pitchFamily="34" charset="0"/>
                <a:ea typeface="Noto Sans Black" panose="020B0502040504020204" pitchFamily="34" charset="0"/>
                <a:cs typeface="Noto Sans Black" panose="020B0502040504020204" pitchFamily="34" charset="0"/>
              </a:rPr>
            </a:br>
            <a:r>
              <a:rPr lang="fr-FR" sz="1600" dirty="0">
                <a:latin typeface="Noto Sans Black" panose="020B0502040504020204" pitchFamily="34" charset="0"/>
                <a:ea typeface="Noto Sans Black" panose="020B0502040504020204" pitchFamily="34" charset="0"/>
                <a:cs typeface="Noto Sans Black" panose="020B0502040504020204" pitchFamily="34" charset="0"/>
              </a:rPr>
              <a:t>-Dissémination de la didactique des mathématiques en formation initiale et continue</a:t>
            </a:r>
            <a:br>
              <a:rPr lang="fr-FR" sz="1600" dirty="0">
                <a:latin typeface="Noto Sans Black" panose="020B0502040504020204" pitchFamily="34" charset="0"/>
                <a:ea typeface="Noto Sans Black" panose="020B0502040504020204" pitchFamily="34" charset="0"/>
                <a:cs typeface="Noto Sans Black" panose="020B0502040504020204" pitchFamily="34" charset="0"/>
              </a:rPr>
            </a:br>
            <a:r>
              <a:rPr lang="fr-FR" sz="1600" dirty="0">
                <a:latin typeface="Noto Sans Black" panose="020B0502040504020204" pitchFamily="34" charset="0"/>
                <a:ea typeface="Noto Sans Black" panose="020B0502040504020204" pitchFamily="34" charset="0"/>
                <a:cs typeface="Noto Sans Black" panose="020B0502040504020204" pitchFamily="34" charset="0"/>
              </a:rPr>
              <a:t>-Productions et validation des outils de l’ingénierie de la didactique des mathématiques avec l’aide des experts de l’AUF</a:t>
            </a:r>
            <a:br>
              <a:rPr lang="fr-FR" sz="4400" dirty="0">
                <a:latin typeface="Noto Sans Black" panose="020B0502040504020204" pitchFamily="34" charset="0"/>
                <a:ea typeface="Noto Sans Black" panose="020B0502040504020204" pitchFamily="34" charset="0"/>
                <a:cs typeface="Noto Sans Black" panose="020B0502040504020204" pitchFamily="34" charset="0"/>
              </a:rPr>
            </a:br>
            <a:endParaRPr lang="fr-FR" sz="44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09AA88A5-BFEB-5C0A-EF41-4B312016F0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930EF051-2771-1AB2-8DF2-058151BE02C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DFA8E868-86D0-3665-79CB-738F4B1959B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CDA7F16-AEBD-F5A8-8FEB-E2FE4E33182B}"/>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50A9CD-C8FB-66D7-D546-D5C9883F3D8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AAD0593-73E2-437E-145A-5F08246C155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5F8F1FE9-BB99-DF14-C784-D4AD11117FDE}"/>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76ADD7B1-F9A4-9857-CDBA-96BDA1A7DC0D}"/>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7D62CB0A-2DA5-7F8E-EAD4-F41699D10755}"/>
              </a:ext>
            </a:extLst>
          </p:cNvPr>
          <p:cNvSpPr/>
          <p:nvPr/>
        </p:nvSpPr>
        <p:spPr>
          <a:xfrm rot="-900712">
            <a:off x="6136379" y="184904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6AB2E7"/>
            </a:gs>
            <a:gs pos="100000">
              <a:srgbClr val="10AD2B"/>
            </a:gs>
          </a:gsLst>
          <a:lin ang="13500000" scaled="1"/>
          <a:tileRect/>
        </a:gradFill>
        <a:effectLst/>
      </p:bgPr>
    </p:bg>
    <p:spTree>
      <p:nvGrpSpPr>
        <p:cNvPr id="1" name="Shape 1322"/>
        <p:cNvGrpSpPr/>
        <p:nvPr/>
      </p:nvGrpSpPr>
      <p:grpSpPr>
        <a:xfrm>
          <a:off x="0" y="0"/>
          <a:ext cx="0" cy="0"/>
          <a:chOff x="0" y="0"/>
          <a:chExt cx="0" cy="0"/>
        </a:xfrm>
      </p:grpSpPr>
      <p:sp>
        <p:nvSpPr>
          <p:cNvPr id="1323" name="Google Shape;1323;p48"/>
          <p:cNvSpPr txBox="1">
            <a:spLocks noGrp="1"/>
          </p:cNvSpPr>
          <p:nvPr>
            <p:ph type="title"/>
          </p:nvPr>
        </p:nvSpPr>
        <p:spPr>
          <a:xfrm>
            <a:off x="-26473" y="1326344"/>
            <a:ext cx="9144000" cy="1531155"/>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Renforcement de capacités en didactique de mathématique d’un noyau des formateurs et corps d’encadrement</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D3B4F2BE-4549-4717-4A72-8DCE32DF2BC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CD55106-A610-1106-07E5-E1E67535D6A7}"/>
              </a:ext>
            </a:extLst>
          </p:cNvPr>
          <p:cNvGrpSpPr/>
          <p:nvPr/>
        </p:nvGrpSpPr>
        <p:grpSpPr>
          <a:xfrm>
            <a:off x="586853" y="4470752"/>
            <a:ext cx="8045257" cy="727320"/>
            <a:chOff x="586853" y="4436885"/>
            <a:chExt cx="8045257" cy="727320"/>
          </a:xfrm>
        </p:grpSpPr>
        <p:grpSp>
          <p:nvGrpSpPr>
            <p:cNvPr id="4" name="Groupe 3">
              <a:extLst>
                <a:ext uri="{FF2B5EF4-FFF2-40B4-BE49-F238E27FC236}">
                  <a16:creationId xmlns:a16="http://schemas.microsoft.com/office/drawing/2014/main" id="{8D1E1D1A-3B01-AA31-FBAB-96FA62199127}"/>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9AFD206A-5189-E117-4EB8-DACA2AEFE96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FEB944BB-05A2-8F9B-AF9F-40E8FBFF2A71}"/>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F5D5D019-CE4C-30E9-90E0-B092ED3367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26DF7DA-55B8-CA99-158D-AE16B1B382B7}"/>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E442500-B280-D836-556C-6E64AA692A6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591715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34633" y="116167"/>
            <a:ext cx="4792700" cy="585900"/>
          </a:xfrm>
        </p:spPr>
        <p:txBody>
          <a:bodyPr/>
          <a:lstStyle/>
          <a:p>
            <a:r>
              <a:rPr lang="fr-FR" dirty="0"/>
              <a:t>Formation en présentiel</a:t>
            </a:r>
          </a:p>
        </p:txBody>
      </p:sp>
      <p:pic>
        <p:nvPicPr>
          <p:cNvPr id="11" name="Image 10"/>
          <p:cNvPicPr>
            <a:picLocks noChangeAspect="1"/>
          </p:cNvPicPr>
          <p:nvPr/>
        </p:nvPicPr>
        <p:blipFill>
          <a:blip r:embed="rId2"/>
          <a:stretch>
            <a:fillRect/>
          </a:stretch>
        </p:blipFill>
        <p:spPr>
          <a:xfrm>
            <a:off x="0" y="4360725"/>
            <a:ext cx="9144000" cy="782775"/>
          </a:xfrm>
          <a:prstGeom prst="rect">
            <a:avLst/>
          </a:prstGeom>
          <a:solidFill>
            <a:schemeClr val="tx1"/>
          </a:solidFill>
        </p:spPr>
      </p:pic>
      <p:pic>
        <p:nvPicPr>
          <p:cNvPr id="15" name="Image 14"/>
          <p:cNvPicPr>
            <a:picLocks noChangeAspect="1"/>
          </p:cNvPicPr>
          <p:nvPr/>
        </p:nvPicPr>
        <p:blipFill>
          <a:blip r:embed="rId3"/>
          <a:stretch>
            <a:fillRect/>
          </a:stretch>
        </p:blipFill>
        <p:spPr>
          <a:xfrm>
            <a:off x="0" y="702067"/>
            <a:ext cx="9144000" cy="3742933"/>
          </a:xfrm>
          <a:prstGeom prst="rect">
            <a:avLst/>
          </a:prstGeom>
        </p:spPr>
      </p:pic>
    </p:spTree>
    <p:extLst>
      <p:ext uri="{BB962C8B-B14F-4D97-AF65-F5344CB8AC3E}">
        <p14:creationId xmlns:p14="http://schemas.microsoft.com/office/powerpoint/2010/main" val="3612294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4" name="Google Shape;1283;p43">
            <a:extLst>
              <a:ext uri="{FF2B5EF4-FFF2-40B4-BE49-F238E27FC236}">
                <a16:creationId xmlns:a16="http://schemas.microsoft.com/office/drawing/2014/main" id="{72D739B4-D528-B4A3-E418-048BAFC547C4}"/>
              </a:ext>
            </a:extLst>
          </p:cNvPr>
          <p:cNvSpPr txBox="1">
            <a:spLocks/>
          </p:cNvSpPr>
          <p:nvPr/>
        </p:nvSpPr>
        <p:spPr>
          <a:xfrm>
            <a:off x="586853" y="913466"/>
            <a:ext cx="7935068" cy="128370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14" name="Rectangle 13">
            <a:extLst>
              <a:ext uri="{FF2B5EF4-FFF2-40B4-BE49-F238E27FC236}">
                <a16:creationId xmlns:a16="http://schemas.microsoft.com/office/drawing/2014/main" id="{B4D8C22E-8972-135B-F01F-603040CA5A4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DDF38A59-CD82-A2AD-E917-E900B3015745}"/>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9A8CC491-94E5-53E9-CD50-986A4C93AFBC}"/>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24C52451-7BC7-5FFA-9280-1D0ED491D2A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B24B1866-C420-4D68-9D2E-94764F1EFA5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04DB419C-D5AC-101C-E98D-D7061DB90033}"/>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CF40AAB-1FDC-93ED-DCFE-7EC44EC23C3C}"/>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F661759D-013E-CBCB-1A9C-D725B6E74DA9}"/>
                </a:ext>
              </a:extLst>
            </p:cNvPr>
            <p:cNvPicPr>
              <a:picLocks noChangeAspect="1"/>
            </p:cNvPicPr>
            <p:nvPr/>
          </p:nvPicPr>
          <p:blipFill>
            <a:blip r:embed="rId7"/>
            <a:stretch>
              <a:fillRect/>
            </a:stretch>
          </p:blipFill>
          <p:spPr>
            <a:xfrm>
              <a:off x="6144619" y="4450888"/>
              <a:ext cx="767008" cy="713317"/>
            </a:xfrm>
            <a:prstGeom prst="rect">
              <a:avLst/>
            </a:prstGeom>
          </p:spPr>
        </p:pic>
      </p:grpSp>
      <p:pic>
        <p:nvPicPr>
          <p:cNvPr id="6" name="Image 5"/>
          <p:cNvPicPr>
            <a:picLocks noChangeAspect="1"/>
          </p:cNvPicPr>
          <p:nvPr/>
        </p:nvPicPr>
        <p:blipFill>
          <a:blip r:embed="rId8"/>
          <a:stretch>
            <a:fillRect/>
          </a:stretch>
        </p:blipFill>
        <p:spPr>
          <a:xfrm>
            <a:off x="-406400" y="-168796"/>
            <a:ext cx="9872133" cy="4499801"/>
          </a:xfrm>
          <a:prstGeom prst="rect">
            <a:avLst/>
          </a:prstGeom>
        </p:spPr>
      </p:pic>
    </p:spTree>
    <p:extLst>
      <p:ext uri="{BB962C8B-B14F-4D97-AF65-F5344CB8AC3E}">
        <p14:creationId xmlns:p14="http://schemas.microsoft.com/office/powerpoint/2010/main" val="1065797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grpSp>
        <p:nvGrpSpPr>
          <p:cNvPr id="17" name="Groupe 16">
            <a:extLst>
              <a:ext uri="{FF2B5EF4-FFF2-40B4-BE49-F238E27FC236}">
                <a16:creationId xmlns:a16="http://schemas.microsoft.com/office/drawing/2014/main" id="{695A8D58-64B2-6ECD-9AE0-D349B1C06D51}"/>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AA45B7CC-BDD7-5B67-56E1-8FABE3C9CB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844E43D4-B3A9-4B54-6944-A993D1774DF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E716DF86-5DF3-0DCF-9055-E26D176A4528}"/>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E2B2D916-AD9A-B9DC-7730-24E078423B7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4867EEAB-9459-54F8-C653-4B757BEF15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8" name="Image 7" descr="Une image contenant Graphique, graphisme, Police, Caractère coloré&#10;&#10;Description générée automatiquement">
                <a:extLst>
                  <a:ext uri="{FF2B5EF4-FFF2-40B4-BE49-F238E27FC236}">
                    <a16:creationId xmlns:a16="http://schemas.microsoft.com/office/drawing/2014/main" id="{BEFF5BED-BE7D-C1BA-7DC1-F3A8F3E4AAA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C51564C-ABBA-C112-F061-8547E199A12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73ED131A-CC47-1305-3117-048A8989B700}"/>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B6C15C8E-8F1B-CAC0-7092-81A71719EE0F}"/>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8" name="Titre 1"/>
          <p:cNvSpPr>
            <a:spLocks noGrp="1"/>
          </p:cNvSpPr>
          <p:nvPr>
            <p:ph type="title"/>
          </p:nvPr>
        </p:nvSpPr>
        <p:spPr>
          <a:xfrm>
            <a:off x="586853" y="124633"/>
            <a:ext cx="7704000" cy="606300"/>
          </a:xfrm>
        </p:spPr>
        <p:txBody>
          <a:bodyPr/>
          <a:lstStyle/>
          <a:p>
            <a:pPr algn="ctr"/>
            <a:r>
              <a:rPr lang="fr-FR" dirty="0"/>
              <a:t> expérimentation sur le terrain</a:t>
            </a:r>
          </a:p>
        </p:txBody>
      </p:sp>
      <p:graphicFrame>
        <p:nvGraphicFramePr>
          <p:cNvPr id="11" name="Tableau 10"/>
          <p:cNvGraphicFramePr>
            <a:graphicFrameLocks noGrp="1"/>
          </p:cNvGraphicFramePr>
          <p:nvPr>
            <p:extLst>
              <p:ext uri="{D42A27DB-BD31-4B8C-83A1-F6EECF244321}">
                <p14:modId xmlns:p14="http://schemas.microsoft.com/office/powerpoint/2010/main" val="3356869437"/>
              </p:ext>
            </p:extLst>
          </p:nvPr>
        </p:nvGraphicFramePr>
        <p:xfrm>
          <a:off x="48617" y="787594"/>
          <a:ext cx="9323982" cy="3235960"/>
        </p:xfrm>
        <a:graphic>
          <a:graphicData uri="http://schemas.openxmlformats.org/drawingml/2006/table">
            <a:tbl>
              <a:tblPr firstRow="1" bandRow="1">
                <a:tableStyleId>{284E427A-3D55-4303-BF80-6455036E1DE7}</a:tableStyleId>
              </a:tblPr>
              <a:tblGrid>
                <a:gridCol w="2169650">
                  <a:extLst>
                    <a:ext uri="{9D8B030D-6E8A-4147-A177-3AD203B41FA5}">
                      <a16:colId xmlns:a16="http://schemas.microsoft.com/office/drawing/2014/main" val="2549518740"/>
                    </a:ext>
                  </a:extLst>
                </a:gridCol>
                <a:gridCol w="4046338">
                  <a:extLst>
                    <a:ext uri="{9D8B030D-6E8A-4147-A177-3AD203B41FA5}">
                      <a16:colId xmlns:a16="http://schemas.microsoft.com/office/drawing/2014/main" val="620537982"/>
                    </a:ext>
                  </a:extLst>
                </a:gridCol>
                <a:gridCol w="3107994">
                  <a:extLst>
                    <a:ext uri="{9D8B030D-6E8A-4147-A177-3AD203B41FA5}">
                      <a16:colId xmlns:a16="http://schemas.microsoft.com/office/drawing/2014/main" val="3822671337"/>
                    </a:ext>
                  </a:extLst>
                </a:gridCol>
              </a:tblGrid>
              <a:tr h="370840">
                <a:tc>
                  <a:txBody>
                    <a:bodyPr/>
                    <a:lstStyle/>
                    <a:p>
                      <a:r>
                        <a:rPr lang="fr-FR" dirty="0"/>
                        <a:t>Dates</a:t>
                      </a:r>
                    </a:p>
                  </a:txBody>
                  <a:tcPr/>
                </a:tc>
                <a:tc>
                  <a:txBody>
                    <a:bodyPr/>
                    <a:lstStyle/>
                    <a:p>
                      <a:r>
                        <a:rPr lang="fr-FR" dirty="0"/>
                        <a:t>Activités</a:t>
                      </a:r>
                    </a:p>
                  </a:txBody>
                  <a:tcPr/>
                </a:tc>
                <a:tc>
                  <a:txBody>
                    <a:bodyPr/>
                    <a:lstStyle/>
                    <a:p>
                      <a:endParaRPr lang="fr-FR"/>
                    </a:p>
                  </a:txBody>
                  <a:tcPr/>
                </a:tc>
                <a:extLst>
                  <a:ext uri="{0D108BD9-81ED-4DB2-BD59-A6C34878D82A}">
                    <a16:rowId xmlns:a16="http://schemas.microsoft.com/office/drawing/2014/main" val="1962388059"/>
                  </a:ext>
                </a:extLst>
              </a:tr>
              <a:tr h="741680">
                <a:tc>
                  <a:txBody>
                    <a:bodyPr/>
                    <a:lstStyle/>
                    <a:p>
                      <a:r>
                        <a:rPr lang="fr-FR" dirty="0"/>
                        <a:t>Du lundi 12 au Jeudi 15  Décembre 2022 expérimentation des outils produits lors d</a:t>
                      </a:r>
                      <a:r>
                        <a:rPr lang="fr-FR" baseline="0" dirty="0"/>
                        <a:t> la formation dans des écoles de la capitale choisies comme expérimentale ( 3 écoles primaires et 2 Collèges)</a:t>
                      </a:r>
                      <a:endParaRPr lang="fr-FR" dirty="0"/>
                    </a:p>
                  </a:txBody>
                  <a:tcPr/>
                </a:tc>
                <a:tc gridSpan="2">
                  <a:txBody>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txBody>
                  <a:tcPr/>
                </a:tc>
                <a:tc hMerge="1">
                  <a:txBody>
                    <a:bodyPr/>
                    <a:lstStyle/>
                    <a:p>
                      <a:endParaRPr lang="fr-FR" dirty="0"/>
                    </a:p>
                  </a:txBody>
                  <a:tcPr/>
                </a:tc>
                <a:extLst>
                  <a:ext uri="{0D108BD9-81ED-4DB2-BD59-A6C34878D82A}">
                    <a16:rowId xmlns:a16="http://schemas.microsoft.com/office/drawing/2014/main" val="1665470779"/>
                  </a:ext>
                </a:extLst>
              </a:tr>
            </a:tbl>
          </a:graphicData>
        </a:graphic>
      </p:graphicFrame>
      <p:pic>
        <p:nvPicPr>
          <p:cNvPr id="12" name="Image 11"/>
          <p:cNvPicPr>
            <a:picLocks noChangeAspect="1"/>
          </p:cNvPicPr>
          <p:nvPr/>
        </p:nvPicPr>
        <p:blipFill>
          <a:blip r:embed="rId8"/>
          <a:stretch>
            <a:fillRect/>
          </a:stretch>
        </p:blipFill>
        <p:spPr>
          <a:xfrm>
            <a:off x="2338683" y="1210734"/>
            <a:ext cx="3041909" cy="3009878"/>
          </a:xfrm>
          <a:prstGeom prst="rect">
            <a:avLst/>
          </a:prstGeom>
        </p:spPr>
      </p:pic>
      <p:pic>
        <p:nvPicPr>
          <p:cNvPr id="19" name="Image 18"/>
          <p:cNvPicPr>
            <a:picLocks noChangeAspect="1"/>
          </p:cNvPicPr>
          <p:nvPr/>
        </p:nvPicPr>
        <p:blipFill>
          <a:blip r:embed="rId9"/>
          <a:stretch>
            <a:fillRect/>
          </a:stretch>
        </p:blipFill>
        <p:spPr>
          <a:xfrm>
            <a:off x="5621868" y="1210733"/>
            <a:ext cx="3606800" cy="2983158"/>
          </a:xfrm>
          <a:prstGeom prst="rect">
            <a:avLst/>
          </a:prstGeom>
        </p:spPr>
      </p:pic>
    </p:spTree>
    <p:extLst>
      <p:ext uri="{BB962C8B-B14F-4D97-AF65-F5344CB8AC3E}">
        <p14:creationId xmlns:p14="http://schemas.microsoft.com/office/powerpoint/2010/main" val="3841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grpSp>
        <p:nvGrpSpPr>
          <p:cNvPr id="17" name="Groupe 16">
            <a:extLst>
              <a:ext uri="{FF2B5EF4-FFF2-40B4-BE49-F238E27FC236}">
                <a16:creationId xmlns:a16="http://schemas.microsoft.com/office/drawing/2014/main" id="{695A8D58-64B2-6ECD-9AE0-D349B1C06D51}"/>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AA45B7CC-BDD7-5B67-56E1-8FABE3C9CB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844E43D4-B3A9-4B54-6944-A993D1774DF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E716DF86-5DF3-0DCF-9055-E26D176A4528}"/>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E2B2D916-AD9A-B9DC-7730-24E078423B7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4867EEAB-9459-54F8-C653-4B757BEF15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8" name="Image 7" descr="Une image contenant Graphique, graphisme, Police, Caractère coloré&#10;&#10;Description générée automatiquement">
                <a:extLst>
                  <a:ext uri="{FF2B5EF4-FFF2-40B4-BE49-F238E27FC236}">
                    <a16:creationId xmlns:a16="http://schemas.microsoft.com/office/drawing/2014/main" id="{BEFF5BED-BE7D-C1BA-7DC1-F3A8F3E4AAA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C51564C-ABBA-C112-F061-8547E199A12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73ED131A-CC47-1305-3117-048A8989B700}"/>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B6C15C8E-8F1B-CAC0-7092-81A71719EE0F}"/>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8" name="Titre 1"/>
          <p:cNvSpPr>
            <a:spLocks noGrp="1"/>
          </p:cNvSpPr>
          <p:nvPr>
            <p:ph type="title"/>
          </p:nvPr>
        </p:nvSpPr>
        <p:spPr>
          <a:xfrm>
            <a:off x="203200" y="124633"/>
            <a:ext cx="8940799" cy="606300"/>
          </a:xfrm>
        </p:spPr>
        <p:txBody>
          <a:bodyPr/>
          <a:lstStyle/>
          <a:p>
            <a:pPr algn="ctr"/>
            <a:r>
              <a:rPr lang="fr-FR" dirty="0"/>
              <a:t>Séance d’ajustement des continus à distances</a:t>
            </a:r>
          </a:p>
        </p:txBody>
      </p:sp>
      <p:graphicFrame>
        <p:nvGraphicFramePr>
          <p:cNvPr id="11" name="Tableau 10"/>
          <p:cNvGraphicFramePr>
            <a:graphicFrameLocks noGrp="1"/>
          </p:cNvGraphicFramePr>
          <p:nvPr>
            <p:extLst>
              <p:ext uri="{D42A27DB-BD31-4B8C-83A1-F6EECF244321}">
                <p14:modId xmlns:p14="http://schemas.microsoft.com/office/powerpoint/2010/main" val="989106744"/>
              </p:ext>
            </p:extLst>
          </p:nvPr>
        </p:nvGraphicFramePr>
        <p:xfrm>
          <a:off x="48617" y="787594"/>
          <a:ext cx="9323982" cy="3449320"/>
        </p:xfrm>
        <a:graphic>
          <a:graphicData uri="http://schemas.openxmlformats.org/drawingml/2006/table">
            <a:tbl>
              <a:tblPr firstRow="1" bandRow="1">
                <a:tableStyleId>{284E427A-3D55-4303-BF80-6455036E1DE7}</a:tableStyleId>
              </a:tblPr>
              <a:tblGrid>
                <a:gridCol w="2169650">
                  <a:extLst>
                    <a:ext uri="{9D8B030D-6E8A-4147-A177-3AD203B41FA5}">
                      <a16:colId xmlns:a16="http://schemas.microsoft.com/office/drawing/2014/main" val="2549518740"/>
                    </a:ext>
                  </a:extLst>
                </a:gridCol>
                <a:gridCol w="4046338">
                  <a:extLst>
                    <a:ext uri="{9D8B030D-6E8A-4147-A177-3AD203B41FA5}">
                      <a16:colId xmlns:a16="http://schemas.microsoft.com/office/drawing/2014/main" val="620537982"/>
                    </a:ext>
                  </a:extLst>
                </a:gridCol>
                <a:gridCol w="3107994">
                  <a:extLst>
                    <a:ext uri="{9D8B030D-6E8A-4147-A177-3AD203B41FA5}">
                      <a16:colId xmlns:a16="http://schemas.microsoft.com/office/drawing/2014/main" val="3822671337"/>
                    </a:ext>
                  </a:extLst>
                </a:gridCol>
              </a:tblGrid>
              <a:tr h="370840">
                <a:tc>
                  <a:txBody>
                    <a:bodyPr/>
                    <a:lstStyle/>
                    <a:p>
                      <a:r>
                        <a:rPr lang="fr-FR" dirty="0"/>
                        <a:t>Dates</a:t>
                      </a:r>
                    </a:p>
                  </a:txBody>
                  <a:tcPr/>
                </a:tc>
                <a:tc>
                  <a:txBody>
                    <a:bodyPr/>
                    <a:lstStyle/>
                    <a:p>
                      <a:r>
                        <a:rPr lang="fr-FR" dirty="0"/>
                        <a:t>Activités</a:t>
                      </a:r>
                    </a:p>
                  </a:txBody>
                  <a:tcPr/>
                </a:tc>
                <a:tc>
                  <a:txBody>
                    <a:bodyPr/>
                    <a:lstStyle/>
                    <a:p>
                      <a:endParaRPr lang="fr-FR"/>
                    </a:p>
                  </a:txBody>
                  <a:tcPr/>
                </a:tc>
                <a:extLst>
                  <a:ext uri="{0D108BD9-81ED-4DB2-BD59-A6C34878D82A}">
                    <a16:rowId xmlns:a16="http://schemas.microsoft.com/office/drawing/2014/main" val="1962388059"/>
                  </a:ext>
                </a:extLst>
              </a:tr>
              <a:tr h="741680">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dirty="0"/>
                        <a:t>Lundi  26 et Mardi 27 2022 </a:t>
                      </a:r>
                      <a:endParaRPr lang="fr-FR" sz="1400" kern="1200" dirty="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400" kern="1200" dirty="0">
                          <a:solidFill>
                            <a:schemeClr val="dk1"/>
                          </a:solidFill>
                          <a:effectLst/>
                          <a:latin typeface="+mn-lt"/>
                          <a:ea typeface="+mn-ea"/>
                          <a:cs typeface="+mn-cs"/>
                        </a:rPr>
                        <a:t>On procède finalement à la correction commune des productions des groupes ( travail sur la division du groupe Phare et sur les triangles du groupe </a:t>
                      </a:r>
                      <a:r>
                        <a:rPr lang="fr-FR" sz="1400" kern="1200" dirty="0" err="1">
                          <a:solidFill>
                            <a:schemeClr val="dk1"/>
                          </a:solidFill>
                          <a:effectLst/>
                          <a:latin typeface="+mn-lt"/>
                          <a:ea typeface="+mn-ea"/>
                          <a:cs typeface="+mn-cs"/>
                        </a:rPr>
                        <a:t>Nassib</a:t>
                      </a:r>
                      <a:r>
                        <a:rPr lang="fr-FR" sz="1400" kern="1200" dirty="0">
                          <a:solidFill>
                            <a:schemeClr val="dk1"/>
                          </a:solidFill>
                          <a:effectLst/>
                          <a:latin typeface="+mn-lt"/>
                          <a:ea typeface="+mn-ea"/>
                          <a:cs typeface="+mn-cs"/>
                        </a:rPr>
                        <a:t>) à travers les apports des experts pour renseigner les questions toujours incompris </a:t>
                      </a:r>
                      <a:endParaRPr lang="fr-FR" dirty="0"/>
                    </a:p>
                    <a:p>
                      <a:endParaRPr lang="fr-FR" dirty="0"/>
                    </a:p>
                  </a:txBody>
                  <a:tcPr/>
                </a:tc>
                <a:tc gridSpan="2">
                  <a:txBody>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txBody>
                  <a:tcPr/>
                </a:tc>
                <a:tc hMerge="1">
                  <a:txBody>
                    <a:bodyPr/>
                    <a:lstStyle/>
                    <a:p>
                      <a:endParaRPr lang="fr-FR" dirty="0"/>
                    </a:p>
                  </a:txBody>
                  <a:tcPr/>
                </a:tc>
                <a:extLst>
                  <a:ext uri="{0D108BD9-81ED-4DB2-BD59-A6C34878D82A}">
                    <a16:rowId xmlns:a16="http://schemas.microsoft.com/office/drawing/2014/main" val="1665470779"/>
                  </a:ext>
                </a:extLst>
              </a:tr>
            </a:tbl>
          </a:graphicData>
        </a:graphic>
      </p:graphicFrame>
      <p:pic>
        <p:nvPicPr>
          <p:cNvPr id="9" name="Image 8"/>
          <p:cNvPicPr>
            <a:picLocks noChangeAspect="1"/>
          </p:cNvPicPr>
          <p:nvPr/>
        </p:nvPicPr>
        <p:blipFill>
          <a:blip r:embed="rId8"/>
          <a:stretch>
            <a:fillRect/>
          </a:stretch>
        </p:blipFill>
        <p:spPr>
          <a:xfrm>
            <a:off x="2338683" y="1176866"/>
            <a:ext cx="3173117" cy="3060048"/>
          </a:xfrm>
          <a:prstGeom prst="rect">
            <a:avLst/>
          </a:prstGeom>
        </p:spPr>
      </p:pic>
      <p:pic>
        <p:nvPicPr>
          <p:cNvPr id="20" name="Image 19"/>
          <p:cNvPicPr>
            <a:picLocks noChangeAspect="1"/>
          </p:cNvPicPr>
          <p:nvPr/>
        </p:nvPicPr>
        <p:blipFill>
          <a:blip r:embed="rId9"/>
          <a:stretch>
            <a:fillRect/>
          </a:stretch>
        </p:blipFill>
        <p:spPr>
          <a:xfrm>
            <a:off x="5661025" y="1176866"/>
            <a:ext cx="3406776" cy="3033596"/>
          </a:xfrm>
          <a:prstGeom prst="rect">
            <a:avLst/>
          </a:prstGeom>
        </p:spPr>
      </p:pic>
    </p:spTree>
    <p:extLst>
      <p:ext uri="{BB962C8B-B14F-4D97-AF65-F5344CB8AC3E}">
        <p14:creationId xmlns:p14="http://schemas.microsoft.com/office/powerpoint/2010/main" val="2424508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p:cNvGrpSpPr/>
        <p:nvPr/>
      </p:nvGrpSpPr>
      <p:grpSpPr>
        <a:xfrm>
          <a:off x="0" y="0"/>
          <a:ext cx="0" cy="0"/>
          <a:chOff x="0" y="0"/>
          <a:chExt cx="0" cy="0"/>
        </a:xfrm>
      </p:grpSpPr>
      <p:grpSp>
        <p:nvGrpSpPr>
          <p:cNvPr id="3" name="Groupe 2">
            <a:extLst>
              <a:ext uri="{FF2B5EF4-FFF2-40B4-BE49-F238E27FC236}">
                <a16:creationId xmlns:a16="http://schemas.microsoft.com/office/drawing/2014/main" id="{131F2B04-377F-BC56-677E-C21C4B8C44CE}"/>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F0A5B391-CE0B-2E08-9735-81CA64496593}"/>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01CE93D-B9C7-F192-FDD7-E78C5C89FB9C}"/>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E188248-3083-8391-3EA9-CB34BAB6178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35294743-F5DD-BC12-C96D-E2C6AE73B213}"/>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5D10FE7C-EDAE-486B-4E7F-0540C74D6433}"/>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7089C8DF-CF3F-7A31-C4E0-5FB2A13E62AB}"/>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C5FBCAD3-7901-CBB9-C419-A4698A4A04E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CA49D81E-FA03-05F3-BEA7-76D45CA1F1B6}"/>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973D0777-34FC-F410-CA35-DEA04A47384B}"/>
                </a:ext>
              </a:extLst>
            </p:cNvPr>
            <p:cNvPicPr>
              <a:picLocks noChangeAspect="1"/>
            </p:cNvPicPr>
            <p:nvPr/>
          </p:nvPicPr>
          <p:blipFill>
            <a:blip r:embed="rId7"/>
            <a:stretch>
              <a:fillRect/>
            </a:stretch>
          </p:blipFill>
          <p:spPr>
            <a:xfrm>
              <a:off x="6144619" y="4450888"/>
              <a:ext cx="767008" cy="713317"/>
            </a:xfrm>
            <a:prstGeom prst="rect">
              <a:avLst/>
            </a:prstGeom>
          </p:spPr>
        </p:pic>
      </p:grpSp>
      <p:graphicFrame>
        <p:nvGraphicFramePr>
          <p:cNvPr id="17" name="Espace réservé du contenu 3"/>
          <p:cNvGraphicFramePr>
            <a:graphicFrameLocks/>
          </p:cNvGraphicFramePr>
          <p:nvPr>
            <p:extLst>
              <p:ext uri="{D42A27DB-BD31-4B8C-83A1-F6EECF244321}">
                <p14:modId xmlns:p14="http://schemas.microsoft.com/office/powerpoint/2010/main" val="1769030202"/>
              </p:ext>
            </p:extLst>
          </p:nvPr>
        </p:nvGraphicFramePr>
        <p:xfrm>
          <a:off x="0" y="0"/>
          <a:ext cx="9084734" cy="4603670"/>
        </p:xfrm>
        <a:graphic>
          <a:graphicData uri="http://schemas.openxmlformats.org/drawingml/2006/table">
            <a:tbl>
              <a:tblPr firstRow="1" bandRow="1">
                <a:tableStyleId>{284E427A-3D55-4303-BF80-6455036E1DE7}</a:tableStyleId>
              </a:tblPr>
              <a:tblGrid>
                <a:gridCol w="2274936">
                  <a:extLst>
                    <a:ext uri="{9D8B030D-6E8A-4147-A177-3AD203B41FA5}">
                      <a16:colId xmlns:a16="http://schemas.microsoft.com/office/drawing/2014/main" val="3754113709"/>
                    </a:ext>
                  </a:extLst>
                </a:gridCol>
                <a:gridCol w="4329064">
                  <a:extLst>
                    <a:ext uri="{9D8B030D-6E8A-4147-A177-3AD203B41FA5}">
                      <a16:colId xmlns:a16="http://schemas.microsoft.com/office/drawing/2014/main" val="1540331147"/>
                    </a:ext>
                  </a:extLst>
                </a:gridCol>
                <a:gridCol w="2480734">
                  <a:extLst>
                    <a:ext uri="{9D8B030D-6E8A-4147-A177-3AD203B41FA5}">
                      <a16:colId xmlns:a16="http://schemas.microsoft.com/office/drawing/2014/main" val="4261654684"/>
                    </a:ext>
                  </a:extLst>
                </a:gridCol>
              </a:tblGrid>
              <a:tr h="67175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9pPr>
                    </a:lstStyle>
                    <a:p>
                      <a:r>
                        <a:rPr lang="fr-FR" sz="1600" dirty="0"/>
                        <a:t>Les sessions de formation </a:t>
                      </a:r>
                    </a:p>
                  </a:txBody>
                  <a:tcPr/>
                </a:tc>
                <a:tc grid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9pPr>
                    </a:lstStyle>
                    <a:p>
                      <a:pPr algn="ctr"/>
                      <a:r>
                        <a:rPr lang="fr-FR" sz="1600" dirty="0"/>
                        <a:t>Une dissémination expérimentale en formation continue</a:t>
                      </a:r>
                    </a:p>
                  </a:txBody>
                  <a:tcPr/>
                </a:tc>
                <a:tc hMerge="1">
                  <a:txBody>
                    <a:bodyPr/>
                    <a:lstStyle/>
                    <a:p>
                      <a:endParaRPr lang="fr-FR"/>
                    </a:p>
                  </a:txBody>
                  <a:tcPr/>
                </a:tc>
                <a:extLst>
                  <a:ext uri="{0D108BD9-81ED-4DB2-BD59-A6C34878D82A}">
                    <a16:rowId xmlns:a16="http://schemas.microsoft.com/office/drawing/2014/main" val="4208630287"/>
                  </a:ext>
                </a:extLst>
              </a:tr>
              <a:tr h="365925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9pPr>
                    </a:lstStyle>
                    <a:p>
                      <a:r>
                        <a:rPr lang="fr-FR" sz="1800" kern="1200" dirty="0">
                          <a:effectLst/>
                        </a:rPr>
                        <a:t>Vacances</a:t>
                      </a:r>
                      <a:r>
                        <a:rPr lang="fr-FR" sz="1800" kern="1200" baseline="0" dirty="0">
                          <a:effectLst/>
                        </a:rPr>
                        <a:t> interruptive de:</a:t>
                      </a:r>
                      <a:r>
                        <a:rPr lang="fr-FR" sz="1800" kern="1200" dirty="0">
                          <a:effectLst/>
                        </a:rPr>
                        <a:t> Décembre 2022 : </a:t>
                      </a:r>
                    </a:p>
                    <a:p>
                      <a:r>
                        <a:rPr lang="fr-FR" sz="1800" kern="1200" baseline="0" dirty="0">
                          <a:effectLst/>
                        </a:rPr>
                        <a:t>A </a:t>
                      </a:r>
                    </a:p>
                    <a:p>
                      <a:r>
                        <a:rPr lang="fr-FR" sz="1800" kern="1200" baseline="0" dirty="0">
                          <a:effectLst/>
                        </a:rPr>
                        <a:t>Avril 2023</a:t>
                      </a:r>
                    </a:p>
                    <a:p>
                      <a:endParaRPr lang="fr-FR" sz="1800" kern="1200" baseline="0" dirty="0">
                        <a:effectLst/>
                      </a:endParaRPr>
                    </a:p>
                    <a:p>
                      <a:r>
                        <a:rPr lang="fr-FR" sz="1800" kern="1200" dirty="0">
                          <a:effectLst/>
                        </a:rPr>
                        <a:t>Public: Les enseignants de la Base des régions de l’intérieur et ceux de la capitale en</a:t>
                      </a:r>
                      <a:r>
                        <a:rPr lang="fr-FR" sz="1800" kern="1200" baseline="0" dirty="0">
                          <a:effectLst/>
                        </a:rPr>
                        <a:t> alternance des niveaux</a:t>
                      </a:r>
                      <a:r>
                        <a:rPr lang="fr-FR" sz="1800" kern="1200" dirty="0">
                          <a:effectLst/>
                        </a:rPr>
                        <a:t> </a:t>
                      </a:r>
                      <a:endParaRPr lang="fr-FR" dirty="0"/>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9pPr>
                    </a:lstStyle>
                    <a:p>
                      <a:r>
                        <a:rPr lang="fr-FR" sz="1800" kern="1200" dirty="0">
                          <a:effectLst/>
                        </a:rPr>
                        <a:t>A</a:t>
                      </a:r>
                      <a:r>
                        <a:rPr lang="fr-FR" sz="1800" kern="1200" baseline="0" dirty="0">
                          <a:effectLst/>
                        </a:rPr>
                        <a:t> travers un va et viens entre théorie et pratique on a pu travailler sur</a:t>
                      </a:r>
                      <a:endParaRPr lang="fr-FR" sz="1800" kern="1200" dirty="0">
                        <a:effectLst/>
                      </a:endParaRPr>
                    </a:p>
                    <a:p>
                      <a:r>
                        <a:rPr lang="fr-FR" sz="1800" kern="1200" dirty="0">
                          <a:effectLst/>
                        </a:rPr>
                        <a:t>-La TSD de Guy Brousseau.</a:t>
                      </a:r>
                    </a:p>
                    <a:p>
                      <a:r>
                        <a:rPr lang="fr-FR" sz="1800" kern="1200" dirty="0">
                          <a:effectLst/>
                        </a:rPr>
                        <a:t>-Une cartographie continuum des différentes concepts enseignés à l’école primaire.</a:t>
                      </a:r>
                    </a:p>
                    <a:p>
                      <a:r>
                        <a:rPr lang="fr-FR" sz="1800" kern="1200" dirty="0">
                          <a:effectLst/>
                        </a:rPr>
                        <a:t>-L’analyse conceptuelle et cartes conceptuelles des différentes concepts enseignés à l’école primaire</a:t>
                      </a:r>
                      <a:r>
                        <a:rPr lang="fr-FR" sz="1800" kern="1200" baseline="0" dirty="0">
                          <a:effectLst/>
                        </a:rPr>
                        <a:t> en s’appuyant sur la théorie de la conceptualisation de </a:t>
                      </a:r>
                      <a:r>
                        <a:rPr lang="fr-FR" sz="1800" kern="1200" baseline="0" dirty="0" err="1">
                          <a:effectLst/>
                        </a:rPr>
                        <a:t>Vergnaud</a:t>
                      </a:r>
                      <a:endParaRPr lang="fr-FR" dirty="0"/>
                    </a:p>
                    <a:p>
                      <a:r>
                        <a:rPr lang="fr-FR" sz="1800" kern="1200" dirty="0">
                          <a:effectLst/>
                        </a:rPr>
                        <a:t>-L’analyse praxéologique et l’analyse à priori pour mener à bien les choix des </a:t>
                      </a:r>
                      <a:r>
                        <a:rPr lang="fr-FR" sz="1800" kern="1200" dirty="0" err="1">
                          <a:effectLst/>
                        </a:rPr>
                        <a:t>des</a:t>
                      </a:r>
                      <a:r>
                        <a:rPr lang="fr-FR" sz="1800" kern="1200" dirty="0">
                          <a:effectLst/>
                        </a:rPr>
                        <a:t> situations enseignements -apprentissages .</a:t>
                      </a:r>
                      <a:endParaRPr lang="fr-FR" dirty="0"/>
                    </a:p>
                  </a:txBody>
                  <a:tcPr/>
                </a:tc>
                <a:tc>
                  <a:txBody>
                    <a:bodyPr/>
                    <a:lstStyle/>
                    <a:p>
                      <a:endParaRPr lang="fr-FR" dirty="0"/>
                    </a:p>
                  </a:txBody>
                  <a:tcPr/>
                </a:tc>
                <a:extLst>
                  <a:ext uri="{0D108BD9-81ED-4DB2-BD59-A6C34878D82A}">
                    <a16:rowId xmlns:a16="http://schemas.microsoft.com/office/drawing/2014/main" val="1686603026"/>
                  </a:ext>
                </a:extLst>
              </a:tr>
            </a:tbl>
          </a:graphicData>
        </a:graphic>
      </p:graphicFrame>
      <p:pic>
        <p:nvPicPr>
          <p:cNvPr id="11" name="Image 10"/>
          <p:cNvPicPr>
            <a:picLocks noChangeAspect="1"/>
          </p:cNvPicPr>
          <p:nvPr/>
        </p:nvPicPr>
        <p:blipFill>
          <a:blip r:embed="rId8"/>
          <a:stretch>
            <a:fillRect/>
          </a:stretch>
        </p:blipFill>
        <p:spPr>
          <a:xfrm>
            <a:off x="6502400" y="787400"/>
            <a:ext cx="2582334" cy="358637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grpSp>
        <p:nvGrpSpPr>
          <p:cNvPr id="2" name="Groupe 1">
            <a:extLst>
              <a:ext uri="{FF2B5EF4-FFF2-40B4-BE49-F238E27FC236}">
                <a16:creationId xmlns:a16="http://schemas.microsoft.com/office/drawing/2014/main" id="{8AB989F0-BB3C-3863-3B1D-65B983EE349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5A080708-F7B2-076B-9C94-89897948882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95CA45F-7944-B46C-63AE-05C6EF6B75F9}"/>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248678C-49EA-F104-C7C7-3D417F852F33}"/>
              </a:ext>
            </a:extLst>
          </p:cNvPr>
          <p:cNvGrpSpPr/>
          <p:nvPr/>
        </p:nvGrpSpPr>
        <p:grpSpPr>
          <a:xfrm>
            <a:off x="947438" y="4477579"/>
            <a:ext cx="7576384" cy="599993"/>
            <a:chOff x="714469" y="4479331"/>
            <a:chExt cx="7576384" cy="599993"/>
          </a:xfrm>
        </p:grpSpPr>
        <p:pic>
          <p:nvPicPr>
            <p:cNvPr id="6" name="Image 5" descr="Une image contenant Graphique, cercle, capture d’écran, Police&#10;&#10;Description générée automatiquement">
              <a:extLst>
                <a:ext uri="{FF2B5EF4-FFF2-40B4-BE49-F238E27FC236}">
                  <a16:creationId xmlns:a16="http://schemas.microsoft.com/office/drawing/2014/main" id="{4656A6A1-6AF3-6DF8-D3A7-A9423A6C53F5}"/>
                </a:ext>
              </a:extLst>
            </p:cNvPr>
            <p:cNvPicPr>
              <a:picLocks noChangeAspect="1"/>
            </p:cNvPicPr>
            <p:nvPr/>
          </p:nvPicPr>
          <p:blipFill>
            <a:blip r:embed="rId3"/>
            <a:stretch>
              <a:fillRect/>
            </a:stretch>
          </p:blipFill>
          <p:spPr>
            <a:xfrm>
              <a:off x="7334397" y="4593042"/>
              <a:ext cx="956456" cy="422434"/>
            </a:xfrm>
            <a:prstGeom prst="rect">
              <a:avLst/>
            </a:prstGeom>
          </p:spPr>
        </p:pic>
        <p:pic>
          <p:nvPicPr>
            <p:cNvPr id="7" name="Image 6" descr="Une image contenant Graphique, graphisme, Police, Caractère coloré&#10;&#10;Description générée automatiquement">
              <a:extLst>
                <a:ext uri="{FF2B5EF4-FFF2-40B4-BE49-F238E27FC236}">
                  <a16:creationId xmlns:a16="http://schemas.microsoft.com/office/drawing/2014/main" id="{D5140AB1-7EDD-69ED-D6A8-5D39F6324183}"/>
                </a:ext>
              </a:extLst>
            </p:cNvPr>
            <p:cNvPicPr>
              <a:picLocks noChangeAspect="1"/>
            </p:cNvPicPr>
            <p:nvPr/>
          </p:nvPicPr>
          <p:blipFill>
            <a:blip r:embed="rId4"/>
            <a:stretch>
              <a:fillRect/>
            </a:stretch>
          </p:blipFill>
          <p:spPr>
            <a:xfrm>
              <a:off x="3585782" y="4479331"/>
              <a:ext cx="1670130" cy="599993"/>
            </a:xfrm>
            <a:prstGeom prst="rect">
              <a:avLst/>
            </a:prstGeom>
          </p:spPr>
        </p:pic>
        <p:pic>
          <p:nvPicPr>
            <p:cNvPr id="8" name="Image 7" descr="Une image contenant Graphique, graphisme, capture d’écran, Caractère coloré&#10;&#10;Le contenu généré par l’IA peut être incorrect.">
              <a:extLst>
                <a:ext uri="{FF2B5EF4-FFF2-40B4-BE49-F238E27FC236}">
                  <a16:creationId xmlns:a16="http://schemas.microsoft.com/office/drawing/2014/main" id="{BB26EC31-4AD6-6F39-6EED-6ABAD797DE12}"/>
                </a:ext>
              </a:extLst>
            </p:cNvPr>
            <p:cNvPicPr>
              <a:picLocks noChangeAspect="1"/>
            </p:cNvPicPr>
            <p:nvPr/>
          </p:nvPicPr>
          <p:blipFill>
            <a:blip r:embed="rId5"/>
            <a:stretch>
              <a:fillRect/>
            </a:stretch>
          </p:blipFill>
          <p:spPr>
            <a:xfrm>
              <a:off x="714469" y="4593042"/>
              <a:ext cx="1025431" cy="372573"/>
            </a:xfrm>
            <a:prstGeom prst="rect">
              <a:avLst/>
            </a:prstGeom>
          </p:spPr>
        </p:pic>
      </p:grpSp>
      <p:graphicFrame>
        <p:nvGraphicFramePr>
          <p:cNvPr id="12" name="Espace réservé du contenu 3"/>
          <p:cNvGraphicFramePr>
            <a:graphicFrameLocks/>
          </p:cNvGraphicFramePr>
          <p:nvPr>
            <p:extLst>
              <p:ext uri="{D42A27DB-BD31-4B8C-83A1-F6EECF244321}">
                <p14:modId xmlns:p14="http://schemas.microsoft.com/office/powerpoint/2010/main" val="3613378136"/>
              </p:ext>
            </p:extLst>
          </p:nvPr>
        </p:nvGraphicFramePr>
        <p:xfrm>
          <a:off x="0" y="2"/>
          <a:ext cx="9144000" cy="4327096"/>
        </p:xfrm>
        <a:graphic>
          <a:graphicData uri="http://schemas.openxmlformats.org/drawingml/2006/table">
            <a:tbl>
              <a:tblPr firstRow="1" bandRow="1">
                <a:tableStyleId>{284E427A-3D55-4303-BF80-6455036E1DE7}</a:tableStyleId>
              </a:tblPr>
              <a:tblGrid>
                <a:gridCol w="2489200">
                  <a:extLst>
                    <a:ext uri="{9D8B030D-6E8A-4147-A177-3AD203B41FA5}">
                      <a16:colId xmlns:a16="http://schemas.microsoft.com/office/drawing/2014/main" val="3754113709"/>
                    </a:ext>
                  </a:extLst>
                </a:gridCol>
                <a:gridCol w="3759200">
                  <a:extLst>
                    <a:ext uri="{9D8B030D-6E8A-4147-A177-3AD203B41FA5}">
                      <a16:colId xmlns:a16="http://schemas.microsoft.com/office/drawing/2014/main" val="1540331147"/>
                    </a:ext>
                  </a:extLst>
                </a:gridCol>
                <a:gridCol w="2895600">
                  <a:extLst>
                    <a:ext uri="{9D8B030D-6E8A-4147-A177-3AD203B41FA5}">
                      <a16:colId xmlns:a16="http://schemas.microsoft.com/office/drawing/2014/main" val="12897039"/>
                    </a:ext>
                  </a:extLst>
                </a:gridCol>
              </a:tblGrid>
              <a:tr h="309278">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9pPr>
                    </a:lstStyle>
                    <a:p>
                      <a:r>
                        <a:rPr lang="fr-FR" dirty="0"/>
                        <a:t>Les sessions de formation</a:t>
                      </a:r>
                    </a:p>
                  </a:txBody>
                  <a:tcPr/>
                </a:tc>
                <a:tc grid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9pPr>
                    </a:lstStyle>
                    <a:p>
                      <a:pPr algn="ctr"/>
                      <a:r>
                        <a:rPr lang="fr-FR" baseline="0" dirty="0"/>
                        <a:t>Renforcement des capacités GTE4 ‘APPRENDRE’</a:t>
                      </a:r>
                    </a:p>
                  </a:txBody>
                  <a:tcPr/>
                </a:tc>
                <a:tc hMerge="1">
                  <a:txBody>
                    <a:bodyPr/>
                    <a:lstStyle/>
                    <a:p>
                      <a:endParaRPr lang="fr-FR"/>
                    </a:p>
                  </a:txBody>
                  <a:tcPr/>
                </a:tc>
                <a:extLst>
                  <a:ext uri="{0D108BD9-81ED-4DB2-BD59-A6C34878D82A}">
                    <a16:rowId xmlns:a16="http://schemas.microsoft.com/office/drawing/2014/main" val="4208630287"/>
                  </a:ext>
                </a:extLst>
              </a:tr>
              <a:tr h="4017818">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9pPr>
                    </a:lstStyle>
                    <a:p>
                      <a:r>
                        <a:rPr lang="fr-FR" dirty="0"/>
                        <a:t>D’OCTOBRE 2023:</a:t>
                      </a:r>
                    </a:p>
                    <a:p>
                      <a:endParaRPr lang="fr-FR" baseline="0" dirty="0"/>
                    </a:p>
                    <a:p>
                      <a:r>
                        <a:rPr lang="fr-FR" baseline="0" dirty="0"/>
                        <a:t>A </a:t>
                      </a:r>
                    </a:p>
                    <a:p>
                      <a:endParaRPr lang="fr-FR" baseline="0" dirty="0"/>
                    </a:p>
                    <a:p>
                      <a:r>
                        <a:rPr lang="fr-FR" baseline="0" dirty="0"/>
                        <a:t>MAI 2024</a:t>
                      </a:r>
                      <a:r>
                        <a:rPr lang="fr-FR" sz="1400" kern="1200" dirty="0">
                          <a:effectLst/>
                        </a:rPr>
                        <a:t>:</a:t>
                      </a:r>
                    </a:p>
                    <a:p>
                      <a:pPr>
                        <a:lnSpc>
                          <a:spcPct val="150000"/>
                        </a:lnSpc>
                      </a:pPr>
                      <a:r>
                        <a:rPr lang="fr-FR" sz="1400" kern="1200" dirty="0">
                          <a:effectLst/>
                        </a:rPr>
                        <a:t>Public : </a:t>
                      </a:r>
                      <a:r>
                        <a:rPr lang="fr-FR" sz="1600" kern="1200" dirty="0">
                          <a:effectLst/>
                        </a:rPr>
                        <a:t>Les Formateurs</a:t>
                      </a:r>
                      <a:r>
                        <a:rPr lang="fr-FR" sz="1600" kern="1200" baseline="0" dirty="0">
                          <a:effectLst/>
                        </a:rPr>
                        <a:t> en mathématiques et en science associés au programme ‘APPRENDRE’ de L’AUF</a:t>
                      </a:r>
                      <a:r>
                        <a:rPr lang="fr-FR" sz="1600" kern="1200" dirty="0">
                          <a:effectLst/>
                        </a:rPr>
                        <a:t> </a:t>
                      </a:r>
                    </a:p>
                    <a:p>
                      <a:pPr>
                        <a:lnSpc>
                          <a:spcPct val="150000"/>
                        </a:lnSpc>
                      </a:pPr>
                      <a:r>
                        <a:rPr lang="fr-FR" sz="1600" kern="1200" dirty="0">
                          <a:effectLst/>
                        </a:rPr>
                        <a:t>WEBINAIRE</a:t>
                      </a:r>
                      <a:endParaRPr lang="fr-FR" sz="1600" dirty="0"/>
                    </a:p>
                    <a:p>
                      <a:endParaRPr lang="fr-FR" baseline="0" dirty="0"/>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9pPr>
                    </a:lstStyle>
                    <a:p>
                      <a:pPr eaLnBrk="1" fontAlgn="auto" hangingPunct="1">
                        <a:spcAft>
                          <a:spcPts val="0"/>
                        </a:spcAft>
                        <a:buFont typeface="Wingdings 3" charset="2"/>
                        <a:buNone/>
                        <a:defRPr/>
                      </a:pPr>
                      <a:r>
                        <a:rPr lang="fr-FR" altLang="fr-FR" sz="1400" b="1" dirty="0">
                          <a:solidFill>
                            <a:schemeClr val="tx1">
                              <a:lumMod val="75000"/>
                              <a:lumOff val="25000"/>
                            </a:schemeClr>
                          </a:solidFill>
                        </a:rPr>
                        <a:t>Les va et vient entre les apports théoriques des webinaires et la production des outils nous ont permis une meilleure conceptualisation de la didactique des maths.</a:t>
                      </a:r>
                    </a:p>
                    <a:p>
                      <a:pPr eaLnBrk="1" fontAlgn="auto" hangingPunct="1">
                        <a:spcAft>
                          <a:spcPts val="0"/>
                        </a:spcAft>
                        <a:buFont typeface="Wingdings 3" charset="2"/>
                        <a:buChar char=""/>
                        <a:defRPr/>
                      </a:pPr>
                      <a:r>
                        <a:rPr lang="fr-FR" altLang="fr-FR" sz="1400" b="1" dirty="0">
                          <a:solidFill>
                            <a:schemeClr val="tx1">
                              <a:lumMod val="75000"/>
                              <a:lumOff val="25000"/>
                            </a:schemeClr>
                          </a:solidFill>
                        </a:rPr>
                        <a:t>Les fondements de la TCC:</a:t>
                      </a:r>
                    </a:p>
                    <a:p>
                      <a:pPr eaLnBrk="1" fontAlgn="auto" hangingPunct="1">
                        <a:spcAft>
                          <a:spcPts val="0"/>
                        </a:spcAft>
                        <a:buFont typeface="Wingdings 3" charset="2"/>
                        <a:buChar char=""/>
                        <a:defRPr/>
                      </a:pPr>
                      <a:r>
                        <a:rPr lang="fr-FR" altLang="fr-FR" sz="1400" b="1" dirty="0">
                          <a:solidFill>
                            <a:schemeClr val="tx1">
                              <a:lumMod val="75000"/>
                              <a:lumOff val="25000"/>
                            </a:schemeClr>
                          </a:solidFill>
                        </a:rPr>
                        <a:t>Des outils de la didactique des maths arrimés au contenu structurants la TCC:                                     </a:t>
                      </a:r>
                    </a:p>
                    <a:p>
                      <a:pPr marL="400050" indent="-400050" eaLnBrk="1" fontAlgn="auto" hangingPunct="1">
                        <a:spcAft>
                          <a:spcPts val="0"/>
                        </a:spcAft>
                        <a:buFont typeface="+mj-lt"/>
                        <a:buAutoNum type="romanUcPeriod"/>
                        <a:defRPr/>
                      </a:pPr>
                      <a:r>
                        <a:rPr lang="fr-FR" altLang="fr-FR" sz="1400" b="1" dirty="0">
                          <a:solidFill>
                            <a:schemeClr val="tx1">
                              <a:lumMod val="75000"/>
                              <a:lumOff val="25000"/>
                            </a:schemeClr>
                          </a:solidFill>
                        </a:rPr>
                        <a:t>L’analyse conceptuelle</a:t>
                      </a:r>
                    </a:p>
                    <a:p>
                      <a:pPr marL="400050" indent="-400050" eaLnBrk="1" fontAlgn="auto" hangingPunct="1">
                        <a:spcAft>
                          <a:spcPts val="0"/>
                        </a:spcAft>
                        <a:buFont typeface="+mj-lt"/>
                        <a:buAutoNum type="romanUcPeriod"/>
                        <a:defRPr/>
                      </a:pPr>
                      <a:r>
                        <a:rPr lang="fr-FR" altLang="fr-FR" sz="1400" b="1" dirty="0">
                          <a:solidFill>
                            <a:schemeClr val="tx1">
                              <a:lumMod val="75000"/>
                              <a:lumOff val="25000"/>
                            </a:schemeClr>
                          </a:solidFill>
                        </a:rPr>
                        <a:t>La cartographie continuum (en lien avec le programme)</a:t>
                      </a:r>
                    </a:p>
                    <a:p>
                      <a:pPr marL="400050" indent="-400050" eaLnBrk="1" fontAlgn="auto" hangingPunct="1">
                        <a:spcAft>
                          <a:spcPts val="0"/>
                        </a:spcAft>
                        <a:buFont typeface="+mj-lt"/>
                        <a:buAutoNum type="romanUcPeriod"/>
                        <a:defRPr/>
                      </a:pPr>
                      <a:r>
                        <a:rPr lang="fr-FR" altLang="fr-FR" sz="1400" b="1" dirty="0">
                          <a:solidFill>
                            <a:schemeClr val="tx1">
                              <a:lumMod val="75000"/>
                              <a:lumOff val="25000"/>
                            </a:schemeClr>
                          </a:solidFill>
                        </a:rPr>
                        <a:t>La cartographie conceptuelle </a:t>
                      </a:r>
                    </a:p>
                    <a:p>
                      <a:pPr marL="0" indent="0" eaLnBrk="1" fontAlgn="auto" hangingPunct="1">
                        <a:spcAft>
                          <a:spcPts val="0"/>
                        </a:spcAft>
                        <a:buFont typeface="Arial" panose="020B0604020202020204" pitchFamily="34" charset="0"/>
                        <a:buNone/>
                        <a:defRPr/>
                      </a:pPr>
                      <a:r>
                        <a:rPr lang="fr-FR" altLang="fr-FR" sz="1400" b="1" dirty="0">
                          <a:solidFill>
                            <a:schemeClr val="tx1">
                              <a:lumMod val="75000"/>
                              <a:lumOff val="25000"/>
                            </a:schemeClr>
                          </a:solidFill>
                        </a:rPr>
                        <a:t>Une lecture approfondie du programme maths et un regard structurel sur les concepts maths a permis d’élargir notre champ de vision sur la didactique des maths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1686603026"/>
                  </a:ext>
                </a:extLst>
              </a:tr>
            </a:tbl>
          </a:graphicData>
        </a:graphic>
      </p:graphicFrame>
      <p:pic>
        <p:nvPicPr>
          <p:cNvPr id="10" name="Image 9"/>
          <p:cNvPicPr>
            <a:picLocks noChangeAspect="1"/>
          </p:cNvPicPr>
          <p:nvPr/>
        </p:nvPicPr>
        <p:blipFill>
          <a:blip r:embed="rId6"/>
          <a:stretch>
            <a:fillRect/>
          </a:stretch>
        </p:blipFill>
        <p:spPr>
          <a:xfrm>
            <a:off x="6197601" y="305262"/>
            <a:ext cx="2946400" cy="4021836"/>
          </a:xfrm>
          <a:prstGeom prst="rect">
            <a:avLst/>
          </a:prstGeom>
        </p:spPr>
      </p:pic>
    </p:spTree>
    <p:extLst>
      <p:ext uri="{BB962C8B-B14F-4D97-AF65-F5344CB8AC3E}">
        <p14:creationId xmlns:p14="http://schemas.microsoft.com/office/powerpoint/2010/main" val="469204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grpSp>
        <p:nvGrpSpPr>
          <p:cNvPr id="2" name="Groupe 1">
            <a:extLst>
              <a:ext uri="{FF2B5EF4-FFF2-40B4-BE49-F238E27FC236}">
                <a16:creationId xmlns:a16="http://schemas.microsoft.com/office/drawing/2014/main" id="{8AB989F0-BB3C-3863-3B1D-65B983EE349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5A080708-F7B2-076B-9C94-89897948882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95CA45F-7944-B46C-63AE-05C6EF6B75F9}"/>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248678C-49EA-F104-C7C7-3D417F852F33}"/>
              </a:ext>
            </a:extLst>
          </p:cNvPr>
          <p:cNvGrpSpPr/>
          <p:nvPr/>
        </p:nvGrpSpPr>
        <p:grpSpPr>
          <a:xfrm>
            <a:off x="947438" y="4477579"/>
            <a:ext cx="7576384" cy="599993"/>
            <a:chOff x="714469" y="4479331"/>
            <a:chExt cx="7576384" cy="599993"/>
          </a:xfrm>
        </p:grpSpPr>
        <p:pic>
          <p:nvPicPr>
            <p:cNvPr id="6" name="Image 5" descr="Une image contenant Graphique, cercle, capture d’écran, Police&#10;&#10;Description générée automatiquement">
              <a:extLst>
                <a:ext uri="{FF2B5EF4-FFF2-40B4-BE49-F238E27FC236}">
                  <a16:creationId xmlns:a16="http://schemas.microsoft.com/office/drawing/2014/main" id="{4656A6A1-6AF3-6DF8-D3A7-A9423A6C53F5}"/>
                </a:ext>
              </a:extLst>
            </p:cNvPr>
            <p:cNvPicPr>
              <a:picLocks noChangeAspect="1"/>
            </p:cNvPicPr>
            <p:nvPr/>
          </p:nvPicPr>
          <p:blipFill>
            <a:blip r:embed="rId3"/>
            <a:stretch>
              <a:fillRect/>
            </a:stretch>
          </p:blipFill>
          <p:spPr>
            <a:xfrm>
              <a:off x="7334397" y="4593042"/>
              <a:ext cx="956456" cy="422434"/>
            </a:xfrm>
            <a:prstGeom prst="rect">
              <a:avLst/>
            </a:prstGeom>
          </p:spPr>
        </p:pic>
        <p:pic>
          <p:nvPicPr>
            <p:cNvPr id="7" name="Image 6" descr="Une image contenant Graphique, graphisme, Police, Caractère coloré&#10;&#10;Description générée automatiquement">
              <a:extLst>
                <a:ext uri="{FF2B5EF4-FFF2-40B4-BE49-F238E27FC236}">
                  <a16:creationId xmlns:a16="http://schemas.microsoft.com/office/drawing/2014/main" id="{D5140AB1-7EDD-69ED-D6A8-5D39F6324183}"/>
                </a:ext>
              </a:extLst>
            </p:cNvPr>
            <p:cNvPicPr>
              <a:picLocks noChangeAspect="1"/>
            </p:cNvPicPr>
            <p:nvPr/>
          </p:nvPicPr>
          <p:blipFill>
            <a:blip r:embed="rId4"/>
            <a:stretch>
              <a:fillRect/>
            </a:stretch>
          </p:blipFill>
          <p:spPr>
            <a:xfrm>
              <a:off x="3585782" y="4479331"/>
              <a:ext cx="1670130" cy="599993"/>
            </a:xfrm>
            <a:prstGeom prst="rect">
              <a:avLst/>
            </a:prstGeom>
          </p:spPr>
        </p:pic>
        <p:pic>
          <p:nvPicPr>
            <p:cNvPr id="8" name="Image 7" descr="Une image contenant Graphique, graphisme, capture d’écran, Caractère coloré&#10;&#10;Le contenu généré par l’IA peut être incorrect.">
              <a:extLst>
                <a:ext uri="{FF2B5EF4-FFF2-40B4-BE49-F238E27FC236}">
                  <a16:creationId xmlns:a16="http://schemas.microsoft.com/office/drawing/2014/main" id="{BB26EC31-4AD6-6F39-6EED-6ABAD797DE12}"/>
                </a:ext>
              </a:extLst>
            </p:cNvPr>
            <p:cNvPicPr>
              <a:picLocks noChangeAspect="1"/>
            </p:cNvPicPr>
            <p:nvPr/>
          </p:nvPicPr>
          <p:blipFill>
            <a:blip r:embed="rId5"/>
            <a:stretch>
              <a:fillRect/>
            </a:stretch>
          </p:blipFill>
          <p:spPr>
            <a:xfrm>
              <a:off x="714469" y="4593042"/>
              <a:ext cx="1025431" cy="372573"/>
            </a:xfrm>
            <a:prstGeom prst="rect">
              <a:avLst/>
            </a:prstGeom>
          </p:spPr>
        </p:pic>
      </p:grpSp>
      <p:graphicFrame>
        <p:nvGraphicFramePr>
          <p:cNvPr id="12" name="Espace réservé du contenu 3"/>
          <p:cNvGraphicFramePr>
            <a:graphicFrameLocks/>
          </p:cNvGraphicFramePr>
          <p:nvPr>
            <p:extLst>
              <p:ext uri="{D42A27DB-BD31-4B8C-83A1-F6EECF244321}">
                <p14:modId xmlns:p14="http://schemas.microsoft.com/office/powerpoint/2010/main" val="2992202988"/>
              </p:ext>
            </p:extLst>
          </p:nvPr>
        </p:nvGraphicFramePr>
        <p:xfrm>
          <a:off x="0" y="2"/>
          <a:ext cx="9144000" cy="4454558"/>
        </p:xfrm>
        <a:graphic>
          <a:graphicData uri="http://schemas.openxmlformats.org/drawingml/2006/table">
            <a:tbl>
              <a:tblPr firstRow="1" bandRow="1">
                <a:tableStyleId>{284E427A-3D55-4303-BF80-6455036E1DE7}</a:tableStyleId>
              </a:tblPr>
              <a:tblGrid>
                <a:gridCol w="2489200">
                  <a:extLst>
                    <a:ext uri="{9D8B030D-6E8A-4147-A177-3AD203B41FA5}">
                      <a16:colId xmlns:a16="http://schemas.microsoft.com/office/drawing/2014/main" val="3754113709"/>
                    </a:ext>
                  </a:extLst>
                </a:gridCol>
                <a:gridCol w="3395133">
                  <a:extLst>
                    <a:ext uri="{9D8B030D-6E8A-4147-A177-3AD203B41FA5}">
                      <a16:colId xmlns:a16="http://schemas.microsoft.com/office/drawing/2014/main" val="1540331147"/>
                    </a:ext>
                  </a:extLst>
                </a:gridCol>
                <a:gridCol w="3259667">
                  <a:extLst>
                    <a:ext uri="{9D8B030D-6E8A-4147-A177-3AD203B41FA5}">
                      <a16:colId xmlns:a16="http://schemas.microsoft.com/office/drawing/2014/main" val="12897039"/>
                    </a:ext>
                  </a:extLst>
                </a:gridCol>
              </a:tblGrid>
              <a:tr h="309278">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9pPr>
                    </a:lstStyle>
                    <a:p>
                      <a:r>
                        <a:rPr lang="fr-FR" dirty="0"/>
                        <a:t>Les sessions de formation</a:t>
                      </a:r>
                    </a:p>
                  </a:txBody>
                  <a:tcPr/>
                </a:tc>
                <a:tc grid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9pPr>
                    </a:lstStyle>
                    <a:p>
                      <a:pPr algn="ctr"/>
                      <a:r>
                        <a:rPr lang="fr-FR" baseline="0" dirty="0"/>
                        <a:t>Renforcement des capacités GTE4 ‘APPRENDRE’</a:t>
                      </a:r>
                    </a:p>
                  </a:txBody>
                  <a:tcPr/>
                </a:tc>
                <a:tc hMerge="1">
                  <a:txBody>
                    <a:bodyPr/>
                    <a:lstStyle/>
                    <a:p>
                      <a:endParaRPr lang="fr-FR"/>
                    </a:p>
                  </a:txBody>
                  <a:tcPr/>
                </a:tc>
                <a:extLst>
                  <a:ext uri="{0D108BD9-81ED-4DB2-BD59-A6C34878D82A}">
                    <a16:rowId xmlns:a16="http://schemas.microsoft.com/office/drawing/2014/main" val="4208630287"/>
                  </a:ext>
                </a:extLst>
              </a:tr>
              <a:tr h="4017818">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9pPr>
                    </a:lstStyle>
                    <a:p>
                      <a:r>
                        <a:rPr lang="fr-FR" dirty="0"/>
                        <a:t>D’OCTOBRE 2023:</a:t>
                      </a:r>
                    </a:p>
                    <a:p>
                      <a:endParaRPr lang="fr-FR" baseline="0" dirty="0"/>
                    </a:p>
                    <a:p>
                      <a:r>
                        <a:rPr lang="fr-FR" baseline="0" dirty="0"/>
                        <a:t>A </a:t>
                      </a:r>
                    </a:p>
                    <a:p>
                      <a:endParaRPr lang="fr-FR" baseline="0" dirty="0"/>
                    </a:p>
                    <a:p>
                      <a:r>
                        <a:rPr lang="fr-FR" baseline="0" dirty="0"/>
                        <a:t>MAI 2024</a:t>
                      </a:r>
                      <a:r>
                        <a:rPr lang="fr-FR" sz="1400" kern="1200" dirty="0">
                          <a:effectLst/>
                        </a:rPr>
                        <a:t>:</a:t>
                      </a:r>
                    </a:p>
                    <a:p>
                      <a:pPr>
                        <a:lnSpc>
                          <a:spcPct val="150000"/>
                        </a:lnSpc>
                      </a:pPr>
                      <a:r>
                        <a:rPr lang="fr-FR" sz="1400" kern="1200" dirty="0">
                          <a:effectLst/>
                        </a:rPr>
                        <a:t>Public : </a:t>
                      </a:r>
                      <a:r>
                        <a:rPr lang="fr-FR" sz="1600" kern="1200" dirty="0">
                          <a:effectLst/>
                        </a:rPr>
                        <a:t>Les Formateurs</a:t>
                      </a:r>
                      <a:r>
                        <a:rPr lang="fr-FR" sz="1600" kern="1200" baseline="0" dirty="0">
                          <a:effectLst/>
                        </a:rPr>
                        <a:t> en mathématiques et en science associés au programme ‘APPRENDRE’ de L’AUF</a:t>
                      </a:r>
                      <a:r>
                        <a:rPr lang="fr-FR" sz="1600" kern="1200" dirty="0">
                          <a:effectLst/>
                        </a:rPr>
                        <a:t> </a:t>
                      </a:r>
                    </a:p>
                    <a:p>
                      <a:pPr>
                        <a:lnSpc>
                          <a:spcPct val="150000"/>
                        </a:lnSpc>
                      </a:pPr>
                      <a:r>
                        <a:rPr lang="fr-FR" sz="1600" kern="1200" dirty="0">
                          <a:effectLst/>
                        </a:rPr>
                        <a:t>WEBINAIRE</a:t>
                      </a:r>
                      <a:endParaRPr lang="fr-FR" sz="1600" dirty="0"/>
                    </a:p>
                    <a:p>
                      <a:endParaRPr lang="fr-FR" baseline="0" dirty="0"/>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9pPr>
                    </a:lstStyle>
                    <a:p>
                      <a:pPr eaLnBrk="1" fontAlgn="auto" hangingPunct="1">
                        <a:spcAft>
                          <a:spcPts val="0"/>
                        </a:spcAft>
                        <a:buFont typeface="Wingdings 3" charset="2"/>
                        <a:buChar char=""/>
                        <a:defRPr/>
                      </a:pPr>
                      <a:endParaRPr lang="fr-FR" altLang="fr-FR"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buFont typeface="Wingdings 3" charset="2"/>
                        <a:buChar char=""/>
                        <a:defRPr/>
                      </a:pPr>
                      <a:r>
                        <a:rPr lang="fr-FR" altLang="fr-FR" sz="1400" b="1" dirty="0">
                          <a:latin typeface="Verdana" panose="020B0604030504040204" pitchFamily="34" charset="0"/>
                          <a:ea typeface="Verdana" panose="020B0604030504040204" pitchFamily="34" charset="0"/>
                          <a:cs typeface="Verdana" panose="020B0604030504040204" pitchFamily="34" charset="0"/>
                        </a:rPr>
                        <a:t>PROGRAMME APPRENDRE AUF</a:t>
                      </a:r>
                      <a:br>
                        <a:rPr lang="fr-FR" altLang="fr-FR" sz="1400" b="1" dirty="0">
                          <a:latin typeface="Verdana" panose="020B0604030504040204" pitchFamily="34" charset="0"/>
                          <a:ea typeface="Verdana" panose="020B0604030504040204" pitchFamily="34" charset="0"/>
                          <a:cs typeface="Verdana" panose="020B0604030504040204" pitchFamily="34" charset="0"/>
                        </a:rPr>
                      </a:br>
                      <a:r>
                        <a:rPr lang="fr-FR" altLang="fr-FR" sz="1400" b="1" dirty="0">
                          <a:solidFill>
                            <a:srgbClr val="FF0000"/>
                          </a:solidFill>
                          <a:latin typeface="Verdana" panose="020B0604030504040204" pitchFamily="34" charset="0"/>
                          <a:ea typeface="Verdana" panose="020B0604030504040204" pitchFamily="34" charset="0"/>
                          <a:cs typeface="Verdana" panose="020B0604030504040204" pitchFamily="34" charset="0"/>
                        </a:rPr>
                        <a:t>Renforcement des capacités du pôle d’expertise du GTE 4 en mathématiques et en sciences</a:t>
                      </a:r>
                      <a:endParaRPr lang="fr-FR" altLang="fr-FR"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buFont typeface="Wingdings 3" charset="2"/>
                        <a:buChar char=""/>
                        <a:defRPr/>
                      </a:pPr>
                      <a:endParaRPr lang="fr-FR" altLang="fr-FR"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buFont typeface="Wingdings 3" charset="2"/>
                        <a:buNone/>
                        <a:defRPr/>
                      </a:pPr>
                      <a:endParaRPr lang="fr-FR" altLang="fr-FR"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buFont typeface="Wingdings 3" charset="2"/>
                        <a:buChar char=""/>
                        <a:defRPr/>
                      </a:pPr>
                      <a:r>
                        <a:rPr lang="fr-FR" altLang="fr-FR"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Thème du groupe 6:</a:t>
                      </a:r>
                    </a:p>
                    <a:p>
                      <a:pPr eaLnBrk="1" fontAlgn="auto" hangingPunct="1">
                        <a:spcAft>
                          <a:spcPts val="0"/>
                        </a:spcAft>
                        <a:buFont typeface="Wingdings" panose="05000000000000000000" pitchFamily="2" charset="2"/>
                        <a:buChar char="Ø"/>
                        <a:defRPr/>
                      </a:pPr>
                      <a:r>
                        <a:rPr lang="fr-FR" altLang="fr-FR" sz="1400" i="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L’égalité en mathématiques</a:t>
                      </a:r>
                    </a:p>
                    <a:p>
                      <a:pPr eaLnBrk="1" fontAlgn="auto" hangingPunct="1">
                        <a:spcAft>
                          <a:spcPts val="0"/>
                        </a:spcAft>
                        <a:buFont typeface="Wingdings" panose="05000000000000000000" pitchFamily="2" charset="2"/>
                        <a:buChar char="Ø"/>
                        <a:defRPr/>
                      </a:pPr>
                      <a:endPar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buFont typeface="Wingdings 3" charset="2"/>
                        <a:buChar char=""/>
                        <a:defRPr/>
                      </a:pPr>
                      <a:r>
                        <a:rPr lang="fr-FR" altLang="fr-FR"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Tuteur scientifique: </a:t>
                      </a:r>
                    </a:p>
                    <a:p>
                      <a:pPr eaLnBrk="1" fontAlgn="auto" hangingPunct="1">
                        <a:spcAft>
                          <a:spcPts val="0"/>
                        </a:spcAft>
                        <a:buFont typeface="Wingdings" panose="05000000000000000000" pitchFamily="2" charset="2"/>
                        <a:buChar char="Ø"/>
                        <a:defRPr/>
                      </a:pPr>
                      <a:r>
                        <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 Adolphe </a:t>
                      </a:r>
                      <a:r>
                        <a:rPr lang="fr-FR" altLang="fr-FR" sz="1400" dirty="0" err="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Cossi</a:t>
                      </a:r>
                      <a:r>
                        <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lang="fr-FR" altLang="fr-FR" sz="1400" dirty="0" err="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Adihou</a:t>
                      </a:r>
                      <a:endPar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buFont typeface="Wingdings 3" charset="2"/>
                        <a:buChar char=""/>
                        <a:defRPr/>
                      </a:pPr>
                      <a:endPar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buFont typeface="Wingdings 3" charset="2"/>
                        <a:buChar char=""/>
                        <a:defRPr/>
                      </a:pPr>
                      <a:r>
                        <a:rPr lang="fr-FR" altLang="fr-FR"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Participants: </a:t>
                      </a:r>
                    </a:p>
                    <a:p>
                      <a:pPr eaLnBrk="1" fontAlgn="auto" hangingPunct="1">
                        <a:spcAft>
                          <a:spcPts val="0"/>
                        </a:spcAft>
                        <a:buFont typeface="Wingdings" panose="05000000000000000000" pitchFamily="2" charset="2"/>
                        <a:buChar char="Ø"/>
                        <a:defRPr/>
                      </a:pPr>
                      <a:r>
                        <a:rPr lang="fr-FR" altLang="fr-FR" sz="1400" dirty="0" err="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Iltireh</a:t>
                      </a:r>
                      <a:r>
                        <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lang="fr-FR" altLang="fr-FR" sz="1400" dirty="0" err="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Abdoulkader</a:t>
                      </a:r>
                      <a:r>
                        <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Abdi (Djibouti)</a:t>
                      </a:r>
                    </a:p>
                    <a:p>
                      <a:pPr eaLnBrk="1" fontAlgn="auto" hangingPunct="1">
                        <a:spcAft>
                          <a:spcPts val="0"/>
                        </a:spcAft>
                        <a:buFont typeface="Wingdings" panose="05000000000000000000" pitchFamily="2" charset="2"/>
                        <a:buChar char="Ø"/>
                        <a:defRPr/>
                      </a:pPr>
                      <a:r>
                        <a:rPr lang="fr-FR" altLang="fr-FR" sz="1400" dirty="0" err="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Atta</a:t>
                      </a:r>
                      <a:r>
                        <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Kouadio </a:t>
                      </a:r>
                      <a:r>
                        <a:rPr lang="fr-FR" altLang="fr-FR" sz="1400" dirty="0" err="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Yeboua</a:t>
                      </a:r>
                      <a:r>
                        <a:rPr lang="fr-FR" alt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Germain (Côte d’Ivoire)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1686603026"/>
                  </a:ext>
                </a:extLst>
              </a:tr>
            </a:tbl>
          </a:graphicData>
        </a:graphic>
      </p:graphicFrame>
      <p:pic>
        <p:nvPicPr>
          <p:cNvPr id="13" name="Image 12"/>
          <p:cNvPicPr>
            <a:picLocks noChangeAspect="1"/>
          </p:cNvPicPr>
          <p:nvPr/>
        </p:nvPicPr>
        <p:blipFill>
          <a:blip r:embed="rId6"/>
          <a:stretch>
            <a:fillRect/>
          </a:stretch>
        </p:blipFill>
        <p:spPr>
          <a:xfrm>
            <a:off x="5832656" y="474133"/>
            <a:ext cx="3311343" cy="400344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grpSp>
        <p:nvGrpSpPr>
          <p:cNvPr id="2" name="Groupe 1">
            <a:extLst>
              <a:ext uri="{FF2B5EF4-FFF2-40B4-BE49-F238E27FC236}">
                <a16:creationId xmlns:a16="http://schemas.microsoft.com/office/drawing/2014/main" id="{8AB989F0-BB3C-3863-3B1D-65B983EE349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5A080708-F7B2-076B-9C94-89897948882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95CA45F-7944-B46C-63AE-05C6EF6B75F9}"/>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248678C-49EA-F104-C7C7-3D417F852F33}"/>
              </a:ext>
            </a:extLst>
          </p:cNvPr>
          <p:cNvGrpSpPr/>
          <p:nvPr/>
        </p:nvGrpSpPr>
        <p:grpSpPr>
          <a:xfrm>
            <a:off x="947438" y="4477579"/>
            <a:ext cx="7576384" cy="599993"/>
            <a:chOff x="714469" y="4479331"/>
            <a:chExt cx="7576384" cy="599993"/>
          </a:xfrm>
        </p:grpSpPr>
        <p:pic>
          <p:nvPicPr>
            <p:cNvPr id="6" name="Image 5" descr="Une image contenant Graphique, cercle, capture d’écran, Police&#10;&#10;Description générée automatiquement">
              <a:extLst>
                <a:ext uri="{FF2B5EF4-FFF2-40B4-BE49-F238E27FC236}">
                  <a16:creationId xmlns:a16="http://schemas.microsoft.com/office/drawing/2014/main" id="{4656A6A1-6AF3-6DF8-D3A7-A9423A6C53F5}"/>
                </a:ext>
              </a:extLst>
            </p:cNvPr>
            <p:cNvPicPr>
              <a:picLocks noChangeAspect="1"/>
            </p:cNvPicPr>
            <p:nvPr/>
          </p:nvPicPr>
          <p:blipFill>
            <a:blip r:embed="rId3"/>
            <a:stretch>
              <a:fillRect/>
            </a:stretch>
          </p:blipFill>
          <p:spPr>
            <a:xfrm>
              <a:off x="7334397" y="4593042"/>
              <a:ext cx="956456" cy="422434"/>
            </a:xfrm>
            <a:prstGeom prst="rect">
              <a:avLst/>
            </a:prstGeom>
          </p:spPr>
        </p:pic>
        <p:pic>
          <p:nvPicPr>
            <p:cNvPr id="7" name="Image 6" descr="Une image contenant Graphique, graphisme, Police, Caractère coloré&#10;&#10;Description générée automatiquement">
              <a:extLst>
                <a:ext uri="{FF2B5EF4-FFF2-40B4-BE49-F238E27FC236}">
                  <a16:creationId xmlns:a16="http://schemas.microsoft.com/office/drawing/2014/main" id="{D5140AB1-7EDD-69ED-D6A8-5D39F6324183}"/>
                </a:ext>
              </a:extLst>
            </p:cNvPr>
            <p:cNvPicPr>
              <a:picLocks noChangeAspect="1"/>
            </p:cNvPicPr>
            <p:nvPr/>
          </p:nvPicPr>
          <p:blipFill>
            <a:blip r:embed="rId4"/>
            <a:stretch>
              <a:fillRect/>
            </a:stretch>
          </p:blipFill>
          <p:spPr>
            <a:xfrm>
              <a:off x="3585782" y="4479331"/>
              <a:ext cx="1670130" cy="599993"/>
            </a:xfrm>
            <a:prstGeom prst="rect">
              <a:avLst/>
            </a:prstGeom>
          </p:spPr>
        </p:pic>
        <p:pic>
          <p:nvPicPr>
            <p:cNvPr id="8" name="Image 7" descr="Une image contenant Graphique, graphisme, capture d’écran, Caractère coloré&#10;&#10;Le contenu généré par l’IA peut être incorrect.">
              <a:extLst>
                <a:ext uri="{FF2B5EF4-FFF2-40B4-BE49-F238E27FC236}">
                  <a16:creationId xmlns:a16="http://schemas.microsoft.com/office/drawing/2014/main" id="{BB26EC31-4AD6-6F39-6EED-6ABAD797DE12}"/>
                </a:ext>
              </a:extLst>
            </p:cNvPr>
            <p:cNvPicPr>
              <a:picLocks noChangeAspect="1"/>
            </p:cNvPicPr>
            <p:nvPr/>
          </p:nvPicPr>
          <p:blipFill>
            <a:blip r:embed="rId5"/>
            <a:stretch>
              <a:fillRect/>
            </a:stretch>
          </p:blipFill>
          <p:spPr>
            <a:xfrm>
              <a:off x="714469" y="4593042"/>
              <a:ext cx="1025431" cy="372573"/>
            </a:xfrm>
            <a:prstGeom prst="rect">
              <a:avLst/>
            </a:prstGeom>
          </p:spPr>
        </p:pic>
      </p:grpSp>
      <p:graphicFrame>
        <p:nvGraphicFramePr>
          <p:cNvPr id="12" name="Espace réservé du contenu 3"/>
          <p:cNvGraphicFramePr>
            <a:graphicFrameLocks/>
          </p:cNvGraphicFramePr>
          <p:nvPr>
            <p:extLst>
              <p:ext uri="{D42A27DB-BD31-4B8C-83A1-F6EECF244321}">
                <p14:modId xmlns:p14="http://schemas.microsoft.com/office/powerpoint/2010/main" val="1241240667"/>
              </p:ext>
            </p:extLst>
          </p:nvPr>
        </p:nvGraphicFramePr>
        <p:xfrm>
          <a:off x="0" y="2"/>
          <a:ext cx="9143999" cy="4264439"/>
        </p:xfrm>
        <a:graphic>
          <a:graphicData uri="http://schemas.openxmlformats.org/drawingml/2006/table">
            <a:tbl>
              <a:tblPr firstRow="1" bandRow="1">
                <a:tableStyleId>{284E427A-3D55-4303-BF80-6455036E1DE7}</a:tableStyleId>
              </a:tblPr>
              <a:tblGrid>
                <a:gridCol w="3047999">
                  <a:extLst>
                    <a:ext uri="{9D8B030D-6E8A-4147-A177-3AD203B41FA5}">
                      <a16:colId xmlns:a16="http://schemas.microsoft.com/office/drawing/2014/main" val="3754113709"/>
                    </a:ext>
                  </a:extLst>
                </a:gridCol>
                <a:gridCol w="6096000">
                  <a:extLst>
                    <a:ext uri="{9D8B030D-6E8A-4147-A177-3AD203B41FA5}">
                      <a16:colId xmlns:a16="http://schemas.microsoft.com/office/drawing/2014/main" val="1540331147"/>
                    </a:ext>
                  </a:extLst>
                </a:gridCol>
              </a:tblGrid>
              <a:tr h="280825">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9pPr>
                    </a:lstStyle>
                    <a:p>
                      <a:r>
                        <a:rPr lang="fr-FR" dirty="0"/>
                        <a:t>Les sessions de formation</a:t>
                      </a:r>
                    </a:p>
                  </a:txBody>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Gill Sans MT" panose="020B0502020104020203"/>
                          <a:sym typeface="Arial"/>
                        </a:defRPr>
                      </a:lvl9pPr>
                    </a:lstStyle>
                    <a:p>
                      <a:pPr algn="ctr"/>
                      <a:r>
                        <a:rPr lang="fr-FR" baseline="0" dirty="0"/>
                        <a:t>Une adaptation expérimentale</a:t>
                      </a:r>
                    </a:p>
                  </a:txBody>
                  <a:tcPr/>
                </a:tc>
                <a:extLst>
                  <a:ext uri="{0D108BD9-81ED-4DB2-BD59-A6C34878D82A}">
                    <a16:rowId xmlns:a16="http://schemas.microsoft.com/office/drawing/2014/main" val="4208630287"/>
                  </a:ext>
                </a:extLst>
              </a:tr>
              <a:tr h="3959639">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9pPr>
                    </a:lstStyle>
                    <a:p>
                      <a:r>
                        <a:rPr lang="fr-FR" dirty="0"/>
                        <a:t>Vacances interruptives</a:t>
                      </a:r>
                    </a:p>
                    <a:p>
                      <a:endParaRPr lang="fr-FR" dirty="0"/>
                    </a:p>
                    <a:p>
                      <a:r>
                        <a:rPr lang="fr-FR" dirty="0"/>
                        <a:t>D’OCTOBRE 2023:</a:t>
                      </a:r>
                    </a:p>
                    <a:p>
                      <a:endParaRPr lang="fr-FR" baseline="0" dirty="0"/>
                    </a:p>
                    <a:p>
                      <a:r>
                        <a:rPr lang="fr-FR" baseline="0" dirty="0"/>
                        <a:t>A </a:t>
                      </a:r>
                    </a:p>
                    <a:p>
                      <a:r>
                        <a:rPr lang="fr-FR" baseline="0" dirty="0"/>
                        <a:t>Avril 2025</a:t>
                      </a:r>
                      <a:r>
                        <a:rPr lang="fr-FR" sz="1400" kern="1200" dirty="0">
                          <a:effectLst/>
                        </a:rPr>
                        <a:t>:</a:t>
                      </a:r>
                    </a:p>
                    <a:p>
                      <a:endParaRPr lang="fr-FR" sz="1400" kern="1200" dirty="0">
                        <a:effectLst/>
                      </a:endParaRPr>
                    </a:p>
                    <a:p>
                      <a:pPr>
                        <a:lnSpc>
                          <a:spcPct val="150000"/>
                        </a:lnSpc>
                      </a:pPr>
                      <a:r>
                        <a:rPr lang="fr-FR" sz="1400" kern="1200" dirty="0">
                          <a:effectLst/>
                        </a:rPr>
                        <a:t> </a:t>
                      </a:r>
                      <a:r>
                        <a:rPr lang="fr-FR" sz="1600" kern="1200" dirty="0">
                          <a:effectLst/>
                        </a:rPr>
                        <a:t>Les enseignants de la Base des régions de l’intérieur et ceux de la capitale en</a:t>
                      </a:r>
                      <a:r>
                        <a:rPr lang="fr-FR" sz="1600" kern="1200" baseline="0" dirty="0">
                          <a:effectLst/>
                        </a:rPr>
                        <a:t> alternance des niveaux</a:t>
                      </a:r>
                      <a:r>
                        <a:rPr lang="fr-FR" sz="1600" kern="1200" dirty="0">
                          <a:effectLst/>
                        </a:rPr>
                        <a:t> </a:t>
                      </a:r>
                      <a:endParaRPr lang="fr-FR" sz="1600" dirty="0"/>
                    </a:p>
                    <a:p>
                      <a:endParaRPr lang="fr-FR" baseline="0" dirty="0"/>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Gill Sans MT" panose="020B0502020104020203"/>
                          <a:sym typeface="Aria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dirty="0"/>
                        <a:t>Les formations sur le renforcement des capacités des experts locales associés au programme ‘APPRENDRE ‘ de L’AUF nous</a:t>
                      </a:r>
                      <a:r>
                        <a:rPr lang="fr-FR" sz="1600" baseline="0" dirty="0"/>
                        <a:t> ont permis de t</a:t>
                      </a:r>
                      <a:r>
                        <a:rPr lang="fr-FR" sz="1600" dirty="0"/>
                        <a:t>ravailler sur des modèles adaptés au contexte local c’est à-dire des outils de la didactique des maths plus pratique pour une meilleure adoption de ce concept   par une plus grande majorité des enseignants: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600" dirty="0"/>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dirty="0"/>
                        <a:t>La logique organisationnelle d’un concept dans le programme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dirty="0"/>
                        <a:t>Etablir une carte mentale d’un concept enseigné</a:t>
                      </a:r>
                      <a:r>
                        <a:rPr lang="fr-FR" sz="1600" baseline="0" dirty="0"/>
                        <a:t>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baseline="0" dirty="0"/>
                        <a:t>Construire le sens du savoir à travers la conceptualisation</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baseline="0" dirty="0"/>
                        <a:t>La dialectique entre objet mathématique et outils</a:t>
                      </a:r>
                      <a:endParaRPr lang="fr-FR" sz="1600" dirty="0"/>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fr-FR" sz="1600" dirty="0"/>
                    </a:p>
                  </a:txBody>
                  <a:tcPr/>
                </a:tc>
                <a:extLst>
                  <a:ext uri="{0D108BD9-81ED-4DB2-BD59-A6C34878D82A}">
                    <a16:rowId xmlns:a16="http://schemas.microsoft.com/office/drawing/2014/main" val="1686603026"/>
                  </a:ext>
                </a:extLst>
              </a:tr>
            </a:tbl>
          </a:graphicData>
        </a:graphic>
      </p:graphicFrame>
    </p:spTree>
    <p:extLst>
      <p:ext uri="{BB962C8B-B14F-4D97-AF65-F5344CB8AC3E}">
        <p14:creationId xmlns:p14="http://schemas.microsoft.com/office/powerpoint/2010/main" val="2206945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7733" y="0"/>
            <a:ext cx="5038234" cy="585900"/>
          </a:xfrm>
        </p:spPr>
        <p:txBody>
          <a:bodyPr/>
          <a:lstStyle/>
          <a:p>
            <a:r>
              <a:rPr lang="fr-FR" dirty="0"/>
              <a:t>Freins et perspectives</a:t>
            </a:r>
          </a:p>
        </p:txBody>
      </p:sp>
      <p:sp>
        <p:nvSpPr>
          <p:cNvPr id="3" name="Espace réservé du texte 2"/>
          <p:cNvSpPr>
            <a:spLocks noGrp="1"/>
          </p:cNvSpPr>
          <p:nvPr>
            <p:ph type="body" idx="1"/>
          </p:nvPr>
        </p:nvSpPr>
        <p:spPr>
          <a:xfrm>
            <a:off x="135800" y="792415"/>
            <a:ext cx="8678000" cy="3762651"/>
          </a:xfrm>
        </p:spPr>
        <p:txBody>
          <a:bodyPr/>
          <a:lstStyle/>
          <a:p>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109125135"/>
              </p:ext>
            </p:extLst>
          </p:nvPr>
        </p:nvGraphicFramePr>
        <p:xfrm>
          <a:off x="279965" y="792416"/>
          <a:ext cx="8533835" cy="3702589"/>
        </p:xfrm>
        <a:graphic>
          <a:graphicData uri="http://schemas.openxmlformats.org/drawingml/2006/table">
            <a:tbl>
              <a:tblPr firstRow="1" bandRow="1">
                <a:tableStyleId>{284E427A-3D55-4303-BF80-6455036E1DE7}</a:tableStyleId>
              </a:tblPr>
              <a:tblGrid>
                <a:gridCol w="3428435">
                  <a:extLst>
                    <a:ext uri="{9D8B030D-6E8A-4147-A177-3AD203B41FA5}">
                      <a16:colId xmlns:a16="http://schemas.microsoft.com/office/drawing/2014/main" val="3862225782"/>
                    </a:ext>
                  </a:extLst>
                </a:gridCol>
                <a:gridCol w="2971941">
                  <a:extLst>
                    <a:ext uri="{9D8B030D-6E8A-4147-A177-3AD203B41FA5}">
                      <a16:colId xmlns:a16="http://schemas.microsoft.com/office/drawing/2014/main" val="2180953484"/>
                    </a:ext>
                  </a:extLst>
                </a:gridCol>
                <a:gridCol w="2133459">
                  <a:extLst>
                    <a:ext uri="{9D8B030D-6E8A-4147-A177-3AD203B41FA5}">
                      <a16:colId xmlns:a16="http://schemas.microsoft.com/office/drawing/2014/main" val="3354029647"/>
                    </a:ext>
                  </a:extLst>
                </a:gridCol>
              </a:tblGrid>
              <a:tr h="998549">
                <a:tc>
                  <a:txBody>
                    <a:bodyPr/>
                    <a:lstStyle/>
                    <a:p>
                      <a:r>
                        <a:rPr lang="fr-FR" dirty="0"/>
                        <a:t>freins ou obstacles pour le réinvestissement au niveau institutionnel ou terrain</a:t>
                      </a:r>
                    </a:p>
                  </a:txBody>
                  <a:tcPr/>
                </a:tc>
                <a:tc>
                  <a:txBody>
                    <a:bodyPr/>
                    <a:lstStyle/>
                    <a:p>
                      <a:r>
                        <a:rPr lang="fr-FR" sz="1400" dirty="0">
                          <a:effectLst/>
                          <a:latin typeface="Calibri" panose="020F0502020204030204" pitchFamily="34" charset="0"/>
                          <a:ea typeface="Calibri" panose="020F0502020204030204" pitchFamily="34" charset="0"/>
                          <a:cs typeface="Arial" panose="020B0604020202020204" pitchFamily="34" charset="0"/>
                        </a:rPr>
                        <a:t>leviers pour le réinvestissement des acquis </a:t>
                      </a:r>
                      <a:endParaRPr lang="fr-FR" dirty="0"/>
                    </a:p>
                  </a:txBody>
                  <a:tcPr/>
                </a:tc>
                <a:tc>
                  <a:txBody>
                    <a:bodyPr/>
                    <a:lstStyle/>
                    <a:p>
                      <a:r>
                        <a:rPr lang="fr-FR" dirty="0"/>
                        <a:t>Perspectives</a:t>
                      </a:r>
                    </a:p>
                  </a:txBody>
                  <a:tcPr/>
                </a:tc>
                <a:extLst>
                  <a:ext uri="{0D108BD9-81ED-4DB2-BD59-A6C34878D82A}">
                    <a16:rowId xmlns:a16="http://schemas.microsoft.com/office/drawing/2014/main" val="3356156371"/>
                  </a:ext>
                </a:extLst>
              </a:tr>
              <a:tr h="2704040">
                <a:tc>
                  <a:txBody>
                    <a:bodyPr/>
                    <a:lstStyle/>
                    <a:p>
                      <a:pPr>
                        <a:lnSpc>
                          <a:spcPct val="105000"/>
                        </a:lnSpc>
                        <a:spcAft>
                          <a:spcPts val="800"/>
                        </a:spcAft>
                      </a:pPr>
                      <a:r>
                        <a:rPr lang="fr-FR" sz="1600" dirty="0">
                          <a:effectLst/>
                          <a:latin typeface="Calibri" panose="020F0502020204030204" pitchFamily="34" charset="0"/>
                          <a:ea typeface="Calibri" panose="020F0502020204030204" pitchFamily="34" charset="0"/>
                          <a:cs typeface="Arial" panose="020B0604020202020204" pitchFamily="34" charset="0"/>
                        </a:rPr>
                        <a:t>Le concept de didactique des maths nécessite un certain nombre d’apport théorique qui ne sont pas accessibles sans une certaine documentation.</a:t>
                      </a:r>
                    </a:p>
                    <a:p>
                      <a:pPr>
                        <a:lnSpc>
                          <a:spcPct val="105000"/>
                        </a:lnSpc>
                        <a:spcAft>
                          <a:spcPts val="800"/>
                        </a:spcAft>
                      </a:pPr>
                      <a:r>
                        <a:rPr lang="fr-FR" sz="1600" dirty="0">
                          <a:effectLst/>
                          <a:latin typeface="Calibri" panose="020F0502020204030204" pitchFamily="34" charset="0"/>
                          <a:ea typeface="Calibri" panose="020F0502020204030204" pitchFamily="34" charset="0"/>
                          <a:cs typeface="Arial" panose="020B0604020202020204" pitchFamily="34" charset="0"/>
                        </a:rPr>
                        <a:t> Manque de ressource financière pour mieux accompagner les enseignants formés dans les classes pour mettre en œuvre les outils de l’ingénierie didactiques des maths </a:t>
                      </a:r>
                    </a:p>
                  </a:txBody>
                  <a:tcPr marL="68580" marR="68580" marT="0" marB="0"/>
                </a:tc>
                <a:tc>
                  <a:txBody>
                    <a:bodyPr/>
                    <a:lstStyle/>
                    <a:p>
                      <a:r>
                        <a:rPr lang="fr-FR" sz="1400" b="0" i="0" u="none" strike="noStrike" cap="none" dirty="0">
                          <a:solidFill>
                            <a:schemeClr val="dk1"/>
                          </a:solidFill>
                          <a:effectLst/>
                          <a:latin typeface="+mn-lt"/>
                          <a:ea typeface="+mn-ea"/>
                          <a:cs typeface="+mn-cs"/>
                          <a:sym typeface="Arial"/>
                        </a:rPr>
                        <a:t>Proposer plus d’appui et de renforcement des capacités du noyau des formateurs et corps d’accompagnateur pour un meilleur réinvestissement par le biais des experts associés qui ont bénéficié de leur coté d’un </a:t>
                      </a:r>
                      <a:r>
                        <a:rPr lang="fr-FR" sz="1400" b="1" i="0" u="none" strike="noStrike" cap="none" dirty="0">
                          <a:solidFill>
                            <a:schemeClr val="dk1"/>
                          </a:solidFill>
                          <a:effectLst/>
                          <a:latin typeface="+mn-lt"/>
                          <a:ea typeface="+mn-ea"/>
                          <a:cs typeface="+mn-cs"/>
                          <a:sym typeface="Arial"/>
                        </a:rPr>
                        <a:t>‘renforcement des capacités en didactique des maths et sciences’</a:t>
                      </a:r>
                      <a:endParaRPr lang="fr-FR" sz="1400" b="0" i="0" u="none" strike="noStrike" cap="none" dirty="0">
                        <a:solidFill>
                          <a:schemeClr val="dk1"/>
                        </a:solidFill>
                        <a:effectLst/>
                        <a:latin typeface="+mn-lt"/>
                        <a:ea typeface="+mn-ea"/>
                        <a:cs typeface="+mn-cs"/>
                        <a:sym typeface="Arial"/>
                      </a:endParaRPr>
                    </a:p>
                    <a:p>
                      <a:r>
                        <a:rPr lang="fr-FR" sz="1400" b="1" i="0" u="none" strike="noStrike" cap="none" dirty="0">
                          <a:solidFill>
                            <a:schemeClr val="dk1"/>
                          </a:solidFill>
                          <a:effectLst/>
                          <a:latin typeface="+mn-lt"/>
                          <a:ea typeface="+mn-ea"/>
                          <a:cs typeface="+mn-cs"/>
                          <a:sym typeface="Arial"/>
                        </a:rPr>
                        <a:t>A l’aide des travaux du GTE4</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5000"/>
                        </a:lnSpc>
                        <a:spcAft>
                          <a:spcPts val="800"/>
                        </a:spcAft>
                      </a:pPr>
                      <a:r>
                        <a:rPr lang="fr-FR" sz="1400" b="0" i="0" u="none" strike="noStrike" cap="none" dirty="0">
                          <a:solidFill>
                            <a:schemeClr val="dk1"/>
                          </a:solidFill>
                          <a:effectLst/>
                          <a:latin typeface="+mn-lt"/>
                          <a:ea typeface="+mn-ea"/>
                          <a:cs typeface="+mn-cs"/>
                          <a:sym typeface="Arial"/>
                        </a:rPr>
                        <a:t>Création d’un laboratoire de la didactique pour mener des projets de recherche dans ce domaine.</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69392914"/>
                  </a:ext>
                </a:extLst>
              </a:tr>
            </a:tbl>
          </a:graphicData>
        </a:graphic>
      </p:graphicFrame>
      <p:pic>
        <p:nvPicPr>
          <p:cNvPr id="5" name="Image 4"/>
          <p:cNvPicPr>
            <a:picLocks noChangeAspect="1"/>
          </p:cNvPicPr>
          <p:nvPr/>
        </p:nvPicPr>
        <p:blipFill>
          <a:blip r:embed="rId2"/>
          <a:stretch>
            <a:fillRect/>
          </a:stretch>
        </p:blipFill>
        <p:spPr>
          <a:xfrm>
            <a:off x="0" y="4495006"/>
            <a:ext cx="9025467" cy="725487"/>
          </a:xfrm>
          <a:prstGeom prst="rect">
            <a:avLst/>
          </a:prstGeom>
          <a:solidFill>
            <a:schemeClr val="tx1"/>
          </a:solidFill>
        </p:spPr>
      </p:pic>
    </p:spTree>
    <p:extLst>
      <p:ext uri="{BB962C8B-B14F-4D97-AF65-F5344CB8AC3E}">
        <p14:creationId xmlns:p14="http://schemas.microsoft.com/office/powerpoint/2010/main" val="3014296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0" y="4495006"/>
            <a:ext cx="9025467" cy="725487"/>
          </a:xfrm>
          <a:prstGeom prst="rect">
            <a:avLst/>
          </a:prstGeom>
          <a:solidFill>
            <a:schemeClr val="tx1"/>
          </a:solidFill>
        </p:spPr>
      </p:pic>
      <p:sp>
        <p:nvSpPr>
          <p:cNvPr id="6" name="Titre 5"/>
          <p:cNvSpPr>
            <a:spLocks noGrp="1"/>
          </p:cNvSpPr>
          <p:nvPr>
            <p:ph type="title"/>
          </p:nvPr>
        </p:nvSpPr>
        <p:spPr>
          <a:xfrm>
            <a:off x="2547900" y="539499"/>
            <a:ext cx="4048200" cy="2322233"/>
          </a:xfrm>
        </p:spPr>
        <p:txBody>
          <a:bodyPr/>
          <a:lstStyle/>
          <a:p>
            <a:r>
              <a:rPr lang="fr-FR" sz="4000" dirty="0"/>
              <a:t>MERCI DE VOTRE ATTENTION</a:t>
            </a:r>
          </a:p>
        </p:txBody>
      </p:sp>
    </p:spTree>
    <p:extLst>
      <p:ext uri="{BB962C8B-B14F-4D97-AF65-F5344CB8AC3E}">
        <p14:creationId xmlns:p14="http://schemas.microsoft.com/office/powerpoint/2010/main" val="271429846"/>
      </p:ext>
    </p:extLst>
  </p:cSld>
  <p:clrMapOvr>
    <a:masterClrMapping/>
  </p:clrMapOvr>
</p:sld>
</file>

<file path=ppt/theme/theme1.xml><?xml version="1.0" encoding="utf-8"?>
<a:theme xmlns:a="http://schemas.openxmlformats.org/drawingml/2006/main" name="Blaue Kreise &amp; Farbverläufe - Durchbruch by Slidesgo">
  <a:themeElements>
    <a:clrScheme name="Simple Light">
      <a:dk1>
        <a:srgbClr val="FFFFFF"/>
      </a:dk1>
      <a:lt1>
        <a:srgbClr val="FFFFFF"/>
      </a:lt1>
      <a:dk2>
        <a:srgbClr val="812792"/>
      </a:dk2>
      <a:lt2>
        <a:srgbClr val="29AAE1"/>
      </a:lt2>
      <a:accent1>
        <a:srgbClr val="00FFFF"/>
      </a:accent1>
      <a:accent2>
        <a:srgbClr val="29AAE1"/>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B2A3615EC40748B6DE97B0D32B2761" ma:contentTypeVersion="9" ma:contentTypeDescription="Create a new document." ma:contentTypeScope="" ma:versionID="e39047c8310ce98ccfeb99b22718334e">
  <xsd:schema xmlns:xsd="http://www.w3.org/2001/XMLSchema" xmlns:xs="http://www.w3.org/2001/XMLSchema" xmlns:p="http://schemas.microsoft.com/office/2006/metadata/properties" xmlns:ns2="7445f74b-5921-4478-9aa1-9c5305656e61" targetNamespace="http://schemas.microsoft.com/office/2006/metadata/properties" ma:root="true" ma:fieldsID="300885508b8f9993f01acfbbb35ad886" ns2:_="">
    <xsd:import namespace="7445f74b-5921-4478-9aa1-9c5305656e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5f74b-5921-4478-9aa1-9c5305656e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CEA4A3-9B51-4EC3-A497-76AD797CF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5f74b-5921-4478-9aa1-9c5305656e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3BA22B-D530-4C61-B1F0-73057EF0B9D0}">
  <ds:schemaRefs>
    <ds:schemaRef ds:uri="http://schemas.microsoft.com/office/infopath/2007/PartnerControls"/>
    <ds:schemaRef ds:uri="http://www.w3.org/XML/1998/namespace"/>
    <ds:schemaRef ds:uri="http://schemas.microsoft.com/office/2006/documentManagement/types"/>
    <ds:schemaRef ds:uri="http://purl.org/dc/elements/1.1/"/>
    <ds:schemaRef ds:uri="http://schemas.openxmlformats.org/package/2006/metadata/core-properties"/>
    <ds:schemaRef ds:uri="7445f74b-5921-4478-9aa1-9c5305656e61"/>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945E140F-4097-4B10-94A1-4DFAF25B40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2337</TotalTime>
  <Words>1076</Words>
  <Application>Microsoft Office PowerPoint</Application>
  <PresentationFormat>Affichage à l'écran (16:9)</PresentationFormat>
  <Paragraphs>127</Paragraphs>
  <Slides>17</Slides>
  <Notes>14</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17</vt:i4>
      </vt:variant>
    </vt:vector>
  </HeadingPairs>
  <TitlesOfParts>
    <vt:vector size="31" baseType="lpstr">
      <vt:lpstr>Wingdings 3</vt:lpstr>
      <vt:lpstr>Noto Sans Black</vt:lpstr>
      <vt:lpstr>Noto Sans Light</vt:lpstr>
      <vt:lpstr>Noto Sans SemiBold</vt:lpstr>
      <vt:lpstr>Bebas Neue</vt:lpstr>
      <vt:lpstr>Anaheim</vt:lpstr>
      <vt:lpstr>Arial</vt:lpstr>
      <vt:lpstr>Wingdings</vt:lpstr>
      <vt:lpstr>Roboto Condensed Light</vt:lpstr>
      <vt:lpstr>Open Sans ExtraBold</vt:lpstr>
      <vt:lpstr>Verdana</vt:lpstr>
      <vt:lpstr>Raleway</vt:lpstr>
      <vt:lpstr>Calibri</vt:lpstr>
      <vt:lpstr>Blaue Kreise &amp; Farbverläufe - Durchbruch by Slidesgo</vt:lpstr>
      <vt:lpstr>Journées nationales de l'innovation et de la recherche-action</vt:lpstr>
      <vt:lpstr>Dans le contexte djiboutien, marqué par une volonté d’améliorer la qualité de l’enseignement des mathématiques, l’ingénierie didactique a été introduite à travers différentes initiatives, notamment le programme APPRENDRE de l’AUF. Ces actions ont mis en lumière la nécessité de dépasser une simple transmission de savoirs disciplinaires pour développer une démarche réflexive et créative chez les enseignants. </vt:lpstr>
      <vt:lpstr>L’ ingénierie didactique des mathématiques</vt:lpstr>
      <vt:lpstr>La formation en didactique des mathématiques</vt:lpstr>
      <vt:lpstr>La formation en didactique des mathématiques</vt:lpstr>
      <vt:lpstr>2</vt:lpstr>
      <vt:lpstr>Renforcement de capacités en didactique de mathématique d’un noyau des formateurs et corps d’encadrement</vt:lpstr>
      <vt:lpstr>Formation en présentiel</vt:lpstr>
      <vt:lpstr>Présentation PowerPoint</vt:lpstr>
      <vt:lpstr> expérimentation sur le terrain</vt:lpstr>
      <vt:lpstr>Séance d’ajustement des continus à distances</vt:lpstr>
      <vt:lpstr>Présentation PowerPoint</vt:lpstr>
      <vt:lpstr>Présentation PowerPoint</vt:lpstr>
      <vt:lpstr>Présentation PowerPoint</vt:lpstr>
      <vt:lpstr>Présentation PowerPoint</vt:lpstr>
      <vt:lpstr>Freins et perspectives</vt:lpstr>
      <vt:lpstr>MERCI DE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Sophie DOBOSZ</cp:lastModifiedBy>
  <cp:revision>95</cp:revision>
  <dcterms:modified xsi:type="dcterms:W3CDTF">2025-11-19T11:31:59Z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0x0101009BB2A3615EC40748B6DE97B0D32B2761</vt:lpwstr>
  </property>
</Properties>
</file>