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7" r:id="rId2"/>
    <p:sldId id="258" r:id="rId3"/>
    <p:sldId id="259" r:id="rId4"/>
    <p:sldId id="260" r:id="rId5"/>
    <p:sldId id="261" r:id="rId6"/>
    <p:sldId id="262" r:id="rId7"/>
    <p:sldId id="263" r:id="rId8"/>
    <p:sldId id="264" r:id="rId9"/>
    <p:sldId id="276" r:id="rId10"/>
    <p:sldId id="265" r:id="rId11"/>
    <p:sldId id="266" r:id="rId12"/>
    <p:sldId id="267" r:id="rId13"/>
    <p:sldId id="277" r:id="rId14"/>
    <p:sldId id="278" r:id="rId15"/>
    <p:sldId id="268" r:id="rId16"/>
    <p:sldId id="280" r:id="rId17"/>
    <p:sldId id="279" r:id="rId18"/>
    <p:sldId id="269" r:id="rId19"/>
    <p:sldId id="270" r:id="rId20"/>
    <p:sldId id="271" r:id="rId21"/>
    <p:sldId id="272" r:id="rId22"/>
    <p:sldId id="273" r:id="rId23"/>
    <p:sldId id="274" r:id="rId24"/>
    <p:sldId id="275" r:id="rId25"/>
  </p:sldIdLst>
  <p:sldSz cx="18288000" cy="10287000"/>
  <p:notesSz cx="6858000" cy="9144000"/>
  <p:embeddedFontLst>
    <p:embeddedFont>
      <p:font typeface="Cambria" panose="02040503050406030204" pitchFamily="18" charset="0"/>
      <p:regular r:id="rId27"/>
      <p:bold r:id="rId28"/>
      <p:italic r:id="rId29"/>
      <p:boldItalic r:id="rId30"/>
    </p:embeddedFont>
    <p:embeddedFont>
      <p:font typeface="Gagalin" panose="020B0604020202020204" charset="0"/>
      <p:regular r:id="rId31"/>
    </p:embeddedFont>
    <p:embeddedFont>
      <p:font typeface="Intro Rust" panose="020B0604020202020204" charset="0"/>
      <p:regular r:id="rId32"/>
    </p:embeddedFont>
    <p:embeddedFont>
      <p:font typeface="Noto Sans" panose="020B0502040504020204" pitchFamily="34" charset="0"/>
      <p:regular r:id="rId33"/>
      <p:bold r:id="rId34"/>
      <p:italic r:id="rId35"/>
      <p:boldItalic r:id="rId36"/>
    </p:embeddedFont>
    <p:embeddedFont>
      <p:font typeface="Noto Sans Bold" panose="020B0502040504020204" pitchFamily="34" charset="0"/>
      <p:regular r:id="rId37"/>
      <p:bold r:id="rId38"/>
    </p:embeddedFont>
    <p:embeddedFont>
      <p:font typeface="Open Sans" pitchFamily="2" charset="0"/>
      <p:regular r:id="rId39"/>
      <p:bold r:id="rId40"/>
      <p:italic r:id="rId41"/>
      <p:boldItalic r:id="rId42"/>
    </p:embeddedFont>
    <p:embeddedFont>
      <p:font typeface="Open Sans Bold" pitchFamily="2" charset="0"/>
      <p:regular r:id="rId43"/>
      <p:bold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19.11.2025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27117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19382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95057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48805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sv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0" y="8809605"/>
            <a:ext cx="18288000" cy="1546514"/>
            <a:chOff x="0" y="0"/>
            <a:chExt cx="24384000" cy="2062019"/>
          </a:xfrm>
        </p:grpSpPr>
        <p:sp>
          <p:nvSpPr>
            <p:cNvPr id="3" name="Freeform 3"/>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4" name="Group 4"/>
          <p:cNvGrpSpPr/>
          <p:nvPr/>
        </p:nvGrpSpPr>
        <p:grpSpPr>
          <a:xfrm>
            <a:off x="925606" y="3551576"/>
            <a:ext cx="16621248" cy="3962195"/>
            <a:chOff x="0" y="0"/>
            <a:chExt cx="22161664" cy="5282927"/>
          </a:xfrm>
        </p:grpSpPr>
        <p:grpSp>
          <p:nvGrpSpPr>
            <p:cNvPr id="5" name="Group 5"/>
            <p:cNvGrpSpPr/>
            <p:nvPr/>
          </p:nvGrpSpPr>
          <p:grpSpPr>
            <a:xfrm>
              <a:off x="0" y="0"/>
              <a:ext cx="22161664" cy="5170579"/>
              <a:chOff x="0" y="0"/>
              <a:chExt cx="4329031" cy="1010014"/>
            </a:xfrm>
          </p:grpSpPr>
          <p:sp>
            <p:nvSpPr>
              <p:cNvPr id="6" name="Freeform 6"/>
              <p:cNvSpPr/>
              <p:nvPr/>
            </p:nvSpPr>
            <p:spPr>
              <a:xfrm>
                <a:off x="0" y="0"/>
                <a:ext cx="4329031" cy="1010014"/>
              </a:xfrm>
              <a:custGeom>
                <a:avLst/>
                <a:gdLst/>
                <a:ahLst/>
                <a:cxnLst/>
                <a:rect l="l" t="t" r="r" b="b"/>
                <a:pathLst>
                  <a:path w="4329031" h="1010014">
                    <a:moveTo>
                      <a:pt x="40507" y="0"/>
                    </a:moveTo>
                    <a:lnTo>
                      <a:pt x="4288524" y="0"/>
                    </a:lnTo>
                    <a:cubicBezTo>
                      <a:pt x="4310895" y="0"/>
                      <a:pt x="4329031" y="18136"/>
                      <a:pt x="4329031" y="40507"/>
                    </a:cubicBezTo>
                    <a:lnTo>
                      <a:pt x="4329031" y="969507"/>
                    </a:lnTo>
                    <a:cubicBezTo>
                      <a:pt x="4329031" y="991879"/>
                      <a:pt x="4310895" y="1010014"/>
                      <a:pt x="4288524" y="1010014"/>
                    </a:cubicBezTo>
                    <a:lnTo>
                      <a:pt x="40507" y="1010014"/>
                    </a:lnTo>
                    <a:cubicBezTo>
                      <a:pt x="29764" y="1010014"/>
                      <a:pt x="19461" y="1005747"/>
                      <a:pt x="11864" y="998150"/>
                    </a:cubicBezTo>
                    <a:cubicBezTo>
                      <a:pt x="4268" y="990553"/>
                      <a:pt x="0" y="980250"/>
                      <a:pt x="0" y="969507"/>
                    </a:cubicBezTo>
                    <a:lnTo>
                      <a:pt x="0" y="40507"/>
                    </a:lnTo>
                    <a:cubicBezTo>
                      <a:pt x="0" y="29764"/>
                      <a:pt x="4268" y="19461"/>
                      <a:pt x="11864" y="11864"/>
                    </a:cubicBezTo>
                    <a:cubicBezTo>
                      <a:pt x="19461" y="4268"/>
                      <a:pt x="29764" y="0"/>
                      <a:pt x="40507" y="0"/>
                    </a:cubicBezTo>
                    <a:close/>
                  </a:path>
                </a:pathLst>
              </a:custGeom>
              <a:solidFill>
                <a:srgbClr val="FEFEFE"/>
              </a:solidFill>
            </p:spPr>
            <p:txBody>
              <a:bodyPr/>
              <a:lstStyle/>
              <a:p>
                <a:endParaRPr lang="fr-FR"/>
              </a:p>
            </p:txBody>
          </p:sp>
          <p:sp>
            <p:nvSpPr>
              <p:cNvPr id="7" name="TextBox 7"/>
              <p:cNvSpPr txBox="1"/>
              <p:nvPr/>
            </p:nvSpPr>
            <p:spPr>
              <a:xfrm>
                <a:off x="0" y="-76200"/>
                <a:ext cx="4329031" cy="1086214"/>
              </a:xfrm>
              <a:prstGeom prst="rect">
                <a:avLst/>
              </a:prstGeom>
            </p:spPr>
            <p:txBody>
              <a:bodyPr lIns="50800" tIns="50800" rIns="50800" bIns="50800" rtlCol="0" anchor="ctr"/>
              <a:lstStyle/>
              <a:p>
                <a:pPr algn="ctr">
                  <a:lnSpc>
                    <a:spcPts val="3749"/>
                  </a:lnSpc>
                </a:pPr>
                <a:endParaRPr/>
              </a:p>
            </p:txBody>
          </p:sp>
        </p:grpSp>
        <p:grpSp>
          <p:nvGrpSpPr>
            <p:cNvPr id="8" name="Group 8"/>
            <p:cNvGrpSpPr/>
            <p:nvPr/>
          </p:nvGrpSpPr>
          <p:grpSpPr>
            <a:xfrm>
              <a:off x="1388233" y="180632"/>
              <a:ext cx="20083018" cy="5102295"/>
              <a:chOff x="0" y="0"/>
              <a:chExt cx="19860140" cy="5045670"/>
            </a:xfrm>
          </p:grpSpPr>
          <p:sp>
            <p:nvSpPr>
              <p:cNvPr id="9" name="Freeform 9"/>
              <p:cNvSpPr/>
              <p:nvPr/>
            </p:nvSpPr>
            <p:spPr>
              <a:xfrm>
                <a:off x="0" y="0"/>
                <a:ext cx="19860140" cy="5045670"/>
              </a:xfrm>
              <a:custGeom>
                <a:avLst/>
                <a:gdLst/>
                <a:ahLst/>
                <a:cxnLst/>
                <a:rect l="l" t="t" r="r" b="b"/>
                <a:pathLst>
                  <a:path w="19860140" h="5045670">
                    <a:moveTo>
                      <a:pt x="0" y="0"/>
                    </a:moveTo>
                    <a:lnTo>
                      <a:pt x="19860140" y="0"/>
                    </a:lnTo>
                    <a:lnTo>
                      <a:pt x="19860140" y="5045670"/>
                    </a:lnTo>
                    <a:lnTo>
                      <a:pt x="0" y="5045670"/>
                    </a:lnTo>
                    <a:close/>
                  </a:path>
                </a:pathLst>
              </a:custGeom>
              <a:solidFill>
                <a:srgbClr val="000000">
                  <a:alpha val="0"/>
                </a:srgbClr>
              </a:solidFill>
            </p:spPr>
            <p:txBody>
              <a:bodyPr/>
              <a:lstStyle/>
              <a:p>
                <a:endParaRPr lang="fr-FR"/>
              </a:p>
            </p:txBody>
          </p:sp>
          <p:sp>
            <p:nvSpPr>
              <p:cNvPr id="10" name="TextBox 10"/>
              <p:cNvSpPr txBox="1"/>
              <p:nvPr/>
            </p:nvSpPr>
            <p:spPr>
              <a:xfrm>
                <a:off x="0" y="0"/>
                <a:ext cx="19860140" cy="5045670"/>
              </a:xfrm>
              <a:prstGeom prst="rect">
                <a:avLst/>
              </a:prstGeom>
            </p:spPr>
            <p:txBody>
              <a:bodyPr lIns="0" tIns="0" rIns="0" bIns="0" rtlCol="0" anchor="ctr"/>
              <a:lstStyle/>
              <a:p>
                <a:pPr algn="l">
                  <a:lnSpc>
                    <a:spcPts val="4799"/>
                  </a:lnSpc>
                </a:pPr>
                <a:r>
                  <a:rPr lang="en-US" sz="3999" b="1" dirty="0" err="1">
                    <a:solidFill>
                      <a:srgbClr val="000000"/>
                    </a:solidFill>
                    <a:latin typeface="Noto Sans Bold"/>
                    <a:ea typeface="Noto Sans Bold"/>
                    <a:cs typeface="Noto Sans Bold"/>
                    <a:sym typeface="Noto Sans Bold"/>
                  </a:rPr>
                  <a:t>Dabar</a:t>
                </a:r>
                <a:r>
                  <a:rPr lang="en-US" sz="3999" b="1" dirty="0">
                    <a:solidFill>
                      <a:srgbClr val="000000"/>
                    </a:solidFill>
                    <a:latin typeface="Noto Sans Bold"/>
                    <a:ea typeface="Noto Sans Bold"/>
                    <a:cs typeface="Noto Sans Bold"/>
                    <a:sym typeface="Noto Sans Bold"/>
                  </a:rPr>
                  <a:t> Moussa </a:t>
                </a:r>
                <a:r>
                  <a:rPr lang="en-US" sz="3999" b="1" dirty="0" err="1">
                    <a:solidFill>
                      <a:srgbClr val="000000"/>
                    </a:solidFill>
                    <a:latin typeface="Noto Sans Bold"/>
                    <a:ea typeface="Noto Sans Bold"/>
                    <a:cs typeface="Noto Sans Bold"/>
                    <a:sym typeface="Noto Sans Bold"/>
                  </a:rPr>
                  <a:t>Guedi</a:t>
                </a:r>
                <a:r>
                  <a:rPr lang="en-US" sz="3999" b="1" dirty="0">
                    <a:solidFill>
                      <a:srgbClr val="000000"/>
                    </a:solidFill>
                    <a:latin typeface="Noto Sans Bold"/>
                    <a:ea typeface="Noto Sans Bold"/>
                    <a:cs typeface="Noto Sans Bold"/>
                    <a:sym typeface="Noto Sans Bold"/>
                  </a:rPr>
                  <a:t> </a:t>
                </a:r>
                <a:r>
                  <a:rPr lang="en-US" sz="3999" dirty="0">
                    <a:solidFill>
                      <a:srgbClr val="000000"/>
                    </a:solidFill>
                    <a:latin typeface="Noto Sans"/>
                    <a:ea typeface="Noto Sans"/>
                    <a:cs typeface="Noto Sans"/>
                    <a:sym typeface="Noto Sans"/>
                  </a:rPr>
                  <a:t>– </a:t>
                </a:r>
                <a:r>
                  <a:rPr lang="en-US" sz="3999" dirty="0" err="1">
                    <a:solidFill>
                      <a:srgbClr val="000000"/>
                    </a:solidFill>
                    <a:latin typeface="Noto Sans"/>
                    <a:ea typeface="Noto Sans"/>
                    <a:cs typeface="Noto Sans"/>
                    <a:sym typeface="Noto Sans"/>
                  </a:rPr>
                  <a:t>Doctorant</a:t>
                </a:r>
                <a:r>
                  <a:rPr lang="en-US" sz="3999" dirty="0">
                    <a:solidFill>
                      <a:srgbClr val="000000"/>
                    </a:solidFill>
                    <a:latin typeface="Noto Sans"/>
                    <a:ea typeface="Noto Sans"/>
                    <a:cs typeface="Noto Sans"/>
                    <a:sym typeface="Noto Sans"/>
                  </a:rPr>
                  <a:t> </a:t>
                </a:r>
                <a:r>
                  <a:rPr lang="en-US" sz="3999" dirty="0" err="1">
                    <a:solidFill>
                      <a:srgbClr val="000000"/>
                    </a:solidFill>
                    <a:latin typeface="Noto Sans"/>
                    <a:ea typeface="Noto Sans"/>
                    <a:cs typeface="Noto Sans"/>
                    <a:sym typeface="Noto Sans"/>
                  </a:rPr>
                  <a:t>en</a:t>
                </a:r>
                <a:r>
                  <a:rPr lang="en-US" sz="3999" dirty="0">
                    <a:solidFill>
                      <a:srgbClr val="000000"/>
                    </a:solidFill>
                    <a:latin typeface="Noto Sans"/>
                    <a:ea typeface="Noto Sans"/>
                    <a:cs typeface="Noto Sans"/>
                    <a:sym typeface="Noto Sans"/>
                  </a:rPr>
                  <a:t> sciences de </a:t>
                </a:r>
                <a:r>
                  <a:rPr lang="en-US" sz="3999" dirty="0" err="1">
                    <a:solidFill>
                      <a:srgbClr val="000000"/>
                    </a:solidFill>
                    <a:latin typeface="Noto Sans"/>
                    <a:ea typeface="Noto Sans"/>
                    <a:cs typeface="Noto Sans"/>
                    <a:sym typeface="Noto Sans"/>
                  </a:rPr>
                  <a:t>l’éducation</a:t>
                </a:r>
                <a:r>
                  <a:rPr lang="en-US" sz="3999" dirty="0">
                    <a:solidFill>
                      <a:srgbClr val="000000"/>
                    </a:solidFill>
                    <a:latin typeface="Noto Sans"/>
                    <a:ea typeface="Noto Sans"/>
                    <a:cs typeface="Noto Sans"/>
                    <a:sym typeface="Noto Sans"/>
                  </a:rPr>
                  <a:t> (</a:t>
                </a:r>
                <a:r>
                  <a:rPr lang="en-US" sz="3999" dirty="0" err="1">
                    <a:solidFill>
                      <a:srgbClr val="000000"/>
                    </a:solidFill>
                    <a:latin typeface="Noto Sans"/>
                    <a:ea typeface="Noto Sans"/>
                    <a:cs typeface="Noto Sans"/>
                    <a:sym typeface="Noto Sans"/>
                  </a:rPr>
                  <a:t>Université</a:t>
                </a:r>
                <a:r>
                  <a:rPr lang="en-US" sz="3999" dirty="0">
                    <a:solidFill>
                      <a:srgbClr val="000000"/>
                    </a:solidFill>
                    <a:latin typeface="Noto Sans"/>
                    <a:ea typeface="Noto Sans"/>
                    <a:cs typeface="Noto Sans"/>
                    <a:sym typeface="Noto Sans"/>
                  </a:rPr>
                  <a:t> de </a:t>
                </a:r>
                <a:r>
                  <a:rPr lang="en-US" sz="3999" dirty="0" err="1">
                    <a:solidFill>
                      <a:srgbClr val="000000"/>
                    </a:solidFill>
                    <a:latin typeface="Noto Sans"/>
                    <a:ea typeface="Noto Sans"/>
                    <a:cs typeface="Noto Sans"/>
                    <a:sym typeface="Noto Sans"/>
                  </a:rPr>
                  <a:t>Normandie</a:t>
                </a:r>
                <a:r>
                  <a:rPr lang="en-US" sz="3999" dirty="0">
                    <a:solidFill>
                      <a:srgbClr val="000000"/>
                    </a:solidFill>
                    <a:latin typeface="Noto Sans"/>
                    <a:ea typeface="Noto Sans"/>
                    <a:cs typeface="Noto Sans"/>
                    <a:sym typeface="Noto Sans"/>
                  </a:rPr>
                  <a:t>, CIRNEF)</a:t>
                </a:r>
              </a:p>
              <a:p>
                <a:pPr algn="l">
                  <a:lnSpc>
                    <a:spcPts val="4799"/>
                  </a:lnSpc>
                </a:pPr>
                <a:r>
                  <a:rPr lang="en-US" sz="3999" b="1" dirty="0">
                    <a:solidFill>
                      <a:srgbClr val="000000"/>
                    </a:solidFill>
                    <a:latin typeface="Noto Sans Bold"/>
                    <a:ea typeface="Noto Sans Bold"/>
                    <a:cs typeface="Noto Sans Bold"/>
                    <a:sym typeface="Noto Sans Bold"/>
                  </a:rPr>
                  <a:t>Email:</a:t>
                </a:r>
                <a:r>
                  <a:rPr lang="en-US" sz="3999" dirty="0">
                    <a:solidFill>
                      <a:srgbClr val="000000"/>
                    </a:solidFill>
                    <a:latin typeface="Noto Sans"/>
                    <a:ea typeface="Noto Sans"/>
                    <a:cs typeface="Noto Sans"/>
                    <a:sym typeface="Noto Sans"/>
                  </a:rPr>
                  <a:t> laag2013@yahoo.fr</a:t>
                </a:r>
              </a:p>
              <a:p>
                <a:pPr algn="l">
                  <a:lnSpc>
                    <a:spcPts val="4799"/>
                  </a:lnSpc>
                </a:pPr>
                <a:r>
                  <a:rPr lang="en-US" sz="3999" b="1" dirty="0" err="1">
                    <a:solidFill>
                      <a:srgbClr val="000000"/>
                    </a:solidFill>
                    <a:latin typeface="Noto Sans Bold"/>
                    <a:ea typeface="Noto Sans Bold"/>
                    <a:cs typeface="Noto Sans Bold"/>
                    <a:sym typeface="Noto Sans Bold"/>
                  </a:rPr>
                  <a:t>Période</a:t>
                </a:r>
                <a:r>
                  <a:rPr lang="en-US" sz="3999" b="1" dirty="0">
                    <a:solidFill>
                      <a:srgbClr val="000000"/>
                    </a:solidFill>
                    <a:latin typeface="Noto Sans Bold"/>
                    <a:ea typeface="Noto Sans Bold"/>
                    <a:cs typeface="Noto Sans Bold"/>
                    <a:sym typeface="Noto Sans Bold"/>
                  </a:rPr>
                  <a:t>: </a:t>
                </a:r>
                <a:r>
                  <a:rPr lang="en-US" sz="3999" dirty="0">
                    <a:solidFill>
                      <a:srgbClr val="000000"/>
                    </a:solidFill>
                    <a:latin typeface="Noto Sans"/>
                    <a:ea typeface="Noto Sans"/>
                    <a:cs typeface="Noto Sans"/>
                    <a:sym typeface="Noto Sans"/>
                  </a:rPr>
                  <a:t>2022–2025</a:t>
                </a:r>
              </a:p>
              <a:p>
                <a:pPr algn="l">
                  <a:lnSpc>
                    <a:spcPts val="4799"/>
                  </a:lnSpc>
                </a:pPr>
                <a:r>
                  <a:rPr lang="en-US" sz="3999" dirty="0" err="1">
                    <a:solidFill>
                      <a:srgbClr val="000000"/>
                    </a:solidFill>
                    <a:latin typeface="Noto Sans"/>
                    <a:ea typeface="Noto Sans"/>
                    <a:cs typeface="Noto Sans"/>
                    <a:sym typeface="Noto Sans"/>
                  </a:rPr>
                  <a:t>Journées</a:t>
                </a:r>
                <a:r>
                  <a:rPr lang="en-US" sz="3999" dirty="0">
                    <a:solidFill>
                      <a:srgbClr val="000000"/>
                    </a:solidFill>
                    <a:latin typeface="Noto Sans"/>
                    <a:ea typeface="Noto Sans"/>
                    <a:cs typeface="Noto Sans"/>
                    <a:sym typeface="Noto Sans"/>
                  </a:rPr>
                  <a:t> </a:t>
                </a:r>
                <a:r>
                  <a:rPr lang="en-US" sz="3999" dirty="0" err="1">
                    <a:solidFill>
                      <a:srgbClr val="000000"/>
                    </a:solidFill>
                    <a:latin typeface="Noto Sans"/>
                    <a:ea typeface="Noto Sans"/>
                    <a:cs typeface="Noto Sans"/>
                    <a:sym typeface="Noto Sans"/>
                  </a:rPr>
                  <a:t>nationales</a:t>
                </a:r>
                <a:r>
                  <a:rPr lang="en-US" sz="3999" dirty="0">
                    <a:solidFill>
                      <a:srgbClr val="000000"/>
                    </a:solidFill>
                    <a:latin typeface="Noto Sans"/>
                    <a:ea typeface="Noto Sans"/>
                    <a:cs typeface="Noto Sans"/>
                    <a:sym typeface="Noto Sans"/>
                  </a:rPr>
                  <a:t> de </a:t>
                </a:r>
                <a:r>
                  <a:rPr lang="en-US" sz="3999" dirty="0" err="1">
                    <a:solidFill>
                      <a:srgbClr val="000000"/>
                    </a:solidFill>
                    <a:latin typeface="Noto Sans"/>
                    <a:ea typeface="Noto Sans"/>
                    <a:cs typeface="Noto Sans"/>
                    <a:sym typeface="Noto Sans"/>
                  </a:rPr>
                  <a:t>l’innovation</a:t>
                </a:r>
                <a:r>
                  <a:rPr lang="en-US" sz="3999" dirty="0">
                    <a:solidFill>
                      <a:srgbClr val="000000"/>
                    </a:solidFill>
                    <a:latin typeface="Noto Sans"/>
                    <a:ea typeface="Noto Sans"/>
                    <a:cs typeface="Noto Sans"/>
                    <a:sym typeface="Noto Sans"/>
                  </a:rPr>
                  <a:t> et de la </a:t>
                </a:r>
                <a:r>
                  <a:rPr lang="en-US" sz="3999" dirty="0" err="1">
                    <a:solidFill>
                      <a:srgbClr val="000000"/>
                    </a:solidFill>
                    <a:latin typeface="Noto Sans"/>
                    <a:ea typeface="Noto Sans"/>
                    <a:cs typeface="Noto Sans"/>
                    <a:sym typeface="Noto Sans"/>
                  </a:rPr>
                  <a:t>recherche</a:t>
                </a:r>
                <a:r>
                  <a:rPr lang="en-US" sz="3999" dirty="0">
                    <a:solidFill>
                      <a:srgbClr val="000000"/>
                    </a:solidFill>
                    <a:latin typeface="Noto Sans"/>
                    <a:ea typeface="Noto Sans"/>
                    <a:cs typeface="Noto Sans"/>
                    <a:sym typeface="Noto Sans"/>
                  </a:rPr>
                  <a:t>-action</a:t>
                </a:r>
              </a:p>
              <a:p>
                <a:pPr algn="l">
                  <a:lnSpc>
                    <a:spcPts val="4799"/>
                  </a:lnSpc>
                </a:pPr>
                <a:endParaRPr lang="en-US" sz="3999" dirty="0">
                  <a:solidFill>
                    <a:srgbClr val="000000"/>
                  </a:solidFill>
                  <a:latin typeface="Noto Sans"/>
                  <a:ea typeface="Noto Sans"/>
                  <a:cs typeface="Noto Sans"/>
                  <a:sym typeface="Noto Sans"/>
                </a:endParaRPr>
              </a:p>
            </p:txBody>
          </p:sp>
        </p:grpSp>
      </p:grpSp>
      <p:grpSp>
        <p:nvGrpSpPr>
          <p:cNvPr id="11" name="Group 11"/>
          <p:cNvGrpSpPr/>
          <p:nvPr/>
        </p:nvGrpSpPr>
        <p:grpSpPr>
          <a:xfrm>
            <a:off x="741146" y="359274"/>
            <a:ext cx="16805708" cy="760019"/>
            <a:chOff x="0" y="0"/>
            <a:chExt cx="22407611" cy="1013358"/>
          </a:xfrm>
        </p:grpSpPr>
        <p:sp>
          <p:nvSpPr>
            <p:cNvPr id="12" name="Freeform 12"/>
            <p:cNvSpPr/>
            <p:nvPr/>
          </p:nvSpPr>
          <p:spPr>
            <a:xfrm>
              <a:off x="0" y="0"/>
              <a:ext cx="22407611" cy="1013358"/>
            </a:xfrm>
            <a:custGeom>
              <a:avLst/>
              <a:gdLst/>
              <a:ahLst/>
              <a:cxnLst/>
              <a:rect l="l" t="t" r="r" b="b"/>
              <a:pathLst>
                <a:path w="22407611" h="1013358">
                  <a:moveTo>
                    <a:pt x="0" y="0"/>
                  </a:moveTo>
                  <a:lnTo>
                    <a:pt x="22407611" y="0"/>
                  </a:lnTo>
                  <a:lnTo>
                    <a:pt x="22407611" y="1013358"/>
                  </a:lnTo>
                  <a:lnTo>
                    <a:pt x="0" y="1013358"/>
                  </a:lnTo>
                  <a:close/>
                </a:path>
              </a:pathLst>
            </a:custGeom>
            <a:solidFill>
              <a:srgbClr val="000000">
                <a:alpha val="0"/>
              </a:srgbClr>
            </a:solidFill>
          </p:spPr>
          <p:txBody>
            <a:bodyPr/>
            <a:lstStyle/>
            <a:p>
              <a:endParaRPr lang="fr-FR"/>
            </a:p>
          </p:txBody>
        </p:sp>
        <p:sp>
          <p:nvSpPr>
            <p:cNvPr id="13" name="TextBox 13"/>
            <p:cNvSpPr txBox="1"/>
            <p:nvPr/>
          </p:nvSpPr>
          <p:spPr>
            <a:xfrm>
              <a:off x="0" y="0"/>
              <a:ext cx="22407611" cy="1013358"/>
            </a:xfrm>
            <a:prstGeom prst="rect">
              <a:avLst/>
            </a:prstGeom>
          </p:spPr>
          <p:txBody>
            <a:bodyPr lIns="0" tIns="0" rIns="0" bIns="0" rtlCol="0" anchor="ctr"/>
            <a:lstStyle/>
            <a:p>
              <a:pPr algn="ctr">
                <a:lnSpc>
                  <a:spcPts val="2879"/>
                </a:lnSpc>
              </a:pPr>
              <a:r>
                <a:rPr lang="en-US" sz="2400">
                  <a:solidFill>
                    <a:srgbClr val="FFFFFF"/>
                  </a:solidFill>
                  <a:latin typeface="Gagalin"/>
                  <a:ea typeface="Gagalin"/>
                  <a:cs typeface="Gagalin"/>
                  <a:sym typeface="Gagalin"/>
                </a:rPr>
                <a:t>Journées nationales de l'innovation et de la recherche-action</a:t>
              </a:r>
            </a:p>
          </p:txBody>
        </p:sp>
      </p:grpSp>
      <p:grpSp>
        <p:nvGrpSpPr>
          <p:cNvPr id="14" name="Group 14"/>
          <p:cNvGrpSpPr>
            <a:grpSpLocks noChangeAspect="1"/>
          </p:cNvGrpSpPr>
          <p:nvPr/>
        </p:nvGrpSpPr>
        <p:grpSpPr>
          <a:xfrm>
            <a:off x="15351308" y="9122570"/>
            <a:ext cx="1912912" cy="844868"/>
            <a:chOff x="0" y="0"/>
            <a:chExt cx="2550549" cy="1126491"/>
          </a:xfrm>
        </p:grpSpPr>
        <p:sp>
          <p:nvSpPr>
            <p:cNvPr id="15" name="Freeform 15"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6" name="Group 16"/>
          <p:cNvGrpSpPr>
            <a:grpSpLocks noChangeAspect="1"/>
          </p:cNvGrpSpPr>
          <p:nvPr/>
        </p:nvGrpSpPr>
        <p:grpSpPr>
          <a:xfrm>
            <a:off x="7420924" y="8895218"/>
            <a:ext cx="3340260" cy="1199986"/>
            <a:chOff x="0" y="0"/>
            <a:chExt cx="4453680" cy="1599981"/>
          </a:xfrm>
        </p:grpSpPr>
        <p:sp>
          <p:nvSpPr>
            <p:cNvPr id="17" name="Freeform 17"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8" name="Group 18"/>
          <p:cNvGrpSpPr>
            <a:grpSpLocks noChangeAspect="1"/>
          </p:cNvGrpSpPr>
          <p:nvPr/>
        </p:nvGrpSpPr>
        <p:grpSpPr>
          <a:xfrm>
            <a:off x="1173706" y="9210666"/>
            <a:ext cx="2050862" cy="745146"/>
            <a:chOff x="0" y="0"/>
            <a:chExt cx="2734483" cy="993528"/>
          </a:xfrm>
        </p:grpSpPr>
        <p:sp>
          <p:nvSpPr>
            <p:cNvPr id="19" name="Freeform 19"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20" name="Group 20"/>
          <p:cNvGrpSpPr>
            <a:grpSpLocks noChangeAspect="1"/>
          </p:cNvGrpSpPr>
          <p:nvPr/>
        </p:nvGrpSpPr>
        <p:grpSpPr>
          <a:xfrm>
            <a:off x="4677366" y="8873770"/>
            <a:ext cx="1414066" cy="1342468"/>
            <a:chOff x="0" y="0"/>
            <a:chExt cx="1885421" cy="1789957"/>
          </a:xfrm>
        </p:grpSpPr>
        <p:sp>
          <p:nvSpPr>
            <p:cNvPr id="21" name="Freeform 21"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22" name="Group 22"/>
          <p:cNvGrpSpPr>
            <a:grpSpLocks noChangeAspect="1"/>
          </p:cNvGrpSpPr>
          <p:nvPr/>
        </p:nvGrpSpPr>
        <p:grpSpPr>
          <a:xfrm>
            <a:off x="12289238" y="8901776"/>
            <a:ext cx="1534016" cy="1426634"/>
            <a:chOff x="0" y="0"/>
            <a:chExt cx="2045355" cy="1902179"/>
          </a:xfrm>
        </p:grpSpPr>
        <p:sp>
          <p:nvSpPr>
            <p:cNvPr id="23" name="Freeform 23"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sp>
        <p:nvSpPr>
          <p:cNvPr id="24" name="Freeform 24"/>
          <p:cNvSpPr/>
          <p:nvPr/>
        </p:nvSpPr>
        <p:spPr>
          <a:xfrm>
            <a:off x="1231710" y="5035402"/>
            <a:ext cx="525847" cy="525847"/>
          </a:xfrm>
          <a:custGeom>
            <a:avLst/>
            <a:gdLst/>
            <a:ahLst/>
            <a:cxnLst/>
            <a:rect l="l" t="t" r="r" b="b"/>
            <a:pathLst>
              <a:path w="525847" h="525847">
                <a:moveTo>
                  <a:pt x="0" y="0"/>
                </a:moveTo>
                <a:lnTo>
                  <a:pt x="525847" y="0"/>
                </a:lnTo>
                <a:lnTo>
                  <a:pt x="525847" y="525847"/>
                </a:lnTo>
                <a:lnTo>
                  <a:pt x="0" y="5258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25" name="Freeform 25"/>
          <p:cNvSpPr/>
          <p:nvPr/>
        </p:nvSpPr>
        <p:spPr>
          <a:xfrm>
            <a:off x="1251781" y="5685074"/>
            <a:ext cx="505776" cy="505776"/>
          </a:xfrm>
          <a:custGeom>
            <a:avLst/>
            <a:gdLst/>
            <a:ahLst/>
            <a:cxnLst/>
            <a:rect l="l" t="t" r="r" b="b"/>
            <a:pathLst>
              <a:path w="505776" h="505776">
                <a:moveTo>
                  <a:pt x="0" y="0"/>
                </a:moveTo>
                <a:lnTo>
                  <a:pt x="505776" y="0"/>
                </a:lnTo>
                <a:lnTo>
                  <a:pt x="505776" y="505776"/>
                </a:lnTo>
                <a:lnTo>
                  <a:pt x="0" y="50577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grpSp>
        <p:nvGrpSpPr>
          <p:cNvPr id="26" name="Group 26"/>
          <p:cNvGrpSpPr/>
          <p:nvPr/>
        </p:nvGrpSpPr>
        <p:grpSpPr>
          <a:xfrm>
            <a:off x="467324" y="1245502"/>
            <a:ext cx="17353352" cy="1800105"/>
            <a:chOff x="0" y="0"/>
            <a:chExt cx="4570430" cy="474102"/>
          </a:xfrm>
        </p:grpSpPr>
        <p:sp>
          <p:nvSpPr>
            <p:cNvPr id="27" name="Freeform 27"/>
            <p:cNvSpPr/>
            <p:nvPr/>
          </p:nvSpPr>
          <p:spPr>
            <a:xfrm>
              <a:off x="0" y="0"/>
              <a:ext cx="4570430" cy="474102"/>
            </a:xfrm>
            <a:custGeom>
              <a:avLst/>
              <a:gdLst/>
              <a:ahLst/>
              <a:cxnLst/>
              <a:rect l="l" t="t" r="r" b="b"/>
              <a:pathLst>
                <a:path w="4570430" h="474102">
                  <a:moveTo>
                    <a:pt x="23199" y="0"/>
                  </a:moveTo>
                  <a:lnTo>
                    <a:pt x="4547231" y="0"/>
                  </a:lnTo>
                  <a:cubicBezTo>
                    <a:pt x="4553384" y="0"/>
                    <a:pt x="4559284" y="2444"/>
                    <a:pt x="4563635" y="6795"/>
                  </a:cubicBezTo>
                  <a:cubicBezTo>
                    <a:pt x="4567986" y="11145"/>
                    <a:pt x="4570430" y="17046"/>
                    <a:pt x="4570430" y="23199"/>
                  </a:cubicBezTo>
                  <a:lnTo>
                    <a:pt x="4570430" y="450903"/>
                  </a:lnTo>
                  <a:cubicBezTo>
                    <a:pt x="4570430" y="457055"/>
                    <a:pt x="4567986" y="462956"/>
                    <a:pt x="4563635" y="467307"/>
                  </a:cubicBezTo>
                  <a:cubicBezTo>
                    <a:pt x="4559284" y="471657"/>
                    <a:pt x="4553384" y="474102"/>
                    <a:pt x="4547231" y="474102"/>
                  </a:cubicBezTo>
                  <a:lnTo>
                    <a:pt x="23199" y="474102"/>
                  </a:lnTo>
                  <a:cubicBezTo>
                    <a:pt x="17046" y="474102"/>
                    <a:pt x="11145" y="471657"/>
                    <a:pt x="6795" y="467307"/>
                  </a:cubicBezTo>
                  <a:cubicBezTo>
                    <a:pt x="2444" y="462956"/>
                    <a:pt x="0" y="457055"/>
                    <a:pt x="0" y="450903"/>
                  </a:cubicBezTo>
                  <a:lnTo>
                    <a:pt x="0" y="23199"/>
                  </a:lnTo>
                  <a:cubicBezTo>
                    <a:pt x="0" y="17046"/>
                    <a:pt x="2444" y="11145"/>
                    <a:pt x="6795" y="6795"/>
                  </a:cubicBezTo>
                  <a:cubicBezTo>
                    <a:pt x="11145" y="2444"/>
                    <a:pt x="17046" y="0"/>
                    <a:pt x="23199" y="0"/>
                  </a:cubicBezTo>
                  <a:close/>
                </a:path>
              </a:pathLst>
            </a:custGeom>
            <a:solidFill>
              <a:srgbClr val="692393">
                <a:alpha val="70980"/>
              </a:srgbClr>
            </a:solidFill>
          </p:spPr>
          <p:txBody>
            <a:bodyPr/>
            <a:lstStyle/>
            <a:p>
              <a:endParaRPr lang="fr-FR"/>
            </a:p>
          </p:txBody>
        </p:sp>
        <p:sp>
          <p:nvSpPr>
            <p:cNvPr id="28" name="TextBox 28"/>
            <p:cNvSpPr txBox="1"/>
            <p:nvPr/>
          </p:nvSpPr>
          <p:spPr>
            <a:xfrm>
              <a:off x="0" y="-76200"/>
              <a:ext cx="4570430" cy="550302"/>
            </a:xfrm>
            <a:prstGeom prst="rect">
              <a:avLst/>
            </a:prstGeom>
          </p:spPr>
          <p:txBody>
            <a:bodyPr lIns="50800" tIns="50800" rIns="50800" bIns="50800" rtlCol="0" anchor="ctr"/>
            <a:lstStyle/>
            <a:p>
              <a:pPr algn="ctr">
                <a:lnSpc>
                  <a:spcPts val="3749"/>
                </a:lnSpc>
              </a:pPr>
              <a:endParaRPr/>
            </a:p>
          </p:txBody>
        </p:sp>
      </p:grpSp>
      <p:sp>
        <p:nvSpPr>
          <p:cNvPr id="29" name="TextBox 29"/>
          <p:cNvSpPr txBox="1"/>
          <p:nvPr/>
        </p:nvSpPr>
        <p:spPr>
          <a:xfrm>
            <a:off x="482368" y="1491363"/>
            <a:ext cx="17323265" cy="1295400"/>
          </a:xfrm>
          <a:prstGeom prst="rect">
            <a:avLst/>
          </a:prstGeom>
        </p:spPr>
        <p:txBody>
          <a:bodyPr lIns="0" tIns="0" rIns="0" bIns="0" rtlCol="0" anchor="t">
            <a:spAutoFit/>
          </a:bodyPr>
          <a:lstStyle/>
          <a:p>
            <a:pPr algn="ctr">
              <a:lnSpc>
                <a:spcPts val="5159"/>
              </a:lnSpc>
            </a:pPr>
            <a:r>
              <a:rPr lang="en-US" sz="4299">
                <a:solidFill>
                  <a:srgbClr val="FFFFFF"/>
                </a:solidFill>
                <a:latin typeface="Gagalin"/>
                <a:ea typeface="Gagalin"/>
                <a:cs typeface="Gagalin"/>
                <a:sym typeface="Gagalin"/>
              </a:rPr>
              <a:t>Vers une professionnalisation durable de l’enseignement</a:t>
            </a:r>
          </a:p>
          <a:p>
            <a:pPr algn="ctr">
              <a:lnSpc>
                <a:spcPts val="5159"/>
              </a:lnSpc>
            </a:pPr>
            <a:r>
              <a:rPr lang="en-US" sz="4299">
                <a:solidFill>
                  <a:srgbClr val="FFFFFF"/>
                </a:solidFill>
                <a:latin typeface="Gagalin"/>
                <a:ea typeface="Gagalin"/>
                <a:cs typeface="Gagalin"/>
                <a:sym typeface="Gagalin"/>
              </a:rPr>
              <a:t>par la recherche-action et l’innovation pédagogique à Djibouti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7161465"/>
        </a:gradFill>
        <a:effectLst/>
      </p:bgPr>
    </p:bg>
    <p:spTree>
      <p:nvGrpSpPr>
        <p:cNvPr id="1" name=""/>
        <p:cNvGrpSpPr/>
        <p:nvPr/>
      </p:nvGrpSpPr>
      <p:grpSpPr>
        <a:xfrm>
          <a:off x="0" y="0"/>
          <a:ext cx="0" cy="0"/>
          <a:chOff x="0" y="0"/>
          <a:chExt cx="0" cy="0"/>
        </a:xfrm>
      </p:grpSpPr>
      <p:grpSp>
        <p:nvGrpSpPr>
          <p:cNvPr id="2" name="Group 2"/>
          <p:cNvGrpSpPr/>
          <p:nvPr/>
        </p:nvGrpSpPr>
        <p:grpSpPr>
          <a:xfrm>
            <a:off x="7471566" y="2492742"/>
            <a:ext cx="9185587" cy="3051600"/>
            <a:chOff x="0" y="0"/>
            <a:chExt cx="12247449" cy="4068800"/>
          </a:xfrm>
        </p:grpSpPr>
        <p:sp>
          <p:nvSpPr>
            <p:cNvPr id="3" name="Freeform 3"/>
            <p:cNvSpPr/>
            <p:nvPr/>
          </p:nvSpPr>
          <p:spPr>
            <a:xfrm>
              <a:off x="0" y="0"/>
              <a:ext cx="12247449" cy="4068800"/>
            </a:xfrm>
            <a:custGeom>
              <a:avLst/>
              <a:gdLst/>
              <a:ahLst/>
              <a:cxnLst/>
              <a:rect l="l" t="t" r="r" b="b"/>
              <a:pathLst>
                <a:path w="12247449" h="4068800">
                  <a:moveTo>
                    <a:pt x="0" y="0"/>
                  </a:moveTo>
                  <a:lnTo>
                    <a:pt x="12247449" y="0"/>
                  </a:lnTo>
                  <a:lnTo>
                    <a:pt x="12247449" y="4068800"/>
                  </a:lnTo>
                  <a:lnTo>
                    <a:pt x="0" y="4068800"/>
                  </a:lnTo>
                  <a:close/>
                </a:path>
              </a:pathLst>
            </a:custGeom>
            <a:solidFill>
              <a:srgbClr val="000000">
                <a:alpha val="0"/>
              </a:srgbClr>
            </a:solidFill>
          </p:spPr>
          <p:txBody>
            <a:bodyPr/>
            <a:lstStyle/>
            <a:p>
              <a:endParaRPr lang="fr-FR"/>
            </a:p>
          </p:txBody>
        </p:sp>
        <p:sp>
          <p:nvSpPr>
            <p:cNvPr id="4" name="TextBox 4"/>
            <p:cNvSpPr txBox="1"/>
            <p:nvPr/>
          </p:nvSpPr>
          <p:spPr>
            <a:xfrm>
              <a:off x="0" y="0"/>
              <a:ext cx="12247449" cy="4068800"/>
            </a:xfrm>
            <a:prstGeom prst="rect">
              <a:avLst/>
            </a:prstGeom>
          </p:spPr>
          <p:txBody>
            <a:bodyPr lIns="0" tIns="0" rIns="0" bIns="0" rtlCol="0" anchor="ctr"/>
            <a:lstStyle/>
            <a:p>
              <a:pPr algn="l">
                <a:lnSpc>
                  <a:spcPts val="17280"/>
                </a:lnSpc>
              </a:pPr>
              <a:r>
                <a:rPr lang="en-US" sz="14400" b="1">
                  <a:solidFill>
                    <a:srgbClr val="FFFFFF"/>
                  </a:solidFill>
                  <a:latin typeface="Noto Sans Bold"/>
                  <a:ea typeface="Noto Sans Bold"/>
                  <a:cs typeface="Noto Sans Bold"/>
                  <a:sym typeface="Noto Sans Bold"/>
                </a:rPr>
                <a:t>Contexte</a:t>
              </a:r>
            </a:p>
          </p:txBody>
        </p:sp>
      </p:grpSp>
      <p:grpSp>
        <p:nvGrpSpPr>
          <p:cNvPr id="5" name="Group 5"/>
          <p:cNvGrpSpPr/>
          <p:nvPr/>
        </p:nvGrpSpPr>
        <p:grpSpPr>
          <a:xfrm>
            <a:off x="2616834" y="2949942"/>
            <a:ext cx="3187200" cy="2835600"/>
            <a:chOff x="0" y="0"/>
            <a:chExt cx="4249600" cy="3780800"/>
          </a:xfrm>
        </p:grpSpPr>
        <p:sp>
          <p:nvSpPr>
            <p:cNvPr id="6" name="Freeform 6"/>
            <p:cNvSpPr/>
            <p:nvPr/>
          </p:nvSpPr>
          <p:spPr>
            <a:xfrm>
              <a:off x="0" y="0"/>
              <a:ext cx="4249600" cy="3780800"/>
            </a:xfrm>
            <a:custGeom>
              <a:avLst/>
              <a:gdLst/>
              <a:ahLst/>
              <a:cxnLst/>
              <a:rect l="l" t="t" r="r" b="b"/>
              <a:pathLst>
                <a:path w="4249600" h="3780800">
                  <a:moveTo>
                    <a:pt x="0" y="0"/>
                  </a:moveTo>
                  <a:lnTo>
                    <a:pt x="4249600" y="0"/>
                  </a:lnTo>
                  <a:lnTo>
                    <a:pt x="4249600" y="3780800"/>
                  </a:lnTo>
                  <a:lnTo>
                    <a:pt x="0" y="3780800"/>
                  </a:lnTo>
                  <a:close/>
                </a:path>
              </a:pathLst>
            </a:custGeom>
            <a:solidFill>
              <a:srgbClr val="000000">
                <a:alpha val="0"/>
              </a:srgbClr>
            </a:solidFill>
          </p:spPr>
          <p:txBody>
            <a:bodyPr/>
            <a:lstStyle/>
            <a:p>
              <a:endParaRPr lang="fr-FR"/>
            </a:p>
          </p:txBody>
        </p:sp>
        <p:sp>
          <p:nvSpPr>
            <p:cNvPr id="7" name="TextBox 7"/>
            <p:cNvSpPr txBox="1"/>
            <p:nvPr/>
          </p:nvSpPr>
          <p:spPr>
            <a:xfrm>
              <a:off x="0" y="0"/>
              <a:ext cx="4249600" cy="3780800"/>
            </a:xfrm>
            <a:prstGeom prst="rect">
              <a:avLst/>
            </a:prstGeom>
          </p:spPr>
          <p:txBody>
            <a:bodyPr lIns="0" tIns="0" rIns="0" bIns="0" rtlCol="0" anchor="ctr"/>
            <a:lstStyle/>
            <a:p>
              <a:pPr algn="ctr">
                <a:lnSpc>
                  <a:spcPts val="17280"/>
                </a:lnSpc>
              </a:pPr>
              <a:r>
                <a:rPr lang="en-US" sz="14400" b="1">
                  <a:solidFill>
                    <a:srgbClr val="FFFFFF"/>
                  </a:solidFill>
                  <a:latin typeface="Open Sans Bold"/>
                  <a:ea typeface="Open Sans Bold"/>
                  <a:cs typeface="Open Sans Bold"/>
                  <a:sym typeface="Open Sans Bold"/>
                </a:rPr>
                <a:t>1</a:t>
              </a:r>
            </a:p>
          </p:txBody>
        </p:sp>
      </p:grpSp>
      <p:grpSp>
        <p:nvGrpSpPr>
          <p:cNvPr id="8" name="Group 8"/>
          <p:cNvGrpSpPr/>
          <p:nvPr/>
        </p:nvGrpSpPr>
        <p:grpSpPr>
          <a:xfrm>
            <a:off x="0" y="8781896"/>
            <a:ext cx="18288000" cy="1546514"/>
            <a:chOff x="0" y="0"/>
            <a:chExt cx="24384000" cy="2062019"/>
          </a:xfrm>
        </p:grpSpPr>
        <p:sp>
          <p:nvSpPr>
            <p:cNvPr id="9" name="Freeform 9"/>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10" name="Group 10"/>
          <p:cNvGrpSpPr>
            <a:grpSpLocks noChangeAspect="1"/>
          </p:cNvGrpSpPr>
          <p:nvPr/>
        </p:nvGrpSpPr>
        <p:grpSpPr>
          <a:xfrm>
            <a:off x="15351308" y="9122570"/>
            <a:ext cx="1912912" cy="844868"/>
            <a:chOff x="0" y="0"/>
            <a:chExt cx="2550549" cy="1126491"/>
          </a:xfrm>
        </p:grpSpPr>
        <p:sp>
          <p:nvSpPr>
            <p:cNvPr id="11" name="Freeform 11"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2" name="Group 12"/>
          <p:cNvGrpSpPr>
            <a:grpSpLocks noChangeAspect="1"/>
          </p:cNvGrpSpPr>
          <p:nvPr/>
        </p:nvGrpSpPr>
        <p:grpSpPr>
          <a:xfrm>
            <a:off x="7420924" y="8895218"/>
            <a:ext cx="3340260" cy="1199986"/>
            <a:chOff x="0" y="0"/>
            <a:chExt cx="4453680" cy="1599981"/>
          </a:xfrm>
        </p:grpSpPr>
        <p:sp>
          <p:nvSpPr>
            <p:cNvPr id="13" name="Freeform 13"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4" name="Group 14"/>
          <p:cNvGrpSpPr>
            <a:grpSpLocks noChangeAspect="1"/>
          </p:cNvGrpSpPr>
          <p:nvPr/>
        </p:nvGrpSpPr>
        <p:grpSpPr>
          <a:xfrm>
            <a:off x="1173706" y="9210666"/>
            <a:ext cx="2050862" cy="745146"/>
            <a:chOff x="0" y="0"/>
            <a:chExt cx="2734483" cy="993528"/>
          </a:xfrm>
        </p:grpSpPr>
        <p:sp>
          <p:nvSpPr>
            <p:cNvPr id="15" name="Freeform 15"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6" name="Group 16"/>
          <p:cNvGrpSpPr>
            <a:grpSpLocks noChangeAspect="1"/>
          </p:cNvGrpSpPr>
          <p:nvPr/>
        </p:nvGrpSpPr>
        <p:grpSpPr>
          <a:xfrm>
            <a:off x="4677366" y="8873770"/>
            <a:ext cx="1414066" cy="1342468"/>
            <a:chOff x="0" y="0"/>
            <a:chExt cx="1885421" cy="1789957"/>
          </a:xfrm>
        </p:grpSpPr>
        <p:sp>
          <p:nvSpPr>
            <p:cNvPr id="17" name="Freeform 17"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18" name="Group 18"/>
          <p:cNvGrpSpPr>
            <a:grpSpLocks noChangeAspect="1"/>
          </p:cNvGrpSpPr>
          <p:nvPr/>
        </p:nvGrpSpPr>
        <p:grpSpPr>
          <a:xfrm>
            <a:off x="12289238" y="8901776"/>
            <a:ext cx="1534016" cy="1426634"/>
            <a:chOff x="0" y="0"/>
            <a:chExt cx="2045355" cy="1902179"/>
          </a:xfrm>
        </p:grpSpPr>
        <p:sp>
          <p:nvSpPr>
            <p:cNvPr id="19" name="Freeform 19"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grpSp>
        <p:nvGrpSpPr>
          <p:cNvPr id="20" name="Group 20"/>
          <p:cNvGrpSpPr/>
          <p:nvPr/>
        </p:nvGrpSpPr>
        <p:grpSpPr>
          <a:xfrm rot="-900712">
            <a:off x="1966966" y="2124278"/>
            <a:ext cx="4486928" cy="4486928"/>
            <a:chOff x="0" y="0"/>
            <a:chExt cx="5982571" cy="5982571"/>
          </a:xfrm>
        </p:grpSpPr>
        <p:sp>
          <p:nvSpPr>
            <p:cNvPr id="21" name="Freeform 21"/>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99000">
                  <a:srgbClr val="6AB2E7">
                    <a:alpha val="100000"/>
                  </a:srgbClr>
                </a:gs>
              </a:gsLst>
              <a:lin ang="9000043"/>
            </a:gradFill>
          </p:spPr>
          <p:txBody>
            <a:bodyPr/>
            <a:lstStyle/>
            <a:p>
              <a:endParaRPr lang="fr-F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sp>
        <p:nvSpPr>
          <p:cNvPr id="2" name="TextBox 2"/>
          <p:cNvSpPr txBox="1"/>
          <p:nvPr/>
        </p:nvSpPr>
        <p:spPr>
          <a:xfrm>
            <a:off x="1799763" y="999273"/>
            <a:ext cx="7913550" cy="933450"/>
          </a:xfrm>
          <a:prstGeom prst="rect">
            <a:avLst/>
          </a:prstGeom>
        </p:spPr>
        <p:txBody>
          <a:bodyPr lIns="0" tIns="0" rIns="0" bIns="0" rtlCol="0" anchor="t">
            <a:spAutoFit/>
          </a:bodyPr>
          <a:lstStyle/>
          <a:p>
            <a:pPr algn="l">
              <a:lnSpc>
                <a:spcPts val="7200"/>
              </a:lnSpc>
            </a:pPr>
            <a:r>
              <a:rPr lang="en-US" sz="6000">
                <a:solidFill>
                  <a:srgbClr val="FFFFFF"/>
                </a:solidFill>
                <a:latin typeface="Intro Rust"/>
                <a:ea typeface="Intro Rust"/>
                <a:cs typeface="Intro Rust"/>
                <a:sym typeface="Intro Rust"/>
              </a:rPr>
              <a:t>Contexte</a:t>
            </a:r>
          </a:p>
        </p:txBody>
      </p:sp>
      <p:grpSp>
        <p:nvGrpSpPr>
          <p:cNvPr id="3" name="Group 3"/>
          <p:cNvGrpSpPr/>
          <p:nvPr/>
        </p:nvGrpSpPr>
        <p:grpSpPr>
          <a:xfrm>
            <a:off x="0" y="8781896"/>
            <a:ext cx="18288000" cy="1546514"/>
            <a:chOff x="0" y="0"/>
            <a:chExt cx="24384000" cy="2062019"/>
          </a:xfrm>
        </p:grpSpPr>
        <p:sp>
          <p:nvSpPr>
            <p:cNvPr id="4" name="Freeform 4"/>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5" name="Group 5"/>
          <p:cNvGrpSpPr/>
          <p:nvPr/>
        </p:nvGrpSpPr>
        <p:grpSpPr>
          <a:xfrm>
            <a:off x="95250" y="8781896"/>
            <a:ext cx="18288000" cy="1546514"/>
            <a:chOff x="0" y="0"/>
            <a:chExt cx="24384000" cy="2062019"/>
          </a:xfrm>
        </p:grpSpPr>
        <p:grpSp>
          <p:nvGrpSpPr>
            <p:cNvPr id="6" name="Group 6"/>
            <p:cNvGrpSpPr/>
            <p:nvPr/>
          </p:nvGrpSpPr>
          <p:grpSpPr>
            <a:xfrm>
              <a:off x="0" y="0"/>
              <a:ext cx="24384000" cy="2062019"/>
              <a:chOff x="0" y="0"/>
              <a:chExt cx="24384000" cy="2062019"/>
            </a:xfrm>
          </p:grpSpPr>
          <p:sp>
            <p:nvSpPr>
              <p:cNvPr id="7" name="Freeform 7"/>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8" name="Group 8"/>
            <p:cNvGrpSpPr>
              <a:grpSpLocks noChangeAspect="1"/>
            </p:cNvGrpSpPr>
            <p:nvPr/>
          </p:nvGrpSpPr>
          <p:grpSpPr>
            <a:xfrm>
              <a:off x="20468411" y="454232"/>
              <a:ext cx="2550549" cy="1126491"/>
              <a:chOff x="0" y="0"/>
              <a:chExt cx="2550549" cy="1126491"/>
            </a:xfrm>
          </p:grpSpPr>
          <p:sp>
            <p:nvSpPr>
              <p:cNvPr id="9" name="Freeform 9"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0" name="Group 10"/>
            <p:cNvGrpSpPr>
              <a:grpSpLocks noChangeAspect="1"/>
            </p:cNvGrpSpPr>
            <p:nvPr/>
          </p:nvGrpSpPr>
          <p:grpSpPr>
            <a:xfrm>
              <a:off x="9894565" y="151096"/>
              <a:ext cx="4453680" cy="1599981"/>
              <a:chOff x="0" y="0"/>
              <a:chExt cx="4453680" cy="1599981"/>
            </a:xfrm>
          </p:grpSpPr>
          <p:sp>
            <p:nvSpPr>
              <p:cNvPr id="11" name="Freeform 11"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2" name="Group 12"/>
            <p:cNvGrpSpPr>
              <a:grpSpLocks noChangeAspect="1"/>
            </p:cNvGrpSpPr>
            <p:nvPr/>
          </p:nvGrpSpPr>
          <p:grpSpPr>
            <a:xfrm>
              <a:off x="1564941" y="571693"/>
              <a:ext cx="2734483" cy="993528"/>
              <a:chOff x="0" y="0"/>
              <a:chExt cx="2734483" cy="993528"/>
            </a:xfrm>
          </p:grpSpPr>
          <p:sp>
            <p:nvSpPr>
              <p:cNvPr id="13" name="Freeform 13"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4" name="Group 14"/>
            <p:cNvGrpSpPr>
              <a:grpSpLocks noChangeAspect="1"/>
            </p:cNvGrpSpPr>
            <p:nvPr/>
          </p:nvGrpSpPr>
          <p:grpSpPr>
            <a:xfrm>
              <a:off x="6236488" y="122499"/>
              <a:ext cx="1885421" cy="1789957"/>
              <a:chOff x="0" y="0"/>
              <a:chExt cx="1885421" cy="1789957"/>
            </a:xfrm>
          </p:grpSpPr>
          <p:sp>
            <p:nvSpPr>
              <p:cNvPr id="15" name="Freeform 15"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16" name="Group 16"/>
            <p:cNvGrpSpPr>
              <a:grpSpLocks noChangeAspect="1"/>
            </p:cNvGrpSpPr>
            <p:nvPr/>
          </p:nvGrpSpPr>
          <p:grpSpPr>
            <a:xfrm>
              <a:off x="16385651" y="159840"/>
              <a:ext cx="2045355" cy="1902179"/>
              <a:chOff x="0" y="0"/>
              <a:chExt cx="2045355" cy="1902179"/>
            </a:xfrm>
          </p:grpSpPr>
          <p:sp>
            <p:nvSpPr>
              <p:cNvPr id="17" name="Freeform 17"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grpSp>
      <p:grpSp>
        <p:nvGrpSpPr>
          <p:cNvPr id="18" name="Group 18"/>
          <p:cNvGrpSpPr/>
          <p:nvPr/>
        </p:nvGrpSpPr>
        <p:grpSpPr>
          <a:xfrm>
            <a:off x="1365465" y="2523673"/>
            <a:ext cx="17125734" cy="2810347"/>
            <a:chOff x="0" y="0"/>
            <a:chExt cx="22834312" cy="3747130"/>
          </a:xfrm>
        </p:grpSpPr>
        <p:sp>
          <p:nvSpPr>
            <p:cNvPr id="19" name="Freeform 19"/>
            <p:cNvSpPr/>
            <p:nvPr/>
          </p:nvSpPr>
          <p:spPr>
            <a:xfrm>
              <a:off x="0" y="0"/>
              <a:ext cx="22834312" cy="3747129"/>
            </a:xfrm>
            <a:custGeom>
              <a:avLst/>
              <a:gdLst/>
              <a:ahLst/>
              <a:cxnLst/>
              <a:rect l="l" t="t" r="r" b="b"/>
              <a:pathLst>
                <a:path w="22834312" h="3747129">
                  <a:moveTo>
                    <a:pt x="0" y="0"/>
                  </a:moveTo>
                  <a:lnTo>
                    <a:pt x="22834312" y="0"/>
                  </a:lnTo>
                  <a:lnTo>
                    <a:pt x="22834312" y="3747129"/>
                  </a:lnTo>
                  <a:lnTo>
                    <a:pt x="0" y="3747129"/>
                  </a:lnTo>
                  <a:close/>
                </a:path>
              </a:pathLst>
            </a:custGeom>
            <a:solidFill>
              <a:srgbClr val="000000">
                <a:alpha val="0"/>
              </a:srgbClr>
            </a:solidFill>
          </p:spPr>
          <p:txBody>
            <a:bodyPr/>
            <a:lstStyle/>
            <a:p>
              <a:endParaRPr lang="fr-FR"/>
            </a:p>
          </p:txBody>
        </p:sp>
        <p:sp>
          <p:nvSpPr>
            <p:cNvPr id="20" name="TextBox 20"/>
            <p:cNvSpPr txBox="1"/>
            <p:nvPr/>
          </p:nvSpPr>
          <p:spPr>
            <a:xfrm>
              <a:off x="0" y="-104775"/>
              <a:ext cx="22834312" cy="3851905"/>
            </a:xfrm>
            <a:prstGeom prst="rect">
              <a:avLst/>
            </a:prstGeom>
          </p:spPr>
          <p:txBody>
            <a:bodyPr lIns="0" tIns="0" rIns="0" bIns="0" rtlCol="0" anchor="ctr"/>
            <a:lstStyle/>
            <a:p>
              <a:pPr algn="l">
                <a:lnSpc>
                  <a:spcPts val="5549"/>
                </a:lnSpc>
              </a:pPr>
              <a:r>
                <a:rPr lang="en-US" sz="3699" spc="22">
                  <a:solidFill>
                    <a:srgbClr val="FFFFFF"/>
                  </a:solidFill>
                  <a:latin typeface="Noto Sans"/>
                  <a:ea typeface="Noto Sans"/>
                  <a:cs typeface="Noto Sans"/>
                  <a:sym typeface="Noto Sans"/>
                </a:rPr>
                <a:t>Défis éducatifs mondiaux (Agenda 2030, UNESCO, OCDE)</a:t>
              </a:r>
            </a:p>
            <a:p>
              <a:pPr algn="l">
                <a:lnSpc>
                  <a:spcPts val="5549"/>
                </a:lnSpc>
              </a:pPr>
              <a:r>
                <a:rPr lang="en-US" sz="3699" spc="22">
                  <a:solidFill>
                    <a:srgbClr val="FFFFFF"/>
                  </a:solidFill>
                  <a:latin typeface="Noto Sans"/>
                  <a:ea typeface="Noto Sans"/>
                  <a:cs typeface="Noto Sans"/>
                  <a:sym typeface="Noto Sans"/>
                </a:rPr>
                <a:t>Importance de l’équité, inclusion et apprentissage tout au long de la vie</a:t>
              </a:r>
            </a:p>
            <a:p>
              <a:pPr algn="l">
                <a:lnSpc>
                  <a:spcPts val="5549"/>
                </a:lnSpc>
              </a:pPr>
              <a:r>
                <a:rPr lang="en-US" sz="3699" spc="22">
                  <a:solidFill>
                    <a:srgbClr val="FFFFFF"/>
                  </a:solidFill>
                  <a:latin typeface="Noto Sans"/>
                  <a:ea typeface="Noto Sans"/>
                  <a:cs typeface="Noto Sans"/>
                  <a:sym typeface="Noto Sans"/>
                </a:rPr>
                <a:t>Professionnalisation des enseignants comme nécessité</a:t>
              </a:r>
            </a:p>
            <a:p>
              <a:pPr algn="l">
                <a:lnSpc>
                  <a:spcPts val="5549"/>
                </a:lnSpc>
              </a:pPr>
              <a:r>
                <a:rPr lang="en-US" sz="3699" spc="22">
                  <a:solidFill>
                    <a:srgbClr val="FFFFFF"/>
                  </a:solidFill>
                  <a:latin typeface="Noto Sans"/>
                  <a:ea typeface="Noto Sans"/>
                  <a:cs typeface="Noto Sans"/>
                  <a:sym typeface="Noto Sans"/>
                </a:rPr>
                <a:t>Lancement du programme APPRENDRE (AUF + MENFOP)</a:t>
              </a:r>
            </a:p>
          </p:txBody>
        </p:sp>
      </p:grpSp>
      <p:grpSp>
        <p:nvGrpSpPr>
          <p:cNvPr id="21" name="Group 21"/>
          <p:cNvGrpSpPr/>
          <p:nvPr/>
        </p:nvGrpSpPr>
        <p:grpSpPr>
          <a:xfrm>
            <a:off x="922011" y="2753626"/>
            <a:ext cx="358705" cy="358705"/>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3" name="TextBox 23"/>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4" name="Group 24"/>
          <p:cNvGrpSpPr/>
          <p:nvPr/>
        </p:nvGrpSpPr>
        <p:grpSpPr>
          <a:xfrm>
            <a:off x="922011" y="3428400"/>
            <a:ext cx="358705" cy="358705"/>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6" name="TextBox 26"/>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7" name="Group 27"/>
          <p:cNvGrpSpPr/>
          <p:nvPr/>
        </p:nvGrpSpPr>
        <p:grpSpPr>
          <a:xfrm>
            <a:off x="922011" y="4101430"/>
            <a:ext cx="358705" cy="358705"/>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9" name="TextBox 29"/>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30" name="Group 30"/>
          <p:cNvGrpSpPr/>
          <p:nvPr/>
        </p:nvGrpSpPr>
        <p:grpSpPr>
          <a:xfrm>
            <a:off x="922011" y="4822895"/>
            <a:ext cx="358705" cy="358705"/>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2" name="TextBox 32"/>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7EB301">
                <a:alpha val="100000"/>
              </a:srgbClr>
            </a:gs>
            <a:gs pos="100000">
              <a:srgbClr val="0198E9">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13468302" y="3725700"/>
            <a:ext cx="3187200" cy="2835600"/>
            <a:chOff x="0" y="0"/>
            <a:chExt cx="4249600" cy="3780800"/>
          </a:xfrm>
        </p:grpSpPr>
        <p:sp>
          <p:nvSpPr>
            <p:cNvPr id="3" name="Freeform 3"/>
            <p:cNvSpPr/>
            <p:nvPr/>
          </p:nvSpPr>
          <p:spPr>
            <a:xfrm>
              <a:off x="0" y="0"/>
              <a:ext cx="4249600" cy="3780800"/>
            </a:xfrm>
            <a:custGeom>
              <a:avLst/>
              <a:gdLst/>
              <a:ahLst/>
              <a:cxnLst/>
              <a:rect l="l" t="t" r="r" b="b"/>
              <a:pathLst>
                <a:path w="4249600" h="3780800">
                  <a:moveTo>
                    <a:pt x="0" y="0"/>
                  </a:moveTo>
                  <a:lnTo>
                    <a:pt x="4249600" y="0"/>
                  </a:lnTo>
                  <a:lnTo>
                    <a:pt x="4249600" y="3780800"/>
                  </a:lnTo>
                  <a:lnTo>
                    <a:pt x="0" y="3780800"/>
                  </a:lnTo>
                  <a:close/>
                </a:path>
              </a:pathLst>
            </a:custGeom>
            <a:solidFill>
              <a:srgbClr val="000000">
                <a:alpha val="0"/>
              </a:srgbClr>
            </a:solidFill>
          </p:spPr>
          <p:txBody>
            <a:bodyPr/>
            <a:lstStyle/>
            <a:p>
              <a:endParaRPr lang="fr-FR"/>
            </a:p>
          </p:txBody>
        </p:sp>
        <p:sp>
          <p:nvSpPr>
            <p:cNvPr id="4" name="TextBox 4"/>
            <p:cNvSpPr txBox="1"/>
            <p:nvPr/>
          </p:nvSpPr>
          <p:spPr>
            <a:xfrm>
              <a:off x="0" y="0"/>
              <a:ext cx="4249600" cy="3780800"/>
            </a:xfrm>
            <a:prstGeom prst="rect">
              <a:avLst/>
            </a:prstGeom>
          </p:spPr>
          <p:txBody>
            <a:bodyPr lIns="0" tIns="0" rIns="0" bIns="0" rtlCol="0" anchor="ctr"/>
            <a:lstStyle/>
            <a:p>
              <a:pPr algn="ctr">
                <a:lnSpc>
                  <a:spcPts val="17280"/>
                </a:lnSpc>
              </a:pPr>
              <a:r>
                <a:rPr lang="en-US" sz="14400" b="1">
                  <a:solidFill>
                    <a:srgbClr val="FFFFFF"/>
                  </a:solidFill>
                  <a:latin typeface="Open Sans Bold"/>
                  <a:ea typeface="Open Sans Bold"/>
                  <a:cs typeface="Open Sans Bold"/>
                  <a:sym typeface="Open Sans Bold"/>
                </a:rPr>
                <a:t>2</a:t>
              </a:r>
            </a:p>
          </p:txBody>
        </p:sp>
      </p:grpSp>
      <p:grpSp>
        <p:nvGrpSpPr>
          <p:cNvPr id="5" name="Group 5"/>
          <p:cNvGrpSpPr/>
          <p:nvPr/>
        </p:nvGrpSpPr>
        <p:grpSpPr>
          <a:xfrm>
            <a:off x="804718" y="-229044"/>
            <a:ext cx="16454582" cy="3355777"/>
            <a:chOff x="0" y="0"/>
            <a:chExt cx="21939443" cy="4474369"/>
          </a:xfrm>
        </p:grpSpPr>
        <p:sp>
          <p:nvSpPr>
            <p:cNvPr id="6" name="Freeform 6"/>
            <p:cNvSpPr/>
            <p:nvPr/>
          </p:nvSpPr>
          <p:spPr>
            <a:xfrm>
              <a:off x="0" y="0"/>
              <a:ext cx="21939444" cy="4474369"/>
            </a:xfrm>
            <a:custGeom>
              <a:avLst/>
              <a:gdLst/>
              <a:ahLst/>
              <a:cxnLst/>
              <a:rect l="l" t="t" r="r" b="b"/>
              <a:pathLst>
                <a:path w="21939444" h="4474369">
                  <a:moveTo>
                    <a:pt x="0" y="0"/>
                  </a:moveTo>
                  <a:lnTo>
                    <a:pt x="21939444" y="0"/>
                  </a:lnTo>
                  <a:lnTo>
                    <a:pt x="21939444" y="4474369"/>
                  </a:lnTo>
                  <a:lnTo>
                    <a:pt x="0" y="4474369"/>
                  </a:lnTo>
                  <a:close/>
                </a:path>
              </a:pathLst>
            </a:custGeom>
            <a:solidFill>
              <a:srgbClr val="000000">
                <a:alpha val="0"/>
              </a:srgbClr>
            </a:solidFill>
          </p:spPr>
          <p:txBody>
            <a:bodyPr/>
            <a:lstStyle/>
            <a:p>
              <a:endParaRPr lang="fr-FR"/>
            </a:p>
          </p:txBody>
        </p:sp>
        <p:sp>
          <p:nvSpPr>
            <p:cNvPr id="7" name="TextBox 7"/>
            <p:cNvSpPr txBox="1"/>
            <p:nvPr/>
          </p:nvSpPr>
          <p:spPr>
            <a:xfrm>
              <a:off x="0" y="0"/>
              <a:ext cx="21939443" cy="4474369"/>
            </a:xfrm>
            <a:prstGeom prst="rect">
              <a:avLst/>
            </a:prstGeom>
          </p:spPr>
          <p:txBody>
            <a:bodyPr lIns="0" tIns="0" rIns="0" bIns="0" rtlCol="0" anchor="ctr"/>
            <a:lstStyle/>
            <a:p>
              <a:pPr algn="ctr">
                <a:lnSpc>
                  <a:spcPts val="11519"/>
                </a:lnSpc>
              </a:pPr>
              <a:r>
                <a:rPr lang="en-US" sz="9600" b="1" dirty="0">
                  <a:solidFill>
                    <a:srgbClr val="FFFFFF"/>
                  </a:solidFill>
                  <a:latin typeface="Noto Sans Bold"/>
                  <a:ea typeface="Noto Sans Bold"/>
                  <a:cs typeface="Noto Sans Bold"/>
                  <a:sym typeface="Noto Sans Bold"/>
                </a:rPr>
                <a:t>Questions de recherche &amp; </a:t>
              </a:r>
              <a:r>
                <a:rPr lang="en-US" sz="9600" b="1" dirty="0" err="1">
                  <a:solidFill>
                    <a:srgbClr val="FFFFFF"/>
                  </a:solidFill>
                  <a:latin typeface="Noto Sans Bold"/>
                  <a:ea typeface="Noto Sans Bold"/>
                  <a:cs typeface="Noto Sans Bold"/>
                  <a:sym typeface="Noto Sans Bold"/>
                </a:rPr>
                <a:t>Objectifs</a:t>
              </a:r>
              <a:endParaRPr lang="en-US" sz="9600" b="1" dirty="0">
                <a:solidFill>
                  <a:srgbClr val="FFFFFF"/>
                </a:solidFill>
                <a:latin typeface="Noto Sans Bold"/>
                <a:ea typeface="Noto Sans Bold"/>
                <a:cs typeface="Noto Sans Bold"/>
                <a:sym typeface="Noto Sans Bold"/>
              </a:endParaRPr>
            </a:p>
          </p:txBody>
        </p:sp>
      </p:grpSp>
      <p:grpSp>
        <p:nvGrpSpPr>
          <p:cNvPr id="8" name="Group 8"/>
          <p:cNvGrpSpPr/>
          <p:nvPr/>
        </p:nvGrpSpPr>
        <p:grpSpPr>
          <a:xfrm>
            <a:off x="0" y="8781896"/>
            <a:ext cx="18288000" cy="1546514"/>
            <a:chOff x="0" y="0"/>
            <a:chExt cx="24384000" cy="2062019"/>
          </a:xfrm>
        </p:grpSpPr>
        <p:grpSp>
          <p:nvGrpSpPr>
            <p:cNvPr id="9" name="Group 9"/>
            <p:cNvGrpSpPr/>
            <p:nvPr/>
          </p:nvGrpSpPr>
          <p:grpSpPr>
            <a:xfrm>
              <a:off x="0" y="0"/>
              <a:ext cx="24384000" cy="2062019"/>
              <a:chOff x="0" y="0"/>
              <a:chExt cx="24384000" cy="2062019"/>
            </a:xfrm>
          </p:grpSpPr>
          <p:sp>
            <p:nvSpPr>
              <p:cNvPr id="10" name="Freeform 10"/>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11" name="Group 11"/>
            <p:cNvGrpSpPr>
              <a:grpSpLocks noChangeAspect="1"/>
            </p:cNvGrpSpPr>
            <p:nvPr/>
          </p:nvGrpSpPr>
          <p:grpSpPr>
            <a:xfrm>
              <a:off x="20468411" y="454232"/>
              <a:ext cx="2550549" cy="1126491"/>
              <a:chOff x="0" y="0"/>
              <a:chExt cx="2550549" cy="1126491"/>
            </a:xfrm>
          </p:grpSpPr>
          <p:sp>
            <p:nvSpPr>
              <p:cNvPr id="12" name="Freeform 12"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3" name="Group 13"/>
            <p:cNvGrpSpPr>
              <a:grpSpLocks noChangeAspect="1"/>
            </p:cNvGrpSpPr>
            <p:nvPr/>
          </p:nvGrpSpPr>
          <p:grpSpPr>
            <a:xfrm>
              <a:off x="9894565" y="151096"/>
              <a:ext cx="4453680" cy="1599981"/>
              <a:chOff x="0" y="0"/>
              <a:chExt cx="4453680" cy="1599981"/>
            </a:xfrm>
          </p:grpSpPr>
          <p:sp>
            <p:nvSpPr>
              <p:cNvPr id="14" name="Freeform 14"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5" name="Group 15"/>
            <p:cNvGrpSpPr>
              <a:grpSpLocks noChangeAspect="1"/>
            </p:cNvGrpSpPr>
            <p:nvPr/>
          </p:nvGrpSpPr>
          <p:grpSpPr>
            <a:xfrm>
              <a:off x="1564941" y="571693"/>
              <a:ext cx="2734483" cy="993528"/>
              <a:chOff x="0" y="0"/>
              <a:chExt cx="2734483" cy="993528"/>
            </a:xfrm>
          </p:grpSpPr>
          <p:sp>
            <p:nvSpPr>
              <p:cNvPr id="16" name="Freeform 16"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7" name="Group 17"/>
            <p:cNvGrpSpPr>
              <a:grpSpLocks noChangeAspect="1"/>
            </p:cNvGrpSpPr>
            <p:nvPr/>
          </p:nvGrpSpPr>
          <p:grpSpPr>
            <a:xfrm>
              <a:off x="6236488" y="122499"/>
              <a:ext cx="1885421" cy="1789957"/>
              <a:chOff x="0" y="0"/>
              <a:chExt cx="1885421" cy="1789957"/>
            </a:xfrm>
          </p:grpSpPr>
          <p:sp>
            <p:nvSpPr>
              <p:cNvPr id="18" name="Freeform 18"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19" name="Group 19"/>
            <p:cNvGrpSpPr>
              <a:grpSpLocks noChangeAspect="1"/>
            </p:cNvGrpSpPr>
            <p:nvPr/>
          </p:nvGrpSpPr>
          <p:grpSpPr>
            <a:xfrm>
              <a:off x="16385651" y="159840"/>
              <a:ext cx="2045355" cy="1902179"/>
              <a:chOff x="0" y="0"/>
              <a:chExt cx="2045355" cy="1902179"/>
            </a:xfrm>
          </p:grpSpPr>
          <p:sp>
            <p:nvSpPr>
              <p:cNvPr id="20" name="Freeform 20"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grpSp>
      <p:grpSp>
        <p:nvGrpSpPr>
          <p:cNvPr id="21" name="Group 21"/>
          <p:cNvGrpSpPr/>
          <p:nvPr/>
        </p:nvGrpSpPr>
        <p:grpSpPr>
          <a:xfrm rot="-900712">
            <a:off x="12793774" y="2900034"/>
            <a:ext cx="4486928" cy="4486928"/>
            <a:chOff x="0" y="0"/>
            <a:chExt cx="5982571" cy="5982571"/>
          </a:xfrm>
        </p:grpSpPr>
        <p:sp>
          <p:nvSpPr>
            <p:cNvPr id="22" name="Freeform 22"/>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99000">
                  <a:srgbClr val="6AB2E7">
                    <a:alpha val="100000"/>
                  </a:srgbClr>
                </a:gs>
              </a:gsLst>
              <a:lin ang="9000043"/>
            </a:gradFill>
          </p:spPr>
          <p:txBody>
            <a:bodyPr/>
            <a:lstStyle/>
            <a:p>
              <a:endParaRPr lang="fr-FR"/>
            </a:p>
          </p:txBody>
        </p:sp>
      </p:grpSp>
      <p:grpSp>
        <p:nvGrpSpPr>
          <p:cNvPr id="23" name="Group 23"/>
          <p:cNvGrpSpPr/>
          <p:nvPr/>
        </p:nvGrpSpPr>
        <p:grpSpPr>
          <a:xfrm>
            <a:off x="989301" y="4385825"/>
            <a:ext cx="11553944" cy="3505672"/>
            <a:chOff x="0" y="0"/>
            <a:chExt cx="15405258" cy="4674230"/>
          </a:xfrm>
        </p:grpSpPr>
        <p:sp>
          <p:nvSpPr>
            <p:cNvPr id="24" name="Freeform 24"/>
            <p:cNvSpPr/>
            <p:nvPr/>
          </p:nvSpPr>
          <p:spPr>
            <a:xfrm>
              <a:off x="0" y="0"/>
              <a:ext cx="15405258" cy="4674229"/>
            </a:xfrm>
            <a:custGeom>
              <a:avLst/>
              <a:gdLst/>
              <a:ahLst/>
              <a:cxnLst/>
              <a:rect l="l" t="t" r="r" b="b"/>
              <a:pathLst>
                <a:path w="15405258" h="4674229">
                  <a:moveTo>
                    <a:pt x="0" y="0"/>
                  </a:moveTo>
                  <a:lnTo>
                    <a:pt x="15405258" y="0"/>
                  </a:lnTo>
                  <a:lnTo>
                    <a:pt x="15405258" y="4674229"/>
                  </a:lnTo>
                  <a:lnTo>
                    <a:pt x="0" y="4674229"/>
                  </a:lnTo>
                  <a:close/>
                </a:path>
              </a:pathLst>
            </a:custGeom>
            <a:solidFill>
              <a:srgbClr val="000000">
                <a:alpha val="0"/>
              </a:srgbClr>
            </a:solidFill>
          </p:spPr>
          <p:txBody>
            <a:bodyPr/>
            <a:lstStyle/>
            <a:p>
              <a:endParaRPr lang="fr-FR"/>
            </a:p>
          </p:txBody>
        </p:sp>
        <p:sp>
          <p:nvSpPr>
            <p:cNvPr id="25" name="TextBox 25"/>
            <p:cNvSpPr txBox="1"/>
            <p:nvPr/>
          </p:nvSpPr>
          <p:spPr>
            <a:xfrm>
              <a:off x="0" y="-104775"/>
              <a:ext cx="15405258" cy="4779005"/>
            </a:xfrm>
            <a:prstGeom prst="rect">
              <a:avLst/>
            </a:prstGeom>
          </p:spPr>
          <p:txBody>
            <a:bodyPr lIns="0" tIns="0" rIns="0" bIns="0" rtlCol="0" anchor="ctr"/>
            <a:lstStyle/>
            <a:p>
              <a:pPr algn="l">
                <a:lnSpc>
                  <a:spcPts val="5549"/>
                </a:lnSpc>
              </a:pPr>
              <a:r>
                <a:rPr lang="en-US" sz="3699" spc="22">
                  <a:solidFill>
                    <a:srgbClr val="FFFFFF"/>
                  </a:solidFill>
                  <a:latin typeface="Noto Sans"/>
                  <a:ea typeface="Noto Sans"/>
                  <a:cs typeface="Noto Sans"/>
                  <a:sym typeface="Noto Sans"/>
                </a:rPr>
                <a:t>Comment la recherche-action peut-elle professionnaliser durablement les enseignants à Djibouti ?</a:t>
              </a:r>
            </a:p>
            <a:p>
              <a:pPr algn="l">
                <a:lnSpc>
                  <a:spcPts val="5549"/>
                </a:lnSpc>
              </a:pPr>
              <a:r>
                <a:rPr lang="en-US" sz="3699" spc="22">
                  <a:solidFill>
                    <a:srgbClr val="FFFFFF"/>
                  </a:solidFill>
                  <a:latin typeface="Noto Sans"/>
                  <a:ea typeface="Noto Sans"/>
                  <a:cs typeface="Noto Sans"/>
                  <a:sym typeface="Noto Sans"/>
                </a:rPr>
                <a:t>Comment favoriser l’innovation pédagogique ?</a:t>
              </a:r>
            </a:p>
            <a:p>
              <a:pPr algn="l">
                <a:lnSpc>
                  <a:spcPts val="5549"/>
                </a:lnSpc>
              </a:pPr>
              <a:endParaRPr lang="en-US" sz="3699" spc="22">
                <a:solidFill>
                  <a:srgbClr val="FFFFFF"/>
                </a:solidFill>
                <a:latin typeface="Noto Sans"/>
                <a:ea typeface="Noto Sans"/>
                <a:cs typeface="Noto Sans"/>
                <a:sym typeface="Noto Sans"/>
              </a:endParaRPr>
            </a:p>
          </p:txBody>
        </p:sp>
      </p:grpSp>
      <p:grpSp>
        <p:nvGrpSpPr>
          <p:cNvPr id="26" name="Group 26"/>
          <p:cNvGrpSpPr/>
          <p:nvPr/>
        </p:nvGrpSpPr>
        <p:grpSpPr>
          <a:xfrm>
            <a:off x="312662" y="4604900"/>
            <a:ext cx="358705" cy="358705"/>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8" name="TextBox 28"/>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9" name="Group 29"/>
          <p:cNvGrpSpPr/>
          <p:nvPr/>
        </p:nvGrpSpPr>
        <p:grpSpPr>
          <a:xfrm>
            <a:off x="360287" y="6703020"/>
            <a:ext cx="358705" cy="358705"/>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1" name="TextBox 31"/>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sp>
        <p:nvSpPr>
          <p:cNvPr id="32" name="TextBox 32"/>
          <p:cNvSpPr txBox="1"/>
          <p:nvPr/>
        </p:nvSpPr>
        <p:spPr>
          <a:xfrm>
            <a:off x="890443" y="3301104"/>
            <a:ext cx="4189496" cy="914400"/>
          </a:xfrm>
          <a:prstGeom prst="rect">
            <a:avLst/>
          </a:prstGeom>
        </p:spPr>
        <p:txBody>
          <a:bodyPr lIns="0" tIns="0" rIns="0" bIns="0" rtlCol="0" anchor="t">
            <a:spAutoFit/>
          </a:bodyPr>
          <a:lstStyle/>
          <a:p>
            <a:pPr algn="l">
              <a:lnSpc>
                <a:spcPts val="7200"/>
              </a:lnSpc>
            </a:pPr>
            <a:r>
              <a:rPr lang="en-US" sz="6000" b="1">
                <a:solidFill>
                  <a:srgbClr val="FEFEFE"/>
                </a:solidFill>
                <a:latin typeface="Noto Sans Bold"/>
                <a:ea typeface="Noto Sans Bold"/>
                <a:cs typeface="Noto Sans Bold"/>
                <a:sym typeface="Noto Sans Bold"/>
              </a:rPr>
              <a:t>Questions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rot="-900402">
            <a:off x="11803056" y="6956630"/>
            <a:ext cx="10619782" cy="10619782"/>
            <a:chOff x="0" y="0"/>
            <a:chExt cx="14159709" cy="14159709"/>
          </a:xfrm>
        </p:grpSpPr>
        <p:sp>
          <p:nvSpPr>
            <p:cNvPr id="3" name="Freeform 3"/>
            <p:cNvSpPr/>
            <p:nvPr/>
          </p:nvSpPr>
          <p:spPr>
            <a:xfrm>
              <a:off x="0" y="0"/>
              <a:ext cx="14159737" cy="14159737"/>
            </a:xfrm>
            <a:custGeom>
              <a:avLst/>
              <a:gdLst/>
              <a:ahLst/>
              <a:cxnLst/>
              <a:rect l="l" t="t" r="r" b="b"/>
              <a:pathLst>
                <a:path w="14159737" h="14159737">
                  <a:moveTo>
                    <a:pt x="0" y="7079869"/>
                  </a:moveTo>
                  <a:cubicBezTo>
                    <a:pt x="0" y="3169793"/>
                    <a:pt x="3169793" y="0"/>
                    <a:pt x="7079869" y="0"/>
                  </a:cubicBezTo>
                  <a:cubicBezTo>
                    <a:pt x="10989945" y="0"/>
                    <a:pt x="14159737" y="3169793"/>
                    <a:pt x="14159737" y="7079869"/>
                  </a:cubicBezTo>
                  <a:cubicBezTo>
                    <a:pt x="14159737" y="10989945"/>
                    <a:pt x="10989945" y="14159737"/>
                    <a:pt x="7079869" y="14159737"/>
                  </a:cubicBezTo>
                  <a:cubicBezTo>
                    <a:pt x="3169793" y="14159737"/>
                    <a:pt x="0" y="10989945"/>
                    <a:pt x="0" y="7079869"/>
                  </a:cubicBezTo>
                  <a:close/>
                  <a:moveTo>
                    <a:pt x="1827784" y="7079869"/>
                  </a:moveTo>
                  <a:cubicBezTo>
                    <a:pt x="1827784" y="9980549"/>
                    <a:pt x="4179189" y="12331953"/>
                    <a:pt x="7079869" y="12331953"/>
                  </a:cubicBezTo>
                  <a:cubicBezTo>
                    <a:pt x="9980549" y="12331953"/>
                    <a:pt x="12331954" y="9980549"/>
                    <a:pt x="12331954" y="7079869"/>
                  </a:cubicBezTo>
                  <a:cubicBezTo>
                    <a:pt x="12331954" y="4179188"/>
                    <a:pt x="9980549" y="1827784"/>
                    <a:pt x="7079869" y="1827784"/>
                  </a:cubicBezTo>
                  <a:cubicBezTo>
                    <a:pt x="4179188" y="1827784"/>
                    <a:pt x="1827784" y="4179189"/>
                    <a:pt x="1827784" y="7079869"/>
                  </a:cubicBezTo>
                  <a:close/>
                </a:path>
              </a:pathLst>
            </a:custGeom>
            <a:gradFill rotWithShape="1">
              <a:gsLst>
                <a:gs pos="0">
                  <a:srgbClr val="6AB2E7">
                    <a:alpha val="100000"/>
                  </a:srgbClr>
                </a:gs>
                <a:gs pos="100000">
                  <a:srgbClr val="6AB2E7">
                    <a:alpha val="100000"/>
                  </a:srgbClr>
                </a:gs>
              </a:gsLst>
              <a:lin ang="8999733"/>
            </a:gradFill>
          </p:spPr>
          <p:txBody>
            <a:bodyPr/>
            <a:lstStyle/>
            <a:p>
              <a:endParaRPr lang="fr-FR"/>
            </a:p>
          </p:txBody>
        </p:sp>
      </p:grpSp>
      <p:sp>
        <p:nvSpPr>
          <p:cNvPr id="4" name="TextBox 4"/>
          <p:cNvSpPr txBox="1"/>
          <p:nvPr/>
        </p:nvSpPr>
        <p:spPr>
          <a:xfrm>
            <a:off x="1531423" y="1351125"/>
            <a:ext cx="8986396" cy="988950"/>
          </a:xfrm>
          <a:prstGeom prst="rect">
            <a:avLst/>
          </a:prstGeom>
        </p:spPr>
        <p:txBody>
          <a:bodyPr lIns="0" tIns="0" rIns="0" bIns="0" rtlCol="0" anchor="t">
            <a:spAutoFit/>
          </a:bodyPr>
          <a:lstStyle/>
          <a:p>
            <a:pPr algn="l">
              <a:lnSpc>
                <a:spcPts val="7200"/>
              </a:lnSpc>
            </a:pPr>
            <a:r>
              <a:rPr lang="en-US" sz="6000" b="1">
                <a:solidFill>
                  <a:srgbClr val="FFFFFF"/>
                </a:solidFill>
                <a:latin typeface="Noto Sans Bold"/>
                <a:ea typeface="Noto Sans Bold"/>
                <a:cs typeface="Noto Sans Bold"/>
                <a:sym typeface="Noto Sans Bold"/>
              </a:rPr>
              <a:t>Objectifs</a:t>
            </a:r>
          </a:p>
        </p:txBody>
      </p:sp>
      <p:grpSp>
        <p:nvGrpSpPr>
          <p:cNvPr id="5" name="Group 5"/>
          <p:cNvGrpSpPr/>
          <p:nvPr/>
        </p:nvGrpSpPr>
        <p:grpSpPr>
          <a:xfrm>
            <a:off x="1439998" y="2816216"/>
            <a:ext cx="15552602" cy="4384683"/>
            <a:chOff x="0" y="-114301"/>
            <a:chExt cx="20736803" cy="5846243"/>
          </a:xfrm>
        </p:grpSpPr>
        <p:sp>
          <p:nvSpPr>
            <p:cNvPr id="6" name="Freeform 6"/>
            <p:cNvSpPr/>
            <p:nvPr/>
          </p:nvSpPr>
          <p:spPr>
            <a:xfrm>
              <a:off x="0" y="0"/>
              <a:ext cx="19030480" cy="3064470"/>
            </a:xfrm>
            <a:custGeom>
              <a:avLst/>
              <a:gdLst/>
              <a:ahLst/>
              <a:cxnLst/>
              <a:rect l="l" t="t" r="r" b="b"/>
              <a:pathLst>
                <a:path w="19030480" h="3064470">
                  <a:moveTo>
                    <a:pt x="0" y="0"/>
                  </a:moveTo>
                  <a:lnTo>
                    <a:pt x="19030480" y="0"/>
                  </a:lnTo>
                  <a:lnTo>
                    <a:pt x="19030480" y="3064470"/>
                  </a:lnTo>
                  <a:lnTo>
                    <a:pt x="0" y="3064470"/>
                  </a:lnTo>
                  <a:close/>
                </a:path>
              </a:pathLst>
            </a:custGeom>
            <a:solidFill>
              <a:srgbClr val="000000">
                <a:alpha val="0"/>
              </a:srgbClr>
            </a:solidFill>
          </p:spPr>
          <p:txBody>
            <a:bodyPr/>
            <a:lstStyle/>
            <a:p>
              <a:endParaRPr lang="fr-FR"/>
            </a:p>
          </p:txBody>
        </p:sp>
        <p:sp>
          <p:nvSpPr>
            <p:cNvPr id="7" name="TextBox 7"/>
            <p:cNvSpPr txBox="1"/>
            <p:nvPr/>
          </p:nvSpPr>
          <p:spPr>
            <a:xfrm>
              <a:off x="0" y="-114301"/>
              <a:ext cx="20736803" cy="5846243"/>
            </a:xfrm>
            <a:prstGeom prst="rect">
              <a:avLst/>
            </a:prstGeom>
          </p:spPr>
          <p:txBody>
            <a:bodyPr lIns="0" tIns="0" rIns="0" bIns="0" rtlCol="0" anchor="ctr"/>
            <a:lstStyle/>
            <a:p>
              <a:pPr>
                <a:lnSpc>
                  <a:spcPts val="5999"/>
                </a:lnSpc>
              </a:pPr>
              <a:r>
                <a:rPr lang="fr-FR" sz="7200" dirty="0"/>
                <a:t>Analyser la mise en œuvre du programme </a:t>
              </a:r>
              <a:r>
                <a:rPr lang="fr-FR" sz="7200" b="1" dirty="0"/>
                <a:t>APPRENDRE-PTA</a:t>
              </a:r>
              <a:r>
                <a:rPr lang="fr-FR" sz="7200" dirty="0"/>
                <a:t>  Djibouti et son impact sur la professionnalisation des enseignants et encadreurs pédagogiques</a:t>
              </a:r>
              <a:endParaRPr lang="en-US" sz="16600" dirty="0">
                <a:solidFill>
                  <a:srgbClr val="FFFFFF"/>
                </a:solidFill>
                <a:latin typeface="Noto Sans"/>
                <a:ea typeface="Noto Sans"/>
                <a:cs typeface="Noto Sans"/>
                <a:sym typeface="Noto Sans"/>
              </a:endParaRPr>
            </a:p>
          </p:txBody>
        </p:sp>
      </p:grpSp>
      <p:grpSp>
        <p:nvGrpSpPr>
          <p:cNvPr id="8" name="Group 8"/>
          <p:cNvGrpSpPr/>
          <p:nvPr/>
        </p:nvGrpSpPr>
        <p:grpSpPr>
          <a:xfrm>
            <a:off x="0" y="8781896"/>
            <a:ext cx="18288000" cy="1546514"/>
            <a:chOff x="0" y="0"/>
            <a:chExt cx="24384000" cy="2062019"/>
          </a:xfrm>
        </p:grpSpPr>
        <p:sp>
          <p:nvSpPr>
            <p:cNvPr id="9" name="Freeform 9"/>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10" name="Group 10"/>
          <p:cNvGrpSpPr>
            <a:grpSpLocks noChangeAspect="1"/>
          </p:cNvGrpSpPr>
          <p:nvPr/>
        </p:nvGrpSpPr>
        <p:grpSpPr>
          <a:xfrm>
            <a:off x="15351308" y="9122570"/>
            <a:ext cx="1912912" cy="844868"/>
            <a:chOff x="0" y="0"/>
            <a:chExt cx="2550549" cy="1126491"/>
          </a:xfrm>
        </p:grpSpPr>
        <p:sp>
          <p:nvSpPr>
            <p:cNvPr id="11" name="Freeform 11"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2" name="Group 12"/>
          <p:cNvGrpSpPr>
            <a:grpSpLocks noChangeAspect="1"/>
          </p:cNvGrpSpPr>
          <p:nvPr/>
        </p:nvGrpSpPr>
        <p:grpSpPr>
          <a:xfrm>
            <a:off x="7420924" y="8895218"/>
            <a:ext cx="3340260" cy="1199986"/>
            <a:chOff x="0" y="0"/>
            <a:chExt cx="4453680" cy="1599981"/>
          </a:xfrm>
        </p:grpSpPr>
        <p:sp>
          <p:nvSpPr>
            <p:cNvPr id="13" name="Freeform 13"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4" name="Group 14"/>
          <p:cNvGrpSpPr>
            <a:grpSpLocks noChangeAspect="1"/>
          </p:cNvGrpSpPr>
          <p:nvPr/>
        </p:nvGrpSpPr>
        <p:grpSpPr>
          <a:xfrm>
            <a:off x="1173706" y="9210666"/>
            <a:ext cx="2050862" cy="745146"/>
            <a:chOff x="0" y="0"/>
            <a:chExt cx="2734483" cy="993528"/>
          </a:xfrm>
        </p:grpSpPr>
        <p:sp>
          <p:nvSpPr>
            <p:cNvPr id="15" name="Freeform 15"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6" name="Group 16"/>
          <p:cNvGrpSpPr>
            <a:grpSpLocks noChangeAspect="1"/>
          </p:cNvGrpSpPr>
          <p:nvPr/>
        </p:nvGrpSpPr>
        <p:grpSpPr>
          <a:xfrm>
            <a:off x="4677366" y="8873770"/>
            <a:ext cx="1414066" cy="1342468"/>
            <a:chOff x="0" y="0"/>
            <a:chExt cx="1885421" cy="1789957"/>
          </a:xfrm>
        </p:grpSpPr>
        <p:sp>
          <p:nvSpPr>
            <p:cNvPr id="17" name="Freeform 17"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18" name="Group 18"/>
          <p:cNvGrpSpPr>
            <a:grpSpLocks noChangeAspect="1"/>
          </p:cNvGrpSpPr>
          <p:nvPr/>
        </p:nvGrpSpPr>
        <p:grpSpPr>
          <a:xfrm>
            <a:off x="12289238" y="8901776"/>
            <a:ext cx="1534016" cy="1426634"/>
            <a:chOff x="0" y="0"/>
            <a:chExt cx="2045355" cy="1902179"/>
          </a:xfrm>
        </p:grpSpPr>
        <p:sp>
          <p:nvSpPr>
            <p:cNvPr id="19" name="Freeform 19"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6AB2E7">
                <a:alpha val="100000"/>
              </a:srgbClr>
            </a:gs>
            <a:gs pos="100000">
              <a:srgbClr val="10AD2B">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0" y="5914050"/>
            <a:ext cx="18288000" cy="2009400"/>
            <a:chOff x="0" y="0"/>
            <a:chExt cx="24384000" cy="2679200"/>
          </a:xfrm>
        </p:grpSpPr>
        <p:sp>
          <p:nvSpPr>
            <p:cNvPr id="3" name="Freeform 3"/>
            <p:cNvSpPr/>
            <p:nvPr/>
          </p:nvSpPr>
          <p:spPr>
            <a:xfrm>
              <a:off x="0" y="0"/>
              <a:ext cx="24384000" cy="2679200"/>
            </a:xfrm>
            <a:custGeom>
              <a:avLst/>
              <a:gdLst/>
              <a:ahLst/>
              <a:cxnLst/>
              <a:rect l="l" t="t" r="r" b="b"/>
              <a:pathLst>
                <a:path w="24384000" h="2679200">
                  <a:moveTo>
                    <a:pt x="0" y="0"/>
                  </a:moveTo>
                  <a:lnTo>
                    <a:pt x="24384000" y="0"/>
                  </a:lnTo>
                  <a:lnTo>
                    <a:pt x="24384000" y="2679200"/>
                  </a:lnTo>
                  <a:lnTo>
                    <a:pt x="0" y="2679200"/>
                  </a:lnTo>
                  <a:close/>
                </a:path>
              </a:pathLst>
            </a:custGeom>
            <a:solidFill>
              <a:srgbClr val="000000">
                <a:alpha val="0"/>
              </a:srgbClr>
            </a:solidFill>
          </p:spPr>
          <p:txBody>
            <a:bodyPr/>
            <a:lstStyle/>
            <a:p>
              <a:endParaRPr lang="fr-FR"/>
            </a:p>
          </p:txBody>
        </p:sp>
        <p:sp>
          <p:nvSpPr>
            <p:cNvPr id="4" name="TextBox 4"/>
            <p:cNvSpPr txBox="1"/>
            <p:nvPr/>
          </p:nvSpPr>
          <p:spPr>
            <a:xfrm>
              <a:off x="0" y="0"/>
              <a:ext cx="24384000" cy="2679200"/>
            </a:xfrm>
            <a:prstGeom prst="rect">
              <a:avLst/>
            </a:prstGeom>
          </p:spPr>
          <p:txBody>
            <a:bodyPr lIns="0" tIns="0" rIns="0" bIns="0" rtlCol="0" anchor="ctr"/>
            <a:lstStyle/>
            <a:p>
              <a:pPr algn="ctr">
                <a:lnSpc>
                  <a:spcPts val="7680"/>
                </a:lnSpc>
              </a:pPr>
              <a:r>
                <a:rPr lang="en-US" sz="6400" b="1">
                  <a:solidFill>
                    <a:srgbClr val="FFFFFF"/>
                  </a:solidFill>
                  <a:latin typeface="Noto Sans Bold"/>
                  <a:ea typeface="Noto Sans Bold"/>
                  <a:cs typeface="Noto Sans Bold"/>
                  <a:sym typeface="Noto Sans Bold"/>
                </a:rPr>
                <a:t>Cadre théorique et conceptuel</a:t>
              </a:r>
            </a:p>
          </p:txBody>
        </p:sp>
      </p:grpSp>
      <p:grpSp>
        <p:nvGrpSpPr>
          <p:cNvPr id="5" name="Group 5"/>
          <p:cNvGrpSpPr/>
          <p:nvPr/>
        </p:nvGrpSpPr>
        <p:grpSpPr>
          <a:xfrm>
            <a:off x="7550400" y="1870950"/>
            <a:ext cx="3187200" cy="2835600"/>
            <a:chOff x="0" y="0"/>
            <a:chExt cx="4249600" cy="3780800"/>
          </a:xfrm>
        </p:grpSpPr>
        <p:sp>
          <p:nvSpPr>
            <p:cNvPr id="6" name="Freeform 6"/>
            <p:cNvSpPr/>
            <p:nvPr/>
          </p:nvSpPr>
          <p:spPr>
            <a:xfrm>
              <a:off x="0" y="0"/>
              <a:ext cx="4249600" cy="3780800"/>
            </a:xfrm>
            <a:custGeom>
              <a:avLst/>
              <a:gdLst/>
              <a:ahLst/>
              <a:cxnLst/>
              <a:rect l="l" t="t" r="r" b="b"/>
              <a:pathLst>
                <a:path w="4249600" h="3780800">
                  <a:moveTo>
                    <a:pt x="0" y="0"/>
                  </a:moveTo>
                  <a:lnTo>
                    <a:pt x="4249600" y="0"/>
                  </a:lnTo>
                  <a:lnTo>
                    <a:pt x="4249600" y="3780800"/>
                  </a:lnTo>
                  <a:lnTo>
                    <a:pt x="0" y="3780800"/>
                  </a:lnTo>
                  <a:close/>
                </a:path>
              </a:pathLst>
            </a:custGeom>
            <a:solidFill>
              <a:srgbClr val="000000">
                <a:alpha val="0"/>
              </a:srgbClr>
            </a:solidFill>
          </p:spPr>
          <p:txBody>
            <a:bodyPr/>
            <a:lstStyle/>
            <a:p>
              <a:endParaRPr lang="fr-FR"/>
            </a:p>
          </p:txBody>
        </p:sp>
        <p:sp>
          <p:nvSpPr>
            <p:cNvPr id="7" name="TextBox 7"/>
            <p:cNvSpPr txBox="1"/>
            <p:nvPr/>
          </p:nvSpPr>
          <p:spPr>
            <a:xfrm>
              <a:off x="0" y="0"/>
              <a:ext cx="4249600" cy="3780800"/>
            </a:xfrm>
            <a:prstGeom prst="rect">
              <a:avLst/>
            </a:prstGeom>
          </p:spPr>
          <p:txBody>
            <a:bodyPr lIns="0" tIns="0" rIns="0" bIns="0" rtlCol="0" anchor="ctr"/>
            <a:lstStyle/>
            <a:p>
              <a:pPr algn="ctr">
                <a:lnSpc>
                  <a:spcPts val="17280"/>
                </a:lnSpc>
              </a:pPr>
              <a:r>
                <a:rPr lang="en-US" sz="14400" b="1">
                  <a:solidFill>
                    <a:srgbClr val="FFFFFF"/>
                  </a:solidFill>
                  <a:latin typeface="Open Sans Bold"/>
                  <a:ea typeface="Open Sans Bold"/>
                  <a:cs typeface="Open Sans Bold"/>
                  <a:sym typeface="Open Sans Bold"/>
                </a:rPr>
                <a:t>3</a:t>
              </a:r>
            </a:p>
          </p:txBody>
        </p:sp>
      </p:grpSp>
      <p:grpSp>
        <p:nvGrpSpPr>
          <p:cNvPr id="8" name="Group 8"/>
          <p:cNvGrpSpPr/>
          <p:nvPr/>
        </p:nvGrpSpPr>
        <p:grpSpPr>
          <a:xfrm>
            <a:off x="0" y="8781896"/>
            <a:ext cx="18288000" cy="1546514"/>
            <a:chOff x="0" y="0"/>
            <a:chExt cx="24384000" cy="2062019"/>
          </a:xfrm>
        </p:grpSpPr>
        <p:sp>
          <p:nvSpPr>
            <p:cNvPr id="9" name="Freeform 9"/>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10" name="Group 10"/>
          <p:cNvGrpSpPr>
            <a:grpSpLocks noChangeAspect="1"/>
          </p:cNvGrpSpPr>
          <p:nvPr/>
        </p:nvGrpSpPr>
        <p:grpSpPr>
          <a:xfrm>
            <a:off x="15351308" y="9122570"/>
            <a:ext cx="1912912" cy="844868"/>
            <a:chOff x="0" y="0"/>
            <a:chExt cx="2550549" cy="1126491"/>
          </a:xfrm>
        </p:grpSpPr>
        <p:sp>
          <p:nvSpPr>
            <p:cNvPr id="11" name="Freeform 11"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2" name="Group 12"/>
          <p:cNvGrpSpPr>
            <a:grpSpLocks noChangeAspect="1"/>
          </p:cNvGrpSpPr>
          <p:nvPr/>
        </p:nvGrpSpPr>
        <p:grpSpPr>
          <a:xfrm>
            <a:off x="7420924" y="8895218"/>
            <a:ext cx="3340260" cy="1199986"/>
            <a:chOff x="0" y="0"/>
            <a:chExt cx="4453680" cy="1599981"/>
          </a:xfrm>
        </p:grpSpPr>
        <p:sp>
          <p:nvSpPr>
            <p:cNvPr id="13" name="Freeform 13"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4" name="Group 14"/>
          <p:cNvGrpSpPr>
            <a:grpSpLocks noChangeAspect="1"/>
          </p:cNvGrpSpPr>
          <p:nvPr/>
        </p:nvGrpSpPr>
        <p:grpSpPr>
          <a:xfrm>
            <a:off x="1173706" y="9210666"/>
            <a:ext cx="2050862" cy="745146"/>
            <a:chOff x="0" y="0"/>
            <a:chExt cx="2734483" cy="993528"/>
          </a:xfrm>
        </p:grpSpPr>
        <p:sp>
          <p:nvSpPr>
            <p:cNvPr id="15" name="Freeform 15"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6" name="Group 16"/>
          <p:cNvGrpSpPr>
            <a:grpSpLocks noChangeAspect="1"/>
          </p:cNvGrpSpPr>
          <p:nvPr/>
        </p:nvGrpSpPr>
        <p:grpSpPr>
          <a:xfrm>
            <a:off x="4677366" y="8873770"/>
            <a:ext cx="1414066" cy="1342468"/>
            <a:chOff x="0" y="0"/>
            <a:chExt cx="1885421" cy="1789957"/>
          </a:xfrm>
        </p:grpSpPr>
        <p:sp>
          <p:nvSpPr>
            <p:cNvPr id="17" name="Freeform 17"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18" name="Group 18"/>
          <p:cNvGrpSpPr>
            <a:grpSpLocks noChangeAspect="1"/>
          </p:cNvGrpSpPr>
          <p:nvPr/>
        </p:nvGrpSpPr>
        <p:grpSpPr>
          <a:xfrm>
            <a:off x="12289238" y="8901776"/>
            <a:ext cx="1534016" cy="1426634"/>
            <a:chOff x="0" y="0"/>
            <a:chExt cx="2045355" cy="1902179"/>
          </a:xfrm>
        </p:grpSpPr>
        <p:sp>
          <p:nvSpPr>
            <p:cNvPr id="19" name="Freeform 19"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grpSp>
        <p:nvGrpSpPr>
          <p:cNvPr id="20" name="Group 20"/>
          <p:cNvGrpSpPr/>
          <p:nvPr/>
        </p:nvGrpSpPr>
        <p:grpSpPr>
          <a:xfrm rot="-900712">
            <a:off x="6847590" y="985772"/>
            <a:ext cx="4486928" cy="4486928"/>
            <a:chOff x="0" y="0"/>
            <a:chExt cx="5982571" cy="5982571"/>
          </a:xfrm>
        </p:grpSpPr>
        <p:sp>
          <p:nvSpPr>
            <p:cNvPr id="21" name="Freeform 21"/>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6AB2E7">
                    <a:alpha val="100000"/>
                  </a:srgbClr>
                </a:gs>
                <a:gs pos="99000">
                  <a:srgbClr val="6AB2E7">
                    <a:alpha val="100000"/>
                  </a:srgbClr>
                </a:gs>
              </a:gsLst>
              <a:lin ang="9000043"/>
            </a:gradFill>
          </p:spPr>
          <p:txBody>
            <a:bodyPr/>
            <a:lstStyle/>
            <a:p>
              <a:endParaRPr lang="fr-F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sp>
        <p:nvSpPr>
          <p:cNvPr id="2" name="TextBox 2"/>
          <p:cNvSpPr txBox="1"/>
          <p:nvPr/>
        </p:nvSpPr>
        <p:spPr>
          <a:xfrm>
            <a:off x="1531425" y="1341600"/>
            <a:ext cx="12931350" cy="998475"/>
          </a:xfrm>
          <a:prstGeom prst="rect">
            <a:avLst/>
          </a:prstGeom>
        </p:spPr>
        <p:txBody>
          <a:bodyPr lIns="0" tIns="0" rIns="0" bIns="0" rtlCol="0" anchor="t">
            <a:spAutoFit/>
          </a:bodyPr>
          <a:lstStyle/>
          <a:p>
            <a:pPr algn="l">
              <a:lnSpc>
                <a:spcPts val="6719"/>
              </a:lnSpc>
            </a:pPr>
            <a:r>
              <a:rPr lang="en-US" sz="5599" b="1">
                <a:solidFill>
                  <a:srgbClr val="FFFFFF"/>
                </a:solidFill>
                <a:latin typeface="Noto Sans Bold"/>
                <a:ea typeface="Noto Sans Bold"/>
                <a:cs typeface="Noto Sans Bold"/>
                <a:sym typeface="Noto Sans Bold"/>
              </a:rPr>
              <a:t>Cadre théorique et conceptuel</a:t>
            </a:r>
          </a:p>
        </p:txBody>
      </p:sp>
      <p:grpSp>
        <p:nvGrpSpPr>
          <p:cNvPr id="3" name="Group 3"/>
          <p:cNvGrpSpPr/>
          <p:nvPr/>
        </p:nvGrpSpPr>
        <p:grpSpPr>
          <a:xfrm>
            <a:off x="1208932" y="2474941"/>
            <a:ext cx="15870136" cy="3793778"/>
            <a:chOff x="0" y="0"/>
            <a:chExt cx="21160181" cy="5058370"/>
          </a:xfrm>
        </p:grpSpPr>
        <p:sp>
          <p:nvSpPr>
            <p:cNvPr id="4" name="Freeform 4"/>
            <p:cNvSpPr/>
            <p:nvPr/>
          </p:nvSpPr>
          <p:spPr>
            <a:xfrm>
              <a:off x="0" y="0"/>
              <a:ext cx="21160181" cy="5058370"/>
            </a:xfrm>
            <a:custGeom>
              <a:avLst/>
              <a:gdLst/>
              <a:ahLst/>
              <a:cxnLst/>
              <a:rect l="l" t="t" r="r" b="b"/>
              <a:pathLst>
                <a:path w="21160181" h="5058370">
                  <a:moveTo>
                    <a:pt x="0" y="0"/>
                  </a:moveTo>
                  <a:lnTo>
                    <a:pt x="21160181" y="0"/>
                  </a:lnTo>
                  <a:lnTo>
                    <a:pt x="21160181" y="5058370"/>
                  </a:lnTo>
                  <a:lnTo>
                    <a:pt x="0" y="5058370"/>
                  </a:lnTo>
                  <a:close/>
                </a:path>
              </a:pathLst>
            </a:custGeom>
            <a:solidFill>
              <a:srgbClr val="000000">
                <a:alpha val="0"/>
              </a:srgbClr>
            </a:solidFill>
          </p:spPr>
          <p:txBody>
            <a:bodyPr/>
            <a:lstStyle/>
            <a:p>
              <a:endParaRPr lang="fr-FR"/>
            </a:p>
          </p:txBody>
        </p:sp>
        <p:sp>
          <p:nvSpPr>
            <p:cNvPr id="5" name="TextBox 5"/>
            <p:cNvSpPr txBox="1"/>
            <p:nvPr/>
          </p:nvSpPr>
          <p:spPr>
            <a:xfrm>
              <a:off x="0" y="-114300"/>
              <a:ext cx="21160181" cy="5172670"/>
            </a:xfrm>
            <a:prstGeom prst="rect">
              <a:avLst/>
            </a:prstGeom>
          </p:spPr>
          <p:txBody>
            <a:bodyPr lIns="0" tIns="0" rIns="0" bIns="0" rtlCol="0" anchor="ctr"/>
            <a:lstStyle/>
            <a:p>
              <a:pPr algn="l">
                <a:lnSpc>
                  <a:spcPts val="5999"/>
                </a:lnSpc>
              </a:pPr>
              <a:r>
                <a:rPr lang="en-US" sz="3999" dirty="0" err="1">
                  <a:solidFill>
                    <a:srgbClr val="FFFFFF"/>
                  </a:solidFill>
                  <a:latin typeface="Noto Sans"/>
                  <a:ea typeface="Noto Sans"/>
                  <a:cs typeface="Noto Sans"/>
                  <a:sym typeface="Noto Sans"/>
                </a:rPr>
                <a:t>Recherche</a:t>
              </a:r>
              <a:r>
                <a:rPr lang="en-US" sz="3999" dirty="0">
                  <a:solidFill>
                    <a:srgbClr val="FFFFFF"/>
                  </a:solidFill>
                  <a:latin typeface="Noto Sans"/>
                  <a:ea typeface="Noto Sans"/>
                  <a:cs typeface="Noto Sans"/>
                  <a:sym typeface="Noto Sans"/>
                </a:rPr>
                <a:t>-action : </a:t>
              </a:r>
              <a:r>
                <a:rPr lang="en-US" sz="3999" dirty="0" err="1">
                  <a:solidFill>
                    <a:srgbClr val="FFFFFF"/>
                  </a:solidFill>
                  <a:latin typeface="Noto Sans"/>
                  <a:ea typeface="Noto Sans"/>
                  <a:cs typeface="Noto Sans"/>
                  <a:sym typeface="Noto Sans"/>
                </a:rPr>
                <a:t>Barbier</a:t>
              </a:r>
              <a:r>
                <a:rPr lang="en-US" sz="3999" dirty="0">
                  <a:solidFill>
                    <a:srgbClr val="FFFFFF"/>
                  </a:solidFill>
                  <a:latin typeface="Noto Sans"/>
                  <a:ea typeface="Noto Sans"/>
                  <a:cs typeface="Noto Sans"/>
                  <a:sym typeface="Noto Sans"/>
                </a:rPr>
                <a:t> (1996), </a:t>
              </a:r>
              <a:r>
                <a:rPr lang="en-US" sz="3999" dirty="0" err="1">
                  <a:solidFill>
                    <a:srgbClr val="FFFFFF"/>
                  </a:solidFill>
                  <a:latin typeface="Noto Sans"/>
                  <a:ea typeface="Noto Sans"/>
                  <a:cs typeface="Noto Sans"/>
                  <a:sym typeface="Noto Sans"/>
                </a:rPr>
                <a:t>Carr</a:t>
              </a:r>
              <a:r>
                <a:rPr lang="en-US" sz="3999" dirty="0">
                  <a:solidFill>
                    <a:srgbClr val="FFFFFF"/>
                  </a:solidFill>
                  <a:latin typeface="Noto Sans"/>
                  <a:ea typeface="Noto Sans"/>
                  <a:cs typeface="Noto Sans"/>
                  <a:sym typeface="Noto Sans"/>
                </a:rPr>
                <a:t> &amp; </a:t>
              </a:r>
              <a:r>
                <a:rPr lang="en-US" sz="3999" dirty="0" err="1">
                  <a:solidFill>
                    <a:srgbClr val="FFFFFF"/>
                  </a:solidFill>
                  <a:latin typeface="Noto Sans"/>
                  <a:ea typeface="Noto Sans"/>
                  <a:cs typeface="Noto Sans"/>
                  <a:sym typeface="Noto Sans"/>
                </a:rPr>
                <a:t>Kemmis</a:t>
              </a:r>
              <a:r>
                <a:rPr lang="en-US" sz="3999" dirty="0">
                  <a:solidFill>
                    <a:srgbClr val="FFFFFF"/>
                  </a:solidFill>
                  <a:latin typeface="Noto Sans"/>
                  <a:ea typeface="Noto Sans"/>
                  <a:cs typeface="Noto Sans"/>
                  <a:sym typeface="Noto Sans"/>
                </a:rPr>
                <a:t> (1986)</a:t>
              </a:r>
            </a:p>
            <a:p>
              <a:pPr algn="l">
                <a:lnSpc>
                  <a:spcPts val="5999"/>
                </a:lnSpc>
              </a:pPr>
              <a:r>
                <a:rPr lang="en-US" sz="3999" dirty="0" err="1">
                  <a:solidFill>
                    <a:srgbClr val="FFFFFF"/>
                  </a:solidFill>
                  <a:latin typeface="Noto Sans"/>
                  <a:ea typeface="Noto Sans"/>
                  <a:cs typeface="Noto Sans"/>
                  <a:sym typeface="Noto Sans"/>
                </a:rPr>
                <a:t>Professionnalisation</a:t>
              </a:r>
              <a:r>
                <a:rPr lang="en-US" sz="3999" dirty="0">
                  <a:solidFill>
                    <a:srgbClr val="FFFFFF"/>
                  </a:solidFill>
                  <a:latin typeface="Noto Sans"/>
                  <a:ea typeface="Noto Sans"/>
                  <a:cs typeface="Noto Sans"/>
                  <a:sym typeface="Noto Sans"/>
                </a:rPr>
                <a:t> : </a:t>
              </a:r>
              <a:r>
                <a:rPr lang="en-US" sz="3999" dirty="0" err="1">
                  <a:solidFill>
                    <a:srgbClr val="FFFFFF"/>
                  </a:solidFill>
                  <a:latin typeface="Noto Sans"/>
                  <a:ea typeface="Noto Sans"/>
                  <a:cs typeface="Noto Sans"/>
                  <a:sym typeface="Noto Sans"/>
                </a:rPr>
                <a:t>Perrenoud</a:t>
              </a:r>
              <a:r>
                <a:rPr lang="en-US" sz="3999" dirty="0">
                  <a:solidFill>
                    <a:srgbClr val="FFFFFF"/>
                  </a:solidFill>
                  <a:latin typeface="Noto Sans"/>
                  <a:ea typeface="Noto Sans"/>
                  <a:cs typeface="Noto Sans"/>
                  <a:sym typeface="Noto Sans"/>
                </a:rPr>
                <a:t> (2001), </a:t>
              </a:r>
              <a:r>
                <a:rPr lang="en-US" sz="3999" dirty="0" err="1">
                  <a:solidFill>
                    <a:srgbClr val="FFFFFF"/>
                  </a:solidFill>
                  <a:latin typeface="Noto Sans"/>
                  <a:ea typeface="Noto Sans"/>
                  <a:cs typeface="Noto Sans"/>
                  <a:sym typeface="Noto Sans"/>
                </a:rPr>
                <a:t>Schön</a:t>
              </a:r>
              <a:r>
                <a:rPr lang="en-US" sz="3999" dirty="0">
                  <a:solidFill>
                    <a:srgbClr val="FFFFFF"/>
                  </a:solidFill>
                  <a:latin typeface="Noto Sans"/>
                  <a:ea typeface="Noto Sans"/>
                  <a:cs typeface="Noto Sans"/>
                  <a:sym typeface="Noto Sans"/>
                </a:rPr>
                <a:t> (1983)</a:t>
              </a:r>
            </a:p>
            <a:p>
              <a:pPr algn="l">
                <a:lnSpc>
                  <a:spcPts val="5999"/>
                </a:lnSpc>
              </a:pPr>
              <a:r>
                <a:rPr lang="en-US" sz="3999" dirty="0" err="1">
                  <a:solidFill>
                    <a:srgbClr val="FFFFFF"/>
                  </a:solidFill>
                  <a:latin typeface="Noto Sans"/>
                  <a:ea typeface="Noto Sans"/>
                  <a:cs typeface="Noto Sans"/>
                  <a:sym typeface="Noto Sans"/>
                </a:rPr>
                <a:t>Théories</a:t>
              </a:r>
              <a:r>
                <a:rPr lang="en-US" sz="3999" dirty="0">
                  <a:solidFill>
                    <a:srgbClr val="FFFFFF"/>
                  </a:solidFill>
                  <a:latin typeface="Noto Sans"/>
                  <a:ea typeface="Noto Sans"/>
                  <a:cs typeface="Noto Sans"/>
                  <a:sym typeface="Noto Sans"/>
                </a:rPr>
                <a:t> du </a:t>
              </a:r>
              <a:r>
                <a:rPr lang="en-US" sz="3999" dirty="0" err="1">
                  <a:solidFill>
                    <a:srgbClr val="FFFFFF"/>
                  </a:solidFill>
                  <a:latin typeface="Noto Sans"/>
                  <a:ea typeface="Noto Sans"/>
                  <a:cs typeface="Noto Sans"/>
                  <a:sym typeface="Noto Sans"/>
                </a:rPr>
                <a:t>changement</a:t>
              </a:r>
              <a:r>
                <a:rPr lang="en-US" sz="3999" dirty="0">
                  <a:solidFill>
                    <a:srgbClr val="FFFFFF"/>
                  </a:solidFill>
                  <a:latin typeface="Noto Sans"/>
                  <a:ea typeface="Noto Sans"/>
                  <a:cs typeface="Noto Sans"/>
                  <a:sym typeface="Noto Sans"/>
                </a:rPr>
                <a:t> : </a:t>
              </a:r>
              <a:r>
                <a:rPr lang="en-US" sz="3999" dirty="0" err="1">
                  <a:solidFill>
                    <a:srgbClr val="FFFFFF"/>
                  </a:solidFill>
                  <a:latin typeface="Noto Sans"/>
                  <a:ea typeface="Noto Sans"/>
                  <a:cs typeface="Noto Sans"/>
                  <a:sym typeface="Noto Sans"/>
                </a:rPr>
                <a:t>Fullan</a:t>
              </a:r>
              <a:r>
                <a:rPr lang="en-US" sz="3999" dirty="0">
                  <a:solidFill>
                    <a:srgbClr val="FFFFFF"/>
                  </a:solidFill>
                  <a:latin typeface="Noto Sans"/>
                  <a:ea typeface="Noto Sans"/>
                  <a:cs typeface="Noto Sans"/>
                  <a:sym typeface="Noto Sans"/>
                </a:rPr>
                <a:t> (2007), </a:t>
              </a:r>
              <a:r>
                <a:rPr lang="en-US" sz="3999" dirty="0" err="1">
                  <a:solidFill>
                    <a:srgbClr val="FFFFFF"/>
                  </a:solidFill>
                  <a:latin typeface="Noto Sans"/>
                  <a:ea typeface="Noto Sans"/>
                  <a:cs typeface="Noto Sans"/>
                  <a:sym typeface="Noto Sans"/>
                </a:rPr>
                <a:t>Argyris</a:t>
              </a:r>
              <a:r>
                <a:rPr lang="en-US" sz="3999" dirty="0">
                  <a:solidFill>
                    <a:srgbClr val="FFFFFF"/>
                  </a:solidFill>
                  <a:latin typeface="Noto Sans"/>
                  <a:ea typeface="Noto Sans"/>
                  <a:cs typeface="Noto Sans"/>
                  <a:sym typeface="Noto Sans"/>
                </a:rPr>
                <a:t> &amp; </a:t>
              </a:r>
              <a:r>
                <a:rPr lang="en-US" sz="3999" dirty="0" err="1">
                  <a:solidFill>
                    <a:srgbClr val="FFFFFF"/>
                  </a:solidFill>
                  <a:latin typeface="Noto Sans"/>
                  <a:ea typeface="Noto Sans"/>
                  <a:cs typeface="Noto Sans"/>
                  <a:sym typeface="Noto Sans"/>
                </a:rPr>
                <a:t>Schön</a:t>
              </a:r>
              <a:r>
                <a:rPr lang="en-US" sz="3999" dirty="0">
                  <a:solidFill>
                    <a:srgbClr val="FFFFFF"/>
                  </a:solidFill>
                  <a:latin typeface="Noto Sans"/>
                  <a:ea typeface="Noto Sans"/>
                  <a:cs typeface="Noto Sans"/>
                  <a:sym typeface="Noto Sans"/>
                </a:rPr>
                <a:t> (1996)</a:t>
              </a:r>
            </a:p>
            <a:p>
              <a:pPr algn="l">
                <a:lnSpc>
                  <a:spcPts val="5999"/>
                </a:lnSpc>
              </a:pPr>
              <a:r>
                <a:rPr lang="en-US" sz="3999" dirty="0" err="1">
                  <a:solidFill>
                    <a:srgbClr val="FFFFFF"/>
                  </a:solidFill>
                  <a:latin typeface="Noto Sans"/>
                  <a:ea typeface="Noto Sans"/>
                  <a:cs typeface="Noto Sans"/>
                  <a:sym typeface="Noto Sans"/>
                </a:rPr>
                <a:t>Organisation</a:t>
              </a:r>
              <a:r>
                <a:rPr lang="en-US" sz="3999" dirty="0">
                  <a:solidFill>
                    <a:srgbClr val="FFFFFF"/>
                  </a:solidFill>
                  <a:latin typeface="Noto Sans"/>
                  <a:ea typeface="Noto Sans"/>
                  <a:cs typeface="Noto Sans"/>
                  <a:sym typeface="Noto Sans"/>
                </a:rPr>
                <a:t> </a:t>
              </a:r>
              <a:r>
                <a:rPr lang="en-US" sz="3999" dirty="0" err="1">
                  <a:solidFill>
                    <a:srgbClr val="FFFFFF"/>
                  </a:solidFill>
                  <a:latin typeface="Noto Sans"/>
                  <a:ea typeface="Noto Sans"/>
                  <a:cs typeface="Noto Sans"/>
                  <a:sym typeface="Noto Sans"/>
                </a:rPr>
                <a:t>apprenante</a:t>
              </a:r>
              <a:r>
                <a:rPr lang="en-US" sz="3999" dirty="0">
                  <a:solidFill>
                    <a:srgbClr val="FFFFFF"/>
                  </a:solidFill>
                  <a:latin typeface="Noto Sans"/>
                  <a:ea typeface="Noto Sans"/>
                  <a:cs typeface="Noto Sans"/>
                  <a:sym typeface="Noto Sans"/>
                </a:rPr>
                <a:t> : </a:t>
              </a:r>
              <a:r>
                <a:rPr lang="en-US" sz="3999" dirty="0" err="1">
                  <a:solidFill>
                    <a:srgbClr val="FFFFFF"/>
                  </a:solidFill>
                  <a:latin typeface="Noto Sans"/>
                  <a:ea typeface="Noto Sans"/>
                  <a:cs typeface="Noto Sans"/>
                  <a:sym typeface="Noto Sans"/>
                </a:rPr>
                <a:t>Senge</a:t>
              </a:r>
              <a:r>
                <a:rPr lang="en-US" sz="3999" dirty="0">
                  <a:solidFill>
                    <a:srgbClr val="FFFFFF"/>
                  </a:solidFill>
                  <a:latin typeface="Noto Sans"/>
                  <a:ea typeface="Noto Sans"/>
                  <a:cs typeface="Noto Sans"/>
                  <a:sym typeface="Noto Sans"/>
                </a:rPr>
                <a:t> (1990)</a:t>
              </a:r>
            </a:p>
            <a:p>
              <a:pPr algn="l">
                <a:lnSpc>
                  <a:spcPts val="5999"/>
                </a:lnSpc>
              </a:pPr>
              <a:r>
                <a:rPr lang="en-US" sz="3999" dirty="0" err="1">
                  <a:solidFill>
                    <a:srgbClr val="FFFFFF"/>
                  </a:solidFill>
                  <a:latin typeface="Noto Sans"/>
                  <a:ea typeface="Noto Sans"/>
                  <a:cs typeface="Noto Sans"/>
                  <a:sym typeface="Noto Sans"/>
                </a:rPr>
                <a:t>Approche</a:t>
              </a:r>
              <a:r>
                <a:rPr lang="en-US" sz="3999" dirty="0">
                  <a:solidFill>
                    <a:srgbClr val="FFFFFF"/>
                  </a:solidFill>
                  <a:latin typeface="Noto Sans"/>
                  <a:ea typeface="Noto Sans"/>
                  <a:cs typeface="Noto Sans"/>
                  <a:sym typeface="Noto Sans"/>
                </a:rPr>
                <a:t> qualitative, </a:t>
              </a:r>
              <a:r>
                <a:rPr lang="en-US" sz="3999" dirty="0" err="1">
                  <a:solidFill>
                    <a:srgbClr val="FFFFFF"/>
                  </a:solidFill>
                  <a:latin typeface="Noto Sans"/>
                  <a:ea typeface="Noto Sans"/>
                  <a:cs typeface="Noto Sans"/>
                  <a:sym typeface="Noto Sans"/>
                </a:rPr>
                <a:t>réflexive</a:t>
              </a:r>
              <a:r>
                <a:rPr lang="en-US" sz="3999" dirty="0">
                  <a:solidFill>
                    <a:srgbClr val="FFFFFF"/>
                  </a:solidFill>
                  <a:latin typeface="Noto Sans"/>
                  <a:ea typeface="Noto Sans"/>
                  <a:cs typeface="Noto Sans"/>
                  <a:sym typeface="Noto Sans"/>
                </a:rPr>
                <a:t> et collaborative</a:t>
              </a:r>
            </a:p>
          </p:txBody>
        </p:sp>
      </p:grpSp>
      <p:grpSp>
        <p:nvGrpSpPr>
          <p:cNvPr id="6" name="Group 6"/>
          <p:cNvGrpSpPr/>
          <p:nvPr/>
        </p:nvGrpSpPr>
        <p:grpSpPr>
          <a:xfrm>
            <a:off x="0" y="8781896"/>
            <a:ext cx="18288000" cy="1546514"/>
            <a:chOff x="0" y="0"/>
            <a:chExt cx="24384000" cy="2062019"/>
          </a:xfrm>
        </p:grpSpPr>
        <p:sp>
          <p:nvSpPr>
            <p:cNvPr id="7" name="Freeform 7"/>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8" name="Group 8"/>
          <p:cNvGrpSpPr>
            <a:grpSpLocks noChangeAspect="1"/>
          </p:cNvGrpSpPr>
          <p:nvPr/>
        </p:nvGrpSpPr>
        <p:grpSpPr>
          <a:xfrm>
            <a:off x="15351308" y="9122570"/>
            <a:ext cx="1912912" cy="844868"/>
            <a:chOff x="0" y="0"/>
            <a:chExt cx="2550549" cy="1126491"/>
          </a:xfrm>
        </p:grpSpPr>
        <p:sp>
          <p:nvSpPr>
            <p:cNvPr id="9" name="Freeform 9"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0" name="Group 10"/>
          <p:cNvGrpSpPr>
            <a:grpSpLocks noChangeAspect="1"/>
          </p:cNvGrpSpPr>
          <p:nvPr/>
        </p:nvGrpSpPr>
        <p:grpSpPr>
          <a:xfrm>
            <a:off x="7420924" y="8895218"/>
            <a:ext cx="3340260" cy="1199986"/>
            <a:chOff x="0" y="0"/>
            <a:chExt cx="4453680" cy="1599981"/>
          </a:xfrm>
        </p:grpSpPr>
        <p:sp>
          <p:nvSpPr>
            <p:cNvPr id="11" name="Freeform 11"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2" name="Group 12"/>
          <p:cNvGrpSpPr>
            <a:grpSpLocks noChangeAspect="1"/>
          </p:cNvGrpSpPr>
          <p:nvPr/>
        </p:nvGrpSpPr>
        <p:grpSpPr>
          <a:xfrm>
            <a:off x="1173706" y="9210666"/>
            <a:ext cx="2050862" cy="745146"/>
            <a:chOff x="0" y="0"/>
            <a:chExt cx="2734483" cy="993528"/>
          </a:xfrm>
        </p:grpSpPr>
        <p:sp>
          <p:nvSpPr>
            <p:cNvPr id="13" name="Freeform 13"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4" name="Group 14"/>
          <p:cNvGrpSpPr>
            <a:grpSpLocks noChangeAspect="1"/>
          </p:cNvGrpSpPr>
          <p:nvPr/>
        </p:nvGrpSpPr>
        <p:grpSpPr>
          <a:xfrm>
            <a:off x="4677366" y="8873770"/>
            <a:ext cx="1414066" cy="1342468"/>
            <a:chOff x="0" y="0"/>
            <a:chExt cx="1885421" cy="1789957"/>
          </a:xfrm>
        </p:grpSpPr>
        <p:sp>
          <p:nvSpPr>
            <p:cNvPr id="15" name="Freeform 15"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16" name="Group 16"/>
          <p:cNvGrpSpPr>
            <a:grpSpLocks noChangeAspect="1"/>
          </p:cNvGrpSpPr>
          <p:nvPr/>
        </p:nvGrpSpPr>
        <p:grpSpPr>
          <a:xfrm>
            <a:off x="12289238" y="8901776"/>
            <a:ext cx="1534016" cy="1426634"/>
            <a:chOff x="0" y="0"/>
            <a:chExt cx="2045355" cy="1902179"/>
          </a:xfrm>
        </p:grpSpPr>
        <p:sp>
          <p:nvSpPr>
            <p:cNvPr id="17" name="Freeform 17"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grpSp>
        <p:nvGrpSpPr>
          <p:cNvPr id="18" name="Group 18"/>
          <p:cNvGrpSpPr/>
          <p:nvPr/>
        </p:nvGrpSpPr>
        <p:grpSpPr>
          <a:xfrm>
            <a:off x="689045" y="2704445"/>
            <a:ext cx="358705" cy="358705"/>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0" name="TextBox 20"/>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1" name="Group 21"/>
          <p:cNvGrpSpPr/>
          <p:nvPr/>
        </p:nvGrpSpPr>
        <p:grpSpPr>
          <a:xfrm>
            <a:off x="689045" y="3453676"/>
            <a:ext cx="358705" cy="358705"/>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3" name="TextBox 23"/>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4" name="Group 24"/>
          <p:cNvGrpSpPr/>
          <p:nvPr/>
        </p:nvGrpSpPr>
        <p:grpSpPr>
          <a:xfrm>
            <a:off x="689045" y="4202906"/>
            <a:ext cx="358705" cy="358705"/>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6" name="TextBox 26"/>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7" name="Group 27"/>
          <p:cNvGrpSpPr/>
          <p:nvPr/>
        </p:nvGrpSpPr>
        <p:grpSpPr>
          <a:xfrm>
            <a:off x="689045" y="5701367"/>
            <a:ext cx="358705" cy="358705"/>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9" name="TextBox 29"/>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30" name="Group 30"/>
          <p:cNvGrpSpPr/>
          <p:nvPr/>
        </p:nvGrpSpPr>
        <p:grpSpPr>
          <a:xfrm>
            <a:off x="669995" y="4952136"/>
            <a:ext cx="358705" cy="358705"/>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2" name="TextBox 32"/>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sp>
        <p:nvSpPr>
          <p:cNvPr id="34" name="Rectangle 33"/>
          <p:cNvSpPr/>
          <p:nvPr/>
        </p:nvSpPr>
        <p:spPr>
          <a:xfrm>
            <a:off x="1047749" y="6488842"/>
            <a:ext cx="16935451" cy="2308324"/>
          </a:xfrm>
          <a:prstGeom prst="rect">
            <a:avLst/>
          </a:prstGeom>
        </p:spPr>
        <p:txBody>
          <a:bodyPr wrap="square">
            <a:spAutoFit/>
          </a:bodyPr>
          <a:lstStyle/>
          <a:p>
            <a:r>
              <a:rPr lang="fr-FR" sz="4800" dirty="0">
                <a:latin typeface="Times New Roman" panose="02020603050405020304" pitchFamily="18" charset="0"/>
                <a:ea typeface="Times New Roman" panose="02020603050405020304" pitchFamily="18" charset="0"/>
              </a:rPr>
              <a:t>Ces cadres théoriques offrent des grilles de lecture robustes pour interpréter les résultats et comprendre comment la recherche-action peut être utilisée comme levier de développement </a:t>
            </a:r>
            <a:endParaRPr lang="fr-FR" sz="4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5433786" y="3496356"/>
            <a:ext cx="13041160" cy="3051600"/>
            <a:chOff x="0" y="0"/>
            <a:chExt cx="17388213" cy="4068800"/>
          </a:xfrm>
        </p:grpSpPr>
        <p:sp>
          <p:nvSpPr>
            <p:cNvPr id="3" name="Freeform 3"/>
            <p:cNvSpPr/>
            <p:nvPr/>
          </p:nvSpPr>
          <p:spPr>
            <a:xfrm>
              <a:off x="0" y="0"/>
              <a:ext cx="17388213" cy="4068800"/>
            </a:xfrm>
            <a:custGeom>
              <a:avLst/>
              <a:gdLst/>
              <a:ahLst/>
              <a:cxnLst/>
              <a:rect l="l" t="t" r="r" b="b"/>
              <a:pathLst>
                <a:path w="17388213" h="4068800">
                  <a:moveTo>
                    <a:pt x="0" y="0"/>
                  </a:moveTo>
                  <a:lnTo>
                    <a:pt x="17388213" y="0"/>
                  </a:lnTo>
                  <a:lnTo>
                    <a:pt x="17388213" y="4068800"/>
                  </a:lnTo>
                  <a:lnTo>
                    <a:pt x="0" y="4068800"/>
                  </a:lnTo>
                  <a:close/>
                </a:path>
              </a:pathLst>
            </a:custGeom>
            <a:solidFill>
              <a:srgbClr val="000000">
                <a:alpha val="0"/>
              </a:srgbClr>
            </a:solidFill>
          </p:spPr>
          <p:txBody>
            <a:bodyPr/>
            <a:lstStyle/>
            <a:p>
              <a:endParaRPr lang="fr-FR"/>
            </a:p>
          </p:txBody>
        </p:sp>
        <p:sp>
          <p:nvSpPr>
            <p:cNvPr id="4" name="TextBox 4"/>
            <p:cNvSpPr txBox="1"/>
            <p:nvPr/>
          </p:nvSpPr>
          <p:spPr>
            <a:xfrm>
              <a:off x="0" y="0"/>
              <a:ext cx="17388213" cy="4068800"/>
            </a:xfrm>
            <a:prstGeom prst="rect">
              <a:avLst/>
            </a:prstGeom>
          </p:spPr>
          <p:txBody>
            <a:bodyPr lIns="0" tIns="0" rIns="0" bIns="0" rtlCol="0" anchor="ctr"/>
            <a:lstStyle/>
            <a:p>
              <a:pPr algn="l">
                <a:lnSpc>
                  <a:spcPts val="11999"/>
                </a:lnSpc>
              </a:pPr>
              <a:r>
                <a:rPr lang="en-US" sz="9999" b="1">
                  <a:solidFill>
                    <a:srgbClr val="FFFFFF"/>
                  </a:solidFill>
                  <a:latin typeface="Open Sans Bold"/>
                  <a:ea typeface="Open Sans Bold"/>
                  <a:cs typeface="Open Sans Bold"/>
                  <a:sym typeface="Open Sans Bold"/>
                </a:rPr>
                <a:t>Méthodologie</a:t>
              </a:r>
            </a:p>
          </p:txBody>
        </p:sp>
      </p:grpSp>
      <p:grpSp>
        <p:nvGrpSpPr>
          <p:cNvPr id="5" name="Group 5"/>
          <p:cNvGrpSpPr/>
          <p:nvPr/>
        </p:nvGrpSpPr>
        <p:grpSpPr>
          <a:xfrm>
            <a:off x="1263192" y="3712356"/>
            <a:ext cx="3431356" cy="2835600"/>
            <a:chOff x="0" y="0"/>
            <a:chExt cx="4575141" cy="3780800"/>
          </a:xfrm>
        </p:grpSpPr>
        <p:sp>
          <p:nvSpPr>
            <p:cNvPr id="6" name="Freeform 6"/>
            <p:cNvSpPr/>
            <p:nvPr/>
          </p:nvSpPr>
          <p:spPr>
            <a:xfrm>
              <a:off x="0" y="0"/>
              <a:ext cx="4575141" cy="3780800"/>
            </a:xfrm>
            <a:custGeom>
              <a:avLst/>
              <a:gdLst/>
              <a:ahLst/>
              <a:cxnLst/>
              <a:rect l="l" t="t" r="r" b="b"/>
              <a:pathLst>
                <a:path w="4575141" h="3780800">
                  <a:moveTo>
                    <a:pt x="0" y="0"/>
                  </a:moveTo>
                  <a:lnTo>
                    <a:pt x="4575141" y="0"/>
                  </a:lnTo>
                  <a:lnTo>
                    <a:pt x="4575141" y="3780800"/>
                  </a:lnTo>
                  <a:lnTo>
                    <a:pt x="0" y="3780800"/>
                  </a:lnTo>
                  <a:close/>
                </a:path>
              </a:pathLst>
            </a:custGeom>
            <a:solidFill>
              <a:srgbClr val="000000">
                <a:alpha val="0"/>
              </a:srgbClr>
            </a:solidFill>
          </p:spPr>
          <p:txBody>
            <a:bodyPr/>
            <a:lstStyle/>
            <a:p>
              <a:endParaRPr lang="fr-FR"/>
            </a:p>
          </p:txBody>
        </p:sp>
        <p:sp>
          <p:nvSpPr>
            <p:cNvPr id="7" name="TextBox 7"/>
            <p:cNvSpPr txBox="1"/>
            <p:nvPr/>
          </p:nvSpPr>
          <p:spPr>
            <a:xfrm>
              <a:off x="0" y="0"/>
              <a:ext cx="4575141" cy="3780800"/>
            </a:xfrm>
            <a:prstGeom prst="rect">
              <a:avLst/>
            </a:prstGeom>
          </p:spPr>
          <p:txBody>
            <a:bodyPr lIns="0" tIns="0" rIns="0" bIns="0" rtlCol="0" anchor="ctr"/>
            <a:lstStyle/>
            <a:p>
              <a:pPr algn="ctr">
                <a:lnSpc>
                  <a:spcPts val="17280"/>
                </a:lnSpc>
              </a:pPr>
              <a:r>
                <a:rPr lang="en-US" sz="14400">
                  <a:solidFill>
                    <a:srgbClr val="FFFFFF"/>
                  </a:solidFill>
                  <a:latin typeface="Open Sans"/>
                  <a:ea typeface="Open Sans"/>
                  <a:cs typeface="Open Sans"/>
                  <a:sym typeface="Open Sans"/>
                </a:rPr>
                <a:t>4</a:t>
              </a:r>
            </a:p>
          </p:txBody>
        </p:sp>
      </p:grpSp>
      <p:grpSp>
        <p:nvGrpSpPr>
          <p:cNvPr id="8" name="Group 8"/>
          <p:cNvGrpSpPr/>
          <p:nvPr/>
        </p:nvGrpSpPr>
        <p:grpSpPr>
          <a:xfrm rot="-900712">
            <a:off x="727368" y="2900036"/>
            <a:ext cx="4486928" cy="4486928"/>
            <a:chOff x="0" y="0"/>
            <a:chExt cx="5982571" cy="5982571"/>
          </a:xfrm>
        </p:grpSpPr>
        <p:sp>
          <p:nvSpPr>
            <p:cNvPr id="9" name="Freeform 9"/>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99000">
                  <a:srgbClr val="6AB2E7">
                    <a:alpha val="100000"/>
                  </a:srgbClr>
                </a:gs>
              </a:gsLst>
              <a:lin ang="9000043"/>
            </a:gradFill>
          </p:spPr>
          <p:txBody>
            <a:bodyPr/>
            <a:lstStyle/>
            <a:p>
              <a:endParaRPr lang="fr-FR"/>
            </a:p>
          </p:txBody>
        </p:sp>
      </p:grpSp>
      <p:sp>
        <p:nvSpPr>
          <p:cNvPr id="10" name="Freeform 10"/>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1" name="Group 11"/>
          <p:cNvGrpSpPr>
            <a:grpSpLocks noChangeAspect="1"/>
          </p:cNvGrpSpPr>
          <p:nvPr/>
        </p:nvGrpSpPr>
        <p:grpSpPr>
          <a:xfrm>
            <a:off x="15351308" y="9122570"/>
            <a:ext cx="1912912" cy="844868"/>
            <a:chOff x="0" y="0"/>
            <a:chExt cx="2550549" cy="1126491"/>
          </a:xfrm>
        </p:grpSpPr>
        <p:sp>
          <p:nvSpPr>
            <p:cNvPr id="12" name="Freeform 12"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13" name="Group 13"/>
          <p:cNvGrpSpPr>
            <a:grpSpLocks noChangeAspect="1"/>
          </p:cNvGrpSpPr>
          <p:nvPr/>
        </p:nvGrpSpPr>
        <p:grpSpPr>
          <a:xfrm>
            <a:off x="7420924" y="8895218"/>
            <a:ext cx="3340260" cy="1199986"/>
            <a:chOff x="0" y="0"/>
            <a:chExt cx="4453680" cy="1599981"/>
          </a:xfrm>
        </p:grpSpPr>
        <p:sp>
          <p:nvSpPr>
            <p:cNvPr id="14" name="Freeform 14"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5" name="Group 15"/>
          <p:cNvGrpSpPr>
            <a:grpSpLocks noChangeAspect="1"/>
          </p:cNvGrpSpPr>
          <p:nvPr/>
        </p:nvGrpSpPr>
        <p:grpSpPr>
          <a:xfrm>
            <a:off x="1173706" y="9210666"/>
            <a:ext cx="2050862" cy="745146"/>
            <a:chOff x="0" y="0"/>
            <a:chExt cx="2734483" cy="993528"/>
          </a:xfrm>
        </p:grpSpPr>
        <p:sp>
          <p:nvSpPr>
            <p:cNvPr id="16" name="Freeform 16"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7" name="Group 17"/>
          <p:cNvGrpSpPr>
            <a:grpSpLocks noChangeAspect="1"/>
          </p:cNvGrpSpPr>
          <p:nvPr/>
        </p:nvGrpSpPr>
        <p:grpSpPr>
          <a:xfrm>
            <a:off x="4677366" y="8873770"/>
            <a:ext cx="1414066" cy="1342468"/>
            <a:chOff x="0" y="0"/>
            <a:chExt cx="1885421" cy="1789957"/>
          </a:xfrm>
        </p:grpSpPr>
        <p:sp>
          <p:nvSpPr>
            <p:cNvPr id="18" name="Freeform 18"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9" name="Group 19"/>
          <p:cNvGrpSpPr>
            <a:grpSpLocks noChangeAspect="1"/>
          </p:cNvGrpSpPr>
          <p:nvPr/>
        </p:nvGrpSpPr>
        <p:grpSpPr>
          <a:xfrm>
            <a:off x="12289238" y="8901776"/>
            <a:ext cx="1534016" cy="1426634"/>
            <a:chOff x="0" y="0"/>
            <a:chExt cx="2045355" cy="1902179"/>
          </a:xfrm>
        </p:grpSpPr>
        <p:sp>
          <p:nvSpPr>
            <p:cNvPr id="20" name="Freeform 20"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571500"/>
            <a:ext cx="16382999" cy="8586966"/>
          </a:xfrm>
          <a:prstGeom prst="rect">
            <a:avLst/>
          </a:prstGeom>
        </p:spPr>
        <p:txBody>
          <a:bodyPr wrap="square">
            <a:spAutoFit/>
          </a:bodyPr>
          <a:lstStyle/>
          <a:p>
            <a:pPr>
              <a:lnSpc>
                <a:spcPct val="115000"/>
              </a:lnSpc>
              <a:spcAft>
                <a:spcPts val="1000"/>
              </a:spcAft>
            </a:pPr>
            <a:r>
              <a:rPr lang="fr-FR" sz="4800" dirty="0">
                <a:latin typeface="Times New Roman" panose="02020603050405020304" pitchFamily="18" charset="0"/>
                <a:ea typeface="Times New Roman" panose="02020603050405020304" pitchFamily="18" charset="0"/>
                <a:cs typeface="Arial" panose="020B0604020202020204" pitchFamily="34" charset="0"/>
              </a:rPr>
              <a:t>La réalisation de cet article repose sur une </a:t>
            </a:r>
            <a:r>
              <a:rPr lang="fr-FR" sz="4800" b="1" dirty="0">
                <a:latin typeface="Times New Roman" panose="02020603050405020304" pitchFamily="18" charset="0"/>
                <a:ea typeface="Times New Roman" panose="02020603050405020304" pitchFamily="18" charset="0"/>
                <a:cs typeface="Arial" panose="020B0604020202020204" pitchFamily="34" charset="0"/>
              </a:rPr>
              <a:t>approche qualitative et descriptive</a:t>
            </a:r>
            <a:r>
              <a:rPr lang="fr-FR" sz="4800" dirty="0">
                <a:latin typeface="Times New Roman" panose="02020603050405020304" pitchFamily="18" charset="0"/>
                <a:ea typeface="Times New Roman" panose="02020603050405020304" pitchFamily="18" charset="0"/>
                <a:cs typeface="Arial" panose="020B0604020202020204" pitchFamily="34" charset="0"/>
              </a:rPr>
              <a:t>, mobilisant à la fois des sources documentaires et des données issues du terrain. Ce choix méthodologique se justifie par la nécessité de comprendre en profondeur les dynamiques de professionnalisation enseignante et les logiques de transformation éducative, plutôt que de les réduire à des indicateurs quantitatifs (</a:t>
            </a:r>
            <a:r>
              <a:rPr lang="fr-FR" sz="4800" dirty="0" err="1">
                <a:latin typeface="Times New Roman" panose="02020603050405020304" pitchFamily="18" charset="0"/>
                <a:ea typeface="Times New Roman" panose="02020603050405020304" pitchFamily="18" charset="0"/>
                <a:cs typeface="Arial" panose="020B0604020202020204" pitchFamily="34" charset="0"/>
              </a:rPr>
              <a:t>Creswell</a:t>
            </a:r>
            <a:r>
              <a:rPr lang="fr-FR" sz="4800" dirty="0">
                <a:latin typeface="Times New Roman" panose="02020603050405020304" pitchFamily="18" charset="0"/>
                <a:ea typeface="Times New Roman" panose="02020603050405020304" pitchFamily="18" charset="0"/>
                <a:cs typeface="Arial" panose="020B0604020202020204" pitchFamily="34" charset="0"/>
              </a:rPr>
              <a:t>, 2014; Paillé &amp; </a:t>
            </a:r>
            <a:r>
              <a:rPr lang="fr-FR" sz="4800" dirty="0" err="1">
                <a:latin typeface="Times New Roman" panose="02020603050405020304" pitchFamily="18" charset="0"/>
                <a:ea typeface="Times New Roman" panose="02020603050405020304" pitchFamily="18" charset="0"/>
                <a:cs typeface="Arial" panose="020B0604020202020204" pitchFamily="34" charset="0"/>
              </a:rPr>
              <a:t>Mucchielli</a:t>
            </a:r>
            <a:r>
              <a:rPr lang="fr-FR" sz="4800" dirty="0">
                <a:latin typeface="Times New Roman" panose="02020603050405020304" pitchFamily="18" charset="0"/>
                <a:ea typeface="Times New Roman" panose="02020603050405020304" pitchFamily="18" charset="0"/>
                <a:cs typeface="Arial" panose="020B0604020202020204" pitchFamily="34" charset="0"/>
              </a:rPr>
              <a:t>, 2012). L’approche qualitative permet en effet de saisir la complexité des pratiques pédagogiques, des interactions entre acteurs et des contextes institutionnels</a:t>
            </a:r>
            <a:r>
              <a:rPr lang="fr-FR" dirty="0">
                <a:latin typeface="Times New Roman" panose="02020603050405020304" pitchFamily="18" charset="0"/>
                <a:ea typeface="Times New Roman" panose="02020603050405020304" pitchFamily="18" charset="0"/>
                <a:cs typeface="Arial" panose="020B0604020202020204" pitchFamily="34" charset="0"/>
              </a:rPr>
              <a:t>.</a:t>
            </a:r>
            <a:endParaRPr lang="fr-FR" sz="1600" dirty="0">
              <a:effectLst/>
              <a:latin typeface="Cambria" panose="02040503050406030204" pitchFamily="18" charset="0"/>
              <a:ea typeface="MS Mincho"/>
              <a:cs typeface="Arial" panose="020B0604020202020204" pitchFamily="34" charset="0"/>
            </a:endParaRPr>
          </a:p>
        </p:txBody>
      </p:sp>
    </p:spTree>
    <p:extLst>
      <p:ext uri="{BB962C8B-B14F-4D97-AF65-F5344CB8AC3E}">
        <p14:creationId xmlns:p14="http://schemas.microsoft.com/office/powerpoint/2010/main" val="1239062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911130" y="2656897"/>
            <a:ext cx="16636173" cy="3553298"/>
            <a:chOff x="0" y="0"/>
            <a:chExt cx="22181563" cy="4737730"/>
          </a:xfrm>
        </p:grpSpPr>
        <p:sp>
          <p:nvSpPr>
            <p:cNvPr id="3" name="Freeform 3"/>
            <p:cNvSpPr/>
            <p:nvPr/>
          </p:nvSpPr>
          <p:spPr>
            <a:xfrm>
              <a:off x="0" y="0"/>
              <a:ext cx="22181564" cy="4737730"/>
            </a:xfrm>
            <a:custGeom>
              <a:avLst/>
              <a:gdLst/>
              <a:ahLst/>
              <a:cxnLst/>
              <a:rect l="l" t="t" r="r" b="b"/>
              <a:pathLst>
                <a:path w="22181564" h="4737730">
                  <a:moveTo>
                    <a:pt x="0" y="0"/>
                  </a:moveTo>
                  <a:lnTo>
                    <a:pt x="22181564" y="0"/>
                  </a:lnTo>
                  <a:lnTo>
                    <a:pt x="22181564" y="4737730"/>
                  </a:lnTo>
                  <a:lnTo>
                    <a:pt x="0" y="4737730"/>
                  </a:lnTo>
                  <a:close/>
                </a:path>
              </a:pathLst>
            </a:custGeom>
            <a:solidFill>
              <a:srgbClr val="000000">
                <a:alpha val="0"/>
              </a:srgbClr>
            </a:solidFill>
          </p:spPr>
          <p:txBody>
            <a:bodyPr/>
            <a:lstStyle/>
            <a:p>
              <a:endParaRPr lang="fr-FR"/>
            </a:p>
          </p:txBody>
        </p:sp>
        <p:sp>
          <p:nvSpPr>
            <p:cNvPr id="4" name="TextBox 4"/>
            <p:cNvSpPr txBox="1"/>
            <p:nvPr/>
          </p:nvSpPr>
          <p:spPr>
            <a:xfrm>
              <a:off x="0" y="-104775"/>
              <a:ext cx="22181563" cy="4842505"/>
            </a:xfrm>
            <a:prstGeom prst="rect">
              <a:avLst/>
            </a:prstGeom>
          </p:spPr>
          <p:txBody>
            <a:bodyPr lIns="0" tIns="0" rIns="0" bIns="0" rtlCol="0" anchor="ctr"/>
            <a:lstStyle/>
            <a:p>
              <a:pPr algn="l">
                <a:lnSpc>
                  <a:spcPts val="5550"/>
                </a:lnSpc>
              </a:pPr>
              <a:endParaRPr lang="en-US" sz="3700" dirty="0">
                <a:solidFill>
                  <a:srgbClr val="FFFFFF"/>
                </a:solidFill>
                <a:latin typeface="Noto Sans"/>
                <a:ea typeface="Noto Sans"/>
                <a:cs typeface="Noto Sans"/>
                <a:sym typeface="Noto Sans"/>
              </a:endParaRPr>
            </a:p>
            <a:p>
              <a:pPr algn="l">
                <a:lnSpc>
                  <a:spcPts val="5550"/>
                </a:lnSpc>
              </a:pPr>
              <a:r>
                <a:rPr lang="en-US" sz="3700" dirty="0" err="1">
                  <a:solidFill>
                    <a:srgbClr val="FFFFFF"/>
                  </a:solidFill>
                  <a:latin typeface="Noto Sans"/>
                  <a:ea typeface="Noto Sans"/>
                  <a:cs typeface="Noto Sans"/>
                  <a:sym typeface="Noto Sans"/>
                </a:rPr>
                <a:t>Approche</a:t>
              </a:r>
              <a:r>
                <a:rPr lang="en-US" sz="3700" dirty="0">
                  <a:solidFill>
                    <a:srgbClr val="FFFFFF"/>
                  </a:solidFill>
                  <a:latin typeface="Noto Sans"/>
                  <a:ea typeface="Noto Sans"/>
                  <a:cs typeface="Noto Sans"/>
                  <a:sym typeface="Noto Sans"/>
                </a:rPr>
                <a:t> qualitative et descriptive</a:t>
              </a:r>
            </a:p>
            <a:p>
              <a:pPr algn="l">
                <a:lnSpc>
                  <a:spcPts val="5550"/>
                </a:lnSpc>
              </a:pPr>
              <a:r>
                <a:rPr lang="en-US" sz="3700" dirty="0">
                  <a:solidFill>
                    <a:srgbClr val="FFFFFF"/>
                  </a:solidFill>
                  <a:latin typeface="Noto Sans"/>
                  <a:ea typeface="Noto Sans"/>
                  <a:cs typeface="Noto Sans"/>
                  <a:sym typeface="Noto Sans"/>
                </a:rPr>
                <a:t>Corpus : documents MENFOP,  </a:t>
              </a:r>
              <a:r>
                <a:rPr lang="en-US" sz="3700" dirty="0" err="1">
                  <a:solidFill>
                    <a:srgbClr val="FFFFFF"/>
                  </a:solidFill>
                  <a:latin typeface="Noto Sans"/>
                  <a:ea typeface="Noto Sans"/>
                  <a:cs typeface="Noto Sans"/>
                  <a:sym typeface="Noto Sans"/>
                </a:rPr>
                <a:t>programme</a:t>
              </a:r>
              <a:r>
                <a:rPr lang="en-US" sz="3700" dirty="0">
                  <a:solidFill>
                    <a:srgbClr val="FFFFFF"/>
                  </a:solidFill>
                  <a:latin typeface="Noto Sans"/>
                  <a:ea typeface="Noto Sans"/>
                  <a:cs typeface="Noto Sans"/>
                  <a:sym typeface="Noto Sans"/>
                </a:rPr>
                <a:t> APPRENDRE-PTA, </a:t>
              </a:r>
              <a:r>
                <a:rPr lang="en-US" sz="3700" dirty="0" err="1">
                  <a:solidFill>
                    <a:srgbClr val="FFFFFF"/>
                  </a:solidFill>
                  <a:latin typeface="Noto Sans"/>
                  <a:ea typeface="Noto Sans"/>
                  <a:cs typeface="Noto Sans"/>
                  <a:sym typeface="Noto Sans"/>
                </a:rPr>
                <a:t>schéma</a:t>
              </a:r>
              <a:r>
                <a:rPr lang="en-US" sz="3700" dirty="0">
                  <a:solidFill>
                    <a:srgbClr val="FFFFFF"/>
                  </a:solidFill>
                  <a:latin typeface="Noto Sans"/>
                  <a:ea typeface="Noto Sans"/>
                  <a:cs typeface="Noto Sans"/>
                  <a:sym typeface="Noto Sans"/>
                </a:rPr>
                <a:t> </a:t>
              </a:r>
              <a:r>
                <a:rPr lang="en-US" sz="3700" dirty="0" err="1">
                  <a:solidFill>
                    <a:srgbClr val="FFFFFF"/>
                  </a:solidFill>
                  <a:latin typeface="Noto Sans"/>
                  <a:ea typeface="Noto Sans"/>
                  <a:cs typeface="Noto Sans"/>
                  <a:sym typeface="Noto Sans"/>
                </a:rPr>
                <a:t>directeur</a:t>
              </a:r>
              <a:r>
                <a:rPr lang="en-US" sz="3700" dirty="0">
                  <a:solidFill>
                    <a:srgbClr val="FFFFFF"/>
                  </a:solidFill>
                  <a:latin typeface="Noto Sans"/>
                  <a:ea typeface="Noto Sans"/>
                  <a:cs typeface="Noto Sans"/>
                  <a:sym typeface="Noto Sans"/>
                </a:rPr>
                <a:t>, plan </a:t>
              </a:r>
              <a:r>
                <a:rPr lang="en-US" sz="3700" dirty="0" err="1">
                  <a:solidFill>
                    <a:srgbClr val="FFFFFF"/>
                  </a:solidFill>
                  <a:latin typeface="Noto Sans"/>
                  <a:ea typeface="Noto Sans"/>
                  <a:cs typeface="Noto Sans"/>
                  <a:sym typeface="Noto Sans"/>
                </a:rPr>
                <a:t>d’action</a:t>
              </a:r>
              <a:r>
                <a:rPr lang="en-US" sz="3700" dirty="0">
                  <a:solidFill>
                    <a:srgbClr val="FFFFFF"/>
                  </a:solidFill>
                  <a:latin typeface="Noto Sans"/>
                  <a:ea typeface="Noto Sans"/>
                  <a:cs typeface="Noto Sans"/>
                  <a:sym typeface="Noto Sans"/>
                </a:rPr>
                <a:t> de l’</a:t>
              </a:r>
              <a:r>
                <a:rPr lang="fr-FR" sz="3700" dirty="0">
                  <a:solidFill>
                    <a:srgbClr val="FFFFFF"/>
                  </a:solidFill>
                  <a:latin typeface="Noto Sans"/>
                  <a:ea typeface="Noto Sans"/>
                  <a:cs typeface="Noto Sans"/>
                  <a:sym typeface="Noto Sans"/>
                </a:rPr>
                <a:t>éducation et rapport d’évaluation PTA Djibouti</a:t>
              </a:r>
              <a:endParaRPr lang="en-US" sz="3700" dirty="0">
                <a:solidFill>
                  <a:srgbClr val="FFFFFF"/>
                </a:solidFill>
                <a:latin typeface="Noto Sans"/>
                <a:ea typeface="Noto Sans"/>
                <a:cs typeface="Noto Sans"/>
                <a:sym typeface="Noto Sans"/>
              </a:endParaRPr>
            </a:p>
            <a:p>
              <a:pPr algn="l">
                <a:lnSpc>
                  <a:spcPts val="5550"/>
                </a:lnSpc>
              </a:pPr>
              <a:r>
                <a:rPr lang="en-US" sz="3700" dirty="0" err="1">
                  <a:solidFill>
                    <a:srgbClr val="FFFFFF"/>
                  </a:solidFill>
                  <a:latin typeface="Noto Sans"/>
                  <a:ea typeface="Noto Sans"/>
                  <a:cs typeface="Noto Sans"/>
                  <a:sym typeface="Noto Sans"/>
                </a:rPr>
                <a:t>Données</a:t>
              </a:r>
              <a:r>
                <a:rPr lang="en-US" sz="3700" dirty="0">
                  <a:solidFill>
                    <a:srgbClr val="FFFFFF"/>
                  </a:solidFill>
                  <a:latin typeface="Noto Sans"/>
                  <a:ea typeface="Noto Sans"/>
                  <a:cs typeface="Noto Sans"/>
                  <a:sym typeface="Noto Sans"/>
                </a:rPr>
                <a:t> : observations de classes, retours </a:t>
              </a:r>
              <a:r>
                <a:rPr lang="en-US" sz="3700" dirty="0" err="1">
                  <a:solidFill>
                    <a:srgbClr val="FFFFFF"/>
                  </a:solidFill>
                  <a:latin typeface="Noto Sans"/>
                  <a:ea typeface="Noto Sans"/>
                  <a:cs typeface="Noto Sans"/>
                  <a:sym typeface="Noto Sans"/>
                </a:rPr>
                <a:t>d’experiences</a:t>
              </a:r>
              <a:r>
                <a:rPr lang="en-US" sz="3700" dirty="0">
                  <a:solidFill>
                    <a:srgbClr val="FFFFFF"/>
                  </a:solidFill>
                  <a:latin typeface="Noto Sans"/>
                  <a:ea typeface="Noto Sans"/>
                  <a:cs typeface="Noto Sans"/>
                  <a:sym typeface="Noto Sans"/>
                </a:rPr>
                <a:t> </a:t>
              </a:r>
              <a:r>
                <a:rPr lang="en-US" sz="3700" dirty="0" err="1">
                  <a:solidFill>
                    <a:srgbClr val="FFFFFF"/>
                  </a:solidFill>
                  <a:latin typeface="Noto Sans"/>
                  <a:ea typeface="Noto Sans"/>
                  <a:cs typeface="Noto Sans"/>
                  <a:sym typeface="Noto Sans"/>
                </a:rPr>
                <a:t>d’experts</a:t>
              </a:r>
              <a:r>
                <a:rPr lang="en-US" sz="3700" dirty="0">
                  <a:solidFill>
                    <a:srgbClr val="FFFFFF"/>
                  </a:solidFill>
                  <a:latin typeface="Noto Sans"/>
                  <a:ea typeface="Noto Sans"/>
                  <a:cs typeface="Noto Sans"/>
                  <a:sym typeface="Noto Sans"/>
                </a:rPr>
                <a:t> </a:t>
              </a:r>
              <a:r>
                <a:rPr lang="en-US" sz="3700" dirty="0" err="1">
                  <a:solidFill>
                    <a:srgbClr val="FFFFFF"/>
                  </a:solidFill>
                  <a:latin typeface="Noto Sans"/>
                  <a:ea typeface="Noto Sans"/>
                  <a:cs typeface="Noto Sans"/>
                  <a:sym typeface="Noto Sans"/>
                </a:rPr>
                <a:t>nationaux</a:t>
              </a:r>
              <a:r>
                <a:rPr lang="en-US" sz="3700" dirty="0">
                  <a:solidFill>
                    <a:srgbClr val="FFFFFF"/>
                  </a:solidFill>
                  <a:latin typeface="Noto Sans"/>
                  <a:ea typeface="Noto Sans"/>
                  <a:cs typeface="Noto Sans"/>
                  <a:sym typeface="Noto Sans"/>
                </a:rPr>
                <a:t> </a:t>
              </a:r>
              <a:r>
                <a:rPr lang="fr-FR" sz="3700" dirty="0">
                  <a:solidFill>
                    <a:srgbClr val="FFFFFF"/>
                  </a:solidFill>
                  <a:latin typeface="Noto Sans"/>
                  <a:ea typeface="Noto Sans"/>
                  <a:cs typeface="Noto Sans"/>
                  <a:sym typeface="Noto Sans"/>
                </a:rPr>
                <a:t>associés </a:t>
              </a:r>
              <a:endParaRPr lang="en-US" sz="3700" dirty="0">
                <a:solidFill>
                  <a:srgbClr val="FFFFFF"/>
                </a:solidFill>
                <a:latin typeface="Noto Sans"/>
                <a:ea typeface="Noto Sans"/>
                <a:cs typeface="Noto Sans"/>
                <a:sym typeface="Noto Sans"/>
              </a:endParaRPr>
            </a:p>
            <a:p>
              <a:pPr algn="l">
                <a:lnSpc>
                  <a:spcPts val="5550"/>
                </a:lnSpc>
              </a:pPr>
              <a:r>
                <a:rPr lang="en-US" sz="3700" dirty="0" err="1">
                  <a:solidFill>
                    <a:srgbClr val="FFFFFF"/>
                  </a:solidFill>
                  <a:latin typeface="Noto Sans"/>
                  <a:ea typeface="Noto Sans"/>
                  <a:cs typeface="Noto Sans"/>
                  <a:sym typeface="Noto Sans"/>
                </a:rPr>
                <a:t>Analyse</a:t>
              </a:r>
              <a:r>
                <a:rPr lang="en-US" sz="3700" dirty="0">
                  <a:solidFill>
                    <a:srgbClr val="FFFFFF"/>
                  </a:solidFill>
                  <a:latin typeface="Noto Sans"/>
                  <a:ea typeface="Noto Sans"/>
                  <a:cs typeface="Noto Sans"/>
                  <a:sym typeface="Noto Sans"/>
                </a:rPr>
                <a:t> </a:t>
              </a:r>
              <a:r>
                <a:rPr lang="en-US" sz="3700" dirty="0" err="1">
                  <a:solidFill>
                    <a:srgbClr val="FFFFFF"/>
                  </a:solidFill>
                  <a:latin typeface="Noto Sans"/>
                  <a:ea typeface="Noto Sans"/>
                  <a:cs typeface="Noto Sans"/>
                  <a:sym typeface="Noto Sans"/>
                </a:rPr>
                <a:t>thématique</a:t>
              </a:r>
              <a:r>
                <a:rPr lang="en-US" sz="3700" dirty="0">
                  <a:solidFill>
                    <a:srgbClr val="FFFFFF"/>
                  </a:solidFill>
                  <a:latin typeface="Noto Sans"/>
                  <a:ea typeface="Noto Sans"/>
                  <a:cs typeface="Noto Sans"/>
                  <a:sym typeface="Noto Sans"/>
                </a:rPr>
                <a:t> et triangulation des </a:t>
              </a:r>
              <a:r>
                <a:rPr lang="en-US" sz="3700" dirty="0" err="1">
                  <a:solidFill>
                    <a:srgbClr val="FFFFFF"/>
                  </a:solidFill>
                  <a:latin typeface="Noto Sans"/>
                  <a:ea typeface="Noto Sans"/>
                  <a:cs typeface="Noto Sans"/>
                  <a:sym typeface="Noto Sans"/>
                </a:rPr>
                <a:t>données</a:t>
              </a:r>
              <a:endParaRPr lang="en-US" sz="3700" dirty="0">
                <a:solidFill>
                  <a:srgbClr val="FFFFFF"/>
                </a:solidFill>
                <a:latin typeface="Noto Sans"/>
                <a:ea typeface="Noto Sans"/>
                <a:cs typeface="Noto Sans"/>
                <a:sym typeface="Noto Sans"/>
              </a:endParaRPr>
            </a:p>
            <a:p>
              <a:pPr algn="l">
                <a:lnSpc>
                  <a:spcPts val="5550"/>
                </a:lnSpc>
              </a:pPr>
              <a:r>
                <a:rPr lang="en-US" sz="3700" dirty="0">
                  <a:solidFill>
                    <a:srgbClr val="FFFFFF"/>
                  </a:solidFill>
                  <a:latin typeface="Noto Sans"/>
                  <a:ea typeface="Noto Sans"/>
                  <a:cs typeface="Noto Sans"/>
                  <a:sym typeface="Noto Sans"/>
                </a:rPr>
                <a:t>Dimension genre et inclusion </a:t>
              </a:r>
              <a:r>
                <a:rPr lang="en-US" sz="3700" dirty="0" err="1">
                  <a:solidFill>
                    <a:srgbClr val="FFFFFF"/>
                  </a:solidFill>
                  <a:latin typeface="Noto Sans"/>
                  <a:ea typeface="Noto Sans"/>
                  <a:cs typeface="Noto Sans"/>
                  <a:sym typeface="Noto Sans"/>
                </a:rPr>
                <a:t>prise</a:t>
              </a:r>
              <a:r>
                <a:rPr lang="en-US" sz="3700" dirty="0">
                  <a:solidFill>
                    <a:srgbClr val="FFFFFF"/>
                  </a:solidFill>
                  <a:latin typeface="Noto Sans"/>
                  <a:ea typeface="Noto Sans"/>
                  <a:cs typeface="Noto Sans"/>
                  <a:sym typeface="Noto Sans"/>
                </a:rPr>
                <a:t> </a:t>
              </a:r>
              <a:r>
                <a:rPr lang="en-US" sz="3700" dirty="0" err="1">
                  <a:solidFill>
                    <a:srgbClr val="FFFFFF"/>
                  </a:solidFill>
                  <a:latin typeface="Noto Sans"/>
                  <a:ea typeface="Noto Sans"/>
                  <a:cs typeface="Noto Sans"/>
                  <a:sym typeface="Noto Sans"/>
                </a:rPr>
                <a:t>en</a:t>
              </a:r>
              <a:r>
                <a:rPr lang="en-US" sz="3700" dirty="0">
                  <a:solidFill>
                    <a:srgbClr val="FFFFFF"/>
                  </a:solidFill>
                  <a:latin typeface="Noto Sans"/>
                  <a:ea typeface="Noto Sans"/>
                  <a:cs typeface="Noto Sans"/>
                  <a:sym typeface="Noto Sans"/>
                </a:rPr>
                <a:t> </a:t>
              </a:r>
              <a:r>
                <a:rPr lang="en-US" sz="3700" dirty="0" err="1">
                  <a:solidFill>
                    <a:srgbClr val="FFFFFF"/>
                  </a:solidFill>
                  <a:latin typeface="Noto Sans"/>
                  <a:ea typeface="Noto Sans"/>
                  <a:cs typeface="Noto Sans"/>
                  <a:sym typeface="Noto Sans"/>
                </a:rPr>
                <a:t>compte</a:t>
              </a:r>
              <a:endParaRPr lang="en-US" sz="3700" dirty="0">
                <a:solidFill>
                  <a:srgbClr val="FFFFFF"/>
                </a:solidFill>
                <a:latin typeface="Noto Sans"/>
                <a:ea typeface="Noto Sans"/>
                <a:cs typeface="Noto Sans"/>
                <a:sym typeface="Noto Sans"/>
              </a:endParaRPr>
            </a:p>
          </p:txBody>
        </p:sp>
      </p:grpSp>
      <p:sp>
        <p:nvSpPr>
          <p:cNvPr id="5" name="Freeform 5"/>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a:grpSpLocks noChangeAspect="1"/>
          </p:cNvGrpSpPr>
          <p:nvPr/>
        </p:nvGrpSpPr>
        <p:grpSpPr>
          <a:xfrm>
            <a:off x="15351308" y="9122570"/>
            <a:ext cx="1912912" cy="844868"/>
            <a:chOff x="0" y="0"/>
            <a:chExt cx="2550549" cy="1126491"/>
          </a:xfrm>
        </p:grpSpPr>
        <p:sp>
          <p:nvSpPr>
            <p:cNvPr id="7" name="Freeform 7"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8" name="Group 8"/>
          <p:cNvGrpSpPr>
            <a:grpSpLocks noChangeAspect="1"/>
          </p:cNvGrpSpPr>
          <p:nvPr/>
        </p:nvGrpSpPr>
        <p:grpSpPr>
          <a:xfrm>
            <a:off x="7420924" y="8895218"/>
            <a:ext cx="3340260" cy="1199986"/>
            <a:chOff x="0" y="0"/>
            <a:chExt cx="4453680" cy="1599981"/>
          </a:xfrm>
        </p:grpSpPr>
        <p:sp>
          <p:nvSpPr>
            <p:cNvPr id="9" name="Freeform 9"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0" name="Group 10"/>
          <p:cNvGrpSpPr>
            <a:grpSpLocks noChangeAspect="1"/>
          </p:cNvGrpSpPr>
          <p:nvPr/>
        </p:nvGrpSpPr>
        <p:grpSpPr>
          <a:xfrm>
            <a:off x="1173706" y="9210666"/>
            <a:ext cx="2050862" cy="745146"/>
            <a:chOff x="0" y="0"/>
            <a:chExt cx="2734483" cy="993528"/>
          </a:xfrm>
        </p:grpSpPr>
        <p:sp>
          <p:nvSpPr>
            <p:cNvPr id="11" name="Freeform 11"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2" name="Group 12"/>
          <p:cNvGrpSpPr>
            <a:grpSpLocks noChangeAspect="1"/>
          </p:cNvGrpSpPr>
          <p:nvPr/>
        </p:nvGrpSpPr>
        <p:grpSpPr>
          <a:xfrm>
            <a:off x="4677366" y="8873770"/>
            <a:ext cx="1414066" cy="1342468"/>
            <a:chOff x="0" y="0"/>
            <a:chExt cx="1885421" cy="1789957"/>
          </a:xfrm>
        </p:grpSpPr>
        <p:sp>
          <p:nvSpPr>
            <p:cNvPr id="13" name="Freeform 13"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4" name="Group 14"/>
          <p:cNvGrpSpPr>
            <a:grpSpLocks noChangeAspect="1"/>
          </p:cNvGrpSpPr>
          <p:nvPr/>
        </p:nvGrpSpPr>
        <p:grpSpPr>
          <a:xfrm>
            <a:off x="12289238" y="8901776"/>
            <a:ext cx="1534016" cy="1426634"/>
            <a:chOff x="0" y="0"/>
            <a:chExt cx="2045355" cy="1902179"/>
          </a:xfrm>
        </p:grpSpPr>
        <p:sp>
          <p:nvSpPr>
            <p:cNvPr id="15" name="Freeform 15"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sp>
        <p:nvSpPr>
          <p:cNvPr id="16" name="TextBox 16"/>
          <p:cNvSpPr txBox="1"/>
          <p:nvPr/>
        </p:nvSpPr>
        <p:spPr>
          <a:xfrm>
            <a:off x="1531423" y="1541300"/>
            <a:ext cx="8986396" cy="914400"/>
          </a:xfrm>
          <a:prstGeom prst="rect">
            <a:avLst/>
          </a:prstGeom>
        </p:spPr>
        <p:txBody>
          <a:bodyPr lIns="0" tIns="0" rIns="0" bIns="0" rtlCol="0" anchor="t">
            <a:spAutoFit/>
          </a:bodyPr>
          <a:lstStyle/>
          <a:p>
            <a:pPr algn="l">
              <a:lnSpc>
                <a:spcPts val="7200"/>
              </a:lnSpc>
            </a:pPr>
            <a:r>
              <a:rPr lang="en-US" sz="6000" b="1">
                <a:solidFill>
                  <a:srgbClr val="FFFFFF"/>
                </a:solidFill>
                <a:latin typeface="Noto Sans Bold"/>
                <a:ea typeface="Noto Sans Bold"/>
                <a:cs typeface="Noto Sans Bold"/>
                <a:sym typeface="Noto Sans Bold"/>
              </a:rPr>
              <a:t>Méthodologie</a:t>
            </a:r>
          </a:p>
        </p:txBody>
      </p:sp>
      <p:grpSp>
        <p:nvGrpSpPr>
          <p:cNvPr id="17" name="Group 17"/>
          <p:cNvGrpSpPr/>
          <p:nvPr/>
        </p:nvGrpSpPr>
        <p:grpSpPr>
          <a:xfrm>
            <a:off x="406874" y="2889625"/>
            <a:ext cx="358705" cy="35870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19" name="TextBox 19"/>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0" name="Group 20"/>
          <p:cNvGrpSpPr/>
          <p:nvPr/>
        </p:nvGrpSpPr>
        <p:grpSpPr>
          <a:xfrm>
            <a:off x="406874" y="3571095"/>
            <a:ext cx="358705" cy="35870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2" name="TextBox 22"/>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3" name="Group 23"/>
          <p:cNvGrpSpPr/>
          <p:nvPr/>
        </p:nvGrpSpPr>
        <p:grpSpPr>
          <a:xfrm>
            <a:off x="406874" y="4253650"/>
            <a:ext cx="358705" cy="35870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5" name="TextBox 25"/>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6" name="Group 26"/>
          <p:cNvGrpSpPr/>
          <p:nvPr/>
        </p:nvGrpSpPr>
        <p:grpSpPr>
          <a:xfrm>
            <a:off x="406874" y="4936206"/>
            <a:ext cx="358705" cy="358705"/>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8" name="TextBox 28"/>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9" name="Group 29"/>
          <p:cNvGrpSpPr/>
          <p:nvPr/>
        </p:nvGrpSpPr>
        <p:grpSpPr>
          <a:xfrm>
            <a:off x="406874" y="5656861"/>
            <a:ext cx="358705" cy="358705"/>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1" name="TextBox 31"/>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13468302" y="3725700"/>
            <a:ext cx="3187200" cy="2835600"/>
            <a:chOff x="0" y="0"/>
            <a:chExt cx="4249600" cy="3780800"/>
          </a:xfrm>
        </p:grpSpPr>
        <p:sp>
          <p:nvSpPr>
            <p:cNvPr id="3" name="Freeform 3"/>
            <p:cNvSpPr/>
            <p:nvPr/>
          </p:nvSpPr>
          <p:spPr>
            <a:xfrm>
              <a:off x="0" y="0"/>
              <a:ext cx="4249600" cy="3780800"/>
            </a:xfrm>
            <a:custGeom>
              <a:avLst/>
              <a:gdLst/>
              <a:ahLst/>
              <a:cxnLst/>
              <a:rect l="l" t="t" r="r" b="b"/>
              <a:pathLst>
                <a:path w="4249600" h="3780800">
                  <a:moveTo>
                    <a:pt x="0" y="0"/>
                  </a:moveTo>
                  <a:lnTo>
                    <a:pt x="4249600" y="0"/>
                  </a:lnTo>
                  <a:lnTo>
                    <a:pt x="4249600" y="3780800"/>
                  </a:lnTo>
                  <a:lnTo>
                    <a:pt x="0" y="3780800"/>
                  </a:lnTo>
                  <a:close/>
                </a:path>
              </a:pathLst>
            </a:custGeom>
            <a:solidFill>
              <a:srgbClr val="000000">
                <a:alpha val="0"/>
              </a:srgbClr>
            </a:solidFill>
          </p:spPr>
          <p:txBody>
            <a:bodyPr/>
            <a:lstStyle/>
            <a:p>
              <a:endParaRPr lang="fr-FR"/>
            </a:p>
          </p:txBody>
        </p:sp>
        <p:sp>
          <p:nvSpPr>
            <p:cNvPr id="4" name="TextBox 4"/>
            <p:cNvSpPr txBox="1"/>
            <p:nvPr/>
          </p:nvSpPr>
          <p:spPr>
            <a:xfrm>
              <a:off x="0" y="0"/>
              <a:ext cx="4249600" cy="3780800"/>
            </a:xfrm>
            <a:prstGeom prst="rect">
              <a:avLst/>
            </a:prstGeom>
          </p:spPr>
          <p:txBody>
            <a:bodyPr lIns="0" tIns="0" rIns="0" bIns="0" rtlCol="0" anchor="ctr"/>
            <a:lstStyle/>
            <a:p>
              <a:pPr algn="ctr">
                <a:lnSpc>
                  <a:spcPts val="17280"/>
                </a:lnSpc>
              </a:pPr>
              <a:r>
                <a:rPr lang="en-US" sz="14400" b="1">
                  <a:solidFill>
                    <a:srgbClr val="FFFFFF"/>
                  </a:solidFill>
                  <a:latin typeface="Open Sans Bold"/>
                  <a:ea typeface="Open Sans Bold"/>
                  <a:cs typeface="Open Sans Bold"/>
                  <a:sym typeface="Open Sans Bold"/>
                </a:rPr>
                <a:t>5</a:t>
              </a:r>
            </a:p>
          </p:txBody>
        </p:sp>
      </p:grpSp>
      <p:grpSp>
        <p:nvGrpSpPr>
          <p:cNvPr id="5" name="Group 5"/>
          <p:cNvGrpSpPr/>
          <p:nvPr/>
        </p:nvGrpSpPr>
        <p:grpSpPr>
          <a:xfrm>
            <a:off x="2823718" y="2849300"/>
            <a:ext cx="9164298" cy="3051600"/>
            <a:chOff x="0" y="0"/>
            <a:chExt cx="12219064" cy="4068800"/>
          </a:xfrm>
        </p:grpSpPr>
        <p:sp>
          <p:nvSpPr>
            <p:cNvPr id="6" name="Freeform 6"/>
            <p:cNvSpPr/>
            <p:nvPr/>
          </p:nvSpPr>
          <p:spPr>
            <a:xfrm>
              <a:off x="0" y="0"/>
              <a:ext cx="12219064" cy="4068800"/>
            </a:xfrm>
            <a:custGeom>
              <a:avLst/>
              <a:gdLst/>
              <a:ahLst/>
              <a:cxnLst/>
              <a:rect l="l" t="t" r="r" b="b"/>
              <a:pathLst>
                <a:path w="12219064" h="4068800">
                  <a:moveTo>
                    <a:pt x="0" y="0"/>
                  </a:moveTo>
                  <a:lnTo>
                    <a:pt x="12219064" y="0"/>
                  </a:lnTo>
                  <a:lnTo>
                    <a:pt x="12219064" y="4068800"/>
                  </a:lnTo>
                  <a:lnTo>
                    <a:pt x="0" y="4068800"/>
                  </a:lnTo>
                  <a:close/>
                </a:path>
              </a:pathLst>
            </a:custGeom>
            <a:solidFill>
              <a:srgbClr val="000000">
                <a:alpha val="0"/>
              </a:srgbClr>
            </a:solidFill>
          </p:spPr>
          <p:txBody>
            <a:bodyPr/>
            <a:lstStyle/>
            <a:p>
              <a:endParaRPr lang="fr-FR"/>
            </a:p>
          </p:txBody>
        </p:sp>
        <p:sp>
          <p:nvSpPr>
            <p:cNvPr id="7" name="TextBox 7"/>
            <p:cNvSpPr txBox="1"/>
            <p:nvPr/>
          </p:nvSpPr>
          <p:spPr>
            <a:xfrm>
              <a:off x="0" y="0"/>
              <a:ext cx="12219064" cy="4068800"/>
            </a:xfrm>
            <a:prstGeom prst="rect">
              <a:avLst/>
            </a:prstGeom>
          </p:spPr>
          <p:txBody>
            <a:bodyPr lIns="0" tIns="0" rIns="0" bIns="0" rtlCol="0" anchor="ctr"/>
            <a:lstStyle/>
            <a:p>
              <a:pPr algn="l">
                <a:lnSpc>
                  <a:spcPts val="11519"/>
                </a:lnSpc>
              </a:pPr>
              <a:r>
                <a:rPr lang="en-US" sz="9600" b="1" dirty="0" err="1">
                  <a:solidFill>
                    <a:srgbClr val="FFFFFF"/>
                  </a:solidFill>
                  <a:latin typeface="Noto Sans Bold"/>
                  <a:ea typeface="Noto Sans Bold"/>
                  <a:cs typeface="Noto Sans Bold"/>
                  <a:sym typeface="Noto Sans Bold"/>
                </a:rPr>
                <a:t>Résultats</a:t>
              </a:r>
              <a:endParaRPr lang="en-US" sz="9600" b="1" dirty="0">
                <a:solidFill>
                  <a:srgbClr val="FFFFFF"/>
                </a:solidFill>
                <a:latin typeface="Noto Sans Bold"/>
                <a:ea typeface="Noto Sans Bold"/>
                <a:cs typeface="Noto Sans Bold"/>
                <a:sym typeface="Noto Sans Bold"/>
              </a:endParaRPr>
            </a:p>
          </p:txBody>
        </p:sp>
      </p:grpSp>
      <p:grpSp>
        <p:nvGrpSpPr>
          <p:cNvPr id="8" name="Group 8"/>
          <p:cNvGrpSpPr/>
          <p:nvPr/>
        </p:nvGrpSpPr>
        <p:grpSpPr>
          <a:xfrm>
            <a:off x="0" y="8781896"/>
            <a:ext cx="18288000" cy="1546514"/>
            <a:chOff x="0" y="0"/>
            <a:chExt cx="24384000" cy="2062019"/>
          </a:xfrm>
        </p:grpSpPr>
        <p:sp>
          <p:nvSpPr>
            <p:cNvPr id="9" name="Freeform 9"/>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10" name="Group 10"/>
          <p:cNvGrpSpPr>
            <a:grpSpLocks noChangeAspect="1"/>
          </p:cNvGrpSpPr>
          <p:nvPr/>
        </p:nvGrpSpPr>
        <p:grpSpPr>
          <a:xfrm>
            <a:off x="15351308" y="9122570"/>
            <a:ext cx="1912912" cy="844868"/>
            <a:chOff x="0" y="0"/>
            <a:chExt cx="2550549" cy="1126491"/>
          </a:xfrm>
        </p:grpSpPr>
        <p:sp>
          <p:nvSpPr>
            <p:cNvPr id="11" name="Freeform 11"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2" name="Group 12"/>
          <p:cNvGrpSpPr>
            <a:grpSpLocks noChangeAspect="1"/>
          </p:cNvGrpSpPr>
          <p:nvPr/>
        </p:nvGrpSpPr>
        <p:grpSpPr>
          <a:xfrm>
            <a:off x="7420924" y="8895218"/>
            <a:ext cx="3340260" cy="1199986"/>
            <a:chOff x="0" y="0"/>
            <a:chExt cx="4453680" cy="1599981"/>
          </a:xfrm>
        </p:grpSpPr>
        <p:sp>
          <p:nvSpPr>
            <p:cNvPr id="13" name="Freeform 13"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4" name="Group 14"/>
          <p:cNvGrpSpPr>
            <a:grpSpLocks noChangeAspect="1"/>
          </p:cNvGrpSpPr>
          <p:nvPr/>
        </p:nvGrpSpPr>
        <p:grpSpPr>
          <a:xfrm>
            <a:off x="1173706" y="9210666"/>
            <a:ext cx="2050862" cy="745146"/>
            <a:chOff x="0" y="0"/>
            <a:chExt cx="2734483" cy="993528"/>
          </a:xfrm>
        </p:grpSpPr>
        <p:sp>
          <p:nvSpPr>
            <p:cNvPr id="15" name="Freeform 15"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6" name="Group 16"/>
          <p:cNvGrpSpPr>
            <a:grpSpLocks noChangeAspect="1"/>
          </p:cNvGrpSpPr>
          <p:nvPr/>
        </p:nvGrpSpPr>
        <p:grpSpPr>
          <a:xfrm>
            <a:off x="4677366" y="8873770"/>
            <a:ext cx="1414066" cy="1342468"/>
            <a:chOff x="0" y="0"/>
            <a:chExt cx="1885421" cy="1789957"/>
          </a:xfrm>
        </p:grpSpPr>
        <p:sp>
          <p:nvSpPr>
            <p:cNvPr id="17" name="Freeform 17"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18" name="Group 18"/>
          <p:cNvGrpSpPr>
            <a:grpSpLocks noChangeAspect="1"/>
          </p:cNvGrpSpPr>
          <p:nvPr/>
        </p:nvGrpSpPr>
        <p:grpSpPr>
          <a:xfrm>
            <a:off x="12289238" y="8901776"/>
            <a:ext cx="1534016" cy="1426634"/>
            <a:chOff x="0" y="0"/>
            <a:chExt cx="2045355" cy="1902179"/>
          </a:xfrm>
        </p:grpSpPr>
        <p:sp>
          <p:nvSpPr>
            <p:cNvPr id="19" name="Freeform 19"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grpSp>
        <p:nvGrpSpPr>
          <p:cNvPr id="20" name="Group 20"/>
          <p:cNvGrpSpPr/>
          <p:nvPr/>
        </p:nvGrpSpPr>
        <p:grpSpPr>
          <a:xfrm rot="-900712">
            <a:off x="12793774" y="2900034"/>
            <a:ext cx="4486928" cy="4486928"/>
            <a:chOff x="0" y="0"/>
            <a:chExt cx="5982571" cy="5982571"/>
          </a:xfrm>
        </p:grpSpPr>
        <p:sp>
          <p:nvSpPr>
            <p:cNvPr id="21" name="Freeform 21"/>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99000">
                  <a:srgbClr val="6AB2E7">
                    <a:alpha val="100000"/>
                  </a:srgbClr>
                </a:gs>
              </a:gsLst>
              <a:lin ang="9000043"/>
            </a:gradFill>
          </p:spPr>
          <p:txBody>
            <a:bodyPr/>
            <a:lstStyle/>
            <a:p>
              <a:endParaRPr lang="fr-F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3" name="Group 3"/>
          <p:cNvGrpSpPr/>
          <p:nvPr/>
        </p:nvGrpSpPr>
        <p:grpSpPr>
          <a:xfrm>
            <a:off x="1440000" y="2394606"/>
            <a:ext cx="14272860" cy="3812828"/>
            <a:chOff x="0" y="0"/>
            <a:chExt cx="19030480" cy="5083770"/>
          </a:xfrm>
        </p:grpSpPr>
        <p:sp>
          <p:nvSpPr>
            <p:cNvPr id="4" name="Freeform 4"/>
            <p:cNvSpPr/>
            <p:nvPr/>
          </p:nvSpPr>
          <p:spPr>
            <a:xfrm>
              <a:off x="0" y="0"/>
              <a:ext cx="19030480" cy="5083770"/>
            </a:xfrm>
            <a:custGeom>
              <a:avLst/>
              <a:gdLst/>
              <a:ahLst/>
              <a:cxnLst/>
              <a:rect l="l" t="t" r="r" b="b"/>
              <a:pathLst>
                <a:path w="19030480" h="5083770">
                  <a:moveTo>
                    <a:pt x="0" y="0"/>
                  </a:moveTo>
                  <a:lnTo>
                    <a:pt x="19030480" y="0"/>
                  </a:lnTo>
                  <a:lnTo>
                    <a:pt x="19030480" y="5083770"/>
                  </a:lnTo>
                  <a:lnTo>
                    <a:pt x="0" y="5083770"/>
                  </a:lnTo>
                  <a:close/>
                </a:path>
              </a:pathLst>
            </a:custGeom>
            <a:solidFill>
              <a:srgbClr val="000000">
                <a:alpha val="0"/>
              </a:srgbClr>
            </a:solidFill>
          </p:spPr>
          <p:txBody>
            <a:bodyPr/>
            <a:lstStyle/>
            <a:p>
              <a:endParaRPr lang="fr-FR"/>
            </a:p>
          </p:txBody>
        </p:sp>
        <p:sp>
          <p:nvSpPr>
            <p:cNvPr id="5" name="TextBox 5"/>
            <p:cNvSpPr txBox="1"/>
            <p:nvPr/>
          </p:nvSpPr>
          <p:spPr>
            <a:xfrm>
              <a:off x="0" y="-114300"/>
              <a:ext cx="19030480" cy="5198070"/>
            </a:xfrm>
            <a:prstGeom prst="rect">
              <a:avLst/>
            </a:prstGeom>
          </p:spPr>
          <p:txBody>
            <a:bodyPr lIns="0" tIns="0" rIns="0" bIns="0" rtlCol="0" anchor="ctr"/>
            <a:lstStyle/>
            <a:p>
              <a:pPr algn="l">
                <a:lnSpc>
                  <a:spcPts val="5999"/>
                </a:lnSpc>
              </a:pPr>
              <a:endParaRPr lang="en-US" sz="4000" dirty="0">
                <a:solidFill>
                  <a:srgbClr val="FFFFFF"/>
                </a:solidFill>
                <a:latin typeface="Noto Sans"/>
                <a:ea typeface="Noto Sans"/>
                <a:cs typeface="Noto Sans"/>
                <a:sym typeface="Noto Sans"/>
              </a:endParaRPr>
            </a:p>
          </p:txBody>
        </p:sp>
      </p:grpSp>
      <p:sp>
        <p:nvSpPr>
          <p:cNvPr id="6" name="Freeform 6"/>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7" name="Group 7"/>
          <p:cNvGrpSpPr>
            <a:grpSpLocks noChangeAspect="1"/>
          </p:cNvGrpSpPr>
          <p:nvPr/>
        </p:nvGrpSpPr>
        <p:grpSpPr>
          <a:xfrm>
            <a:off x="15351308" y="9122570"/>
            <a:ext cx="1912912" cy="844868"/>
            <a:chOff x="0" y="0"/>
            <a:chExt cx="2550549" cy="1126491"/>
          </a:xfrm>
        </p:grpSpPr>
        <p:sp>
          <p:nvSpPr>
            <p:cNvPr id="8" name="Freeform 8"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9" name="Group 9"/>
          <p:cNvGrpSpPr>
            <a:grpSpLocks noChangeAspect="1"/>
          </p:cNvGrpSpPr>
          <p:nvPr/>
        </p:nvGrpSpPr>
        <p:grpSpPr>
          <a:xfrm>
            <a:off x="7420924" y="8895218"/>
            <a:ext cx="3340260" cy="1199986"/>
            <a:chOff x="0" y="0"/>
            <a:chExt cx="4453680" cy="1599981"/>
          </a:xfrm>
        </p:grpSpPr>
        <p:sp>
          <p:nvSpPr>
            <p:cNvPr id="10" name="Freeform 10"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1" name="Group 11"/>
          <p:cNvGrpSpPr>
            <a:grpSpLocks noChangeAspect="1"/>
          </p:cNvGrpSpPr>
          <p:nvPr/>
        </p:nvGrpSpPr>
        <p:grpSpPr>
          <a:xfrm>
            <a:off x="1173706" y="9210666"/>
            <a:ext cx="2050862" cy="745146"/>
            <a:chOff x="0" y="0"/>
            <a:chExt cx="2734483" cy="993528"/>
          </a:xfrm>
        </p:grpSpPr>
        <p:sp>
          <p:nvSpPr>
            <p:cNvPr id="12" name="Freeform 12"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3" name="Group 13"/>
          <p:cNvGrpSpPr>
            <a:grpSpLocks noChangeAspect="1"/>
          </p:cNvGrpSpPr>
          <p:nvPr/>
        </p:nvGrpSpPr>
        <p:grpSpPr>
          <a:xfrm>
            <a:off x="4677366" y="8873770"/>
            <a:ext cx="1414066" cy="1342468"/>
            <a:chOff x="0" y="0"/>
            <a:chExt cx="1885421" cy="1789957"/>
          </a:xfrm>
        </p:grpSpPr>
        <p:sp>
          <p:nvSpPr>
            <p:cNvPr id="14" name="Freeform 14"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5" name="Group 15"/>
          <p:cNvGrpSpPr>
            <a:grpSpLocks noChangeAspect="1"/>
          </p:cNvGrpSpPr>
          <p:nvPr/>
        </p:nvGrpSpPr>
        <p:grpSpPr>
          <a:xfrm>
            <a:off x="12289238" y="8901776"/>
            <a:ext cx="1534016" cy="1426634"/>
            <a:chOff x="0" y="0"/>
            <a:chExt cx="2045355" cy="1902179"/>
          </a:xfrm>
        </p:grpSpPr>
        <p:sp>
          <p:nvSpPr>
            <p:cNvPr id="16" name="Freeform 16"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aphicFrame>
        <p:nvGraphicFramePr>
          <p:cNvPr id="29" name="Tableau 28"/>
          <p:cNvGraphicFramePr>
            <a:graphicFrameLocks noGrp="1"/>
          </p:cNvGraphicFramePr>
          <p:nvPr>
            <p:extLst>
              <p:ext uri="{D42A27DB-BD31-4B8C-83A1-F6EECF244321}">
                <p14:modId xmlns:p14="http://schemas.microsoft.com/office/powerpoint/2010/main" val="2184679040"/>
              </p:ext>
            </p:extLst>
          </p:nvPr>
        </p:nvGraphicFramePr>
        <p:xfrm>
          <a:off x="156330" y="144092"/>
          <a:ext cx="17674470" cy="8544711"/>
        </p:xfrm>
        <a:graphic>
          <a:graphicData uri="http://schemas.openxmlformats.org/drawingml/2006/table">
            <a:tbl>
              <a:tblPr firstRow="1" firstCol="1" bandRow="1">
                <a:tableStyleId>{5C22544A-7EE6-4342-B048-85BDC9FD1C3A}</a:tableStyleId>
              </a:tblPr>
              <a:tblGrid>
                <a:gridCol w="3073898">
                  <a:extLst>
                    <a:ext uri="{9D8B030D-6E8A-4147-A177-3AD203B41FA5}">
                      <a16:colId xmlns:a16="http://schemas.microsoft.com/office/drawing/2014/main" val="2481549194"/>
                    </a:ext>
                  </a:extLst>
                </a:gridCol>
                <a:gridCol w="8091883">
                  <a:extLst>
                    <a:ext uri="{9D8B030D-6E8A-4147-A177-3AD203B41FA5}">
                      <a16:colId xmlns:a16="http://schemas.microsoft.com/office/drawing/2014/main" val="1347083350"/>
                    </a:ext>
                  </a:extLst>
                </a:gridCol>
                <a:gridCol w="6508689">
                  <a:extLst>
                    <a:ext uri="{9D8B030D-6E8A-4147-A177-3AD203B41FA5}">
                      <a16:colId xmlns:a16="http://schemas.microsoft.com/office/drawing/2014/main" val="1361797152"/>
                    </a:ext>
                  </a:extLst>
                </a:gridCol>
              </a:tblGrid>
              <a:tr h="260766">
                <a:tc>
                  <a:txBody>
                    <a:bodyPr/>
                    <a:lstStyle/>
                    <a:p>
                      <a:pPr algn="ctr">
                        <a:lnSpc>
                          <a:spcPct val="107000"/>
                        </a:lnSpc>
                        <a:spcAft>
                          <a:spcPts val="800"/>
                        </a:spcAft>
                      </a:pPr>
                      <a:r>
                        <a:rPr lang="fr-FR" sz="1400">
                          <a:effectLst/>
                        </a:rPr>
                        <a:t>Axes d’analyse</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07000"/>
                        </a:lnSpc>
                        <a:spcAft>
                          <a:spcPts val="800"/>
                        </a:spcAft>
                      </a:pPr>
                      <a:r>
                        <a:rPr lang="fr-FR" sz="3200">
                          <a:effectLst/>
                        </a:rPr>
                        <a:t>Constats et résultats principaux</a:t>
                      </a:r>
                      <a:endParaRPr lang="fr-FR" sz="32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07000"/>
                        </a:lnSpc>
                        <a:spcAft>
                          <a:spcPts val="800"/>
                        </a:spcAft>
                      </a:pPr>
                      <a:r>
                        <a:rPr lang="fr-FR" sz="3200">
                          <a:effectLst/>
                        </a:rPr>
                        <a:t>Effets observés / impacts</a:t>
                      </a:r>
                      <a:endParaRPr lang="fr-FR" sz="32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4048448964"/>
                  </a:ext>
                </a:extLst>
              </a:tr>
              <a:tr h="4013466">
                <a:tc>
                  <a:txBody>
                    <a:bodyPr/>
                    <a:lstStyle/>
                    <a:p>
                      <a:pPr>
                        <a:lnSpc>
                          <a:spcPct val="107000"/>
                        </a:lnSpc>
                        <a:spcAft>
                          <a:spcPts val="800"/>
                        </a:spcAft>
                      </a:pPr>
                      <a:r>
                        <a:rPr lang="fr-FR" sz="2800">
                          <a:effectLst/>
                        </a:rPr>
                        <a:t>4.1. Renforcement des compétences professionnelles</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Formation de 175 cadres de l’éducation (enseignants, inspecteurs, formateurs).</a:t>
                      </a:r>
                      <a:br>
                        <a:rPr lang="fr-FR" sz="2800" dirty="0">
                          <a:effectLst/>
                        </a:rPr>
                      </a:br>
                      <a:r>
                        <a:rPr lang="fr-FR" sz="2800" dirty="0">
                          <a:effectLst/>
                        </a:rPr>
                        <a:t>- Élaboration d’outils pédagogiques : grilles d’observation, plans de remédiation, guides méthodologiques.</a:t>
                      </a:r>
                      <a:br>
                        <a:rPr lang="fr-FR" sz="2800" dirty="0">
                          <a:effectLst/>
                        </a:rPr>
                      </a:br>
                      <a:r>
                        <a:rPr lang="fr-FR" sz="2800" dirty="0">
                          <a:effectLst/>
                        </a:rPr>
                        <a:t>- Mise en œuvre de dispositifs de formation réflexive.</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Développement d’une culture de la réflexivité.</a:t>
                      </a:r>
                      <a:br>
                        <a:rPr lang="fr-FR" sz="2800" dirty="0">
                          <a:effectLst/>
                        </a:rPr>
                      </a:br>
                      <a:r>
                        <a:rPr lang="fr-FR" sz="2800" dirty="0">
                          <a:effectLst/>
                        </a:rPr>
                        <a:t>- Amélioration des pratiques d’enseignement et de supervision.</a:t>
                      </a:r>
                      <a:br>
                        <a:rPr lang="fr-FR" sz="2800" dirty="0">
                          <a:effectLst/>
                        </a:rPr>
                      </a:br>
                      <a:r>
                        <a:rPr lang="fr-FR" sz="2800" dirty="0">
                          <a:effectLst/>
                        </a:rPr>
                        <a:t>- Passage d’un modèle transmissif à un modèle collaboratif et contextualisé.</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460666001"/>
                  </a:ext>
                </a:extLst>
              </a:tr>
              <a:tr h="4013466">
                <a:tc>
                  <a:txBody>
                    <a:bodyPr/>
                    <a:lstStyle/>
                    <a:p>
                      <a:pPr>
                        <a:lnSpc>
                          <a:spcPct val="107000"/>
                        </a:lnSpc>
                        <a:spcAft>
                          <a:spcPts val="800"/>
                        </a:spcAft>
                      </a:pPr>
                      <a:r>
                        <a:rPr lang="fr-FR" sz="2800">
                          <a:effectLst/>
                        </a:rPr>
                        <a:t>4.2. Création du laboratoire LABRA</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a:effectLst/>
                        </a:rPr>
                        <a:t>- Mise en place du premier laboratoire de recherche-action en éducation à Djibouti.</a:t>
                      </a:r>
                      <a:br>
                        <a:rPr lang="fr-FR" sz="2800">
                          <a:effectLst/>
                        </a:rPr>
                      </a:br>
                      <a:r>
                        <a:rPr lang="fr-FR" sz="2800">
                          <a:effectLst/>
                        </a:rPr>
                        <a:t>- Production de rapports thématiques et de modules de formation.</a:t>
                      </a:r>
                      <a:br>
                        <a:rPr lang="fr-FR" sz="2800">
                          <a:effectLst/>
                        </a:rPr>
                      </a:br>
                      <a:r>
                        <a:rPr lang="fr-FR" sz="2800">
                          <a:effectLst/>
                        </a:rPr>
                        <a:t>- Collaboration entre enseignants, formateurs et chercheurs.</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Développement d’une recherche éducative endogène.</a:t>
                      </a:r>
                      <a:br>
                        <a:rPr lang="fr-FR" sz="2800" dirty="0">
                          <a:effectLst/>
                        </a:rPr>
                      </a:br>
                      <a:r>
                        <a:rPr lang="fr-FR" sz="2800" dirty="0">
                          <a:effectLst/>
                        </a:rPr>
                        <a:t>- Renforcement de la capacité nationale d’analyse et d’innovation.</a:t>
                      </a:r>
                      <a:br>
                        <a:rPr lang="fr-FR" sz="2800" dirty="0">
                          <a:effectLst/>
                        </a:rPr>
                      </a:br>
                      <a:r>
                        <a:rPr lang="fr-FR" sz="2800" dirty="0">
                          <a:effectLst/>
                        </a:rPr>
                        <a:t>- Institutionnalisation d’une culture scientifique locale.</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509955006"/>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3" name="Group 3"/>
          <p:cNvGrpSpPr/>
          <p:nvPr/>
        </p:nvGrpSpPr>
        <p:grpSpPr>
          <a:xfrm>
            <a:off x="1440000" y="2394606"/>
            <a:ext cx="14272860" cy="3812828"/>
            <a:chOff x="0" y="0"/>
            <a:chExt cx="19030480" cy="5083770"/>
          </a:xfrm>
        </p:grpSpPr>
        <p:sp>
          <p:nvSpPr>
            <p:cNvPr id="4" name="Freeform 4"/>
            <p:cNvSpPr/>
            <p:nvPr/>
          </p:nvSpPr>
          <p:spPr>
            <a:xfrm>
              <a:off x="0" y="0"/>
              <a:ext cx="19030480" cy="5083770"/>
            </a:xfrm>
            <a:custGeom>
              <a:avLst/>
              <a:gdLst/>
              <a:ahLst/>
              <a:cxnLst/>
              <a:rect l="l" t="t" r="r" b="b"/>
              <a:pathLst>
                <a:path w="19030480" h="5083770">
                  <a:moveTo>
                    <a:pt x="0" y="0"/>
                  </a:moveTo>
                  <a:lnTo>
                    <a:pt x="19030480" y="0"/>
                  </a:lnTo>
                  <a:lnTo>
                    <a:pt x="19030480" y="5083770"/>
                  </a:lnTo>
                  <a:lnTo>
                    <a:pt x="0" y="5083770"/>
                  </a:lnTo>
                  <a:close/>
                </a:path>
              </a:pathLst>
            </a:custGeom>
            <a:solidFill>
              <a:srgbClr val="000000">
                <a:alpha val="0"/>
              </a:srgbClr>
            </a:solidFill>
          </p:spPr>
          <p:txBody>
            <a:bodyPr/>
            <a:lstStyle/>
            <a:p>
              <a:endParaRPr lang="fr-FR"/>
            </a:p>
          </p:txBody>
        </p:sp>
        <p:sp>
          <p:nvSpPr>
            <p:cNvPr id="5" name="TextBox 5"/>
            <p:cNvSpPr txBox="1"/>
            <p:nvPr/>
          </p:nvSpPr>
          <p:spPr>
            <a:xfrm>
              <a:off x="0" y="-114300"/>
              <a:ext cx="19030480" cy="5198070"/>
            </a:xfrm>
            <a:prstGeom prst="rect">
              <a:avLst/>
            </a:prstGeom>
          </p:spPr>
          <p:txBody>
            <a:bodyPr lIns="0" tIns="0" rIns="0" bIns="0" rtlCol="0" anchor="ctr"/>
            <a:lstStyle/>
            <a:p>
              <a:pPr algn="l">
                <a:lnSpc>
                  <a:spcPts val="5999"/>
                </a:lnSpc>
              </a:pPr>
              <a:endParaRPr lang="en-US" sz="4000" dirty="0">
                <a:solidFill>
                  <a:srgbClr val="FFFFFF"/>
                </a:solidFill>
                <a:latin typeface="Noto Sans"/>
                <a:ea typeface="Noto Sans"/>
                <a:cs typeface="Noto Sans"/>
                <a:sym typeface="Noto Sans"/>
              </a:endParaRPr>
            </a:p>
          </p:txBody>
        </p:sp>
      </p:grpSp>
      <p:sp>
        <p:nvSpPr>
          <p:cNvPr id="6" name="Freeform 6"/>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7" name="Group 7"/>
          <p:cNvGrpSpPr>
            <a:grpSpLocks noChangeAspect="1"/>
          </p:cNvGrpSpPr>
          <p:nvPr/>
        </p:nvGrpSpPr>
        <p:grpSpPr>
          <a:xfrm>
            <a:off x="15351308" y="9122570"/>
            <a:ext cx="1912912" cy="844868"/>
            <a:chOff x="0" y="0"/>
            <a:chExt cx="2550549" cy="1126491"/>
          </a:xfrm>
        </p:grpSpPr>
        <p:sp>
          <p:nvSpPr>
            <p:cNvPr id="8" name="Freeform 8"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9" name="Group 9"/>
          <p:cNvGrpSpPr>
            <a:grpSpLocks noChangeAspect="1"/>
          </p:cNvGrpSpPr>
          <p:nvPr/>
        </p:nvGrpSpPr>
        <p:grpSpPr>
          <a:xfrm>
            <a:off x="7420924" y="8895218"/>
            <a:ext cx="3340260" cy="1199986"/>
            <a:chOff x="0" y="0"/>
            <a:chExt cx="4453680" cy="1599981"/>
          </a:xfrm>
        </p:grpSpPr>
        <p:sp>
          <p:nvSpPr>
            <p:cNvPr id="10" name="Freeform 10"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1" name="Group 11"/>
          <p:cNvGrpSpPr>
            <a:grpSpLocks noChangeAspect="1"/>
          </p:cNvGrpSpPr>
          <p:nvPr/>
        </p:nvGrpSpPr>
        <p:grpSpPr>
          <a:xfrm>
            <a:off x="1173706" y="9210666"/>
            <a:ext cx="2050862" cy="745146"/>
            <a:chOff x="0" y="0"/>
            <a:chExt cx="2734483" cy="993528"/>
          </a:xfrm>
        </p:grpSpPr>
        <p:sp>
          <p:nvSpPr>
            <p:cNvPr id="12" name="Freeform 12"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3" name="Group 13"/>
          <p:cNvGrpSpPr>
            <a:grpSpLocks noChangeAspect="1"/>
          </p:cNvGrpSpPr>
          <p:nvPr/>
        </p:nvGrpSpPr>
        <p:grpSpPr>
          <a:xfrm>
            <a:off x="4677366" y="8873770"/>
            <a:ext cx="1414066" cy="1342468"/>
            <a:chOff x="0" y="0"/>
            <a:chExt cx="1885421" cy="1789957"/>
          </a:xfrm>
        </p:grpSpPr>
        <p:sp>
          <p:nvSpPr>
            <p:cNvPr id="14" name="Freeform 14"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5" name="Group 15"/>
          <p:cNvGrpSpPr>
            <a:grpSpLocks noChangeAspect="1"/>
          </p:cNvGrpSpPr>
          <p:nvPr/>
        </p:nvGrpSpPr>
        <p:grpSpPr>
          <a:xfrm>
            <a:off x="12289238" y="8901776"/>
            <a:ext cx="1534016" cy="1426634"/>
            <a:chOff x="0" y="0"/>
            <a:chExt cx="2045355" cy="1902179"/>
          </a:xfrm>
        </p:grpSpPr>
        <p:sp>
          <p:nvSpPr>
            <p:cNvPr id="16" name="Freeform 16"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aphicFrame>
        <p:nvGraphicFramePr>
          <p:cNvPr id="2" name="Tableau 1"/>
          <p:cNvGraphicFramePr>
            <a:graphicFrameLocks noGrp="1"/>
          </p:cNvGraphicFramePr>
          <p:nvPr>
            <p:extLst>
              <p:ext uri="{D42A27DB-BD31-4B8C-83A1-F6EECF244321}">
                <p14:modId xmlns:p14="http://schemas.microsoft.com/office/powerpoint/2010/main" val="362167121"/>
              </p:ext>
            </p:extLst>
          </p:nvPr>
        </p:nvGraphicFramePr>
        <p:xfrm>
          <a:off x="297767" y="203279"/>
          <a:ext cx="17586540" cy="7988221"/>
        </p:xfrm>
        <a:graphic>
          <a:graphicData uri="http://schemas.openxmlformats.org/drawingml/2006/table">
            <a:tbl>
              <a:tblPr firstRow="1" firstCol="1" bandRow="1">
                <a:tableStyleId>{5C22544A-7EE6-4342-B048-85BDC9FD1C3A}</a:tableStyleId>
              </a:tblPr>
              <a:tblGrid>
                <a:gridCol w="3283633">
                  <a:extLst>
                    <a:ext uri="{9D8B030D-6E8A-4147-A177-3AD203B41FA5}">
                      <a16:colId xmlns:a16="http://schemas.microsoft.com/office/drawing/2014/main" val="2298774212"/>
                    </a:ext>
                  </a:extLst>
                </a:gridCol>
                <a:gridCol w="4495800">
                  <a:extLst>
                    <a:ext uri="{9D8B030D-6E8A-4147-A177-3AD203B41FA5}">
                      <a16:colId xmlns:a16="http://schemas.microsoft.com/office/drawing/2014/main" val="600889197"/>
                    </a:ext>
                  </a:extLst>
                </a:gridCol>
                <a:gridCol w="5410472">
                  <a:extLst>
                    <a:ext uri="{9D8B030D-6E8A-4147-A177-3AD203B41FA5}">
                      <a16:colId xmlns:a16="http://schemas.microsoft.com/office/drawing/2014/main" val="2627696237"/>
                    </a:ext>
                  </a:extLst>
                </a:gridCol>
                <a:gridCol w="4396635">
                  <a:extLst>
                    <a:ext uri="{9D8B030D-6E8A-4147-A177-3AD203B41FA5}">
                      <a16:colId xmlns:a16="http://schemas.microsoft.com/office/drawing/2014/main" val="2594221655"/>
                    </a:ext>
                  </a:extLst>
                </a:gridCol>
              </a:tblGrid>
              <a:tr h="3729310">
                <a:tc>
                  <a:txBody>
                    <a:bodyPr/>
                    <a:lstStyle/>
                    <a:p>
                      <a:pPr>
                        <a:lnSpc>
                          <a:spcPct val="107000"/>
                        </a:lnSpc>
                        <a:spcAft>
                          <a:spcPts val="800"/>
                        </a:spcAft>
                      </a:pPr>
                      <a:r>
                        <a:rPr lang="fr-FR" sz="2800">
                          <a:effectLst/>
                        </a:rPr>
                        <a:t>4.3. Communautés d’apprentissage professionnelles (CAP)</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Constitution de CAP dans les établissements pilotes et au CFEN.</a:t>
                      </a:r>
                      <a:br>
                        <a:rPr lang="fr-FR" sz="2800" dirty="0">
                          <a:effectLst/>
                        </a:rPr>
                      </a:br>
                      <a:r>
                        <a:rPr lang="fr-FR" sz="2800" dirty="0">
                          <a:effectLst/>
                        </a:rPr>
                        <a:t>- Animation par des pairs formateurs et inspecteurs.</a:t>
                      </a:r>
                      <a:br>
                        <a:rPr lang="fr-FR" sz="2800" dirty="0">
                          <a:effectLst/>
                        </a:rPr>
                      </a:br>
                      <a:r>
                        <a:rPr lang="fr-FR" sz="2800" dirty="0">
                          <a:effectLst/>
                        </a:rPr>
                        <a:t>- Partage d’expériences et d’outils pédagogiques.</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a:effectLst/>
                        </a:rPr>
                        <a:t>- Renforcement du capital professionnel collectif.</a:t>
                      </a:r>
                      <a:br>
                        <a:rPr lang="fr-FR" sz="2800">
                          <a:effectLst/>
                        </a:rPr>
                      </a:br>
                      <a:r>
                        <a:rPr lang="fr-FR" sz="2800">
                          <a:effectLst/>
                        </a:rPr>
                        <a:t>- Diffusion horizontale des savoirs.</a:t>
                      </a:r>
                      <a:br>
                        <a:rPr lang="fr-FR" sz="2800">
                          <a:effectLst/>
                        </a:rPr>
                      </a:br>
                      <a:r>
                        <a:rPr lang="fr-FR" sz="2800">
                          <a:effectLst/>
                        </a:rPr>
                        <a:t>- Pérennisation de l’apprentissage professionnel continu.</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a:effectLst/>
                        </a:rPr>
                        <a:t>Béziat (2024) ; Hargreaves &amp; Fullan (2012) ; Wenger (1998)</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341103734"/>
                  </a:ext>
                </a:extLst>
              </a:tr>
              <a:tr h="4258911">
                <a:tc>
                  <a:txBody>
                    <a:bodyPr/>
                    <a:lstStyle/>
                    <a:p>
                      <a:pPr>
                        <a:lnSpc>
                          <a:spcPct val="107000"/>
                        </a:lnSpc>
                        <a:spcAft>
                          <a:spcPts val="800"/>
                        </a:spcAft>
                      </a:pPr>
                      <a:r>
                        <a:rPr lang="fr-FR" sz="2800">
                          <a:effectLst/>
                        </a:rPr>
                        <a:t>4.4. Intégration des technologies éducatives (TICE)</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Introduction des outils numériques dans la formation des enseignants.</a:t>
                      </a:r>
                      <a:br>
                        <a:rPr lang="fr-FR" sz="2800" dirty="0">
                          <a:effectLst/>
                        </a:rPr>
                      </a:br>
                      <a:r>
                        <a:rPr lang="fr-FR" sz="2800" dirty="0">
                          <a:effectLst/>
                        </a:rPr>
                        <a:t>- Conception de modules hybrides et à distance par le LABRA et le CFEN.</a:t>
                      </a:r>
                      <a:br>
                        <a:rPr lang="fr-FR" sz="2800" dirty="0">
                          <a:effectLst/>
                        </a:rPr>
                      </a:br>
                      <a:r>
                        <a:rPr lang="fr-FR" sz="2800" dirty="0">
                          <a:effectLst/>
                        </a:rPr>
                        <a:t>- Utilisation accrue des ressources numériques.</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Amélioration de l’interactivité et de la différenciation pédagogique.</a:t>
                      </a:r>
                      <a:br>
                        <a:rPr lang="fr-FR" sz="2800" dirty="0">
                          <a:effectLst/>
                        </a:rPr>
                      </a:br>
                      <a:r>
                        <a:rPr lang="fr-FR" sz="2800" dirty="0">
                          <a:effectLst/>
                        </a:rPr>
                        <a:t>- Émergence d’une culture numérique éducative.</a:t>
                      </a:r>
                      <a:br>
                        <a:rPr lang="fr-FR" sz="2800" dirty="0">
                          <a:effectLst/>
                        </a:rPr>
                      </a:br>
                      <a:r>
                        <a:rPr lang="fr-FR" sz="2800" dirty="0">
                          <a:effectLst/>
                        </a:rPr>
                        <a:t>- Besoin de renforcement technique et d’infrastructures.</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MENFOP (2021) ; UNESCO (2015) ; Schleicher (2018)</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107537022"/>
                  </a:ext>
                </a:extLst>
              </a:tr>
            </a:tbl>
          </a:graphicData>
        </a:graphic>
      </p:graphicFrame>
    </p:spTree>
    <p:extLst>
      <p:ext uri="{BB962C8B-B14F-4D97-AF65-F5344CB8AC3E}">
        <p14:creationId xmlns:p14="http://schemas.microsoft.com/office/powerpoint/2010/main" val="2426659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3" name="Group 3"/>
          <p:cNvGrpSpPr/>
          <p:nvPr/>
        </p:nvGrpSpPr>
        <p:grpSpPr>
          <a:xfrm>
            <a:off x="1440000" y="2394606"/>
            <a:ext cx="14272860" cy="3812828"/>
            <a:chOff x="0" y="0"/>
            <a:chExt cx="19030480" cy="5083770"/>
          </a:xfrm>
        </p:grpSpPr>
        <p:sp>
          <p:nvSpPr>
            <p:cNvPr id="4" name="Freeform 4"/>
            <p:cNvSpPr/>
            <p:nvPr/>
          </p:nvSpPr>
          <p:spPr>
            <a:xfrm>
              <a:off x="0" y="0"/>
              <a:ext cx="19030480" cy="5083770"/>
            </a:xfrm>
            <a:custGeom>
              <a:avLst/>
              <a:gdLst/>
              <a:ahLst/>
              <a:cxnLst/>
              <a:rect l="l" t="t" r="r" b="b"/>
              <a:pathLst>
                <a:path w="19030480" h="5083770">
                  <a:moveTo>
                    <a:pt x="0" y="0"/>
                  </a:moveTo>
                  <a:lnTo>
                    <a:pt x="19030480" y="0"/>
                  </a:lnTo>
                  <a:lnTo>
                    <a:pt x="19030480" y="5083770"/>
                  </a:lnTo>
                  <a:lnTo>
                    <a:pt x="0" y="5083770"/>
                  </a:lnTo>
                  <a:close/>
                </a:path>
              </a:pathLst>
            </a:custGeom>
            <a:solidFill>
              <a:srgbClr val="000000">
                <a:alpha val="0"/>
              </a:srgbClr>
            </a:solidFill>
          </p:spPr>
          <p:txBody>
            <a:bodyPr/>
            <a:lstStyle/>
            <a:p>
              <a:endParaRPr lang="fr-FR"/>
            </a:p>
          </p:txBody>
        </p:sp>
        <p:sp>
          <p:nvSpPr>
            <p:cNvPr id="5" name="TextBox 5"/>
            <p:cNvSpPr txBox="1"/>
            <p:nvPr/>
          </p:nvSpPr>
          <p:spPr>
            <a:xfrm>
              <a:off x="0" y="-114300"/>
              <a:ext cx="19030480" cy="5198070"/>
            </a:xfrm>
            <a:prstGeom prst="rect">
              <a:avLst/>
            </a:prstGeom>
          </p:spPr>
          <p:txBody>
            <a:bodyPr lIns="0" tIns="0" rIns="0" bIns="0" rtlCol="0" anchor="ctr"/>
            <a:lstStyle/>
            <a:p>
              <a:pPr algn="l">
                <a:lnSpc>
                  <a:spcPts val="5999"/>
                </a:lnSpc>
              </a:pPr>
              <a:endParaRPr lang="en-US" sz="4000" dirty="0">
                <a:solidFill>
                  <a:srgbClr val="FFFFFF"/>
                </a:solidFill>
                <a:latin typeface="Noto Sans"/>
                <a:ea typeface="Noto Sans"/>
                <a:cs typeface="Noto Sans"/>
                <a:sym typeface="Noto Sans"/>
              </a:endParaRPr>
            </a:p>
          </p:txBody>
        </p:sp>
      </p:grpSp>
      <p:sp>
        <p:nvSpPr>
          <p:cNvPr id="6" name="Freeform 6"/>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7" name="Group 7"/>
          <p:cNvGrpSpPr>
            <a:grpSpLocks noChangeAspect="1"/>
          </p:cNvGrpSpPr>
          <p:nvPr/>
        </p:nvGrpSpPr>
        <p:grpSpPr>
          <a:xfrm>
            <a:off x="15351308" y="9122570"/>
            <a:ext cx="1912912" cy="844868"/>
            <a:chOff x="0" y="0"/>
            <a:chExt cx="2550549" cy="1126491"/>
          </a:xfrm>
        </p:grpSpPr>
        <p:sp>
          <p:nvSpPr>
            <p:cNvPr id="8" name="Freeform 8"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9" name="Group 9"/>
          <p:cNvGrpSpPr>
            <a:grpSpLocks noChangeAspect="1"/>
          </p:cNvGrpSpPr>
          <p:nvPr/>
        </p:nvGrpSpPr>
        <p:grpSpPr>
          <a:xfrm>
            <a:off x="7420924" y="8895218"/>
            <a:ext cx="3340260" cy="1199986"/>
            <a:chOff x="0" y="0"/>
            <a:chExt cx="4453680" cy="1599981"/>
          </a:xfrm>
        </p:grpSpPr>
        <p:sp>
          <p:nvSpPr>
            <p:cNvPr id="10" name="Freeform 10"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1" name="Group 11"/>
          <p:cNvGrpSpPr>
            <a:grpSpLocks noChangeAspect="1"/>
          </p:cNvGrpSpPr>
          <p:nvPr/>
        </p:nvGrpSpPr>
        <p:grpSpPr>
          <a:xfrm>
            <a:off x="1173706" y="9210666"/>
            <a:ext cx="2050862" cy="745146"/>
            <a:chOff x="0" y="0"/>
            <a:chExt cx="2734483" cy="993528"/>
          </a:xfrm>
        </p:grpSpPr>
        <p:sp>
          <p:nvSpPr>
            <p:cNvPr id="12" name="Freeform 12"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3" name="Group 13"/>
          <p:cNvGrpSpPr>
            <a:grpSpLocks noChangeAspect="1"/>
          </p:cNvGrpSpPr>
          <p:nvPr/>
        </p:nvGrpSpPr>
        <p:grpSpPr>
          <a:xfrm>
            <a:off x="4677366" y="8873770"/>
            <a:ext cx="1414066" cy="1342468"/>
            <a:chOff x="0" y="0"/>
            <a:chExt cx="1885421" cy="1789957"/>
          </a:xfrm>
        </p:grpSpPr>
        <p:sp>
          <p:nvSpPr>
            <p:cNvPr id="14" name="Freeform 14"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5" name="Group 15"/>
          <p:cNvGrpSpPr>
            <a:grpSpLocks noChangeAspect="1"/>
          </p:cNvGrpSpPr>
          <p:nvPr/>
        </p:nvGrpSpPr>
        <p:grpSpPr>
          <a:xfrm>
            <a:off x="12289238" y="8901776"/>
            <a:ext cx="1534016" cy="1426634"/>
            <a:chOff x="0" y="0"/>
            <a:chExt cx="2045355" cy="1902179"/>
          </a:xfrm>
        </p:grpSpPr>
        <p:sp>
          <p:nvSpPr>
            <p:cNvPr id="16" name="Freeform 16"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sp>
        <p:nvSpPr>
          <p:cNvPr id="17" name="Rectangle 16"/>
          <p:cNvSpPr/>
          <p:nvPr/>
        </p:nvSpPr>
        <p:spPr>
          <a:xfrm>
            <a:off x="533400" y="0"/>
            <a:ext cx="17145000" cy="8433078"/>
          </a:xfrm>
          <a:prstGeom prst="rect">
            <a:avLst/>
          </a:prstGeom>
        </p:spPr>
        <p:txBody>
          <a:bodyPr wrap="square">
            <a:spAutoFit/>
          </a:bodyPr>
          <a:lstStyle/>
          <a:p>
            <a:r>
              <a:rPr lang="fr-FR" sz="5400" b="1" dirty="0">
                <a:latin typeface="Times New Roman" panose="02020603050405020304" pitchFamily="18" charset="0"/>
                <a:ea typeface="Times New Roman" panose="02020603050405020304" pitchFamily="18" charset="0"/>
              </a:rPr>
              <a:t>Analyse transversale</a:t>
            </a:r>
          </a:p>
          <a:p>
            <a:r>
              <a:rPr lang="fr-FR" sz="4400" dirty="0">
                <a:latin typeface="Times New Roman" panose="02020603050405020304" pitchFamily="18" charset="0"/>
                <a:ea typeface="Times New Roman" panose="02020603050405020304" pitchFamily="18" charset="0"/>
              </a:rPr>
              <a:t>Ce tableau met en évidence la </a:t>
            </a:r>
            <a:r>
              <a:rPr lang="fr-FR" sz="4400" b="1" dirty="0">
                <a:latin typeface="Times New Roman" panose="02020603050405020304" pitchFamily="18" charset="0"/>
                <a:ea typeface="Times New Roman" panose="02020603050405020304" pitchFamily="18" charset="0"/>
              </a:rPr>
              <a:t>cohérence systémique</a:t>
            </a:r>
            <a:r>
              <a:rPr lang="fr-FR" sz="4400" dirty="0">
                <a:latin typeface="Times New Roman" panose="02020603050405020304" pitchFamily="18" charset="0"/>
                <a:ea typeface="Times New Roman" panose="02020603050405020304" pitchFamily="18" charset="0"/>
              </a:rPr>
              <a:t> du programme APPRENDRE, dont les actions s’articulent autour de trois logiques interdépendantes :</a:t>
            </a:r>
          </a:p>
          <a:p>
            <a:pPr marL="342900" lvl="0" indent="-342900">
              <a:buSzPts val="1000"/>
              <a:buFont typeface="Symbol" panose="05050102010706020507" pitchFamily="18" charset="2"/>
              <a:buChar char=""/>
              <a:tabLst>
                <a:tab pos="457200" algn="l"/>
              </a:tabLst>
            </a:pPr>
            <a:r>
              <a:rPr lang="fr-FR" sz="4400" b="1" dirty="0">
                <a:latin typeface="Times New Roman" panose="02020603050405020304" pitchFamily="18" charset="0"/>
                <a:ea typeface="Times New Roman" panose="02020603050405020304" pitchFamily="18" charset="0"/>
              </a:rPr>
              <a:t>l’autonomisation professionnelle</a:t>
            </a:r>
            <a:r>
              <a:rPr lang="fr-FR" sz="4400" dirty="0">
                <a:latin typeface="Times New Roman" panose="02020603050405020304" pitchFamily="18" charset="0"/>
                <a:ea typeface="Times New Roman" panose="02020603050405020304" pitchFamily="18" charset="0"/>
              </a:rPr>
              <a:t> des enseignants, personnels d’encadrements,</a:t>
            </a:r>
          </a:p>
          <a:p>
            <a:pPr marL="342900" lvl="0" indent="-342900">
              <a:buSzPts val="1000"/>
              <a:buFont typeface="Symbol" panose="05050102010706020507" pitchFamily="18" charset="2"/>
              <a:buChar char=""/>
              <a:tabLst>
                <a:tab pos="457200" algn="l"/>
              </a:tabLst>
            </a:pPr>
            <a:r>
              <a:rPr lang="fr-FR" sz="4400" b="1" dirty="0">
                <a:latin typeface="Times New Roman" panose="02020603050405020304" pitchFamily="18" charset="0"/>
                <a:ea typeface="Times New Roman" panose="02020603050405020304" pitchFamily="18" charset="0"/>
              </a:rPr>
              <a:t>la structuration de la recherche éducative locale</a:t>
            </a:r>
            <a:r>
              <a:rPr lang="fr-FR" sz="4400" dirty="0">
                <a:latin typeface="Times New Roman" panose="02020603050405020304" pitchFamily="18" charset="0"/>
                <a:ea typeface="Times New Roman" panose="02020603050405020304" pitchFamily="18" charset="0"/>
              </a:rPr>
              <a:t>,</a:t>
            </a:r>
          </a:p>
          <a:p>
            <a:pPr marL="342900" lvl="0" indent="-342900">
              <a:buSzPts val="1000"/>
              <a:buFont typeface="Symbol" panose="05050102010706020507" pitchFamily="18" charset="2"/>
              <a:buChar char=""/>
              <a:tabLst>
                <a:tab pos="457200" algn="l"/>
              </a:tabLst>
            </a:pPr>
            <a:r>
              <a:rPr lang="fr-FR" sz="4400" dirty="0">
                <a:latin typeface="Times New Roman" panose="02020603050405020304" pitchFamily="18" charset="0"/>
                <a:ea typeface="Times New Roman" panose="02020603050405020304" pitchFamily="18" charset="0"/>
              </a:rPr>
              <a:t>et </a:t>
            </a:r>
            <a:r>
              <a:rPr lang="fr-FR" sz="4400" b="1" dirty="0">
                <a:latin typeface="Times New Roman" panose="02020603050405020304" pitchFamily="18" charset="0"/>
                <a:ea typeface="Times New Roman" panose="02020603050405020304" pitchFamily="18" charset="0"/>
              </a:rPr>
              <a:t>la durabilité des innovations pédagogiques</a:t>
            </a:r>
            <a:r>
              <a:rPr lang="fr-FR" sz="4400" dirty="0">
                <a:latin typeface="Times New Roman" panose="02020603050405020304" pitchFamily="18" charset="0"/>
                <a:ea typeface="Times New Roman" panose="02020603050405020304" pitchFamily="18" charset="0"/>
              </a:rPr>
              <a:t>.</a:t>
            </a:r>
          </a:p>
          <a:p>
            <a:r>
              <a:rPr lang="fr-FR" sz="4400" dirty="0">
                <a:latin typeface="Times New Roman" panose="02020603050405020304" pitchFamily="18" charset="0"/>
                <a:ea typeface="Times New Roman" panose="02020603050405020304" pitchFamily="18" charset="0"/>
              </a:rPr>
              <a:t>La convergence de ces axes confirme le rôle du PTA Djibouti comme </a:t>
            </a:r>
            <a:r>
              <a:rPr lang="fr-FR" sz="4400" b="1" dirty="0">
                <a:latin typeface="Times New Roman" panose="02020603050405020304" pitchFamily="18" charset="0"/>
                <a:ea typeface="Times New Roman" panose="02020603050405020304" pitchFamily="18" charset="0"/>
              </a:rPr>
              <a:t>dispositif intégrateur de formation, recherche et innovation</a:t>
            </a:r>
            <a:r>
              <a:rPr lang="fr-FR" sz="4400" dirty="0">
                <a:latin typeface="Times New Roman" panose="02020603050405020304" pitchFamily="18" charset="0"/>
                <a:ea typeface="Times New Roman" panose="02020603050405020304" pitchFamily="18" charset="0"/>
              </a:rPr>
              <a:t>, contribuant à la construction d’un système éducatif djiboutien </a:t>
            </a:r>
            <a:r>
              <a:rPr lang="fr-FR" sz="4400" b="1" dirty="0">
                <a:latin typeface="Times New Roman" panose="02020603050405020304" pitchFamily="18" charset="0"/>
                <a:ea typeface="Times New Roman" panose="02020603050405020304" pitchFamily="18" charset="0"/>
              </a:rPr>
              <a:t>réflexif, collaboratif et durable</a:t>
            </a:r>
            <a:r>
              <a:rPr lang="fr-FR" sz="4800" dirty="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808588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3224534" y="3087526"/>
            <a:ext cx="14809588" cy="3460430"/>
            <a:chOff x="-3623165" y="-545106"/>
            <a:chExt cx="19746117" cy="4613906"/>
          </a:xfrm>
        </p:grpSpPr>
        <p:sp>
          <p:nvSpPr>
            <p:cNvPr id="3" name="Freeform 3"/>
            <p:cNvSpPr/>
            <p:nvPr/>
          </p:nvSpPr>
          <p:spPr>
            <a:xfrm>
              <a:off x="-3623165" y="-545106"/>
              <a:ext cx="16122952" cy="4068800"/>
            </a:xfrm>
            <a:custGeom>
              <a:avLst/>
              <a:gdLst/>
              <a:ahLst/>
              <a:cxnLst/>
              <a:rect l="l" t="t" r="r" b="b"/>
              <a:pathLst>
                <a:path w="16122952" h="4068800">
                  <a:moveTo>
                    <a:pt x="0" y="0"/>
                  </a:moveTo>
                  <a:lnTo>
                    <a:pt x="16122952" y="0"/>
                  </a:lnTo>
                  <a:lnTo>
                    <a:pt x="16122952" y="4068800"/>
                  </a:lnTo>
                  <a:lnTo>
                    <a:pt x="0" y="4068800"/>
                  </a:lnTo>
                  <a:close/>
                </a:path>
              </a:pathLst>
            </a:custGeom>
            <a:solidFill>
              <a:srgbClr val="000000">
                <a:alpha val="0"/>
              </a:srgbClr>
            </a:solidFill>
          </p:spPr>
          <p:txBody>
            <a:bodyPr/>
            <a:lstStyle/>
            <a:p>
              <a:endParaRPr lang="fr-FR"/>
            </a:p>
          </p:txBody>
        </p:sp>
        <p:sp>
          <p:nvSpPr>
            <p:cNvPr id="4" name="TextBox 4"/>
            <p:cNvSpPr txBox="1"/>
            <p:nvPr/>
          </p:nvSpPr>
          <p:spPr>
            <a:xfrm>
              <a:off x="0" y="0"/>
              <a:ext cx="16122952" cy="4068800"/>
            </a:xfrm>
            <a:prstGeom prst="rect">
              <a:avLst/>
            </a:prstGeom>
          </p:spPr>
          <p:txBody>
            <a:bodyPr lIns="0" tIns="0" rIns="0" bIns="0" rtlCol="0" anchor="ctr"/>
            <a:lstStyle/>
            <a:p>
              <a:r>
                <a:rPr lang="fr-FR" sz="9600" b="1" dirty="0">
                  <a:solidFill>
                    <a:srgbClr val="FFFFFF"/>
                  </a:solidFill>
                  <a:latin typeface="Noto Sans Bold"/>
                  <a:ea typeface="Noto Sans Bold"/>
                  <a:cs typeface="Noto Sans Bold"/>
                </a:rPr>
                <a:t>impacts du programme APPRENDRE / PTA Djibouti</a:t>
              </a:r>
            </a:p>
          </p:txBody>
        </p:sp>
      </p:grpSp>
      <p:grpSp>
        <p:nvGrpSpPr>
          <p:cNvPr id="5" name="Group 5"/>
          <p:cNvGrpSpPr/>
          <p:nvPr/>
        </p:nvGrpSpPr>
        <p:grpSpPr>
          <a:xfrm>
            <a:off x="1708338" y="3725700"/>
            <a:ext cx="3431356" cy="2835600"/>
            <a:chOff x="0" y="0"/>
            <a:chExt cx="4575141" cy="3780800"/>
          </a:xfrm>
        </p:grpSpPr>
        <p:sp>
          <p:nvSpPr>
            <p:cNvPr id="6" name="Freeform 6"/>
            <p:cNvSpPr/>
            <p:nvPr/>
          </p:nvSpPr>
          <p:spPr>
            <a:xfrm>
              <a:off x="0" y="0"/>
              <a:ext cx="4575141" cy="3780800"/>
            </a:xfrm>
            <a:custGeom>
              <a:avLst/>
              <a:gdLst/>
              <a:ahLst/>
              <a:cxnLst/>
              <a:rect l="l" t="t" r="r" b="b"/>
              <a:pathLst>
                <a:path w="4575141" h="3780800">
                  <a:moveTo>
                    <a:pt x="0" y="0"/>
                  </a:moveTo>
                  <a:lnTo>
                    <a:pt x="4575141" y="0"/>
                  </a:lnTo>
                  <a:lnTo>
                    <a:pt x="4575141" y="3780800"/>
                  </a:lnTo>
                  <a:lnTo>
                    <a:pt x="0" y="3780800"/>
                  </a:lnTo>
                  <a:close/>
                </a:path>
              </a:pathLst>
            </a:custGeom>
            <a:solidFill>
              <a:srgbClr val="000000">
                <a:alpha val="0"/>
              </a:srgbClr>
            </a:solidFill>
          </p:spPr>
          <p:txBody>
            <a:bodyPr/>
            <a:lstStyle/>
            <a:p>
              <a:endParaRPr lang="fr-FR"/>
            </a:p>
          </p:txBody>
        </p:sp>
        <p:sp>
          <p:nvSpPr>
            <p:cNvPr id="7" name="TextBox 7"/>
            <p:cNvSpPr txBox="1"/>
            <p:nvPr/>
          </p:nvSpPr>
          <p:spPr>
            <a:xfrm>
              <a:off x="0" y="0"/>
              <a:ext cx="4575141" cy="3780800"/>
            </a:xfrm>
            <a:prstGeom prst="rect">
              <a:avLst/>
            </a:prstGeom>
          </p:spPr>
          <p:txBody>
            <a:bodyPr lIns="0" tIns="0" rIns="0" bIns="0" rtlCol="0" anchor="ctr"/>
            <a:lstStyle/>
            <a:p>
              <a:pPr algn="ctr">
                <a:lnSpc>
                  <a:spcPts val="17280"/>
                </a:lnSpc>
              </a:pPr>
              <a:r>
                <a:rPr lang="en-US" sz="14400" dirty="0">
                  <a:solidFill>
                    <a:srgbClr val="FFFFFF"/>
                  </a:solidFill>
                  <a:latin typeface="Open Sans"/>
                  <a:ea typeface="Open Sans"/>
                  <a:cs typeface="Open Sans"/>
                  <a:sym typeface="Open Sans"/>
                </a:rPr>
                <a:t>5</a:t>
              </a:r>
            </a:p>
          </p:txBody>
        </p:sp>
      </p:grpSp>
      <p:sp>
        <p:nvSpPr>
          <p:cNvPr id="8" name="Freeform 8"/>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a:grpSpLocks noChangeAspect="1"/>
          </p:cNvGrpSpPr>
          <p:nvPr/>
        </p:nvGrpSpPr>
        <p:grpSpPr>
          <a:xfrm>
            <a:off x="15351308" y="9122570"/>
            <a:ext cx="1912912" cy="844868"/>
            <a:chOff x="0" y="0"/>
            <a:chExt cx="2550549" cy="1126491"/>
          </a:xfrm>
        </p:grpSpPr>
        <p:sp>
          <p:nvSpPr>
            <p:cNvPr id="10" name="Freeform 10"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11" name="Group 11"/>
          <p:cNvGrpSpPr>
            <a:grpSpLocks noChangeAspect="1"/>
          </p:cNvGrpSpPr>
          <p:nvPr/>
        </p:nvGrpSpPr>
        <p:grpSpPr>
          <a:xfrm>
            <a:off x="7420924" y="8895218"/>
            <a:ext cx="3340260" cy="1199986"/>
            <a:chOff x="0" y="0"/>
            <a:chExt cx="4453680" cy="1599981"/>
          </a:xfrm>
        </p:grpSpPr>
        <p:sp>
          <p:nvSpPr>
            <p:cNvPr id="12" name="Freeform 12"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3" name="Group 13"/>
          <p:cNvGrpSpPr>
            <a:grpSpLocks noChangeAspect="1"/>
          </p:cNvGrpSpPr>
          <p:nvPr/>
        </p:nvGrpSpPr>
        <p:grpSpPr>
          <a:xfrm>
            <a:off x="1173706" y="9210666"/>
            <a:ext cx="2050862" cy="745146"/>
            <a:chOff x="0" y="0"/>
            <a:chExt cx="2734483" cy="993528"/>
          </a:xfrm>
        </p:grpSpPr>
        <p:sp>
          <p:nvSpPr>
            <p:cNvPr id="14" name="Freeform 14"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5" name="Group 15"/>
          <p:cNvGrpSpPr>
            <a:grpSpLocks noChangeAspect="1"/>
          </p:cNvGrpSpPr>
          <p:nvPr/>
        </p:nvGrpSpPr>
        <p:grpSpPr>
          <a:xfrm>
            <a:off x="4677366" y="8873770"/>
            <a:ext cx="1414066" cy="1342468"/>
            <a:chOff x="0" y="0"/>
            <a:chExt cx="1885421" cy="1789957"/>
          </a:xfrm>
        </p:grpSpPr>
        <p:sp>
          <p:nvSpPr>
            <p:cNvPr id="16" name="Freeform 16"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7" name="Group 17"/>
          <p:cNvGrpSpPr>
            <a:grpSpLocks noChangeAspect="1"/>
          </p:cNvGrpSpPr>
          <p:nvPr/>
        </p:nvGrpSpPr>
        <p:grpSpPr>
          <a:xfrm>
            <a:off x="12289238" y="8901776"/>
            <a:ext cx="1534016" cy="1426634"/>
            <a:chOff x="0" y="0"/>
            <a:chExt cx="2045355" cy="1902179"/>
          </a:xfrm>
        </p:grpSpPr>
        <p:sp>
          <p:nvSpPr>
            <p:cNvPr id="18" name="Freeform 18"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pSp>
        <p:nvGrpSpPr>
          <p:cNvPr id="19" name="Group 19"/>
          <p:cNvGrpSpPr/>
          <p:nvPr/>
        </p:nvGrpSpPr>
        <p:grpSpPr>
          <a:xfrm rot="-900712">
            <a:off x="1180550" y="2900038"/>
            <a:ext cx="4486928" cy="4486928"/>
            <a:chOff x="0" y="0"/>
            <a:chExt cx="5982571" cy="5982571"/>
          </a:xfrm>
        </p:grpSpPr>
        <p:sp>
          <p:nvSpPr>
            <p:cNvPr id="20" name="Freeform 20"/>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99000">
                  <a:srgbClr val="6AB2E7">
                    <a:alpha val="100000"/>
                  </a:srgbClr>
                </a:gs>
              </a:gsLst>
              <a:lin ang="9000043"/>
            </a:gradFill>
          </p:spPr>
          <p:txBody>
            <a:bodyPr/>
            <a:lstStyle/>
            <a:p>
              <a:endParaRPr lang="fr-F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3" name="Group 3"/>
          <p:cNvGrpSpPr/>
          <p:nvPr/>
        </p:nvGrpSpPr>
        <p:grpSpPr>
          <a:xfrm>
            <a:off x="1440000" y="2394606"/>
            <a:ext cx="14272860" cy="3812828"/>
            <a:chOff x="0" y="0"/>
            <a:chExt cx="19030480" cy="5083770"/>
          </a:xfrm>
        </p:grpSpPr>
        <p:sp>
          <p:nvSpPr>
            <p:cNvPr id="4" name="Freeform 4"/>
            <p:cNvSpPr/>
            <p:nvPr/>
          </p:nvSpPr>
          <p:spPr>
            <a:xfrm>
              <a:off x="0" y="0"/>
              <a:ext cx="19030480" cy="5083770"/>
            </a:xfrm>
            <a:custGeom>
              <a:avLst/>
              <a:gdLst/>
              <a:ahLst/>
              <a:cxnLst/>
              <a:rect l="l" t="t" r="r" b="b"/>
              <a:pathLst>
                <a:path w="19030480" h="5083770">
                  <a:moveTo>
                    <a:pt x="0" y="0"/>
                  </a:moveTo>
                  <a:lnTo>
                    <a:pt x="19030480" y="0"/>
                  </a:lnTo>
                  <a:lnTo>
                    <a:pt x="19030480" y="5083770"/>
                  </a:lnTo>
                  <a:lnTo>
                    <a:pt x="0" y="5083770"/>
                  </a:lnTo>
                  <a:close/>
                </a:path>
              </a:pathLst>
            </a:custGeom>
            <a:solidFill>
              <a:srgbClr val="000000">
                <a:alpha val="0"/>
              </a:srgbClr>
            </a:solidFill>
          </p:spPr>
          <p:txBody>
            <a:bodyPr/>
            <a:lstStyle/>
            <a:p>
              <a:endParaRPr lang="fr-FR"/>
            </a:p>
          </p:txBody>
        </p:sp>
        <p:sp>
          <p:nvSpPr>
            <p:cNvPr id="5" name="TextBox 5"/>
            <p:cNvSpPr txBox="1"/>
            <p:nvPr/>
          </p:nvSpPr>
          <p:spPr>
            <a:xfrm>
              <a:off x="0" y="-114300"/>
              <a:ext cx="19030480" cy="5198070"/>
            </a:xfrm>
            <a:prstGeom prst="rect">
              <a:avLst/>
            </a:prstGeom>
          </p:spPr>
          <p:txBody>
            <a:bodyPr lIns="0" tIns="0" rIns="0" bIns="0" rtlCol="0" anchor="ctr"/>
            <a:lstStyle/>
            <a:p>
              <a:pPr algn="l">
                <a:lnSpc>
                  <a:spcPts val="5999"/>
                </a:lnSpc>
              </a:pPr>
              <a:endParaRPr lang="en-US" sz="4000" dirty="0">
                <a:solidFill>
                  <a:srgbClr val="FFFFFF"/>
                </a:solidFill>
                <a:latin typeface="Noto Sans"/>
                <a:ea typeface="Noto Sans"/>
                <a:cs typeface="Noto Sans"/>
                <a:sym typeface="Noto Sans"/>
              </a:endParaRPr>
            </a:p>
          </p:txBody>
        </p:sp>
      </p:grpSp>
      <p:sp>
        <p:nvSpPr>
          <p:cNvPr id="6" name="Freeform 6"/>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7" name="Group 7"/>
          <p:cNvGrpSpPr>
            <a:grpSpLocks noChangeAspect="1"/>
          </p:cNvGrpSpPr>
          <p:nvPr/>
        </p:nvGrpSpPr>
        <p:grpSpPr>
          <a:xfrm>
            <a:off x="15351308" y="9122570"/>
            <a:ext cx="1912912" cy="844868"/>
            <a:chOff x="0" y="0"/>
            <a:chExt cx="2550549" cy="1126491"/>
          </a:xfrm>
        </p:grpSpPr>
        <p:sp>
          <p:nvSpPr>
            <p:cNvPr id="8" name="Freeform 8"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9" name="Group 9"/>
          <p:cNvGrpSpPr>
            <a:grpSpLocks noChangeAspect="1"/>
          </p:cNvGrpSpPr>
          <p:nvPr/>
        </p:nvGrpSpPr>
        <p:grpSpPr>
          <a:xfrm>
            <a:off x="7420924" y="8895218"/>
            <a:ext cx="3340260" cy="1199986"/>
            <a:chOff x="0" y="0"/>
            <a:chExt cx="4453680" cy="1599981"/>
          </a:xfrm>
        </p:grpSpPr>
        <p:sp>
          <p:nvSpPr>
            <p:cNvPr id="10" name="Freeform 10"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1" name="Group 11"/>
          <p:cNvGrpSpPr>
            <a:grpSpLocks noChangeAspect="1"/>
          </p:cNvGrpSpPr>
          <p:nvPr/>
        </p:nvGrpSpPr>
        <p:grpSpPr>
          <a:xfrm>
            <a:off x="1173706" y="9210666"/>
            <a:ext cx="2050862" cy="745146"/>
            <a:chOff x="0" y="0"/>
            <a:chExt cx="2734483" cy="993528"/>
          </a:xfrm>
        </p:grpSpPr>
        <p:sp>
          <p:nvSpPr>
            <p:cNvPr id="12" name="Freeform 12"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3" name="Group 13"/>
          <p:cNvGrpSpPr>
            <a:grpSpLocks noChangeAspect="1"/>
          </p:cNvGrpSpPr>
          <p:nvPr/>
        </p:nvGrpSpPr>
        <p:grpSpPr>
          <a:xfrm>
            <a:off x="4677366" y="8873770"/>
            <a:ext cx="1414066" cy="1342468"/>
            <a:chOff x="0" y="0"/>
            <a:chExt cx="1885421" cy="1789957"/>
          </a:xfrm>
        </p:grpSpPr>
        <p:sp>
          <p:nvSpPr>
            <p:cNvPr id="14" name="Freeform 14"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5" name="Group 15"/>
          <p:cNvGrpSpPr>
            <a:grpSpLocks noChangeAspect="1"/>
          </p:cNvGrpSpPr>
          <p:nvPr/>
        </p:nvGrpSpPr>
        <p:grpSpPr>
          <a:xfrm>
            <a:off x="12289238" y="8901776"/>
            <a:ext cx="1534016" cy="1426634"/>
            <a:chOff x="0" y="0"/>
            <a:chExt cx="2045355" cy="1902179"/>
          </a:xfrm>
        </p:grpSpPr>
        <p:sp>
          <p:nvSpPr>
            <p:cNvPr id="16" name="Freeform 16"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aphicFrame>
        <p:nvGraphicFramePr>
          <p:cNvPr id="2" name="Tableau 1"/>
          <p:cNvGraphicFramePr>
            <a:graphicFrameLocks noGrp="1"/>
          </p:cNvGraphicFramePr>
          <p:nvPr>
            <p:extLst>
              <p:ext uri="{D42A27DB-BD31-4B8C-83A1-F6EECF244321}">
                <p14:modId xmlns:p14="http://schemas.microsoft.com/office/powerpoint/2010/main" val="3659501374"/>
              </p:ext>
            </p:extLst>
          </p:nvPr>
        </p:nvGraphicFramePr>
        <p:xfrm>
          <a:off x="34636" y="116403"/>
          <a:ext cx="18177163" cy="8590024"/>
        </p:xfrm>
        <a:graphic>
          <a:graphicData uri="http://schemas.openxmlformats.org/drawingml/2006/table">
            <a:tbl>
              <a:tblPr firstRow="1" firstCol="1" bandRow="1">
                <a:tableStyleId>{5C22544A-7EE6-4342-B048-85BDC9FD1C3A}</a:tableStyleId>
              </a:tblPr>
              <a:tblGrid>
                <a:gridCol w="2403764">
                  <a:extLst>
                    <a:ext uri="{9D8B030D-6E8A-4147-A177-3AD203B41FA5}">
                      <a16:colId xmlns:a16="http://schemas.microsoft.com/office/drawing/2014/main" val="1072470964"/>
                    </a:ext>
                  </a:extLst>
                </a:gridCol>
                <a:gridCol w="8292545">
                  <a:extLst>
                    <a:ext uri="{9D8B030D-6E8A-4147-A177-3AD203B41FA5}">
                      <a16:colId xmlns:a16="http://schemas.microsoft.com/office/drawing/2014/main" val="4255419661"/>
                    </a:ext>
                  </a:extLst>
                </a:gridCol>
                <a:gridCol w="7480854">
                  <a:extLst>
                    <a:ext uri="{9D8B030D-6E8A-4147-A177-3AD203B41FA5}">
                      <a16:colId xmlns:a16="http://schemas.microsoft.com/office/drawing/2014/main" val="450277752"/>
                    </a:ext>
                  </a:extLst>
                </a:gridCol>
              </a:tblGrid>
              <a:tr h="875207">
                <a:tc>
                  <a:txBody>
                    <a:bodyPr/>
                    <a:lstStyle/>
                    <a:p>
                      <a:pPr algn="ctr">
                        <a:lnSpc>
                          <a:spcPct val="107000"/>
                        </a:lnSpc>
                        <a:spcAft>
                          <a:spcPts val="800"/>
                        </a:spcAft>
                      </a:pPr>
                      <a:r>
                        <a:rPr lang="fr-FR" sz="2800">
                          <a:effectLst/>
                        </a:rPr>
                        <a:t>Niveau d’impact</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07000"/>
                        </a:lnSpc>
                        <a:spcAft>
                          <a:spcPts val="800"/>
                        </a:spcAft>
                      </a:pPr>
                      <a:r>
                        <a:rPr lang="fr-FR" sz="2800">
                          <a:effectLst/>
                        </a:rPr>
                        <a:t>Principaux effets observés</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07000"/>
                        </a:lnSpc>
                        <a:spcAft>
                          <a:spcPts val="800"/>
                        </a:spcAft>
                      </a:pPr>
                      <a:r>
                        <a:rPr lang="fr-FR" sz="2800">
                          <a:effectLst/>
                        </a:rPr>
                        <a:t>Indicateurs de transformation</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69890078"/>
                  </a:ext>
                </a:extLst>
              </a:tr>
              <a:tr h="2665938">
                <a:tc>
                  <a:txBody>
                    <a:bodyPr/>
                    <a:lstStyle/>
                    <a:p>
                      <a:pPr>
                        <a:lnSpc>
                          <a:spcPct val="107000"/>
                        </a:lnSpc>
                        <a:spcAft>
                          <a:spcPts val="800"/>
                        </a:spcAft>
                      </a:pPr>
                      <a:r>
                        <a:rPr lang="fr-FR" sz="2800">
                          <a:effectLst/>
                        </a:rPr>
                        <a:t>Micro (enseignants)</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a:effectLst/>
                        </a:rPr>
                        <a:t>- Développement de la réflexivité professionnelle</a:t>
                      </a:r>
                      <a:br>
                        <a:rPr lang="fr-FR" sz="2800">
                          <a:effectLst/>
                        </a:rPr>
                      </a:br>
                      <a:r>
                        <a:rPr lang="fr-FR" sz="2800">
                          <a:effectLst/>
                        </a:rPr>
                        <a:t>- Renforcement des compétences pédagogiques</a:t>
                      </a:r>
                      <a:br>
                        <a:rPr lang="fr-FR" sz="2800">
                          <a:effectLst/>
                        </a:rPr>
                      </a:br>
                      <a:r>
                        <a:rPr lang="fr-FR" sz="2800">
                          <a:effectLst/>
                        </a:rPr>
                        <a:t>- Changement de posture et leadership éducatif</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a:effectLst/>
                        </a:rPr>
                        <a:t>- Pratiques différenciées observées</a:t>
                      </a:r>
                      <a:br>
                        <a:rPr lang="fr-FR" sz="2800">
                          <a:effectLst/>
                        </a:rPr>
                      </a:br>
                      <a:r>
                        <a:rPr lang="fr-FR" sz="2800">
                          <a:effectLst/>
                        </a:rPr>
                        <a:t>- Autoévaluation et régulation de la pratique</a:t>
                      </a:r>
                      <a:br>
                        <a:rPr lang="fr-FR" sz="2800">
                          <a:effectLst/>
                        </a:rPr>
                      </a:br>
                      <a:r>
                        <a:rPr lang="fr-FR" sz="2800">
                          <a:effectLst/>
                        </a:rPr>
                        <a:t>- Témoignages de confiance et d’autonomie</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099130726"/>
                  </a:ext>
                </a:extLst>
              </a:tr>
              <a:tr h="2665938">
                <a:tc>
                  <a:txBody>
                    <a:bodyPr/>
                    <a:lstStyle/>
                    <a:p>
                      <a:pPr>
                        <a:lnSpc>
                          <a:spcPct val="107000"/>
                        </a:lnSpc>
                        <a:spcAft>
                          <a:spcPts val="800"/>
                        </a:spcAft>
                      </a:pPr>
                      <a:r>
                        <a:rPr lang="fr-FR" sz="2800">
                          <a:effectLst/>
                        </a:rPr>
                        <a:t>Méso (structures et établissements)</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Création du LABRA et des CAP</a:t>
                      </a:r>
                      <a:br>
                        <a:rPr lang="fr-FR" sz="2800" dirty="0">
                          <a:effectLst/>
                        </a:rPr>
                      </a:br>
                      <a:r>
                        <a:rPr lang="fr-FR" sz="2800" dirty="0">
                          <a:effectLst/>
                        </a:rPr>
                        <a:t>- Renforcement du CFEN comme centre d’innovation</a:t>
                      </a:r>
                      <a:br>
                        <a:rPr lang="fr-FR" sz="2800" dirty="0">
                          <a:effectLst/>
                        </a:rPr>
                      </a:br>
                      <a:r>
                        <a:rPr lang="fr-FR" sz="2800" dirty="0">
                          <a:effectLst/>
                        </a:rPr>
                        <a:t>- Coopération entre formateurs et encadreurs</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Production de ressources pédagogiques locales</a:t>
                      </a:r>
                      <a:br>
                        <a:rPr lang="fr-FR" sz="2800" dirty="0">
                          <a:effectLst/>
                        </a:rPr>
                      </a:br>
                      <a:r>
                        <a:rPr lang="fr-FR" sz="2800" dirty="0">
                          <a:effectLst/>
                        </a:rPr>
                        <a:t>- Réunions régulières de partage professionnel</a:t>
                      </a:r>
                      <a:br>
                        <a:rPr lang="fr-FR" sz="2800" dirty="0">
                          <a:effectLst/>
                        </a:rPr>
                      </a:br>
                      <a:r>
                        <a:rPr lang="fr-FR" sz="2800" dirty="0">
                          <a:effectLst/>
                        </a:rPr>
                        <a:t>- Multiplication des projets de recherche-action</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299189117"/>
                  </a:ext>
                </a:extLst>
              </a:tr>
              <a:tr h="2346224">
                <a:tc>
                  <a:txBody>
                    <a:bodyPr/>
                    <a:lstStyle/>
                    <a:p>
                      <a:pPr>
                        <a:lnSpc>
                          <a:spcPct val="107000"/>
                        </a:lnSpc>
                        <a:spcAft>
                          <a:spcPts val="800"/>
                        </a:spcAft>
                      </a:pPr>
                      <a:r>
                        <a:rPr lang="fr-FR" sz="2800">
                          <a:effectLst/>
                        </a:rPr>
                        <a:t>Macro (système éducatif national)</a:t>
                      </a:r>
                      <a:endParaRPr lang="fr-FR" sz="28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Intégration de la recherche-action dans les politiques de formation</a:t>
                      </a:r>
                      <a:br>
                        <a:rPr lang="fr-FR" sz="2800" dirty="0">
                          <a:effectLst/>
                        </a:rPr>
                      </a:br>
                      <a:r>
                        <a:rPr lang="fr-FR" sz="2800" dirty="0">
                          <a:effectLst/>
                        </a:rPr>
                        <a:t>- Amélioration de la gouvernance éducative</a:t>
                      </a:r>
                      <a:br>
                        <a:rPr lang="fr-FR" sz="2800" dirty="0">
                          <a:effectLst/>
                        </a:rPr>
                      </a:br>
                      <a:r>
                        <a:rPr lang="fr-FR" sz="2800" dirty="0">
                          <a:effectLst/>
                        </a:rPr>
                        <a:t>- Visibilité régionale accrue</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nSpc>
                          <a:spcPct val="107000"/>
                        </a:lnSpc>
                        <a:spcAft>
                          <a:spcPts val="800"/>
                        </a:spcAft>
                      </a:pPr>
                      <a:r>
                        <a:rPr lang="fr-FR" sz="2800" dirty="0">
                          <a:effectLst/>
                        </a:rPr>
                        <a:t>- Reconnaissance institutionnelle du LABRA</a:t>
                      </a:r>
                      <a:br>
                        <a:rPr lang="fr-FR" sz="2800" dirty="0">
                          <a:effectLst/>
                        </a:rPr>
                      </a:br>
                      <a:r>
                        <a:rPr lang="fr-FR" sz="2800" dirty="0">
                          <a:effectLst/>
                        </a:rPr>
                        <a:t>- Diffusion des résultats à l’international (AUF, UNESCO)</a:t>
                      </a:r>
                      <a:br>
                        <a:rPr lang="fr-FR" sz="2800" dirty="0">
                          <a:effectLst/>
                        </a:rPr>
                      </a:br>
                      <a:r>
                        <a:rPr lang="fr-FR" sz="2800" dirty="0">
                          <a:effectLst/>
                        </a:rPr>
                        <a:t>- Élaboration de référentiels nationaux de compétences</a:t>
                      </a:r>
                      <a:endParaRPr lang="fr-FR" sz="28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74041594"/>
                  </a:ext>
                </a:extLst>
              </a:tr>
            </a:tbl>
          </a:graphicData>
        </a:graphic>
      </p:graphicFrame>
    </p:spTree>
    <p:extLst>
      <p:ext uri="{BB962C8B-B14F-4D97-AF65-F5344CB8AC3E}">
        <p14:creationId xmlns:p14="http://schemas.microsoft.com/office/powerpoint/2010/main" val="4206504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5941908" y="3496356"/>
            <a:ext cx="12092214" cy="3051600"/>
            <a:chOff x="0" y="0"/>
            <a:chExt cx="16122952" cy="4068800"/>
          </a:xfrm>
        </p:grpSpPr>
        <p:sp>
          <p:nvSpPr>
            <p:cNvPr id="3" name="Freeform 3"/>
            <p:cNvSpPr/>
            <p:nvPr/>
          </p:nvSpPr>
          <p:spPr>
            <a:xfrm>
              <a:off x="0" y="0"/>
              <a:ext cx="16122952" cy="4068800"/>
            </a:xfrm>
            <a:custGeom>
              <a:avLst/>
              <a:gdLst/>
              <a:ahLst/>
              <a:cxnLst/>
              <a:rect l="l" t="t" r="r" b="b"/>
              <a:pathLst>
                <a:path w="16122952" h="4068800">
                  <a:moveTo>
                    <a:pt x="0" y="0"/>
                  </a:moveTo>
                  <a:lnTo>
                    <a:pt x="16122952" y="0"/>
                  </a:lnTo>
                  <a:lnTo>
                    <a:pt x="16122952" y="4068800"/>
                  </a:lnTo>
                  <a:lnTo>
                    <a:pt x="0" y="4068800"/>
                  </a:lnTo>
                  <a:close/>
                </a:path>
              </a:pathLst>
            </a:custGeom>
            <a:solidFill>
              <a:srgbClr val="000000">
                <a:alpha val="0"/>
              </a:srgbClr>
            </a:solidFill>
          </p:spPr>
          <p:txBody>
            <a:bodyPr/>
            <a:lstStyle/>
            <a:p>
              <a:endParaRPr lang="fr-FR"/>
            </a:p>
          </p:txBody>
        </p:sp>
        <p:sp>
          <p:nvSpPr>
            <p:cNvPr id="4" name="TextBox 4"/>
            <p:cNvSpPr txBox="1"/>
            <p:nvPr/>
          </p:nvSpPr>
          <p:spPr>
            <a:xfrm>
              <a:off x="0" y="0"/>
              <a:ext cx="16122952" cy="4068800"/>
            </a:xfrm>
            <a:prstGeom prst="rect">
              <a:avLst/>
            </a:prstGeom>
          </p:spPr>
          <p:txBody>
            <a:bodyPr lIns="0" tIns="0" rIns="0" bIns="0" rtlCol="0" anchor="ctr"/>
            <a:lstStyle/>
            <a:p>
              <a:pPr algn="l">
                <a:lnSpc>
                  <a:spcPts val="11999"/>
                </a:lnSpc>
              </a:pPr>
              <a:r>
                <a:rPr lang="en-US" sz="9999" b="1">
                  <a:solidFill>
                    <a:srgbClr val="FFFFFF"/>
                  </a:solidFill>
                  <a:latin typeface="Noto Sans Bold"/>
                  <a:ea typeface="Noto Sans Bold"/>
                  <a:cs typeface="Noto Sans Bold"/>
                  <a:sym typeface="Noto Sans Bold"/>
                </a:rPr>
                <a:t>Leçons apprises et limites</a:t>
              </a:r>
            </a:p>
          </p:txBody>
        </p:sp>
      </p:grpSp>
      <p:grpSp>
        <p:nvGrpSpPr>
          <p:cNvPr id="5" name="Group 5"/>
          <p:cNvGrpSpPr/>
          <p:nvPr/>
        </p:nvGrpSpPr>
        <p:grpSpPr>
          <a:xfrm>
            <a:off x="1708338" y="3725700"/>
            <a:ext cx="3431356" cy="2835600"/>
            <a:chOff x="0" y="0"/>
            <a:chExt cx="4575141" cy="3780800"/>
          </a:xfrm>
        </p:grpSpPr>
        <p:sp>
          <p:nvSpPr>
            <p:cNvPr id="6" name="Freeform 6"/>
            <p:cNvSpPr/>
            <p:nvPr/>
          </p:nvSpPr>
          <p:spPr>
            <a:xfrm>
              <a:off x="0" y="0"/>
              <a:ext cx="4575141" cy="3780800"/>
            </a:xfrm>
            <a:custGeom>
              <a:avLst/>
              <a:gdLst/>
              <a:ahLst/>
              <a:cxnLst/>
              <a:rect l="l" t="t" r="r" b="b"/>
              <a:pathLst>
                <a:path w="4575141" h="3780800">
                  <a:moveTo>
                    <a:pt x="0" y="0"/>
                  </a:moveTo>
                  <a:lnTo>
                    <a:pt x="4575141" y="0"/>
                  </a:lnTo>
                  <a:lnTo>
                    <a:pt x="4575141" y="3780800"/>
                  </a:lnTo>
                  <a:lnTo>
                    <a:pt x="0" y="3780800"/>
                  </a:lnTo>
                  <a:close/>
                </a:path>
              </a:pathLst>
            </a:custGeom>
            <a:solidFill>
              <a:srgbClr val="000000">
                <a:alpha val="0"/>
              </a:srgbClr>
            </a:solidFill>
          </p:spPr>
          <p:txBody>
            <a:bodyPr/>
            <a:lstStyle/>
            <a:p>
              <a:endParaRPr lang="fr-FR"/>
            </a:p>
          </p:txBody>
        </p:sp>
        <p:sp>
          <p:nvSpPr>
            <p:cNvPr id="7" name="TextBox 7"/>
            <p:cNvSpPr txBox="1"/>
            <p:nvPr/>
          </p:nvSpPr>
          <p:spPr>
            <a:xfrm>
              <a:off x="0" y="0"/>
              <a:ext cx="4575141" cy="3780800"/>
            </a:xfrm>
            <a:prstGeom prst="rect">
              <a:avLst/>
            </a:prstGeom>
          </p:spPr>
          <p:txBody>
            <a:bodyPr lIns="0" tIns="0" rIns="0" bIns="0" rtlCol="0" anchor="ctr"/>
            <a:lstStyle/>
            <a:p>
              <a:pPr algn="ctr">
                <a:lnSpc>
                  <a:spcPts val="17280"/>
                </a:lnSpc>
              </a:pPr>
              <a:r>
                <a:rPr lang="en-US" sz="14400" dirty="0">
                  <a:solidFill>
                    <a:srgbClr val="FFFFFF"/>
                  </a:solidFill>
                  <a:latin typeface="Open Sans"/>
                  <a:ea typeface="Open Sans"/>
                  <a:cs typeface="Open Sans"/>
                  <a:sym typeface="Open Sans"/>
                </a:rPr>
                <a:t>5</a:t>
              </a:r>
            </a:p>
          </p:txBody>
        </p:sp>
      </p:grpSp>
      <p:sp>
        <p:nvSpPr>
          <p:cNvPr id="8" name="Freeform 8"/>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a:grpSpLocks noChangeAspect="1"/>
          </p:cNvGrpSpPr>
          <p:nvPr/>
        </p:nvGrpSpPr>
        <p:grpSpPr>
          <a:xfrm>
            <a:off x="15351308" y="9122570"/>
            <a:ext cx="1912912" cy="844868"/>
            <a:chOff x="0" y="0"/>
            <a:chExt cx="2550549" cy="1126491"/>
          </a:xfrm>
        </p:grpSpPr>
        <p:sp>
          <p:nvSpPr>
            <p:cNvPr id="10" name="Freeform 10"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11" name="Group 11"/>
          <p:cNvGrpSpPr>
            <a:grpSpLocks noChangeAspect="1"/>
          </p:cNvGrpSpPr>
          <p:nvPr/>
        </p:nvGrpSpPr>
        <p:grpSpPr>
          <a:xfrm>
            <a:off x="7420924" y="8895218"/>
            <a:ext cx="3340260" cy="1199986"/>
            <a:chOff x="0" y="0"/>
            <a:chExt cx="4453680" cy="1599981"/>
          </a:xfrm>
        </p:grpSpPr>
        <p:sp>
          <p:nvSpPr>
            <p:cNvPr id="12" name="Freeform 12"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3" name="Group 13"/>
          <p:cNvGrpSpPr>
            <a:grpSpLocks noChangeAspect="1"/>
          </p:cNvGrpSpPr>
          <p:nvPr/>
        </p:nvGrpSpPr>
        <p:grpSpPr>
          <a:xfrm>
            <a:off x="1173706" y="9210666"/>
            <a:ext cx="2050862" cy="745146"/>
            <a:chOff x="0" y="0"/>
            <a:chExt cx="2734483" cy="993528"/>
          </a:xfrm>
        </p:grpSpPr>
        <p:sp>
          <p:nvSpPr>
            <p:cNvPr id="14" name="Freeform 14"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5" name="Group 15"/>
          <p:cNvGrpSpPr>
            <a:grpSpLocks noChangeAspect="1"/>
          </p:cNvGrpSpPr>
          <p:nvPr/>
        </p:nvGrpSpPr>
        <p:grpSpPr>
          <a:xfrm>
            <a:off x="4677366" y="8873770"/>
            <a:ext cx="1414066" cy="1342468"/>
            <a:chOff x="0" y="0"/>
            <a:chExt cx="1885421" cy="1789957"/>
          </a:xfrm>
        </p:grpSpPr>
        <p:sp>
          <p:nvSpPr>
            <p:cNvPr id="16" name="Freeform 16"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7" name="Group 17"/>
          <p:cNvGrpSpPr>
            <a:grpSpLocks noChangeAspect="1"/>
          </p:cNvGrpSpPr>
          <p:nvPr/>
        </p:nvGrpSpPr>
        <p:grpSpPr>
          <a:xfrm>
            <a:off x="12289238" y="8901776"/>
            <a:ext cx="1534016" cy="1426634"/>
            <a:chOff x="0" y="0"/>
            <a:chExt cx="2045355" cy="1902179"/>
          </a:xfrm>
        </p:grpSpPr>
        <p:sp>
          <p:nvSpPr>
            <p:cNvPr id="18" name="Freeform 18"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pSp>
        <p:nvGrpSpPr>
          <p:cNvPr id="19" name="Group 19"/>
          <p:cNvGrpSpPr/>
          <p:nvPr/>
        </p:nvGrpSpPr>
        <p:grpSpPr>
          <a:xfrm rot="-900712">
            <a:off x="1180550" y="2900038"/>
            <a:ext cx="4486928" cy="4486928"/>
            <a:chOff x="0" y="0"/>
            <a:chExt cx="5982571" cy="5982571"/>
          </a:xfrm>
        </p:grpSpPr>
        <p:sp>
          <p:nvSpPr>
            <p:cNvPr id="20" name="Freeform 20"/>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99000">
                  <a:srgbClr val="6AB2E7">
                    <a:alpha val="100000"/>
                  </a:srgbClr>
                </a:gs>
              </a:gsLst>
              <a:lin ang="9000043"/>
            </a:gradFill>
          </p:spPr>
          <p:txBody>
            <a:bodyPr/>
            <a:lstStyle/>
            <a:p>
              <a:endParaRPr lang="fr-FR"/>
            </a:p>
          </p:txBody>
        </p:sp>
      </p:grpSp>
    </p:spTree>
    <p:extLst>
      <p:ext uri="{BB962C8B-B14F-4D97-AF65-F5344CB8AC3E}">
        <p14:creationId xmlns:p14="http://schemas.microsoft.com/office/powerpoint/2010/main" val="984815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sp>
        <p:nvSpPr>
          <p:cNvPr id="2" name="TextBox 2"/>
          <p:cNvSpPr txBox="1"/>
          <p:nvPr/>
        </p:nvSpPr>
        <p:spPr>
          <a:xfrm>
            <a:off x="1531423" y="738187"/>
            <a:ext cx="12397952" cy="666750"/>
          </a:xfrm>
          <a:prstGeom prst="rect">
            <a:avLst/>
          </a:prstGeom>
        </p:spPr>
        <p:txBody>
          <a:bodyPr lIns="0" tIns="0" rIns="0" bIns="0" rtlCol="0" anchor="t">
            <a:spAutoFit/>
          </a:bodyPr>
          <a:lstStyle/>
          <a:p>
            <a:pPr algn="l">
              <a:lnSpc>
                <a:spcPts val="5399"/>
              </a:lnSpc>
            </a:pPr>
            <a:r>
              <a:rPr lang="en-US" sz="4499" b="1">
                <a:solidFill>
                  <a:srgbClr val="FFFFFF"/>
                </a:solidFill>
                <a:latin typeface="Noto Sans Bold"/>
                <a:ea typeface="Noto Sans Bold"/>
                <a:cs typeface="Noto Sans Bold"/>
                <a:sym typeface="Noto Sans Bold"/>
              </a:rPr>
              <a:t>Leçons apprises et limites</a:t>
            </a:r>
          </a:p>
        </p:txBody>
      </p:sp>
      <p:sp>
        <p:nvSpPr>
          <p:cNvPr id="3" name="Freeform 3"/>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p:cNvGrpSpPr>
            <a:grpSpLocks noChangeAspect="1"/>
          </p:cNvGrpSpPr>
          <p:nvPr/>
        </p:nvGrpSpPr>
        <p:grpSpPr>
          <a:xfrm>
            <a:off x="15351308" y="9122570"/>
            <a:ext cx="1912912" cy="844868"/>
            <a:chOff x="0" y="0"/>
            <a:chExt cx="2550549" cy="1126491"/>
          </a:xfrm>
        </p:grpSpPr>
        <p:sp>
          <p:nvSpPr>
            <p:cNvPr id="5" name="Freeform 5"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6" name="Group 6"/>
          <p:cNvGrpSpPr>
            <a:grpSpLocks noChangeAspect="1"/>
          </p:cNvGrpSpPr>
          <p:nvPr/>
        </p:nvGrpSpPr>
        <p:grpSpPr>
          <a:xfrm>
            <a:off x="7420924" y="8895218"/>
            <a:ext cx="3340260" cy="1199986"/>
            <a:chOff x="0" y="0"/>
            <a:chExt cx="4453680" cy="1599981"/>
          </a:xfrm>
        </p:grpSpPr>
        <p:sp>
          <p:nvSpPr>
            <p:cNvPr id="7" name="Freeform 7"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8" name="Group 8"/>
          <p:cNvGrpSpPr>
            <a:grpSpLocks noChangeAspect="1"/>
          </p:cNvGrpSpPr>
          <p:nvPr/>
        </p:nvGrpSpPr>
        <p:grpSpPr>
          <a:xfrm>
            <a:off x="1173706" y="9210666"/>
            <a:ext cx="2050862" cy="745146"/>
            <a:chOff x="0" y="0"/>
            <a:chExt cx="2734483" cy="993528"/>
          </a:xfrm>
        </p:grpSpPr>
        <p:sp>
          <p:nvSpPr>
            <p:cNvPr id="9" name="Freeform 9"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0" name="Group 10"/>
          <p:cNvGrpSpPr>
            <a:grpSpLocks noChangeAspect="1"/>
          </p:cNvGrpSpPr>
          <p:nvPr/>
        </p:nvGrpSpPr>
        <p:grpSpPr>
          <a:xfrm>
            <a:off x="4677366" y="8873770"/>
            <a:ext cx="1414066" cy="1342468"/>
            <a:chOff x="0" y="0"/>
            <a:chExt cx="1885421" cy="1789957"/>
          </a:xfrm>
        </p:grpSpPr>
        <p:sp>
          <p:nvSpPr>
            <p:cNvPr id="11" name="Freeform 11"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2" name="Group 12"/>
          <p:cNvGrpSpPr>
            <a:grpSpLocks noChangeAspect="1"/>
          </p:cNvGrpSpPr>
          <p:nvPr/>
        </p:nvGrpSpPr>
        <p:grpSpPr>
          <a:xfrm>
            <a:off x="12289238" y="8901776"/>
            <a:ext cx="1534016" cy="1426634"/>
            <a:chOff x="0" y="0"/>
            <a:chExt cx="2045355" cy="1902179"/>
          </a:xfrm>
        </p:grpSpPr>
        <p:sp>
          <p:nvSpPr>
            <p:cNvPr id="13" name="Freeform 13"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pSp>
        <p:nvGrpSpPr>
          <p:cNvPr id="14" name="Group 14"/>
          <p:cNvGrpSpPr/>
          <p:nvPr/>
        </p:nvGrpSpPr>
        <p:grpSpPr>
          <a:xfrm>
            <a:off x="1531423" y="1720153"/>
            <a:ext cx="16312026" cy="5584478"/>
            <a:chOff x="0" y="0"/>
            <a:chExt cx="21749368" cy="7445970"/>
          </a:xfrm>
        </p:grpSpPr>
        <p:grpSp>
          <p:nvGrpSpPr>
            <p:cNvPr id="15" name="Group 15"/>
            <p:cNvGrpSpPr/>
            <p:nvPr/>
          </p:nvGrpSpPr>
          <p:grpSpPr>
            <a:xfrm>
              <a:off x="0" y="0"/>
              <a:ext cx="21749368" cy="7445970"/>
              <a:chOff x="0" y="0"/>
              <a:chExt cx="21749368" cy="7445970"/>
            </a:xfrm>
          </p:grpSpPr>
          <p:sp>
            <p:nvSpPr>
              <p:cNvPr id="16" name="Freeform 16"/>
              <p:cNvSpPr/>
              <p:nvPr/>
            </p:nvSpPr>
            <p:spPr>
              <a:xfrm>
                <a:off x="0" y="0"/>
                <a:ext cx="21749369" cy="7445970"/>
              </a:xfrm>
              <a:custGeom>
                <a:avLst/>
                <a:gdLst/>
                <a:ahLst/>
                <a:cxnLst/>
                <a:rect l="l" t="t" r="r" b="b"/>
                <a:pathLst>
                  <a:path w="21749369" h="7445970">
                    <a:moveTo>
                      <a:pt x="0" y="0"/>
                    </a:moveTo>
                    <a:lnTo>
                      <a:pt x="21749369" y="0"/>
                    </a:lnTo>
                    <a:lnTo>
                      <a:pt x="21749369" y="7445970"/>
                    </a:lnTo>
                    <a:lnTo>
                      <a:pt x="0" y="7445970"/>
                    </a:lnTo>
                    <a:close/>
                  </a:path>
                </a:pathLst>
              </a:custGeom>
              <a:solidFill>
                <a:srgbClr val="000000">
                  <a:alpha val="0"/>
                </a:srgbClr>
              </a:solidFill>
            </p:spPr>
            <p:txBody>
              <a:bodyPr/>
              <a:lstStyle/>
              <a:p>
                <a:endParaRPr lang="fr-FR"/>
              </a:p>
            </p:txBody>
          </p:sp>
          <p:sp>
            <p:nvSpPr>
              <p:cNvPr id="17" name="TextBox 17"/>
              <p:cNvSpPr txBox="1"/>
              <p:nvPr/>
            </p:nvSpPr>
            <p:spPr>
              <a:xfrm>
                <a:off x="0" y="0"/>
                <a:ext cx="21749368" cy="7445970"/>
              </a:xfrm>
              <a:prstGeom prst="rect">
                <a:avLst/>
              </a:prstGeom>
            </p:spPr>
            <p:txBody>
              <a:bodyPr lIns="0" tIns="0" rIns="0" bIns="0" rtlCol="0" anchor="ctr"/>
              <a:lstStyle/>
              <a:p>
                <a:pPr algn="l">
                  <a:lnSpc>
                    <a:spcPts val="4799"/>
                  </a:lnSpc>
                </a:pPr>
                <a:r>
                  <a:rPr lang="en-US" sz="3999" b="1" dirty="0" err="1">
                    <a:solidFill>
                      <a:srgbClr val="FDD720"/>
                    </a:solidFill>
                    <a:latin typeface="Noto Sans Bold"/>
                    <a:ea typeface="Noto Sans Bold"/>
                    <a:cs typeface="Noto Sans Bold"/>
                    <a:sym typeface="Noto Sans Bold"/>
                  </a:rPr>
                  <a:t>Leçons</a:t>
                </a:r>
                <a:r>
                  <a:rPr lang="en-US" sz="3999" b="1" dirty="0">
                    <a:solidFill>
                      <a:srgbClr val="FDD720"/>
                    </a:solidFill>
                    <a:latin typeface="Noto Sans Bold"/>
                    <a:ea typeface="Noto Sans Bold"/>
                    <a:cs typeface="Noto Sans Bold"/>
                    <a:sym typeface="Noto Sans Bold"/>
                  </a:rPr>
                  <a:t> :</a:t>
                </a:r>
              </a:p>
              <a:p>
                <a:pPr algn="l">
                  <a:lnSpc>
                    <a:spcPts val="4799"/>
                  </a:lnSpc>
                </a:pPr>
                <a:r>
                  <a:rPr lang="en-US" sz="3999" dirty="0">
                    <a:solidFill>
                      <a:srgbClr val="FFFFFF"/>
                    </a:solidFill>
                    <a:latin typeface="Noto Sans"/>
                    <a:ea typeface="Noto Sans"/>
                    <a:cs typeface="Noto Sans"/>
                    <a:sym typeface="Noto Sans"/>
                  </a:rPr>
                  <a:t>         </a:t>
                </a:r>
                <a:r>
                  <a:rPr lang="en-US" sz="3999" dirty="0" err="1">
                    <a:solidFill>
                      <a:srgbClr val="FFFFFF"/>
                    </a:solidFill>
                    <a:latin typeface="Noto Sans"/>
                    <a:ea typeface="Noto Sans"/>
                    <a:cs typeface="Noto Sans"/>
                    <a:sym typeface="Noto Sans"/>
                  </a:rPr>
                  <a:t>Mobilisation</a:t>
                </a:r>
                <a:r>
                  <a:rPr lang="en-US" sz="3999" dirty="0">
                    <a:solidFill>
                      <a:srgbClr val="FFFFFF"/>
                    </a:solidFill>
                    <a:latin typeface="Noto Sans"/>
                    <a:ea typeface="Noto Sans"/>
                    <a:cs typeface="Noto Sans"/>
                    <a:sym typeface="Noto Sans"/>
                  </a:rPr>
                  <a:t> des experts </a:t>
                </a:r>
                <a:r>
                  <a:rPr lang="en-US" sz="3999" dirty="0" err="1">
                    <a:solidFill>
                      <a:srgbClr val="FFFFFF"/>
                    </a:solidFill>
                    <a:latin typeface="Noto Sans"/>
                    <a:ea typeface="Noto Sans"/>
                    <a:cs typeface="Noto Sans"/>
                    <a:sym typeface="Noto Sans"/>
                  </a:rPr>
                  <a:t>nationaux</a:t>
                </a:r>
                <a:endParaRPr lang="en-US" sz="3999" dirty="0">
                  <a:solidFill>
                    <a:srgbClr val="FFFFFF"/>
                  </a:solidFill>
                  <a:latin typeface="Noto Sans"/>
                  <a:ea typeface="Noto Sans"/>
                  <a:cs typeface="Noto Sans"/>
                  <a:sym typeface="Noto Sans"/>
                </a:endParaRPr>
              </a:p>
              <a:p>
                <a:pPr algn="l">
                  <a:lnSpc>
                    <a:spcPts val="4799"/>
                  </a:lnSpc>
                </a:pPr>
                <a:r>
                  <a:rPr lang="en-US" sz="3999" dirty="0">
                    <a:solidFill>
                      <a:srgbClr val="FFFFFF"/>
                    </a:solidFill>
                    <a:latin typeface="Noto Sans"/>
                    <a:ea typeface="Noto Sans"/>
                    <a:cs typeface="Noto Sans"/>
                    <a:sym typeface="Noto Sans"/>
                  </a:rPr>
                  <a:t>         </a:t>
                </a:r>
                <a:r>
                  <a:rPr lang="en-US" sz="3999" dirty="0" err="1">
                    <a:solidFill>
                      <a:srgbClr val="FFFFFF"/>
                    </a:solidFill>
                    <a:latin typeface="Noto Sans"/>
                    <a:ea typeface="Noto Sans"/>
                    <a:cs typeface="Noto Sans"/>
                    <a:sym typeface="Noto Sans"/>
                  </a:rPr>
                  <a:t>Valorisation</a:t>
                </a:r>
                <a:r>
                  <a:rPr lang="en-US" sz="3999" dirty="0">
                    <a:solidFill>
                      <a:srgbClr val="FFFFFF"/>
                    </a:solidFill>
                    <a:latin typeface="Noto Sans"/>
                    <a:ea typeface="Noto Sans"/>
                    <a:cs typeface="Noto Sans"/>
                    <a:sym typeface="Noto Sans"/>
                  </a:rPr>
                  <a:t> des </a:t>
                </a:r>
                <a:r>
                  <a:rPr lang="en-US" sz="3999" dirty="0" err="1">
                    <a:solidFill>
                      <a:srgbClr val="FFFFFF"/>
                    </a:solidFill>
                    <a:latin typeface="Noto Sans"/>
                    <a:ea typeface="Noto Sans"/>
                    <a:cs typeface="Noto Sans"/>
                    <a:sym typeface="Noto Sans"/>
                  </a:rPr>
                  <a:t>savoirs</a:t>
                </a:r>
                <a:r>
                  <a:rPr lang="en-US" sz="3999" dirty="0">
                    <a:solidFill>
                      <a:srgbClr val="FFFFFF"/>
                    </a:solidFill>
                    <a:latin typeface="Noto Sans"/>
                    <a:ea typeface="Noto Sans"/>
                    <a:cs typeface="Noto Sans"/>
                    <a:sym typeface="Noto Sans"/>
                  </a:rPr>
                  <a:t> </a:t>
                </a:r>
                <a:r>
                  <a:rPr lang="en-US" sz="3999" dirty="0" err="1">
                    <a:solidFill>
                      <a:srgbClr val="FFFFFF"/>
                    </a:solidFill>
                    <a:latin typeface="Noto Sans"/>
                    <a:ea typeface="Noto Sans"/>
                    <a:cs typeface="Noto Sans"/>
                    <a:sym typeface="Noto Sans"/>
                  </a:rPr>
                  <a:t>endogènes</a:t>
                </a:r>
                <a:endParaRPr lang="en-US" sz="3999" dirty="0">
                  <a:solidFill>
                    <a:srgbClr val="FFFFFF"/>
                  </a:solidFill>
                  <a:latin typeface="Noto Sans"/>
                  <a:ea typeface="Noto Sans"/>
                  <a:cs typeface="Noto Sans"/>
                  <a:sym typeface="Noto Sans"/>
                </a:endParaRPr>
              </a:p>
              <a:p>
                <a:pPr algn="l">
                  <a:lnSpc>
                    <a:spcPts val="4799"/>
                  </a:lnSpc>
                </a:pPr>
                <a:r>
                  <a:rPr lang="en-US" sz="3999" dirty="0">
                    <a:solidFill>
                      <a:srgbClr val="FFFFFF"/>
                    </a:solidFill>
                    <a:latin typeface="Noto Sans"/>
                    <a:ea typeface="Noto Sans"/>
                    <a:cs typeface="Noto Sans"/>
                    <a:sym typeface="Noto Sans"/>
                  </a:rPr>
                  <a:t>         </a:t>
                </a:r>
                <a:r>
                  <a:rPr lang="en-US" sz="3999" dirty="0" err="1">
                    <a:solidFill>
                      <a:srgbClr val="FFFFFF"/>
                    </a:solidFill>
                    <a:latin typeface="Noto Sans"/>
                    <a:ea typeface="Noto Sans"/>
                    <a:cs typeface="Noto Sans"/>
                    <a:sym typeface="Noto Sans"/>
                  </a:rPr>
                  <a:t>Rayonnement</a:t>
                </a:r>
                <a:r>
                  <a:rPr lang="en-US" sz="3999" dirty="0">
                    <a:solidFill>
                      <a:srgbClr val="FFFFFF"/>
                    </a:solidFill>
                    <a:latin typeface="Noto Sans"/>
                    <a:ea typeface="Noto Sans"/>
                    <a:cs typeface="Noto Sans"/>
                    <a:sym typeface="Noto Sans"/>
                  </a:rPr>
                  <a:t> international du CFEN </a:t>
                </a:r>
              </a:p>
              <a:p>
                <a:pPr algn="l">
                  <a:lnSpc>
                    <a:spcPts val="4799"/>
                  </a:lnSpc>
                </a:pPr>
                <a:endParaRPr lang="en-US" sz="3999" dirty="0">
                  <a:solidFill>
                    <a:srgbClr val="FFFFFF"/>
                  </a:solidFill>
                  <a:latin typeface="Noto Sans"/>
                  <a:ea typeface="Noto Sans"/>
                  <a:cs typeface="Noto Sans"/>
                  <a:sym typeface="Noto Sans"/>
                </a:endParaRPr>
              </a:p>
              <a:p>
                <a:pPr algn="l">
                  <a:lnSpc>
                    <a:spcPts val="4799"/>
                  </a:lnSpc>
                </a:pPr>
                <a:r>
                  <a:rPr lang="en-US" sz="3999" b="1" dirty="0" err="1">
                    <a:solidFill>
                      <a:srgbClr val="FDD720"/>
                    </a:solidFill>
                    <a:latin typeface="Noto Sans Bold"/>
                    <a:ea typeface="Noto Sans Bold"/>
                    <a:cs typeface="Noto Sans Bold"/>
                    <a:sym typeface="Noto Sans Bold"/>
                  </a:rPr>
                  <a:t>Limites</a:t>
                </a:r>
                <a:r>
                  <a:rPr lang="en-US" sz="3999" b="1" dirty="0">
                    <a:solidFill>
                      <a:srgbClr val="FDD720"/>
                    </a:solidFill>
                    <a:latin typeface="Noto Sans Bold"/>
                    <a:ea typeface="Noto Sans Bold"/>
                    <a:cs typeface="Noto Sans Bold"/>
                    <a:sym typeface="Noto Sans Bold"/>
                  </a:rPr>
                  <a:t> :</a:t>
                </a:r>
              </a:p>
              <a:p>
                <a:pPr algn="l">
                  <a:lnSpc>
                    <a:spcPts val="4799"/>
                  </a:lnSpc>
                </a:pPr>
                <a:r>
                  <a:rPr lang="en-US" sz="3999" dirty="0">
                    <a:solidFill>
                      <a:srgbClr val="FFFFFF"/>
                    </a:solidFill>
                    <a:latin typeface="Noto Sans"/>
                    <a:ea typeface="Noto Sans"/>
                    <a:cs typeface="Noto Sans"/>
                    <a:sym typeface="Noto Sans"/>
                  </a:rPr>
                  <a:t>         </a:t>
                </a:r>
                <a:r>
                  <a:rPr lang="en-US" sz="3999" dirty="0" err="1">
                    <a:solidFill>
                      <a:srgbClr val="FFFFFF"/>
                    </a:solidFill>
                    <a:latin typeface="Noto Sans"/>
                    <a:ea typeface="Noto Sans"/>
                    <a:cs typeface="Noto Sans"/>
                    <a:sym typeface="Noto Sans"/>
                  </a:rPr>
                  <a:t>Manque</a:t>
                </a:r>
                <a:r>
                  <a:rPr lang="en-US" sz="3999" dirty="0">
                    <a:solidFill>
                      <a:srgbClr val="FFFFFF"/>
                    </a:solidFill>
                    <a:latin typeface="Noto Sans"/>
                    <a:ea typeface="Noto Sans"/>
                    <a:cs typeface="Noto Sans"/>
                    <a:sym typeface="Noto Sans"/>
                  </a:rPr>
                  <a:t> de </a:t>
                </a:r>
                <a:r>
                  <a:rPr lang="en-US" sz="3999" dirty="0" err="1">
                    <a:solidFill>
                      <a:srgbClr val="FFFFFF"/>
                    </a:solidFill>
                    <a:latin typeface="Noto Sans"/>
                    <a:ea typeface="Noto Sans"/>
                    <a:cs typeface="Noto Sans"/>
                    <a:sym typeface="Noto Sans"/>
                  </a:rPr>
                  <a:t>financement</a:t>
                </a:r>
                <a:r>
                  <a:rPr lang="en-US" sz="3999" dirty="0">
                    <a:solidFill>
                      <a:srgbClr val="FFFFFF"/>
                    </a:solidFill>
                    <a:latin typeface="Noto Sans"/>
                    <a:ea typeface="Noto Sans"/>
                    <a:cs typeface="Noto Sans"/>
                    <a:sym typeface="Noto Sans"/>
                  </a:rPr>
                  <a:t> durable</a:t>
                </a:r>
              </a:p>
              <a:p>
                <a:pPr algn="l">
                  <a:lnSpc>
                    <a:spcPts val="4799"/>
                  </a:lnSpc>
                </a:pPr>
                <a:r>
                  <a:rPr lang="en-US" sz="3999" dirty="0">
                    <a:solidFill>
                      <a:srgbClr val="FFFFFF"/>
                    </a:solidFill>
                    <a:latin typeface="Noto Sans"/>
                    <a:ea typeface="Noto Sans"/>
                    <a:cs typeface="Noto Sans"/>
                    <a:sym typeface="Noto Sans"/>
                  </a:rPr>
                  <a:t>         Absence de certification </a:t>
                </a:r>
                <a:r>
                  <a:rPr lang="en-US" sz="3999" dirty="0" err="1">
                    <a:solidFill>
                      <a:srgbClr val="FFFFFF"/>
                    </a:solidFill>
                    <a:latin typeface="Noto Sans"/>
                    <a:ea typeface="Noto Sans"/>
                    <a:cs typeface="Noto Sans"/>
                    <a:sym typeface="Noto Sans"/>
                  </a:rPr>
                  <a:t>officielle</a:t>
                </a:r>
                <a:endParaRPr lang="en-US" sz="3999" dirty="0">
                  <a:solidFill>
                    <a:srgbClr val="FFFFFF"/>
                  </a:solidFill>
                  <a:latin typeface="Noto Sans"/>
                  <a:ea typeface="Noto Sans"/>
                  <a:cs typeface="Noto Sans"/>
                  <a:sym typeface="Noto Sans"/>
                </a:endParaRPr>
              </a:p>
              <a:p>
                <a:pPr algn="l">
                  <a:lnSpc>
                    <a:spcPts val="4800"/>
                  </a:lnSpc>
                </a:pPr>
                <a:r>
                  <a:rPr lang="en-US" sz="4000" dirty="0">
                    <a:solidFill>
                      <a:srgbClr val="FFFFFF"/>
                    </a:solidFill>
                    <a:latin typeface="Noto Sans"/>
                    <a:ea typeface="Noto Sans"/>
                    <a:cs typeface="Noto Sans"/>
                    <a:sym typeface="Noto Sans"/>
                  </a:rPr>
                  <a:t>         </a:t>
                </a:r>
                <a:r>
                  <a:rPr lang="en-US" sz="4000" dirty="0" err="1">
                    <a:solidFill>
                      <a:srgbClr val="FFFFFF"/>
                    </a:solidFill>
                    <a:latin typeface="Noto Sans"/>
                    <a:ea typeface="Noto Sans"/>
                    <a:cs typeface="Noto Sans"/>
                    <a:sym typeface="Noto Sans"/>
                  </a:rPr>
                  <a:t>Défis</a:t>
                </a:r>
                <a:r>
                  <a:rPr lang="en-US" sz="4000" dirty="0">
                    <a:solidFill>
                      <a:srgbClr val="FFFFFF"/>
                    </a:solidFill>
                    <a:latin typeface="Noto Sans"/>
                    <a:ea typeface="Noto Sans"/>
                    <a:cs typeface="Noto Sans"/>
                    <a:sym typeface="Noto Sans"/>
                  </a:rPr>
                  <a:t> de </a:t>
                </a:r>
                <a:r>
                  <a:rPr lang="en-US" sz="4000" dirty="0" err="1">
                    <a:solidFill>
                      <a:srgbClr val="FFFFFF"/>
                    </a:solidFill>
                    <a:latin typeface="Noto Sans"/>
                    <a:ea typeface="Noto Sans"/>
                    <a:cs typeface="Noto Sans"/>
                    <a:sym typeface="Noto Sans"/>
                  </a:rPr>
                  <a:t>gouvernance</a:t>
                </a:r>
                <a:r>
                  <a:rPr lang="en-US" sz="4000" dirty="0">
                    <a:solidFill>
                      <a:srgbClr val="FFFFFF"/>
                    </a:solidFill>
                    <a:latin typeface="Noto Sans"/>
                    <a:ea typeface="Noto Sans"/>
                    <a:cs typeface="Noto Sans"/>
                    <a:sym typeface="Noto Sans"/>
                  </a:rPr>
                  <a:t> et coordination</a:t>
                </a:r>
              </a:p>
            </p:txBody>
          </p:sp>
        </p:grpSp>
        <p:grpSp>
          <p:nvGrpSpPr>
            <p:cNvPr id="18" name="Group 18"/>
            <p:cNvGrpSpPr/>
            <p:nvPr/>
          </p:nvGrpSpPr>
          <p:grpSpPr>
            <a:xfrm>
              <a:off x="890285" y="1147424"/>
              <a:ext cx="478274" cy="478274"/>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0" name="TextBox 20"/>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1" name="Group 21"/>
            <p:cNvGrpSpPr/>
            <p:nvPr/>
          </p:nvGrpSpPr>
          <p:grpSpPr>
            <a:xfrm>
              <a:off x="890285" y="1896108"/>
              <a:ext cx="478274" cy="47827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3" name="TextBox 23"/>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4" name="Group 24"/>
            <p:cNvGrpSpPr/>
            <p:nvPr/>
          </p:nvGrpSpPr>
          <p:grpSpPr>
            <a:xfrm>
              <a:off x="890285" y="2729639"/>
              <a:ext cx="478274" cy="478274"/>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6" name="TextBox 26"/>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7" name="Group 27"/>
            <p:cNvGrpSpPr/>
            <p:nvPr/>
          </p:nvGrpSpPr>
          <p:grpSpPr>
            <a:xfrm>
              <a:off x="890285" y="5105786"/>
              <a:ext cx="478274" cy="478274"/>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9" name="TextBox 29"/>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30" name="Group 30"/>
            <p:cNvGrpSpPr/>
            <p:nvPr/>
          </p:nvGrpSpPr>
          <p:grpSpPr>
            <a:xfrm>
              <a:off x="890285" y="5939659"/>
              <a:ext cx="478274" cy="478274"/>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2" name="TextBox 32"/>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33" name="Group 33"/>
            <p:cNvGrpSpPr/>
            <p:nvPr/>
          </p:nvGrpSpPr>
          <p:grpSpPr>
            <a:xfrm>
              <a:off x="890285" y="6773533"/>
              <a:ext cx="478274" cy="478274"/>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5" name="TextBox 35"/>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0" y="5914050"/>
            <a:ext cx="18288000" cy="2009400"/>
            <a:chOff x="0" y="0"/>
            <a:chExt cx="24384000" cy="2679200"/>
          </a:xfrm>
        </p:grpSpPr>
        <p:sp>
          <p:nvSpPr>
            <p:cNvPr id="3" name="Freeform 3"/>
            <p:cNvSpPr/>
            <p:nvPr/>
          </p:nvSpPr>
          <p:spPr>
            <a:xfrm>
              <a:off x="0" y="0"/>
              <a:ext cx="24384000" cy="2679200"/>
            </a:xfrm>
            <a:custGeom>
              <a:avLst/>
              <a:gdLst/>
              <a:ahLst/>
              <a:cxnLst/>
              <a:rect l="l" t="t" r="r" b="b"/>
              <a:pathLst>
                <a:path w="24384000" h="2679200">
                  <a:moveTo>
                    <a:pt x="0" y="0"/>
                  </a:moveTo>
                  <a:lnTo>
                    <a:pt x="24384000" y="0"/>
                  </a:lnTo>
                  <a:lnTo>
                    <a:pt x="24384000" y="2679200"/>
                  </a:lnTo>
                  <a:lnTo>
                    <a:pt x="0" y="2679200"/>
                  </a:lnTo>
                  <a:close/>
                </a:path>
              </a:pathLst>
            </a:custGeom>
            <a:solidFill>
              <a:srgbClr val="000000">
                <a:alpha val="0"/>
              </a:srgbClr>
            </a:solidFill>
          </p:spPr>
          <p:txBody>
            <a:bodyPr/>
            <a:lstStyle/>
            <a:p>
              <a:endParaRPr lang="fr-FR"/>
            </a:p>
          </p:txBody>
        </p:sp>
        <p:sp>
          <p:nvSpPr>
            <p:cNvPr id="4" name="TextBox 4"/>
            <p:cNvSpPr txBox="1"/>
            <p:nvPr/>
          </p:nvSpPr>
          <p:spPr>
            <a:xfrm>
              <a:off x="0" y="0"/>
              <a:ext cx="24384000" cy="2679200"/>
            </a:xfrm>
            <a:prstGeom prst="rect">
              <a:avLst/>
            </a:prstGeom>
          </p:spPr>
          <p:txBody>
            <a:bodyPr lIns="0" tIns="0" rIns="0" bIns="0" rtlCol="0" anchor="ctr"/>
            <a:lstStyle/>
            <a:p>
              <a:pPr algn="ctr">
                <a:lnSpc>
                  <a:spcPts val="7680"/>
                </a:lnSpc>
              </a:pPr>
              <a:r>
                <a:rPr lang="en-US" sz="6400" b="1">
                  <a:solidFill>
                    <a:srgbClr val="FFFFFF"/>
                  </a:solidFill>
                  <a:latin typeface="Noto Sans Bold"/>
                  <a:ea typeface="Noto Sans Bold"/>
                  <a:cs typeface="Noto Sans Bold"/>
                  <a:sym typeface="Noto Sans Bold"/>
                </a:rPr>
                <a:t>Recommandations</a:t>
              </a:r>
            </a:p>
          </p:txBody>
        </p:sp>
      </p:grpSp>
      <p:grpSp>
        <p:nvGrpSpPr>
          <p:cNvPr id="5" name="Group 5"/>
          <p:cNvGrpSpPr/>
          <p:nvPr/>
        </p:nvGrpSpPr>
        <p:grpSpPr>
          <a:xfrm>
            <a:off x="7550400" y="1870950"/>
            <a:ext cx="3187200" cy="2835600"/>
            <a:chOff x="0" y="0"/>
            <a:chExt cx="4249600" cy="3780800"/>
          </a:xfrm>
        </p:grpSpPr>
        <p:sp>
          <p:nvSpPr>
            <p:cNvPr id="6" name="Freeform 6"/>
            <p:cNvSpPr/>
            <p:nvPr/>
          </p:nvSpPr>
          <p:spPr>
            <a:xfrm>
              <a:off x="0" y="0"/>
              <a:ext cx="4249600" cy="3780800"/>
            </a:xfrm>
            <a:custGeom>
              <a:avLst/>
              <a:gdLst/>
              <a:ahLst/>
              <a:cxnLst/>
              <a:rect l="l" t="t" r="r" b="b"/>
              <a:pathLst>
                <a:path w="4249600" h="3780800">
                  <a:moveTo>
                    <a:pt x="0" y="0"/>
                  </a:moveTo>
                  <a:lnTo>
                    <a:pt x="4249600" y="0"/>
                  </a:lnTo>
                  <a:lnTo>
                    <a:pt x="4249600" y="3780800"/>
                  </a:lnTo>
                  <a:lnTo>
                    <a:pt x="0" y="3780800"/>
                  </a:lnTo>
                  <a:close/>
                </a:path>
              </a:pathLst>
            </a:custGeom>
            <a:solidFill>
              <a:srgbClr val="000000">
                <a:alpha val="0"/>
              </a:srgbClr>
            </a:solidFill>
          </p:spPr>
          <p:txBody>
            <a:bodyPr/>
            <a:lstStyle/>
            <a:p>
              <a:endParaRPr lang="fr-FR"/>
            </a:p>
          </p:txBody>
        </p:sp>
        <p:sp>
          <p:nvSpPr>
            <p:cNvPr id="7" name="TextBox 7"/>
            <p:cNvSpPr txBox="1"/>
            <p:nvPr/>
          </p:nvSpPr>
          <p:spPr>
            <a:xfrm>
              <a:off x="0" y="0"/>
              <a:ext cx="4249600" cy="3780800"/>
            </a:xfrm>
            <a:prstGeom prst="rect">
              <a:avLst/>
            </a:prstGeom>
          </p:spPr>
          <p:txBody>
            <a:bodyPr lIns="0" tIns="0" rIns="0" bIns="0" rtlCol="0" anchor="ctr"/>
            <a:lstStyle/>
            <a:p>
              <a:pPr algn="ctr">
                <a:lnSpc>
                  <a:spcPts val="17280"/>
                </a:lnSpc>
              </a:pPr>
              <a:r>
                <a:rPr lang="en-US" sz="14400" b="1">
                  <a:solidFill>
                    <a:srgbClr val="FFFFFF"/>
                  </a:solidFill>
                  <a:latin typeface="Open Sans Bold"/>
                  <a:ea typeface="Open Sans Bold"/>
                  <a:cs typeface="Open Sans Bold"/>
                  <a:sym typeface="Open Sans Bold"/>
                </a:rPr>
                <a:t>7</a:t>
              </a:r>
            </a:p>
          </p:txBody>
        </p:sp>
      </p:grpSp>
      <p:grpSp>
        <p:nvGrpSpPr>
          <p:cNvPr id="8" name="Group 8"/>
          <p:cNvGrpSpPr/>
          <p:nvPr/>
        </p:nvGrpSpPr>
        <p:grpSpPr>
          <a:xfrm>
            <a:off x="0" y="8781896"/>
            <a:ext cx="18288000" cy="1546514"/>
            <a:chOff x="0" y="0"/>
            <a:chExt cx="24384000" cy="2062019"/>
          </a:xfrm>
        </p:grpSpPr>
        <p:sp>
          <p:nvSpPr>
            <p:cNvPr id="9" name="Freeform 9"/>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10" name="Group 10"/>
          <p:cNvGrpSpPr>
            <a:grpSpLocks noChangeAspect="1"/>
          </p:cNvGrpSpPr>
          <p:nvPr/>
        </p:nvGrpSpPr>
        <p:grpSpPr>
          <a:xfrm>
            <a:off x="15351308" y="9122570"/>
            <a:ext cx="1912912" cy="844868"/>
            <a:chOff x="0" y="0"/>
            <a:chExt cx="2550549" cy="1126491"/>
          </a:xfrm>
        </p:grpSpPr>
        <p:sp>
          <p:nvSpPr>
            <p:cNvPr id="11" name="Freeform 11"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2" name="Group 12"/>
          <p:cNvGrpSpPr>
            <a:grpSpLocks noChangeAspect="1"/>
          </p:cNvGrpSpPr>
          <p:nvPr/>
        </p:nvGrpSpPr>
        <p:grpSpPr>
          <a:xfrm>
            <a:off x="7420924" y="8895218"/>
            <a:ext cx="3340260" cy="1199986"/>
            <a:chOff x="0" y="0"/>
            <a:chExt cx="4453680" cy="1599981"/>
          </a:xfrm>
        </p:grpSpPr>
        <p:sp>
          <p:nvSpPr>
            <p:cNvPr id="13" name="Freeform 13"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4" name="Group 14"/>
          <p:cNvGrpSpPr>
            <a:grpSpLocks noChangeAspect="1"/>
          </p:cNvGrpSpPr>
          <p:nvPr/>
        </p:nvGrpSpPr>
        <p:grpSpPr>
          <a:xfrm>
            <a:off x="1173706" y="9210666"/>
            <a:ext cx="2050862" cy="745146"/>
            <a:chOff x="0" y="0"/>
            <a:chExt cx="2734483" cy="993528"/>
          </a:xfrm>
        </p:grpSpPr>
        <p:sp>
          <p:nvSpPr>
            <p:cNvPr id="15" name="Freeform 15"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6" name="Group 16"/>
          <p:cNvGrpSpPr>
            <a:grpSpLocks noChangeAspect="1"/>
          </p:cNvGrpSpPr>
          <p:nvPr/>
        </p:nvGrpSpPr>
        <p:grpSpPr>
          <a:xfrm>
            <a:off x="4677366" y="8873770"/>
            <a:ext cx="1414066" cy="1342468"/>
            <a:chOff x="0" y="0"/>
            <a:chExt cx="1885421" cy="1789957"/>
          </a:xfrm>
        </p:grpSpPr>
        <p:sp>
          <p:nvSpPr>
            <p:cNvPr id="17" name="Freeform 17"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18" name="Group 18"/>
          <p:cNvGrpSpPr>
            <a:grpSpLocks noChangeAspect="1"/>
          </p:cNvGrpSpPr>
          <p:nvPr/>
        </p:nvGrpSpPr>
        <p:grpSpPr>
          <a:xfrm>
            <a:off x="12289238" y="8901776"/>
            <a:ext cx="1534016" cy="1426634"/>
            <a:chOff x="0" y="0"/>
            <a:chExt cx="2045355" cy="1902179"/>
          </a:xfrm>
        </p:grpSpPr>
        <p:sp>
          <p:nvSpPr>
            <p:cNvPr id="19" name="Freeform 19"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grpSp>
        <p:nvGrpSpPr>
          <p:cNvPr id="20" name="Group 20"/>
          <p:cNvGrpSpPr/>
          <p:nvPr/>
        </p:nvGrpSpPr>
        <p:grpSpPr>
          <a:xfrm rot="-900712">
            <a:off x="6900534" y="1045286"/>
            <a:ext cx="4486928" cy="4486928"/>
            <a:chOff x="0" y="0"/>
            <a:chExt cx="5982571" cy="5982571"/>
          </a:xfrm>
        </p:grpSpPr>
        <p:sp>
          <p:nvSpPr>
            <p:cNvPr id="21" name="Freeform 21"/>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99000">
                  <a:srgbClr val="6AB2E7">
                    <a:alpha val="100000"/>
                  </a:srgbClr>
                </a:gs>
              </a:gsLst>
              <a:lin ang="9000043"/>
            </a:gradFill>
          </p:spPr>
          <p:txBody>
            <a:bodyPr/>
            <a:lstStyle/>
            <a:p>
              <a:endParaRPr lang="fr-F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sp>
        <p:nvSpPr>
          <p:cNvPr id="2" name="TextBox 2"/>
          <p:cNvSpPr txBox="1"/>
          <p:nvPr/>
        </p:nvSpPr>
        <p:spPr>
          <a:xfrm>
            <a:off x="1531425" y="832446"/>
            <a:ext cx="15225150" cy="1241533"/>
          </a:xfrm>
          <a:prstGeom prst="rect">
            <a:avLst/>
          </a:prstGeom>
        </p:spPr>
        <p:txBody>
          <a:bodyPr lIns="0" tIns="0" rIns="0" bIns="0" rtlCol="0" anchor="t">
            <a:spAutoFit/>
          </a:bodyPr>
          <a:lstStyle/>
          <a:p>
            <a:pPr algn="l">
              <a:lnSpc>
                <a:spcPts val="6719"/>
              </a:lnSpc>
            </a:pPr>
            <a:r>
              <a:rPr lang="en-US" sz="5599" b="1">
                <a:solidFill>
                  <a:srgbClr val="FFFFFF"/>
                </a:solidFill>
                <a:latin typeface="Noto Sans Bold"/>
                <a:ea typeface="Noto Sans Bold"/>
                <a:cs typeface="Noto Sans Bold"/>
                <a:sym typeface="Noto Sans Bold"/>
              </a:rPr>
              <a:t>Recommandations</a:t>
            </a:r>
          </a:p>
        </p:txBody>
      </p:sp>
      <p:grpSp>
        <p:nvGrpSpPr>
          <p:cNvPr id="3" name="Group 3"/>
          <p:cNvGrpSpPr/>
          <p:nvPr/>
        </p:nvGrpSpPr>
        <p:grpSpPr>
          <a:xfrm rot="-4056279">
            <a:off x="12728354" y="-3967790"/>
            <a:ext cx="10093046" cy="10093602"/>
            <a:chOff x="0" y="0"/>
            <a:chExt cx="13457395" cy="13458136"/>
          </a:xfrm>
        </p:grpSpPr>
        <p:sp>
          <p:nvSpPr>
            <p:cNvPr id="4" name="Freeform 4"/>
            <p:cNvSpPr/>
            <p:nvPr/>
          </p:nvSpPr>
          <p:spPr>
            <a:xfrm>
              <a:off x="0" y="0"/>
              <a:ext cx="13457428" cy="13458189"/>
            </a:xfrm>
            <a:custGeom>
              <a:avLst/>
              <a:gdLst/>
              <a:ahLst/>
              <a:cxnLst/>
              <a:rect l="l" t="t" r="r" b="b"/>
              <a:pathLst>
                <a:path w="13457428" h="13458189">
                  <a:moveTo>
                    <a:pt x="0" y="6729095"/>
                  </a:moveTo>
                  <a:cubicBezTo>
                    <a:pt x="0" y="3012694"/>
                    <a:pt x="3012567" y="0"/>
                    <a:pt x="6728714" y="0"/>
                  </a:cubicBezTo>
                  <a:cubicBezTo>
                    <a:pt x="10444861" y="0"/>
                    <a:pt x="13457428" y="3012694"/>
                    <a:pt x="13457428" y="6729095"/>
                  </a:cubicBezTo>
                  <a:cubicBezTo>
                    <a:pt x="13457428" y="10445496"/>
                    <a:pt x="10444861" y="13458189"/>
                    <a:pt x="6728714" y="13458189"/>
                  </a:cubicBezTo>
                  <a:cubicBezTo>
                    <a:pt x="3012567" y="13458189"/>
                    <a:pt x="0" y="10445369"/>
                    <a:pt x="0" y="6729095"/>
                  </a:cubicBezTo>
                  <a:close/>
                  <a:moveTo>
                    <a:pt x="1737106" y="6729095"/>
                  </a:moveTo>
                  <a:cubicBezTo>
                    <a:pt x="1737106" y="9486138"/>
                    <a:pt x="3971925" y="11721084"/>
                    <a:pt x="6728714" y="11721084"/>
                  </a:cubicBezTo>
                  <a:cubicBezTo>
                    <a:pt x="9485503" y="11721084"/>
                    <a:pt x="11720322" y="9486011"/>
                    <a:pt x="11720322" y="6729095"/>
                  </a:cubicBezTo>
                  <a:cubicBezTo>
                    <a:pt x="11720322" y="3972178"/>
                    <a:pt x="9485503" y="1737106"/>
                    <a:pt x="6728714" y="1737106"/>
                  </a:cubicBezTo>
                  <a:cubicBezTo>
                    <a:pt x="3971925" y="1737106"/>
                    <a:pt x="1737106" y="3972052"/>
                    <a:pt x="1737106" y="6729095"/>
                  </a:cubicBezTo>
                  <a:close/>
                </a:path>
              </a:pathLst>
            </a:custGeom>
            <a:gradFill rotWithShape="1">
              <a:gsLst>
                <a:gs pos="0">
                  <a:srgbClr val="7FCCED">
                    <a:alpha val="100000"/>
                  </a:srgbClr>
                </a:gs>
                <a:gs pos="100000">
                  <a:srgbClr val="29AAE1">
                    <a:alpha val="100000"/>
                  </a:srgbClr>
                </a:gs>
              </a:gsLst>
              <a:lin ang="12155611"/>
            </a:gradFill>
          </p:spPr>
          <p:txBody>
            <a:bodyPr/>
            <a:lstStyle/>
            <a:p>
              <a:endParaRPr lang="fr-FR"/>
            </a:p>
          </p:txBody>
        </p:sp>
      </p:grpSp>
      <p:grpSp>
        <p:nvGrpSpPr>
          <p:cNvPr id="5" name="Group 5"/>
          <p:cNvGrpSpPr/>
          <p:nvPr/>
        </p:nvGrpSpPr>
        <p:grpSpPr>
          <a:xfrm>
            <a:off x="1211400" y="2166910"/>
            <a:ext cx="15408000" cy="3968055"/>
            <a:chOff x="0" y="0"/>
            <a:chExt cx="20544000" cy="5290740"/>
          </a:xfrm>
        </p:grpSpPr>
        <p:sp>
          <p:nvSpPr>
            <p:cNvPr id="6" name="Freeform 6"/>
            <p:cNvSpPr/>
            <p:nvPr/>
          </p:nvSpPr>
          <p:spPr>
            <a:xfrm>
              <a:off x="0" y="0"/>
              <a:ext cx="20544000" cy="5290740"/>
            </a:xfrm>
            <a:custGeom>
              <a:avLst/>
              <a:gdLst/>
              <a:ahLst/>
              <a:cxnLst/>
              <a:rect l="l" t="t" r="r" b="b"/>
              <a:pathLst>
                <a:path w="20544000" h="5290740">
                  <a:moveTo>
                    <a:pt x="0" y="0"/>
                  </a:moveTo>
                  <a:lnTo>
                    <a:pt x="20544000" y="0"/>
                  </a:lnTo>
                  <a:lnTo>
                    <a:pt x="20544000" y="5290740"/>
                  </a:lnTo>
                  <a:lnTo>
                    <a:pt x="0" y="5290740"/>
                  </a:lnTo>
                  <a:close/>
                </a:path>
              </a:pathLst>
            </a:custGeom>
            <a:solidFill>
              <a:srgbClr val="000000">
                <a:alpha val="0"/>
              </a:srgbClr>
            </a:solidFill>
          </p:spPr>
          <p:txBody>
            <a:bodyPr/>
            <a:lstStyle/>
            <a:p>
              <a:endParaRPr lang="fr-FR"/>
            </a:p>
          </p:txBody>
        </p:sp>
        <p:sp>
          <p:nvSpPr>
            <p:cNvPr id="7" name="TextBox 7"/>
            <p:cNvSpPr txBox="1"/>
            <p:nvPr/>
          </p:nvSpPr>
          <p:spPr>
            <a:xfrm>
              <a:off x="0" y="-114300"/>
              <a:ext cx="20544000" cy="5405040"/>
            </a:xfrm>
            <a:prstGeom prst="rect">
              <a:avLst/>
            </a:prstGeom>
          </p:spPr>
          <p:txBody>
            <a:bodyPr lIns="0" tIns="0" rIns="0" bIns="0" rtlCol="0" anchor="ctr"/>
            <a:lstStyle/>
            <a:p>
              <a:pPr algn="l">
                <a:lnSpc>
                  <a:spcPts val="5999"/>
                </a:lnSpc>
              </a:pPr>
              <a:r>
                <a:rPr lang="en-US" sz="3999">
                  <a:solidFill>
                    <a:srgbClr val="FFFFFF"/>
                  </a:solidFill>
                  <a:latin typeface="Noto Sans"/>
                  <a:ea typeface="Noto Sans"/>
                  <a:cs typeface="Noto Sans"/>
                  <a:sym typeface="Noto Sans"/>
                </a:rPr>
                <a:t>  Pérenniser et renforcer le laboratoire LABRA</a:t>
              </a:r>
            </a:p>
            <a:p>
              <a:pPr algn="l">
                <a:lnSpc>
                  <a:spcPts val="5999"/>
                </a:lnSpc>
              </a:pPr>
              <a:r>
                <a:rPr lang="en-US" sz="3999">
                  <a:solidFill>
                    <a:srgbClr val="FFFFFF"/>
                  </a:solidFill>
                  <a:latin typeface="Noto Sans"/>
                  <a:ea typeface="Noto Sans"/>
                  <a:cs typeface="Noto Sans"/>
                  <a:sym typeface="Noto Sans"/>
                </a:rPr>
                <a:t>  Intégrer la formation continue dans le budget national</a:t>
              </a:r>
            </a:p>
            <a:p>
              <a:pPr algn="l">
                <a:lnSpc>
                  <a:spcPts val="5999"/>
                </a:lnSpc>
              </a:pPr>
              <a:r>
                <a:rPr lang="en-US" sz="3999">
                  <a:solidFill>
                    <a:srgbClr val="FFFFFF"/>
                  </a:solidFill>
                  <a:latin typeface="Noto Sans"/>
                  <a:ea typeface="Noto Sans"/>
                  <a:cs typeface="Noto Sans"/>
                  <a:sym typeface="Noto Sans"/>
                </a:rPr>
                <a:t>  Mettre en place un cadre national de certification</a:t>
              </a:r>
            </a:p>
            <a:p>
              <a:pPr algn="l">
                <a:lnSpc>
                  <a:spcPts val="5999"/>
                </a:lnSpc>
              </a:pPr>
              <a:r>
                <a:rPr lang="en-US" sz="3999">
                  <a:solidFill>
                    <a:srgbClr val="FFFFFF"/>
                  </a:solidFill>
                  <a:latin typeface="Noto Sans"/>
                  <a:ea typeface="Noto Sans"/>
                  <a:cs typeface="Noto Sans"/>
                  <a:sym typeface="Noto Sans"/>
                </a:rPr>
                <a:t>  Généraliser les innovations pédagogiques dans les écoles</a:t>
              </a:r>
            </a:p>
          </p:txBody>
        </p:sp>
      </p:grpSp>
      <p:sp>
        <p:nvSpPr>
          <p:cNvPr id="8" name="Freeform 8"/>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a:grpSpLocks noChangeAspect="1"/>
          </p:cNvGrpSpPr>
          <p:nvPr/>
        </p:nvGrpSpPr>
        <p:grpSpPr>
          <a:xfrm>
            <a:off x="15351308" y="9122570"/>
            <a:ext cx="1912912" cy="844868"/>
            <a:chOff x="0" y="0"/>
            <a:chExt cx="2550549" cy="1126491"/>
          </a:xfrm>
        </p:grpSpPr>
        <p:sp>
          <p:nvSpPr>
            <p:cNvPr id="10" name="Freeform 10"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11" name="Group 11"/>
          <p:cNvGrpSpPr>
            <a:grpSpLocks noChangeAspect="1"/>
          </p:cNvGrpSpPr>
          <p:nvPr/>
        </p:nvGrpSpPr>
        <p:grpSpPr>
          <a:xfrm>
            <a:off x="7420924" y="8895218"/>
            <a:ext cx="3340260" cy="1199986"/>
            <a:chOff x="0" y="0"/>
            <a:chExt cx="4453680" cy="1599981"/>
          </a:xfrm>
        </p:grpSpPr>
        <p:sp>
          <p:nvSpPr>
            <p:cNvPr id="12" name="Freeform 12"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3" name="Group 13"/>
          <p:cNvGrpSpPr>
            <a:grpSpLocks noChangeAspect="1"/>
          </p:cNvGrpSpPr>
          <p:nvPr/>
        </p:nvGrpSpPr>
        <p:grpSpPr>
          <a:xfrm>
            <a:off x="1173706" y="9210666"/>
            <a:ext cx="2050862" cy="745146"/>
            <a:chOff x="0" y="0"/>
            <a:chExt cx="2734483" cy="993528"/>
          </a:xfrm>
        </p:grpSpPr>
        <p:sp>
          <p:nvSpPr>
            <p:cNvPr id="14" name="Freeform 14"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5" name="Group 15"/>
          <p:cNvGrpSpPr>
            <a:grpSpLocks noChangeAspect="1"/>
          </p:cNvGrpSpPr>
          <p:nvPr/>
        </p:nvGrpSpPr>
        <p:grpSpPr>
          <a:xfrm>
            <a:off x="4677366" y="8873770"/>
            <a:ext cx="1414066" cy="1342468"/>
            <a:chOff x="0" y="0"/>
            <a:chExt cx="1885421" cy="1789957"/>
          </a:xfrm>
        </p:grpSpPr>
        <p:sp>
          <p:nvSpPr>
            <p:cNvPr id="16" name="Freeform 16"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7" name="Group 17"/>
          <p:cNvGrpSpPr>
            <a:grpSpLocks noChangeAspect="1"/>
          </p:cNvGrpSpPr>
          <p:nvPr/>
        </p:nvGrpSpPr>
        <p:grpSpPr>
          <a:xfrm>
            <a:off x="12289238" y="8901776"/>
            <a:ext cx="1534016" cy="1426634"/>
            <a:chOff x="0" y="0"/>
            <a:chExt cx="2045355" cy="1902179"/>
          </a:xfrm>
        </p:grpSpPr>
        <p:sp>
          <p:nvSpPr>
            <p:cNvPr id="18" name="Freeform 18"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pSp>
        <p:nvGrpSpPr>
          <p:cNvPr id="19" name="Group 19"/>
          <p:cNvGrpSpPr/>
          <p:nvPr/>
        </p:nvGrpSpPr>
        <p:grpSpPr>
          <a:xfrm>
            <a:off x="994353" y="2838508"/>
            <a:ext cx="358705" cy="35870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1" name="TextBox 21"/>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2" name="Group 22"/>
          <p:cNvGrpSpPr/>
          <p:nvPr/>
        </p:nvGrpSpPr>
        <p:grpSpPr>
          <a:xfrm>
            <a:off x="994353" y="3621128"/>
            <a:ext cx="358705" cy="358705"/>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4" name="TextBox 24"/>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5" name="Group 25"/>
          <p:cNvGrpSpPr/>
          <p:nvPr/>
        </p:nvGrpSpPr>
        <p:grpSpPr>
          <a:xfrm>
            <a:off x="994353" y="4370358"/>
            <a:ext cx="358705" cy="358705"/>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7" name="TextBox 27"/>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8" name="Group 28"/>
          <p:cNvGrpSpPr/>
          <p:nvPr/>
        </p:nvGrpSpPr>
        <p:grpSpPr>
          <a:xfrm>
            <a:off x="994353" y="5114925"/>
            <a:ext cx="358705" cy="358705"/>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0" name="TextBox 30"/>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13468302" y="3725700"/>
            <a:ext cx="3187200" cy="2835600"/>
            <a:chOff x="0" y="0"/>
            <a:chExt cx="4249600" cy="3780800"/>
          </a:xfrm>
        </p:grpSpPr>
        <p:sp>
          <p:nvSpPr>
            <p:cNvPr id="3" name="Freeform 3"/>
            <p:cNvSpPr/>
            <p:nvPr/>
          </p:nvSpPr>
          <p:spPr>
            <a:xfrm>
              <a:off x="0" y="0"/>
              <a:ext cx="4249600" cy="3780800"/>
            </a:xfrm>
            <a:custGeom>
              <a:avLst/>
              <a:gdLst/>
              <a:ahLst/>
              <a:cxnLst/>
              <a:rect l="l" t="t" r="r" b="b"/>
              <a:pathLst>
                <a:path w="4249600" h="3780800">
                  <a:moveTo>
                    <a:pt x="0" y="0"/>
                  </a:moveTo>
                  <a:lnTo>
                    <a:pt x="4249600" y="0"/>
                  </a:lnTo>
                  <a:lnTo>
                    <a:pt x="4249600" y="3780800"/>
                  </a:lnTo>
                  <a:lnTo>
                    <a:pt x="0" y="3780800"/>
                  </a:lnTo>
                  <a:close/>
                </a:path>
              </a:pathLst>
            </a:custGeom>
            <a:solidFill>
              <a:srgbClr val="000000">
                <a:alpha val="0"/>
              </a:srgbClr>
            </a:solidFill>
          </p:spPr>
          <p:txBody>
            <a:bodyPr/>
            <a:lstStyle/>
            <a:p>
              <a:endParaRPr lang="fr-FR"/>
            </a:p>
          </p:txBody>
        </p:sp>
        <p:sp>
          <p:nvSpPr>
            <p:cNvPr id="4" name="TextBox 4"/>
            <p:cNvSpPr txBox="1"/>
            <p:nvPr/>
          </p:nvSpPr>
          <p:spPr>
            <a:xfrm>
              <a:off x="0" y="0"/>
              <a:ext cx="4249600" cy="3780800"/>
            </a:xfrm>
            <a:prstGeom prst="rect">
              <a:avLst/>
            </a:prstGeom>
          </p:spPr>
          <p:txBody>
            <a:bodyPr lIns="0" tIns="0" rIns="0" bIns="0" rtlCol="0" anchor="ctr"/>
            <a:lstStyle/>
            <a:p>
              <a:pPr algn="ctr">
                <a:lnSpc>
                  <a:spcPts val="17280"/>
                </a:lnSpc>
              </a:pPr>
              <a:r>
                <a:rPr lang="en-US" sz="14400" b="1">
                  <a:solidFill>
                    <a:srgbClr val="FFFFFF"/>
                  </a:solidFill>
                  <a:latin typeface="Open Sans Bold"/>
                  <a:ea typeface="Open Sans Bold"/>
                  <a:cs typeface="Open Sans Bold"/>
                  <a:sym typeface="Open Sans Bold"/>
                </a:rPr>
                <a:t>8</a:t>
              </a:r>
            </a:p>
          </p:txBody>
        </p:sp>
      </p:grpSp>
      <p:grpSp>
        <p:nvGrpSpPr>
          <p:cNvPr id="5" name="Group 5"/>
          <p:cNvGrpSpPr/>
          <p:nvPr/>
        </p:nvGrpSpPr>
        <p:grpSpPr>
          <a:xfrm rot="-900712">
            <a:off x="12818438" y="2841232"/>
            <a:ext cx="4486928" cy="4486928"/>
            <a:chOff x="0" y="0"/>
            <a:chExt cx="5982571" cy="5982571"/>
          </a:xfrm>
        </p:grpSpPr>
        <p:sp>
          <p:nvSpPr>
            <p:cNvPr id="6" name="Freeform 6"/>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100000">
                  <a:srgbClr val="29AAE1">
                    <a:alpha val="100000"/>
                  </a:srgbClr>
                </a:gs>
              </a:gsLst>
              <a:lin ang="9000043"/>
            </a:gradFill>
          </p:spPr>
          <p:txBody>
            <a:bodyPr/>
            <a:lstStyle/>
            <a:p>
              <a:endParaRPr lang="fr-FR"/>
            </a:p>
          </p:txBody>
        </p:sp>
      </p:grpSp>
      <p:grpSp>
        <p:nvGrpSpPr>
          <p:cNvPr id="7" name="Group 7"/>
          <p:cNvGrpSpPr/>
          <p:nvPr/>
        </p:nvGrpSpPr>
        <p:grpSpPr>
          <a:xfrm>
            <a:off x="2823718" y="2849300"/>
            <a:ext cx="9164298" cy="3051600"/>
            <a:chOff x="0" y="0"/>
            <a:chExt cx="12219064" cy="4068800"/>
          </a:xfrm>
        </p:grpSpPr>
        <p:sp>
          <p:nvSpPr>
            <p:cNvPr id="8" name="Freeform 8"/>
            <p:cNvSpPr/>
            <p:nvPr/>
          </p:nvSpPr>
          <p:spPr>
            <a:xfrm>
              <a:off x="0" y="0"/>
              <a:ext cx="12219064" cy="4068800"/>
            </a:xfrm>
            <a:custGeom>
              <a:avLst/>
              <a:gdLst/>
              <a:ahLst/>
              <a:cxnLst/>
              <a:rect l="l" t="t" r="r" b="b"/>
              <a:pathLst>
                <a:path w="12219064" h="4068800">
                  <a:moveTo>
                    <a:pt x="0" y="0"/>
                  </a:moveTo>
                  <a:lnTo>
                    <a:pt x="12219064" y="0"/>
                  </a:lnTo>
                  <a:lnTo>
                    <a:pt x="12219064" y="4068800"/>
                  </a:lnTo>
                  <a:lnTo>
                    <a:pt x="0" y="4068800"/>
                  </a:lnTo>
                  <a:close/>
                </a:path>
              </a:pathLst>
            </a:custGeom>
            <a:solidFill>
              <a:srgbClr val="000000">
                <a:alpha val="0"/>
              </a:srgbClr>
            </a:solidFill>
          </p:spPr>
          <p:txBody>
            <a:bodyPr/>
            <a:lstStyle/>
            <a:p>
              <a:endParaRPr lang="fr-FR"/>
            </a:p>
          </p:txBody>
        </p:sp>
        <p:sp>
          <p:nvSpPr>
            <p:cNvPr id="9" name="TextBox 9"/>
            <p:cNvSpPr txBox="1"/>
            <p:nvPr/>
          </p:nvSpPr>
          <p:spPr>
            <a:xfrm>
              <a:off x="0" y="0"/>
              <a:ext cx="12219064" cy="4068800"/>
            </a:xfrm>
            <a:prstGeom prst="rect">
              <a:avLst/>
            </a:prstGeom>
          </p:spPr>
          <p:txBody>
            <a:bodyPr lIns="0" tIns="0" rIns="0" bIns="0" rtlCol="0" anchor="ctr"/>
            <a:lstStyle/>
            <a:p>
              <a:pPr algn="ctr">
                <a:lnSpc>
                  <a:spcPts val="11519"/>
                </a:lnSpc>
              </a:pPr>
              <a:r>
                <a:rPr lang="en-US" sz="9600" b="1">
                  <a:solidFill>
                    <a:srgbClr val="FFFFFF"/>
                  </a:solidFill>
                  <a:latin typeface="Noto Sans Bold"/>
                  <a:ea typeface="Noto Sans Bold"/>
                  <a:cs typeface="Noto Sans Bold"/>
                  <a:sym typeface="Noto Sans Bold"/>
                </a:rPr>
                <a:t>Perspectives futures</a:t>
              </a:r>
            </a:p>
          </p:txBody>
        </p:sp>
      </p:grpSp>
      <p:grpSp>
        <p:nvGrpSpPr>
          <p:cNvPr id="10" name="Group 10"/>
          <p:cNvGrpSpPr/>
          <p:nvPr/>
        </p:nvGrpSpPr>
        <p:grpSpPr>
          <a:xfrm>
            <a:off x="0" y="8781896"/>
            <a:ext cx="18288000" cy="1546514"/>
            <a:chOff x="0" y="0"/>
            <a:chExt cx="24384000" cy="2062019"/>
          </a:xfrm>
        </p:grpSpPr>
        <p:sp>
          <p:nvSpPr>
            <p:cNvPr id="11" name="Freeform 11"/>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12" name="Group 12"/>
          <p:cNvGrpSpPr>
            <a:grpSpLocks noChangeAspect="1"/>
          </p:cNvGrpSpPr>
          <p:nvPr/>
        </p:nvGrpSpPr>
        <p:grpSpPr>
          <a:xfrm>
            <a:off x="15351308" y="9122570"/>
            <a:ext cx="1912912" cy="844868"/>
            <a:chOff x="0" y="0"/>
            <a:chExt cx="2550549" cy="1126491"/>
          </a:xfrm>
        </p:grpSpPr>
        <p:sp>
          <p:nvSpPr>
            <p:cNvPr id="13" name="Freeform 13"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4" name="Group 14"/>
          <p:cNvGrpSpPr>
            <a:grpSpLocks noChangeAspect="1"/>
          </p:cNvGrpSpPr>
          <p:nvPr/>
        </p:nvGrpSpPr>
        <p:grpSpPr>
          <a:xfrm>
            <a:off x="7420924" y="8895218"/>
            <a:ext cx="3340260" cy="1199986"/>
            <a:chOff x="0" y="0"/>
            <a:chExt cx="4453680" cy="1599981"/>
          </a:xfrm>
        </p:grpSpPr>
        <p:sp>
          <p:nvSpPr>
            <p:cNvPr id="15" name="Freeform 15"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6" name="Group 16"/>
          <p:cNvGrpSpPr>
            <a:grpSpLocks noChangeAspect="1"/>
          </p:cNvGrpSpPr>
          <p:nvPr/>
        </p:nvGrpSpPr>
        <p:grpSpPr>
          <a:xfrm>
            <a:off x="1173706" y="9210666"/>
            <a:ext cx="2050862" cy="745146"/>
            <a:chOff x="0" y="0"/>
            <a:chExt cx="2734483" cy="993528"/>
          </a:xfrm>
        </p:grpSpPr>
        <p:sp>
          <p:nvSpPr>
            <p:cNvPr id="17" name="Freeform 17"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8" name="Group 18"/>
          <p:cNvGrpSpPr>
            <a:grpSpLocks noChangeAspect="1"/>
          </p:cNvGrpSpPr>
          <p:nvPr/>
        </p:nvGrpSpPr>
        <p:grpSpPr>
          <a:xfrm>
            <a:off x="4677366" y="8873770"/>
            <a:ext cx="1414066" cy="1342468"/>
            <a:chOff x="0" y="0"/>
            <a:chExt cx="1885421" cy="1789957"/>
          </a:xfrm>
        </p:grpSpPr>
        <p:sp>
          <p:nvSpPr>
            <p:cNvPr id="19" name="Freeform 19"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20" name="Group 20"/>
          <p:cNvGrpSpPr>
            <a:grpSpLocks noChangeAspect="1"/>
          </p:cNvGrpSpPr>
          <p:nvPr/>
        </p:nvGrpSpPr>
        <p:grpSpPr>
          <a:xfrm>
            <a:off x="12289238" y="8901776"/>
            <a:ext cx="1534016" cy="1426634"/>
            <a:chOff x="0" y="0"/>
            <a:chExt cx="2045355" cy="1902179"/>
          </a:xfrm>
        </p:grpSpPr>
        <p:sp>
          <p:nvSpPr>
            <p:cNvPr id="21" name="Freeform 21"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sp>
        <p:nvSpPr>
          <p:cNvPr id="2" name="TextBox 2"/>
          <p:cNvSpPr txBox="1"/>
          <p:nvPr/>
        </p:nvSpPr>
        <p:spPr>
          <a:xfrm>
            <a:off x="1531423" y="1341600"/>
            <a:ext cx="12397952" cy="857250"/>
          </a:xfrm>
          <a:prstGeom prst="rect">
            <a:avLst/>
          </a:prstGeom>
        </p:spPr>
        <p:txBody>
          <a:bodyPr lIns="0" tIns="0" rIns="0" bIns="0" rtlCol="0" anchor="t">
            <a:spAutoFit/>
          </a:bodyPr>
          <a:lstStyle/>
          <a:p>
            <a:pPr algn="l">
              <a:lnSpc>
                <a:spcPts val="6720"/>
              </a:lnSpc>
            </a:pPr>
            <a:r>
              <a:rPr lang="en-US" sz="5600" b="1">
                <a:solidFill>
                  <a:srgbClr val="FFFFFF"/>
                </a:solidFill>
                <a:latin typeface="Noto Sans Bold"/>
                <a:ea typeface="Noto Sans Bold"/>
                <a:cs typeface="Noto Sans Bold"/>
                <a:sym typeface="Noto Sans Bold"/>
              </a:rPr>
              <a:t>Perspectives futures</a:t>
            </a:r>
          </a:p>
        </p:txBody>
      </p:sp>
      <p:grpSp>
        <p:nvGrpSpPr>
          <p:cNvPr id="3" name="Group 3"/>
          <p:cNvGrpSpPr/>
          <p:nvPr/>
        </p:nvGrpSpPr>
        <p:grpSpPr>
          <a:xfrm>
            <a:off x="1267386" y="2835688"/>
            <a:ext cx="16312026" cy="3329084"/>
            <a:chOff x="0" y="0"/>
            <a:chExt cx="21749368" cy="4438779"/>
          </a:xfrm>
        </p:grpSpPr>
        <p:sp>
          <p:nvSpPr>
            <p:cNvPr id="4" name="Freeform 4"/>
            <p:cNvSpPr/>
            <p:nvPr/>
          </p:nvSpPr>
          <p:spPr>
            <a:xfrm>
              <a:off x="0" y="0"/>
              <a:ext cx="21749369" cy="4438779"/>
            </a:xfrm>
            <a:custGeom>
              <a:avLst/>
              <a:gdLst/>
              <a:ahLst/>
              <a:cxnLst/>
              <a:rect l="l" t="t" r="r" b="b"/>
              <a:pathLst>
                <a:path w="21749369" h="4438779">
                  <a:moveTo>
                    <a:pt x="0" y="0"/>
                  </a:moveTo>
                  <a:lnTo>
                    <a:pt x="21749369" y="0"/>
                  </a:lnTo>
                  <a:lnTo>
                    <a:pt x="21749369" y="4438779"/>
                  </a:lnTo>
                  <a:lnTo>
                    <a:pt x="0" y="4438779"/>
                  </a:lnTo>
                  <a:close/>
                </a:path>
              </a:pathLst>
            </a:custGeom>
            <a:solidFill>
              <a:srgbClr val="000000">
                <a:alpha val="0"/>
              </a:srgbClr>
            </a:solidFill>
          </p:spPr>
          <p:txBody>
            <a:bodyPr/>
            <a:lstStyle/>
            <a:p>
              <a:endParaRPr lang="fr-FR"/>
            </a:p>
          </p:txBody>
        </p:sp>
        <p:sp>
          <p:nvSpPr>
            <p:cNvPr id="5" name="TextBox 5"/>
            <p:cNvSpPr txBox="1"/>
            <p:nvPr/>
          </p:nvSpPr>
          <p:spPr>
            <a:xfrm>
              <a:off x="0" y="-114300"/>
              <a:ext cx="21749368" cy="4553079"/>
            </a:xfrm>
            <a:prstGeom prst="rect">
              <a:avLst/>
            </a:prstGeom>
          </p:spPr>
          <p:txBody>
            <a:bodyPr lIns="0" tIns="0" rIns="0" bIns="0" rtlCol="0" anchor="ctr"/>
            <a:lstStyle/>
            <a:p>
              <a:pPr algn="l">
                <a:lnSpc>
                  <a:spcPts val="5999"/>
                </a:lnSpc>
              </a:pPr>
              <a:r>
                <a:rPr lang="en-US" sz="3999">
                  <a:solidFill>
                    <a:srgbClr val="FFFFFF"/>
                  </a:solidFill>
                  <a:latin typeface="Noto Sans"/>
                  <a:ea typeface="Noto Sans"/>
                  <a:cs typeface="Noto Sans"/>
                  <a:sym typeface="Noto Sans"/>
                </a:rPr>
                <a:t>    Lancement du PTA 2 : consolidation et élargissement</a:t>
              </a:r>
            </a:p>
            <a:p>
              <a:pPr algn="l">
                <a:lnSpc>
                  <a:spcPts val="5999"/>
                </a:lnSpc>
              </a:pPr>
              <a:r>
                <a:rPr lang="en-US" sz="3999">
                  <a:solidFill>
                    <a:srgbClr val="FFFFFF"/>
                  </a:solidFill>
                  <a:latin typeface="Noto Sans"/>
                  <a:ea typeface="Noto Sans"/>
                  <a:cs typeface="Noto Sans"/>
                  <a:sym typeface="Noto Sans"/>
                </a:rPr>
                <a:t>    Développement d’indicateurs de suivi et d’évaluation</a:t>
              </a:r>
            </a:p>
            <a:p>
              <a:pPr algn="l">
                <a:lnSpc>
                  <a:spcPts val="5999"/>
                </a:lnSpc>
              </a:pPr>
              <a:r>
                <a:rPr lang="en-US" sz="3999">
                  <a:solidFill>
                    <a:srgbClr val="FFFFFF"/>
                  </a:solidFill>
                  <a:latin typeface="Noto Sans"/>
                  <a:ea typeface="Noto Sans"/>
                  <a:cs typeface="Noto Sans"/>
                  <a:sym typeface="Noto Sans"/>
                </a:rPr>
                <a:t>    Pérennisation de la recherche-action comme levier stratégique</a:t>
              </a:r>
            </a:p>
            <a:p>
              <a:pPr algn="l">
                <a:lnSpc>
                  <a:spcPts val="5999"/>
                </a:lnSpc>
              </a:pPr>
              <a:r>
                <a:rPr lang="en-US" sz="3999">
                  <a:solidFill>
                    <a:srgbClr val="FFFFFF"/>
                  </a:solidFill>
                  <a:latin typeface="Noto Sans"/>
                  <a:ea typeface="Noto Sans"/>
                  <a:cs typeface="Noto Sans"/>
                  <a:sym typeface="Noto Sans"/>
                </a:rPr>
                <a:t>    Rayonnement scientifique de Djibouti à l’international</a:t>
              </a:r>
            </a:p>
          </p:txBody>
        </p:sp>
      </p:grpSp>
      <p:sp>
        <p:nvSpPr>
          <p:cNvPr id="6" name="Freeform 6"/>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7" name="Group 7"/>
          <p:cNvGrpSpPr>
            <a:grpSpLocks noChangeAspect="1"/>
          </p:cNvGrpSpPr>
          <p:nvPr/>
        </p:nvGrpSpPr>
        <p:grpSpPr>
          <a:xfrm>
            <a:off x="15351308" y="9122570"/>
            <a:ext cx="1912912" cy="844868"/>
            <a:chOff x="0" y="0"/>
            <a:chExt cx="2550549" cy="1126491"/>
          </a:xfrm>
        </p:grpSpPr>
        <p:sp>
          <p:nvSpPr>
            <p:cNvPr id="8" name="Freeform 8"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9" name="Group 9"/>
          <p:cNvGrpSpPr>
            <a:grpSpLocks noChangeAspect="1"/>
          </p:cNvGrpSpPr>
          <p:nvPr/>
        </p:nvGrpSpPr>
        <p:grpSpPr>
          <a:xfrm>
            <a:off x="7420924" y="8895218"/>
            <a:ext cx="3340260" cy="1199986"/>
            <a:chOff x="0" y="0"/>
            <a:chExt cx="4453680" cy="1599981"/>
          </a:xfrm>
        </p:grpSpPr>
        <p:sp>
          <p:nvSpPr>
            <p:cNvPr id="10" name="Freeform 10"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1" name="Group 11"/>
          <p:cNvGrpSpPr>
            <a:grpSpLocks noChangeAspect="1"/>
          </p:cNvGrpSpPr>
          <p:nvPr/>
        </p:nvGrpSpPr>
        <p:grpSpPr>
          <a:xfrm>
            <a:off x="1173706" y="9210666"/>
            <a:ext cx="2050862" cy="745146"/>
            <a:chOff x="0" y="0"/>
            <a:chExt cx="2734483" cy="993528"/>
          </a:xfrm>
        </p:grpSpPr>
        <p:sp>
          <p:nvSpPr>
            <p:cNvPr id="12" name="Freeform 12"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3" name="Group 13"/>
          <p:cNvGrpSpPr>
            <a:grpSpLocks noChangeAspect="1"/>
          </p:cNvGrpSpPr>
          <p:nvPr/>
        </p:nvGrpSpPr>
        <p:grpSpPr>
          <a:xfrm>
            <a:off x="4677366" y="8873770"/>
            <a:ext cx="1414066" cy="1342468"/>
            <a:chOff x="0" y="0"/>
            <a:chExt cx="1885421" cy="1789957"/>
          </a:xfrm>
        </p:grpSpPr>
        <p:sp>
          <p:nvSpPr>
            <p:cNvPr id="14" name="Freeform 14"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5" name="Group 15"/>
          <p:cNvGrpSpPr>
            <a:grpSpLocks noChangeAspect="1"/>
          </p:cNvGrpSpPr>
          <p:nvPr/>
        </p:nvGrpSpPr>
        <p:grpSpPr>
          <a:xfrm>
            <a:off x="12289238" y="8901776"/>
            <a:ext cx="1534016" cy="1426634"/>
            <a:chOff x="0" y="0"/>
            <a:chExt cx="2045355" cy="1902179"/>
          </a:xfrm>
        </p:grpSpPr>
        <p:sp>
          <p:nvSpPr>
            <p:cNvPr id="16" name="Freeform 16"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pSp>
        <p:nvGrpSpPr>
          <p:cNvPr id="17" name="Group 17"/>
          <p:cNvGrpSpPr/>
          <p:nvPr/>
        </p:nvGrpSpPr>
        <p:grpSpPr>
          <a:xfrm>
            <a:off x="1352070" y="3225078"/>
            <a:ext cx="358705" cy="35870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19" name="TextBox 19"/>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0" name="Group 20"/>
          <p:cNvGrpSpPr/>
          <p:nvPr/>
        </p:nvGrpSpPr>
        <p:grpSpPr>
          <a:xfrm>
            <a:off x="1352070" y="3963698"/>
            <a:ext cx="358705" cy="35870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2" name="TextBox 22"/>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3" name="Group 23"/>
          <p:cNvGrpSpPr/>
          <p:nvPr/>
        </p:nvGrpSpPr>
        <p:grpSpPr>
          <a:xfrm>
            <a:off x="1352070" y="4703403"/>
            <a:ext cx="358705" cy="35870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5" name="TextBox 25"/>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6" name="Group 26"/>
          <p:cNvGrpSpPr/>
          <p:nvPr/>
        </p:nvGrpSpPr>
        <p:grpSpPr>
          <a:xfrm>
            <a:off x="1352070" y="5443109"/>
            <a:ext cx="358705" cy="358705"/>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8" name="TextBox 28"/>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grpSp>
        <p:nvGrpSpPr>
          <p:cNvPr id="2" name="Group 2"/>
          <p:cNvGrpSpPr/>
          <p:nvPr/>
        </p:nvGrpSpPr>
        <p:grpSpPr>
          <a:xfrm>
            <a:off x="0" y="5914050"/>
            <a:ext cx="18288000" cy="2009400"/>
            <a:chOff x="0" y="0"/>
            <a:chExt cx="24384000" cy="2679200"/>
          </a:xfrm>
        </p:grpSpPr>
        <p:sp>
          <p:nvSpPr>
            <p:cNvPr id="3" name="Freeform 3"/>
            <p:cNvSpPr/>
            <p:nvPr/>
          </p:nvSpPr>
          <p:spPr>
            <a:xfrm>
              <a:off x="0" y="0"/>
              <a:ext cx="24384000" cy="2679200"/>
            </a:xfrm>
            <a:custGeom>
              <a:avLst/>
              <a:gdLst/>
              <a:ahLst/>
              <a:cxnLst/>
              <a:rect l="l" t="t" r="r" b="b"/>
              <a:pathLst>
                <a:path w="24384000" h="2679200">
                  <a:moveTo>
                    <a:pt x="0" y="0"/>
                  </a:moveTo>
                  <a:lnTo>
                    <a:pt x="24384000" y="0"/>
                  </a:lnTo>
                  <a:lnTo>
                    <a:pt x="24384000" y="2679200"/>
                  </a:lnTo>
                  <a:lnTo>
                    <a:pt x="0" y="2679200"/>
                  </a:lnTo>
                  <a:close/>
                </a:path>
              </a:pathLst>
            </a:custGeom>
            <a:solidFill>
              <a:srgbClr val="000000">
                <a:alpha val="0"/>
              </a:srgbClr>
            </a:solidFill>
          </p:spPr>
          <p:txBody>
            <a:bodyPr/>
            <a:lstStyle/>
            <a:p>
              <a:endParaRPr lang="fr-FR"/>
            </a:p>
          </p:txBody>
        </p:sp>
        <p:sp>
          <p:nvSpPr>
            <p:cNvPr id="4" name="TextBox 4"/>
            <p:cNvSpPr txBox="1"/>
            <p:nvPr/>
          </p:nvSpPr>
          <p:spPr>
            <a:xfrm>
              <a:off x="0" y="0"/>
              <a:ext cx="24384000" cy="2679200"/>
            </a:xfrm>
            <a:prstGeom prst="rect">
              <a:avLst/>
            </a:prstGeom>
          </p:spPr>
          <p:txBody>
            <a:bodyPr lIns="0" tIns="0" rIns="0" bIns="0" rtlCol="0" anchor="ctr"/>
            <a:lstStyle/>
            <a:p>
              <a:pPr algn="ctr">
                <a:lnSpc>
                  <a:spcPts val="7680"/>
                </a:lnSpc>
              </a:pPr>
              <a:r>
                <a:rPr lang="en-US" sz="6400" b="1">
                  <a:solidFill>
                    <a:srgbClr val="FFFFFF"/>
                  </a:solidFill>
                  <a:latin typeface="Noto Sans Bold"/>
                  <a:ea typeface="Noto Sans Bold"/>
                  <a:cs typeface="Noto Sans Bold"/>
                  <a:sym typeface="Noto Sans Bold"/>
                </a:rPr>
                <a:t>Références</a:t>
              </a:r>
            </a:p>
          </p:txBody>
        </p:sp>
      </p:grpSp>
      <p:grpSp>
        <p:nvGrpSpPr>
          <p:cNvPr id="5" name="Group 5"/>
          <p:cNvGrpSpPr/>
          <p:nvPr/>
        </p:nvGrpSpPr>
        <p:grpSpPr>
          <a:xfrm>
            <a:off x="7550400" y="1870950"/>
            <a:ext cx="3187200" cy="2835600"/>
            <a:chOff x="0" y="0"/>
            <a:chExt cx="4249600" cy="3780800"/>
          </a:xfrm>
        </p:grpSpPr>
        <p:sp>
          <p:nvSpPr>
            <p:cNvPr id="6" name="Freeform 6"/>
            <p:cNvSpPr/>
            <p:nvPr/>
          </p:nvSpPr>
          <p:spPr>
            <a:xfrm>
              <a:off x="0" y="0"/>
              <a:ext cx="4249600" cy="3780800"/>
            </a:xfrm>
            <a:custGeom>
              <a:avLst/>
              <a:gdLst/>
              <a:ahLst/>
              <a:cxnLst/>
              <a:rect l="l" t="t" r="r" b="b"/>
              <a:pathLst>
                <a:path w="4249600" h="3780800">
                  <a:moveTo>
                    <a:pt x="0" y="0"/>
                  </a:moveTo>
                  <a:lnTo>
                    <a:pt x="4249600" y="0"/>
                  </a:lnTo>
                  <a:lnTo>
                    <a:pt x="4249600" y="3780800"/>
                  </a:lnTo>
                  <a:lnTo>
                    <a:pt x="0" y="3780800"/>
                  </a:lnTo>
                  <a:close/>
                </a:path>
              </a:pathLst>
            </a:custGeom>
            <a:solidFill>
              <a:srgbClr val="000000">
                <a:alpha val="0"/>
              </a:srgbClr>
            </a:solidFill>
          </p:spPr>
          <p:txBody>
            <a:bodyPr/>
            <a:lstStyle/>
            <a:p>
              <a:endParaRPr lang="fr-FR"/>
            </a:p>
          </p:txBody>
        </p:sp>
        <p:sp>
          <p:nvSpPr>
            <p:cNvPr id="7" name="TextBox 7"/>
            <p:cNvSpPr txBox="1"/>
            <p:nvPr/>
          </p:nvSpPr>
          <p:spPr>
            <a:xfrm>
              <a:off x="0" y="0"/>
              <a:ext cx="4249600" cy="3780800"/>
            </a:xfrm>
            <a:prstGeom prst="rect">
              <a:avLst/>
            </a:prstGeom>
          </p:spPr>
          <p:txBody>
            <a:bodyPr lIns="0" tIns="0" rIns="0" bIns="0" rtlCol="0" anchor="ctr"/>
            <a:lstStyle/>
            <a:p>
              <a:pPr algn="ctr">
                <a:lnSpc>
                  <a:spcPts val="17280"/>
                </a:lnSpc>
              </a:pPr>
              <a:r>
                <a:rPr lang="en-US" sz="14400" b="1">
                  <a:solidFill>
                    <a:srgbClr val="FFFFFF"/>
                  </a:solidFill>
                  <a:latin typeface="Open Sans Bold"/>
                  <a:ea typeface="Open Sans Bold"/>
                  <a:cs typeface="Open Sans Bold"/>
                  <a:sym typeface="Open Sans Bold"/>
                </a:rPr>
                <a:t>9</a:t>
              </a:r>
            </a:p>
          </p:txBody>
        </p:sp>
      </p:grpSp>
      <p:grpSp>
        <p:nvGrpSpPr>
          <p:cNvPr id="8" name="Group 8"/>
          <p:cNvGrpSpPr/>
          <p:nvPr/>
        </p:nvGrpSpPr>
        <p:grpSpPr>
          <a:xfrm rot="-900712">
            <a:off x="6900532" y="1045268"/>
            <a:ext cx="4486928" cy="4486928"/>
            <a:chOff x="0" y="0"/>
            <a:chExt cx="5982571" cy="5982571"/>
          </a:xfrm>
        </p:grpSpPr>
        <p:sp>
          <p:nvSpPr>
            <p:cNvPr id="9" name="Freeform 9"/>
            <p:cNvSpPr/>
            <p:nvPr/>
          </p:nvSpPr>
          <p:spPr>
            <a:xfrm>
              <a:off x="0" y="0"/>
              <a:ext cx="5982589" cy="5982589"/>
            </a:xfrm>
            <a:custGeom>
              <a:avLst/>
              <a:gdLst/>
              <a:ahLst/>
              <a:cxnLst/>
              <a:rect l="l" t="t" r="r" b="b"/>
              <a:pathLst>
                <a:path w="5982589" h="5982589">
                  <a:moveTo>
                    <a:pt x="0" y="2991231"/>
                  </a:moveTo>
                  <a:cubicBezTo>
                    <a:pt x="0" y="1339215"/>
                    <a:pt x="1339215" y="0"/>
                    <a:pt x="2991231" y="0"/>
                  </a:cubicBezTo>
                  <a:cubicBezTo>
                    <a:pt x="4643247" y="0"/>
                    <a:pt x="5982589" y="1339215"/>
                    <a:pt x="5982589" y="2991231"/>
                  </a:cubicBezTo>
                  <a:cubicBezTo>
                    <a:pt x="5982589" y="4643247"/>
                    <a:pt x="4643374" y="5982589"/>
                    <a:pt x="2991231" y="5982589"/>
                  </a:cubicBezTo>
                  <a:cubicBezTo>
                    <a:pt x="1339088" y="5982589"/>
                    <a:pt x="0" y="4643374"/>
                    <a:pt x="0" y="2991231"/>
                  </a:cubicBezTo>
                  <a:close/>
                  <a:moveTo>
                    <a:pt x="740664" y="2991231"/>
                  </a:moveTo>
                  <a:cubicBezTo>
                    <a:pt x="740664" y="4234180"/>
                    <a:pt x="1748282" y="5241798"/>
                    <a:pt x="2991231" y="5241798"/>
                  </a:cubicBezTo>
                  <a:cubicBezTo>
                    <a:pt x="4234180" y="5241798"/>
                    <a:pt x="5241798" y="4234180"/>
                    <a:pt x="5241798" y="2991231"/>
                  </a:cubicBezTo>
                  <a:cubicBezTo>
                    <a:pt x="5241798" y="1748282"/>
                    <a:pt x="4234307" y="740664"/>
                    <a:pt x="2991231" y="740664"/>
                  </a:cubicBezTo>
                  <a:cubicBezTo>
                    <a:pt x="1748155" y="740664"/>
                    <a:pt x="740664" y="1748282"/>
                    <a:pt x="740664" y="2991231"/>
                  </a:cubicBezTo>
                  <a:close/>
                </a:path>
              </a:pathLst>
            </a:custGeom>
            <a:gradFill rotWithShape="1">
              <a:gsLst>
                <a:gs pos="0">
                  <a:srgbClr val="7FCCED">
                    <a:alpha val="100000"/>
                  </a:srgbClr>
                </a:gs>
                <a:gs pos="100000">
                  <a:srgbClr val="29AAE1">
                    <a:alpha val="100000"/>
                  </a:srgbClr>
                </a:gs>
              </a:gsLst>
              <a:lin ang="9000043"/>
            </a:gradFill>
          </p:spPr>
          <p:txBody>
            <a:bodyPr/>
            <a:lstStyle/>
            <a:p>
              <a:endParaRPr lang="fr-FR"/>
            </a:p>
          </p:txBody>
        </p:sp>
      </p:grpSp>
      <p:grpSp>
        <p:nvGrpSpPr>
          <p:cNvPr id="10" name="Group 10"/>
          <p:cNvGrpSpPr/>
          <p:nvPr/>
        </p:nvGrpSpPr>
        <p:grpSpPr>
          <a:xfrm>
            <a:off x="0" y="8781896"/>
            <a:ext cx="18288000" cy="1546514"/>
            <a:chOff x="0" y="0"/>
            <a:chExt cx="24384000" cy="2062019"/>
          </a:xfrm>
        </p:grpSpPr>
        <p:sp>
          <p:nvSpPr>
            <p:cNvPr id="11" name="Freeform 11"/>
            <p:cNvSpPr/>
            <p:nvPr/>
          </p:nvSpPr>
          <p:spPr>
            <a:xfrm>
              <a:off x="0" y="0"/>
              <a:ext cx="24384000" cy="2061972"/>
            </a:xfrm>
            <a:custGeom>
              <a:avLst/>
              <a:gdLst/>
              <a:ahLst/>
              <a:cxnLst/>
              <a:rect l="l" t="t" r="r" b="b"/>
              <a:pathLst>
                <a:path w="24384000" h="2061972">
                  <a:moveTo>
                    <a:pt x="0" y="0"/>
                  </a:moveTo>
                  <a:lnTo>
                    <a:pt x="24384000" y="0"/>
                  </a:lnTo>
                  <a:lnTo>
                    <a:pt x="24384000" y="2061972"/>
                  </a:lnTo>
                  <a:lnTo>
                    <a:pt x="0" y="2061972"/>
                  </a:lnTo>
                  <a:close/>
                </a:path>
              </a:pathLst>
            </a:custGeom>
            <a:solidFill>
              <a:srgbClr val="FFFFFF"/>
            </a:solidFill>
          </p:spPr>
          <p:txBody>
            <a:bodyPr/>
            <a:lstStyle/>
            <a:p>
              <a:endParaRPr lang="fr-FR"/>
            </a:p>
          </p:txBody>
        </p:sp>
      </p:grpSp>
      <p:grpSp>
        <p:nvGrpSpPr>
          <p:cNvPr id="12" name="Group 12"/>
          <p:cNvGrpSpPr>
            <a:grpSpLocks noChangeAspect="1"/>
          </p:cNvGrpSpPr>
          <p:nvPr/>
        </p:nvGrpSpPr>
        <p:grpSpPr>
          <a:xfrm>
            <a:off x="15351308" y="9122570"/>
            <a:ext cx="1912912" cy="844868"/>
            <a:chOff x="0" y="0"/>
            <a:chExt cx="2550549" cy="1126491"/>
          </a:xfrm>
        </p:grpSpPr>
        <p:sp>
          <p:nvSpPr>
            <p:cNvPr id="13" name="Freeform 13"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3"/>
              <a:stretch>
                <a:fillRect t="-94" b="-94"/>
              </a:stretch>
            </a:blipFill>
          </p:spPr>
          <p:txBody>
            <a:bodyPr/>
            <a:lstStyle/>
            <a:p>
              <a:endParaRPr lang="fr-FR"/>
            </a:p>
          </p:txBody>
        </p:sp>
      </p:grpSp>
      <p:grpSp>
        <p:nvGrpSpPr>
          <p:cNvPr id="14" name="Group 14"/>
          <p:cNvGrpSpPr>
            <a:grpSpLocks noChangeAspect="1"/>
          </p:cNvGrpSpPr>
          <p:nvPr/>
        </p:nvGrpSpPr>
        <p:grpSpPr>
          <a:xfrm>
            <a:off x="7420924" y="8895218"/>
            <a:ext cx="3340260" cy="1199986"/>
            <a:chOff x="0" y="0"/>
            <a:chExt cx="4453680" cy="1599981"/>
          </a:xfrm>
        </p:grpSpPr>
        <p:sp>
          <p:nvSpPr>
            <p:cNvPr id="15" name="Freeform 15"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4"/>
              <a:stretch>
                <a:fillRect t="-211" b="-214"/>
              </a:stretch>
            </a:blipFill>
          </p:spPr>
          <p:txBody>
            <a:bodyPr/>
            <a:lstStyle/>
            <a:p>
              <a:endParaRPr lang="fr-FR"/>
            </a:p>
          </p:txBody>
        </p:sp>
      </p:grpSp>
      <p:grpSp>
        <p:nvGrpSpPr>
          <p:cNvPr id="16" name="Group 16"/>
          <p:cNvGrpSpPr>
            <a:grpSpLocks noChangeAspect="1"/>
          </p:cNvGrpSpPr>
          <p:nvPr/>
        </p:nvGrpSpPr>
        <p:grpSpPr>
          <a:xfrm>
            <a:off x="1173706" y="9210666"/>
            <a:ext cx="2050862" cy="745146"/>
            <a:chOff x="0" y="0"/>
            <a:chExt cx="2734483" cy="993528"/>
          </a:xfrm>
        </p:grpSpPr>
        <p:sp>
          <p:nvSpPr>
            <p:cNvPr id="17" name="Freeform 17"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5"/>
              <a:stretch>
                <a:fillRect r="-1"/>
              </a:stretch>
            </a:blipFill>
          </p:spPr>
          <p:txBody>
            <a:bodyPr/>
            <a:lstStyle/>
            <a:p>
              <a:endParaRPr lang="fr-FR"/>
            </a:p>
          </p:txBody>
        </p:sp>
      </p:grpSp>
      <p:grpSp>
        <p:nvGrpSpPr>
          <p:cNvPr id="18" name="Group 18"/>
          <p:cNvGrpSpPr>
            <a:grpSpLocks noChangeAspect="1"/>
          </p:cNvGrpSpPr>
          <p:nvPr/>
        </p:nvGrpSpPr>
        <p:grpSpPr>
          <a:xfrm>
            <a:off x="4677366" y="8873770"/>
            <a:ext cx="1414066" cy="1342468"/>
            <a:chOff x="0" y="0"/>
            <a:chExt cx="1885421" cy="1789957"/>
          </a:xfrm>
        </p:grpSpPr>
        <p:sp>
          <p:nvSpPr>
            <p:cNvPr id="19" name="Freeform 19"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6"/>
              <a:stretch>
                <a:fillRect l="-79" r="-78" b="-1"/>
              </a:stretch>
            </a:blipFill>
          </p:spPr>
          <p:txBody>
            <a:bodyPr/>
            <a:lstStyle/>
            <a:p>
              <a:endParaRPr lang="fr-FR"/>
            </a:p>
          </p:txBody>
        </p:sp>
      </p:grpSp>
      <p:grpSp>
        <p:nvGrpSpPr>
          <p:cNvPr id="20" name="Group 20"/>
          <p:cNvGrpSpPr>
            <a:grpSpLocks noChangeAspect="1"/>
          </p:cNvGrpSpPr>
          <p:nvPr/>
        </p:nvGrpSpPr>
        <p:grpSpPr>
          <a:xfrm>
            <a:off x="12289238" y="8901776"/>
            <a:ext cx="1534016" cy="1426634"/>
            <a:chOff x="0" y="0"/>
            <a:chExt cx="2045355" cy="1902179"/>
          </a:xfrm>
        </p:grpSpPr>
        <p:sp>
          <p:nvSpPr>
            <p:cNvPr id="21" name="Freeform 21"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7"/>
              <a:stretch>
                <a:fillRect b="1"/>
              </a:stretch>
            </a:blipFill>
          </p:spPr>
          <p:txBody>
            <a:bodyPr/>
            <a:lstStyle/>
            <a:p>
              <a:endParaRPr lang="fr-F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10AD2B">
                <a:alpha val="100000"/>
              </a:srgbClr>
            </a:gs>
            <a:gs pos="100000">
              <a:srgbClr val="6AB2E7">
                <a:alpha val="100000"/>
              </a:srgbClr>
            </a:gs>
          </a:gsLst>
          <a:lin ang="14438535"/>
        </a:gradFill>
        <a:effectLst/>
      </p:bgPr>
    </p:bg>
    <p:spTree>
      <p:nvGrpSpPr>
        <p:cNvPr id="1" name=""/>
        <p:cNvGrpSpPr/>
        <p:nvPr/>
      </p:nvGrpSpPr>
      <p:grpSpPr>
        <a:xfrm>
          <a:off x="0" y="0"/>
          <a:ext cx="0" cy="0"/>
          <a:chOff x="0" y="0"/>
          <a:chExt cx="0" cy="0"/>
        </a:xfrm>
      </p:grpSpPr>
      <p:sp>
        <p:nvSpPr>
          <p:cNvPr id="2" name="TextBox 2"/>
          <p:cNvSpPr txBox="1"/>
          <p:nvPr/>
        </p:nvSpPr>
        <p:spPr>
          <a:xfrm>
            <a:off x="1685427" y="1072092"/>
            <a:ext cx="12397952" cy="857250"/>
          </a:xfrm>
          <a:prstGeom prst="rect">
            <a:avLst/>
          </a:prstGeom>
        </p:spPr>
        <p:txBody>
          <a:bodyPr lIns="0" tIns="0" rIns="0" bIns="0" rtlCol="0" anchor="t">
            <a:spAutoFit/>
          </a:bodyPr>
          <a:lstStyle/>
          <a:p>
            <a:pPr algn="l">
              <a:lnSpc>
                <a:spcPts val="6720"/>
              </a:lnSpc>
            </a:pPr>
            <a:r>
              <a:rPr lang="en-US" sz="5600" b="1">
                <a:solidFill>
                  <a:srgbClr val="FFFFFF"/>
                </a:solidFill>
                <a:latin typeface="Noto Sans Bold"/>
                <a:ea typeface="Noto Sans Bold"/>
                <a:cs typeface="Noto Sans Bold"/>
                <a:sym typeface="Noto Sans Bold"/>
              </a:rPr>
              <a:t>Références</a:t>
            </a:r>
          </a:p>
        </p:txBody>
      </p:sp>
      <p:grpSp>
        <p:nvGrpSpPr>
          <p:cNvPr id="3" name="Group 3"/>
          <p:cNvGrpSpPr/>
          <p:nvPr/>
        </p:nvGrpSpPr>
        <p:grpSpPr>
          <a:xfrm>
            <a:off x="2265812" y="2213743"/>
            <a:ext cx="15593720" cy="5560871"/>
            <a:chOff x="0" y="0"/>
            <a:chExt cx="20791627" cy="7414495"/>
          </a:xfrm>
        </p:grpSpPr>
        <p:sp>
          <p:nvSpPr>
            <p:cNvPr id="4" name="Freeform 4"/>
            <p:cNvSpPr/>
            <p:nvPr/>
          </p:nvSpPr>
          <p:spPr>
            <a:xfrm>
              <a:off x="0" y="0"/>
              <a:ext cx="20791627" cy="7414495"/>
            </a:xfrm>
            <a:custGeom>
              <a:avLst/>
              <a:gdLst/>
              <a:ahLst/>
              <a:cxnLst/>
              <a:rect l="l" t="t" r="r" b="b"/>
              <a:pathLst>
                <a:path w="20791627" h="7414495">
                  <a:moveTo>
                    <a:pt x="0" y="0"/>
                  </a:moveTo>
                  <a:lnTo>
                    <a:pt x="20791627" y="0"/>
                  </a:lnTo>
                  <a:lnTo>
                    <a:pt x="20791627" y="7414495"/>
                  </a:lnTo>
                  <a:lnTo>
                    <a:pt x="0" y="7414495"/>
                  </a:lnTo>
                  <a:close/>
                </a:path>
              </a:pathLst>
            </a:custGeom>
            <a:solidFill>
              <a:srgbClr val="000000">
                <a:alpha val="0"/>
              </a:srgbClr>
            </a:solidFill>
          </p:spPr>
          <p:txBody>
            <a:bodyPr/>
            <a:lstStyle/>
            <a:p>
              <a:endParaRPr lang="fr-FR"/>
            </a:p>
          </p:txBody>
        </p:sp>
        <p:sp>
          <p:nvSpPr>
            <p:cNvPr id="5" name="TextBox 5"/>
            <p:cNvSpPr txBox="1"/>
            <p:nvPr/>
          </p:nvSpPr>
          <p:spPr>
            <a:xfrm>
              <a:off x="0" y="-95250"/>
              <a:ext cx="20791627" cy="7509745"/>
            </a:xfrm>
            <a:prstGeom prst="rect">
              <a:avLst/>
            </a:prstGeom>
          </p:spPr>
          <p:txBody>
            <a:bodyPr lIns="0" tIns="0" rIns="0" bIns="0" rtlCol="0" anchor="ctr"/>
            <a:lstStyle/>
            <a:p>
              <a:pPr algn="l">
                <a:lnSpc>
                  <a:spcPts val="5250"/>
                </a:lnSpc>
              </a:pPr>
              <a:r>
                <a:rPr lang="en-US" sz="3500">
                  <a:solidFill>
                    <a:srgbClr val="FFFFFF"/>
                  </a:solidFill>
                  <a:latin typeface="Noto Sans"/>
                  <a:ea typeface="Noto Sans"/>
                  <a:cs typeface="Noto Sans"/>
                  <a:sym typeface="Noto Sans"/>
                </a:rPr>
                <a:t>APPRENDRE (2022). Rapport d’activités du programme APPRENDRE. AUF.</a:t>
              </a:r>
            </a:p>
            <a:p>
              <a:pPr algn="l">
                <a:lnSpc>
                  <a:spcPts val="5250"/>
                </a:lnSpc>
              </a:pPr>
              <a:r>
                <a:rPr lang="en-US" sz="3500">
                  <a:solidFill>
                    <a:srgbClr val="FFFFFF"/>
                  </a:solidFill>
                  <a:latin typeface="Noto Sans"/>
                  <a:ea typeface="Noto Sans"/>
                  <a:cs typeface="Noto Sans"/>
                  <a:sym typeface="Noto Sans"/>
                </a:rPr>
                <a:t>Barbier, R. (1996). La recherche-action. Anthropos.</a:t>
              </a:r>
            </a:p>
            <a:p>
              <a:pPr algn="l">
                <a:lnSpc>
                  <a:spcPts val="5250"/>
                </a:lnSpc>
              </a:pPr>
              <a:r>
                <a:rPr lang="en-US" sz="3500">
                  <a:solidFill>
                    <a:srgbClr val="FFFFFF"/>
                  </a:solidFill>
                  <a:latin typeface="Noto Sans"/>
                  <a:ea typeface="Noto Sans"/>
                  <a:cs typeface="Noto Sans"/>
                  <a:sym typeface="Noto Sans"/>
                </a:rPr>
                <a:t>Perrenoud, P. (2001). Développer la pratique réflexive. ESF.</a:t>
              </a:r>
            </a:p>
            <a:p>
              <a:pPr algn="l">
                <a:lnSpc>
                  <a:spcPts val="5250"/>
                </a:lnSpc>
              </a:pPr>
              <a:r>
                <a:rPr lang="en-US" sz="3500">
                  <a:solidFill>
                    <a:srgbClr val="FFFFFF"/>
                  </a:solidFill>
                  <a:latin typeface="Noto Sans"/>
                  <a:ea typeface="Noto Sans"/>
                  <a:cs typeface="Noto Sans"/>
                  <a:sym typeface="Noto Sans"/>
                </a:rPr>
                <a:t>Schön, D. (1983). The Reflective Practitioner. Basic Books.</a:t>
              </a:r>
            </a:p>
            <a:p>
              <a:pPr algn="l">
                <a:lnSpc>
                  <a:spcPts val="5250"/>
                </a:lnSpc>
              </a:pPr>
              <a:r>
                <a:rPr lang="en-US" sz="3500">
                  <a:solidFill>
                    <a:srgbClr val="FFFFFF"/>
                  </a:solidFill>
                  <a:latin typeface="Noto Sans"/>
                  <a:ea typeface="Noto Sans"/>
                  <a:cs typeface="Noto Sans"/>
                  <a:sym typeface="Noto Sans"/>
                </a:rPr>
                <a:t>Fullan, M. (2016). The new meaning of educational change. Teachers College Press.</a:t>
              </a:r>
            </a:p>
            <a:p>
              <a:pPr algn="l">
                <a:lnSpc>
                  <a:spcPts val="5250"/>
                </a:lnSpc>
              </a:pPr>
              <a:r>
                <a:rPr lang="en-US" sz="3500">
                  <a:solidFill>
                    <a:srgbClr val="FFFFFF"/>
                  </a:solidFill>
                  <a:latin typeface="Noto Sans"/>
                  <a:ea typeface="Noto Sans"/>
                  <a:cs typeface="Noto Sans"/>
                  <a:sym typeface="Noto Sans"/>
                </a:rPr>
                <a:t>UNESCO (2015). Éducation 2030. UNESCO.</a:t>
              </a:r>
            </a:p>
            <a:p>
              <a:pPr algn="l">
                <a:lnSpc>
                  <a:spcPts val="5250"/>
                </a:lnSpc>
              </a:pPr>
              <a:r>
                <a:rPr lang="en-US" sz="3500">
                  <a:solidFill>
                    <a:srgbClr val="FFFFFF"/>
                  </a:solidFill>
                  <a:latin typeface="Noto Sans"/>
                  <a:ea typeface="Noto Sans"/>
                  <a:cs typeface="Noto Sans"/>
                  <a:sym typeface="Noto Sans"/>
                </a:rPr>
                <a:t>OCDE (2019). Regards sur l’éducation 2019. OCDE.</a:t>
              </a:r>
            </a:p>
          </p:txBody>
        </p:sp>
      </p:grpSp>
      <p:sp>
        <p:nvSpPr>
          <p:cNvPr id="6" name="Freeform 6"/>
          <p:cNvSpPr/>
          <p:nvPr/>
        </p:nvSpPr>
        <p:spPr>
          <a:xfrm>
            <a:off x="-1727200" y="8781896"/>
            <a:ext cx="20015200" cy="1546514"/>
          </a:xfrm>
          <a:custGeom>
            <a:avLst/>
            <a:gdLst/>
            <a:ahLst/>
            <a:cxnLst/>
            <a:rect l="l" t="t" r="r" b="b"/>
            <a:pathLst>
              <a:path w="20015200" h="1546514">
                <a:moveTo>
                  <a:pt x="0" y="0"/>
                </a:moveTo>
                <a:lnTo>
                  <a:pt x="20015200" y="0"/>
                </a:lnTo>
                <a:lnTo>
                  <a:pt x="20015200" y="1546514"/>
                </a:lnTo>
                <a:lnTo>
                  <a:pt x="0" y="15465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7" name="Group 7"/>
          <p:cNvGrpSpPr>
            <a:grpSpLocks noChangeAspect="1"/>
          </p:cNvGrpSpPr>
          <p:nvPr/>
        </p:nvGrpSpPr>
        <p:grpSpPr>
          <a:xfrm>
            <a:off x="15351308" y="9122570"/>
            <a:ext cx="1912912" cy="844868"/>
            <a:chOff x="0" y="0"/>
            <a:chExt cx="2550549" cy="1126491"/>
          </a:xfrm>
        </p:grpSpPr>
        <p:sp>
          <p:nvSpPr>
            <p:cNvPr id="8" name="Freeform 8" descr="Une image contenant Graphique, cercle, capture d’écran, Police  Description générée automatiquement"/>
            <p:cNvSpPr/>
            <p:nvPr/>
          </p:nvSpPr>
          <p:spPr>
            <a:xfrm>
              <a:off x="0" y="0"/>
              <a:ext cx="2550541" cy="1126490"/>
            </a:xfrm>
            <a:custGeom>
              <a:avLst/>
              <a:gdLst/>
              <a:ahLst/>
              <a:cxnLst/>
              <a:rect l="l" t="t" r="r" b="b"/>
              <a:pathLst>
                <a:path w="2550541" h="1126490">
                  <a:moveTo>
                    <a:pt x="0" y="0"/>
                  </a:moveTo>
                  <a:lnTo>
                    <a:pt x="2550541" y="0"/>
                  </a:lnTo>
                  <a:lnTo>
                    <a:pt x="2550541" y="1126490"/>
                  </a:lnTo>
                  <a:lnTo>
                    <a:pt x="0" y="1126490"/>
                  </a:lnTo>
                  <a:lnTo>
                    <a:pt x="0" y="0"/>
                  </a:lnTo>
                  <a:close/>
                </a:path>
              </a:pathLst>
            </a:custGeom>
            <a:blipFill>
              <a:blip r:embed="rId5"/>
              <a:stretch>
                <a:fillRect t="-94" b="-94"/>
              </a:stretch>
            </a:blipFill>
          </p:spPr>
          <p:txBody>
            <a:bodyPr/>
            <a:lstStyle/>
            <a:p>
              <a:endParaRPr lang="fr-FR"/>
            </a:p>
          </p:txBody>
        </p:sp>
      </p:grpSp>
      <p:grpSp>
        <p:nvGrpSpPr>
          <p:cNvPr id="9" name="Group 9"/>
          <p:cNvGrpSpPr>
            <a:grpSpLocks noChangeAspect="1"/>
          </p:cNvGrpSpPr>
          <p:nvPr/>
        </p:nvGrpSpPr>
        <p:grpSpPr>
          <a:xfrm>
            <a:off x="7420924" y="8895218"/>
            <a:ext cx="3340260" cy="1199986"/>
            <a:chOff x="0" y="0"/>
            <a:chExt cx="4453680" cy="1599981"/>
          </a:xfrm>
        </p:grpSpPr>
        <p:sp>
          <p:nvSpPr>
            <p:cNvPr id="10" name="Freeform 10" descr="Une image contenant Graphique, graphisme, Police, Caractère coloré  Description générée automatiquement"/>
            <p:cNvSpPr/>
            <p:nvPr/>
          </p:nvSpPr>
          <p:spPr>
            <a:xfrm>
              <a:off x="0" y="0"/>
              <a:ext cx="4453636" cy="1599946"/>
            </a:xfrm>
            <a:custGeom>
              <a:avLst/>
              <a:gdLst/>
              <a:ahLst/>
              <a:cxnLst/>
              <a:rect l="l" t="t" r="r" b="b"/>
              <a:pathLst>
                <a:path w="4453636" h="1599946">
                  <a:moveTo>
                    <a:pt x="0" y="0"/>
                  </a:moveTo>
                  <a:lnTo>
                    <a:pt x="4453636" y="0"/>
                  </a:lnTo>
                  <a:lnTo>
                    <a:pt x="4453636" y="1599946"/>
                  </a:lnTo>
                  <a:lnTo>
                    <a:pt x="0" y="1599946"/>
                  </a:lnTo>
                  <a:lnTo>
                    <a:pt x="0" y="0"/>
                  </a:lnTo>
                  <a:close/>
                </a:path>
              </a:pathLst>
            </a:custGeom>
            <a:blipFill>
              <a:blip r:embed="rId6"/>
              <a:stretch>
                <a:fillRect t="-211" b="-214"/>
              </a:stretch>
            </a:blipFill>
          </p:spPr>
          <p:txBody>
            <a:bodyPr/>
            <a:lstStyle/>
            <a:p>
              <a:endParaRPr lang="fr-FR"/>
            </a:p>
          </p:txBody>
        </p:sp>
      </p:grpSp>
      <p:grpSp>
        <p:nvGrpSpPr>
          <p:cNvPr id="11" name="Group 11"/>
          <p:cNvGrpSpPr>
            <a:grpSpLocks noChangeAspect="1"/>
          </p:cNvGrpSpPr>
          <p:nvPr/>
        </p:nvGrpSpPr>
        <p:grpSpPr>
          <a:xfrm>
            <a:off x="1173706" y="9210666"/>
            <a:ext cx="2050862" cy="745146"/>
            <a:chOff x="0" y="0"/>
            <a:chExt cx="2734483" cy="993528"/>
          </a:xfrm>
        </p:grpSpPr>
        <p:sp>
          <p:nvSpPr>
            <p:cNvPr id="12" name="Freeform 12" descr="Une image contenant Graphique, graphisme, capture d’écran, Caractère coloré  Le contenu généré par l’IA peut être incorrect."/>
            <p:cNvSpPr/>
            <p:nvPr/>
          </p:nvSpPr>
          <p:spPr>
            <a:xfrm>
              <a:off x="0" y="0"/>
              <a:ext cx="2734437" cy="993521"/>
            </a:xfrm>
            <a:custGeom>
              <a:avLst/>
              <a:gdLst/>
              <a:ahLst/>
              <a:cxnLst/>
              <a:rect l="l" t="t" r="r" b="b"/>
              <a:pathLst>
                <a:path w="2734437" h="993521">
                  <a:moveTo>
                    <a:pt x="0" y="0"/>
                  </a:moveTo>
                  <a:lnTo>
                    <a:pt x="2734437" y="0"/>
                  </a:lnTo>
                  <a:lnTo>
                    <a:pt x="2734437" y="993521"/>
                  </a:lnTo>
                  <a:lnTo>
                    <a:pt x="0" y="993521"/>
                  </a:lnTo>
                  <a:lnTo>
                    <a:pt x="0" y="0"/>
                  </a:lnTo>
                  <a:close/>
                </a:path>
              </a:pathLst>
            </a:custGeom>
            <a:blipFill>
              <a:blip r:embed="rId7"/>
              <a:stretch>
                <a:fillRect r="-1"/>
              </a:stretch>
            </a:blipFill>
          </p:spPr>
          <p:txBody>
            <a:bodyPr/>
            <a:lstStyle/>
            <a:p>
              <a:endParaRPr lang="fr-FR"/>
            </a:p>
          </p:txBody>
        </p:sp>
      </p:grpSp>
      <p:grpSp>
        <p:nvGrpSpPr>
          <p:cNvPr id="13" name="Group 13"/>
          <p:cNvGrpSpPr>
            <a:grpSpLocks noChangeAspect="1"/>
          </p:cNvGrpSpPr>
          <p:nvPr/>
        </p:nvGrpSpPr>
        <p:grpSpPr>
          <a:xfrm>
            <a:off x="4677366" y="8873770"/>
            <a:ext cx="1414066" cy="1342468"/>
            <a:chOff x="0" y="0"/>
            <a:chExt cx="1885421" cy="1789957"/>
          </a:xfrm>
        </p:grpSpPr>
        <p:sp>
          <p:nvSpPr>
            <p:cNvPr id="14" name="Freeform 14" descr="Une image contenant texte, logo, Graphique, graphisme  Le contenu généré par l’IA peut être incorrect."/>
            <p:cNvSpPr/>
            <p:nvPr/>
          </p:nvSpPr>
          <p:spPr>
            <a:xfrm>
              <a:off x="0" y="0"/>
              <a:ext cx="1885442" cy="1789938"/>
            </a:xfrm>
            <a:custGeom>
              <a:avLst/>
              <a:gdLst/>
              <a:ahLst/>
              <a:cxnLst/>
              <a:rect l="l" t="t" r="r" b="b"/>
              <a:pathLst>
                <a:path w="1885442" h="1789938">
                  <a:moveTo>
                    <a:pt x="0" y="0"/>
                  </a:moveTo>
                  <a:lnTo>
                    <a:pt x="1885442" y="0"/>
                  </a:lnTo>
                  <a:lnTo>
                    <a:pt x="1885442" y="1789938"/>
                  </a:lnTo>
                  <a:lnTo>
                    <a:pt x="0" y="1789938"/>
                  </a:lnTo>
                  <a:lnTo>
                    <a:pt x="0" y="0"/>
                  </a:lnTo>
                  <a:close/>
                </a:path>
              </a:pathLst>
            </a:custGeom>
            <a:blipFill>
              <a:blip r:embed="rId8"/>
              <a:stretch>
                <a:fillRect l="-79" r="-78" b="-1"/>
              </a:stretch>
            </a:blipFill>
          </p:spPr>
          <p:txBody>
            <a:bodyPr/>
            <a:lstStyle/>
            <a:p>
              <a:endParaRPr lang="fr-FR"/>
            </a:p>
          </p:txBody>
        </p:sp>
      </p:grpSp>
      <p:grpSp>
        <p:nvGrpSpPr>
          <p:cNvPr id="15" name="Group 15"/>
          <p:cNvGrpSpPr>
            <a:grpSpLocks noChangeAspect="1"/>
          </p:cNvGrpSpPr>
          <p:nvPr/>
        </p:nvGrpSpPr>
        <p:grpSpPr>
          <a:xfrm>
            <a:off x="12289238" y="8901776"/>
            <a:ext cx="1534016" cy="1426634"/>
            <a:chOff x="0" y="0"/>
            <a:chExt cx="2045355" cy="1902179"/>
          </a:xfrm>
        </p:grpSpPr>
        <p:sp>
          <p:nvSpPr>
            <p:cNvPr id="16" name="Freeform 16" descr="Une image contenant texte, Police, capture d’écran, logo  Le contenu généré par l’IA peut être incorrect."/>
            <p:cNvSpPr/>
            <p:nvPr/>
          </p:nvSpPr>
          <p:spPr>
            <a:xfrm>
              <a:off x="0" y="0"/>
              <a:ext cx="2045335" cy="1902206"/>
            </a:xfrm>
            <a:custGeom>
              <a:avLst/>
              <a:gdLst/>
              <a:ahLst/>
              <a:cxnLst/>
              <a:rect l="l" t="t" r="r" b="b"/>
              <a:pathLst>
                <a:path w="2045335" h="1902206">
                  <a:moveTo>
                    <a:pt x="0" y="0"/>
                  </a:moveTo>
                  <a:lnTo>
                    <a:pt x="2045335" y="0"/>
                  </a:lnTo>
                  <a:lnTo>
                    <a:pt x="2045335" y="1902206"/>
                  </a:lnTo>
                  <a:lnTo>
                    <a:pt x="0" y="1902206"/>
                  </a:lnTo>
                  <a:lnTo>
                    <a:pt x="0" y="0"/>
                  </a:lnTo>
                  <a:close/>
                </a:path>
              </a:pathLst>
            </a:custGeom>
            <a:blipFill>
              <a:blip r:embed="rId9"/>
              <a:stretch>
                <a:fillRect b="1"/>
              </a:stretch>
            </a:blipFill>
          </p:spPr>
          <p:txBody>
            <a:bodyPr/>
            <a:lstStyle/>
            <a:p>
              <a:endParaRPr lang="fr-FR"/>
            </a:p>
          </p:txBody>
        </p:sp>
      </p:grpSp>
      <p:grpSp>
        <p:nvGrpSpPr>
          <p:cNvPr id="17" name="Group 17"/>
          <p:cNvGrpSpPr/>
          <p:nvPr/>
        </p:nvGrpSpPr>
        <p:grpSpPr>
          <a:xfrm>
            <a:off x="1685427" y="2536801"/>
            <a:ext cx="358705" cy="35870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19" name="TextBox 19"/>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0" name="Group 20"/>
          <p:cNvGrpSpPr/>
          <p:nvPr/>
        </p:nvGrpSpPr>
        <p:grpSpPr>
          <a:xfrm>
            <a:off x="1685427" y="3883965"/>
            <a:ext cx="358705" cy="35870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2" name="TextBox 22"/>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3" name="Group 23"/>
          <p:cNvGrpSpPr/>
          <p:nvPr/>
        </p:nvGrpSpPr>
        <p:grpSpPr>
          <a:xfrm>
            <a:off x="1685427" y="3210383"/>
            <a:ext cx="358705" cy="35870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5" name="TextBox 25"/>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6" name="Group 26"/>
          <p:cNvGrpSpPr/>
          <p:nvPr/>
        </p:nvGrpSpPr>
        <p:grpSpPr>
          <a:xfrm>
            <a:off x="1685427" y="4556995"/>
            <a:ext cx="358705" cy="358705"/>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28" name="TextBox 28"/>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29" name="Group 29"/>
          <p:cNvGrpSpPr/>
          <p:nvPr/>
        </p:nvGrpSpPr>
        <p:grpSpPr>
          <a:xfrm>
            <a:off x="1685427" y="5230026"/>
            <a:ext cx="358705" cy="358705"/>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1" name="TextBox 31"/>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32" name="Group 32"/>
          <p:cNvGrpSpPr/>
          <p:nvPr/>
        </p:nvGrpSpPr>
        <p:grpSpPr>
          <a:xfrm>
            <a:off x="1685427" y="6484081"/>
            <a:ext cx="358705" cy="358705"/>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4" name="TextBox 34"/>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grpSp>
        <p:nvGrpSpPr>
          <p:cNvPr id="35" name="Group 35"/>
          <p:cNvGrpSpPr/>
          <p:nvPr/>
        </p:nvGrpSpPr>
        <p:grpSpPr>
          <a:xfrm>
            <a:off x="1685427" y="7157112"/>
            <a:ext cx="358705" cy="358705"/>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DD720"/>
            </a:solidFill>
          </p:spPr>
          <p:txBody>
            <a:bodyPr/>
            <a:lstStyle/>
            <a:p>
              <a:endParaRPr lang="fr-FR"/>
            </a:p>
          </p:txBody>
        </p:sp>
        <p:sp>
          <p:nvSpPr>
            <p:cNvPr id="37" name="TextBox 37"/>
            <p:cNvSpPr txBox="1"/>
            <p:nvPr/>
          </p:nvSpPr>
          <p:spPr>
            <a:xfrm>
              <a:off x="139700" y="63500"/>
              <a:ext cx="533400" cy="609600"/>
            </a:xfrm>
            <a:prstGeom prst="rect">
              <a:avLst/>
            </a:prstGeom>
          </p:spPr>
          <p:txBody>
            <a:bodyPr lIns="50800" tIns="50800" rIns="50800" bIns="50800" rtlCol="0" anchor="ctr"/>
            <a:lstStyle/>
            <a:p>
              <a:pPr algn="ctr">
                <a:lnSpc>
                  <a:spcPts val="3749"/>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3675</TotalTime>
  <Words>1185</Words>
  <Application>Microsoft Office PowerPoint</Application>
  <PresentationFormat>Personnalisé</PresentationFormat>
  <Paragraphs>161</Paragraphs>
  <Slides>24</Slides>
  <Notes>23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24</vt:i4>
      </vt:variant>
    </vt:vector>
  </HeadingPairs>
  <TitlesOfParts>
    <vt:vector size="36" baseType="lpstr">
      <vt:lpstr>Noto Sans Bold</vt:lpstr>
      <vt:lpstr>Times New Roman</vt:lpstr>
      <vt:lpstr>Open Sans</vt:lpstr>
      <vt:lpstr>Calibri</vt:lpstr>
      <vt:lpstr>Arial</vt:lpstr>
      <vt:lpstr>Noto Sans</vt:lpstr>
      <vt:lpstr>Intro Rust</vt:lpstr>
      <vt:lpstr>Open Sans Bold</vt:lpstr>
      <vt:lpstr>Gagalin</vt:lpstr>
      <vt:lpstr>Symbol</vt:lpstr>
      <vt:lpstr>Cambria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JNIRA Djibouti - Recherche.pptx</dc:title>
  <dc:creator>HP</dc:creator>
  <cp:lastModifiedBy>Sophie DOBOSZ</cp:lastModifiedBy>
  <cp:revision>16</cp:revision>
  <dcterms:created xsi:type="dcterms:W3CDTF">2006-08-16T00:00:00Z</dcterms:created>
  <dcterms:modified xsi:type="dcterms:W3CDTF">2025-11-19T12:02:58Z</dcterms:modified>
  <dc:identifier>DAG0iT3a5a4</dc:identifier>
</cp:coreProperties>
</file>