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handoutMasterIdLst>
    <p:handoutMasterId r:id="rId36"/>
  </p:handoutMasterIdLst>
  <p:sldIdLst>
    <p:sldId id="268" r:id="rId2"/>
    <p:sldId id="283" r:id="rId3"/>
    <p:sldId id="269" r:id="rId4"/>
    <p:sldId id="280" r:id="rId5"/>
    <p:sldId id="279" r:id="rId6"/>
    <p:sldId id="303" r:id="rId7"/>
    <p:sldId id="305" r:id="rId8"/>
    <p:sldId id="304" r:id="rId9"/>
    <p:sldId id="306" r:id="rId10"/>
    <p:sldId id="307" r:id="rId11"/>
    <p:sldId id="308" r:id="rId12"/>
    <p:sldId id="281"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282" r:id="rId29"/>
    <p:sldId id="300" r:id="rId30"/>
    <p:sldId id="301" r:id="rId31"/>
    <p:sldId id="302" r:id="rId32"/>
    <p:sldId id="284" r:id="rId33"/>
    <p:sldId id="278" r:id="rId34"/>
  </p:sldIdLst>
  <p:sldSz cx="9144000" cy="5143500" type="screen16x9"/>
  <p:notesSz cx="6858000" cy="9144000"/>
  <p:defaultTextStyle>
    <a:defPPr>
      <a:defRPr lang="fr-FR"/>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550FE"/>
    <a:srgbClr val="0C60B1"/>
    <a:srgbClr val="C30000"/>
    <a:srgbClr val="29ABE2"/>
    <a:srgbClr val="0076FF"/>
    <a:srgbClr val="0049FF"/>
    <a:srgbClr val="E346FF"/>
    <a:srgbClr val="AE40FF"/>
    <a:srgbClr val="87D4F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5854" autoAdjust="0"/>
    <p:restoredTop sz="98208" autoAdjust="0"/>
  </p:normalViewPr>
  <p:slideViewPr>
    <p:cSldViewPr snapToGrid="0" snapToObjects="1">
      <p:cViewPr>
        <p:scale>
          <a:sx n="100" d="100"/>
          <a:sy n="100" d="100"/>
        </p:scale>
        <p:origin x="-912" y="2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67" d="100"/>
        <a:sy n="167" d="100"/>
      </p:scale>
      <p:origin x="0" y="52080"/>
    </p:cViewPr>
  </p:sorterViewPr>
  <p:notesViewPr>
    <p:cSldViewPr snapToGrid="0" snapToObjects="1">
      <p:cViewPr varScale="1">
        <p:scale>
          <a:sx n="85" d="100"/>
          <a:sy n="85" d="100"/>
        </p:scale>
        <p:origin x="3928" y="1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Arial" charset="0"/>
              </a:defRPr>
            </a:lvl1pPr>
          </a:lstStyle>
          <a:p>
            <a:pPr>
              <a:defRPr/>
            </a:pPr>
            <a:fld id="{BEF1C7B0-41D5-5D4E-AD07-E01AF3F5AB5A}" type="datetimeFigureOut">
              <a:rPr lang="fr-FR"/>
              <a:pPr>
                <a:defRPr/>
              </a:pPr>
              <a:t>14/10/2025</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2C0DD150-FF5D-B141-A398-61B8DDF7B245}" type="slidenum">
              <a:rPr lang="fr-FR"/>
              <a:pPr>
                <a:defRPr/>
              </a:pPr>
              <a:t>‹N°›</a:t>
            </a:fld>
            <a:endParaRPr lang="fr-FR" dirty="0"/>
          </a:p>
        </p:txBody>
      </p:sp>
    </p:spTree>
    <p:extLst>
      <p:ext uri="{BB962C8B-B14F-4D97-AF65-F5344CB8AC3E}">
        <p14:creationId xmlns:p14="http://schemas.microsoft.com/office/powerpoint/2010/main" xmlns="" val="4604112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Arial" charset="0"/>
              </a:defRPr>
            </a:lvl1pPr>
          </a:lstStyle>
          <a:p>
            <a:pPr>
              <a:defRPr/>
            </a:pPr>
            <a:fld id="{83A41BC1-CDB8-D048-913D-460B56BA91EF}" type="datetimeFigureOut">
              <a:rPr lang="fr-FR"/>
              <a:pPr>
                <a:defRPr/>
              </a:pPr>
              <a:t>14/10/2025</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fr-CH" noProof="0"/>
              <a:t>Cliquez pour modifier les styles du texte du masque</a:t>
            </a:r>
          </a:p>
          <a:p>
            <a:pPr lvl="1"/>
            <a:r>
              <a:rPr lang="fr-CH" noProof="0"/>
              <a:t>Deuxième niveau</a:t>
            </a:r>
          </a:p>
          <a:p>
            <a:pPr lvl="2"/>
            <a:r>
              <a:rPr lang="fr-CH" noProof="0"/>
              <a:t>Troisième niveau</a:t>
            </a:r>
          </a:p>
          <a:p>
            <a:pPr lvl="3"/>
            <a:r>
              <a:rPr lang="fr-CH" noProof="0"/>
              <a:t>Quatrième niveau</a:t>
            </a:r>
          </a:p>
          <a:p>
            <a:pPr lvl="4"/>
            <a:r>
              <a:rPr lang="fr-CH" noProof="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5650A9A1-2801-2F4A-B9D3-AA2C57757C53}" type="slidenum">
              <a:rPr lang="fr-FR"/>
              <a:pPr>
                <a:defRPr/>
              </a:pPr>
              <a:t>‹N°›</a:t>
            </a:fld>
            <a:endParaRPr lang="fr-FR" dirty="0"/>
          </a:p>
        </p:txBody>
      </p:sp>
    </p:spTree>
    <p:extLst>
      <p:ext uri="{BB962C8B-B14F-4D97-AF65-F5344CB8AC3E}">
        <p14:creationId xmlns:p14="http://schemas.microsoft.com/office/powerpoint/2010/main" xmlns="" val="353989548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3</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4</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5</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6</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7</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8</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9</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10</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11</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12</a:t>
            </a:fld>
            <a:endParaRPr lang="fr-FR"/>
          </a:p>
        </p:txBody>
      </p:sp>
    </p:spTree>
    <p:extLst>
      <p:ext uri="{BB962C8B-B14F-4D97-AF65-F5344CB8AC3E}">
        <p14:creationId xmlns:p14="http://schemas.microsoft.com/office/powerpoint/2010/main" xmlns="" val="2547224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13</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14</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15</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16</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17</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18</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19</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20</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21</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22</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23</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24</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25</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26</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27</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28</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29</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30</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31</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32</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650A9A1-2801-2F4A-B9D3-AA2C57757C53}" type="slidenum">
              <a:rPr lang="fr-FR" smtClean="0"/>
              <a:pPr>
                <a:defRPr/>
              </a:pPr>
              <a:t>33</a:t>
            </a:fld>
            <a:endParaRPr lang="fr-FR" dirty="0"/>
          </a:p>
        </p:txBody>
      </p:sp>
    </p:spTree>
    <p:extLst>
      <p:ext uri="{BB962C8B-B14F-4D97-AF65-F5344CB8AC3E}">
        <p14:creationId xmlns:p14="http://schemas.microsoft.com/office/powerpoint/2010/main" xmlns="" val="2547224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6" name="Titre 5"/>
          <p:cNvSpPr>
            <a:spLocks noGrp="1"/>
          </p:cNvSpPr>
          <p:nvPr>
            <p:ph type="title"/>
          </p:nvPr>
        </p:nvSpPr>
        <p:spPr>
          <a:xfrm>
            <a:off x="771525" y="2573917"/>
            <a:ext cx="6441122" cy="599847"/>
          </a:xfrm>
          <a:prstGeom prst="rect">
            <a:avLst/>
          </a:prstGeom>
        </p:spPr>
        <p:txBody>
          <a:bodyPr/>
          <a:lstStyle>
            <a:lvl1pPr algn="l">
              <a:defRPr sz="2600" b="1" i="0" spc="100">
                <a:latin typeface="Impact"/>
                <a:cs typeface="Impact"/>
              </a:defRPr>
            </a:lvl1pPr>
          </a:lstStyle>
          <a:p>
            <a:r>
              <a:rPr lang="fr-FR" dirty="0"/>
              <a:t>Cliquez pour modifier le style du titre</a:t>
            </a:r>
            <a:endParaRPr lang="fr-CH" dirty="0"/>
          </a:p>
        </p:txBody>
      </p:sp>
      <p:pic>
        <p:nvPicPr>
          <p:cNvPr id="4" name="Image 3"/>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60257" y="169683"/>
            <a:ext cx="1130393" cy="546753"/>
          </a:xfrm>
          <a:prstGeom prst="rect">
            <a:avLst/>
          </a:prstGeom>
        </p:spPr>
      </p:pic>
    </p:spTree>
    <p:extLst>
      <p:ext uri="{BB962C8B-B14F-4D97-AF65-F5344CB8AC3E}">
        <p14:creationId xmlns:p14="http://schemas.microsoft.com/office/powerpoint/2010/main" xmlns="" val="69947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re seul et filet">
    <p:spTree>
      <p:nvGrpSpPr>
        <p:cNvPr id="1" name=""/>
        <p:cNvGrpSpPr/>
        <p:nvPr/>
      </p:nvGrpSpPr>
      <p:grpSpPr>
        <a:xfrm>
          <a:off x="0" y="0"/>
          <a:ext cx="0" cy="0"/>
          <a:chOff x="0" y="0"/>
          <a:chExt cx="0" cy="0"/>
        </a:xfrm>
      </p:grpSpPr>
      <p:sp>
        <p:nvSpPr>
          <p:cNvPr id="3" name="Rectangle 2"/>
          <p:cNvSpPr/>
          <p:nvPr userDrawn="1"/>
        </p:nvSpPr>
        <p:spPr>
          <a:xfrm>
            <a:off x="-6350" y="663575"/>
            <a:ext cx="9159875" cy="96838"/>
          </a:xfrm>
          <a:prstGeom prst="rect">
            <a:avLst/>
          </a:prstGeom>
          <a:pattFill prst="ltUpDiag">
            <a:fgClr>
              <a:srgbClr val="000000"/>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6" name="Espace réservé du titre 1"/>
          <p:cNvSpPr txBox="1">
            <a:spLocks/>
          </p:cNvSpPr>
          <p:nvPr userDrawn="1"/>
        </p:nvSpPr>
        <p:spPr>
          <a:xfrm>
            <a:off x="8629650" y="4781550"/>
            <a:ext cx="523875" cy="239713"/>
          </a:xfrm>
          <a:prstGeom prst="rect">
            <a:avLst/>
          </a:prstGeom>
          <a:noFill/>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chemeClr val="bg1">
                  <a:lumMod val="65000"/>
                </a:schemeClr>
              </a:solidFill>
              <a:latin typeface="Arial Narrow"/>
              <a:cs typeface="Arial Narrow"/>
            </a:endParaRPr>
          </a:p>
        </p:txBody>
      </p:sp>
      <p:sp>
        <p:nvSpPr>
          <p:cNvPr id="7" name="Signalisation droite 24"/>
          <p:cNvSpPr/>
          <p:nvPr userDrawn="1"/>
        </p:nvSpPr>
        <p:spPr>
          <a:xfrm>
            <a:off x="970961" y="4752975"/>
            <a:ext cx="1191213" cy="169863"/>
          </a:xfrm>
          <a:prstGeom prst="homePlate">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8" name="Chevron 7"/>
          <p:cNvSpPr/>
          <p:nvPr userDrawn="1"/>
        </p:nvSpPr>
        <p:spPr>
          <a:xfrm>
            <a:off x="2119313" y="4752975"/>
            <a:ext cx="1549400" cy="169863"/>
          </a:xfrm>
          <a:prstGeom prst="chevron">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solidFill>
                <a:schemeClr val="tx1"/>
              </a:solidFill>
            </a:endParaRPr>
          </a:p>
        </p:txBody>
      </p:sp>
      <p:sp>
        <p:nvSpPr>
          <p:cNvPr id="2" name="Titre 1"/>
          <p:cNvSpPr>
            <a:spLocks noGrp="1"/>
          </p:cNvSpPr>
          <p:nvPr>
            <p:ph type="title"/>
          </p:nvPr>
        </p:nvSpPr>
        <p:spPr>
          <a:xfrm>
            <a:off x="399796" y="136805"/>
            <a:ext cx="8229600" cy="623608"/>
          </a:xfrm>
          <a:prstGeom prst="rect">
            <a:avLst/>
          </a:prstGeom>
        </p:spPr>
        <p:txBody>
          <a:bodyPr/>
          <a:lstStyle>
            <a:lvl1pPr>
              <a:spcAft>
                <a:spcPts val="1200"/>
              </a:spcAft>
              <a:defRPr sz="2600" b="0" i="0" spc="100" baseline="0">
                <a:latin typeface="Impact"/>
                <a:cs typeface="Impact"/>
              </a:defRPr>
            </a:lvl1pPr>
          </a:lstStyle>
          <a:p>
            <a:r>
              <a:rPr lang="fr-CH" dirty="0"/>
              <a:t>Cliquez et modifiez le titre</a:t>
            </a:r>
            <a:endParaRPr lang="fr-FR" dirty="0"/>
          </a:p>
        </p:txBody>
      </p:sp>
      <p:pic>
        <p:nvPicPr>
          <p:cNvPr id="9" name="Image 8"/>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94271" y="4647415"/>
            <a:ext cx="789110" cy="381680"/>
          </a:xfrm>
          <a:prstGeom prst="rect">
            <a:avLst/>
          </a:prstGeom>
        </p:spPr>
      </p:pic>
    </p:spTree>
    <p:extLst>
      <p:ext uri="{BB962C8B-B14F-4D97-AF65-F5344CB8AC3E}">
        <p14:creationId xmlns:p14="http://schemas.microsoft.com/office/powerpoint/2010/main" xmlns="" val="128766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seul sans filet">
    <p:spTree>
      <p:nvGrpSpPr>
        <p:cNvPr id="1" name=""/>
        <p:cNvGrpSpPr/>
        <p:nvPr/>
      </p:nvGrpSpPr>
      <p:grpSpPr>
        <a:xfrm>
          <a:off x="0" y="0"/>
          <a:ext cx="0" cy="0"/>
          <a:chOff x="0" y="0"/>
          <a:chExt cx="0" cy="0"/>
        </a:xfrm>
      </p:grpSpPr>
      <p:sp>
        <p:nvSpPr>
          <p:cNvPr id="2" name="Titre 1"/>
          <p:cNvSpPr>
            <a:spLocks noGrp="1"/>
          </p:cNvSpPr>
          <p:nvPr>
            <p:ph type="title"/>
          </p:nvPr>
        </p:nvSpPr>
        <p:spPr>
          <a:xfrm>
            <a:off x="399796" y="136805"/>
            <a:ext cx="8229600" cy="610618"/>
          </a:xfrm>
          <a:prstGeom prst="rect">
            <a:avLst/>
          </a:prstGeom>
        </p:spPr>
        <p:txBody>
          <a:bodyPr/>
          <a:lstStyle>
            <a:lvl1pPr>
              <a:defRPr sz="2600" b="0" i="0" spc="100" baseline="0">
                <a:latin typeface="Impact"/>
                <a:cs typeface="Impact"/>
              </a:defRPr>
            </a:lvl1pPr>
          </a:lstStyle>
          <a:p>
            <a:r>
              <a:rPr lang="fr-CH" dirty="0"/>
              <a:t>Cliquez et modifiez le titre</a:t>
            </a:r>
            <a:endParaRPr lang="fr-FR" dirty="0"/>
          </a:p>
        </p:txBody>
      </p:sp>
      <p:sp>
        <p:nvSpPr>
          <p:cNvPr id="7" name="Signalisation droite 24"/>
          <p:cNvSpPr/>
          <p:nvPr userDrawn="1"/>
        </p:nvSpPr>
        <p:spPr>
          <a:xfrm>
            <a:off x="970961" y="4752975"/>
            <a:ext cx="1191213" cy="169863"/>
          </a:xfrm>
          <a:prstGeom prst="homePlat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8" name="Chevron 7"/>
          <p:cNvSpPr/>
          <p:nvPr userDrawn="1"/>
        </p:nvSpPr>
        <p:spPr>
          <a:xfrm>
            <a:off x="2119313" y="4752975"/>
            <a:ext cx="1549400" cy="169863"/>
          </a:xfrm>
          <a:prstGeom prst="chevron">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solidFill>
                <a:schemeClr val="tx1"/>
              </a:solidFill>
            </a:endParaRPr>
          </a:p>
        </p:txBody>
      </p:sp>
      <p:pic>
        <p:nvPicPr>
          <p:cNvPr id="9" name="Image 8"/>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94271" y="4685123"/>
            <a:ext cx="789110" cy="381680"/>
          </a:xfrm>
          <a:prstGeom prst="rect">
            <a:avLst/>
          </a:prstGeom>
        </p:spPr>
      </p:pic>
    </p:spTree>
    <p:extLst>
      <p:ext uri="{BB962C8B-B14F-4D97-AF65-F5344CB8AC3E}">
        <p14:creationId xmlns:p14="http://schemas.microsoft.com/office/powerpoint/2010/main" xmlns="" val="390754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Rectangle 3"/>
          <p:cNvSpPr/>
          <p:nvPr userDrawn="1"/>
        </p:nvSpPr>
        <p:spPr>
          <a:xfrm>
            <a:off x="-6350" y="663575"/>
            <a:ext cx="9159875" cy="96838"/>
          </a:xfrm>
          <a:prstGeom prst="rect">
            <a:avLst/>
          </a:prstGeom>
          <a:pattFill prst="ltUpDiag">
            <a:fgClr>
              <a:srgbClr val="000000"/>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6" name="Espace réservé du titre 1"/>
          <p:cNvSpPr txBox="1">
            <a:spLocks/>
          </p:cNvSpPr>
          <p:nvPr userDrawn="1"/>
        </p:nvSpPr>
        <p:spPr>
          <a:xfrm>
            <a:off x="8629650" y="4781550"/>
            <a:ext cx="523875" cy="239713"/>
          </a:xfrm>
          <a:prstGeom prst="rect">
            <a:avLst/>
          </a:prstGeom>
          <a:noFill/>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fld id="{AC0CAF0E-4A63-6340-A417-144ABC6CDC15}" type="slidenum">
              <a:rPr lang="fr-FR" sz="800" smtClean="0">
                <a:solidFill>
                  <a:schemeClr val="bg1">
                    <a:lumMod val="65000"/>
                  </a:schemeClr>
                </a:solidFill>
                <a:latin typeface="Arial Narrow"/>
                <a:cs typeface="Arial Narrow"/>
              </a:rPr>
              <a:pPr algn="r" eaLnBrk="1" hangingPunct="1">
                <a:defRPr/>
              </a:pPr>
              <a:t>‹N°›</a:t>
            </a:fld>
            <a:endParaRPr lang="fr-FR" sz="800" dirty="0">
              <a:solidFill>
                <a:schemeClr val="bg1">
                  <a:lumMod val="65000"/>
                </a:schemeClr>
              </a:solidFill>
              <a:latin typeface="Arial Narrow"/>
              <a:cs typeface="Arial Narrow"/>
            </a:endParaRPr>
          </a:p>
        </p:txBody>
      </p:sp>
      <p:sp>
        <p:nvSpPr>
          <p:cNvPr id="3" name="Espace réservé du contenu 2"/>
          <p:cNvSpPr>
            <a:spLocks noGrp="1"/>
          </p:cNvSpPr>
          <p:nvPr>
            <p:ph idx="1"/>
          </p:nvPr>
        </p:nvSpPr>
        <p:spPr>
          <a:xfrm>
            <a:off x="272132" y="993775"/>
            <a:ext cx="8229600" cy="3265487"/>
          </a:xfrm>
          <a:prstGeom prst="rect">
            <a:avLst/>
          </a:prstGeom>
        </p:spPr>
        <p:txBody>
          <a:bodyPr lIns="0" tIns="0" rIns="0" bIns="0"/>
          <a:lstStyle>
            <a:lvl1pPr marL="457200" indent="-241200" algn="l">
              <a:lnSpc>
                <a:spcPct val="100000"/>
              </a:lnSpc>
              <a:spcBef>
                <a:spcPts val="0"/>
              </a:spcBef>
              <a:spcAft>
                <a:spcPts val="0"/>
              </a:spcAft>
              <a:buClr>
                <a:srgbClr val="C30000"/>
              </a:buClr>
              <a:buSzPct val="159000"/>
              <a:defRPr sz="2200" b="0" i="0">
                <a:solidFill>
                  <a:srgbClr val="000000"/>
                </a:solidFill>
                <a:latin typeface="Arial Narrow"/>
                <a:cs typeface="Arial Narrow"/>
              </a:defRPr>
            </a:lvl1pPr>
            <a:lvl2pPr marL="639763" indent="-241200">
              <a:spcBef>
                <a:spcPts val="300"/>
              </a:spcBef>
              <a:buClr>
                <a:srgbClr val="C30000"/>
              </a:buClr>
              <a:buSzPct val="159000"/>
              <a:defRPr sz="1600" b="0" i="0">
                <a:solidFill>
                  <a:srgbClr val="000000"/>
                </a:solidFill>
                <a:latin typeface="Arial Narrow"/>
                <a:cs typeface="Arial Narrow"/>
              </a:defRPr>
            </a:lvl2pPr>
            <a:lvl3pPr marL="776288" indent="-241200">
              <a:spcBef>
                <a:spcPts val="300"/>
              </a:spcBef>
              <a:buClr>
                <a:srgbClr val="C30000"/>
              </a:buClr>
              <a:buSzPct val="159000"/>
              <a:defRPr sz="1300" b="0" i="0">
                <a:solidFill>
                  <a:srgbClr val="000000"/>
                </a:solidFill>
                <a:latin typeface="Arial Narrow"/>
                <a:cs typeface="Arial Narrow"/>
              </a:defRPr>
            </a:lvl3pPr>
            <a:lvl4pPr>
              <a:defRPr>
                <a:latin typeface="HelveticaNeueLT Pro 55 Roman" pitchFamily="34" charset="0"/>
              </a:defRPr>
            </a:lvl4pPr>
            <a:lvl5pPr>
              <a:defRPr>
                <a:latin typeface="HelveticaNeueLT Pro 55 Roman" pitchFamily="34" charset="0"/>
              </a:defRPr>
            </a:lvl5pPr>
          </a:lstStyle>
          <a:p>
            <a:pPr lvl="0"/>
            <a:r>
              <a:rPr lang="fr-CH" dirty="0"/>
              <a:t>Cliquez pour modifier les styles du texte du masque</a:t>
            </a:r>
          </a:p>
          <a:p>
            <a:pPr lvl="1"/>
            <a:r>
              <a:rPr lang="fr-CH" dirty="0"/>
              <a:t>Deuxième niveau</a:t>
            </a:r>
          </a:p>
          <a:p>
            <a:pPr lvl="2"/>
            <a:r>
              <a:rPr lang="fr-CH" dirty="0"/>
              <a:t>Troisième niveau</a:t>
            </a:r>
          </a:p>
        </p:txBody>
      </p:sp>
      <p:sp>
        <p:nvSpPr>
          <p:cNvPr id="11" name="Titre 1"/>
          <p:cNvSpPr>
            <a:spLocks noGrp="1"/>
          </p:cNvSpPr>
          <p:nvPr>
            <p:ph type="title"/>
          </p:nvPr>
        </p:nvSpPr>
        <p:spPr>
          <a:xfrm>
            <a:off x="399796" y="136805"/>
            <a:ext cx="8229600" cy="623608"/>
          </a:xfrm>
          <a:prstGeom prst="rect">
            <a:avLst/>
          </a:prstGeom>
        </p:spPr>
        <p:txBody>
          <a:bodyPr/>
          <a:lstStyle>
            <a:lvl1pPr>
              <a:spcAft>
                <a:spcPts val="1200"/>
              </a:spcAft>
              <a:defRPr sz="2600" b="0" i="0" spc="100" baseline="0">
                <a:latin typeface="Impact"/>
                <a:cs typeface="Impact"/>
              </a:defRPr>
            </a:lvl1pPr>
          </a:lstStyle>
          <a:p>
            <a:r>
              <a:rPr lang="fr-CH" dirty="0"/>
              <a:t>Cliquez et modifiez le titre</a:t>
            </a:r>
            <a:endParaRPr lang="fr-FR" dirty="0"/>
          </a:p>
        </p:txBody>
      </p:sp>
      <p:sp>
        <p:nvSpPr>
          <p:cNvPr id="10" name="Espace réservé du titre 1"/>
          <p:cNvSpPr txBox="1">
            <a:spLocks/>
          </p:cNvSpPr>
          <p:nvPr userDrawn="1"/>
        </p:nvSpPr>
        <p:spPr bwMode="auto">
          <a:xfrm>
            <a:off x="5629275" y="4773613"/>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r>
              <a:rPr lang="fr-CH" sz="800" b="1" dirty="0">
                <a:solidFill>
                  <a:srgbClr val="595959"/>
                </a:solidFill>
                <a:latin typeface="Arial Narrow"/>
                <a:cs typeface="Arial Narrow"/>
              </a:rPr>
              <a:t>MOOC overview </a:t>
            </a:r>
            <a:r>
              <a:rPr lang="fr-CH" sz="800" b="1" dirty="0">
                <a:solidFill>
                  <a:srgbClr val="7F7F7F"/>
                </a:solidFill>
                <a:latin typeface="Arial Narrow"/>
                <a:cs typeface="Arial Narrow"/>
              </a:rPr>
              <a:t>| </a:t>
            </a:r>
            <a:r>
              <a:rPr lang="fr-CH" sz="800" b="0" dirty="0">
                <a:solidFill>
                  <a:srgbClr val="7F7F7F"/>
                </a:solidFill>
                <a:latin typeface="Arial Narrow"/>
                <a:cs typeface="Arial Narrow"/>
              </a:rPr>
              <a:t>September </a:t>
            </a:r>
            <a:r>
              <a:rPr lang="fr-CH" sz="800" dirty="0">
                <a:solidFill>
                  <a:srgbClr val="7F7F7F"/>
                </a:solidFill>
                <a:latin typeface="Arial Narrow"/>
                <a:cs typeface="Arial Narrow"/>
              </a:rPr>
              <a:t>2014</a:t>
            </a:r>
            <a:endParaRPr lang="fr-FR" sz="800" dirty="0">
              <a:solidFill>
                <a:srgbClr val="7F7F7F"/>
              </a:solidFill>
              <a:latin typeface="Arial Narrow"/>
              <a:cs typeface="Arial Narrow"/>
            </a:endParaRPr>
          </a:p>
        </p:txBody>
      </p:sp>
      <p:sp>
        <p:nvSpPr>
          <p:cNvPr id="12" name="Signalisation droite 24"/>
          <p:cNvSpPr/>
          <p:nvPr userDrawn="1"/>
        </p:nvSpPr>
        <p:spPr>
          <a:xfrm>
            <a:off x="970961" y="4752975"/>
            <a:ext cx="1191213" cy="169863"/>
          </a:xfrm>
          <a:prstGeom prst="homePlat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13" name="Chevron 12"/>
          <p:cNvSpPr/>
          <p:nvPr userDrawn="1"/>
        </p:nvSpPr>
        <p:spPr>
          <a:xfrm>
            <a:off x="2119313" y="4752975"/>
            <a:ext cx="1549400" cy="169863"/>
          </a:xfrm>
          <a:prstGeom prst="chevron">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solidFill>
                <a:schemeClr val="tx1"/>
              </a:solidFill>
            </a:endParaRPr>
          </a:p>
        </p:txBody>
      </p:sp>
      <p:pic>
        <p:nvPicPr>
          <p:cNvPr id="14" name="Image 13"/>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94271" y="4685123"/>
            <a:ext cx="789110" cy="381680"/>
          </a:xfrm>
          <a:prstGeom prst="rect">
            <a:avLst/>
          </a:prstGeom>
        </p:spPr>
      </p:pic>
    </p:spTree>
    <p:extLst>
      <p:ext uri="{BB962C8B-B14F-4D97-AF65-F5344CB8AC3E}">
        <p14:creationId xmlns:p14="http://schemas.microsoft.com/office/powerpoint/2010/main" xmlns="" val="3736866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5" name="Rectangle 4"/>
          <p:cNvSpPr/>
          <p:nvPr userDrawn="1"/>
        </p:nvSpPr>
        <p:spPr>
          <a:xfrm>
            <a:off x="-6350" y="663575"/>
            <a:ext cx="9159875" cy="96838"/>
          </a:xfrm>
          <a:prstGeom prst="rect">
            <a:avLst/>
          </a:prstGeom>
          <a:pattFill prst="ltUpDiag">
            <a:fgClr>
              <a:srgbClr val="000000"/>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7" name="Espace réservé du titre 1"/>
          <p:cNvSpPr txBox="1">
            <a:spLocks/>
          </p:cNvSpPr>
          <p:nvPr userDrawn="1"/>
        </p:nvSpPr>
        <p:spPr>
          <a:xfrm>
            <a:off x="8629650" y="4781550"/>
            <a:ext cx="523875" cy="239713"/>
          </a:xfrm>
          <a:prstGeom prst="rect">
            <a:avLst/>
          </a:prstGeom>
          <a:noFill/>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chemeClr val="bg1">
                  <a:lumMod val="65000"/>
                </a:schemeClr>
              </a:solidFill>
              <a:latin typeface="Arial Narrow"/>
              <a:cs typeface="Arial Narrow"/>
            </a:endParaRPr>
          </a:p>
        </p:txBody>
      </p:sp>
      <p:sp>
        <p:nvSpPr>
          <p:cNvPr id="3" name="Espace réservé du contenu 2"/>
          <p:cNvSpPr>
            <a:spLocks noGrp="1"/>
          </p:cNvSpPr>
          <p:nvPr>
            <p:ph idx="1"/>
          </p:nvPr>
        </p:nvSpPr>
        <p:spPr>
          <a:xfrm>
            <a:off x="272132" y="993775"/>
            <a:ext cx="4059609" cy="3265487"/>
          </a:xfrm>
          <a:prstGeom prst="rect">
            <a:avLst/>
          </a:prstGeom>
        </p:spPr>
        <p:txBody>
          <a:bodyPr lIns="0" tIns="0" rIns="0" bIns="0"/>
          <a:lstStyle>
            <a:lvl1pPr marL="457200" indent="-241200" algn="l">
              <a:lnSpc>
                <a:spcPct val="100000"/>
              </a:lnSpc>
              <a:spcBef>
                <a:spcPts val="0"/>
              </a:spcBef>
              <a:spcAft>
                <a:spcPts val="0"/>
              </a:spcAft>
              <a:buClr>
                <a:srgbClr val="C30000"/>
              </a:buClr>
              <a:buSzPct val="159000"/>
              <a:defRPr sz="2200" b="0" i="0">
                <a:solidFill>
                  <a:srgbClr val="000000"/>
                </a:solidFill>
                <a:latin typeface="Arial Narrow"/>
                <a:cs typeface="Arial Narrow"/>
              </a:defRPr>
            </a:lvl1pPr>
            <a:lvl2pPr marL="639763" indent="-241200">
              <a:spcBef>
                <a:spcPts val="300"/>
              </a:spcBef>
              <a:buClr>
                <a:srgbClr val="C30000"/>
              </a:buClr>
              <a:buSzPct val="159000"/>
              <a:defRPr sz="1600" b="0" i="0">
                <a:solidFill>
                  <a:srgbClr val="000000"/>
                </a:solidFill>
                <a:latin typeface="Arial Narrow"/>
                <a:cs typeface="Arial Narrow"/>
              </a:defRPr>
            </a:lvl2pPr>
            <a:lvl3pPr marL="776288" indent="-241200">
              <a:spcBef>
                <a:spcPts val="300"/>
              </a:spcBef>
              <a:buClr>
                <a:srgbClr val="C30000"/>
              </a:buClr>
              <a:buSzPct val="159000"/>
              <a:defRPr sz="1300" b="0" i="0">
                <a:solidFill>
                  <a:srgbClr val="000000"/>
                </a:solidFill>
                <a:latin typeface="Arial Narrow"/>
                <a:cs typeface="Arial Narrow"/>
              </a:defRPr>
            </a:lvl3pPr>
            <a:lvl4pPr>
              <a:defRPr>
                <a:latin typeface="HelveticaNeueLT Pro 55 Roman" pitchFamily="34" charset="0"/>
              </a:defRPr>
            </a:lvl4pPr>
            <a:lvl5pPr>
              <a:defRPr>
                <a:latin typeface="HelveticaNeueLT Pro 55 Roman" pitchFamily="34" charset="0"/>
              </a:defRPr>
            </a:lvl5pPr>
          </a:lstStyle>
          <a:p>
            <a:pPr lvl="0"/>
            <a:r>
              <a:rPr lang="fr-CH" dirty="0"/>
              <a:t>Cliquez pour modifier les styles du texte du masque</a:t>
            </a:r>
          </a:p>
          <a:p>
            <a:pPr lvl="1"/>
            <a:r>
              <a:rPr lang="fr-CH" dirty="0"/>
              <a:t>Deuxième niveau</a:t>
            </a:r>
          </a:p>
          <a:p>
            <a:pPr lvl="2"/>
            <a:r>
              <a:rPr lang="fr-CH" dirty="0"/>
              <a:t>Troisième niveau</a:t>
            </a:r>
          </a:p>
        </p:txBody>
      </p:sp>
      <p:sp>
        <p:nvSpPr>
          <p:cNvPr id="11" name="Espace réservé du contenu 2"/>
          <p:cNvSpPr>
            <a:spLocks noGrp="1"/>
          </p:cNvSpPr>
          <p:nvPr>
            <p:ph idx="10"/>
          </p:nvPr>
        </p:nvSpPr>
        <p:spPr>
          <a:xfrm>
            <a:off x="4773307" y="993775"/>
            <a:ext cx="4036597" cy="3265487"/>
          </a:xfrm>
          <a:prstGeom prst="rect">
            <a:avLst/>
          </a:prstGeom>
        </p:spPr>
        <p:txBody>
          <a:bodyPr lIns="0" tIns="0" rIns="0" bIns="0"/>
          <a:lstStyle>
            <a:lvl1pPr marL="457200" indent="-241200" algn="l">
              <a:lnSpc>
                <a:spcPct val="100000"/>
              </a:lnSpc>
              <a:spcBef>
                <a:spcPts val="0"/>
              </a:spcBef>
              <a:spcAft>
                <a:spcPts val="0"/>
              </a:spcAft>
              <a:buClr>
                <a:srgbClr val="C30000"/>
              </a:buClr>
              <a:buSzPct val="159000"/>
              <a:defRPr sz="2200" b="0" i="0">
                <a:solidFill>
                  <a:srgbClr val="000000"/>
                </a:solidFill>
                <a:latin typeface="Arial Narrow"/>
                <a:cs typeface="Arial Narrow"/>
              </a:defRPr>
            </a:lvl1pPr>
            <a:lvl2pPr marL="639763" indent="-241200">
              <a:spcBef>
                <a:spcPts val="300"/>
              </a:spcBef>
              <a:buClr>
                <a:srgbClr val="C30000"/>
              </a:buClr>
              <a:buSzPct val="159000"/>
              <a:defRPr sz="1600" b="0" i="0">
                <a:solidFill>
                  <a:srgbClr val="000000"/>
                </a:solidFill>
                <a:latin typeface="Arial Narrow"/>
                <a:cs typeface="Arial Narrow"/>
              </a:defRPr>
            </a:lvl2pPr>
            <a:lvl3pPr marL="776288" indent="-241200">
              <a:spcBef>
                <a:spcPts val="300"/>
              </a:spcBef>
              <a:buClr>
                <a:srgbClr val="C30000"/>
              </a:buClr>
              <a:buSzPct val="159000"/>
              <a:defRPr sz="1300" b="0" i="0">
                <a:solidFill>
                  <a:srgbClr val="000000"/>
                </a:solidFill>
                <a:latin typeface="Arial Narrow"/>
                <a:cs typeface="Arial Narrow"/>
              </a:defRPr>
            </a:lvl3pPr>
            <a:lvl4pPr>
              <a:defRPr>
                <a:latin typeface="HelveticaNeueLT Pro 55 Roman" pitchFamily="34" charset="0"/>
              </a:defRPr>
            </a:lvl4pPr>
            <a:lvl5pPr>
              <a:defRPr>
                <a:latin typeface="HelveticaNeueLT Pro 55 Roman" pitchFamily="34" charset="0"/>
              </a:defRPr>
            </a:lvl5pPr>
          </a:lstStyle>
          <a:p>
            <a:pPr lvl="0"/>
            <a:r>
              <a:rPr lang="fr-CH" dirty="0"/>
              <a:t>Cliquez pour modifier les styles du texte du masque</a:t>
            </a:r>
          </a:p>
          <a:p>
            <a:pPr lvl="1"/>
            <a:r>
              <a:rPr lang="fr-CH" dirty="0"/>
              <a:t>Deuxième niveau</a:t>
            </a:r>
          </a:p>
          <a:p>
            <a:pPr lvl="2"/>
            <a:r>
              <a:rPr lang="fr-CH" dirty="0"/>
              <a:t>Troisième niveau</a:t>
            </a:r>
          </a:p>
        </p:txBody>
      </p:sp>
      <p:sp>
        <p:nvSpPr>
          <p:cNvPr id="13" name="Titre 1"/>
          <p:cNvSpPr>
            <a:spLocks noGrp="1"/>
          </p:cNvSpPr>
          <p:nvPr>
            <p:ph type="title"/>
          </p:nvPr>
        </p:nvSpPr>
        <p:spPr>
          <a:xfrm>
            <a:off x="399796" y="136805"/>
            <a:ext cx="8229600" cy="623608"/>
          </a:xfrm>
          <a:prstGeom prst="rect">
            <a:avLst/>
          </a:prstGeom>
        </p:spPr>
        <p:txBody>
          <a:bodyPr/>
          <a:lstStyle>
            <a:lvl1pPr>
              <a:spcAft>
                <a:spcPts val="1200"/>
              </a:spcAft>
              <a:defRPr sz="2600" b="0" i="0" spc="100" baseline="0">
                <a:latin typeface="Impact"/>
                <a:cs typeface="Impact"/>
              </a:defRPr>
            </a:lvl1pPr>
          </a:lstStyle>
          <a:p>
            <a:r>
              <a:rPr lang="fr-CH" dirty="0"/>
              <a:t>Cliquez et modifiez le titre</a:t>
            </a:r>
            <a:endParaRPr lang="fr-FR" dirty="0"/>
          </a:p>
        </p:txBody>
      </p:sp>
      <p:sp>
        <p:nvSpPr>
          <p:cNvPr id="10" name="Signalisation droite 24"/>
          <p:cNvSpPr/>
          <p:nvPr userDrawn="1"/>
        </p:nvSpPr>
        <p:spPr>
          <a:xfrm>
            <a:off x="970961" y="4752975"/>
            <a:ext cx="1191213" cy="169863"/>
          </a:xfrm>
          <a:prstGeom prst="homePlat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12" name="Chevron 11"/>
          <p:cNvSpPr/>
          <p:nvPr userDrawn="1"/>
        </p:nvSpPr>
        <p:spPr>
          <a:xfrm>
            <a:off x="2119313" y="4752975"/>
            <a:ext cx="1549400" cy="169863"/>
          </a:xfrm>
          <a:prstGeom prst="chevron">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solidFill>
                <a:schemeClr val="tx1"/>
              </a:solidFill>
            </a:endParaRPr>
          </a:p>
        </p:txBody>
      </p:sp>
      <p:pic>
        <p:nvPicPr>
          <p:cNvPr id="15" name="Image 5">
            <a:extLst>
              <a:ext uri="{FF2B5EF4-FFF2-40B4-BE49-F238E27FC236}">
                <a16:creationId xmlns:a16="http://schemas.microsoft.com/office/drawing/2014/main" xmlns="" id="{1BA146BF-05AC-1B4E-AF99-8B3E597A82EE}"/>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31348" y="4654440"/>
            <a:ext cx="823115" cy="3669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02872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9810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s titre">
    <p:spTree>
      <p:nvGrpSpPr>
        <p:cNvPr id="1" name=""/>
        <p:cNvGrpSpPr/>
        <p:nvPr/>
      </p:nvGrpSpPr>
      <p:grpSpPr>
        <a:xfrm>
          <a:off x="0" y="0"/>
          <a:ext cx="0" cy="0"/>
          <a:chOff x="0" y="0"/>
          <a:chExt cx="0" cy="0"/>
        </a:xfrm>
      </p:grpSpPr>
      <p:sp>
        <p:nvSpPr>
          <p:cNvPr id="3" name="Espace réservé du titre 1"/>
          <p:cNvSpPr txBox="1">
            <a:spLocks/>
          </p:cNvSpPr>
          <p:nvPr userDrawn="1"/>
        </p:nvSpPr>
        <p:spPr>
          <a:xfrm>
            <a:off x="8629650" y="4781550"/>
            <a:ext cx="523875" cy="239713"/>
          </a:xfrm>
          <a:prstGeom prst="rect">
            <a:avLst/>
          </a:prstGeom>
          <a:noFill/>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chemeClr val="bg1">
                  <a:lumMod val="65000"/>
                </a:schemeClr>
              </a:solidFill>
              <a:latin typeface="Arial Narrow"/>
              <a:cs typeface="Arial Narrow"/>
            </a:endParaRPr>
          </a:p>
        </p:txBody>
      </p:sp>
      <p:sp>
        <p:nvSpPr>
          <p:cNvPr id="6" name="Signalisation droite 24"/>
          <p:cNvSpPr/>
          <p:nvPr userDrawn="1"/>
        </p:nvSpPr>
        <p:spPr>
          <a:xfrm>
            <a:off x="970961" y="4752975"/>
            <a:ext cx="1191213" cy="169863"/>
          </a:xfrm>
          <a:prstGeom prst="homePlat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7" name="Chevron 6"/>
          <p:cNvSpPr/>
          <p:nvPr userDrawn="1"/>
        </p:nvSpPr>
        <p:spPr>
          <a:xfrm>
            <a:off x="2119313" y="4752975"/>
            <a:ext cx="1549400" cy="169863"/>
          </a:xfrm>
          <a:prstGeom prst="chevron">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solidFill>
                <a:schemeClr val="tx1"/>
              </a:solidFill>
            </a:endParaRPr>
          </a:p>
        </p:txBody>
      </p:sp>
      <p:pic>
        <p:nvPicPr>
          <p:cNvPr id="8" name="Image 7"/>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94271" y="4685123"/>
            <a:ext cx="789110" cy="381680"/>
          </a:xfrm>
          <a:prstGeom prst="rect">
            <a:avLst/>
          </a:prstGeom>
        </p:spPr>
      </p:pic>
      <p:sp>
        <p:nvSpPr>
          <p:cNvPr id="9" name="Rectangle 8"/>
          <p:cNvSpPr/>
          <p:nvPr userDrawn="1"/>
        </p:nvSpPr>
        <p:spPr>
          <a:xfrm>
            <a:off x="-6350" y="663575"/>
            <a:ext cx="9159875" cy="96838"/>
          </a:xfrm>
          <a:prstGeom prst="rect">
            <a:avLst/>
          </a:prstGeom>
          <a:pattFill prst="ltUpDiag">
            <a:fgClr>
              <a:srgbClr val="000000"/>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10" name="Titre 1"/>
          <p:cNvSpPr>
            <a:spLocks noGrp="1"/>
          </p:cNvSpPr>
          <p:nvPr>
            <p:ph type="title"/>
          </p:nvPr>
        </p:nvSpPr>
        <p:spPr>
          <a:xfrm>
            <a:off x="399796" y="136805"/>
            <a:ext cx="8229600" cy="623608"/>
          </a:xfrm>
          <a:prstGeom prst="rect">
            <a:avLst/>
          </a:prstGeom>
        </p:spPr>
        <p:txBody>
          <a:bodyPr/>
          <a:lstStyle>
            <a:lvl1pPr>
              <a:spcAft>
                <a:spcPts val="1200"/>
              </a:spcAft>
              <a:defRPr sz="2600" b="0" i="0" spc="100" baseline="0">
                <a:latin typeface="Impact"/>
                <a:cs typeface="Impact"/>
              </a:defRPr>
            </a:lvl1pPr>
          </a:lstStyle>
          <a:p>
            <a:r>
              <a:rPr lang="fr-CH" dirty="0"/>
              <a:t>Cliquez et modifiez le titre</a:t>
            </a:r>
            <a:endParaRPr lang="fr-FR" dirty="0"/>
          </a:p>
        </p:txBody>
      </p:sp>
    </p:spTree>
    <p:extLst>
      <p:ext uri="{BB962C8B-B14F-4D97-AF65-F5344CB8AC3E}">
        <p14:creationId xmlns:p14="http://schemas.microsoft.com/office/powerpoint/2010/main" xmlns="" val="3040420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6" name="Espace réservé du titre 1"/>
          <p:cNvSpPr txBox="1">
            <a:spLocks/>
          </p:cNvSpPr>
          <p:nvPr userDrawn="1"/>
        </p:nvSpPr>
        <p:spPr>
          <a:xfrm>
            <a:off x="8629650" y="4781550"/>
            <a:ext cx="523875" cy="239713"/>
          </a:xfrm>
          <a:prstGeom prst="rect">
            <a:avLst/>
          </a:prstGeom>
          <a:noFill/>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chemeClr val="bg1">
                  <a:lumMod val="65000"/>
                </a:schemeClr>
              </a:solidFill>
              <a:latin typeface="Arial Narrow"/>
              <a:cs typeface="Arial Narrow"/>
            </a:endParaRPr>
          </a:p>
        </p:txBody>
      </p:sp>
      <p:sp>
        <p:nvSpPr>
          <p:cNvPr id="8" name="Espace réservé du contenu 2"/>
          <p:cNvSpPr>
            <a:spLocks noGrp="1"/>
          </p:cNvSpPr>
          <p:nvPr>
            <p:ph sz="half" idx="10"/>
          </p:nvPr>
        </p:nvSpPr>
        <p:spPr>
          <a:xfrm>
            <a:off x="3575050" y="448495"/>
            <a:ext cx="5264150" cy="4050353"/>
          </a:xfrm>
          <a:prstGeom prst="rect">
            <a:avLst/>
          </a:prstGeom>
        </p:spPr>
        <p:txBody>
          <a:bodyPr lIns="0" tIns="0" rIns="0" bIns="0"/>
          <a:lstStyle>
            <a:lvl1pPr marL="457200" indent="-219600">
              <a:spcBef>
                <a:spcPts val="600"/>
              </a:spcBef>
              <a:buClr>
                <a:srgbClr val="C30000"/>
              </a:buClr>
              <a:buSzPct val="159000"/>
              <a:buFont typeface="Arial"/>
              <a:buChar char="•"/>
              <a:defRPr sz="2000" b="0" i="0">
                <a:solidFill>
                  <a:srgbClr val="000000"/>
                </a:solidFill>
                <a:latin typeface="Arial Narrow"/>
                <a:cs typeface="Arial Narrow"/>
              </a:defRPr>
            </a:lvl1pPr>
            <a:lvl2pPr marL="639763" indent="-183600">
              <a:spcBef>
                <a:spcPts val="600"/>
              </a:spcBef>
              <a:buClr>
                <a:srgbClr val="C30000"/>
              </a:buClr>
              <a:buSzPct val="159000"/>
              <a:buFont typeface="Arial"/>
              <a:buChar char="•"/>
              <a:defRPr sz="1600" b="0" i="0">
                <a:solidFill>
                  <a:srgbClr val="000000"/>
                </a:solidFill>
                <a:latin typeface="Arial Narrow"/>
                <a:cs typeface="Arial Narrow"/>
              </a:defRPr>
            </a:lvl2pPr>
            <a:lvl3pPr marL="776288" indent="-183600">
              <a:spcBef>
                <a:spcPts val="600"/>
              </a:spcBef>
              <a:buClr>
                <a:srgbClr val="C30000"/>
              </a:buClr>
              <a:buSzPct val="159000"/>
              <a:buFont typeface="Arial"/>
              <a:buChar char="•"/>
              <a:defRPr sz="1500" b="0" i="0">
                <a:solidFill>
                  <a:srgbClr val="000000"/>
                </a:solidFill>
                <a:latin typeface="Arial Narrow"/>
                <a:cs typeface="Arial Narrow"/>
              </a:defRPr>
            </a:lvl3pPr>
            <a:lvl4pPr marL="889000" indent="-147600">
              <a:spcBef>
                <a:spcPts val="600"/>
              </a:spcBef>
              <a:buClr>
                <a:srgbClr val="C30000"/>
              </a:buClr>
              <a:buSzPct val="159000"/>
              <a:buFont typeface="Arial"/>
              <a:buChar char="•"/>
              <a:defRPr sz="1300" b="0" i="0">
                <a:solidFill>
                  <a:srgbClr val="000000"/>
                </a:solidFill>
                <a:latin typeface="Arial Narrow"/>
                <a:cs typeface="Arial Narrow"/>
              </a:defRPr>
            </a:lvl4pPr>
            <a:lvl5pPr marL="958850" indent="-111600">
              <a:spcBef>
                <a:spcPts val="600"/>
              </a:spcBef>
              <a:buClr>
                <a:srgbClr val="C30000"/>
              </a:buClr>
              <a:buSzPct val="159000"/>
              <a:buFont typeface="Arial"/>
              <a:buChar char="•"/>
              <a:defRPr sz="1200" b="0" i="0">
                <a:solidFill>
                  <a:srgbClr val="000000"/>
                </a:solidFill>
                <a:latin typeface="Arial Narrow"/>
                <a:cs typeface="Arial Narrow"/>
              </a:defRPr>
            </a:lvl5pPr>
            <a:lvl6pPr>
              <a:defRPr sz="1800"/>
            </a:lvl6pPr>
            <a:lvl7pPr>
              <a:defRPr sz="1800"/>
            </a:lvl7pPr>
            <a:lvl8pPr>
              <a:defRPr sz="1800"/>
            </a:lvl8pPr>
            <a:lvl9pPr>
              <a:defRPr sz="1800"/>
            </a:lvl9pPr>
          </a:lstStyle>
          <a:p>
            <a:pPr lvl="0"/>
            <a:r>
              <a:rPr lang="fr-CH" dirty="0"/>
              <a:t>Cliquez pour modifier les styles du texte du masque</a:t>
            </a:r>
          </a:p>
          <a:p>
            <a:pPr lvl="1"/>
            <a:r>
              <a:rPr lang="fr-CH" dirty="0"/>
              <a:t>Deuxième niveau</a:t>
            </a:r>
          </a:p>
          <a:p>
            <a:pPr lvl="2"/>
            <a:r>
              <a:rPr lang="fr-CH" dirty="0"/>
              <a:t>Troisième niveau</a:t>
            </a:r>
          </a:p>
          <a:p>
            <a:pPr lvl="3"/>
            <a:r>
              <a:rPr lang="fr-CH" dirty="0"/>
              <a:t>Quatrième niveau</a:t>
            </a:r>
          </a:p>
          <a:p>
            <a:pPr lvl="4"/>
            <a:r>
              <a:rPr lang="fr-CH" dirty="0"/>
              <a:t>Cinquième niveau</a:t>
            </a:r>
            <a:endParaRPr lang="fr-FR" dirty="0"/>
          </a:p>
        </p:txBody>
      </p:sp>
      <p:sp>
        <p:nvSpPr>
          <p:cNvPr id="10" name="Sous-titre 2"/>
          <p:cNvSpPr>
            <a:spLocks noGrp="1"/>
          </p:cNvSpPr>
          <p:nvPr>
            <p:ph type="subTitle" idx="1"/>
          </p:nvPr>
        </p:nvSpPr>
        <p:spPr>
          <a:xfrm>
            <a:off x="347662" y="1611033"/>
            <a:ext cx="3227387" cy="2383062"/>
          </a:xfrm>
          <a:prstGeom prst="rect">
            <a:avLst/>
          </a:prstGeom>
        </p:spPr>
        <p:txBody>
          <a:bodyPr>
            <a:noAutofit/>
          </a:bodyPr>
          <a:lstStyle>
            <a:lvl1pPr marL="0" indent="0" algn="l">
              <a:buNone/>
              <a:defRPr sz="1600" b="0" i="0">
                <a:solidFill>
                  <a:srgbClr val="000000"/>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dirty="0"/>
              <a:t>Cliquez pour modifier le style des sous-titres du masque</a:t>
            </a:r>
            <a:endParaRPr lang="fr-FR" dirty="0"/>
          </a:p>
        </p:txBody>
      </p:sp>
      <p:sp>
        <p:nvSpPr>
          <p:cNvPr id="12" name="Titre 11"/>
          <p:cNvSpPr>
            <a:spLocks noGrp="1"/>
          </p:cNvSpPr>
          <p:nvPr>
            <p:ph type="title"/>
          </p:nvPr>
        </p:nvSpPr>
        <p:spPr>
          <a:xfrm>
            <a:off x="347664" y="440454"/>
            <a:ext cx="3227386" cy="1095731"/>
          </a:xfrm>
          <a:prstGeom prst="rect">
            <a:avLst/>
          </a:prstGeom>
        </p:spPr>
        <p:txBody>
          <a:bodyPr/>
          <a:lstStyle>
            <a:lvl1pPr>
              <a:defRPr sz="2400" b="0" i="0" spc="100">
                <a:latin typeface="Impact"/>
                <a:cs typeface="Impact"/>
              </a:defRPr>
            </a:lvl1pPr>
          </a:lstStyle>
          <a:p>
            <a:r>
              <a:rPr lang="fr-FR" dirty="0"/>
              <a:t>Cliquez pour modifier le style du titre</a:t>
            </a:r>
            <a:endParaRPr lang="fr-CH" dirty="0"/>
          </a:p>
        </p:txBody>
      </p:sp>
      <p:sp>
        <p:nvSpPr>
          <p:cNvPr id="11" name="Signalisation droite 24"/>
          <p:cNvSpPr/>
          <p:nvPr userDrawn="1"/>
        </p:nvSpPr>
        <p:spPr>
          <a:xfrm>
            <a:off x="970961" y="4752975"/>
            <a:ext cx="1191213" cy="169863"/>
          </a:xfrm>
          <a:prstGeom prst="homePlat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p>
        </p:txBody>
      </p:sp>
      <p:sp>
        <p:nvSpPr>
          <p:cNvPr id="13" name="Chevron 12"/>
          <p:cNvSpPr/>
          <p:nvPr userDrawn="1"/>
        </p:nvSpPr>
        <p:spPr>
          <a:xfrm>
            <a:off x="2119313" y="4752975"/>
            <a:ext cx="1549400" cy="169863"/>
          </a:xfrm>
          <a:prstGeom prst="chevron">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sz="1800" dirty="0">
              <a:solidFill>
                <a:schemeClr val="tx1"/>
              </a:solidFill>
            </a:endParaRPr>
          </a:p>
        </p:txBody>
      </p:sp>
      <p:pic>
        <p:nvPicPr>
          <p:cNvPr id="14" name="Image 13"/>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94271" y="4685123"/>
            <a:ext cx="789110" cy="381680"/>
          </a:xfrm>
          <a:prstGeom prst="rect">
            <a:avLst/>
          </a:prstGeom>
        </p:spPr>
      </p:pic>
    </p:spTree>
    <p:extLst>
      <p:ext uri="{BB962C8B-B14F-4D97-AF65-F5344CB8AC3E}">
        <p14:creationId xmlns:p14="http://schemas.microsoft.com/office/powerpoint/2010/main" xmlns="" val="270986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39" r:id="rId6"/>
    <p:sldLayoutId id="2147484345" r:id="rId7"/>
    <p:sldLayoutId id="2147484346" r:id="rId8"/>
  </p:sldLayoutIdLst>
  <p:txStyles>
    <p:titleStyle>
      <a:lvl1pPr algn="l" defTabSz="457200" rtl="0" eaLnBrk="0" fontAlgn="base" hangingPunct="0">
        <a:spcBef>
          <a:spcPct val="0"/>
        </a:spcBef>
        <a:spcAft>
          <a:spcPct val="0"/>
        </a:spcAft>
        <a:defRPr sz="2800" kern="1200">
          <a:solidFill>
            <a:schemeClr val="tx1"/>
          </a:solidFill>
          <a:latin typeface="Verdana"/>
          <a:ea typeface="ＭＳ Ｐゴシック" charset="0"/>
          <a:cs typeface="ＭＳ Ｐゴシック" charset="0"/>
        </a:defRPr>
      </a:lvl1pPr>
      <a:lvl2pPr algn="l" defTabSz="457200" rtl="0" eaLnBrk="0" fontAlgn="base" hangingPunct="0">
        <a:spcBef>
          <a:spcPct val="0"/>
        </a:spcBef>
        <a:spcAft>
          <a:spcPct val="0"/>
        </a:spcAft>
        <a:defRPr sz="2800">
          <a:solidFill>
            <a:schemeClr val="tx1"/>
          </a:solidFill>
          <a:latin typeface="Verdana" charset="0"/>
          <a:ea typeface="ＭＳ Ｐゴシック" charset="0"/>
          <a:cs typeface="ＭＳ Ｐゴシック" charset="0"/>
        </a:defRPr>
      </a:lvl2pPr>
      <a:lvl3pPr algn="l" defTabSz="457200" rtl="0" eaLnBrk="0" fontAlgn="base" hangingPunct="0">
        <a:spcBef>
          <a:spcPct val="0"/>
        </a:spcBef>
        <a:spcAft>
          <a:spcPct val="0"/>
        </a:spcAft>
        <a:defRPr sz="2800">
          <a:solidFill>
            <a:schemeClr val="tx1"/>
          </a:solidFill>
          <a:latin typeface="Verdana" charset="0"/>
          <a:ea typeface="ＭＳ Ｐゴシック" charset="0"/>
          <a:cs typeface="ＭＳ Ｐゴシック" charset="0"/>
        </a:defRPr>
      </a:lvl3pPr>
      <a:lvl4pPr algn="l" defTabSz="457200" rtl="0" eaLnBrk="0" fontAlgn="base" hangingPunct="0">
        <a:spcBef>
          <a:spcPct val="0"/>
        </a:spcBef>
        <a:spcAft>
          <a:spcPct val="0"/>
        </a:spcAft>
        <a:defRPr sz="2800">
          <a:solidFill>
            <a:schemeClr val="tx1"/>
          </a:solidFill>
          <a:latin typeface="Verdana" charset="0"/>
          <a:ea typeface="ＭＳ Ｐゴシック" charset="0"/>
          <a:cs typeface="ＭＳ Ｐゴシック" charset="0"/>
        </a:defRPr>
      </a:lvl4pPr>
      <a:lvl5pPr algn="l" defTabSz="457200" rtl="0" eaLnBrk="0" fontAlgn="base" hangingPunct="0">
        <a:spcBef>
          <a:spcPct val="0"/>
        </a:spcBef>
        <a:spcAft>
          <a:spcPct val="0"/>
        </a:spcAft>
        <a:defRPr sz="2800">
          <a:solidFill>
            <a:schemeClr val="tx1"/>
          </a:solidFill>
          <a:latin typeface="Verdana" charset="0"/>
          <a:ea typeface="ＭＳ Ｐゴシック" charset="0"/>
          <a:cs typeface="ＭＳ Ｐゴシック" charset="0"/>
        </a:defRPr>
      </a:lvl5pPr>
      <a:lvl6pPr marL="457200" algn="l" defTabSz="457200" rtl="0" fontAlgn="base">
        <a:spcBef>
          <a:spcPct val="0"/>
        </a:spcBef>
        <a:spcAft>
          <a:spcPct val="0"/>
        </a:spcAft>
        <a:defRPr sz="2800">
          <a:solidFill>
            <a:schemeClr val="tx1"/>
          </a:solidFill>
          <a:latin typeface="Verdana" charset="0"/>
          <a:ea typeface="ＭＳ Ｐゴシック" charset="0"/>
        </a:defRPr>
      </a:lvl6pPr>
      <a:lvl7pPr marL="914400" algn="l" defTabSz="457200" rtl="0" fontAlgn="base">
        <a:spcBef>
          <a:spcPct val="0"/>
        </a:spcBef>
        <a:spcAft>
          <a:spcPct val="0"/>
        </a:spcAft>
        <a:defRPr sz="2800">
          <a:solidFill>
            <a:schemeClr val="tx1"/>
          </a:solidFill>
          <a:latin typeface="Verdana" charset="0"/>
          <a:ea typeface="ＭＳ Ｐゴシック" charset="0"/>
        </a:defRPr>
      </a:lvl7pPr>
      <a:lvl8pPr marL="1371600" algn="l" defTabSz="457200" rtl="0" fontAlgn="base">
        <a:spcBef>
          <a:spcPct val="0"/>
        </a:spcBef>
        <a:spcAft>
          <a:spcPct val="0"/>
        </a:spcAft>
        <a:defRPr sz="2800">
          <a:solidFill>
            <a:schemeClr val="tx1"/>
          </a:solidFill>
          <a:latin typeface="Verdana" charset="0"/>
          <a:ea typeface="ＭＳ Ｐゴシック" charset="0"/>
        </a:defRPr>
      </a:lvl8pPr>
      <a:lvl9pPr marL="1828800" algn="l" defTabSz="457200" rtl="0" fontAlgn="base">
        <a:spcBef>
          <a:spcPct val="0"/>
        </a:spcBef>
        <a:spcAft>
          <a:spcPct val="0"/>
        </a:spcAft>
        <a:defRPr sz="2800">
          <a:solidFill>
            <a:schemeClr val="tx1"/>
          </a:solidFill>
          <a:latin typeface="Verdana" charset="0"/>
          <a:ea typeface="ＭＳ Ｐゴシック" charset="0"/>
        </a:defRPr>
      </a:lvl9pPr>
    </p:titleStyle>
    <p:bodyStyle>
      <a:lvl1pPr marL="457200" indent="-365125" algn="l" defTabSz="457200" rtl="0" eaLnBrk="0" fontAlgn="base" hangingPunct="0">
        <a:spcBef>
          <a:spcPts val="600"/>
        </a:spcBef>
        <a:spcAft>
          <a:spcPct val="0"/>
        </a:spcAft>
        <a:buClr>
          <a:srgbClr val="FF0000"/>
        </a:buClr>
        <a:buSzPct val="150000"/>
        <a:buFont typeface="Arial" charset="0"/>
        <a:buChar char="•"/>
        <a:defRPr sz="2000" kern="1200">
          <a:solidFill>
            <a:srgbClr val="595959"/>
          </a:solidFill>
          <a:latin typeface="Verdana"/>
          <a:ea typeface="ＭＳ Ｐゴシック" charset="0"/>
          <a:cs typeface="ＭＳ Ｐゴシック" charset="0"/>
        </a:defRPr>
      </a:lvl1pPr>
      <a:lvl2pPr marL="639763" indent="-365125" algn="l" defTabSz="457200" rtl="0" eaLnBrk="0" fontAlgn="base" hangingPunct="0">
        <a:spcBef>
          <a:spcPts val="600"/>
        </a:spcBef>
        <a:spcAft>
          <a:spcPct val="0"/>
        </a:spcAft>
        <a:buClr>
          <a:srgbClr val="FF0000"/>
        </a:buClr>
        <a:buSzPct val="150000"/>
        <a:buFont typeface="Arial" charset="0"/>
        <a:buChar char="•"/>
        <a:defRPr sz="1600" kern="1200">
          <a:solidFill>
            <a:srgbClr val="595959"/>
          </a:solidFill>
          <a:latin typeface="Verdana"/>
          <a:ea typeface="ＭＳ Ｐゴシック" charset="0"/>
          <a:cs typeface="+mn-cs"/>
        </a:defRPr>
      </a:lvl2pPr>
      <a:lvl3pPr marL="776288" indent="-365125" algn="l" defTabSz="457200" rtl="0" eaLnBrk="0" fontAlgn="base" hangingPunct="0">
        <a:spcBef>
          <a:spcPts val="600"/>
        </a:spcBef>
        <a:spcAft>
          <a:spcPct val="0"/>
        </a:spcAft>
        <a:buClr>
          <a:srgbClr val="FF0000"/>
        </a:buClr>
        <a:buSzPct val="150000"/>
        <a:buFont typeface="Arial" charset="0"/>
        <a:buChar char="•"/>
        <a:defRPr sz="1400" kern="1200">
          <a:solidFill>
            <a:srgbClr val="595959"/>
          </a:solidFill>
          <a:latin typeface="Verdana"/>
          <a:ea typeface="ＭＳ Ｐゴシック" charset="0"/>
          <a:cs typeface="+mn-cs"/>
        </a:defRPr>
      </a:lvl3pPr>
      <a:lvl4pPr marL="889000" indent="-365125" algn="l" defTabSz="457200" rtl="0" eaLnBrk="0" fontAlgn="base" hangingPunct="0">
        <a:spcBef>
          <a:spcPts val="600"/>
        </a:spcBef>
        <a:spcAft>
          <a:spcPct val="0"/>
        </a:spcAft>
        <a:buClr>
          <a:srgbClr val="FF0000"/>
        </a:buClr>
        <a:buSzPct val="150000"/>
        <a:buFont typeface="Arial" charset="0"/>
        <a:buChar char="•"/>
        <a:defRPr sz="1200" kern="1200">
          <a:solidFill>
            <a:srgbClr val="595959"/>
          </a:solidFill>
          <a:latin typeface="Verdana"/>
          <a:ea typeface="ＭＳ Ｐゴシック" charset="0"/>
          <a:cs typeface="+mn-cs"/>
        </a:defRPr>
      </a:lvl4pPr>
      <a:lvl5pPr marL="958850" indent="-365125" algn="l" defTabSz="457200" rtl="0" eaLnBrk="0" fontAlgn="base" hangingPunct="0">
        <a:spcBef>
          <a:spcPts val="600"/>
        </a:spcBef>
        <a:spcAft>
          <a:spcPct val="0"/>
        </a:spcAft>
        <a:buClr>
          <a:srgbClr val="FF0000"/>
        </a:buClr>
        <a:buSzPct val="150000"/>
        <a:buFont typeface="Arial" charset="0"/>
        <a:buChar char="•"/>
        <a:defRPr sz="1000" kern="1200">
          <a:solidFill>
            <a:srgbClr val="595959"/>
          </a:solidFill>
          <a:latin typeface="Verdan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1.jpe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pic>
        <p:nvPicPr>
          <p:cNvPr id="4" name="Image 3"/>
          <p:cNvPicPr>
            <a:picLocks noChangeAspect="1"/>
          </p:cNvPicPr>
          <p:nvPr/>
        </p:nvPicPr>
        <p:blipFill>
          <a:blip r:embed="rId3"/>
          <a:stretch>
            <a:fillRect/>
          </a:stretch>
        </p:blipFill>
        <p:spPr>
          <a:xfrm>
            <a:off x="136634" y="1916754"/>
            <a:ext cx="8791466" cy="3044671"/>
          </a:xfrm>
          <a:prstGeom prst="rect">
            <a:avLst/>
          </a:prstGeom>
        </p:spPr>
      </p:pic>
      <p:pic>
        <p:nvPicPr>
          <p:cNvPr id="11" name="Image 10"/>
          <p:cNvPicPr/>
          <p:nvPr/>
        </p:nvPicPr>
        <p:blipFill>
          <a:blip r:embed="rId4" cstate="print"/>
          <a:srcRect/>
          <a:stretch>
            <a:fillRect/>
          </a:stretch>
        </p:blipFill>
        <p:spPr bwMode="auto">
          <a:xfrm>
            <a:off x="1071890" y="147145"/>
            <a:ext cx="7662207" cy="1954924"/>
          </a:xfrm>
          <a:prstGeom prst="rect">
            <a:avLst/>
          </a:prstGeom>
          <a:noFill/>
          <a:ln w="9525">
            <a:noFill/>
            <a:miter lim="800000"/>
            <a:headEnd/>
            <a:tailEnd/>
          </a:ln>
        </p:spPr>
      </p:pic>
      <p:sp>
        <p:nvSpPr>
          <p:cNvPr id="21506" name="Rectangle 2"/>
          <p:cNvSpPr>
            <a:spLocks noChangeArrowheads="1"/>
          </p:cNvSpPr>
          <p:nvPr/>
        </p:nvSpPr>
        <p:spPr bwMode="auto">
          <a:xfrm>
            <a:off x="136634" y="2283769"/>
            <a:ext cx="64008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eaLnBrk="1" latinLnBrk="0" hangingPunct="1">
              <a:lnSpc>
                <a:spcPct val="100000"/>
              </a:lnSpc>
              <a:buClrTx/>
              <a:buSzTx/>
              <a:buFontTx/>
              <a:buNone/>
              <a:tabLst/>
            </a:pPr>
            <a:r>
              <a:rPr lang="fr-FR" sz="2800" b="1" dirty="0" smtClean="0"/>
              <a:t>Journées nationales de l’innovation et de la recherche-action (aspect recherche)</a:t>
            </a:r>
          </a:p>
          <a:p>
            <a:pPr marL="0" marR="0" lvl="0" indent="0" algn="ctr" defTabSz="914400" rtl="0" eaLnBrk="1" fontAlgn="base" latinLnBrk="0" hangingPunct="1">
              <a:lnSpc>
                <a:spcPct val="100000"/>
              </a:lnSpc>
              <a:spcBef>
                <a:spcPct val="0"/>
              </a:spcBef>
              <a:spcAft>
                <a:spcPct val="0"/>
              </a:spcAft>
              <a:buClrTx/>
              <a:buSzTx/>
              <a:buFontTx/>
              <a:buNone/>
              <a:tabLst/>
            </a:pPr>
            <a:endParaRPr lang="fr-FR" b="1" dirty="0" smtClean="0">
              <a:solidFill>
                <a:srgbClr val="002060"/>
              </a:solidFill>
              <a:latin typeface="Times New Roman" pitchFamily="18" charset="0"/>
              <a:ea typeface="+mn-ea"/>
              <a:cs typeface="Times New Roman" pitchFamily="18" charset="0"/>
            </a:endParaRPr>
          </a:p>
        </p:txBody>
      </p:sp>
      <p:pic>
        <p:nvPicPr>
          <p:cNvPr id="21507" name="Picture 3"/>
          <p:cNvPicPr>
            <a:picLocks noChangeAspect="1" noChangeArrowheads="1"/>
          </p:cNvPicPr>
          <p:nvPr/>
        </p:nvPicPr>
        <p:blipFill>
          <a:blip r:embed="rId5"/>
          <a:srcRect/>
          <a:stretch>
            <a:fillRect/>
          </a:stretch>
        </p:blipFill>
        <p:spPr bwMode="auto">
          <a:xfrm>
            <a:off x="6951351" y="2514600"/>
            <a:ext cx="1782746" cy="1782123"/>
          </a:xfrm>
          <a:prstGeom prst="rect">
            <a:avLst/>
          </a:prstGeom>
          <a:noFill/>
          <a:ln w="9525">
            <a:noFill/>
            <a:miter lim="800000"/>
            <a:headEnd/>
            <a:tailEnd/>
          </a:ln>
          <a:effectLst/>
        </p:spPr>
      </p:pic>
      <p:sp>
        <p:nvSpPr>
          <p:cNvPr id="8" name="Rectangle 2"/>
          <p:cNvSpPr>
            <a:spLocks noChangeArrowheads="1"/>
          </p:cNvSpPr>
          <p:nvPr/>
        </p:nvSpPr>
        <p:spPr bwMode="auto">
          <a:xfrm>
            <a:off x="354505" y="3669066"/>
            <a:ext cx="561767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eaLnBrk="1" latinLnBrk="0" hangingPunct="1">
              <a:lnSpc>
                <a:spcPct val="100000"/>
              </a:lnSpc>
              <a:buClrTx/>
              <a:buSzTx/>
              <a:buFontTx/>
              <a:buNone/>
              <a:tabLst/>
            </a:pPr>
            <a:r>
              <a:rPr lang="fr-FR" b="1" dirty="0" smtClean="0"/>
              <a:t>CFEN _ MENFOP</a:t>
            </a:r>
          </a:p>
          <a:p>
            <a:pPr marL="0" marR="0" lvl="0" indent="0" algn="ctr" defTabSz="914400" eaLnBrk="1" latinLnBrk="0" hangingPunct="1">
              <a:lnSpc>
                <a:spcPct val="100000"/>
              </a:lnSpc>
              <a:buClrTx/>
              <a:buSzTx/>
              <a:buFontTx/>
              <a:buNone/>
              <a:tabLst/>
            </a:pPr>
            <a:r>
              <a:rPr lang="fr-FR" b="1" dirty="0" smtClean="0">
                <a:solidFill>
                  <a:srgbClr val="002060"/>
                </a:solidFill>
              </a:rPr>
              <a:t>Octobre 25 – Mars 26</a:t>
            </a:r>
            <a:endParaRPr lang="fr-FR" b="1" dirty="0" smtClean="0">
              <a:solidFill>
                <a:srgbClr val="002060"/>
              </a:solidFill>
              <a:latin typeface="Times New Roman" pitchFamily="18" charset="0"/>
              <a:ea typeface="+mn-ea"/>
              <a:cs typeface="Times New Roman" pitchFamily="18" charset="0"/>
            </a:endParaRPr>
          </a:p>
        </p:txBody>
      </p:sp>
      <p:grpSp>
        <p:nvGrpSpPr>
          <p:cNvPr id="9" name="Groupe 8">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54505" y="4498734"/>
            <a:ext cx="8379592" cy="392342"/>
            <a:chOff x="523045" y="4436885"/>
            <a:chExt cx="8045257" cy="727320"/>
          </a:xfrm>
        </p:grpSpPr>
        <p:grpSp>
          <p:nvGrpSpPr>
            <p:cNvPr id="10" name="Groupe 9">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4" name="Image 13"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6"/>
              <a:stretch>
                <a:fillRect/>
              </a:stretch>
            </p:blipFill>
            <p:spPr>
              <a:xfrm>
                <a:off x="7675654" y="4561285"/>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7"/>
              <a:stretch>
                <a:fillRect/>
              </a:stretch>
            </p:blipFill>
            <p:spPr>
              <a:xfrm>
                <a:off x="3710462" y="4447609"/>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8"/>
              <a:stretch>
                <a:fillRect/>
              </a:stretch>
            </p:blipFill>
            <p:spPr>
              <a:xfrm>
                <a:off x="586853" y="4605333"/>
                <a:ext cx="1025431" cy="372573"/>
              </a:xfrm>
              <a:prstGeom prst="rect">
                <a:avLst/>
              </a:prstGeom>
            </p:spPr>
          </p:pic>
        </p:grpSp>
        <p:pic>
          <p:nvPicPr>
            <p:cNvPr id="12" name="Image 11"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9"/>
            <a:stretch>
              <a:fillRect/>
            </a:stretch>
          </p:blipFill>
          <p:spPr>
            <a:xfrm>
              <a:off x="2338683" y="4436885"/>
              <a:ext cx="707033" cy="671234"/>
            </a:xfrm>
            <a:prstGeom prst="rect">
              <a:avLst/>
            </a:prstGeom>
          </p:spPr>
        </p:pic>
        <p:pic>
          <p:nvPicPr>
            <p:cNvPr id="13" name="Image 12"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10"/>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pic>
        <p:nvPicPr>
          <p:cNvPr id="4" name="Image 3"/>
          <p:cNvPicPr>
            <a:picLocks noChangeAspect="1"/>
          </p:cNvPicPr>
          <p:nvPr/>
        </p:nvPicPr>
        <p:blipFill>
          <a:blip r:embed="rId3"/>
          <a:stretch>
            <a:fillRect/>
          </a:stretch>
        </p:blipFill>
        <p:spPr>
          <a:xfrm>
            <a:off x="32894" y="1761486"/>
            <a:ext cx="9111106" cy="3044671"/>
          </a:xfrm>
          <a:prstGeom prst="rect">
            <a:avLst/>
          </a:prstGeom>
        </p:spPr>
      </p:pic>
      <p:pic>
        <p:nvPicPr>
          <p:cNvPr id="11" name="Image 10"/>
          <p:cNvPicPr/>
          <p:nvPr/>
        </p:nvPicPr>
        <p:blipFill>
          <a:blip r:embed="rId4" cstate="print"/>
          <a:srcRect/>
          <a:stretch>
            <a:fillRect/>
          </a:stretch>
        </p:blipFill>
        <p:spPr bwMode="auto">
          <a:xfrm>
            <a:off x="1071890" y="147145"/>
            <a:ext cx="7662207" cy="1954924"/>
          </a:xfrm>
          <a:prstGeom prst="rect">
            <a:avLst/>
          </a:prstGeom>
          <a:noFill/>
          <a:ln w="9525">
            <a:noFill/>
            <a:miter lim="800000"/>
            <a:headEnd/>
            <a:tailEnd/>
          </a:ln>
        </p:spPr>
      </p:pic>
      <p:sp>
        <p:nvSpPr>
          <p:cNvPr id="21506" name="Rectangle 2"/>
          <p:cNvSpPr>
            <a:spLocks noChangeArrowheads="1"/>
          </p:cNvSpPr>
          <p:nvPr/>
        </p:nvSpPr>
        <p:spPr bwMode="auto">
          <a:xfrm>
            <a:off x="136634" y="2102070"/>
            <a:ext cx="64008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defTabSz="914400"/>
            <a:r>
              <a:rPr lang="fr-FR" sz="2000" b="1" dirty="0" smtClean="0"/>
              <a:t>L’intégration de l’intelligence artificielle dans la formation initiale des élèves professeurs au CFEN du MENFOP à Djibouti : enjeux, défis et perspectives</a:t>
            </a:r>
            <a:endParaRPr lang="fr-FR" b="1" dirty="0" smtClean="0">
              <a:solidFill>
                <a:srgbClr val="002060"/>
              </a:solidFill>
              <a:latin typeface="Times New Roman" pitchFamily="18" charset="0"/>
              <a:ea typeface="+mn-ea"/>
              <a:cs typeface="Times New Roman" pitchFamily="18" charset="0"/>
            </a:endParaRPr>
          </a:p>
        </p:txBody>
      </p:sp>
      <p:sp>
        <p:nvSpPr>
          <p:cNvPr id="16" name="Sous-titre 1"/>
          <p:cNvSpPr txBox="1">
            <a:spLocks/>
          </p:cNvSpPr>
          <p:nvPr/>
        </p:nvSpPr>
        <p:spPr>
          <a:xfrm>
            <a:off x="136634" y="3577213"/>
            <a:ext cx="5888256" cy="743768"/>
          </a:xfrm>
          <a:prstGeom prst="rect">
            <a:avLst/>
          </a:prstGeom>
        </p:spPr>
        <p:txBody>
          <a:bodyPr>
            <a:normAutofit fontScale="85000" lnSpcReduction="10000"/>
          </a:bodyPr>
          <a:lstStyle/>
          <a:p>
            <a:pPr marL="457200" marR="0" lvl="0" indent="-365125" algn="ctr" defTabSz="457200" rtl="0" eaLnBrk="0" fontAlgn="base" latinLnBrk="0" hangingPunct="0">
              <a:lnSpc>
                <a:spcPct val="100000"/>
              </a:lnSpc>
              <a:spcBef>
                <a:spcPts val="600"/>
              </a:spcBef>
              <a:spcAft>
                <a:spcPct val="0"/>
              </a:spcAft>
              <a:buClr>
                <a:srgbClr val="FF0000"/>
              </a:buClr>
              <a:buSzPct val="150000"/>
              <a:tabLst/>
              <a:defRPr/>
            </a:pPr>
            <a:r>
              <a:rPr kumimoji="0" lang="fr-FR" sz="2000" b="0" i="0" u="none" strike="noStrike" kern="1200" cap="none" spc="0" normalizeH="0" baseline="0" noProof="0" dirty="0" smtClean="0">
                <a:ln>
                  <a:noFill/>
                </a:ln>
                <a:solidFill>
                  <a:schemeClr val="tx1"/>
                </a:solidFill>
                <a:effectLst/>
                <a:uLnTx/>
                <a:uFillTx/>
                <a:latin typeface="Times New Roman" pitchFamily="18" charset="0"/>
                <a:ea typeface="ＭＳ Ｐゴシック" charset="0"/>
                <a:cs typeface="Times New Roman" pitchFamily="18" charset="0"/>
              </a:rPr>
              <a:t>Présenté par :</a:t>
            </a:r>
            <a:r>
              <a:rPr kumimoji="0" lang="fr-FR" sz="2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Times New Roman" pitchFamily="18" charset="0"/>
                <a:ea typeface="ＭＳ Ｐゴシック" charset="0"/>
                <a:cs typeface="Times New Roman" pitchFamily="18" charset="0"/>
              </a:rPr>
              <a:t>Mr. Mohamed Nour WEIRAH</a:t>
            </a:r>
          </a:p>
          <a:p>
            <a:pPr marL="457200" marR="0" lvl="0" indent="-365125" defTabSz="457200" rtl="0" eaLnBrk="0" fontAlgn="base" latinLnBrk="0" hangingPunct="0">
              <a:lnSpc>
                <a:spcPct val="100000"/>
              </a:lnSpc>
              <a:spcBef>
                <a:spcPts val="600"/>
              </a:spcBef>
              <a:spcAft>
                <a:spcPct val="0"/>
              </a:spcAft>
              <a:buClr>
                <a:srgbClr val="FF0000"/>
              </a:buClr>
              <a:buSzPct val="150000"/>
              <a:tabLst/>
              <a:defRPr/>
            </a:pPr>
            <a:r>
              <a:rPr kumimoji="0" lang="fr-FR" sz="2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Times New Roman" pitchFamily="18" charset="0"/>
                <a:ea typeface="ＭＳ Ｐゴシック" charset="0"/>
                <a:cs typeface="Times New Roman" pitchFamily="18" charset="0"/>
              </a:rPr>
              <a:t>(INFO-ROBOTIQUE-</a:t>
            </a:r>
            <a:r>
              <a:rPr kumimoji="0" lang="fr-FR" sz="2000" b="1"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Times New Roman" pitchFamily="18" charset="0"/>
                <a:ea typeface="ＭＳ Ｐゴシック" charset="0"/>
                <a:cs typeface="Times New Roman" pitchFamily="18" charset="0"/>
              </a:rPr>
              <a:t> STEM - IA</a:t>
            </a:r>
            <a:r>
              <a:rPr kumimoji="0" lang="fr-FR" sz="2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Times New Roman" pitchFamily="18" charset="0"/>
                <a:ea typeface="ＭＳ Ｐゴシック" charset="0"/>
                <a:cs typeface="Times New Roman" pitchFamily="18" charset="0"/>
              </a:rPr>
              <a:t>)</a:t>
            </a:r>
            <a:r>
              <a:rPr kumimoji="0" lang="fr-FR" sz="2000" b="0" i="0" u="none" strike="noStrike" kern="1200" cap="none" spc="0" normalizeH="0" baseline="0" noProof="0" dirty="0" smtClean="0">
                <a:ln>
                  <a:noFill/>
                </a:ln>
                <a:solidFill>
                  <a:schemeClr val="tx1"/>
                </a:solidFill>
                <a:effectLst/>
                <a:uLnTx/>
                <a:uFillTx/>
                <a:latin typeface="Times New Roman" pitchFamily="18" charset="0"/>
                <a:ea typeface="ＭＳ Ｐゴシック" charset="0"/>
                <a:cs typeface="Times New Roman" pitchFamily="18" charset="0"/>
              </a:rPr>
              <a:t> </a:t>
            </a:r>
            <a:r>
              <a:rPr lang="fr-FR" sz="2000" b="1" dirty="0" smtClean="0">
                <a:effectLst>
                  <a:outerShdw blurRad="38100" dist="38100" dir="2700000" algn="tl">
                    <a:srgbClr val="000000">
                      <a:alpha val="43137"/>
                    </a:srgbClr>
                  </a:outerShdw>
                </a:effectLst>
                <a:latin typeface="Times New Roman" pitchFamily="18" charset="0"/>
                <a:cs typeface="Times New Roman" pitchFamily="18" charset="0"/>
              </a:rPr>
              <a:t>au CFEN – MENFOP</a:t>
            </a:r>
            <a:endParaRPr lang="fr-FR" sz="2000"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descr="C:\Users\USER\Pictures\20250812_101905~2.jpg"/>
          <p:cNvPicPr>
            <a:picLocks noChangeAspect="1" noChangeArrowheads="1"/>
          </p:cNvPicPr>
          <p:nvPr/>
        </p:nvPicPr>
        <p:blipFill>
          <a:blip r:embed="rId5"/>
          <a:srcRect/>
          <a:stretch>
            <a:fillRect/>
          </a:stretch>
        </p:blipFill>
        <p:spPr bwMode="auto">
          <a:xfrm>
            <a:off x="6537433" y="2174852"/>
            <a:ext cx="2390667" cy="2501314"/>
          </a:xfrm>
          <a:prstGeom prst="rect">
            <a:avLst/>
          </a:prstGeom>
          <a:noFill/>
        </p:spPr>
      </p:pic>
      <p:grpSp>
        <p:nvGrpSpPr>
          <p:cNvPr id="8" name="Groupe 7">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419099" y="4320981"/>
            <a:ext cx="5605791" cy="411408"/>
            <a:chOff x="523045" y="4436885"/>
            <a:chExt cx="8045257" cy="727320"/>
          </a:xfrm>
        </p:grpSpPr>
        <p:grpSp>
          <p:nvGrpSpPr>
            <p:cNvPr id="9" name="Groupe 8">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3" name="Image 12"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6"/>
              <a:stretch>
                <a:fillRect/>
              </a:stretch>
            </p:blipFill>
            <p:spPr>
              <a:xfrm>
                <a:off x="7675654" y="4561285"/>
                <a:ext cx="956456" cy="422434"/>
              </a:xfrm>
              <a:prstGeom prst="rect">
                <a:avLst/>
              </a:prstGeom>
            </p:spPr>
          </p:pic>
          <p:pic>
            <p:nvPicPr>
              <p:cNvPr id="14" name="Image 13"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7"/>
              <a:stretch>
                <a:fillRect/>
              </a:stretch>
            </p:blipFill>
            <p:spPr>
              <a:xfrm>
                <a:off x="3710462" y="4447609"/>
                <a:ext cx="1670130" cy="599993"/>
              </a:xfrm>
              <a:prstGeom prst="rect">
                <a:avLst/>
              </a:prstGeom>
            </p:spPr>
          </p:pic>
          <p:pic>
            <p:nvPicPr>
              <p:cNvPr id="15" name="Image 14"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8"/>
              <a:stretch>
                <a:fillRect/>
              </a:stretch>
            </p:blipFill>
            <p:spPr>
              <a:xfrm>
                <a:off x="586853" y="4605333"/>
                <a:ext cx="1025431" cy="372573"/>
              </a:xfrm>
              <a:prstGeom prst="rect">
                <a:avLst/>
              </a:prstGeom>
            </p:spPr>
          </p:pic>
        </p:grpSp>
        <p:pic>
          <p:nvPicPr>
            <p:cNvPr id="10" name="Image 9"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9"/>
            <a:stretch>
              <a:fillRect/>
            </a:stretch>
          </p:blipFill>
          <p:spPr>
            <a:xfrm>
              <a:off x="2338683" y="4436885"/>
              <a:ext cx="707033" cy="671234"/>
            </a:xfrm>
            <a:prstGeom prst="rect">
              <a:avLst/>
            </a:prstGeom>
          </p:spPr>
        </p:pic>
        <p:pic>
          <p:nvPicPr>
            <p:cNvPr id="12" name="Image 11"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10"/>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640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136634" y="562709"/>
            <a:ext cx="8570070" cy="5693866"/>
          </a:xfrm>
          <a:prstGeom prst="rect">
            <a:avLst/>
          </a:prstGeom>
          <a:noFill/>
        </p:spPr>
        <p:txBody>
          <a:bodyPr wrap="square" rtlCol="0">
            <a:spAutoFit/>
          </a:bodyPr>
          <a:lstStyle/>
          <a:p>
            <a:pPr marL="571500" indent="-571500" algn="just">
              <a:buFont typeface="+mj-lt"/>
              <a:buAutoNum type="romanUcPeriod"/>
            </a:pPr>
            <a:r>
              <a:rPr lang="fr-FR" sz="2800" b="1" dirty="0" smtClean="0"/>
              <a:t>Contexte et justification</a:t>
            </a:r>
            <a:endParaRPr lang="fr-FR" b="1" dirty="0" smtClean="0"/>
          </a:p>
          <a:p>
            <a:pPr marL="514350" indent="-514350" algn="just">
              <a:buFont typeface="Arial" pitchFamily="34" charset="0"/>
              <a:buChar char="•"/>
            </a:pPr>
            <a:r>
              <a:rPr lang="fr-FR" b="1" dirty="0" smtClean="0"/>
              <a:t>L’éducation face au tournant de l’intelligence artificielle</a:t>
            </a:r>
          </a:p>
          <a:p>
            <a:pPr algn="just"/>
            <a:endParaRPr lang="fr-FR" dirty="0" smtClean="0"/>
          </a:p>
          <a:p>
            <a:pPr algn="just"/>
            <a:r>
              <a:rPr lang="fr-FR" dirty="0" smtClean="0"/>
              <a:t>L’IA suscite enthousiasme et inquiétude partout dans le monde, et son impact sur l’éducation est au cœur des débats. D’un côté, elle promet un apprentissage plus personnalisé, une meilleure planification éducative et un soutien concret aux enseignants ; de l’autre, elle pose des questions cruciales de gouvernance, d’éthique et d’équité.</a:t>
            </a:r>
            <a:endParaRPr lang="fr-FR" b="1" dirty="0" smtClean="0"/>
          </a:p>
          <a:p>
            <a:pPr marL="514350" indent="-514350" algn="just"/>
            <a:endParaRPr lang="fr-FR" b="1" dirty="0" smtClean="0"/>
          </a:p>
          <a:p>
            <a:pPr algn="just"/>
            <a:endParaRPr lang="fr-FR" dirty="0" smtClean="0"/>
          </a:p>
          <a:p>
            <a:pPr algn="just"/>
            <a:endParaRPr lang="fr-FR" b="1" dirty="0" smtClean="0"/>
          </a:p>
          <a:p>
            <a:pPr algn="just"/>
            <a:endParaRPr lang="fr-FR" b="1" dirty="0" smtClean="0"/>
          </a:p>
          <a:p>
            <a:endParaRPr lang="fr-FR" dirty="0"/>
          </a:p>
        </p:txBody>
      </p:sp>
      <p:grpSp>
        <p:nvGrpSpPr>
          <p:cNvPr id="5" name="Groupe 4">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136634" y="4529730"/>
            <a:ext cx="8445391" cy="420237"/>
            <a:chOff x="523045" y="4436885"/>
            <a:chExt cx="8045257" cy="727320"/>
          </a:xfrm>
        </p:grpSpPr>
        <p:grpSp>
          <p:nvGrpSpPr>
            <p:cNvPr id="7" name="Groupe 6">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1" name="Image 10"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640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311285" y="116732"/>
            <a:ext cx="8414426" cy="3785652"/>
          </a:xfrm>
          <a:prstGeom prst="rect">
            <a:avLst/>
          </a:prstGeom>
          <a:noFill/>
        </p:spPr>
        <p:txBody>
          <a:bodyPr wrap="square" rtlCol="0">
            <a:spAutoFit/>
          </a:bodyPr>
          <a:lstStyle/>
          <a:p>
            <a:pPr algn="just"/>
            <a:r>
              <a:rPr lang="fr-FR" dirty="0" smtClean="0"/>
              <a:t>Le CFEN (Centre de Formation de l’Éducation Nationale), institution chargée de la formation initiale et continue des enseignants, est au cœur de ce processus. Les élèves professeurs et les formateurs utilisent déjà des outils basés sur l’IA (tels que </a:t>
            </a:r>
            <a:r>
              <a:rPr lang="fr-FR" dirty="0" err="1" smtClean="0"/>
              <a:t>ChatGPT</a:t>
            </a:r>
            <a:r>
              <a:rPr lang="fr-FR" dirty="0" smtClean="0"/>
              <a:t>, Google Gemini, ou encore des applications de correction et de traduction assistées). </a:t>
            </a:r>
          </a:p>
          <a:p>
            <a:pPr algn="just"/>
            <a:endParaRPr lang="fr-FR" dirty="0" smtClean="0"/>
          </a:p>
          <a:p>
            <a:pPr algn="just"/>
            <a:r>
              <a:rPr lang="fr-FR" dirty="0" smtClean="0"/>
              <a:t>Cependant, cette utilisation demeure spontanée, non structurée et sans cadre réglementaire.</a:t>
            </a:r>
          </a:p>
          <a:p>
            <a:pPr algn="just"/>
            <a:endParaRPr lang="fr-FR" dirty="0"/>
          </a:p>
        </p:txBody>
      </p:sp>
      <p:grpSp>
        <p:nvGrpSpPr>
          <p:cNvPr id="5" name="Groupe 4">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11285" y="4091429"/>
            <a:ext cx="8616815" cy="534447"/>
            <a:chOff x="523045" y="4436885"/>
            <a:chExt cx="8045257" cy="727320"/>
          </a:xfrm>
        </p:grpSpPr>
        <p:grpSp>
          <p:nvGrpSpPr>
            <p:cNvPr id="7" name="Groupe 6">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1" name="Image 10"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640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573931" y="243189"/>
            <a:ext cx="8151780" cy="4216539"/>
          </a:xfrm>
          <a:prstGeom prst="rect">
            <a:avLst/>
          </a:prstGeom>
          <a:noFill/>
        </p:spPr>
        <p:txBody>
          <a:bodyPr wrap="square" rtlCol="0">
            <a:spAutoFit/>
          </a:bodyPr>
          <a:lstStyle/>
          <a:p>
            <a:pPr marL="514350" indent="-514350" algn="just"/>
            <a:endParaRPr lang="fr-FR" sz="2800" b="1" dirty="0" smtClean="0"/>
          </a:p>
          <a:p>
            <a:pPr algn="just"/>
            <a:r>
              <a:rPr lang="fr-FR" b="1" dirty="0" smtClean="0"/>
              <a:t>Dans ce contexte, la question de l’intégration formelle de l’IA dans la formation initiale au CFEN devient urgente. Elle répond non seulement à un besoin d’encadrement, mais également à une opportunité stratégique pour moderniser le système éducatif djiboutien, renforcer la qualité de la formation des enseignants et les préparer à relever les défis pédagogiques de demain.</a:t>
            </a:r>
            <a:endParaRPr lang="fr-FR" dirty="0" smtClean="0"/>
          </a:p>
          <a:p>
            <a:endParaRPr lang="fr-FR" dirty="0" smtClean="0"/>
          </a:p>
          <a:p>
            <a:endParaRPr lang="fr-FR" dirty="0"/>
          </a:p>
        </p:txBody>
      </p:sp>
      <p:grpSp>
        <p:nvGrpSpPr>
          <p:cNvPr id="5" name="Groupe 4">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61739" y="4078837"/>
            <a:ext cx="8001211" cy="547039"/>
            <a:chOff x="523045" y="4436885"/>
            <a:chExt cx="8045257" cy="727320"/>
          </a:xfrm>
        </p:grpSpPr>
        <p:grpSp>
          <p:nvGrpSpPr>
            <p:cNvPr id="7" name="Groupe 6">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1" name="Image 10"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243189"/>
            <a:ext cx="8151780" cy="4154984"/>
          </a:xfrm>
          <a:prstGeom prst="rect">
            <a:avLst/>
          </a:prstGeom>
          <a:noFill/>
        </p:spPr>
        <p:txBody>
          <a:bodyPr wrap="square" rtlCol="0">
            <a:spAutoFit/>
          </a:bodyPr>
          <a:lstStyle/>
          <a:p>
            <a:r>
              <a:rPr lang="fr-FR" b="1" dirty="0" smtClean="0"/>
              <a:t>II . </a:t>
            </a:r>
            <a:r>
              <a:rPr lang="fr-FR" b="1" u="sng" dirty="0" smtClean="0"/>
              <a:t>Cadre théorique et conceptuel</a:t>
            </a:r>
          </a:p>
          <a:p>
            <a:pPr marL="457200" indent="-457200" algn="just">
              <a:buFont typeface="+mj-lt"/>
              <a:buAutoNum type="alphaLcParenR"/>
            </a:pPr>
            <a:r>
              <a:rPr lang="fr-FR" b="1" dirty="0" smtClean="0"/>
              <a:t>Définition et évolution de l’intelligence artificielle</a:t>
            </a:r>
          </a:p>
          <a:p>
            <a:pPr algn="just"/>
            <a:r>
              <a:rPr lang="fr-FR" dirty="0" smtClean="0"/>
              <a:t>L’intelligence artificielle (IA) est un champ interdisciplinaire qui cherche à concevoir des systèmes capables de reproduire certaines capacités cognitives humaines, telles que la perception, le raisonnement, l’apprentissage et la résolution de problèmes. Historiquement, le terme a été introduit en 1956 par John McCarthy lors de la conférence de Dartmouth, marquant la naissance officielle de la discipline. </a:t>
            </a:r>
          </a:p>
          <a:p>
            <a:pPr algn="just"/>
            <a:endParaRPr lang="fr-FR" dirty="0"/>
          </a:p>
        </p:txBody>
      </p:sp>
      <p:grpSp>
        <p:nvGrpSpPr>
          <p:cNvPr id="4" name="Groupe 3">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485564" y="4078837"/>
            <a:ext cx="8045257" cy="727320"/>
            <a:chOff x="523045" y="4436885"/>
            <a:chExt cx="8045257" cy="727320"/>
          </a:xfrm>
        </p:grpSpPr>
        <p:grpSp>
          <p:nvGrpSpPr>
            <p:cNvPr id="5" name="Groupe 4">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243189"/>
            <a:ext cx="8151780" cy="3046988"/>
          </a:xfrm>
          <a:prstGeom prst="rect">
            <a:avLst/>
          </a:prstGeom>
          <a:noFill/>
        </p:spPr>
        <p:txBody>
          <a:bodyPr wrap="square" rtlCol="0">
            <a:spAutoFit/>
          </a:bodyPr>
          <a:lstStyle/>
          <a:p>
            <a:pPr lvl="0" algn="just"/>
            <a:r>
              <a:rPr lang="fr-FR" dirty="0" smtClean="0"/>
              <a:t>Depuis, l’IA a connu plusieurs cycles d’enthousiasme et de scepticisme, appelés « hivers de l’IA », avant de bénéficier, depuis les années 2010, d’un essor considérable grâce aux progrès en puissance de calcul, à l’essor du </a:t>
            </a:r>
            <a:r>
              <a:rPr lang="fr-FR" dirty="0" err="1" smtClean="0"/>
              <a:t>big</a:t>
            </a:r>
            <a:r>
              <a:rPr lang="fr-FR" dirty="0" smtClean="0"/>
              <a:t> data et à l’amélioration des algorithmes d’apprentissage automatique (machine </a:t>
            </a:r>
            <a:r>
              <a:rPr lang="fr-FR" dirty="0" err="1" smtClean="0"/>
              <a:t>learning</a:t>
            </a:r>
            <a:r>
              <a:rPr lang="fr-FR" dirty="0" smtClean="0"/>
              <a:t>). Dans une perspective éducative, il est crucial de distinguer plusieurs niveaux d’IA:</a:t>
            </a:r>
            <a:endParaRPr lang="fr-FR" dirty="0"/>
          </a:p>
        </p:txBody>
      </p:sp>
      <p:sp>
        <p:nvSpPr>
          <p:cNvPr id="2049" name="Rectangle 1"/>
          <p:cNvSpPr>
            <a:spLocks noChangeArrowheads="1"/>
          </p:cNvSpPr>
          <p:nvPr/>
        </p:nvSpPr>
        <p:spPr bwMode="auto">
          <a:xfrm>
            <a:off x="382712" y="3290177"/>
            <a:ext cx="8342999"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IA faible (ou </a:t>
            </a:r>
            <a:r>
              <a:rPr kumimoji="0" lang="fr-FR" sz="1200" b="1"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troite)</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con</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ç</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ue pour ex</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cuter des tâches sp</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cifiques (ex. : syst</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è</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mes de recommandation, traducteurs automatiques, assistants virtuels).</a:t>
            </a:r>
            <a:endPar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IA forte (ou g</a:t>
            </a:r>
            <a:r>
              <a:rPr kumimoji="0" lang="fr-FR" sz="1200" b="1"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a:t>
            </a:r>
            <a:r>
              <a:rPr kumimoji="0" lang="fr-FR" sz="1200" b="1"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rale)</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hypoth</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tique, elle serait capable d</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apprendre et de s</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adapter </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à</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des tâches multiples avec une intelligence comparable </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à</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celle des humains.</a:t>
            </a:r>
            <a:endPar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fr-FR"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IA g</a:t>
            </a:r>
            <a:r>
              <a:rPr kumimoji="0" lang="fr-FR" sz="1200" b="1"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a:t>
            </a:r>
            <a:r>
              <a:rPr kumimoji="0" lang="fr-FR" sz="1200" b="1"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rative</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cat</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gorie </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mergente bas</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 sur des mod</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è</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les entra</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î</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 sur de vastes corpus de donn</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es et capables de produire du contenu nouveau (texte, image, son, code), comme les mod</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è</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les de langage GPT, utilis</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é</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 aujourd</a:t>
            </a:r>
            <a:r>
              <a:rPr kumimoji="0" lang="fr-FR" sz="1200" b="0" i="0" u="none" strike="noStrike" cap="none" normalizeH="0" baseline="0" dirty="0" smtClean="0">
                <a:ln>
                  <a:noFill/>
                </a:ln>
                <a:solidFill>
                  <a:schemeClr val="tx1"/>
                </a:solidFill>
                <a:effectLst/>
                <a:latin typeface="Aptos"/>
                <a:ea typeface="Times New Roman" pitchFamily="18" charset="0"/>
                <a:cs typeface="Times New Roman" pitchFamily="18" charset="0"/>
              </a:rPr>
              <a:t>’</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hui par les enseignants et les apprenants.</a:t>
            </a:r>
            <a:endParaRPr kumimoji="0" lang="fr-FR" sz="12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e 4">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485564" y="4652902"/>
            <a:ext cx="8045257" cy="306510"/>
            <a:chOff x="523045" y="4436885"/>
            <a:chExt cx="8045257" cy="727320"/>
          </a:xfrm>
        </p:grpSpPr>
        <p:grpSp>
          <p:nvGrpSpPr>
            <p:cNvPr id="7" name="Groupe 6">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1" name="Image 10"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243189"/>
            <a:ext cx="8151780" cy="1938992"/>
          </a:xfrm>
          <a:prstGeom prst="rect">
            <a:avLst/>
          </a:prstGeom>
          <a:noFill/>
        </p:spPr>
        <p:txBody>
          <a:bodyPr wrap="square" rtlCol="0">
            <a:spAutoFit/>
          </a:bodyPr>
          <a:lstStyle/>
          <a:p>
            <a:pPr algn="just"/>
            <a:r>
              <a:rPr lang="fr-FR" dirty="0" smtClean="0"/>
              <a:t>Pour le système éducatif, notamment dans la formation initiale des enseignants, ce sont principalement les outils d’IA faible et générative qui posent question. Leur intégration nécessite une compréhension non seulement technique, mais aussi éthique, critique et pédagogique.</a:t>
            </a:r>
            <a:endParaRPr lang="fr-FR" dirty="0"/>
          </a:p>
        </p:txBody>
      </p:sp>
      <p:sp>
        <p:nvSpPr>
          <p:cNvPr id="4097" name="Rectangle 1"/>
          <p:cNvSpPr>
            <a:spLocks noChangeArrowheads="1"/>
          </p:cNvSpPr>
          <p:nvPr/>
        </p:nvSpPr>
        <p:spPr bwMode="auto">
          <a:xfrm>
            <a:off x="149087" y="2182181"/>
            <a:ext cx="8779013" cy="1261835"/>
          </a:xfrm>
          <a:prstGeom prst="rect">
            <a:avLst/>
          </a:prstGeom>
          <a:noFill/>
          <a:ln w="9525">
            <a:noFill/>
            <a:miter lim="800000"/>
            <a:headEnd/>
            <a:tailEnd/>
          </a:ln>
          <a:effectLst/>
        </p:spPr>
        <p:txBody>
          <a:bodyPr vert="horz" wrap="square" lIns="91440" tIns="101568" rIns="91440" bIns="50784" numCol="1" anchor="ctr" anchorCtr="0" compatLnSpc="1">
            <a:prstTxWarp prst="textNoShape">
              <a:avLst/>
            </a:prstTxWarp>
            <a:spAutoFit/>
          </a:bodyPr>
          <a:lstStyle/>
          <a:p>
            <a:pPr marL="342900" marR="0" lvl="0" indent="-342900" algn="just" defTabSz="914400" rtl="0" eaLnBrk="1" fontAlgn="base" latinLnBrk="0" hangingPunct="1">
              <a:lnSpc>
                <a:spcPct val="100000"/>
              </a:lnSpc>
              <a:spcBef>
                <a:spcPct val="0"/>
              </a:spcBef>
              <a:spcAft>
                <a:spcPct val="0"/>
              </a:spcAft>
              <a:buClrTx/>
              <a:buSzTx/>
              <a:buFont typeface="+mj-lt"/>
              <a:buAutoNum type="alphaLcParenR" startAt="2"/>
              <a:tabLst/>
            </a:pPr>
            <a:r>
              <a:rPr lang="fr-FR" b="1" dirty="0" smtClean="0"/>
              <a:t>L’IA dans l’éducation : entre innovation et transformation</a:t>
            </a:r>
          </a:p>
          <a:p>
            <a:pPr marL="0" marR="0" lvl="0" indent="0" algn="l" defTabSz="914400" rtl="0" eaLnBrk="0" fontAlgn="base" latinLnBrk="0" hangingPunct="0">
              <a:lnSpc>
                <a:spcPct val="100000"/>
              </a:lnSpc>
              <a:spcBef>
                <a:spcPct val="0"/>
              </a:spcBef>
              <a:spcAft>
                <a:spcPct val="0"/>
              </a:spcAft>
              <a:buClrTx/>
              <a:buSzTx/>
              <a:tabLst/>
            </a:pPr>
            <a:r>
              <a:rPr lang="fr-FR" dirty="0" smtClean="0"/>
              <a:t>b-1) </a:t>
            </a:r>
            <a:r>
              <a:rPr lang="fr-FR" u="sng" dirty="0" smtClean="0"/>
              <a:t>Approches pédagogiques intégrant l’IA</a:t>
            </a:r>
            <a:endParaRPr kumimoji="0" lang="fr-FR" sz="1800" b="0" i="0" u="sng"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49086" y="3476209"/>
            <a:ext cx="8779013" cy="830997"/>
          </a:xfrm>
          <a:prstGeom prst="rect">
            <a:avLst/>
          </a:prstGeom>
        </p:spPr>
        <p:txBody>
          <a:bodyPr wrap="square">
            <a:spAutoFit/>
          </a:bodyPr>
          <a:lstStyle/>
          <a:p>
            <a:pPr algn="just"/>
            <a:r>
              <a:rPr lang="fr-FR" dirty="0" smtClean="0"/>
              <a:t>Les recherches contemporaines soulignent que l’IA peut être mobilisée selon différentes logiques pédagogiques :</a:t>
            </a:r>
            <a:endParaRPr lang="fr-FR" dirty="0"/>
          </a:p>
        </p:txBody>
      </p:sp>
      <p:grpSp>
        <p:nvGrpSpPr>
          <p:cNvPr id="15" name="Groupe 14">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573931" y="4396674"/>
            <a:ext cx="7379444" cy="498951"/>
            <a:chOff x="523045" y="4436885"/>
            <a:chExt cx="8045257" cy="727320"/>
          </a:xfrm>
        </p:grpSpPr>
        <p:grpSp>
          <p:nvGrpSpPr>
            <p:cNvPr id="16" name="Groupe 15">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9" name="Image 18"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20" name="Image 19"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21" name="Image 20"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17" name="Image 16"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8" name="Image 17"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243189"/>
            <a:ext cx="8151780" cy="4524315"/>
          </a:xfrm>
          <a:prstGeom prst="rect">
            <a:avLst/>
          </a:prstGeom>
          <a:noFill/>
        </p:spPr>
        <p:txBody>
          <a:bodyPr wrap="square" rtlCol="0">
            <a:spAutoFit/>
          </a:bodyPr>
          <a:lstStyle/>
          <a:p>
            <a:pPr marL="514350" lvl="0" indent="-514350" algn="just">
              <a:buFont typeface="+mj-lt"/>
              <a:buAutoNum type="romanLcPeriod"/>
            </a:pPr>
            <a:r>
              <a:rPr lang="fr-FR" b="1" dirty="0" smtClean="0"/>
              <a:t>Approche behavioriste</a:t>
            </a:r>
            <a:r>
              <a:rPr lang="fr-FR" dirty="0" smtClean="0"/>
              <a:t> : l’IA est utilisée pour proposer des exercices répétitifs, corriger les erreurs et renforcer les acquis (ex. : plateformes d’exercices adaptatifs).</a:t>
            </a:r>
          </a:p>
          <a:p>
            <a:pPr marL="514350" lvl="0" indent="-514350" algn="just">
              <a:buFont typeface="+mj-lt"/>
              <a:buAutoNum type="romanLcPeriod"/>
            </a:pPr>
            <a:r>
              <a:rPr lang="fr-FR" b="1" dirty="0" smtClean="0"/>
              <a:t>Approche constructiviste</a:t>
            </a:r>
            <a:r>
              <a:rPr lang="fr-FR" dirty="0" smtClean="0"/>
              <a:t> : l’IA soutient l’apprenant dans l’élaboration de connaissances à travers des activités interactives et des simulations (ex. : laboratoires virtuels, réalité augmentée).</a:t>
            </a:r>
          </a:p>
          <a:p>
            <a:pPr marL="514350" lvl="0" indent="-514350" algn="just">
              <a:buFont typeface="+mj-lt"/>
              <a:buAutoNum type="romanLcPeriod"/>
            </a:pPr>
            <a:r>
              <a:rPr lang="fr-FR" b="1" dirty="0" smtClean="0"/>
              <a:t>Approche </a:t>
            </a:r>
            <a:r>
              <a:rPr lang="fr-FR" b="1" dirty="0" err="1" smtClean="0"/>
              <a:t>socio-constructiviste</a:t>
            </a:r>
            <a:r>
              <a:rPr lang="fr-FR" dirty="0" smtClean="0"/>
              <a:t> : l’IA favorise la collaboration entre apprenants et enseignants en facilitant la communication et la </a:t>
            </a:r>
            <a:r>
              <a:rPr lang="fr-FR" dirty="0" err="1" smtClean="0"/>
              <a:t>co</a:t>
            </a:r>
            <a:r>
              <a:rPr lang="fr-FR" dirty="0" smtClean="0"/>
              <a:t>-création de savoirs (ex. : chatbots collaboratifs, outils de </a:t>
            </a:r>
            <a:r>
              <a:rPr lang="fr-FR" dirty="0" err="1" smtClean="0"/>
              <a:t>co</a:t>
            </a:r>
            <a:r>
              <a:rPr lang="fr-FR" dirty="0" smtClean="0"/>
              <a:t>-écriture).</a:t>
            </a:r>
            <a:endParaRPr lang="fr-FR" dirty="0"/>
          </a:p>
        </p:txBody>
      </p:sp>
      <p:grpSp>
        <p:nvGrpSpPr>
          <p:cNvPr id="4" name="Groupe 3">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485564" y="4634584"/>
            <a:ext cx="8045257" cy="411285"/>
            <a:chOff x="523045" y="4436885"/>
            <a:chExt cx="8045257" cy="727320"/>
          </a:xfrm>
        </p:grpSpPr>
        <p:grpSp>
          <p:nvGrpSpPr>
            <p:cNvPr id="5" name="Groupe 4">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243189"/>
            <a:ext cx="8151780" cy="4524315"/>
          </a:xfrm>
          <a:prstGeom prst="rect">
            <a:avLst/>
          </a:prstGeom>
          <a:noFill/>
        </p:spPr>
        <p:txBody>
          <a:bodyPr wrap="square" rtlCol="0">
            <a:spAutoFit/>
          </a:bodyPr>
          <a:lstStyle/>
          <a:p>
            <a:pPr marL="457200" indent="-457200" algn="just">
              <a:buFont typeface="+mj-lt"/>
              <a:buAutoNum type="alphaLcParenR" startAt="3"/>
            </a:pPr>
            <a:r>
              <a:rPr lang="fr-FR" b="1" dirty="0" smtClean="0"/>
              <a:t>Modèles d’intégration de l’IA dans la formation des enseignants</a:t>
            </a:r>
          </a:p>
          <a:p>
            <a:pPr algn="just"/>
            <a:r>
              <a:rPr lang="fr-FR" dirty="0" smtClean="0"/>
              <a:t>Plusieurs modèles théoriques peuvent guider l’intégration de l’IA au CFEN :</a:t>
            </a:r>
          </a:p>
          <a:p>
            <a:pPr marL="514350" lvl="0" indent="-514350" algn="just">
              <a:buFont typeface="+mj-lt"/>
              <a:buAutoNum type="romanLcPeriod"/>
            </a:pPr>
            <a:r>
              <a:rPr lang="fr-FR" b="1" dirty="0" smtClean="0"/>
              <a:t>Le modèle TPACK (</a:t>
            </a:r>
            <a:r>
              <a:rPr lang="fr-FR" b="1" dirty="0" err="1" smtClean="0"/>
              <a:t>Technological</a:t>
            </a:r>
            <a:r>
              <a:rPr lang="fr-FR" b="1" dirty="0" smtClean="0"/>
              <a:t> </a:t>
            </a:r>
            <a:r>
              <a:rPr lang="fr-FR" b="1" dirty="0" err="1" smtClean="0"/>
              <a:t>Pedagogical</a:t>
            </a:r>
            <a:r>
              <a:rPr lang="fr-FR" b="1" dirty="0" smtClean="0"/>
              <a:t> Content </a:t>
            </a:r>
            <a:r>
              <a:rPr lang="fr-FR" b="1" dirty="0" err="1" smtClean="0"/>
              <a:t>Knowledge</a:t>
            </a:r>
            <a:r>
              <a:rPr lang="fr-FR" b="1" dirty="0" smtClean="0"/>
              <a:t>)</a:t>
            </a:r>
            <a:r>
              <a:rPr lang="fr-FR" dirty="0" smtClean="0"/>
              <a:t> : souligne la nécessité d’une articulation entre connaissances disciplinaires, pédagogiques et technologiques.</a:t>
            </a:r>
          </a:p>
          <a:p>
            <a:pPr marL="514350" lvl="0" indent="-514350" algn="just">
              <a:buFont typeface="+mj-lt"/>
              <a:buAutoNum type="romanLcPeriod"/>
            </a:pPr>
            <a:r>
              <a:rPr lang="fr-FR" b="1" dirty="0" smtClean="0"/>
              <a:t>Le modèle SAMR (Substitution, Augmentation, Modification, Redéfinition)</a:t>
            </a:r>
            <a:r>
              <a:rPr lang="fr-FR" dirty="0" smtClean="0"/>
              <a:t> : permet d’évaluer la valeur ajoutée des outils numériques et de l’IA dans les pratiques pédagogiques.</a:t>
            </a:r>
          </a:p>
        </p:txBody>
      </p:sp>
      <p:grpSp>
        <p:nvGrpSpPr>
          <p:cNvPr id="4" name="Groupe 3">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295064" y="4662346"/>
            <a:ext cx="8045257" cy="357925"/>
            <a:chOff x="523045" y="4436885"/>
            <a:chExt cx="8045257" cy="727320"/>
          </a:xfrm>
        </p:grpSpPr>
        <p:grpSp>
          <p:nvGrpSpPr>
            <p:cNvPr id="5" name="Groupe 4">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243189"/>
            <a:ext cx="8151780" cy="3416320"/>
          </a:xfrm>
          <a:prstGeom prst="rect">
            <a:avLst/>
          </a:prstGeom>
          <a:noFill/>
        </p:spPr>
        <p:txBody>
          <a:bodyPr wrap="square" rtlCol="0">
            <a:spAutoFit/>
          </a:bodyPr>
          <a:lstStyle/>
          <a:p>
            <a:pPr marL="514350" lvl="0" indent="-514350" algn="just">
              <a:buFont typeface="+mj-lt"/>
              <a:buAutoNum type="romanLcPeriod" startAt="3"/>
            </a:pPr>
            <a:r>
              <a:rPr lang="fr-FR" b="1" dirty="0" smtClean="0"/>
              <a:t>Le modèle de la </a:t>
            </a:r>
            <a:r>
              <a:rPr lang="fr-FR" b="1" dirty="0" err="1" smtClean="0"/>
              <a:t>littératie</a:t>
            </a:r>
            <a:r>
              <a:rPr lang="fr-FR" b="1" dirty="0" smtClean="0"/>
              <a:t> en IA</a:t>
            </a:r>
            <a:r>
              <a:rPr lang="fr-FR" dirty="0" smtClean="0"/>
              <a:t> proposé par l’OCDE : insiste sur la compréhension critique et la capacité à enseigner l’IA comme compétence transversale.</a:t>
            </a:r>
          </a:p>
          <a:p>
            <a:pPr algn="just"/>
            <a:endParaRPr lang="fr-FR" dirty="0" smtClean="0"/>
          </a:p>
          <a:p>
            <a:pPr algn="just"/>
            <a:r>
              <a:rPr lang="fr-FR" dirty="0" smtClean="0"/>
              <a:t>L’intégration d’un module IA dans la formation initiale des enseignants à Djibouti pourrait s’appuyer sur ces modèles, afin d’assurer une approche équilibrée entre technique, pédagogie et éthique.</a:t>
            </a:r>
          </a:p>
          <a:p>
            <a:pPr marL="457200" indent="-457200" algn="just">
              <a:buFont typeface="+mj-lt"/>
              <a:buAutoNum type="alphaLcParenR" startAt="3"/>
            </a:pPr>
            <a:endParaRPr lang="fr-FR" b="1" dirty="0" smtClean="0"/>
          </a:p>
        </p:txBody>
      </p:sp>
      <p:grpSp>
        <p:nvGrpSpPr>
          <p:cNvPr id="4" name="Groupe 3">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33164" y="4253303"/>
            <a:ext cx="8392547" cy="552854"/>
            <a:chOff x="523045" y="4436885"/>
            <a:chExt cx="8045257" cy="727320"/>
          </a:xfrm>
        </p:grpSpPr>
        <p:grpSp>
          <p:nvGrpSpPr>
            <p:cNvPr id="5" name="Groupe 4">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640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573931" y="243189"/>
            <a:ext cx="8151780" cy="5693866"/>
          </a:xfrm>
          <a:prstGeom prst="rect">
            <a:avLst/>
          </a:prstGeom>
          <a:noFill/>
        </p:spPr>
        <p:txBody>
          <a:bodyPr wrap="square" rtlCol="0">
            <a:spAutoFit/>
          </a:bodyPr>
          <a:lstStyle/>
          <a:p>
            <a:pPr marL="571500" indent="-571500" algn="just">
              <a:buFont typeface="+mj-lt"/>
              <a:buAutoNum type="romanUcPeriod" startAt="3"/>
            </a:pPr>
            <a:r>
              <a:rPr lang="fr-FR" sz="2800" b="1" u="sng" dirty="0" smtClean="0"/>
              <a:t>Problématique</a:t>
            </a:r>
          </a:p>
          <a:p>
            <a:pPr algn="just"/>
            <a:r>
              <a:rPr lang="fr-FR" b="1" dirty="0" smtClean="0"/>
              <a:t>Dès lors, la problématique centrale de cet article peut être formulée ainsi :</a:t>
            </a:r>
          </a:p>
          <a:p>
            <a:pPr algn="just"/>
            <a:endParaRPr lang="fr-FR" b="1" i="1" dirty="0" smtClean="0"/>
          </a:p>
          <a:p>
            <a:pPr algn="just"/>
            <a:r>
              <a:rPr lang="fr-FR" b="1" i="1" dirty="0" smtClean="0"/>
              <a:t>Comment intégrer de manière structurée, contextualisée et réglementée l’intelligence artificielle dans la formation initiale des élèves professeurs du CFEN, afin de développer leurs compétences pédagogiques, techniques et éthiques, tout en contribuant à la modernisation du système éducatif djiboutien ?</a:t>
            </a:r>
            <a:endParaRPr lang="fr-FR" dirty="0" smtClean="0"/>
          </a:p>
          <a:p>
            <a:pPr algn="just"/>
            <a:endParaRPr lang="fr-FR" b="1" dirty="0" smtClean="0"/>
          </a:p>
          <a:p>
            <a:pPr algn="just"/>
            <a:endParaRPr lang="fr-FR" b="1" dirty="0" smtClean="0"/>
          </a:p>
          <a:p>
            <a:pPr algn="just"/>
            <a:endParaRPr lang="fr-FR" b="1" dirty="0" smtClean="0"/>
          </a:p>
          <a:p>
            <a:endParaRPr lang="fr-FR" dirty="0"/>
          </a:p>
        </p:txBody>
      </p:sp>
      <p:grpSp>
        <p:nvGrpSpPr>
          <p:cNvPr id="5" name="Groupe 4">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71264" y="4460804"/>
            <a:ext cx="8182186" cy="356829"/>
            <a:chOff x="523045" y="4436885"/>
            <a:chExt cx="8045257" cy="727320"/>
          </a:xfrm>
        </p:grpSpPr>
        <p:grpSp>
          <p:nvGrpSpPr>
            <p:cNvPr id="7" name="Groupe 6">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1" name="Image 10"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879146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136634" y="-101499"/>
            <a:ext cx="8589077" cy="8279190"/>
          </a:xfrm>
          <a:prstGeom prst="rect">
            <a:avLst/>
          </a:prstGeom>
          <a:noFill/>
        </p:spPr>
        <p:txBody>
          <a:bodyPr wrap="square" rtlCol="0">
            <a:spAutoFit/>
          </a:bodyPr>
          <a:lstStyle/>
          <a:p>
            <a:pPr marL="571500" indent="-571500" algn="just">
              <a:buFont typeface="+mj-lt"/>
              <a:buAutoNum type="romanUcPeriod" startAt="4"/>
            </a:pPr>
            <a:r>
              <a:rPr lang="fr-FR" sz="2800" b="1" dirty="0" smtClean="0"/>
              <a:t>Objectifs de recherche</a:t>
            </a:r>
          </a:p>
          <a:p>
            <a:pPr algn="just">
              <a:buFont typeface="Wingdings" pitchFamily="2" charset="2"/>
              <a:buChar char="Ø"/>
            </a:pPr>
            <a:r>
              <a:rPr lang="fr-FR" b="1" dirty="0" smtClean="0">
                <a:solidFill>
                  <a:srgbClr val="FF0000"/>
                </a:solidFill>
              </a:rPr>
              <a:t>Objectif général</a:t>
            </a:r>
          </a:p>
          <a:p>
            <a:pPr algn="just"/>
            <a:r>
              <a:rPr lang="fr-FR" b="1" dirty="0" smtClean="0"/>
              <a:t>Proposer un cadre structuré pour l’intégration de l’intelligence artificielle dans la formation initiale des élèves-professeurs au CFEN.</a:t>
            </a:r>
          </a:p>
          <a:p>
            <a:pPr algn="just">
              <a:buFont typeface="Wingdings" pitchFamily="2" charset="2"/>
              <a:buChar char="Ø"/>
            </a:pPr>
            <a:r>
              <a:rPr lang="fr-FR" b="1" dirty="0" smtClean="0">
                <a:solidFill>
                  <a:srgbClr val="FF0000"/>
                </a:solidFill>
              </a:rPr>
              <a:t>Objectifs spécifiques</a:t>
            </a:r>
          </a:p>
          <a:p>
            <a:pPr marL="457200" indent="-457200" algn="just">
              <a:buFont typeface="+mj-lt"/>
              <a:buAutoNum type="arabicPeriod"/>
            </a:pPr>
            <a:r>
              <a:rPr lang="fr-FR" b="1" dirty="0" smtClean="0"/>
              <a:t>Identifier les usages actuels de l’IA par les élèves-professeurs et formateurs du CFEN.</a:t>
            </a:r>
          </a:p>
          <a:p>
            <a:pPr marL="457200" indent="-457200" algn="just">
              <a:buFont typeface="+mj-lt"/>
              <a:buAutoNum type="arabicPeriod"/>
            </a:pPr>
            <a:r>
              <a:rPr lang="fr-FR" b="1" dirty="0" smtClean="0"/>
              <a:t>Analyser les besoins en compétences IA pour les ordres d’enseignement (base-collège-lycée)</a:t>
            </a:r>
          </a:p>
          <a:p>
            <a:pPr marL="457200" indent="-457200" algn="just">
              <a:buFont typeface="+mj-lt"/>
              <a:buAutoNum type="arabicPeriod"/>
            </a:pPr>
            <a:r>
              <a:rPr lang="fr-FR" b="1" dirty="0" smtClean="0"/>
              <a:t>Elaborer des pistes pour un référentiel de compétences IA adapté au contexte djiboutien.</a:t>
            </a:r>
          </a:p>
          <a:p>
            <a:pPr marL="457200" indent="-457200" algn="just"/>
            <a:endParaRPr lang="fr-FR" b="1" dirty="0" smtClean="0"/>
          </a:p>
          <a:p>
            <a:pPr marL="457200" indent="-457200" algn="just">
              <a:buFont typeface="+mj-lt"/>
              <a:buAutoNum type="arabicPeriod"/>
            </a:pPr>
            <a:endParaRPr lang="fr-FR" b="1" dirty="0" smtClean="0"/>
          </a:p>
          <a:p>
            <a:pPr marL="457200" indent="-457200" algn="just">
              <a:buFont typeface="+mj-lt"/>
              <a:buAutoNum type="arabicPeriod"/>
            </a:pPr>
            <a:endParaRPr lang="fr-FR" b="1" dirty="0" smtClean="0"/>
          </a:p>
          <a:p>
            <a:pPr algn="just"/>
            <a:endParaRPr lang="fr-FR" b="1" dirty="0" smtClean="0"/>
          </a:p>
          <a:p>
            <a:pPr algn="just"/>
            <a:endParaRPr lang="fr-FR" b="1" i="1" dirty="0" smtClean="0"/>
          </a:p>
          <a:p>
            <a:pPr algn="just"/>
            <a:endParaRPr lang="fr-FR" dirty="0" smtClean="0"/>
          </a:p>
          <a:p>
            <a:pPr algn="just"/>
            <a:endParaRPr lang="fr-FR" b="1" dirty="0" smtClean="0"/>
          </a:p>
          <a:p>
            <a:pPr algn="just"/>
            <a:endParaRPr lang="fr-FR" b="1" dirty="0" smtClean="0"/>
          </a:p>
          <a:p>
            <a:pPr algn="just"/>
            <a:endParaRPr lang="fr-FR" b="1" dirty="0" smtClean="0"/>
          </a:p>
          <a:p>
            <a:endParaRPr lang="fr-FR" dirty="0"/>
          </a:p>
        </p:txBody>
      </p:sp>
      <p:grpSp>
        <p:nvGrpSpPr>
          <p:cNvPr id="5" name="Groupe 4">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342689" y="4493015"/>
            <a:ext cx="8383022" cy="468796"/>
            <a:chOff x="523045" y="4436885"/>
            <a:chExt cx="8045257" cy="727320"/>
          </a:xfrm>
        </p:grpSpPr>
        <p:grpSp>
          <p:nvGrpSpPr>
            <p:cNvPr id="7" name="Groupe 6">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11" name="Image 10"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640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573931" y="243189"/>
            <a:ext cx="8151780" cy="1938992"/>
          </a:xfrm>
          <a:prstGeom prst="rect">
            <a:avLst/>
          </a:prstGeom>
          <a:noFill/>
        </p:spPr>
        <p:txBody>
          <a:bodyPr wrap="square" rtlCol="0">
            <a:spAutoFit/>
          </a:bodyPr>
          <a:lstStyle/>
          <a:p>
            <a:pPr marL="457200" indent="-457200" algn="just">
              <a:buFont typeface="+mj-lt"/>
              <a:buAutoNum type="arabicPeriod"/>
            </a:pPr>
            <a:endParaRPr lang="fr-FR" dirty="0" smtClean="0"/>
          </a:p>
          <a:p>
            <a:pPr marL="457200" indent="-457200" algn="just">
              <a:buFont typeface="+mj-lt"/>
              <a:buAutoNum type="arabicPeriod"/>
            </a:pPr>
            <a:endParaRPr lang="fr-FR" b="1" dirty="0" smtClean="0"/>
          </a:p>
          <a:p>
            <a:pPr marL="457200" indent="-457200" algn="just">
              <a:buFont typeface="+mj-lt"/>
              <a:buAutoNum type="arabicPeriod"/>
            </a:pPr>
            <a:endParaRPr lang="fr-FR" b="1" dirty="0" smtClean="0"/>
          </a:p>
          <a:p>
            <a:pPr marL="457200" indent="-457200" algn="just">
              <a:buFont typeface="+mj-lt"/>
              <a:buAutoNum type="arabicPeriod"/>
            </a:pPr>
            <a:endParaRPr lang="fr-FR" b="1" dirty="0" smtClean="0"/>
          </a:p>
          <a:p>
            <a:pPr marL="457200" indent="-457200">
              <a:buFont typeface="+mj-lt"/>
              <a:buAutoNum type="arabicPeriod"/>
            </a:pPr>
            <a:endParaRPr lang="fr-FR" dirty="0"/>
          </a:p>
        </p:txBody>
      </p:sp>
      <p:sp>
        <p:nvSpPr>
          <p:cNvPr id="5" name="Rectangle 4"/>
          <p:cNvSpPr/>
          <p:nvPr/>
        </p:nvSpPr>
        <p:spPr>
          <a:xfrm>
            <a:off x="326572" y="243189"/>
            <a:ext cx="8399139" cy="3785652"/>
          </a:xfrm>
          <a:prstGeom prst="rect">
            <a:avLst/>
          </a:prstGeom>
        </p:spPr>
        <p:txBody>
          <a:bodyPr wrap="square">
            <a:spAutoFit/>
          </a:bodyPr>
          <a:lstStyle/>
          <a:p>
            <a:pPr marL="457200" indent="-457200" algn="just">
              <a:buFont typeface="+mj-lt"/>
              <a:buAutoNum type="arabicPeriod" startAt="4"/>
            </a:pPr>
            <a:r>
              <a:rPr lang="fr-FR" b="1" dirty="0" smtClean="0"/>
              <a:t>Formuler des recommandations pour l’élaboration d’un cadre réglementaire et éthique d’utilisation de l’IA.</a:t>
            </a:r>
          </a:p>
          <a:p>
            <a:pPr marL="457200" indent="-457200" algn="just">
              <a:buFont typeface="+mj-lt"/>
              <a:buAutoNum type="arabicPeriod" startAt="4"/>
            </a:pPr>
            <a:r>
              <a:rPr lang="fr-FR" b="1" dirty="0" smtClean="0"/>
              <a:t>Anticiper les impacts potentiels de l’intégration de l’IA sur les pratiques pédagogiques et la qualité de l’enseignement.</a:t>
            </a:r>
          </a:p>
          <a:p>
            <a:pPr marL="457200" indent="-457200" algn="just">
              <a:buFont typeface="+mj-lt"/>
              <a:buAutoNum type="arabicPeriod" startAt="4"/>
            </a:pPr>
            <a:r>
              <a:rPr lang="fr-FR" b="1" dirty="0" smtClean="0"/>
              <a:t>Elaborer un modèle de module IA adapté au contexte djiboutien.</a:t>
            </a:r>
          </a:p>
          <a:p>
            <a:pPr marL="457200" indent="-457200" algn="just">
              <a:buFont typeface="+mj-lt"/>
              <a:buAutoNum type="arabicPeriod" startAt="4"/>
            </a:pPr>
            <a:endParaRPr lang="fr-FR" b="1" dirty="0" smtClean="0"/>
          </a:p>
          <a:p>
            <a:pPr marL="457200" indent="-457200" algn="just">
              <a:buFont typeface="+mj-lt"/>
              <a:buAutoNum type="arabicPeriod" startAt="4"/>
            </a:pPr>
            <a:endParaRPr lang="fr-FR" b="1" dirty="0" smtClean="0"/>
          </a:p>
        </p:txBody>
      </p:sp>
      <p:grpSp>
        <p:nvGrpSpPr>
          <p:cNvPr id="7" name="Groupe 6">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26572" y="4222762"/>
            <a:ext cx="8284028" cy="510220"/>
            <a:chOff x="523045" y="4436885"/>
            <a:chExt cx="8045257" cy="727320"/>
          </a:xfrm>
        </p:grpSpPr>
        <p:grpSp>
          <p:nvGrpSpPr>
            <p:cNvPr id="9" name="Groupe 8">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2" name="Image 11"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3" name="Image 12"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4" name="Image 13"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10" name="Image 9"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1" name="Image 10"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640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326572" y="243189"/>
            <a:ext cx="8151780" cy="1938992"/>
          </a:xfrm>
          <a:prstGeom prst="rect">
            <a:avLst/>
          </a:prstGeom>
          <a:noFill/>
        </p:spPr>
        <p:txBody>
          <a:bodyPr wrap="square" rtlCol="0">
            <a:spAutoFit/>
          </a:bodyPr>
          <a:lstStyle/>
          <a:p>
            <a:pPr marL="457200" indent="-457200" algn="just">
              <a:buFont typeface="+mj-lt"/>
              <a:buAutoNum type="arabicPeriod"/>
            </a:pPr>
            <a:endParaRPr lang="fr-FR" dirty="0" smtClean="0"/>
          </a:p>
          <a:p>
            <a:pPr marL="457200" indent="-457200" algn="just">
              <a:buFont typeface="+mj-lt"/>
              <a:buAutoNum type="arabicPeriod"/>
            </a:pPr>
            <a:endParaRPr lang="fr-FR" b="1" dirty="0" smtClean="0"/>
          </a:p>
          <a:p>
            <a:pPr marL="457200" indent="-457200" algn="just">
              <a:buFont typeface="+mj-lt"/>
              <a:buAutoNum type="arabicPeriod"/>
            </a:pPr>
            <a:endParaRPr lang="fr-FR" b="1" dirty="0" smtClean="0"/>
          </a:p>
          <a:p>
            <a:pPr marL="457200" indent="-457200" algn="just">
              <a:buFont typeface="+mj-lt"/>
              <a:buAutoNum type="arabicPeriod"/>
            </a:pPr>
            <a:endParaRPr lang="fr-FR" b="1" dirty="0" smtClean="0"/>
          </a:p>
          <a:p>
            <a:pPr marL="457200" indent="-457200">
              <a:buFont typeface="+mj-lt"/>
              <a:buAutoNum type="arabicPeriod"/>
            </a:pPr>
            <a:endParaRPr lang="fr-FR" dirty="0"/>
          </a:p>
        </p:txBody>
      </p:sp>
      <p:sp>
        <p:nvSpPr>
          <p:cNvPr id="5" name="Rectangle 4"/>
          <p:cNvSpPr/>
          <p:nvPr/>
        </p:nvSpPr>
        <p:spPr>
          <a:xfrm>
            <a:off x="356906" y="829330"/>
            <a:ext cx="8419346" cy="3662541"/>
          </a:xfrm>
          <a:prstGeom prst="rect">
            <a:avLst/>
          </a:prstGeom>
        </p:spPr>
        <p:txBody>
          <a:bodyPr wrap="square">
            <a:spAutoFit/>
          </a:bodyPr>
          <a:lstStyle/>
          <a:p>
            <a:pPr marL="457200" indent="-457200" algn="just">
              <a:buFont typeface="Wingdings" pitchFamily="2" charset="2"/>
              <a:buChar char="Ø"/>
            </a:pPr>
            <a:r>
              <a:rPr lang="fr-FR" b="1" dirty="0" smtClean="0"/>
              <a:t>H1:</a:t>
            </a:r>
            <a:r>
              <a:rPr lang="fr-FR" sz="2000" dirty="0" smtClean="0"/>
              <a:t> Les élèves professeurs et les formateurs du CFEN utilisent déjà les outils d’IA, mais de manière empirique et non cadrée.</a:t>
            </a:r>
          </a:p>
          <a:p>
            <a:pPr marL="457200" indent="-457200" algn="just">
              <a:buFont typeface="Wingdings" pitchFamily="2" charset="2"/>
              <a:buChar char="Ø"/>
            </a:pPr>
            <a:r>
              <a:rPr lang="fr-FR" b="1" dirty="0" smtClean="0"/>
              <a:t>H2:</a:t>
            </a:r>
            <a:r>
              <a:rPr lang="fr-FR" sz="2000" dirty="0" smtClean="0"/>
              <a:t> L’absence de référentiel et de formation spécifique entraîne une hétérogénéité des pratiques, avec des risques d’usage inapproprié ou limité.</a:t>
            </a:r>
          </a:p>
          <a:p>
            <a:pPr marL="457200" indent="-457200" algn="just">
              <a:buFont typeface="Wingdings" pitchFamily="2" charset="2"/>
              <a:buChar char="Ø"/>
            </a:pPr>
            <a:r>
              <a:rPr lang="fr-FR" sz="2000" b="1" dirty="0" smtClean="0"/>
              <a:t>H3: </a:t>
            </a:r>
            <a:r>
              <a:rPr lang="fr-FR" sz="2000" dirty="0" smtClean="0"/>
              <a:t>L’intégration d’un module IA dans la formation initiale renforcerait la qualité des pratiques enseignantes.</a:t>
            </a:r>
          </a:p>
          <a:p>
            <a:pPr marL="457200" indent="-457200" algn="just">
              <a:buFont typeface="Wingdings" pitchFamily="2" charset="2"/>
              <a:buChar char="Ø"/>
            </a:pPr>
            <a:r>
              <a:rPr lang="fr-FR" sz="2000" b="1" dirty="0" smtClean="0"/>
              <a:t>H4: </a:t>
            </a:r>
            <a:r>
              <a:rPr lang="fr-FR" sz="2000" dirty="0" smtClean="0"/>
              <a:t>L’élaboration  d’un cadre réglementaire et éthique sur l’usage de l’IA permettrait de prévenir les dérives (triche, plagiat, dépendance) tout en maximisant les bénéfices pédagogiques.</a:t>
            </a:r>
            <a:endParaRPr lang="fr-FR" b="1" dirty="0" smtClean="0"/>
          </a:p>
          <a:p>
            <a:pPr marL="457200" indent="-457200" algn="just">
              <a:buFont typeface="+mj-lt"/>
              <a:buAutoNum type="arabicPeriod" startAt="4"/>
            </a:pPr>
            <a:endParaRPr lang="fr-FR" b="1" dirty="0" smtClean="0"/>
          </a:p>
        </p:txBody>
      </p:sp>
      <p:sp>
        <p:nvSpPr>
          <p:cNvPr id="7" name="Rectangle 6"/>
          <p:cNvSpPr/>
          <p:nvPr/>
        </p:nvSpPr>
        <p:spPr>
          <a:xfrm>
            <a:off x="224175" y="143342"/>
            <a:ext cx="4681090" cy="461665"/>
          </a:xfrm>
          <a:prstGeom prst="rect">
            <a:avLst/>
          </a:prstGeom>
        </p:spPr>
        <p:txBody>
          <a:bodyPr wrap="none">
            <a:spAutoFit/>
          </a:bodyPr>
          <a:lstStyle/>
          <a:p>
            <a:pPr marL="571500" indent="-571500" algn="just">
              <a:buFont typeface="+mj-lt"/>
              <a:buAutoNum type="romanUcPeriod" startAt="5"/>
            </a:pPr>
            <a:r>
              <a:rPr lang="fr-FR" b="1" dirty="0" smtClean="0"/>
              <a:t>Hypothèses de recherche</a:t>
            </a:r>
          </a:p>
        </p:txBody>
      </p:sp>
      <p:grpSp>
        <p:nvGrpSpPr>
          <p:cNvPr id="9" name="Groupe 8">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56906" y="4448967"/>
            <a:ext cx="8045257" cy="467115"/>
            <a:chOff x="523045" y="4436885"/>
            <a:chExt cx="8045257" cy="727320"/>
          </a:xfrm>
        </p:grpSpPr>
        <p:grpSp>
          <p:nvGrpSpPr>
            <p:cNvPr id="10" name="Groupe 9">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3" name="Image 12"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4" name="Image 13"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5" name="Image 14"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11" name="Image 10"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2" name="Image 11"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640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326572" y="243189"/>
            <a:ext cx="8151780" cy="1938992"/>
          </a:xfrm>
          <a:prstGeom prst="rect">
            <a:avLst/>
          </a:prstGeom>
          <a:noFill/>
        </p:spPr>
        <p:txBody>
          <a:bodyPr wrap="square" rtlCol="0">
            <a:spAutoFit/>
          </a:bodyPr>
          <a:lstStyle/>
          <a:p>
            <a:pPr marL="457200" indent="-457200" algn="just">
              <a:buFont typeface="+mj-lt"/>
              <a:buAutoNum type="arabicPeriod"/>
            </a:pPr>
            <a:endParaRPr lang="fr-FR" dirty="0" smtClean="0"/>
          </a:p>
          <a:p>
            <a:pPr marL="457200" indent="-457200" algn="just">
              <a:buFont typeface="+mj-lt"/>
              <a:buAutoNum type="arabicPeriod"/>
            </a:pPr>
            <a:endParaRPr lang="fr-FR" b="1" dirty="0" smtClean="0"/>
          </a:p>
          <a:p>
            <a:pPr marL="457200" indent="-457200" algn="just">
              <a:buFont typeface="+mj-lt"/>
              <a:buAutoNum type="arabicPeriod"/>
            </a:pPr>
            <a:endParaRPr lang="fr-FR" b="1" dirty="0" smtClean="0"/>
          </a:p>
          <a:p>
            <a:pPr marL="457200" indent="-457200" algn="just">
              <a:buFont typeface="+mj-lt"/>
              <a:buAutoNum type="arabicPeriod"/>
            </a:pPr>
            <a:endParaRPr lang="fr-FR" b="1" dirty="0" smtClean="0"/>
          </a:p>
          <a:p>
            <a:pPr marL="457200" indent="-457200">
              <a:buFont typeface="+mj-lt"/>
              <a:buAutoNum type="arabicPeriod"/>
            </a:pPr>
            <a:endParaRPr lang="fr-FR" dirty="0"/>
          </a:p>
        </p:txBody>
      </p:sp>
      <p:sp>
        <p:nvSpPr>
          <p:cNvPr id="5" name="Rectangle 4"/>
          <p:cNvSpPr/>
          <p:nvPr/>
        </p:nvSpPr>
        <p:spPr>
          <a:xfrm>
            <a:off x="224175" y="829330"/>
            <a:ext cx="8422867" cy="3477875"/>
          </a:xfrm>
          <a:prstGeom prst="rect">
            <a:avLst/>
          </a:prstGeom>
        </p:spPr>
        <p:txBody>
          <a:bodyPr wrap="square">
            <a:spAutoFit/>
          </a:bodyPr>
          <a:lstStyle/>
          <a:p>
            <a:pPr marL="457200" indent="-457200" algn="just"/>
            <a:r>
              <a:rPr lang="fr-FR" sz="2000" dirty="0" smtClean="0"/>
              <a:t>La méthodologie de recherche constitue l’ossature scientifique permettant de répondre rigoureusement à la problématique et de tester les hypothèses formulées. </a:t>
            </a:r>
          </a:p>
          <a:p>
            <a:pPr marL="457200" indent="-457200" algn="just"/>
            <a:r>
              <a:rPr lang="fr-FR" sz="2000" dirty="0" smtClean="0"/>
              <a:t>Dans le cadre de l’étude sur l’intégration de l’intelligence artificielle (IA) dans la formation initiale des élèves professeurs au CFEN, nous adoptons une approche </a:t>
            </a:r>
            <a:r>
              <a:rPr lang="fr-FR" sz="2000" b="1" dirty="0" smtClean="0"/>
              <a:t>mixte, combinant méthodes qualitatives et quantitatives</a:t>
            </a:r>
            <a:r>
              <a:rPr lang="fr-FR" sz="2000" dirty="0" smtClean="0"/>
              <a:t>, articulée autour de la recherche-action. </a:t>
            </a:r>
          </a:p>
          <a:p>
            <a:pPr marL="457200" indent="-457200" algn="just"/>
            <a:r>
              <a:rPr lang="fr-FR" sz="2000" dirty="0" smtClean="0"/>
              <a:t>Cette approche est justifiée par la nécessité à la fois de comprendre les perceptions et pratiques des enseignants et élèves professeurs, et de mesurer les effets concrets du module de formation en IA sur leurs compétences et pratiques pédagogiques.</a:t>
            </a:r>
          </a:p>
        </p:txBody>
      </p:sp>
      <p:sp>
        <p:nvSpPr>
          <p:cNvPr id="7" name="Rectangle 6"/>
          <p:cNvSpPr/>
          <p:nvPr/>
        </p:nvSpPr>
        <p:spPr>
          <a:xfrm>
            <a:off x="224175" y="143342"/>
            <a:ext cx="4761240" cy="461665"/>
          </a:xfrm>
          <a:prstGeom prst="rect">
            <a:avLst/>
          </a:prstGeom>
        </p:spPr>
        <p:txBody>
          <a:bodyPr wrap="none">
            <a:spAutoFit/>
          </a:bodyPr>
          <a:lstStyle/>
          <a:p>
            <a:pPr marL="571500" indent="-571500" algn="just">
              <a:buFont typeface="+mj-lt"/>
              <a:buAutoNum type="romanUcPeriod" startAt="6"/>
            </a:pPr>
            <a:r>
              <a:rPr lang="fr-FR" b="1" u="sng" dirty="0" smtClean="0"/>
              <a:t>Méthodologie de recherche</a:t>
            </a:r>
          </a:p>
        </p:txBody>
      </p:sp>
      <p:grpSp>
        <p:nvGrpSpPr>
          <p:cNvPr id="9" name="Groupe 8">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224175" y="4493015"/>
            <a:ext cx="8045257" cy="468796"/>
            <a:chOff x="523045" y="4436885"/>
            <a:chExt cx="8045257" cy="727320"/>
          </a:xfrm>
        </p:grpSpPr>
        <p:grpSp>
          <p:nvGrpSpPr>
            <p:cNvPr id="10" name="Groupe 9">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13" name="Image 12"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4" name="Image 13"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5" name="Image 14"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11" name="Image 10"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2" name="Image 11"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27527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36634" y="2283770"/>
            <a:ext cx="640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CFEN – Journée de l’IA</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Intelligences Artificielles en Éducation</a:t>
            </a:r>
          </a:p>
          <a:p>
            <a:pPr marL="0" marR="0" lvl="0" indent="0" algn="just" defTabSz="914400" rtl="0" eaLnBrk="0" fontAlgn="base" latinLnBrk="0" hangingPunct="0">
              <a:lnSpc>
                <a:spcPct val="100000"/>
              </a:lnSpc>
              <a:spcBef>
                <a:spcPct val="0"/>
              </a:spcBef>
              <a:spcAft>
                <a:spcPct val="0"/>
              </a:spcAft>
              <a:buClrTx/>
              <a:buSzTx/>
              <a:buFontTx/>
              <a:buNone/>
              <a:tabLst/>
            </a:pPr>
            <a:r>
              <a:rPr lang="fr-FR" b="1" dirty="0" smtClean="0">
                <a:solidFill>
                  <a:schemeClr val="bg1"/>
                </a:solidFill>
                <a:latin typeface="Times New Roman" pitchFamily="18" charset="0"/>
                <a:ea typeface="+mn-ea"/>
                <a:cs typeface="Times New Roman" pitchFamily="18" charset="0"/>
              </a:rPr>
              <a:t>Quelles opportunités le numérique, en particulier l’IA offre-t-elle à la formation initiale au CFEN à Djibouti ?</a:t>
            </a:r>
          </a:p>
        </p:txBody>
      </p:sp>
      <p:sp>
        <p:nvSpPr>
          <p:cNvPr id="8" name="ZoneTexte 7"/>
          <p:cNvSpPr txBox="1"/>
          <p:nvPr/>
        </p:nvSpPr>
        <p:spPr>
          <a:xfrm>
            <a:off x="326572" y="243189"/>
            <a:ext cx="8601528" cy="4524315"/>
          </a:xfrm>
          <a:prstGeom prst="rect">
            <a:avLst/>
          </a:prstGeom>
          <a:noFill/>
        </p:spPr>
        <p:txBody>
          <a:bodyPr wrap="square" rtlCol="0">
            <a:spAutoFit/>
          </a:bodyPr>
          <a:lstStyle/>
          <a:p>
            <a:r>
              <a:rPr lang="fr-FR" b="1" dirty="0" smtClean="0"/>
              <a:t>VI.1 </a:t>
            </a:r>
            <a:r>
              <a:rPr lang="fr-FR" b="1" u="sng" dirty="0" smtClean="0"/>
              <a:t>Type de recherche et approche</a:t>
            </a:r>
          </a:p>
          <a:p>
            <a:pPr marL="457200" indent="-457200">
              <a:buFont typeface="+mj-lt"/>
              <a:buAutoNum type="alphaLcParenR"/>
            </a:pPr>
            <a:r>
              <a:rPr lang="fr-FR" b="1" u="sng" dirty="0" smtClean="0"/>
              <a:t>Recherche-action</a:t>
            </a:r>
          </a:p>
          <a:p>
            <a:r>
              <a:rPr lang="fr-FR" dirty="0" smtClean="0"/>
              <a:t>La recherche-action est particulièrement adaptée à ce projet car elle combine </a:t>
            </a:r>
            <a:r>
              <a:rPr lang="fr-FR" b="1" dirty="0" smtClean="0"/>
              <a:t>la production de connaissances</a:t>
            </a:r>
            <a:r>
              <a:rPr lang="fr-FR" dirty="0" smtClean="0"/>
              <a:t> avec </a:t>
            </a:r>
            <a:r>
              <a:rPr lang="fr-FR" b="1" dirty="0" smtClean="0"/>
              <a:t>l’amélioration de pratiques professionnelles</a:t>
            </a:r>
            <a:r>
              <a:rPr lang="fr-FR" dirty="0" smtClean="0"/>
              <a:t>. </a:t>
            </a:r>
          </a:p>
          <a:p>
            <a:r>
              <a:rPr lang="fr-FR" dirty="0" smtClean="0"/>
              <a:t>L’objectif est de </a:t>
            </a:r>
            <a:r>
              <a:rPr lang="fr-FR" dirty="0" err="1" smtClean="0"/>
              <a:t>co</a:t>
            </a:r>
            <a:r>
              <a:rPr lang="fr-FR" dirty="0" smtClean="0"/>
              <a:t>-construire le module de formation avec les acteurs concernés (formateurs et élèves professeurs) tout en évaluant les résultats. Les principales caractéristiques de la recherche-action appliquée ici sont :</a:t>
            </a:r>
          </a:p>
          <a:p>
            <a:pPr lvl="0">
              <a:buFont typeface="Arial" pitchFamily="34" charset="0"/>
              <a:buChar char="•"/>
            </a:pPr>
            <a:r>
              <a:rPr lang="fr-FR" b="1" dirty="0" smtClean="0"/>
              <a:t> Participation active des acteurs</a:t>
            </a:r>
            <a:r>
              <a:rPr lang="fr-FR" dirty="0" smtClean="0"/>
              <a:t> : les formateurs du CFEN et les élèves professeurs seront impliqués dans la conception, la mise en œuvre et l’évaluation du module.</a:t>
            </a:r>
            <a:endParaRPr lang="fr-FR" dirty="0"/>
          </a:p>
        </p:txBody>
      </p:sp>
      <p:grpSp>
        <p:nvGrpSpPr>
          <p:cNvPr id="5" name="Groupe 4">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326573" y="4806158"/>
            <a:ext cx="8207828" cy="239712"/>
            <a:chOff x="523045" y="4436885"/>
            <a:chExt cx="8045257" cy="727320"/>
          </a:xfrm>
        </p:grpSpPr>
        <p:grpSp>
          <p:nvGrpSpPr>
            <p:cNvPr id="7" name="Groupe 6">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11" name="Image 10"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326572" y="2551513"/>
            <a:ext cx="8409924"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buFont typeface="+mj-lt"/>
              <a:buAutoNum type="alphaLcParenR" startAt="2"/>
            </a:pPr>
            <a:r>
              <a:rPr lang="fr-FR" b="1" dirty="0" smtClean="0"/>
              <a:t>Approche mixte</a:t>
            </a:r>
          </a:p>
          <a:p>
            <a:pPr algn="just"/>
            <a:r>
              <a:rPr lang="fr-FR" dirty="0" smtClean="0"/>
              <a:t>L’approche mixte permet de combiner :</a:t>
            </a:r>
          </a:p>
          <a:p>
            <a:pPr lvl="0">
              <a:buFont typeface="Arial" pitchFamily="34" charset="0"/>
              <a:buChar char="•"/>
            </a:pPr>
            <a:r>
              <a:rPr lang="fr-FR" b="1" dirty="0" smtClean="0"/>
              <a:t> Quantitatif</a:t>
            </a:r>
            <a:r>
              <a:rPr lang="fr-FR" dirty="0" smtClean="0"/>
              <a:t> : </a:t>
            </a:r>
          </a:p>
          <a:p>
            <a:pPr lvl="0" algn="just"/>
            <a:r>
              <a:rPr lang="fr-FR" dirty="0" smtClean="0"/>
              <a:t>Mesurer l’acquisition de connaissances, les compétences techniques et l’évolution des pratiques pédagogiques via des questionnaires, tests et observations standardisées.</a:t>
            </a:r>
            <a:r>
              <a:rPr lang="fr-FR" b="1" dirty="0" smtClean="0">
                <a:solidFill>
                  <a:schemeClr val="bg1"/>
                </a:solidFill>
                <a:latin typeface="Times New Roman" pitchFamily="18" charset="0"/>
                <a:ea typeface="+mn-ea"/>
                <a:cs typeface="Times New Roman" pitchFamily="18" charset="0"/>
              </a:rPr>
              <a:t> ces Artificielles en Éducation</a:t>
            </a:r>
          </a:p>
        </p:txBody>
      </p:sp>
      <p:sp>
        <p:nvSpPr>
          <p:cNvPr id="8" name="ZoneTexte 7"/>
          <p:cNvSpPr txBox="1"/>
          <p:nvPr/>
        </p:nvSpPr>
        <p:spPr>
          <a:xfrm>
            <a:off x="326572" y="243189"/>
            <a:ext cx="8601528" cy="2308324"/>
          </a:xfrm>
          <a:prstGeom prst="rect">
            <a:avLst/>
          </a:prstGeom>
          <a:noFill/>
        </p:spPr>
        <p:txBody>
          <a:bodyPr wrap="square" rtlCol="0">
            <a:spAutoFit/>
          </a:bodyPr>
          <a:lstStyle/>
          <a:p>
            <a:pPr lvl="0">
              <a:buFont typeface="Arial" pitchFamily="34" charset="0"/>
              <a:buChar char="•"/>
            </a:pPr>
            <a:r>
              <a:rPr lang="fr-FR" b="1" dirty="0" smtClean="0"/>
              <a:t> Itérations et ajustements</a:t>
            </a:r>
            <a:r>
              <a:rPr lang="fr-FR" dirty="0" smtClean="0"/>
              <a:t> : </a:t>
            </a:r>
          </a:p>
          <a:p>
            <a:pPr lvl="0" algn="just"/>
            <a:r>
              <a:rPr lang="fr-FR" dirty="0" smtClean="0"/>
              <a:t>Le module sera testé, analysé et ajusté en fonction des retours des participants et des observations du terrain.</a:t>
            </a:r>
          </a:p>
          <a:p>
            <a:pPr lvl="0">
              <a:buFont typeface="Arial" pitchFamily="34" charset="0"/>
              <a:buChar char="•"/>
            </a:pPr>
            <a:r>
              <a:rPr lang="fr-FR" b="1" dirty="0" smtClean="0"/>
              <a:t> Double finalité</a:t>
            </a:r>
            <a:r>
              <a:rPr lang="fr-FR" dirty="0" smtClean="0"/>
              <a:t> : </a:t>
            </a:r>
          </a:p>
          <a:p>
            <a:pPr lvl="0" algn="just"/>
            <a:r>
              <a:rPr lang="fr-FR" dirty="0" smtClean="0"/>
              <a:t>Produire des résultats scientifiques généralisables tout en apportant une amélioration immédiate à la formation initiale.</a:t>
            </a:r>
          </a:p>
        </p:txBody>
      </p:sp>
    </p:spTree>
  </p:cSld>
  <p:clrMapOvr>
    <a:masterClrMapping/>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326572" y="298174"/>
            <a:ext cx="840992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b="1" dirty="0" smtClean="0"/>
              <a:t>Qualitatif : </a:t>
            </a:r>
          </a:p>
          <a:p>
            <a:pPr algn="just"/>
            <a:r>
              <a:rPr lang="fr-FR" dirty="0" smtClean="0"/>
              <a:t>Explorer en profondeur les perceptions, représentations, motivations et difficultés rencontrées par les participants à travers des entretiens semi-directifs, des groupes de discussion et l’analyse de contenus pédagogiques produits.</a:t>
            </a:r>
            <a:r>
              <a:rPr lang="fr-FR" b="1" dirty="0" smtClean="0">
                <a:solidFill>
                  <a:schemeClr val="bg1"/>
                </a:solidFill>
                <a:latin typeface="Times New Roman" pitchFamily="18" charset="0"/>
                <a:ea typeface="+mn-ea"/>
                <a:cs typeface="Times New Roman" pitchFamily="18" charset="0"/>
              </a:rPr>
              <a:t>es Artificielles en Éducation</a:t>
            </a:r>
          </a:p>
        </p:txBody>
      </p:sp>
      <p:grpSp>
        <p:nvGrpSpPr>
          <p:cNvPr id="4" name="Groupe 3">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26572" y="4253303"/>
            <a:ext cx="8045257" cy="552854"/>
            <a:chOff x="523045" y="4436885"/>
            <a:chExt cx="8045257" cy="727320"/>
          </a:xfrm>
        </p:grpSpPr>
        <p:grpSp>
          <p:nvGrpSpPr>
            <p:cNvPr id="5" name="Groupe 4">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9" name="Image 8"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0" name="Image 9"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8" name="Image 7"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326572" y="298174"/>
            <a:ext cx="8409924"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b="1" dirty="0" smtClean="0"/>
              <a:t>VI.2 Population et échantillonnage</a:t>
            </a:r>
          </a:p>
          <a:p>
            <a:pPr marL="457200" indent="-457200">
              <a:buFont typeface="+mj-lt"/>
              <a:buAutoNum type="alphaLcParenR"/>
            </a:pPr>
            <a:r>
              <a:rPr lang="fr-FR" b="1" dirty="0" smtClean="0"/>
              <a:t>Population cible</a:t>
            </a:r>
          </a:p>
          <a:p>
            <a:r>
              <a:rPr lang="fr-FR" dirty="0" smtClean="0"/>
              <a:t>La population cible comprend :</a:t>
            </a:r>
          </a:p>
          <a:p>
            <a:pPr lvl="0" algn="just">
              <a:buFont typeface="Arial" pitchFamily="34" charset="0"/>
              <a:buChar char="•"/>
            </a:pPr>
            <a:r>
              <a:rPr lang="fr-FR" b="1" dirty="0" smtClean="0"/>
              <a:t> Élèves professeurs</a:t>
            </a:r>
            <a:r>
              <a:rPr lang="fr-FR" dirty="0" smtClean="0"/>
              <a:t> inscrits au CFEN, toutes disciplines confondues, principalement de 1re et 2e années de formation initiale.</a:t>
            </a:r>
            <a:endParaRPr lang="fr-FR" b="1" dirty="0" smtClean="0">
              <a:solidFill>
                <a:schemeClr val="bg1"/>
              </a:solidFill>
              <a:latin typeface="Times New Roman" pitchFamily="18" charset="0"/>
              <a:ea typeface="+mn-ea"/>
              <a:cs typeface="Times New Roman" pitchFamily="18" charset="0"/>
            </a:endParaRPr>
          </a:p>
          <a:p>
            <a:pPr lvl="0" algn="just">
              <a:buFont typeface="Arial" pitchFamily="34" charset="0"/>
              <a:buChar char="•"/>
            </a:pPr>
            <a:r>
              <a:rPr lang="fr-FR" b="1" dirty="0" smtClean="0"/>
              <a:t> Formateurs</a:t>
            </a:r>
            <a:r>
              <a:rPr lang="fr-FR" dirty="0" smtClean="0"/>
              <a:t> intervenant au CFEN dans le domaine informatique, sciences, mathématiques, sciences humaines et sociales, langues et EFTP.</a:t>
            </a:r>
          </a:p>
          <a:p>
            <a:pPr lvl="0">
              <a:buFont typeface="Arial" pitchFamily="34" charset="0"/>
              <a:buChar char="•"/>
            </a:pPr>
            <a:r>
              <a:rPr lang="fr-FR" b="1" dirty="0" smtClean="0"/>
              <a:t> Personnel administratif</a:t>
            </a:r>
            <a:r>
              <a:rPr lang="fr-FR" dirty="0" smtClean="0"/>
              <a:t> concerné par la planification, le suivi et l’évaluation pédagogique.</a:t>
            </a:r>
            <a:endParaRPr lang="fr-FR" b="1" dirty="0" smtClean="0">
              <a:solidFill>
                <a:schemeClr val="bg1"/>
              </a:solidFill>
              <a:latin typeface="Times New Roman" pitchFamily="18" charset="0"/>
              <a:ea typeface="+mn-ea"/>
              <a:cs typeface="Times New Roman" pitchFamily="18" charset="0"/>
            </a:endParaRPr>
          </a:p>
        </p:txBody>
      </p:sp>
      <p:grpSp>
        <p:nvGrpSpPr>
          <p:cNvPr id="4" name="Groupe 3">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326572" y="4600514"/>
            <a:ext cx="8045257" cy="411285"/>
            <a:chOff x="523045" y="4436885"/>
            <a:chExt cx="8045257" cy="727320"/>
          </a:xfrm>
        </p:grpSpPr>
        <p:grpSp>
          <p:nvGrpSpPr>
            <p:cNvPr id="5" name="Groupe 4">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9" name="Image 8"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0" name="Image 9"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8" name="Image 7"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326572" y="298174"/>
            <a:ext cx="860152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buFont typeface="+mj-lt"/>
              <a:buAutoNum type="alphaLcParenR" startAt="2"/>
            </a:pPr>
            <a:r>
              <a:rPr lang="fr-FR" b="1" dirty="0" smtClean="0"/>
              <a:t>Échantillonnage</a:t>
            </a:r>
          </a:p>
          <a:p>
            <a:pPr algn="just"/>
            <a:r>
              <a:rPr lang="fr-FR" dirty="0" smtClean="0"/>
              <a:t>Étant donné la taille de la population et les contraintes logistiques, nous adoptons un </a:t>
            </a:r>
            <a:r>
              <a:rPr lang="fr-FR" b="1" dirty="0" smtClean="0"/>
              <a:t>échantillonnage stratifié et raisonné</a:t>
            </a:r>
            <a:r>
              <a:rPr lang="fr-FR" dirty="0" smtClean="0"/>
              <a:t> :</a:t>
            </a:r>
          </a:p>
          <a:p>
            <a:pPr lvl="0" algn="just">
              <a:buFont typeface="Wingdings" pitchFamily="2" charset="2"/>
              <a:buChar char="§"/>
            </a:pPr>
            <a:r>
              <a:rPr lang="fr-FR" dirty="0" smtClean="0"/>
              <a:t> Strates disciplinaires :</a:t>
            </a:r>
          </a:p>
          <a:p>
            <a:pPr lvl="0" algn="just"/>
            <a:r>
              <a:rPr lang="fr-FR" dirty="0" smtClean="0"/>
              <a:t>informatique, sciences, mathématiques, langues, et EFTP.</a:t>
            </a:r>
          </a:p>
          <a:p>
            <a:pPr lvl="0" algn="just">
              <a:buFont typeface="Arial" pitchFamily="34" charset="0"/>
              <a:buChar char="•"/>
            </a:pPr>
            <a:r>
              <a:rPr lang="fr-FR" dirty="0" smtClean="0"/>
              <a:t> Taille de l’échantillon : </a:t>
            </a:r>
          </a:p>
          <a:p>
            <a:pPr lvl="0" algn="just"/>
            <a:r>
              <a:rPr lang="fr-FR" dirty="0" smtClean="0"/>
              <a:t>environ 100</a:t>
            </a:r>
            <a:r>
              <a:rPr lang="fr-FR" b="1" dirty="0" smtClean="0"/>
              <a:t> à 160 élèves professeurs</a:t>
            </a:r>
            <a:r>
              <a:rPr lang="fr-FR" dirty="0" smtClean="0"/>
              <a:t>, assurant une représentativité suffisante pour les analyses quantitatives et qualitatives.</a:t>
            </a:r>
          </a:p>
          <a:p>
            <a:pPr algn="just"/>
            <a:r>
              <a:rPr lang="fr-FR" dirty="0" smtClean="0"/>
              <a:t>Les formateurs participant à l’expérimentation seront </a:t>
            </a:r>
            <a:r>
              <a:rPr lang="fr-FR" b="1" dirty="0" smtClean="0"/>
              <a:t>tous volontaires</a:t>
            </a:r>
            <a:r>
              <a:rPr lang="fr-FR" dirty="0" smtClean="0"/>
              <a:t>, soit environ 20 à 30 personnes.</a:t>
            </a:r>
            <a:endParaRPr lang="fr-FR" b="1" dirty="0" smtClean="0">
              <a:solidFill>
                <a:schemeClr val="bg1"/>
              </a:solidFill>
              <a:latin typeface="Times New Roman" pitchFamily="18" charset="0"/>
              <a:ea typeface="+mn-ea"/>
              <a:cs typeface="Times New Roman" pitchFamily="18" charset="0"/>
            </a:endParaRPr>
          </a:p>
        </p:txBody>
      </p:sp>
    </p:spTree>
  </p:cSld>
  <p:clrMapOvr>
    <a:masterClrMapping/>
  </p:clrMapOvr>
  <p:transition spd="slow">
    <p:pu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0" y="152222"/>
            <a:ext cx="8370167"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b="1" dirty="0" smtClean="0"/>
              <a:t>VI.3 Techniques d’analyse des données</a:t>
            </a:r>
          </a:p>
          <a:p>
            <a:pPr marL="457200" indent="-457200">
              <a:buFont typeface="+mj-lt"/>
              <a:buAutoNum type="alphaLcParenR"/>
            </a:pPr>
            <a:r>
              <a:rPr lang="fr-FR" b="1" u="sng" dirty="0" smtClean="0"/>
              <a:t>Analyse quantitative</a:t>
            </a:r>
          </a:p>
          <a:p>
            <a:pPr lvl="0" algn="just">
              <a:buFont typeface="Arial" pitchFamily="34" charset="0"/>
              <a:buChar char="•"/>
            </a:pPr>
            <a:r>
              <a:rPr lang="fr-FR" b="1" dirty="0" smtClean="0"/>
              <a:t> Logiciels</a:t>
            </a:r>
            <a:r>
              <a:rPr lang="fr-FR" dirty="0" smtClean="0"/>
              <a:t> :   SPSS ou R.</a:t>
            </a:r>
          </a:p>
          <a:p>
            <a:pPr lvl="0" algn="just">
              <a:buFont typeface="Arial" pitchFamily="34" charset="0"/>
              <a:buChar char="•"/>
            </a:pPr>
            <a:r>
              <a:rPr lang="fr-FR" b="1" dirty="0" smtClean="0"/>
              <a:t> Méthodes</a:t>
            </a:r>
            <a:r>
              <a:rPr lang="fr-FR" dirty="0" smtClean="0"/>
              <a:t> : statistiques descriptives (moyennes, écarts-types), tests de comparaison pré/post-module (t-test, ANOVA), corrélations entre variables (compétences, motivation, usages).</a:t>
            </a:r>
          </a:p>
          <a:p>
            <a:pPr lvl="0" algn="just">
              <a:buFont typeface="Arial" pitchFamily="34" charset="0"/>
              <a:buChar char="•"/>
            </a:pPr>
            <a:r>
              <a:rPr lang="fr-FR" b="1" dirty="0" smtClean="0"/>
              <a:t> Objectif</a:t>
            </a:r>
            <a:r>
              <a:rPr lang="fr-FR" dirty="0" smtClean="0"/>
              <a:t> :      mesurer l’évolution des connaissances, compétences et attitudes des élèves professeurs.</a:t>
            </a:r>
          </a:p>
          <a:p>
            <a:pPr marL="457200" indent="-457200" algn="just">
              <a:buFont typeface="+mj-lt"/>
              <a:buAutoNum type="alphaLcParenR" startAt="2"/>
            </a:pPr>
            <a:r>
              <a:rPr lang="fr-FR" b="1" u="sng" dirty="0" smtClean="0"/>
              <a:t>Analyse qualitative</a:t>
            </a:r>
          </a:p>
          <a:p>
            <a:pPr lvl="0" algn="just">
              <a:buFont typeface="Arial" pitchFamily="34" charset="0"/>
              <a:buChar char="•"/>
            </a:pPr>
            <a:r>
              <a:rPr lang="fr-FR" b="1" dirty="0" smtClean="0"/>
              <a:t> Méthode</a:t>
            </a:r>
            <a:r>
              <a:rPr lang="fr-FR" dirty="0" smtClean="0"/>
              <a:t> : codage thématique des entretiens et observations, identification des motifs récurrents et émergents.</a:t>
            </a:r>
            <a:endParaRPr lang="fr-FR" b="1" dirty="0" smtClean="0">
              <a:solidFill>
                <a:schemeClr val="bg1"/>
              </a:solidFill>
              <a:latin typeface="Times New Roman" pitchFamily="18" charset="0"/>
              <a:ea typeface="+mn-ea"/>
              <a:cs typeface="Times New Roman" pitchFamily="18" charset="0"/>
            </a:endParaRPr>
          </a:p>
        </p:txBody>
      </p:sp>
    </p:spTree>
  </p:cSld>
  <p:clrMapOvr>
    <a:masterClrMapping/>
  </p:clrMapOvr>
  <p:transition spd="slow">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326572" y="249853"/>
            <a:ext cx="860152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buFont typeface="Arial" pitchFamily="34" charset="0"/>
              <a:buChar char="•"/>
            </a:pPr>
            <a:r>
              <a:rPr lang="fr-FR" b="1" dirty="0" smtClean="0"/>
              <a:t> Logiciels possibles</a:t>
            </a:r>
            <a:r>
              <a:rPr lang="fr-FR" dirty="0" smtClean="0"/>
              <a:t> : NVivo.</a:t>
            </a:r>
          </a:p>
          <a:p>
            <a:pPr lvl="0" algn="just">
              <a:buFont typeface="Arial" pitchFamily="34" charset="0"/>
              <a:buChar char="•"/>
            </a:pPr>
            <a:r>
              <a:rPr lang="fr-FR" b="1" dirty="0" smtClean="0"/>
              <a:t> Objectif</a:t>
            </a:r>
            <a:r>
              <a:rPr lang="fr-FR" dirty="0" smtClean="0"/>
              <a:t> : comprendre les perceptions, freins, motivations et impacts pédagogiques du module.</a:t>
            </a:r>
          </a:p>
          <a:p>
            <a:endParaRPr lang="fr-FR" b="1" dirty="0" smtClean="0">
              <a:solidFill>
                <a:schemeClr val="bg1"/>
              </a:solidFill>
              <a:latin typeface="Times New Roman" pitchFamily="18" charset="0"/>
              <a:ea typeface="+mn-ea"/>
              <a:cs typeface="Times New Roman" pitchFamily="18" charset="0"/>
            </a:endParaRPr>
          </a:p>
        </p:txBody>
      </p:sp>
      <p:sp>
        <p:nvSpPr>
          <p:cNvPr id="2049" name="Rectangle 1"/>
          <p:cNvSpPr>
            <a:spLocks noChangeArrowheads="1"/>
          </p:cNvSpPr>
          <p:nvPr/>
        </p:nvSpPr>
        <p:spPr bwMode="auto">
          <a:xfrm>
            <a:off x="326571" y="1510748"/>
            <a:ext cx="8101811" cy="2318551"/>
          </a:xfrm>
          <a:prstGeom prst="rect">
            <a:avLst/>
          </a:prstGeom>
          <a:noFill/>
          <a:ln w="9525">
            <a:noFill/>
            <a:miter lim="800000"/>
            <a:headEnd/>
            <a:tailEnd/>
          </a:ln>
          <a:effectLst/>
        </p:spPr>
        <p:txBody>
          <a:bodyPr vert="horz" wrap="square" lIns="91440" tIns="101568"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b="1" u="sng" dirty="0" smtClean="0"/>
              <a:t>VII. Résultats escomptés</a:t>
            </a:r>
          </a:p>
          <a:p>
            <a:pPr marL="0" marR="0" lvl="0" indent="0" algn="just" defTabSz="914400" rtl="0" eaLnBrk="0" fontAlgn="base" latinLnBrk="0" hangingPunct="0">
              <a:lnSpc>
                <a:spcPct val="100000"/>
              </a:lnSpc>
              <a:spcBef>
                <a:spcPct val="0"/>
              </a:spcBef>
              <a:spcAft>
                <a:spcPct val="0"/>
              </a:spcAft>
              <a:buClrTx/>
              <a:buSzTx/>
              <a:buFontTx/>
              <a:buNone/>
              <a:tabLst/>
            </a:pPr>
            <a:r>
              <a:rPr lang="fr-FR" dirty="0" smtClean="0"/>
              <a:t>L’anticipation des résultats constitue un élément clé dans toute recherche scientifique, particulièrement dans le cadre d’une étude action telle que celle sur l’intégration de l’intelligence artificielle (IA) dans la formation initiale des élèves professeurs au CFEN. </a:t>
            </a:r>
          </a:p>
        </p:txBody>
      </p:sp>
      <p:grpSp>
        <p:nvGrpSpPr>
          <p:cNvPr id="5" name="Groupe 4">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26571" y="4209255"/>
            <a:ext cx="8426904" cy="596902"/>
            <a:chOff x="523045" y="4436885"/>
            <a:chExt cx="8045257" cy="727320"/>
          </a:xfrm>
        </p:grpSpPr>
        <p:grpSp>
          <p:nvGrpSpPr>
            <p:cNvPr id="7" name="Groupe 6">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326572" y="249853"/>
            <a:ext cx="860152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b="1" dirty="0" smtClean="0"/>
              <a:t>VII.1 Résultats attendus sur les connaissances et compétences des élèves professeurs</a:t>
            </a:r>
            <a:endParaRPr lang="fr-FR" sz="2800" b="1" dirty="0" smtClean="0"/>
          </a:p>
          <a:p>
            <a:pPr algn="just"/>
            <a:r>
              <a:rPr lang="fr-FR" dirty="0" smtClean="0"/>
              <a:t>L’un des principaux objectifs de l’étude est l’amélioration des </a:t>
            </a:r>
            <a:r>
              <a:rPr lang="fr-FR" b="1" dirty="0" smtClean="0"/>
              <a:t>compétences théoriques et pratiques</a:t>
            </a:r>
            <a:r>
              <a:rPr lang="fr-FR" dirty="0" smtClean="0"/>
              <a:t> des élèves professeurs. Les résultats escomptés incluent :</a:t>
            </a:r>
          </a:p>
          <a:p>
            <a:pPr marL="514350" lvl="0" indent="-514350">
              <a:buFont typeface="+mj-lt"/>
              <a:buAutoNum type="romanLcPeriod"/>
            </a:pPr>
            <a:r>
              <a:rPr lang="fr-FR" b="1" dirty="0" smtClean="0"/>
              <a:t>Renforcement des connaissances théoriques en IA.</a:t>
            </a:r>
          </a:p>
          <a:p>
            <a:pPr lvl="1" algn="just">
              <a:buFont typeface="Arial" pitchFamily="34" charset="0"/>
              <a:buChar char="•"/>
            </a:pPr>
            <a:r>
              <a:rPr lang="fr-FR" dirty="0" smtClean="0"/>
              <a:t> Les élèves professeurs auront une meilleure compréhension des concepts clés de l’IA : apprentissage automatique, IA générative, algorithmes, traitement de données et applications pédagogiques.</a:t>
            </a:r>
          </a:p>
          <a:p>
            <a:pPr lvl="1" algn="just">
              <a:buFont typeface="Arial" pitchFamily="34" charset="0"/>
              <a:buChar char="•"/>
            </a:pPr>
            <a:r>
              <a:rPr lang="fr-FR" dirty="0" smtClean="0"/>
              <a:t> Ils seront capables d’identifier les limites et les risques associés aux systèmes d’IA, notamment en termes de biais et de fiabilité des résultats.</a:t>
            </a:r>
          </a:p>
        </p:txBody>
      </p:sp>
    </p:spTree>
  </p:cSld>
  <p:clrMapOvr>
    <a:masterClrMapping/>
  </p:clrMapOvr>
  <p:transition spd="slow">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326572" y="249853"/>
            <a:ext cx="860152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b="1" dirty="0" smtClean="0"/>
              <a:t>VII. 2. Résultats attendus sur les pratiques pédagogiques</a:t>
            </a:r>
            <a:endParaRPr lang="fr-FR" sz="3200" b="1" dirty="0" smtClean="0"/>
          </a:p>
          <a:p>
            <a:pPr algn="just"/>
            <a:r>
              <a:rPr lang="fr-FR" dirty="0" smtClean="0"/>
              <a:t>L’implémentation du module de formation devrait transformer les pratiques pédagogiques des élèves professeurs :</a:t>
            </a:r>
          </a:p>
          <a:p>
            <a:pPr marL="514350" lvl="0" indent="-514350">
              <a:buFont typeface="+mj-lt"/>
              <a:buAutoNum type="romanLcPeriod"/>
            </a:pPr>
            <a:r>
              <a:rPr lang="fr-FR" b="1" dirty="0" smtClean="0"/>
              <a:t>Usage intégré et réfléchi de l’IA dans la classe</a:t>
            </a:r>
            <a:endParaRPr lang="fr-FR" dirty="0" smtClean="0"/>
          </a:p>
          <a:p>
            <a:pPr lvl="1" algn="just">
              <a:buFont typeface="Arial" pitchFamily="34" charset="0"/>
              <a:buChar char="•"/>
            </a:pPr>
            <a:r>
              <a:rPr lang="fr-FR" dirty="0" smtClean="0"/>
              <a:t> L’IA ne sera plus utilisée de manière ponctuelle ou improvisée, mais intégrée dans des séquences pédagogiques planifiées.</a:t>
            </a:r>
          </a:p>
          <a:p>
            <a:pPr lvl="1" algn="just">
              <a:buFont typeface="Arial" pitchFamily="34" charset="0"/>
              <a:buChar char="•"/>
            </a:pPr>
            <a:r>
              <a:rPr lang="fr-FR" dirty="0" smtClean="0"/>
              <a:t> Les élèves professeurs utiliseront l’IA pour soutenir des activités collaboratives, des simulations et la différenciation pédagogique.</a:t>
            </a:r>
          </a:p>
        </p:txBody>
      </p:sp>
      <p:grpSp>
        <p:nvGrpSpPr>
          <p:cNvPr id="4" name="Groupe 3">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485564" y="4209255"/>
            <a:ext cx="8258386" cy="596902"/>
            <a:chOff x="523045" y="4436885"/>
            <a:chExt cx="8045257" cy="727320"/>
          </a:xfrm>
        </p:grpSpPr>
        <p:grpSp>
          <p:nvGrpSpPr>
            <p:cNvPr id="5" name="Groupe 4">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9" name="Image 8"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0" name="Image 9"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8" name="Image 7"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326572" y="249853"/>
            <a:ext cx="860152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b="1" u="sng" dirty="0" smtClean="0"/>
              <a:t>VIII. Recommandations</a:t>
            </a:r>
          </a:p>
          <a:p>
            <a:pPr marL="514350" lvl="0" indent="-514350" algn="just">
              <a:buFont typeface="+mj-lt"/>
              <a:buAutoNum type="romanLcPeriod"/>
            </a:pPr>
            <a:r>
              <a:rPr lang="fr-FR" b="1" dirty="0" smtClean="0"/>
              <a:t>Élaborer et intégrer un module spécifique sur l’IA</a:t>
            </a:r>
            <a:r>
              <a:rPr lang="fr-FR" dirty="0" smtClean="0"/>
              <a:t> dans la maquette de formation initiale du CFEN.</a:t>
            </a:r>
          </a:p>
          <a:p>
            <a:pPr lvl="0" algn="just">
              <a:buFont typeface="Wingdings" pitchFamily="2" charset="2"/>
              <a:buChar char="§"/>
            </a:pPr>
            <a:r>
              <a:rPr lang="fr-FR" dirty="0" smtClean="0"/>
              <a:t> Contenus : notions fondamentales d’IA, usages pédagogiques, éthique et régulation.</a:t>
            </a:r>
          </a:p>
          <a:p>
            <a:pPr lvl="0" algn="just">
              <a:buFont typeface="Wingdings" pitchFamily="2" charset="2"/>
              <a:buChar char="§"/>
            </a:pPr>
            <a:r>
              <a:rPr lang="fr-FR" dirty="0" smtClean="0"/>
              <a:t> Méthodes : approche par projet, démarches STIM, études de cas.</a:t>
            </a:r>
          </a:p>
          <a:p>
            <a:pPr marL="514350" lvl="0" indent="-514350">
              <a:buFont typeface="+mj-lt"/>
              <a:buAutoNum type="romanLcPeriod" startAt="2"/>
            </a:pPr>
            <a:r>
              <a:rPr lang="fr-FR" b="1" dirty="0" smtClean="0"/>
              <a:t>Former les formateurs</a:t>
            </a:r>
            <a:r>
              <a:rPr lang="fr-FR" dirty="0" smtClean="0"/>
              <a:t> à l’usage critique et pédagogique de l’IA.</a:t>
            </a:r>
          </a:p>
          <a:p>
            <a:pPr lvl="0">
              <a:buFont typeface="Wingdings" pitchFamily="2" charset="2"/>
              <a:buChar char="§"/>
            </a:pPr>
            <a:r>
              <a:rPr lang="fr-FR" dirty="0" smtClean="0"/>
              <a:t> Séminaires, ateliers pratiques, échanges de bonnes pratiques.</a:t>
            </a:r>
            <a:r>
              <a:rPr lang="fr-FR" b="1" dirty="0" smtClean="0"/>
              <a:t> </a:t>
            </a:r>
          </a:p>
          <a:p>
            <a:pPr marL="514350" lvl="0" indent="-514350">
              <a:buFont typeface="+mj-lt"/>
              <a:buAutoNum type="romanLcPeriod" startAt="3"/>
            </a:pPr>
            <a:r>
              <a:rPr lang="fr-FR" b="1" dirty="0" smtClean="0"/>
              <a:t>Développer un référentiel de compétences IA</a:t>
            </a:r>
            <a:r>
              <a:rPr lang="fr-FR" dirty="0" smtClean="0"/>
              <a:t> adapté au contexte djiboutien.</a:t>
            </a:r>
          </a:p>
        </p:txBody>
      </p:sp>
    </p:spTree>
  </p:cSld>
  <p:clrMapOvr>
    <a:masterClrMapping/>
  </p:clrMapOvr>
  <p:transition spd="slow">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21506" name="Rectangle 2"/>
          <p:cNvSpPr>
            <a:spLocks noChangeArrowheads="1"/>
          </p:cNvSpPr>
          <p:nvPr/>
        </p:nvSpPr>
        <p:spPr bwMode="auto">
          <a:xfrm>
            <a:off x="197364" y="152222"/>
            <a:ext cx="860152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b="1" u="sng" dirty="0" smtClean="0"/>
              <a:t>IX. Perspectives futures</a:t>
            </a:r>
          </a:p>
          <a:p>
            <a:pPr algn="just"/>
            <a:r>
              <a:rPr lang="fr-FR" b="1" dirty="0" smtClean="0"/>
              <a:t>L’intégration de l’IA dans la formation initiale des enseignants au CFEN ouvre de nombreuses perspectives pour Djibouti :</a:t>
            </a:r>
          </a:p>
          <a:p>
            <a:pPr lvl="0" algn="just">
              <a:buFont typeface="Wingdings" pitchFamily="2" charset="2"/>
              <a:buChar char="§"/>
            </a:pPr>
            <a:r>
              <a:rPr lang="fr-FR" b="1" dirty="0" smtClean="0"/>
              <a:t> Création d’un cadre réglementaire national sur l’usage de l’IA en éducation, garantissant un usage responsable et éthique.</a:t>
            </a:r>
          </a:p>
          <a:p>
            <a:pPr algn="just">
              <a:buFont typeface="Wingdings" pitchFamily="2" charset="2"/>
              <a:buChar char="§"/>
            </a:pPr>
            <a:r>
              <a:rPr lang="fr-FR" b="1" dirty="0" smtClean="0"/>
              <a:t> Extension de la formation en IA </a:t>
            </a:r>
            <a:r>
              <a:rPr lang="fr-FR" dirty="0" smtClean="0"/>
              <a:t>à toutes les disciplines (sciences, langues, sciences sociales, etc.) et à tous les niveaux scolaires.</a:t>
            </a:r>
          </a:p>
          <a:p>
            <a:pPr lvl="0" algn="just">
              <a:buFont typeface="Wingdings" pitchFamily="2" charset="2"/>
              <a:buChar char="§"/>
            </a:pPr>
            <a:r>
              <a:rPr lang="fr-FR" b="1" dirty="0" smtClean="0"/>
              <a:t> Développement de ressources pédagogiques locales</a:t>
            </a:r>
            <a:r>
              <a:rPr lang="fr-FR" dirty="0" smtClean="0"/>
              <a:t> (applications éducatives, banques d’exercices, simulateurs) intégrant l’IA.</a:t>
            </a:r>
            <a:endParaRPr lang="fr-FR" b="1" dirty="0" smtClean="0"/>
          </a:p>
        </p:txBody>
      </p:sp>
    </p:spTree>
  </p:cSld>
  <p:clrMapOvr>
    <a:masterClrMapping/>
  </p:clrMapOvr>
  <p:transition spd="slow">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180870"/>
            <a:ext cx="8354169" cy="4524315"/>
          </a:xfrm>
          <a:prstGeom prst="rect">
            <a:avLst/>
          </a:prstGeom>
          <a:noFill/>
        </p:spPr>
        <p:txBody>
          <a:bodyPr wrap="square" rtlCol="0">
            <a:spAutoFit/>
          </a:bodyPr>
          <a:lstStyle/>
          <a:p>
            <a:pPr marL="571500" indent="-571500" algn="just"/>
            <a:r>
              <a:rPr lang="fr-FR" sz="2800" b="1" u="sng" dirty="0" smtClean="0">
                <a:solidFill>
                  <a:srgbClr val="00B050"/>
                </a:solidFill>
              </a:rPr>
              <a:t>Conclusion</a:t>
            </a:r>
          </a:p>
          <a:p>
            <a:pPr algn="just"/>
            <a:endParaRPr lang="fr-FR" sz="2000" b="1" i="1" dirty="0" smtClean="0"/>
          </a:p>
          <a:p>
            <a:pPr algn="just"/>
            <a:r>
              <a:rPr lang="fr-FR" sz="2000" b="1" dirty="0" smtClean="0"/>
              <a:t>L’intégration de l’intelligence artificielle dans la formation initiale des enseignants au CFEN constitue à la fois une nécessité urgente et une opportunité stratégique pour Djibouti. </a:t>
            </a:r>
          </a:p>
          <a:p>
            <a:pPr algn="just"/>
            <a:r>
              <a:rPr lang="fr-FR" sz="2000" b="1" dirty="0" smtClean="0"/>
              <a:t>La mise en place d’un module spécifique sur l’IA, la définition d’un référentiel de compétences et l’élaboration d’un cadre réglementaire constituent des étapes essentielles pour garantir un usage responsable, éthique et bénéfique de l’IA. Cette dynamique contribuera non seulement à la modernisation du système éducatif djiboutien, mais aussi à la préparation des enseignants de demain face aux transformations technologiques mondiales.</a:t>
            </a:r>
          </a:p>
          <a:p>
            <a:pPr algn="just"/>
            <a:r>
              <a:rPr lang="fr-FR" sz="2000" b="1" dirty="0" smtClean="0">
                <a:solidFill>
                  <a:srgbClr val="FF0000"/>
                </a:solidFill>
              </a:rPr>
              <a:t>L’objectif est clair: faire de l’IA un levier pour l’inclusion et l’équité et non une nouvelle fracture éducative.</a:t>
            </a:r>
            <a:endParaRPr lang="fr-FR" sz="2000" b="1" dirty="0">
              <a:solidFill>
                <a:srgbClr val="FF0000"/>
              </a:solidFill>
            </a:endParaRPr>
          </a:p>
        </p:txBody>
      </p:sp>
      <p:grpSp>
        <p:nvGrpSpPr>
          <p:cNvPr id="4" name="Groupe 3">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361739" y="4705185"/>
            <a:ext cx="8045257" cy="316034"/>
            <a:chOff x="523045" y="4436885"/>
            <a:chExt cx="8045257" cy="727320"/>
          </a:xfrm>
        </p:grpSpPr>
        <p:grpSp>
          <p:nvGrpSpPr>
            <p:cNvPr id="5" name="Groupe 4">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180870"/>
            <a:ext cx="8354169" cy="4401205"/>
          </a:xfrm>
          <a:prstGeom prst="rect">
            <a:avLst/>
          </a:prstGeom>
          <a:noFill/>
        </p:spPr>
        <p:txBody>
          <a:bodyPr wrap="square" rtlCol="0">
            <a:spAutoFit/>
          </a:bodyPr>
          <a:lstStyle/>
          <a:p>
            <a:r>
              <a:rPr lang="fr-FR" sz="2800" b="1" u="sng" dirty="0" smtClean="0"/>
              <a:t>Références bibliographiques </a:t>
            </a:r>
            <a:endParaRPr lang="fr-FR" sz="2800" b="1" dirty="0" smtClean="0"/>
          </a:p>
          <a:p>
            <a:pPr lvl="0" algn="just"/>
            <a:r>
              <a:rPr lang="fr-FR" sz="2800" dirty="0" smtClean="0"/>
              <a:t>UNESCO (2021). </a:t>
            </a:r>
            <a:r>
              <a:rPr lang="fr-FR" sz="2800" i="1" dirty="0" smtClean="0"/>
              <a:t>Repenser l’éducation à l’ère de l’intelligence artificielle</a:t>
            </a:r>
            <a:r>
              <a:rPr lang="fr-FR" sz="2800" dirty="0" smtClean="0"/>
              <a:t>.</a:t>
            </a:r>
          </a:p>
          <a:p>
            <a:pPr lvl="0" algn="just"/>
            <a:r>
              <a:rPr lang="en-GB" sz="2800" i="1" dirty="0" smtClean="0"/>
              <a:t>OCDE (2021). AI in Education: Opportunities and Challenges.</a:t>
            </a:r>
            <a:endParaRPr lang="fr-FR" sz="2800" dirty="0" smtClean="0"/>
          </a:p>
          <a:p>
            <a:pPr lvl="0" algn="just"/>
            <a:r>
              <a:rPr lang="fr-FR" sz="2800" i="1" dirty="0" smtClean="0"/>
              <a:t>Union Africaine (2022). Cadre stratégique pour l’intelligence artificielle en Afrique.</a:t>
            </a:r>
            <a:endParaRPr lang="fr-FR" sz="2800" dirty="0" smtClean="0"/>
          </a:p>
          <a:p>
            <a:pPr lvl="0" algn="just"/>
            <a:r>
              <a:rPr lang="fr-FR" sz="2800" i="1" dirty="0" smtClean="0"/>
              <a:t>Samy KEROB (Janvier 2025)</a:t>
            </a:r>
            <a:endParaRPr lang="fr-FR" sz="2800" dirty="0" smtClean="0"/>
          </a:p>
          <a:p>
            <a:pPr lvl="0" algn="just"/>
            <a:r>
              <a:rPr lang="fr-FR" sz="2800" i="1" dirty="0" smtClean="0"/>
              <a:t>L’IA générative au service de l’apprentissage – Ange </a:t>
            </a:r>
            <a:r>
              <a:rPr lang="fr-FR" sz="2800" i="1" dirty="0" err="1" smtClean="0"/>
              <a:t>Tato</a:t>
            </a:r>
            <a:r>
              <a:rPr lang="fr-FR" sz="2800" i="1" dirty="0" smtClean="0"/>
              <a:t> – Université Laval FSE</a:t>
            </a:r>
            <a:endParaRPr lang="fr-FR" sz="2800" b="1" u="sng" dirty="0" smtClean="0">
              <a:solidFill>
                <a:srgbClr val="00B050"/>
              </a:solidFill>
            </a:endParaRPr>
          </a:p>
        </p:txBody>
      </p:sp>
      <p:grpSp>
        <p:nvGrpSpPr>
          <p:cNvPr id="4" name="Groupe 3">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485564" y="4493015"/>
            <a:ext cx="8045257" cy="552854"/>
            <a:chOff x="523045" y="4436885"/>
            <a:chExt cx="8045257" cy="727320"/>
          </a:xfrm>
        </p:grpSpPr>
        <p:grpSp>
          <p:nvGrpSpPr>
            <p:cNvPr id="5" name="Groupe 4">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573931" y="180870"/>
            <a:ext cx="8354169" cy="2246769"/>
          </a:xfrm>
          <a:prstGeom prst="rect">
            <a:avLst/>
          </a:prstGeom>
          <a:noFill/>
        </p:spPr>
        <p:txBody>
          <a:bodyPr wrap="square" rtlCol="0">
            <a:spAutoFit/>
          </a:bodyPr>
          <a:lstStyle/>
          <a:p>
            <a:pPr lvl="0" algn="just"/>
            <a:r>
              <a:rPr lang="fr-FR" sz="2800" i="1" dirty="0" smtClean="0"/>
              <a:t>Colloque 524 du 92</a:t>
            </a:r>
            <a:r>
              <a:rPr lang="fr-FR" sz="2800" i="1" baseline="30000" dirty="0" smtClean="0"/>
              <a:t>e</a:t>
            </a:r>
            <a:r>
              <a:rPr lang="fr-FR" sz="2800" i="1" dirty="0" smtClean="0"/>
              <a:t> congrès de l’ACFAS – Montréal du 5 Mai 2025</a:t>
            </a:r>
            <a:endParaRPr lang="fr-FR" sz="2800" dirty="0" smtClean="0"/>
          </a:p>
          <a:p>
            <a:pPr lvl="0" algn="just"/>
            <a:r>
              <a:rPr lang="fr-FR" sz="2800" i="1" dirty="0" smtClean="0"/>
              <a:t>Gouvernement du Québec (2022) – stratégie québécoise de recherche et d’investissement en innovation 2022-2027</a:t>
            </a:r>
            <a:endParaRPr lang="fr-FR" sz="2800" dirty="0" smtClean="0"/>
          </a:p>
        </p:txBody>
      </p:sp>
      <p:sp>
        <p:nvSpPr>
          <p:cNvPr id="54273" name="Rectangle 1"/>
          <p:cNvSpPr>
            <a:spLocks noChangeArrowheads="1"/>
          </p:cNvSpPr>
          <p:nvPr/>
        </p:nvSpPr>
        <p:spPr bwMode="auto">
          <a:xfrm>
            <a:off x="573931" y="2427639"/>
            <a:ext cx="800499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lang="fr-FR" sz="2800" i="1" dirty="0" err="1" smtClean="0"/>
              <a:t>Mastafi</a:t>
            </a:r>
            <a:r>
              <a:rPr lang="fr-FR" sz="2800" i="1" dirty="0" smtClean="0"/>
              <a:t>, M., Obstacles à l'intégration des technologies de l'information et de la communication (TIC) dans le système éducatif marocain. Frantice.net, 2014. 8 : p. 50 65.</a:t>
            </a:r>
          </a:p>
        </p:txBody>
      </p:sp>
      <p:grpSp>
        <p:nvGrpSpPr>
          <p:cNvPr id="5" name="Groupe 4">
            <a:extLst>
              <a:ext uri="{FF2B5EF4-FFF2-40B4-BE49-F238E27FC236}">
                <a16:creationId xmlns="" xmlns:a16="http://schemas.microsoft.com/office/drawing/2014/main" xmlns:lc="http://schemas.openxmlformats.org/drawingml/2006/lockedCanvas" id="{1CA763D8-7726-0D21-5B59-680961D6911C}"/>
              </a:ext>
            </a:extLst>
          </p:cNvPr>
          <p:cNvGrpSpPr/>
          <p:nvPr/>
        </p:nvGrpSpPr>
        <p:grpSpPr>
          <a:xfrm>
            <a:off x="314114" y="4295900"/>
            <a:ext cx="8045257" cy="507771"/>
            <a:chOff x="523045" y="4436885"/>
            <a:chExt cx="8045257" cy="727320"/>
          </a:xfrm>
        </p:grpSpPr>
        <p:grpSp>
          <p:nvGrpSpPr>
            <p:cNvPr id="7" name="Groupe 6">
              <a:extLst>
                <a:ext uri="{FF2B5EF4-FFF2-40B4-BE49-F238E27FC236}">
                  <a16:creationId xmlns="" xmlns:a16="http://schemas.microsoft.com/office/drawing/2014/main" xmlns:lc="http://schemas.openxmlformats.org/drawingml/2006/lockedCanvas" id="{6D545441-5321-3C44-518F-3EA0289517C0}"/>
                </a:ext>
              </a:extLst>
            </p:cNvPr>
            <p:cNvGrpSpPr/>
            <p:nvPr/>
          </p:nvGrpSpPr>
          <p:grpSpPr>
            <a:xfrm>
              <a:off x="523045" y="4453627"/>
              <a:ext cx="8045257" cy="599993"/>
              <a:chOff x="586853" y="4447609"/>
              <a:chExt cx="8045257" cy="599993"/>
            </a:xfrm>
          </p:grpSpPr>
          <p:pic>
            <p:nvPicPr>
              <p:cNvPr id="11" name="Image 10" descr="Une image contenant Graphique, cercle, capture d’écran, Police&#10;&#10;Description générée automatiquement">
                <a:extLst>
                  <a:ext uri="{FF2B5EF4-FFF2-40B4-BE49-F238E27FC236}">
                    <a16:creationId xmlns="" xmlns:a16="http://schemas.microsoft.com/office/drawing/2014/main" xmlns:lc="http://schemas.openxmlformats.org/drawingml/2006/lockedCanva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 xmlns:a16="http://schemas.microsoft.com/office/drawing/2014/main" xmlns:lc="http://schemas.openxmlformats.org/drawingml/2006/lockedCanva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 xmlns:a16="http://schemas.microsoft.com/office/drawing/2014/main" xmlns:lc="http://schemas.openxmlformats.org/drawingml/2006/lockedCanva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 xmlns:a16="http://schemas.microsoft.com/office/drawing/2014/main" xmlns:lc="http://schemas.openxmlformats.org/drawingml/2006/lockedCanva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 xmlns:a16="http://schemas.microsoft.com/office/drawing/2014/main" xmlns:lc="http://schemas.openxmlformats.org/drawingml/2006/lockedCanva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54273" name="Rectangle 1"/>
          <p:cNvSpPr>
            <a:spLocks noChangeArrowheads="1"/>
          </p:cNvSpPr>
          <p:nvPr/>
        </p:nvSpPr>
        <p:spPr bwMode="auto">
          <a:xfrm>
            <a:off x="404966" y="496957"/>
            <a:ext cx="800499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defTabSz="914400"/>
            <a:r>
              <a:rPr lang="en-GB" sz="2800" i="1" dirty="0" err="1" smtClean="0"/>
              <a:t>Angeli</a:t>
            </a:r>
            <a:r>
              <a:rPr lang="en-GB" sz="2800" i="1" dirty="0" smtClean="0"/>
              <a:t>, C. and M. Giannakos, Computational thinking education: Issues and challenges. </a:t>
            </a:r>
            <a:r>
              <a:rPr lang="fr-FR" sz="2800" i="1" dirty="0" smtClean="0"/>
              <a:t>Computers in </a:t>
            </a:r>
            <a:r>
              <a:rPr lang="fr-FR" sz="2800" i="1" dirty="0" err="1" smtClean="0"/>
              <a:t>Human</a:t>
            </a:r>
            <a:r>
              <a:rPr lang="fr-FR" sz="2800" i="1" dirty="0" smtClean="0"/>
              <a:t> </a:t>
            </a:r>
            <a:r>
              <a:rPr lang="fr-FR" sz="2800" i="1" dirty="0" err="1" smtClean="0"/>
              <a:t>Behavior</a:t>
            </a:r>
            <a:r>
              <a:rPr lang="fr-FR" sz="2800" i="1" dirty="0" smtClean="0"/>
              <a:t>, 2020.</a:t>
            </a:r>
            <a:endParaRPr lang="fr-FR" sz="2800" dirty="0" smtClean="0"/>
          </a:p>
        </p:txBody>
      </p:sp>
      <p:grpSp>
        <p:nvGrpSpPr>
          <p:cNvPr id="4" name="Groupe 3">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64699" y="4078837"/>
            <a:ext cx="8341151" cy="727320"/>
            <a:chOff x="523045" y="4436885"/>
            <a:chExt cx="8045257" cy="727320"/>
          </a:xfrm>
        </p:grpSpPr>
        <p:grpSp>
          <p:nvGrpSpPr>
            <p:cNvPr id="5" name="Groupe 4">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9" name="Image 8"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0" name="Image 9"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8" name="Image 7"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8" name="ZoneTexte 7"/>
          <p:cNvSpPr txBox="1"/>
          <p:nvPr/>
        </p:nvSpPr>
        <p:spPr>
          <a:xfrm>
            <a:off x="362916" y="1095270"/>
            <a:ext cx="8354169" cy="2492990"/>
          </a:xfrm>
          <a:prstGeom prst="rect">
            <a:avLst/>
          </a:prstGeom>
          <a:noFill/>
        </p:spPr>
        <p:txBody>
          <a:bodyPr wrap="square" rtlCol="0">
            <a:spAutoFit/>
          </a:bodyPr>
          <a:lstStyle/>
          <a:p>
            <a:pPr marL="571500" indent="-571500" algn="ctr"/>
            <a:r>
              <a:rPr lang="fr-FR" sz="2800" b="1" u="sng" dirty="0" smtClean="0">
                <a:solidFill>
                  <a:srgbClr val="FF0000"/>
                </a:solidFill>
              </a:rPr>
              <a:t>Citation</a:t>
            </a:r>
          </a:p>
          <a:p>
            <a:pPr marL="571500" indent="-571500" algn="just"/>
            <a:endParaRPr lang="fr-FR" sz="2000" b="1" i="1" dirty="0" smtClean="0"/>
          </a:p>
          <a:p>
            <a:pPr algn="ctr"/>
            <a:r>
              <a:rPr lang="fr-FR" sz="3600" b="1" dirty="0" smtClean="0"/>
              <a:t>Former les enseignants à l’IA, c’est préparer les élèves au monde de demain.</a:t>
            </a:r>
          </a:p>
        </p:txBody>
      </p:sp>
      <p:grpSp>
        <p:nvGrpSpPr>
          <p:cNvPr id="4" name="Groupe 3">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62916" y="4209255"/>
            <a:ext cx="8354169" cy="596902"/>
            <a:chOff x="523045" y="4436885"/>
            <a:chExt cx="8045257" cy="727320"/>
          </a:xfrm>
        </p:grpSpPr>
        <p:grpSp>
          <p:nvGrpSpPr>
            <p:cNvPr id="5" name="Groupe 4">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7" name="Image 6"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itre 1"/>
          <p:cNvSpPr txBox="1">
            <a:spLocks/>
          </p:cNvSpPr>
          <p:nvPr/>
        </p:nvSpPr>
        <p:spPr bwMode="auto">
          <a:xfrm>
            <a:off x="5781675" y="4806157"/>
            <a:ext cx="3146425" cy="239712"/>
          </a:xfrm>
          <a:prstGeom prst="rect">
            <a:avLst/>
          </a:prstGeom>
          <a:noFill/>
          <a:ln>
            <a:noFill/>
          </a:ln>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defRPr/>
            </a:pPr>
            <a:endParaRPr lang="fr-FR" sz="800" dirty="0">
              <a:solidFill>
                <a:srgbClr val="7F7F7F"/>
              </a:solidFill>
              <a:latin typeface="Arial Narrow"/>
              <a:cs typeface="Arial Narrow"/>
            </a:endParaRPr>
          </a:p>
        </p:txBody>
      </p:sp>
      <p:sp>
        <p:nvSpPr>
          <p:cNvPr id="5" name="ZoneTexte 4"/>
          <p:cNvSpPr txBox="1"/>
          <p:nvPr/>
        </p:nvSpPr>
        <p:spPr>
          <a:xfrm>
            <a:off x="885217" y="1789889"/>
            <a:ext cx="7490298" cy="646331"/>
          </a:xfrm>
          <a:prstGeom prst="rect">
            <a:avLst/>
          </a:prstGeom>
          <a:noFill/>
        </p:spPr>
        <p:txBody>
          <a:bodyPr wrap="square" rtlCol="0">
            <a:spAutoFit/>
          </a:bodyPr>
          <a:lstStyle/>
          <a:p>
            <a:r>
              <a:rPr lang="fr-FR" sz="3600" dirty="0" smtClean="0"/>
              <a:t>MERCI DE VOTRE ATTENTION</a:t>
            </a:r>
            <a:endParaRPr lang="fr-FR" sz="3600" dirty="0"/>
          </a:p>
        </p:txBody>
      </p:sp>
      <p:grpSp>
        <p:nvGrpSpPr>
          <p:cNvPr id="4" name="Groupe 3">
            <a:extLst>
              <a:ext uri="{FF2B5EF4-FFF2-40B4-BE49-F238E27FC236}">
                <a16:creationId xmlns:lc="http://schemas.openxmlformats.org/drawingml/2006/lockedCanvas" xmlns:a16="http://schemas.microsoft.com/office/drawing/2014/main" xmlns="" id="{1CA763D8-7726-0D21-5B59-680961D6911C}"/>
              </a:ext>
            </a:extLst>
          </p:cNvPr>
          <p:cNvGrpSpPr/>
          <p:nvPr/>
        </p:nvGrpSpPr>
        <p:grpSpPr>
          <a:xfrm>
            <a:off x="330258" y="4200525"/>
            <a:ext cx="8347017" cy="727320"/>
            <a:chOff x="523045" y="4436885"/>
            <a:chExt cx="8045257" cy="727320"/>
          </a:xfrm>
        </p:grpSpPr>
        <p:grpSp>
          <p:nvGrpSpPr>
            <p:cNvPr id="7" name="Groupe 6">
              <a:extLst>
                <a:ext uri="{FF2B5EF4-FFF2-40B4-BE49-F238E27FC236}">
                  <a16:creationId xmlns:lc="http://schemas.openxmlformats.org/drawingml/2006/lockedCanvas" xmlns:a16="http://schemas.microsoft.com/office/drawing/2014/main" xmlns="" id="{6D545441-5321-3C44-518F-3EA0289517C0}"/>
                </a:ext>
              </a:extLst>
            </p:cNvPr>
            <p:cNvGrpSpPr/>
            <p:nvPr/>
          </p:nvGrpSpPr>
          <p:grpSpPr>
            <a:xfrm>
              <a:off x="523045" y="4453627"/>
              <a:ext cx="8045257" cy="599993"/>
              <a:chOff x="586853" y="4447609"/>
              <a:chExt cx="8045257" cy="599993"/>
            </a:xfrm>
          </p:grpSpPr>
          <p:pic>
            <p:nvPicPr>
              <p:cNvPr id="10" name="Image 9" descr="Une image contenant Graphique, cercle, capture d’écran, Police&#10;&#10;Description générée automatiquement">
                <a:extLst>
                  <a:ext uri="{FF2B5EF4-FFF2-40B4-BE49-F238E27FC236}">
                    <a16:creationId xmlns:lc="http://schemas.openxmlformats.org/drawingml/2006/lockedCanvas" xmlns:a16="http://schemas.microsoft.com/office/drawing/2014/main" xmlns="" id="{4FB254E4-8126-8E66-FBB4-6FDD1F4D15AF}"/>
                  </a:ext>
                </a:extLst>
              </p:cNvPr>
              <p:cNvPicPr>
                <a:picLocks noChangeAspect="1"/>
              </p:cNvPicPr>
              <p:nvPr/>
            </p:nvPicPr>
            <p:blipFill>
              <a:blip r:embed="rId3"/>
              <a:stretch>
                <a:fillRect/>
              </a:stretch>
            </p:blipFill>
            <p:spPr>
              <a:xfrm>
                <a:off x="7675654" y="4561285"/>
                <a:ext cx="956456" cy="422434"/>
              </a:xfrm>
              <a:prstGeom prst="rect">
                <a:avLst/>
              </a:prstGeom>
            </p:spPr>
          </p:pic>
          <p:pic>
            <p:nvPicPr>
              <p:cNvPr id="11" name="Image 10" descr="Une image contenant Graphique, graphisme, Police, Caractère coloré&#10;&#10;Description générée automatiquement">
                <a:extLst>
                  <a:ext uri="{FF2B5EF4-FFF2-40B4-BE49-F238E27FC236}">
                    <a16:creationId xmlns:lc="http://schemas.openxmlformats.org/drawingml/2006/lockedCanvas" xmlns:a16="http://schemas.microsoft.com/office/drawing/2014/main" xmlns="" id="{B8BF9535-F716-C335-3E30-4A235E31184C}"/>
                  </a:ext>
                </a:extLst>
              </p:cNvPr>
              <p:cNvPicPr>
                <a:picLocks noChangeAspect="1"/>
              </p:cNvPicPr>
              <p:nvPr/>
            </p:nvPicPr>
            <p:blipFill>
              <a:blip r:embed="rId4"/>
              <a:stretch>
                <a:fillRect/>
              </a:stretch>
            </p:blipFill>
            <p:spPr>
              <a:xfrm>
                <a:off x="3710462" y="4447609"/>
                <a:ext cx="1670130" cy="599993"/>
              </a:xfrm>
              <a:prstGeom prst="rect">
                <a:avLst/>
              </a:prstGeom>
            </p:spPr>
          </p:pic>
          <p:pic>
            <p:nvPicPr>
              <p:cNvPr id="12" name="Image 11" descr="Une image contenant Graphique, graphisme, capture d’écran, Caractère coloré&#10;&#10;Le contenu généré par l’IA peut être incorrect.">
                <a:extLst>
                  <a:ext uri="{FF2B5EF4-FFF2-40B4-BE49-F238E27FC236}">
                    <a16:creationId xmlns:lc="http://schemas.openxmlformats.org/drawingml/2006/lockedCanvas" xmlns:a16="http://schemas.microsoft.com/office/drawing/2014/main" xmlns="" id="{250BA1C4-6FA5-647F-9353-55E814BBA06F}"/>
                  </a:ext>
                </a:extLst>
              </p:cNvPr>
              <p:cNvPicPr>
                <a:picLocks noChangeAspect="1"/>
              </p:cNvPicPr>
              <p:nvPr/>
            </p:nvPicPr>
            <p:blipFill>
              <a:blip r:embed="rId5"/>
              <a:stretch>
                <a:fillRect/>
              </a:stretch>
            </p:blipFill>
            <p:spPr>
              <a:xfrm>
                <a:off x="586853" y="4605333"/>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lc="http://schemas.openxmlformats.org/drawingml/2006/lockedCanvas" xmlns:a16="http://schemas.microsoft.com/office/drawing/2014/main" xmlns="" id="{5E6DDE09-9FA3-2075-540A-0894907BD2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lc="http://schemas.openxmlformats.org/drawingml/2006/lockedCanvas" xmlns:a16="http://schemas.microsoft.com/office/drawing/2014/main" xmlns="" id="{F4168E56-CBBB-D51E-CCFB-600942FF4E2B}"/>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transition spd="slow">
    <p:push/>
  </p:transition>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97075</TotalTime>
  <Words>2538</Words>
  <Application>Microsoft Macintosh PowerPoint</Application>
  <PresentationFormat>Affichage à l'écran (16:9)</PresentationFormat>
  <Paragraphs>221</Paragraphs>
  <Slides>33</Slides>
  <Notes>33</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vector>
  </TitlesOfParts>
  <Company>EPFL</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MOOCs overview EPFL</dc:title>
  <dc:creator>Patrick Jermann</dc:creator>
  <cp:lastModifiedBy>USER</cp:lastModifiedBy>
  <cp:revision>1685</cp:revision>
  <cp:lastPrinted>2013-11-18T11:53:16Z</cp:lastPrinted>
  <dcterms:created xsi:type="dcterms:W3CDTF">2011-05-09T14:50:50Z</dcterms:created>
  <dcterms:modified xsi:type="dcterms:W3CDTF">2025-10-14T19:06:38Z</dcterms:modified>
</cp:coreProperties>
</file>