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7" r:id="rId3"/>
    <p:sldId id="292" r:id="rId4"/>
    <p:sldId id="293" r:id="rId5"/>
    <p:sldId id="294" r:id="rId6"/>
    <p:sldId id="261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4" r:id="rId17"/>
    <p:sldId id="305" r:id="rId18"/>
    <p:sldId id="306" r:id="rId19"/>
    <p:sldId id="307" r:id="rId20"/>
    <p:sldId id="309" r:id="rId21"/>
    <p:sldId id="308" r:id="rId22"/>
    <p:sldId id="310" r:id="rId23"/>
    <p:sldId id="311" r:id="rId24"/>
    <p:sldId id="312" r:id="rId25"/>
    <p:sldId id="313" r:id="rId26"/>
    <p:sldId id="314" r:id="rId27"/>
    <p:sldId id="315" r:id="rId28"/>
  </p:sldIdLst>
  <p:sldSz cx="12192000" cy="6858000"/>
  <p:notesSz cx="6858000" cy="9144000"/>
  <p:embeddedFontLst>
    <p:embeddedFont>
      <p:font typeface="Garamond" panose="02020404030301010803" pitchFamily="18" charset="0"/>
      <p:regular r:id="rId31"/>
      <p:bold r:id="rId32"/>
      <p:italic r:id="rId33"/>
      <p:boldItalic r:id="rId34"/>
    </p:embeddedFont>
    <p:embeddedFont>
      <p:font typeface="Noto Sans" panose="020B0502040504020204" pitchFamily="34" charset="0"/>
      <p:regular r:id="rId35"/>
      <p:bold r:id="rId36"/>
      <p:italic r:id="rId37"/>
      <p:boldItalic r:id="rId38"/>
    </p:embeddedFont>
    <p:embeddedFont>
      <p:font typeface="Noto Sans Black" panose="020B0502040504020204" pitchFamily="34" charset="0"/>
      <p:bold r:id="rId39"/>
      <p:italic r:id="rId40"/>
      <p:boldItalic r:id="rId41"/>
    </p:embeddedFont>
    <p:embeddedFont>
      <p:font typeface="Noto Sans Display Condensed" panose="020B0502040504020204" pitchFamily="34" charset="0"/>
      <p:regular r:id="rId42"/>
      <p:italic r:id="rId43"/>
    </p:embeddedFont>
    <p:embeddedFont>
      <p:font typeface="Noto Sans ExtraBold" panose="020B0502040504020204" pitchFamily="34" charset="0"/>
      <p:bold r:id="rId44"/>
      <p:italic r:id="rId45"/>
      <p:boldItalic r:id="rId46"/>
    </p:embeddedFont>
    <p:embeddedFont>
      <p:font typeface="Noto Sans SemiBold" panose="020B0502040504020204" pitchFamily="34" charset="0"/>
      <p:regular r:id="rId47"/>
      <p:bold r:id="rId48"/>
      <p:italic r:id="rId49"/>
      <p:boldItalic r:id="rId50"/>
    </p:embeddedFont>
    <p:embeddedFont>
      <p:font typeface="Noto Sans Thin" panose="020B0202040504020204" pitchFamily="34" charset="0"/>
      <p:regular r:id="rId51"/>
      <p:italic r:id="rId5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141" userDrawn="1">
          <p15:clr>
            <a:srgbClr val="A4A3A4"/>
          </p15:clr>
        </p15:guide>
        <p15:guide id="2" orient="horz" pos="2160">
          <p15:clr>
            <a:srgbClr val="A4A3A4"/>
          </p15:clr>
        </p15:guide>
        <p15:guide id="3" pos="42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, Sidonie (DREES/DIRECTION/RFAS)" initials="HS(" lastIdx="13" clrIdx="0">
    <p:extLst>
      <p:ext uri="{19B8F6BF-5375-455C-9EA6-DF929625EA0E}">
        <p15:presenceInfo xmlns:p15="http://schemas.microsoft.com/office/powerpoint/2012/main" userId="S-1-5-21-27022435-3177379373-3347635678-1030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E7AB"/>
    <a:srgbClr val="09929B"/>
    <a:srgbClr val="8DE1A4"/>
    <a:srgbClr val="5AAF72"/>
    <a:srgbClr val="A2E701"/>
    <a:srgbClr val="F2FEFB"/>
    <a:srgbClr val="F2FFFF"/>
    <a:srgbClr val="F2FEFE"/>
    <a:srgbClr val="D5FEFC"/>
    <a:srgbClr val="00F3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06799F8-075E-4A3A-A7F6-7FBC6576F1A4}" styleName="Style à thème 2 - Accentuation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Style à thème 2 - Accentuation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27102A9-8310-4765-A935-A1911B00CA55}" styleName="Style léger 1 - Accentuation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8603FDC-E32A-4AB5-989C-0864C3EAD2B8}" styleName="Style à thème 2 - Accentuation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FECB4D8-DB02-4DC6-A0A2-4F2EBAE1DC90}" styleName="Style moyen 1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75DCB02-9BB8-47FD-8907-85C794F793BA}" styleName="Style à thème 1 - Accentuation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7292A2E-F333-43FB-9621-5CBBE7FDCDCB}" styleName="Style léger 2 - Accentuation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02" autoAdjust="0"/>
    <p:restoredTop sz="97769" autoAdjust="0"/>
  </p:normalViewPr>
  <p:slideViewPr>
    <p:cSldViewPr snapToGrid="0">
      <p:cViewPr>
        <p:scale>
          <a:sx n="152" d="100"/>
          <a:sy n="152" d="100"/>
        </p:scale>
        <p:origin x="-8" y="1528"/>
      </p:cViewPr>
      <p:guideLst>
        <p:guide pos="1141"/>
        <p:guide orient="horz" pos="2160"/>
        <p:guide pos="4248"/>
      </p:guideLst>
    </p:cSldViewPr>
  </p:slideViewPr>
  <p:outlineViewPr>
    <p:cViewPr>
      <p:scale>
        <a:sx n="33" d="100"/>
        <a:sy n="33" d="100"/>
      </p:scale>
      <p:origin x="-4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63" d="100"/>
          <a:sy n="163" d="100"/>
        </p:scale>
        <p:origin x="4984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font" Target="fonts/font17.fntdata"/><Relationship Id="rId50" Type="http://schemas.openxmlformats.org/officeDocument/2006/relationships/font" Target="fonts/font20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3" Type="http://schemas.openxmlformats.org/officeDocument/2006/relationships/commentAuthors" Target="commentAuthor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font" Target="fonts/font18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2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20" Type="http://schemas.openxmlformats.org/officeDocument/2006/relationships/slide" Target="slides/slide19.xml"/><Relationship Id="rId41" Type="http://schemas.openxmlformats.org/officeDocument/2006/relationships/font" Target="fonts/font11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49" Type="http://schemas.openxmlformats.org/officeDocument/2006/relationships/font" Target="fonts/font19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openxmlformats.org/officeDocument/2006/relationships/font" Target="fonts/font2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978C49-AE6F-46BE-B7CF-6A023EF00DF6}" type="datetimeFigureOut">
              <a:rPr lang="fr-FR" smtClean="0"/>
              <a:t>24/02/2025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BF797-DEA2-4F33-86C2-C9659CA007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66164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FE873B-F639-C242-987B-5C8E959C9FFB}" type="datetimeFigureOut">
              <a:rPr lang="fr-FR" smtClean="0"/>
              <a:t>24/02/2025</a:t>
            </a:fld>
            <a:endParaRPr lang="fr-FR"/>
          </a:p>
        </p:txBody>
      </p:sp>
      <p:sp>
        <p:nvSpPr>
          <p:cNvPr id="4" name="Espace réservé de l'image de diapositiv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C04BE4-11F2-A743-8FFB-AAD1EC6CC0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3904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C04BE4-11F2-A743-8FFB-AAD1EC6CC0A0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081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C04BE4-11F2-A743-8FFB-AAD1EC6CC0A0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29027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C04BE4-11F2-A743-8FFB-AAD1EC6CC0A0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12371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C04BE4-11F2-A743-8FFB-AAD1EC6CC0A0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0060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C04BE4-11F2-A743-8FFB-AAD1EC6CC0A0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38157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C04BE4-11F2-A743-8FFB-AAD1EC6CC0A0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19076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B16B9-28A8-1601-1916-5DDAD3B82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5188538-2987-B3CA-C273-C30A510F0D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369DE45-C2E4-BEDF-6A73-A8B32A3AC9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3180F8F-F447-15A8-FAE5-70FA492713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C04BE4-11F2-A743-8FFB-AAD1EC6CC0A0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4472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E13BE-0CF3-217F-5E41-9CD57209B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6D8DAB7-344D-3045-ADE8-18606F03FA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50A6DB-0A04-684B-ABBD-E5AB6FA658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DD511D-9D9E-B056-F813-9EBC2C9B33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C04BE4-11F2-A743-8FFB-AAD1EC6CC0A0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8340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8AD2E-93B2-1402-8C58-2FC8A2663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49ADDA2-EF03-8B94-7EDC-54B599D5FD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9EA5904-6425-7C54-2C8C-59AFF7FB33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2E79807-119C-4D12-A456-69353D596F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C04BE4-11F2-A743-8FFB-AAD1EC6CC0A0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12920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44682-0B9B-4758-D0F4-925B9ADBC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E2A3A58-13FA-EF46-F67B-1DA17FEEB9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F81BC75-6115-6360-B35A-A64FCEDCDC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FAEB41-2D23-A26B-D599-3A13C2D730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C04BE4-11F2-A743-8FFB-AAD1EC6CC0A0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1316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2F4E788-1B31-5DA6-457A-347915016B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2274" t="44523" r="2013" b="44533"/>
          <a:stretch/>
        </p:blipFill>
        <p:spPr>
          <a:xfrm>
            <a:off x="0" y="5504872"/>
            <a:ext cx="12192000" cy="1353128"/>
          </a:xfrm>
          <a:prstGeom prst="rect">
            <a:avLst/>
          </a:prstGeom>
          <a:effectLst/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CFC5DE5-8857-0A40-B272-A423998607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3553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 génér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B4A71CF-2C2F-9274-5855-FC128822DB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48118"/>
          <a:stretch/>
        </p:blipFill>
        <p:spPr>
          <a:xfrm>
            <a:off x="1" y="0"/>
            <a:ext cx="6325454" cy="6858000"/>
          </a:xfrm>
          <a:prstGeom prst="rect">
            <a:avLst/>
          </a:prstGeom>
          <a:effectLst/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0B058E2-6E66-FAE1-20F9-0E7ABDBC7736}"/>
              </a:ext>
            </a:extLst>
          </p:cNvPr>
          <p:cNvSpPr txBox="1"/>
          <p:nvPr userDrawn="1"/>
        </p:nvSpPr>
        <p:spPr>
          <a:xfrm>
            <a:off x="224914" y="1110465"/>
            <a:ext cx="392771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4400" b="1" i="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</a:t>
            </a:r>
            <a:endParaRPr lang="fr-FR" sz="5400" b="1" i="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9F9B755-D8CE-2350-FF93-887AB19282BB}"/>
              </a:ext>
            </a:extLst>
          </p:cNvPr>
          <p:cNvSpPr txBox="1"/>
          <p:nvPr userDrawn="1"/>
        </p:nvSpPr>
        <p:spPr>
          <a:xfrm>
            <a:off x="8105524" y="2502742"/>
            <a:ext cx="4536504" cy="6186309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Plans triennaux </a:t>
            </a:r>
            <a:b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 développement </a:t>
            </a:r>
            <a:b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des établissements scolaires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9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(PTDES)</a:t>
            </a:r>
            <a:endParaRPr kumimoji="0" lang="fr-CA" sz="28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9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7F67AC8-0F94-F8AF-07B0-578B7181F8F3}"/>
              </a:ext>
            </a:extLst>
          </p:cNvPr>
          <p:cNvSpPr txBox="1"/>
          <p:nvPr userDrawn="1"/>
        </p:nvSpPr>
        <p:spPr>
          <a:xfrm>
            <a:off x="6797232" y="1495186"/>
            <a:ext cx="15244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2400" b="0" i="0" dirty="0">
                <a:solidFill>
                  <a:srgbClr val="ADD05F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MODULE</a:t>
            </a:r>
            <a:endParaRPr lang="fr-FR" b="0" i="0">
              <a:solidFill>
                <a:srgbClr val="ADD05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E2BED26-893D-35F3-C65A-9D8951EA9AED}"/>
              </a:ext>
            </a:extLst>
          </p:cNvPr>
          <p:cNvSpPr txBox="1"/>
          <p:nvPr userDrawn="1"/>
        </p:nvSpPr>
        <p:spPr>
          <a:xfrm>
            <a:off x="6550368" y="1110465"/>
            <a:ext cx="1961865" cy="3467513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  <p:txBody>
          <a:bodyPr wrap="square">
            <a:noAutofit/>
          </a:bodyPr>
          <a:lstStyle/>
          <a:p>
            <a:r>
              <a:rPr lang="fr-CA" sz="28700" b="0" i="0" dirty="0">
                <a:gradFill>
                  <a:gsLst>
                    <a:gs pos="0">
                      <a:schemeClr val="accent4">
                        <a:lumMod val="0"/>
                        <a:lumOff val="100000"/>
                      </a:schemeClr>
                    </a:gs>
                    <a:gs pos="35000">
                      <a:schemeClr val="accent4">
                        <a:lumMod val="0"/>
                        <a:lumOff val="100000"/>
                      </a:schemeClr>
                    </a:gs>
                    <a:gs pos="100000">
                      <a:schemeClr val="accent4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</a:gradFill>
                <a:effectLst/>
                <a:latin typeface="Noto Sans Thin" panose="020B0202040504020204" pitchFamily="34" charset="0"/>
                <a:ea typeface="Noto Sans Thin" panose="020B0202040504020204" pitchFamily="34" charset="0"/>
                <a:cs typeface="Noto Sans Thin" panose="020B0202040504020204" pitchFamily="34" charset="0"/>
              </a:rPr>
              <a:t>1</a:t>
            </a:r>
            <a:endParaRPr lang="fr-FR" b="0" i="0">
              <a:gradFill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accent4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</a:gradFill>
              <a:latin typeface="Noto Sans Thin" panose="020B0202040504020204" pitchFamily="34" charset="0"/>
              <a:ea typeface="Noto Sans Thin" panose="020B0202040504020204" pitchFamily="34" charset="0"/>
              <a:cs typeface="Noto Sans Thin" panose="020B02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0492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8" userDrawn="1">
          <p15:clr>
            <a:srgbClr val="FBAE40"/>
          </p15:clr>
        </p15:guide>
        <p15:guide id="4" pos="72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re génér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B4A71CF-2C2F-9274-5855-FC128822DB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48118"/>
          <a:stretch/>
        </p:blipFill>
        <p:spPr>
          <a:xfrm>
            <a:off x="1" y="0"/>
            <a:ext cx="6325454" cy="6858000"/>
          </a:xfrm>
          <a:prstGeom prst="rect">
            <a:avLst/>
          </a:prstGeom>
          <a:effectLst/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0B058E2-6E66-FAE1-20F9-0E7ABDBC7736}"/>
              </a:ext>
            </a:extLst>
          </p:cNvPr>
          <p:cNvSpPr txBox="1"/>
          <p:nvPr userDrawn="1"/>
        </p:nvSpPr>
        <p:spPr>
          <a:xfrm>
            <a:off x="224914" y="1110465"/>
            <a:ext cx="392771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4400" b="1" i="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</a:t>
            </a:r>
            <a:endParaRPr lang="fr-FR" sz="5400" b="1" i="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9F9B755-D8CE-2350-FF93-887AB19282BB}"/>
              </a:ext>
            </a:extLst>
          </p:cNvPr>
          <p:cNvSpPr txBox="1"/>
          <p:nvPr userDrawn="1"/>
        </p:nvSpPr>
        <p:spPr>
          <a:xfrm>
            <a:off x="8512233" y="2844221"/>
            <a:ext cx="4536504" cy="6186309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4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Éducation</a:t>
            </a:r>
            <a:br>
              <a:rPr kumimoji="0" lang="fr-FR" sz="4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</a:br>
            <a:r>
              <a:rPr kumimoji="0" lang="fr-FR" sz="4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inclusive</a:t>
            </a:r>
            <a:endParaRPr kumimoji="0" lang="fr-CA" sz="44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Noto Sans ExtraBold" panose="020B0502040504020204" pitchFamily="34" charset="0"/>
              <a:ea typeface="Noto Sans ExtraBold" panose="020B0502040504020204" pitchFamily="34" charset="0"/>
              <a:cs typeface="Noto Sans ExtraBold" panose="020B050204050402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7F67AC8-0F94-F8AF-07B0-578B7181F8F3}"/>
              </a:ext>
            </a:extLst>
          </p:cNvPr>
          <p:cNvSpPr txBox="1"/>
          <p:nvPr userDrawn="1"/>
        </p:nvSpPr>
        <p:spPr>
          <a:xfrm>
            <a:off x="6797232" y="1495186"/>
            <a:ext cx="15244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2400" b="0" i="0" dirty="0">
                <a:solidFill>
                  <a:srgbClr val="ADD05F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MODULE</a:t>
            </a:r>
            <a:endParaRPr lang="fr-FR" b="0" i="0">
              <a:solidFill>
                <a:srgbClr val="ADD05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E2BED26-893D-35F3-C65A-9D8951EA9AED}"/>
              </a:ext>
            </a:extLst>
          </p:cNvPr>
          <p:cNvSpPr txBox="1"/>
          <p:nvPr userDrawn="1"/>
        </p:nvSpPr>
        <p:spPr>
          <a:xfrm>
            <a:off x="6550368" y="1110465"/>
            <a:ext cx="1961865" cy="3467513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  <p:txBody>
          <a:bodyPr wrap="square">
            <a:noAutofit/>
          </a:bodyPr>
          <a:lstStyle/>
          <a:p>
            <a:r>
              <a:rPr lang="fr-CA" sz="28700" b="0" i="0" dirty="0">
                <a:gradFill>
                  <a:gsLst>
                    <a:gs pos="0">
                      <a:schemeClr val="accent4">
                        <a:lumMod val="0"/>
                        <a:lumOff val="100000"/>
                      </a:schemeClr>
                    </a:gs>
                    <a:gs pos="35000">
                      <a:schemeClr val="accent4">
                        <a:lumMod val="0"/>
                        <a:lumOff val="100000"/>
                      </a:schemeClr>
                    </a:gs>
                    <a:gs pos="100000">
                      <a:schemeClr val="accent4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</a:gradFill>
                <a:effectLst/>
                <a:latin typeface="Noto Sans Thin" panose="020B0202040504020204" pitchFamily="34" charset="0"/>
                <a:ea typeface="Noto Sans Thin" panose="020B0202040504020204" pitchFamily="34" charset="0"/>
                <a:cs typeface="Noto Sans Thin" panose="020B0202040504020204" pitchFamily="34" charset="0"/>
              </a:rPr>
              <a:t>2</a:t>
            </a:r>
            <a:endParaRPr lang="fr-FR" b="0" i="0">
              <a:gradFill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accent4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</a:gradFill>
              <a:latin typeface="Noto Sans Thin" panose="020B0202040504020204" pitchFamily="34" charset="0"/>
              <a:ea typeface="Noto Sans Thin" panose="020B0202040504020204" pitchFamily="34" charset="0"/>
              <a:cs typeface="Noto Sans Thin" panose="020B02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134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8" userDrawn="1">
          <p15:clr>
            <a:srgbClr val="FBAE40"/>
          </p15:clr>
        </p15:guide>
        <p15:guide id="4" pos="72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re génér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B4A71CF-2C2F-9274-5855-FC128822DB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48118"/>
          <a:stretch/>
        </p:blipFill>
        <p:spPr>
          <a:xfrm>
            <a:off x="1" y="0"/>
            <a:ext cx="6325454" cy="6858000"/>
          </a:xfrm>
          <a:prstGeom prst="rect">
            <a:avLst/>
          </a:prstGeom>
          <a:effectLst/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0B058E2-6E66-FAE1-20F9-0E7ABDBC7736}"/>
              </a:ext>
            </a:extLst>
          </p:cNvPr>
          <p:cNvSpPr txBox="1"/>
          <p:nvPr userDrawn="1"/>
        </p:nvSpPr>
        <p:spPr>
          <a:xfrm>
            <a:off x="224914" y="1110465"/>
            <a:ext cx="392771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4400" b="1" i="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</a:t>
            </a:r>
            <a:endParaRPr lang="fr-FR" sz="5400" b="1" i="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9F9B755-D8CE-2350-FF93-887AB19282BB}"/>
              </a:ext>
            </a:extLst>
          </p:cNvPr>
          <p:cNvSpPr txBox="1"/>
          <p:nvPr userDrawn="1"/>
        </p:nvSpPr>
        <p:spPr>
          <a:xfrm>
            <a:off x="8610556" y="2844221"/>
            <a:ext cx="4536504" cy="6186309"/>
          </a:xfrm>
          <a:prstGeom prst="rect">
            <a:avLst/>
          </a:prstGeom>
          <a:noFill/>
          <a:effectLst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4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i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Violence </a:t>
            </a:r>
            <a:br>
              <a:rPr lang="fr-FR" sz="4400" b="1" i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</a:br>
            <a:r>
              <a:rPr lang="fr-FR" sz="4400" b="1" i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et genre</a:t>
            </a:r>
            <a:endParaRPr lang="fr-CA" sz="4400" b="1" i="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Noto Sans ExtraBold" panose="020B0502040504020204" pitchFamily="34" charset="0"/>
              <a:ea typeface="Noto Sans ExtraBold" panose="020B0502040504020204" pitchFamily="34" charset="0"/>
              <a:cs typeface="Noto Sans ExtraBold" panose="020B050204050402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7F67AC8-0F94-F8AF-07B0-578B7181F8F3}"/>
              </a:ext>
            </a:extLst>
          </p:cNvPr>
          <p:cNvSpPr txBox="1"/>
          <p:nvPr userDrawn="1"/>
        </p:nvSpPr>
        <p:spPr>
          <a:xfrm>
            <a:off x="6797232" y="1495186"/>
            <a:ext cx="15244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2400" b="0" i="0" dirty="0">
                <a:solidFill>
                  <a:srgbClr val="ADD05F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MODULE</a:t>
            </a:r>
            <a:endParaRPr lang="fr-FR" b="0" i="0">
              <a:solidFill>
                <a:srgbClr val="ADD05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E2BED26-893D-35F3-C65A-9D8951EA9AED}"/>
              </a:ext>
            </a:extLst>
          </p:cNvPr>
          <p:cNvSpPr txBox="1"/>
          <p:nvPr userDrawn="1"/>
        </p:nvSpPr>
        <p:spPr>
          <a:xfrm>
            <a:off x="6550368" y="1110465"/>
            <a:ext cx="1961865" cy="3467513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  <p:txBody>
          <a:bodyPr wrap="square">
            <a:noAutofit/>
          </a:bodyPr>
          <a:lstStyle/>
          <a:p>
            <a:r>
              <a:rPr lang="fr-CA" sz="28700" b="0" i="0" dirty="0">
                <a:gradFill>
                  <a:gsLst>
                    <a:gs pos="0">
                      <a:schemeClr val="accent4">
                        <a:lumMod val="0"/>
                        <a:lumOff val="100000"/>
                      </a:schemeClr>
                    </a:gs>
                    <a:gs pos="35000">
                      <a:schemeClr val="accent4">
                        <a:lumMod val="0"/>
                        <a:lumOff val="100000"/>
                      </a:schemeClr>
                    </a:gs>
                    <a:gs pos="100000">
                      <a:schemeClr val="accent4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</a:gradFill>
                <a:effectLst/>
                <a:latin typeface="Noto Sans Thin" panose="020B0202040504020204" pitchFamily="34" charset="0"/>
                <a:ea typeface="Noto Sans Thin" panose="020B0202040504020204" pitchFamily="34" charset="0"/>
                <a:cs typeface="Noto Sans Thin" panose="020B0202040504020204" pitchFamily="34" charset="0"/>
              </a:rPr>
              <a:t>3</a:t>
            </a:r>
            <a:endParaRPr lang="fr-FR" b="0" i="0">
              <a:gradFill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accent4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</a:gradFill>
              <a:latin typeface="Noto Sans Thin" panose="020B0202040504020204" pitchFamily="34" charset="0"/>
              <a:ea typeface="Noto Sans Thin" panose="020B0202040504020204" pitchFamily="34" charset="0"/>
              <a:cs typeface="Noto Sans Thin" panose="020B02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4053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8" userDrawn="1">
          <p15:clr>
            <a:srgbClr val="FBAE40"/>
          </p15:clr>
        </p15:guide>
        <p15:guide id="4" pos="72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génér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B4A71CF-2C2F-9274-5855-FC128822DB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48118"/>
          <a:stretch/>
        </p:blipFill>
        <p:spPr>
          <a:xfrm>
            <a:off x="1" y="0"/>
            <a:ext cx="6325454" cy="6858000"/>
          </a:xfrm>
          <a:prstGeom prst="rect">
            <a:avLst/>
          </a:prstGeom>
          <a:effectLst/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0B058E2-6E66-FAE1-20F9-0E7ABDBC7736}"/>
              </a:ext>
            </a:extLst>
          </p:cNvPr>
          <p:cNvSpPr txBox="1"/>
          <p:nvPr userDrawn="1"/>
        </p:nvSpPr>
        <p:spPr>
          <a:xfrm>
            <a:off x="224914" y="1110465"/>
            <a:ext cx="392771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4400" b="1" i="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4</a:t>
            </a:r>
            <a:endParaRPr lang="fr-FR" sz="5400" b="1" i="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9F9B755-D8CE-2350-FF93-887AB19282BB}"/>
              </a:ext>
            </a:extLst>
          </p:cNvPr>
          <p:cNvSpPr txBox="1"/>
          <p:nvPr userDrawn="1"/>
        </p:nvSpPr>
        <p:spPr>
          <a:xfrm>
            <a:off x="7655496" y="2431580"/>
            <a:ext cx="4536504" cy="122540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4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i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Pratiques inclusives</a:t>
            </a:r>
            <a:endParaRPr lang="fr-CA" sz="4400" b="1" i="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Noto Sans ExtraBold" panose="020B0502040504020204" pitchFamily="34" charset="0"/>
              <a:ea typeface="Noto Sans ExtraBold" panose="020B0502040504020204" pitchFamily="34" charset="0"/>
              <a:cs typeface="Noto Sans ExtraBold" panose="020B050204050402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7F67AC8-0F94-F8AF-07B0-578B7181F8F3}"/>
              </a:ext>
            </a:extLst>
          </p:cNvPr>
          <p:cNvSpPr txBox="1"/>
          <p:nvPr userDrawn="1"/>
        </p:nvSpPr>
        <p:spPr>
          <a:xfrm>
            <a:off x="7154027" y="1495186"/>
            <a:ext cx="15244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2400" b="0" i="0" dirty="0">
                <a:solidFill>
                  <a:srgbClr val="ADD05F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MODULE</a:t>
            </a:r>
            <a:endParaRPr lang="fr-FR" b="0" i="0">
              <a:solidFill>
                <a:srgbClr val="ADD05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E2BED26-893D-35F3-C65A-9D8951EA9AED}"/>
              </a:ext>
            </a:extLst>
          </p:cNvPr>
          <p:cNvSpPr txBox="1"/>
          <p:nvPr userDrawn="1"/>
        </p:nvSpPr>
        <p:spPr>
          <a:xfrm>
            <a:off x="6611328" y="1110465"/>
            <a:ext cx="1961865" cy="3467513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  <p:txBody>
          <a:bodyPr wrap="square">
            <a:noAutofit/>
          </a:bodyPr>
          <a:lstStyle/>
          <a:p>
            <a:r>
              <a:rPr lang="fr-CA" sz="28700" b="0" i="0" dirty="0">
                <a:gradFill>
                  <a:gsLst>
                    <a:gs pos="0">
                      <a:schemeClr val="accent4">
                        <a:lumMod val="0"/>
                        <a:lumOff val="100000"/>
                      </a:schemeClr>
                    </a:gs>
                    <a:gs pos="35000">
                      <a:schemeClr val="accent4">
                        <a:lumMod val="0"/>
                        <a:lumOff val="100000"/>
                      </a:schemeClr>
                    </a:gs>
                    <a:gs pos="100000">
                      <a:schemeClr val="accent4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</a:gradFill>
                <a:effectLst/>
                <a:latin typeface="Noto Sans Thin" panose="020B0202040504020204" pitchFamily="34" charset="0"/>
                <a:ea typeface="Noto Sans Thin" panose="020B0202040504020204" pitchFamily="34" charset="0"/>
                <a:cs typeface="Noto Sans Thin" panose="020B0202040504020204" pitchFamily="34" charset="0"/>
              </a:rPr>
              <a:t>4</a:t>
            </a:r>
            <a:endParaRPr lang="fr-FR" b="0" i="0">
              <a:gradFill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accent4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</a:gradFill>
              <a:latin typeface="Noto Sans Thin" panose="020B0202040504020204" pitchFamily="34" charset="0"/>
              <a:ea typeface="Noto Sans Thin" panose="020B0202040504020204" pitchFamily="34" charset="0"/>
              <a:cs typeface="Noto Sans Thin" panose="020B02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3868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8" userDrawn="1">
          <p15:clr>
            <a:srgbClr val="FBAE40"/>
          </p15:clr>
        </p15:guide>
        <p15:guide id="4" pos="724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génér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9F9B755-D8CE-2350-FF93-887AB19282BB}"/>
              </a:ext>
            </a:extLst>
          </p:cNvPr>
          <p:cNvSpPr txBox="1"/>
          <p:nvPr userDrawn="1"/>
        </p:nvSpPr>
        <p:spPr>
          <a:xfrm>
            <a:off x="8487295" y="2887941"/>
            <a:ext cx="3800992" cy="122540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4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i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Noto Sans Display Condensed" panose="020B0502040504020204" pitchFamily="34" charset="0"/>
                <a:ea typeface="Noto Sans Display Condensed" panose="020B0502040504020204" pitchFamily="34" charset="0"/>
                <a:cs typeface="Noto Sans Display Condensed" panose="020B0502040504020204" pitchFamily="34" charset="0"/>
              </a:rPr>
              <a:t>Pratiques inclusives</a:t>
            </a:r>
            <a:endParaRPr lang="fr-CA" sz="4400" b="1" i="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Noto Sans Display Condensed" panose="020B0502040504020204" pitchFamily="34" charset="0"/>
              <a:ea typeface="Noto Sans Display Condensed" panose="020B0502040504020204" pitchFamily="34" charset="0"/>
              <a:cs typeface="Noto Sans Display Condensed" panose="020B0502040504020204" pitchFamily="34" charset="0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58E36CA7-0C23-4B72-4A7E-C83745F7448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239022" y="1899612"/>
            <a:ext cx="3051969" cy="2971646"/>
            <a:chOff x="7711884" y="1264024"/>
            <a:chExt cx="2816949" cy="2366682"/>
          </a:xfrm>
        </p:grpSpPr>
        <p:sp>
          <p:nvSpPr>
            <p:cNvPr id="17" name="Bouée 16">
              <a:extLst>
                <a:ext uri="{FF2B5EF4-FFF2-40B4-BE49-F238E27FC236}">
                  <a16:creationId xmlns:a16="http://schemas.microsoft.com/office/drawing/2014/main" id="{195B1F73-1C6A-DF57-8624-DF2A53510D8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711884" y="1264024"/>
              <a:ext cx="2816949" cy="2366682"/>
            </a:xfrm>
            <a:prstGeom prst="donut">
              <a:avLst>
                <a:gd name="adj" fmla="val 11553"/>
              </a:avLst>
            </a:prstGeom>
            <a:solidFill>
              <a:srgbClr val="C04564"/>
            </a:solidFill>
            <a:ln w="95250" cap="sq" cmpd="sng">
              <a:noFill/>
              <a:prstDash val="sysDash"/>
              <a:miter lim="800000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3051969"/>
                        <a:gd name="connsiteY0" fmla="*/ 1485823 h 2971646"/>
                        <a:gd name="connsiteX1" fmla="*/ 1525985 w 3051969"/>
                        <a:gd name="connsiteY1" fmla="*/ 0 h 2971646"/>
                        <a:gd name="connsiteX2" fmla="*/ 3051970 w 3051969"/>
                        <a:gd name="connsiteY2" fmla="*/ 1485823 h 2971646"/>
                        <a:gd name="connsiteX3" fmla="*/ 1525985 w 3051969"/>
                        <a:gd name="connsiteY3" fmla="*/ 2971646 h 2971646"/>
                        <a:gd name="connsiteX4" fmla="*/ 0 w 3051969"/>
                        <a:gd name="connsiteY4" fmla="*/ 1485823 h 2971646"/>
                        <a:gd name="connsiteX5" fmla="*/ 343314 w 3051969"/>
                        <a:gd name="connsiteY5" fmla="*/ 1485823 h 2971646"/>
                        <a:gd name="connsiteX6" fmla="*/ 1525984 w 3051969"/>
                        <a:gd name="connsiteY6" fmla="*/ 2628332 h 2971646"/>
                        <a:gd name="connsiteX7" fmla="*/ 2708654 w 3051969"/>
                        <a:gd name="connsiteY7" fmla="*/ 1485823 h 2971646"/>
                        <a:gd name="connsiteX8" fmla="*/ 1525984 w 3051969"/>
                        <a:gd name="connsiteY8" fmla="*/ 343314 h 2971646"/>
                        <a:gd name="connsiteX9" fmla="*/ 343314 w 3051969"/>
                        <a:gd name="connsiteY9" fmla="*/ 1485823 h 29716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3051969" h="2971646" fill="none" extrusionOk="0">
                          <a:moveTo>
                            <a:pt x="0" y="1485823"/>
                          </a:moveTo>
                          <a:cubicBezTo>
                            <a:pt x="-89476" y="650754"/>
                            <a:pt x="788278" y="85928"/>
                            <a:pt x="1525985" y="0"/>
                          </a:cubicBezTo>
                          <a:cubicBezTo>
                            <a:pt x="2387871" y="28444"/>
                            <a:pt x="3074245" y="895929"/>
                            <a:pt x="3051970" y="1485823"/>
                          </a:cubicBezTo>
                          <a:cubicBezTo>
                            <a:pt x="3187711" y="2515507"/>
                            <a:pt x="2515806" y="3151763"/>
                            <a:pt x="1525985" y="2971646"/>
                          </a:cubicBezTo>
                          <a:cubicBezTo>
                            <a:pt x="860305" y="2816588"/>
                            <a:pt x="28511" y="2172313"/>
                            <a:pt x="0" y="1485823"/>
                          </a:cubicBezTo>
                          <a:close/>
                          <a:moveTo>
                            <a:pt x="343314" y="1485823"/>
                          </a:moveTo>
                          <a:cubicBezTo>
                            <a:pt x="304543" y="2123180"/>
                            <a:pt x="712697" y="2517855"/>
                            <a:pt x="1525984" y="2628332"/>
                          </a:cubicBezTo>
                          <a:cubicBezTo>
                            <a:pt x="2078060" y="2621156"/>
                            <a:pt x="2668868" y="2035712"/>
                            <a:pt x="2708654" y="1485823"/>
                          </a:cubicBezTo>
                          <a:cubicBezTo>
                            <a:pt x="2712349" y="804855"/>
                            <a:pt x="2165418" y="351335"/>
                            <a:pt x="1525984" y="343314"/>
                          </a:cubicBezTo>
                          <a:cubicBezTo>
                            <a:pt x="804711" y="465083"/>
                            <a:pt x="389160" y="888900"/>
                            <a:pt x="343314" y="1485823"/>
                          </a:cubicBezTo>
                          <a:close/>
                        </a:path>
                        <a:path w="3051969" h="2971646" stroke="0" extrusionOk="0">
                          <a:moveTo>
                            <a:pt x="0" y="1485823"/>
                          </a:moveTo>
                          <a:cubicBezTo>
                            <a:pt x="-208283" y="536752"/>
                            <a:pt x="574013" y="40982"/>
                            <a:pt x="1525985" y="0"/>
                          </a:cubicBezTo>
                          <a:cubicBezTo>
                            <a:pt x="2476737" y="22731"/>
                            <a:pt x="2857245" y="671418"/>
                            <a:pt x="3051970" y="1485823"/>
                          </a:cubicBezTo>
                          <a:cubicBezTo>
                            <a:pt x="2915046" y="2440134"/>
                            <a:pt x="2353690" y="3054960"/>
                            <a:pt x="1525985" y="2971646"/>
                          </a:cubicBezTo>
                          <a:cubicBezTo>
                            <a:pt x="508231" y="2875913"/>
                            <a:pt x="63205" y="2336620"/>
                            <a:pt x="0" y="1485823"/>
                          </a:cubicBezTo>
                          <a:close/>
                          <a:moveTo>
                            <a:pt x="343314" y="1485823"/>
                          </a:moveTo>
                          <a:cubicBezTo>
                            <a:pt x="502247" y="2135667"/>
                            <a:pt x="951023" y="2467377"/>
                            <a:pt x="1525984" y="2628332"/>
                          </a:cubicBezTo>
                          <a:cubicBezTo>
                            <a:pt x="2064150" y="2610721"/>
                            <a:pt x="2590995" y="2227588"/>
                            <a:pt x="2708654" y="1485823"/>
                          </a:cubicBezTo>
                          <a:cubicBezTo>
                            <a:pt x="2700478" y="776868"/>
                            <a:pt x="2157302" y="373684"/>
                            <a:pt x="1525984" y="343314"/>
                          </a:cubicBezTo>
                          <a:cubicBezTo>
                            <a:pt x="990642" y="409279"/>
                            <a:pt x="462295" y="883440"/>
                            <a:pt x="343314" y="1485823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fr-FR"/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98B00896-88FC-0619-78D8-CCAD1EA57D55}"/>
                </a:ext>
              </a:extLst>
            </p:cNvPr>
            <p:cNvSpPr txBox="1"/>
            <p:nvPr userDrawn="1"/>
          </p:nvSpPr>
          <p:spPr>
            <a:xfrm>
              <a:off x="8524988" y="1609140"/>
              <a:ext cx="1190741" cy="147278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noAutofit/>
            </a:bodyPr>
            <a:lstStyle/>
            <a:p>
              <a:pPr algn="ctr"/>
              <a:r>
                <a:rPr lang="fr-CA" sz="13800" b="0" i="0" dirty="0">
                  <a:solidFill>
                    <a:srgbClr val="C04564"/>
                  </a:solidFill>
                  <a:effectLst/>
                  <a:latin typeface="Noto Sans Display Condensed" panose="020B0502040504020204" pitchFamily="34" charset="0"/>
                  <a:ea typeface="Noto Sans Display Condensed" panose="020B0502040504020204" pitchFamily="34" charset="0"/>
                  <a:cs typeface="Noto Sans Display Condensed" panose="020B0502040504020204" pitchFamily="34" charset="0"/>
                </a:rPr>
                <a:t>4</a:t>
              </a:r>
              <a:endParaRPr lang="fr-FR">
                <a:solidFill>
                  <a:srgbClr val="C04564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9B4A71CF-2C2F-9274-5855-FC128822DB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48118"/>
          <a:stretch/>
        </p:blipFill>
        <p:spPr>
          <a:xfrm>
            <a:off x="0" y="0"/>
            <a:ext cx="6325454" cy="6858000"/>
          </a:xfrm>
          <a:prstGeom prst="rect">
            <a:avLst/>
          </a:prstGeom>
          <a:effectLst/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0B058E2-6E66-FAE1-20F9-0E7ABDBC7736}"/>
              </a:ext>
            </a:extLst>
          </p:cNvPr>
          <p:cNvSpPr txBox="1"/>
          <p:nvPr userDrawn="1"/>
        </p:nvSpPr>
        <p:spPr>
          <a:xfrm>
            <a:off x="224914" y="1110465"/>
            <a:ext cx="392771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4400" b="1" i="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4</a:t>
            </a:r>
            <a:endParaRPr lang="fr-FR" sz="5400" b="1" i="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9233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8" userDrawn="1">
          <p15:clr>
            <a:srgbClr val="FBAE40"/>
          </p15:clr>
        </p15:guide>
        <p15:guide id="4" pos="724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>
              <a:spcBef>
                <a:spcPts val="1200"/>
              </a:spcBef>
              <a:defRPr/>
            </a:pPr>
            <a:r>
              <a:rPr lang="fr-FR" b="1">
                <a:solidFill>
                  <a:schemeClr val="tx1">
                    <a:lumMod val="50000"/>
                    <a:lumOff val="50000"/>
                  </a:schemeClr>
                </a:solidFill>
              </a:rPr>
              <a:t>Genre, inclusion et équité</a:t>
            </a:r>
            <a:r>
              <a:rPr lang="fr-FR"/>
              <a:t>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Module 1</a:t>
            </a:r>
            <a:r>
              <a:rPr lang="fr-FR"/>
              <a:t>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Plans triennaux de développement des établissements scolaires (PTDES)</a:t>
            </a:r>
            <a:endParaRPr lang="fr-CA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6922024-7654-6418-B12A-E0D4E0018459}"/>
              </a:ext>
            </a:extLst>
          </p:cNvPr>
          <p:cNvSpPr/>
          <p:nvPr userDrawn="1"/>
        </p:nvSpPr>
        <p:spPr>
          <a:xfrm>
            <a:off x="695325" y="728663"/>
            <a:ext cx="10801350" cy="5400675"/>
          </a:xfrm>
          <a:custGeom>
            <a:avLst/>
            <a:gdLst>
              <a:gd name="connsiteX0" fmla="*/ 0 w 10801350"/>
              <a:gd name="connsiteY0" fmla="*/ 226774 h 5400675"/>
              <a:gd name="connsiteX1" fmla="*/ 226774 w 10801350"/>
              <a:gd name="connsiteY1" fmla="*/ 0 h 5400675"/>
              <a:gd name="connsiteX2" fmla="*/ 1123584 w 10801350"/>
              <a:gd name="connsiteY2" fmla="*/ 0 h 5400675"/>
              <a:gd name="connsiteX3" fmla="*/ 1709959 w 10801350"/>
              <a:gd name="connsiteY3" fmla="*/ 0 h 5400675"/>
              <a:gd name="connsiteX4" fmla="*/ 2192856 w 10801350"/>
              <a:gd name="connsiteY4" fmla="*/ 0 h 5400675"/>
              <a:gd name="connsiteX5" fmla="*/ 2986188 w 10801350"/>
              <a:gd name="connsiteY5" fmla="*/ 0 h 5400675"/>
              <a:gd name="connsiteX6" fmla="*/ 3572563 w 10801350"/>
              <a:gd name="connsiteY6" fmla="*/ 0 h 5400675"/>
              <a:gd name="connsiteX7" fmla="*/ 4469373 w 10801350"/>
              <a:gd name="connsiteY7" fmla="*/ 0 h 5400675"/>
              <a:gd name="connsiteX8" fmla="*/ 4952270 w 10801350"/>
              <a:gd name="connsiteY8" fmla="*/ 0 h 5400675"/>
              <a:gd name="connsiteX9" fmla="*/ 5849080 w 10801350"/>
              <a:gd name="connsiteY9" fmla="*/ 0 h 5400675"/>
              <a:gd name="connsiteX10" fmla="*/ 6228499 w 10801350"/>
              <a:gd name="connsiteY10" fmla="*/ 0 h 5400675"/>
              <a:gd name="connsiteX11" fmla="*/ 6918353 w 10801350"/>
              <a:gd name="connsiteY11" fmla="*/ 0 h 5400675"/>
              <a:gd name="connsiteX12" fmla="*/ 7608206 w 10801350"/>
              <a:gd name="connsiteY12" fmla="*/ 0 h 5400675"/>
              <a:gd name="connsiteX13" fmla="*/ 8194582 w 10801350"/>
              <a:gd name="connsiteY13" fmla="*/ 0 h 5400675"/>
              <a:gd name="connsiteX14" fmla="*/ 9091391 w 10801350"/>
              <a:gd name="connsiteY14" fmla="*/ 0 h 5400675"/>
              <a:gd name="connsiteX15" fmla="*/ 9988201 w 10801350"/>
              <a:gd name="connsiteY15" fmla="*/ 0 h 5400675"/>
              <a:gd name="connsiteX16" fmla="*/ 10574576 w 10801350"/>
              <a:gd name="connsiteY16" fmla="*/ 0 h 5400675"/>
              <a:gd name="connsiteX17" fmla="*/ 10801350 w 10801350"/>
              <a:gd name="connsiteY17" fmla="*/ 226774 h 5400675"/>
              <a:gd name="connsiteX18" fmla="*/ 10801350 w 10801350"/>
              <a:gd name="connsiteY18" fmla="*/ 894636 h 5400675"/>
              <a:gd name="connsiteX19" fmla="*/ 10801350 w 10801350"/>
              <a:gd name="connsiteY19" fmla="*/ 1364613 h 5400675"/>
              <a:gd name="connsiteX20" fmla="*/ 10801350 w 10801350"/>
              <a:gd name="connsiteY20" fmla="*/ 1884062 h 5400675"/>
              <a:gd name="connsiteX21" fmla="*/ 10801350 w 10801350"/>
              <a:gd name="connsiteY21" fmla="*/ 2601395 h 5400675"/>
              <a:gd name="connsiteX22" fmla="*/ 10801350 w 10801350"/>
              <a:gd name="connsiteY22" fmla="*/ 3219786 h 5400675"/>
              <a:gd name="connsiteX23" fmla="*/ 10801350 w 10801350"/>
              <a:gd name="connsiteY23" fmla="*/ 3739234 h 5400675"/>
              <a:gd name="connsiteX24" fmla="*/ 10801350 w 10801350"/>
              <a:gd name="connsiteY24" fmla="*/ 4357625 h 5400675"/>
              <a:gd name="connsiteX25" fmla="*/ 10801350 w 10801350"/>
              <a:gd name="connsiteY25" fmla="*/ 5173901 h 5400675"/>
              <a:gd name="connsiteX26" fmla="*/ 10574576 w 10801350"/>
              <a:gd name="connsiteY26" fmla="*/ 5400675 h 5400675"/>
              <a:gd name="connsiteX27" fmla="*/ 9677766 w 10801350"/>
              <a:gd name="connsiteY27" fmla="*/ 5400675 h 5400675"/>
              <a:gd name="connsiteX28" fmla="*/ 8884435 w 10801350"/>
              <a:gd name="connsiteY28" fmla="*/ 5400675 h 5400675"/>
              <a:gd name="connsiteX29" fmla="*/ 8401538 w 10801350"/>
              <a:gd name="connsiteY29" fmla="*/ 5400675 h 5400675"/>
              <a:gd name="connsiteX30" fmla="*/ 7608206 w 10801350"/>
              <a:gd name="connsiteY30" fmla="*/ 5400675 h 5400675"/>
              <a:gd name="connsiteX31" fmla="*/ 7228787 w 10801350"/>
              <a:gd name="connsiteY31" fmla="*/ 5400675 h 5400675"/>
              <a:gd name="connsiteX32" fmla="*/ 6435455 w 10801350"/>
              <a:gd name="connsiteY32" fmla="*/ 5400675 h 5400675"/>
              <a:gd name="connsiteX33" fmla="*/ 5952558 w 10801350"/>
              <a:gd name="connsiteY33" fmla="*/ 5400675 h 5400675"/>
              <a:gd name="connsiteX34" fmla="*/ 5573138 w 10801350"/>
              <a:gd name="connsiteY34" fmla="*/ 5400675 h 5400675"/>
              <a:gd name="connsiteX35" fmla="*/ 5090241 w 10801350"/>
              <a:gd name="connsiteY35" fmla="*/ 5400675 h 5400675"/>
              <a:gd name="connsiteX36" fmla="*/ 4296909 w 10801350"/>
              <a:gd name="connsiteY36" fmla="*/ 5400675 h 5400675"/>
              <a:gd name="connsiteX37" fmla="*/ 3814012 w 10801350"/>
              <a:gd name="connsiteY37" fmla="*/ 5400675 h 5400675"/>
              <a:gd name="connsiteX38" fmla="*/ 3434593 w 10801350"/>
              <a:gd name="connsiteY38" fmla="*/ 5400675 h 5400675"/>
              <a:gd name="connsiteX39" fmla="*/ 2951695 w 10801350"/>
              <a:gd name="connsiteY39" fmla="*/ 5400675 h 5400675"/>
              <a:gd name="connsiteX40" fmla="*/ 2365320 w 10801350"/>
              <a:gd name="connsiteY40" fmla="*/ 5400675 h 5400675"/>
              <a:gd name="connsiteX41" fmla="*/ 1675466 w 10801350"/>
              <a:gd name="connsiteY41" fmla="*/ 5400675 h 5400675"/>
              <a:gd name="connsiteX42" fmla="*/ 1192569 w 10801350"/>
              <a:gd name="connsiteY42" fmla="*/ 5400675 h 5400675"/>
              <a:gd name="connsiteX43" fmla="*/ 226774 w 10801350"/>
              <a:gd name="connsiteY43" fmla="*/ 5400675 h 5400675"/>
              <a:gd name="connsiteX44" fmla="*/ 0 w 10801350"/>
              <a:gd name="connsiteY44" fmla="*/ 5173901 h 5400675"/>
              <a:gd name="connsiteX45" fmla="*/ 0 w 10801350"/>
              <a:gd name="connsiteY45" fmla="*/ 4703924 h 5400675"/>
              <a:gd name="connsiteX46" fmla="*/ 0 w 10801350"/>
              <a:gd name="connsiteY46" fmla="*/ 4135004 h 5400675"/>
              <a:gd name="connsiteX47" fmla="*/ 0 w 10801350"/>
              <a:gd name="connsiteY47" fmla="*/ 3467142 h 5400675"/>
              <a:gd name="connsiteX48" fmla="*/ 0 w 10801350"/>
              <a:gd name="connsiteY48" fmla="*/ 2947694 h 5400675"/>
              <a:gd name="connsiteX49" fmla="*/ 0 w 10801350"/>
              <a:gd name="connsiteY49" fmla="*/ 2329303 h 5400675"/>
              <a:gd name="connsiteX50" fmla="*/ 0 w 10801350"/>
              <a:gd name="connsiteY50" fmla="*/ 1859326 h 5400675"/>
              <a:gd name="connsiteX51" fmla="*/ 0 w 10801350"/>
              <a:gd name="connsiteY51" fmla="*/ 1141992 h 5400675"/>
              <a:gd name="connsiteX52" fmla="*/ 0 w 10801350"/>
              <a:gd name="connsiteY52" fmla="*/ 226774 h 5400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0801350" h="5400675" extrusionOk="0">
                <a:moveTo>
                  <a:pt x="0" y="226774"/>
                </a:moveTo>
                <a:cubicBezTo>
                  <a:pt x="-10985" y="94755"/>
                  <a:pt x="93045" y="3185"/>
                  <a:pt x="226774" y="0"/>
                </a:cubicBezTo>
                <a:cubicBezTo>
                  <a:pt x="653750" y="14132"/>
                  <a:pt x="795984" y="26628"/>
                  <a:pt x="1123584" y="0"/>
                </a:cubicBezTo>
                <a:cubicBezTo>
                  <a:pt x="1451184" y="-26628"/>
                  <a:pt x="1422556" y="25490"/>
                  <a:pt x="1709959" y="0"/>
                </a:cubicBezTo>
                <a:cubicBezTo>
                  <a:pt x="1997362" y="-25490"/>
                  <a:pt x="2065703" y="22686"/>
                  <a:pt x="2192856" y="0"/>
                </a:cubicBezTo>
                <a:cubicBezTo>
                  <a:pt x="2320009" y="-22686"/>
                  <a:pt x="2669834" y="37310"/>
                  <a:pt x="2986188" y="0"/>
                </a:cubicBezTo>
                <a:cubicBezTo>
                  <a:pt x="3302542" y="-37310"/>
                  <a:pt x="3282100" y="5384"/>
                  <a:pt x="3572563" y="0"/>
                </a:cubicBezTo>
                <a:cubicBezTo>
                  <a:pt x="3863027" y="-5384"/>
                  <a:pt x="4100271" y="44423"/>
                  <a:pt x="4469373" y="0"/>
                </a:cubicBezTo>
                <a:cubicBezTo>
                  <a:pt x="4838475" y="-44423"/>
                  <a:pt x="4757437" y="-20416"/>
                  <a:pt x="4952270" y="0"/>
                </a:cubicBezTo>
                <a:cubicBezTo>
                  <a:pt x="5147103" y="20416"/>
                  <a:pt x="5444248" y="-18821"/>
                  <a:pt x="5849080" y="0"/>
                </a:cubicBezTo>
                <a:cubicBezTo>
                  <a:pt x="6253912" y="18821"/>
                  <a:pt x="6060189" y="74"/>
                  <a:pt x="6228499" y="0"/>
                </a:cubicBezTo>
                <a:cubicBezTo>
                  <a:pt x="6396809" y="-74"/>
                  <a:pt x="6635919" y="23598"/>
                  <a:pt x="6918353" y="0"/>
                </a:cubicBezTo>
                <a:cubicBezTo>
                  <a:pt x="7200787" y="-23598"/>
                  <a:pt x="7400595" y="-33188"/>
                  <a:pt x="7608206" y="0"/>
                </a:cubicBezTo>
                <a:cubicBezTo>
                  <a:pt x="7815817" y="33188"/>
                  <a:pt x="8002401" y="23561"/>
                  <a:pt x="8194582" y="0"/>
                </a:cubicBezTo>
                <a:cubicBezTo>
                  <a:pt x="8386763" y="-23561"/>
                  <a:pt x="8866562" y="-1784"/>
                  <a:pt x="9091391" y="0"/>
                </a:cubicBezTo>
                <a:cubicBezTo>
                  <a:pt x="9316220" y="1784"/>
                  <a:pt x="9755671" y="41297"/>
                  <a:pt x="9988201" y="0"/>
                </a:cubicBezTo>
                <a:cubicBezTo>
                  <a:pt x="10220731" y="-41297"/>
                  <a:pt x="10430389" y="3777"/>
                  <a:pt x="10574576" y="0"/>
                </a:cubicBezTo>
                <a:cubicBezTo>
                  <a:pt x="10695137" y="-4412"/>
                  <a:pt x="10787873" y="81383"/>
                  <a:pt x="10801350" y="226774"/>
                </a:cubicBezTo>
                <a:cubicBezTo>
                  <a:pt x="10798627" y="400469"/>
                  <a:pt x="10806398" y="614153"/>
                  <a:pt x="10801350" y="894636"/>
                </a:cubicBezTo>
                <a:cubicBezTo>
                  <a:pt x="10796302" y="1175119"/>
                  <a:pt x="10793299" y="1206106"/>
                  <a:pt x="10801350" y="1364613"/>
                </a:cubicBezTo>
                <a:cubicBezTo>
                  <a:pt x="10809401" y="1523120"/>
                  <a:pt x="10791988" y="1746076"/>
                  <a:pt x="10801350" y="1884062"/>
                </a:cubicBezTo>
                <a:cubicBezTo>
                  <a:pt x="10810712" y="2022048"/>
                  <a:pt x="10766987" y="2426649"/>
                  <a:pt x="10801350" y="2601395"/>
                </a:cubicBezTo>
                <a:cubicBezTo>
                  <a:pt x="10835713" y="2776141"/>
                  <a:pt x="10823329" y="3066740"/>
                  <a:pt x="10801350" y="3219786"/>
                </a:cubicBezTo>
                <a:cubicBezTo>
                  <a:pt x="10779371" y="3372832"/>
                  <a:pt x="10817292" y="3623142"/>
                  <a:pt x="10801350" y="3739234"/>
                </a:cubicBezTo>
                <a:cubicBezTo>
                  <a:pt x="10785408" y="3855326"/>
                  <a:pt x="10778840" y="4198161"/>
                  <a:pt x="10801350" y="4357625"/>
                </a:cubicBezTo>
                <a:cubicBezTo>
                  <a:pt x="10823860" y="4517089"/>
                  <a:pt x="10828214" y="4910374"/>
                  <a:pt x="10801350" y="5173901"/>
                </a:cubicBezTo>
                <a:cubicBezTo>
                  <a:pt x="10805915" y="5285105"/>
                  <a:pt x="10714190" y="5416212"/>
                  <a:pt x="10574576" y="5400675"/>
                </a:cubicBezTo>
                <a:cubicBezTo>
                  <a:pt x="10313846" y="5376119"/>
                  <a:pt x="9885603" y="5438993"/>
                  <a:pt x="9677766" y="5400675"/>
                </a:cubicBezTo>
                <a:cubicBezTo>
                  <a:pt x="9469929" y="5362358"/>
                  <a:pt x="9266237" y="5363223"/>
                  <a:pt x="8884435" y="5400675"/>
                </a:cubicBezTo>
                <a:cubicBezTo>
                  <a:pt x="8502633" y="5438127"/>
                  <a:pt x="8558870" y="5407824"/>
                  <a:pt x="8401538" y="5400675"/>
                </a:cubicBezTo>
                <a:cubicBezTo>
                  <a:pt x="8244206" y="5393526"/>
                  <a:pt x="7810730" y="5410001"/>
                  <a:pt x="7608206" y="5400675"/>
                </a:cubicBezTo>
                <a:cubicBezTo>
                  <a:pt x="7405682" y="5391349"/>
                  <a:pt x="7344358" y="5400475"/>
                  <a:pt x="7228787" y="5400675"/>
                </a:cubicBezTo>
                <a:cubicBezTo>
                  <a:pt x="7113216" y="5400875"/>
                  <a:pt x="6643985" y="5434222"/>
                  <a:pt x="6435455" y="5400675"/>
                </a:cubicBezTo>
                <a:cubicBezTo>
                  <a:pt x="6226925" y="5367128"/>
                  <a:pt x="6055510" y="5415783"/>
                  <a:pt x="5952558" y="5400675"/>
                </a:cubicBezTo>
                <a:cubicBezTo>
                  <a:pt x="5849606" y="5385567"/>
                  <a:pt x="5734804" y="5385699"/>
                  <a:pt x="5573138" y="5400675"/>
                </a:cubicBezTo>
                <a:cubicBezTo>
                  <a:pt x="5411472" y="5415651"/>
                  <a:pt x="5189574" y="5392081"/>
                  <a:pt x="5090241" y="5400675"/>
                </a:cubicBezTo>
                <a:cubicBezTo>
                  <a:pt x="4990908" y="5409269"/>
                  <a:pt x="4528655" y="5427567"/>
                  <a:pt x="4296909" y="5400675"/>
                </a:cubicBezTo>
                <a:cubicBezTo>
                  <a:pt x="4065163" y="5373783"/>
                  <a:pt x="4024957" y="5381746"/>
                  <a:pt x="3814012" y="5400675"/>
                </a:cubicBezTo>
                <a:cubicBezTo>
                  <a:pt x="3603067" y="5419604"/>
                  <a:pt x="3552787" y="5410707"/>
                  <a:pt x="3434593" y="5400675"/>
                </a:cubicBezTo>
                <a:cubicBezTo>
                  <a:pt x="3316399" y="5390643"/>
                  <a:pt x="3161893" y="5393510"/>
                  <a:pt x="2951695" y="5400675"/>
                </a:cubicBezTo>
                <a:cubicBezTo>
                  <a:pt x="2741497" y="5407840"/>
                  <a:pt x="2559184" y="5375331"/>
                  <a:pt x="2365320" y="5400675"/>
                </a:cubicBezTo>
                <a:cubicBezTo>
                  <a:pt x="2171457" y="5426019"/>
                  <a:pt x="1994576" y="5415364"/>
                  <a:pt x="1675466" y="5400675"/>
                </a:cubicBezTo>
                <a:cubicBezTo>
                  <a:pt x="1356356" y="5385986"/>
                  <a:pt x="1370304" y="5390897"/>
                  <a:pt x="1192569" y="5400675"/>
                </a:cubicBezTo>
                <a:cubicBezTo>
                  <a:pt x="1014834" y="5410453"/>
                  <a:pt x="588284" y="5413999"/>
                  <a:pt x="226774" y="5400675"/>
                </a:cubicBezTo>
                <a:cubicBezTo>
                  <a:pt x="93872" y="5386997"/>
                  <a:pt x="-25200" y="5310857"/>
                  <a:pt x="0" y="5173901"/>
                </a:cubicBezTo>
                <a:cubicBezTo>
                  <a:pt x="-17471" y="5024106"/>
                  <a:pt x="-12534" y="4838075"/>
                  <a:pt x="0" y="4703924"/>
                </a:cubicBezTo>
                <a:cubicBezTo>
                  <a:pt x="12534" y="4569773"/>
                  <a:pt x="18273" y="4352449"/>
                  <a:pt x="0" y="4135004"/>
                </a:cubicBezTo>
                <a:cubicBezTo>
                  <a:pt x="-18273" y="3917559"/>
                  <a:pt x="17283" y="3668695"/>
                  <a:pt x="0" y="3467142"/>
                </a:cubicBezTo>
                <a:cubicBezTo>
                  <a:pt x="-17283" y="3265589"/>
                  <a:pt x="7626" y="3200612"/>
                  <a:pt x="0" y="2947694"/>
                </a:cubicBezTo>
                <a:cubicBezTo>
                  <a:pt x="-7626" y="2694776"/>
                  <a:pt x="-9353" y="2566915"/>
                  <a:pt x="0" y="2329303"/>
                </a:cubicBezTo>
                <a:cubicBezTo>
                  <a:pt x="9353" y="2091691"/>
                  <a:pt x="5998" y="2091350"/>
                  <a:pt x="0" y="1859326"/>
                </a:cubicBezTo>
                <a:cubicBezTo>
                  <a:pt x="-5998" y="1627302"/>
                  <a:pt x="-5634" y="1325296"/>
                  <a:pt x="0" y="1141992"/>
                </a:cubicBezTo>
                <a:cubicBezTo>
                  <a:pt x="5634" y="958688"/>
                  <a:pt x="-677" y="566625"/>
                  <a:pt x="0" y="226774"/>
                </a:cubicBezTo>
                <a:close/>
              </a:path>
            </a:pathLst>
          </a:custGeom>
          <a:noFill/>
          <a:ln w="66675" cap="sq">
            <a:solidFill>
              <a:srgbClr val="ADD05F">
                <a:alpha val="50000"/>
              </a:srgbClr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4199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6954" y="523572"/>
            <a:ext cx="7718093" cy="443198"/>
          </a:xfrm>
          <a:solidFill>
            <a:schemeClr val="bg1"/>
          </a:solidFill>
          <a:effectLst/>
        </p:spPr>
        <p:txBody>
          <a:bodyPr wrap="none" lIns="180000" rIns="180000">
            <a:spAutoFit/>
          </a:bodyPr>
          <a:lstStyle>
            <a:lvl1pPr algn="ctr">
              <a:defRPr sz="3200">
                <a:solidFill>
                  <a:srgbClr val="00A69F"/>
                </a:solidFill>
              </a:defRPr>
            </a:lvl1pPr>
          </a:lstStyle>
          <a:p>
            <a:r>
              <a:rPr lang="fr-FR" dirty="0"/>
              <a:t>Rappel des objectifs de la formation</a:t>
            </a:r>
          </a:p>
        </p:txBody>
      </p:sp>
      <p:sp>
        <p:nvSpPr>
          <p:cNvPr id="6" name="Larme 5">
            <a:extLst>
              <a:ext uri="{FF2B5EF4-FFF2-40B4-BE49-F238E27FC236}">
                <a16:creationId xmlns:a16="http://schemas.microsoft.com/office/drawing/2014/main" id="{D61107C0-4925-293E-9E5E-B60976EEBD6E}"/>
              </a:ext>
            </a:extLst>
          </p:cNvPr>
          <p:cNvSpPr/>
          <p:nvPr userDrawn="1"/>
        </p:nvSpPr>
        <p:spPr>
          <a:xfrm rot="5400000">
            <a:off x="11421686" y="6093334"/>
            <a:ext cx="770313" cy="770313"/>
          </a:xfrm>
          <a:prstGeom prst="teardrop">
            <a:avLst/>
          </a:prstGeom>
          <a:solidFill>
            <a:srgbClr val="00A6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1687" y="6093335"/>
            <a:ext cx="792252" cy="764666"/>
          </a:xfrm>
        </p:spPr>
        <p:txBody>
          <a:bodyPr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938797D1-E172-7E82-DC75-A53C02833FF0}"/>
              </a:ext>
            </a:extLst>
          </p:cNvPr>
          <p:cNvSpPr/>
          <p:nvPr userDrawn="1"/>
        </p:nvSpPr>
        <p:spPr>
          <a:xfrm>
            <a:off x="4589374" y="0"/>
            <a:ext cx="3013252" cy="414113"/>
          </a:xfrm>
          <a:custGeom>
            <a:avLst/>
            <a:gdLst>
              <a:gd name="connsiteX0" fmla="*/ 0 w 3013252"/>
              <a:gd name="connsiteY0" fmla="*/ 0 h 414113"/>
              <a:gd name="connsiteX1" fmla="*/ 3013252 w 3013252"/>
              <a:gd name="connsiteY1" fmla="*/ 0 h 414113"/>
              <a:gd name="connsiteX2" fmla="*/ 2921182 w 3013252"/>
              <a:gd name="connsiteY2" fmla="*/ 55934 h 414113"/>
              <a:gd name="connsiteX3" fmla="*/ 1506626 w 3013252"/>
              <a:gd name="connsiteY3" fmla="*/ 414113 h 414113"/>
              <a:gd name="connsiteX4" fmla="*/ 92070 w 3013252"/>
              <a:gd name="connsiteY4" fmla="*/ 55934 h 414113"/>
              <a:gd name="connsiteX5" fmla="*/ 0 w 3013252"/>
              <a:gd name="connsiteY5" fmla="*/ 0 h 41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13252" h="414113">
                <a:moveTo>
                  <a:pt x="0" y="0"/>
                </a:moveTo>
                <a:lnTo>
                  <a:pt x="3013252" y="0"/>
                </a:lnTo>
                <a:lnTo>
                  <a:pt x="2921182" y="55934"/>
                </a:lnTo>
                <a:cubicBezTo>
                  <a:pt x="2500687" y="284361"/>
                  <a:pt x="2018809" y="414113"/>
                  <a:pt x="1506626" y="414113"/>
                </a:cubicBezTo>
                <a:cubicBezTo>
                  <a:pt x="994443" y="414113"/>
                  <a:pt x="512566" y="284361"/>
                  <a:pt x="92070" y="55934"/>
                </a:cubicBezTo>
                <a:lnTo>
                  <a:pt x="0" y="0"/>
                </a:lnTo>
                <a:close/>
              </a:path>
            </a:pathLst>
          </a:custGeom>
          <a:solidFill>
            <a:srgbClr val="00A6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0674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A0F55EC-4E68-E7AF-D4B3-58652BC556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66962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>
              <a:spcBef>
                <a:spcPts val="1200"/>
              </a:spcBef>
              <a:defRPr/>
            </a:pPr>
            <a:r>
              <a:rPr lang="fr-FR" b="1">
                <a:solidFill>
                  <a:schemeClr val="tx1">
                    <a:lumMod val="50000"/>
                    <a:lumOff val="50000"/>
                  </a:schemeClr>
                </a:solidFill>
              </a:rPr>
              <a:t>Genre, inclusion et équité</a:t>
            </a:r>
            <a:r>
              <a:rPr lang="fr-FR"/>
              <a:t>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Module 1</a:t>
            </a:r>
            <a:r>
              <a:rPr lang="fr-FR"/>
              <a:t>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Plans triennaux de développement des établissements scolaires (PTDES)</a:t>
            </a:r>
            <a:endParaRPr lang="fr-CA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258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tro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A0F55EC-4E68-E7AF-D4B3-58652BC556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2422" y="5978013"/>
            <a:ext cx="7187155" cy="196850"/>
          </a:xfrm>
          <a:prstGeom prst="rect">
            <a:avLst/>
          </a:prstGeom>
          <a:noFill/>
        </p:spPr>
        <p:txBody>
          <a:bodyPr vert="horz" lIns="180000" tIns="0" rIns="0" bIns="0" rtlCol="0" anchor="ctr"/>
          <a:lstStyle>
            <a:lvl1pPr algn="l">
              <a:defRPr sz="1000" b="0" i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>
              <a:spcBef>
                <a:spcPts val="1200"/>
              </a:spcBef>
              <a:defRPr/>
            </a:pPr>
            <a:r>
              <a:rPr lang="fr-FR" b="1"/>
              <a:t>Genre, inclusion et équité</a:t>
            </a:r>
            <a:r>
              <a:rPr lang="fr-FR"/>
              <a:t> </a:t>
            </a:r>
            <a:r>
              <a:rPr lang="fr-FR" b="1"/>
              <a:t>|</a:t>
            </a:r>
            <a:r>
              <a:rPr lang="fr-FR"/>
              <a:t> Module 1 </a:t>
            </a:r>
            <a:r>
              <a:rPr lang="fr-FR" b="1"/>
              <a:t>|</a:t>
            </a:r>
            <a:r>
              <a:rPr lang="fr-FR"/>
              <a:t> Plans triennaux de développement des établissements scolaires (PTDES)</a:t>
            </a:r>
            <a:endParaRPr lang="fr-CA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3EF248C-DDE5-1E9E-5C87-F6169A9208AF}"/>
              </a:ext>
            </a:extLst>
          </p:cNvPr>
          <p:cNvSpPr txBox="1"/>
          <p:nvPr userDrawn="1"/>
        </p:nvSpPr>
        <p:spPr>
          <a:xfrm>
            <a:off x="3942736" y="2138535"/>
            <a:ext cx="58010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b="0" i="0">
                <a:solidFill>
                  <a:srgbClr val="1A6D73"/>
                </a:solidFill>
                <a:latin typeface="Noto Sans Display Condensed" panose="020B0502040504020204" pitchFamily="34" charset="0"/>
                <a:ea typeface="Noto Sans Display Condensed" panose="020B0502040504020204" pitchFamily="34" charset="0"/>
                <a:cs typeface="Noto Sans Display Condensed" panose="020B0502040504020204" pitchFamily="34" charset="0"/>
              </a:rPr>
              <a:t>SÉQUENCE 1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14E641D-AB92-DDCB-644D-2FB0034A84C5}"/>
              </a:ext>
            </a:extLst>
          </p:cNvPr>
          <p:cNvSpPr txBox="1"/>
          <p:nvPr userDrawn="1"/>
        </p:nvSpPr>
        <p:spPr>
          <a:xfrm>
            <a:off x="2890685" y="3131592"/>
            <a:ext cx="5801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0" i="1" spc="0">
                <a:solidFill>
                  <a:srgbClr val="20B0B7"/>
                </a:solidFill>
                <a:latin typeface="Noto Sans Display Condensed" panose="020B0502040504020204" pitchFamily="34" charset="0"/>
                <a:ea typeface="Noto Sans Display Condensed" panose="020B0502040504020204" pitchFamily="34" charset="0"/>
                <a:cs typeface="Noto Sans Display Condensed" panose="020B0502040504020204" pitchFamily="34" charset="0"/>
              </a:rPr>
              <a:t>Activation des connaissances</a:t>
            </a:r>
          </a:p>
        </p:txBody>
      </p:sp>
      <p:pic>
        <p:nvPicPr>
          <p:cNvPr id="12" name="Google Shape;119;p5" descr="Tête avec engrenages avec un remplissage uni">
            <a:extLst>
              <a:ext uri="{FF2B5EF4-FFF2-40B4-BE49-F238E27FC236}">
                <a16:creationId xmlns:a16="http://schemas.microsoft.com/office/drawing/2014/main" id="{30BE3B1E-D4BD-3BD1-1DC9-4A8C03C6B4B0}"/>
              </a:ext>
            </a:extLst>
          </p:cNvPr>
          <p:cNvPicPr preferRelativeResize="0">
            <a:picLocks/>
          </p:cNvPicPr>
          <p:nvPr userDrawn="1"/>
        </p:nvPicPr>
        <p:blipFill rotWithShape="1">
          <a:blip r:embed="rId3">
            <a:duotone>
              <a:prstClr val="black"/>
              <a:srgbClr val="008B83">
                <a:tint val="45000"/>
                <a:satMod val="400000"/>
              </a:srgbClr>
            </a:duotone>
            <a:alphaModFix amt="40000"/>
          </a:blip>
          <a:srcRect/>
          <a:stretch/>
        </p:blipFill>
        <p:spPr>
          <a:xfrm>
            <a:off x="8566525" y="2030156"/>
            <a:ext cx="1801477" cy="18014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373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tro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A0F55EC-4E68-E7AF-D4B3-58652BC556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2422" y="5978013"/>
            <a:ext cx="7187155" cy="196850"/>
          </a:xfrm>
          <a:prstGeom prst="rect">
            <a:avLst/>
          </a:prstGeom>
          <a:noFill/>
        </p:spPr>
        <p:txBody>
          <a:bodyPr vert="horz" lIns="180000" tIns="0" rIns="0" bIns="0" rtlCol="0" anchor="ctr"/>
          <a:lstStyle>
            <a:lvl1pPr algn="l">
              <a:defRPr sz="1000" b="0" i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>
              <a:spcBef>
                <a:spcPts val="1200"/>
              </a:spcBef>
              <a:defRPr/>
            </a:pPr>
            <a:r>
              <a:rPr lang="fr-FR" b="1"/>
              <a:t>Genre, inclusion et équité</a:t>
            </a:r>
            <a:r>
              <a:rPr lang="fr-FR"/>
              <a:t> </a:t>
            </a:r>
            <a:r>
              <a:rPr lang="fr-FR" b="1"/>
              <a:t>|</a:t>
            </a:r>
            <a:r>
              <a:rPr lang="fr-FR"/>
              <a:t> Module 1 </a:t>
            </a:r>
            <a:r>
              <a:rPr lang="fr-FR" b="1"/>
              <a:t>|</a:t>
            </a:r>
            <a:r>
              <a:rPr lang="fr-FR"/>
              <a:t> Plans triennaux de développement des établissements scolaires (PTDES)</a:t>
            </a:r>
            <a:endParaRPr lang="fr-CA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3EF248C-DDE5-1E9E-5C87-F6169A9208AF}"/>
              </a:ext>
            </a:extLst>
          </p:cNvPr>
          <p:cNvSpPr txBox="1"/>
          <p:nvPr userDrawn="1"/>
        </p:nvSpPr>
        <p:spPr>
          <a:xfrm>
            <a:off x="3942736" y="2138535"/>
            <a:ext cx="58010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b="0" i="0">
                <a:solidFill>
                  <a:srgbClr val="1A6D73"/>
                </a:solidFill>
                <a:latin typeface="Noto Sans Display Condensed" panose="020B0502040504020204" pitchFamily="34" charset="0"/>
                <a:ea typeface="Noto Sans Display Condensed" panose="020B0502040504020204" pitchFamily="34" charset="0"/>
                <a:cs typeface="Noto Sans Display Condensed" panose="020B0502040504020204" pitchFamily="34" charset="0"/>
              </a:rPr>
              <a:t>SÉQUENCE 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14E641D-AB92-DDCB-644D-2FB0034A84C5}"/>
              </a:ext>
            </a:extLst>
          </p:cNvPr>
          <p:cNvSpPr txBox="1"/>
          <p:nvPr userDrawn="1"/>
        </p:nvSpPr>
        <p:spPr>
          <a:xfrm>
            <a:off x="2585884" y="3131592"/>
            <a:ext cx="61058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0" i="1" spc="0">
                <a:solidFill>
                  <a:srgbClr val="20B0B7"/>
                </a:solidFill>
                <a:latin typeface="Noto Sans Display Condensed" panose="020B0502040504020204" pitchFamily="34" charset="0"/>
                <a:ea typeface="Noto Sans Display Condensed" panose="020B0502040504020204" pitchFamily="34" charset="0"/>
                <a:cs typeface="Noto Sans Display Condensed" panose="020B0502040504020204" pitchFamily="34" charset="0"/>
              </a:rPr>
              <a:t>Élaboration des connaissances</a:t>
            </a:r>
          </a:p>
        </p:txBody>
      </p:sp>
      <p:pic>
        <p:nvPicPr>
          <p:cNvPr id="3" name="Google Shape;201;p18" descr="Mur de briques en construction avec un remplissage uni">
            <a:extLst>
              <a:ext uri="{FF2B5EF4-FFF2-40B4-BE49-F238E27FC236}">
                <a16:creationId xmlns:a16="http://schemas.microsoft.com/office/drawing/2014/main" id="{4E571048-4369-C1C3-529D-B0A8A6812A83}"/>
              </a:ext>
            </a:extLst>
          </p:cNvPr>
          <p:cNvPicPr preferRelativeResize="0">
            <a:picLocks/>
          </p:cNvPicPr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8573728" y="1620668"/>
            <a:ext cx="2458065" cy="24580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4133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ntro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A0F55EC-4E68-E7AF-D4B3-58652BC556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2422" y="5978013"/>
            <a:ext cx="7187155" cy="196850"/>
          </a:xfrm>
          <a:prstGeom prst="rect">
            <a:avLst/>
          </a:prstGeom>
          <a:noFill/>
        </p:spPr>
        <p:txBody>
          <a:bodyPr vert="horz" lIns="180000" tIns="0" rIns="0" bIns="0" rtlCol="0" anchor="ctr"/>
          <a:lstStyle>
            <a:lvl1pPr algn="l">
              <a:defRPr sz="1000" b="0" i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>
              <a:spcBef>
                <a:spcPts val="1200"/>
              </a:spcBef>
              <a:defRPr/>
            </a:pPr>
            <a:r>
              <a:rPr lang="fr-FR" b="1"/>
              <a:t>Genre, inclusion et équité</a:t>
            </a:r>
            <a:r>
              <a:rPr lang="fr-FR"/>
              <a:t> </a:t>
            </a:r>
            <a:r>
              <a:rPr lang="fr-FR" b="1"/>
              <a:t>|</a:t>
            </a:r>
            <a:r>
              <a:rPr lang="fr-FR"/>
              <a:t> Module 1 </a:t>
            </a:r>
            <a:r>
              <a:rPr lang="fr-FR" b="1"/>
              <a:t>|</a:t>
            </a:r>
            <a:r>
              <a:rPr lang="fr-FR"/>
              <a:t> Plans triennaux de développement des établissements scolaires (PTDES)</a:t>
            </a:r>
            <a:endParaRPr lang="fr-CA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3EF248C-DDE5-1E9E-5C87-F6169A9208AF}"/>
              </a:ext>
            </a:extLst>
          </p:cNvPr>
          <p:cNvSpPr txBox="1"/>
          <p:nvPr userDrawn="1"/>
        </p:nvSpPr>
        <p:spPr>
          <a:xfrm>
            <a:off x="3942736" y="2138535"/>
            <a:ext cx="58010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b="0" i="0">
                <a:solidFill>
                  <a:srgbClr val="1A6D73"/>
                </a:solidFill>
                <a:latin typeface="Noto Sans Display Condensed" panose="020B0502040504020204" pitchFamily="34" charset="0"/>
                <a:ea typeface="Noto Sans Display Condensed" panose="020B0502040504020204" pitchFamily="34" charset="0"/>
                <a:cs typeface="Noto Sans Display Condensed" panose="020B0502040504020204" pitchFamily="34" charset="0"/>
              </a:rPr>
              <a:t>SÉQUENCE 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14E641D-AB92-DDCB-644D-2FB0034A84C5}"/>
              </a:ext>
            </a:extLst>
          </p:cNvPr>
          <p:cNvSpPr txBox="1"/>
          <p:nvPr userDrawn="1"/>
        </p:nvSpPr>
        <p:spPr>
          <a:xfrm>
            <a:off x="2585884" y="3131592"/>
            <a:ext cx="61058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0" i="1" spc="0">
                <a:solidFill>
                  <a:srgbClr val="20B0B7"/>
                </a:solidFill>
                <a:latin typeface="Noto Sans Display Condensed" panose="020B0502040504020204" pitchFamily="34" charset="0"/>
                <a:ea typeface="Noto Sans Display Condensed" panose="020B0502040504020204" pitchFamily="34" charset="0"/>
                <a:cs typeface="Noto Sans Display Condensed" panose="020B0502040504020204" pitchFamily="34" charset="0"/>
              </a:rPr>
              <a:t>Application des connaissances</a:t>
            </a:r>
          </a:p>
        </p:txBody>
      </p:sp>
      <p:pic>
        <p:nvPicPr>
          <p:cNvPr id="5" name="Google Shape;226;p22" descr="Pièces de puzzle avec un remplissage uni">
            <a:extLst>
              <a:ext uri="{FF2B5EF4-FFF2-40B4-BE49-F238E27FC236}">
                <a16:creationId xmlns:a16="http://schemas.microsoft.com/office/drawing/2014/main" id="{0DA08429-A696-8F93-5A1F-B4D4131FF54E}"/>
              </a:ext>
            </a:extLst>
          </p:cNvPr>
          <p:cNvPicPr preferRelativeResize="0">
            <a:picLocks/>
          </p:cNvPicPr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8567138" y="1799303"/>
            <a:ext cx="2161422" cy="21614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6069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ntro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A0F55EC-4E68-E7AF-D4B3-58652BC556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2422" y="5978013"/>
            <a:ext cx="7187155" cy="196850"/>
          </a:xfrm>
          <a:prstGeom prst="rect">
            <a:avLst/>
          </a:prstGeom>
          <a:noFill/>
        </p:spPr>
        <p:txBody>
          <a:bodyPr vert="horz" lIns="180000" tIns="0" rIns="0" bIns="0" rtlCol="0" anchor="ctr"/>
          <a:lstStyle>
            <a:lvl1pPr algn="l">
              <a:defRPr sz="1000" b="0" i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>
              <a:spcBef>
                <a:spcPts val="1200"/>
              </a:spcBef>
              <a:defRPr/>
            </a:pPr>
            <a:r>
              <a:rPr lang="fr-FR" b="1"/>
              <a:t>Genre, inclusion et équité</a:t>
            </a:r>
            <a:r>
              <a:rPr lang="fr-FR"/>
              <a:t> </a:t>
            </a:r>
            <a:r>
              <a:rPr lang="fr-FR" b="1"/>
              <a:t>|</a:t>
            </a:r>
            <a:r>
              <a:rPr lang="fr-FR"/>
              <a:t> Module 1 </a:t>
            </a:r>
            <a:r>
              <a:rPr lang="fr-FR" b="1"/>
              <a:t>|</a:t>
            </a:r>
            <a:r>
              <a:rPr lang="fr-FR"/>
              <a:t> Plans triennaux de développement des établissements scolaires (PTDES)</a:t>
            </a:r>
            <a:endParaRPr lang="fr-CA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3EF248C-DDE5-1E9E-5C87-F6169A9208AF}"/>
              </a:ext>
            </a:extLst>
          </p:cNvPr>
          <p:cNvSpPr txBox="1"/>
          <p:nvPr userDrawn="1"/>
        </p:nvSpPr>
        <p:spPr>
          <a:xfrm>
            <a:off x="3195483" y="2994019"/>
            <a:ext cx="58010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0" i="0">
                <a:solidFill>
                  <a:srgbClr val="1A6D73"/>
                </a:solidFill>
                <a:latin typeface="Noto Sans Display Condensed" panose="020B0502040504020204" pitchFamily="34" charset="0"/>
                <a:ea typeface="Noto Sans Display Condensed" panose="020B0502040504020204" pitchFamily="34" charset="0"/>
                <a:cs typeface="Noto Sans Display Condensed" panose="020B0502040504020204" pitchFamily="34" charset="0"/>
              </a:rPr>
              <a:t>Conclusion</a:t>
            </a:r>
          </a:p>
        </p:txBody>
      </p:sp>
      <p:sp>
        <p:nvSpPr>
          <p:cNvPr id="7" name="Graphique 5" descr="Colibri avec un remplissage uni">
            <a:extLst>
              <a:ext uri="{FF2B5EF4-FFF2-40B4-BE49-F238E27FC236}">
                <a16:creationId xmlns:a16="http://schemas.microsoft.com/office/drawing/2014/main" id="{0FD7192B-5024-1C8A-166F-903783CFB23C}"/>
              </a:ext>
            </a:extLst>
          </p:cNvPr>
          <p:cNvSpPr/>
          <p:nvPr/>
        </p:nvSpPr>
        <p:spPr>
          <a:xfrm>
            <a:off x="5360198" y="1599905"/>
            <a:ext cx="1853171" cy="1431877"/>
          </a:xfrm>
          <a:custGeom>
            <a:avLst/>
            <a:gdLst>
              <a:gd name="connsiteX0" fmla="*/ 1847938 w 1853171"/>
              <a:gd name="connsiteY0" fmla="*/ 402329 h 1431877"/>
              <a:gd name="connsiteX1" fmla="*/ 1490606 w 1853171"/>
              <a:gd name="connsiteY1" fmla="*/ 413510 h 1431877"/>
              <a:gd name="connsiteX2" fmla="*/ 1321491 w 1853171"/>
              <a:gd name="connsiteY2" fmla="*/ 366921 h 1431877"/>
              <a:gd name="connsiteX3" fmla="*/ 1032178 w 1853171"/>
              <a:gd name="connsiteY3" fmla="*/ 555138 h 1431877"/>
              <a:gd name="connsiteX4" fmla="*/ 622667 w 1853171"/>
              <a:gd name="connsiteY4" fmla="*/ 7493 h 1431877"/>
              <a:gd name="connsiteX5" fmla="*/ 573283 w 1853171"/>
              <a:gd name="connsiteY5" fmla="*/ 13477 h 1431877"/>
              <a:gd name="connsiteX6" fmla="*/ 565829 w 1853171"/>
              <a:gd name="connsiteY6" fmla="*/ 33582 h 1431877"/>
              <a:gd name="connsiteX7" fmla="*/ 599373 w 1853171"/>
              <a:gd name="connsiteY7" fmla="*/ 339434 h 1431877"/>
              <a:gd name="connsiteX8" fmla="*/ 937836 w 1853171"/>
              <a:gd name="connsiteY8" fmla="*/ 631310 h 1431877"/>
              <a:gd name="connsiteX9" fmla="*/ 898469 w 1853171"/>
              <a:gd name="connsiteY9" fmla="*/ 656934 h 1431877"/>
              <a:gd name="connsiteX10" fmla="*/ 138848 w 1853171"/>
              <a:gd name="connsiteY10" fmla="*/ 196874 h 1431877"/>
              <a:gd name="connsiteX11" fmla="*/ 97384 w 1853171"/>
              <a:gd name="connsiteY11" fmla="*/ 224357 h 1431877"/>
              <a:gd name="connsiteX12" fmla="*/ 99481 w 1853171"/>
              <a:gd name="connsiteY12" fmla="*/ 245093 h 1431877"/>
              <a:gd name="connsiteX13" fmla="*/ 581669 w 1853171"/>
              <a:gd name="connsiteY13" fmla="*/ 823720 h 1431877"/>
              <a:gd name="connsiteX14" fmla="*/ 5372 w 1853171"/>
              <a:gd name="connsiteY14" fmla="*/ 1397221 h 1431877"/>
              <a:gd name="connsiteX15" fmla="*/ 6808 w 1853171"/>
              <a:gd name="connsiteY15" fmla="*/ 1426504 h 1431877"/>
              <a:gd name="connsiteX16" fmla="*/ 28666 w 1853171"/>
              <a:gd name="connsiteY16" fmla="*/ 1430299 h 1431877"/>
              <a:gd name="connsiteX17" fmla="*/ 718406 w 1853171"/>
              <a:gd name="connsiteY17" fmla="*/ 1183381 h 1431877"/>
              <a:gd name="connsiteX18" fmla="*/ 1502253 w 1853171"/>
              <a:gd name="connsiteY18" fmla="*/ 475472 h 1431877"/>
              <a:gd name="connsiteX19" fmla="*/ 1848870 w 1853171"/>
              <a:gd name="connsiteY19" fmla="*/ 413743 h 1431877"/>
              <a:gd name="connsiteX20" fmla="*/ 1852968 w 1853171"/>
              <a:gd name="connsiteY20" fmla="*/ 406598 h 1431877"/>
              <a:gd name="connsiteX21" fmla="*/ 1847938 w 1853171"/>
              <a:gd name="connsiteY21" fmla="*/ 402329 h 14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853171" h="1431877">
                <a:moveTo>
                  <a:pt x="1847938" y="402329"/>
                </a:moveTo>
                <a:lnTo>
                  <a:pt x="1490606" y="413510"/>
                </a:lnTo>
                <a:cubicBezTo>
                  <a:pt x="1464750" y="393011"/>
                  <a:pt x="1412105" y="364825"/>
                  <a:pt x="1321491" y="366921"/>
                </a:cubicBezTo>
                <a:cubicBezTo>
                  <a:pt x="1200129" y="370649"/>
                  <a:pt x="1142592" y="457070"/>
                  <a:pt x="1032178" y="555138"/>
                </a:cubicBezTo>
                <a:cubicBezTo>
                  <a:pt x="941331" y="350849"/>
                  <a:pt x="773147" y="126992"/>
                  <a:pt x="622667" y="7493"/>
                </a:cubicBezTo>
                <a:cubicBezTo>
                  <a:pt x="607379" y="-4492"/>
                  <a:pt x="585268" y="-1813"/>
                  <a:pt x="573283" y="13477"/>
                </a:cubicBezTo>
                <a:cubicBezTo>
                  <a:pt x="568767" y="19238"/>
                  <a:pt x="566160" y="26268"/>
                  <a:pt x="565829" y="33582"/>
                </a:cubicBezTo>
                <a:cubicBezTo>
                  <a:pt x="565289" y="136480"/>
                  <a:pt x="576542" y="239100"/>
                  <a:pt x="599373" y="339434"/>
                </a:cubicBezTo>
                <a:cubicBezTo>
                  <a:pt x="739138" y="423759"/>
                  <a:pt x="866091" y="525788"/>
                  <a:pt x="937836" y="631310"/>
                </a:cubicBezTo>
                <a:cubicBezTo>
                  <a:pt x="925491" y="639929"/>
                  <a:pt x="912213" y="648548"/>
                  <a:pt x="898469" y="656934"/>
                </a:cubicBezTo>
                <a:cubicBezTo>
                  <a:pt x="760335" y="459166"/>
                  <a:pt x="393685" y="249752"/>
                  <a:pt x="138848" y="196874"/>
                </a:cubicBezTo>
                <a:cubicBezTo>
                  <a:pt x="119809" y="193014"/>
                  <a:pt x="101246" y="205318"/>
                  <a:pt x="97384" y="224357"/>
                </a:cubicBezTo>
                <a:cubicBezTo>
                  <a:pt x="95972" y="231322"/>
                  <a:pt x="96704" y="238552"/>
                  <a:pt x="99481" y="245093"/>
                </a:cubicBezTo>
                <a:cubicBezTo>
                  <a:pt x="171459" y="405357"/>
                  <a:pt x="383669" y="673239"/>
                  <a:pt x="581669" y="823720"/>
                </a:cubicBezTo>
                <a:lnTo>
                  <a:pt x="5372" y="1397221"/>
                </a:lnTo>
                <a:cubicBezTo>
                  <a:pt x="-2318" y="1405705"/>
                  <a:pt x="-1675" y="1418815"/>
                  <a:pt x="6808" y="1426504"/>
                </a:cubicBezTo>
                <a:cubicBezTo>
                  <a:pt x="12747" y="1431890"/>
                  <a:pt x="21259" y="1433367"/>
                  <a:pt x="28666" y="1430299"/>
                </a:cubicBezTo>
                <a:cubicBezTo>
                  <a:pt x="193589" y="1343179"/>
                  <a:pt x="484067" y="1206442"/>
                  <a:pt x="718406" y="1183381"/>
                </a:cubicBezTo>
                <a:cubicBezTo>
                  <a:pt x="1168681" y="1139122"/>
                  <a:pt x="1417230" y="867513"/>
                  <a:pt x="1502253" y="475472"/>
                </a:cubicBezTo>
                <a:lnTo>
                  <a:pt x="1848870" y="413743"/>
                </a:lnTo>
                <a:cubicBezTo>
                  <a:pt x="1851975" y="412902"/>
                  <a:pt x="1853808" y="409704"/>
                  <a:pt x="1852968" y="406598"/>
                </a:cubicBezTo>
                <a:cubicBezTo>
                  <a:pt x="1852336" y="404271"/>
                  <a:pt x="1850338" y="402573"/>
                  <a:pt x="1847938" y="40232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 w="2321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78922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nº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r="54194"/>
          <a:stretch/>
        </p:blipFill>
        <p:spPr>
          <a:xfrm>
            <a:off x="0" y="0"/>
            <a:ext cx="5584668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4" y="1554480"/>
            <a:ext cx="3542379" cy="3674225"/>
          </a:xfrm>
          <a:effectLst/>
        </p:spPr>
        <p:txBody>
          <a:bodyPr anchor="ctr">
            <a:normAutofit/>
          </a:bodyPr>
          <a:lstStyle>
            <a:lvl1pPr algn="ctr">
              <a:defRPr sz="4000" baseline="0">
                <a:solidFill>
                  <a:srgbClr val="FFC000"/>
                </a:solidFill>
                <a:latin typeface="Noto Sans Display Condensed" panose="020B0502040504020204" pitchFamily="34" charset="0"/>
                <a:ea typeface="Noto Sans Display Condensed" panose="020B0502040504020204" pitchFamily="34" charset="0"/>
                <a:cs typeface="Noto Sans Display Condensed" panose="020B0502040504020204" pitchFamily="34" charset="0"/>
              </a:defRPr>
            </a:lvl1pPr>
          </a:lstStyle>
          <a:p>
            <a:r>
              <a:rPr lang="fr-FR" dirty="0"/>
              <a:t>Activité 1</a:t>
            </a:r>
            <a:br>
              <a:rPr lang="fr-FR" dirty="0"/>
            </a:br>
            <a:r>
              <a:rPr lang="fr-CA" dirty="0"/>
              <a:t>Mise en situation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BFECEB-F62E-7DC8-E7C6-DCC572ADE7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84724" y="739478"/>
            <a:ext cx="5911952" cy="53898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Larme 5">
            <a:extLst>
              <a:ext uri="{FF2B5EF4-FFF2-40B4-BE49-F238E27FC236}">
                <a16:creationId xmlns:a16="http://schemas.microsoft.com/office/drawing/2014/main" id="{50FE5743-F733-AD33-7B6E-D4EDFA53B11B}"/>
              </a:ext>
            </a:extLst>
          </p:cNvPr>
          <p:cNvSpPr/>
          <p:nvPr userDrawn="1"/>
        </p:nvSpPr>
        <p:spPr>
          <a:xfrm rot="5400000">
            <a:off x="11421686" y="6093334"/>
            <a:ext cx="770313" cy="770313"/>
          </a:xfrm>
          <a:prstGeom prst="teardrop">
            <a:avLst/>
          </a:prstGeom>
          <a:solidFill>
            <a:srgbClr val="00A6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numéro de diapositive 4">
            <a:extLst>
              <a:ext uri="{FF2B5EF4-FFF2-40B4-BE49-F238E27FC236}">
                <a16:creationId xmlns:a16="http://schemas.microsoft.com/office/drawing/2014/main" id="{5CB33994-78DA-D5A9-259E-AC582D0BD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1687" y="6093335"/>
            <a:ext cx="792252" cy="764666"/>
          </a:xfrm>
        </p:spPr>
        <p:txBody>
          <a:bodyPr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62044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EDA21FE-E9F6-23EE-D1FE-051C4B1E0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728664"/>
            <a:ext cx="10801349" cy="11370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9C2B5A1-D5DC-B576-F94C-63F3842C3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865745"/>
            <a:ext cx="10801350" cy="4263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780ED2-6F14-360A-E385-DDDED1F218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4" y="6356351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5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correction, les annotations et la remédiation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8DA43C-E5B1-8DAF-0B7C-4729CDBD2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3473" y="6356350"/>
            <a:ext cx="2743200" cy="1968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0594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2" r:id="rId2"/>
    <p:sldLayoutId id="2147483693" r:id="rId3"/>
    <p:sldLayoutId id="2147483694" r:id="rId4"/>
    <p:sldLayoutId id="2147483688" r:id="rId5"/>
    <p:sldLayoutId id="2147483689" r:id="rId6"/>
    <p:sldLayoutId id="2147483674" r:id="rId7"/>
    <p:sldLayoutId id="2147483690" r:id="rId8"/>
    <p:sldLayoutId id="2147483691" r:id="rId9"/>
    <p:sldLayoutId id="2147483695" r:id="rId10"/>
    <p:sldLayoutId id="2147483696" r:id="rId11"/>
    <p:sldLayoutId id="2147483697" r:id="rId12"/>
    <p:sldLayoutId id="2147483680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1" i="0" kern="1200" baseline="0">
          <a:solidFill>
            <a:srgbClr val="7030A0"/>
          </a:solidFill>
          <a:latin typeface="Noto Sans SemiBold" panose="020B0502040504020204" pitchFamily="34" charset="0"/>
          <a:ea typeface="Noto Sans SemiBold" panose="020B0502040504020204" pitchFamily="34" charset="0"/>
          <a:cs typeface="Noto Sans SemiBold" panose="020B0502040504020204" pitchFamily="34" charset="0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7242" userDrawn="1">
          <p15:clr>
            <a:srgbClr val="F26B43"/>
          </p15:clr>
        </p15:guide>
        <p15:guide id="5" orient="horz" pos="459" userDrawn="1">
          <p15:clr>
            <a:srgbClr val="F26B43"/>
          </p15:clr>
        </p15:guide>
        <p15:guide id="6" orient="horz" pos="3861" userDrawn="1">
          <p15:clr>
            <a:srgbClr val="F26B43"/>
          </p15:clr>
        </p15:guide>
        <p15:guide id="7" pos="665" userDrawn="1">
          <p15:clr>
            <a:srgbClr val="F26B43"/>
          </p15:clr>
        </p15:guide>
        <p15:guide id="8" pos="7015" userDrawn="1">
          <p15:clr>
            <a:srgbClr val="F26B43"/>
          </p15:clr>
        </p15:guide>
        <p15:guide id="9" orient="horz" pos="686" userDrawn="1">
          <p15:clr>
            <a:srgbClr val="F26B43"/>
          </p15:clr>
        </p15:guide>
        <p15:guide id="10" orient="horz" pos="3634" userDrawn="1">
          <p15:clr>
            <a:srgbClr val="F26B43"/>
          </p15:clr>
        </p15:guide>
        <p15:guide id="11" pos="3727" userDrawn="1">
          <p15:clr>
            <a:srgbClr val="F26B43"/>
          </p15:clr>
        </p15:guide>
        <p15:guide id="12" pos="395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sv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ACF6DCE-810F-A504-BE71-DC96B68C1F73}"/>
              </a:ext>
            </a:extLst>
          </p:cNvPr>
          <p:cNvSpPr txBox="1"/>
          <p:nvPr/>
        </p:nvSpPr>
        <p:spPr>
          <a:xfrm>
            <a:off x="949072" y="4569281"/>
            <a:ext cx="230063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Open Sans"/>
              </a:rPr>
              <a:t>apprendre.auf.org</a:t>
            </a:r>
            <a:endParaRPr lang="fr-FR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001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4285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F60ED55-7B68-8EEF-C377-F7058CBCD1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66962" y="6348413"/>
            <a:ext cx="7458075" cy="196850"/>
          </a:xfrm>
        </p:spPr>
        <p:txBody>
          <a:bodyPr/>
          <a:lstStyle/>
          <a:p>
            <a:pPr>
              <a:spcBef>
                <a:spcPts val="1200"/>
              </a:spcBef>
              <a:defRPr/>
            </a:pPr>
            <a:r>
              <a:rPr lang="fr-FR" b="1">
                <a:solidFill>
                  <a:schemeClr val="tx1">
                    <a:lumMod val="50000"/>
                    <a:lumOff val="50000"/>
                  </a:schemeClr>
                </a:solidFill>
              </a:rPr>
              <a:t>Genre, inclusion et équité</a:t>
            </a:r>
            <a:r>
              <a:rPr lang="fr-FR"/>
              <a:t>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Module 1</a:t>
            </a:r>
            <a:r>
              <a:rPr lang="fr-FR"/>
              <a:t>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Plans triennaux de développement des établissements scolaires (PTDES)</a:t>
            </a:r>
            <a:endParaRPr lang="fr-CA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6FC1CEC-8CDE-4F42-2CD0-BEB0AA491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6954" y="523572"/>
            <a:ext cx="7718093" cy="443198"/>
          </a:xfrm>
        </p:spPr>
        <p:txBody>
          <a:bodyPr/>
          <a:lstStyle/>
          <a:p>
            <a:r>
              <a:rPr lang="fr-FR"/>
              <a:t>Rappel des objectifs de la formation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CEA302A-96ED-09C5-B49B-B4B54002A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1687" y="6093335"/>
            <a:ext cx="792252" cy="764666"/>
          </a:xfrm>
        </p:spPr>
        <p:txBody>
          <a:bodyPr/>
          <a:lstStyle/>
          <a:p>
            <a:fld id="{055BF32D-CF4B-1B43-8AA7-7C8BB1DDF0EC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32" name="Google Shape;104;p3">
            <a:extLst>
              <a:ext uri="{FF2B5EF4-FFF2-40B4-BE49-F238E27FC236}">
                <a16:creationId xmlns:a16="http://schemas.microsoft.com/office/drawing/2014/main" id="{59C6DDE5-9C35-3341-798F-1C8EE36A70B7}"/>
              </a:ext>
            </a:extLst>
          </p:cNvPr>
          <p:cNvSpPr txBox="1">
            <a:spLocks/>
          </p:cNvSpPr>
          <p:nvPr/>
        </p:nvSpPr>
        <p:spPr>
          <a:xfrm>
            <a:off x="1055688" y="2277035"/>
            <a:ext cx="4860925" cy="3397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rgbClr val="7030A0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457200" algn="ctr">
              <a:lnSpc>
                <a:spcPct val="100000"/>
              </a:lnSpc>
              <a:spcAft>
                <a:spcPts val="600"/>
              </a:spcAft>
              <a:buClr>
                <a:srgbClr val="000000"/>
              </a:buClr>
              <a:buSzPts val="2800"/>
            </a:pPr>
            <a:r>
              <a:rPr lang="fr-FR" sz="2400" b="1" i="0" u="none" strike="noStrike" cap="none" dirty="0">
                <a:solidFill>
                  <a:srgbClr val="09929B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entury Gothic"/>
              </a:rPr>
              <a:t>Objectif général</a:t>
            </a:r>
            <a:endParaRPr lang="fr-FR" sz="2400" dirty="0">
              <a:solidFill>
                <a:srgbClr val="09929B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Clr>
                <a:srgbClr val="09929B"/>
              </a:buClr>
              <a:buSzPct val="100000"/>
              <a:buFont typeface="Wingdings" pitchFamily="2" charset="2"/>
              <a:buChar char="§"/>
            </a:pP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Dans la perspective de l’éducation inclusive, situer les dimensions du genre, de l’inclusion </a:t>
            </a:r>
            <a:b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</a:b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et de l’équité en contexte scolaire togolais.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Clr>
                <a:srgbClr val="09929B"/>
              </a:buClr>
              <a:buSzPct val="100000"/>
              <a:buFont typeface="Wingdings" pitchFamily="2" charset="2"/>
              <a:buChar char="§"/>
            </a:pP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Utiliser une approche systémique pour intégrer les dimensions du genre, de l’inclusion et de l’équité dans les PTDES.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Clr>
                <a:srgbClr val="09929B"/>
              </a:buClr>
              <a:buSzPct val="100000"/>
              <a:buFont typeface="Wingdings" pitchFamily="2" charset="2"/>
              <a:buChar char="§"/>
            </a:pP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Intégrer des approches favorisant l’inclusion et l’équité à sa pratique professionnelle.</a:t>
            </a:r>
          </a:p>
        </p:txBody>
      </p: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445800E6-2CDD-3586-56A8-A9C73779BFC6}"/>
              </a:ext>
            </a:extLst>
          </p:cNvPr>
          <p:cNvGrpSpPr/>
          <p:nvPr/>
        </p:nvGrpSpPr>
        <p:grpSpPr>
          <a:xfrm>
            <a:off x="3109912" y="1443597"/>
            <a:ext cx="752475" cy="752475"/>
            <a:chOff x="1593850" y="1443597"/>
            <a:chExt cx="752475" cy="752475"/>
          </a:xfrm>
        </p:grpSpPr>
        <p:sp>
          <p:nvSpPr>
            <p:cNvPr id="38" name="Forme libre 37">
              <a:extLst>
                <a:ext uri="{FF2B5EF4-FFF2-40B4-BE49-F238E27FC236}">
                  <a16:creationId xmlns:a16="http://schemas.microsoft.com/office/drawing/2014/main" id="{74256AB1-1732-93B9-9C4C-A394400BA344}"/>
                </a:ext>
              </a:extLst>
            </p:cNvPr>
            <p:cNvSpPr/>
            <p:nvPr/>
          </p:nvSpPr>
          <p:spPr>
            <a:xfrm>
              <a:off x="1859598" y="1443597"/>
              <a:ext cx="486727" cy="485775"/>
            </a:xfrm>
            <a:custGeom>
              <a:avLst/>
              <a:gdLst>
                <a:gd name="connsiteX0" fmla="*/ 401003 w 486727"/>
                <a:gd name="connsiteY0" fmla="*/ 85725 h 485775"/>
                <a:gd name="connsiteX1" fmla="*/ 391478 w 486727"/>
                <a:gd name="connsiteY1" fmla="*/ 0 h 485775"/>
                <a:gd name="connsiteX2" fmla="*/ 286703 w 486727"/>
                <a:gd name="connsiteY2" fmla="*/ 104775 h 485775"/>
                <a:gd name="connsiteX3" fmla="*/ 292417 w 486727"/>
                <a:gd name="connsiteY3" fmla="*/ 154305 h 485775"/>
                <a:gd name="connsiteX4" fmla="*/ 140017 w 486727"/>
                <a:gd name="connsiteY4" fmla="*/ 306705 h 485775"/>
                <a:gd name="connsiteX5" fmla="*/ 95250 w 486727"/>
                <a:gd name="connsiteY5" fmla="*/ 295275 h 485775"/>
                <a:gd name="connsiteX6" fmla="*/ 0 w 486727"/>
                <a:gd name="connsiteY6" fmla="*/ 390525 h 485775"/>
                <a:gd name="connsiteX7" fmla="*/ 95250 w 486727"/>
                <a:gd name="connsiteY7" fmla="*/ 485775 h 485775"/>
                <a:gd name="connsiteX8" fmla="*/ 190500 w 486727"/>
                <a:gd name="connsiteY8" fmla="*/ 390525 h 485775"/>
                <a:gd name="connsiteX9" fmla="*/ 180022 w 486727"/>
                <a:gd name="connsiteY9" fmla="*/ 346710 h 485775"/>
                <a:gd name="connsiteX10" fmla="*/ 332423 w 486727"/>
                <a:gd name="connsiteY10" fmla="*/ 194310 h 485775"/>
                <a:gd name="connsiteX11" fmla="*/ 381953 w 486727"/>
                <a:gd name="connsiteY11" fmla="*/ 200025 h 485775"/>
                <a:gd name="connsiteX12" fmla="*/ 486728 w 486727"/>
                <a:gd name="connsiteY12" fmla="*/ 95250 h 485775"/>
                <a:gd name="connsiteX13" fmla="*/ 401003 w 486727"/>
                <a:gd name="connsiteY13" fmla="*/ 8572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6727" h="485775">
                  <a:moveTo>
                    <a:pt x="401003" y="85725"/>
                  </a:moveTo>
                  <a:lnTo>
                    <a:pt x="391478" y="0"/>
                  </a:lnTo>
                  <a:lnTo>
                    <a:pt x="286703" y="104775"/>
                  </a:lnTo>
                  <a:lnTo>
                    <a:pt x="292417" y="154305"/>
                  </a:lnTo>
                  <a:lnTo>
                    <a:pt x="140017" y="306705"/>
                  </a:lnTo>
                  <a:cubicBezTo>
                    <a:pt x="126682" y="300038"/>
                    <a:pt x="111442" y="295275"/>
                    <a:pt x="95250" y="295275"/>
                  </a:cubicBezTo>
                  <a:cubicBezTo>
                    <a:pt x="42863" y="295275"/>
                    <a:pt x="0" y="338138"/>
                    <a:pt x="0" y="390525"/>
                  </a:cubicBezTo>
                  <a:cubicBezTo>
                    <a:pt x="0" y="442913"/>
                    <a:pt x="42863" y="485775"/>
                    <a:pt x="95250" y="485775"/>
                  </a:cubicBezTo>
                  <a:cubicBezTo>
                    <a:pt x="147638" y="485775"/>
                    <a:pt x="190500" y="442913"/>
                    <a:pt x="190500" y="390525"/>
                  </a:cubicBezTo>
                  <a:cubicBezTo>
                    <a:pt x="190500" y="374333"/>
                    <a:pt x="186690" y="360045"/>
                    <a:pt x="180022" y="346710"/>
                  </a:cubicBezTo>
                  <a:lnTo>
                    <a:pt x="332423" y="194310"/>
                  </a:lnTo>
                  <a:lnTo>
                    <a:pt x="381953" y="200025"/>
                  </a:lnTo>
                  <a:lnTo>
                    <a:pt x="486728" y="95250"/>
                  </a:lnTo>
                  <a:lnTo>
                    <a:pt x="401003" y="85725"/>
                  </a:lnTo>
                  <a:close/>
                </a:path>
              </a:pathLst>
            </a:custGeom>
            <a:solidFill>
              <a:srgbClr val="20B0B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" name="Forme libre 38">
              <a:extLst>
                <a:ext uri="{FF2B5EF4-FFF2-40B4-BE49-F238E27FC236}">
                  <a16:creationId xmlns:a16="http://schemas.microsoft.com/office/drawing/2014/main" id="{714F34E1-25C0-4469-B0E6-BA0151629CF6}"/>
                </a:ext>
              </a:extLst>
            </p:cNvPr>
            <p:cNvSpPr/>
            <p:nvPr/>
          </p:nvSpPr>
          <p:spPr>
            <a:xfrm>
              <a:off x="1593850" y="1472172"/>
              <a:ext cx="723900" cy="723900"/>
            </a:xfrm>
            <a:custGeom>
              <a:avLst/>
              <a:gdLst>
                <a:gd name="connsiteX0" fmla="*/ 674370 w 723900"/>
                <a:gd name="connsiteY0" fmla="*/ 198120 h 723900"/>
                <a:gd name="connsiteX1" fmla="*/ 661988 w 723900"/>
                <a:gd name="connsiteY1" fmla="*/ 211455 h 723900"/>
                <a:gd name="connsiteX2" fmla="*/ 643890 w 723900"/>
                <a:gd name="connsiteY2" fmla="*/ 209550 h 723900"/>
                <a:gd name="connsiteX3" fmla="*/ 623888 w 723900"/>
                <a:gd name="connsiteY3" fmla="*/ 206693 h 723900"/>
                <a:gd name="connsiteX4" fmla="*/ 666750 w 723900"/>
                <a:gd name="connsiteY4" fmla="*/ 361950 h 723900"/>
                <a:gd name="connsiteX5" fmla="*/ 361950 w 723900"/>
                <a:gd name="connsiteY5" fmla="*/ 666750 h 723900"/>
                <a:gd name="connsiteX6" fmla="*/ 57150 w 723900"/>
                <a:gd name="connsiteY6" fmla="*/ 361950 h 723900"/>
                <a:gd name="connsiteX7" fmla="*/ 361950 w 723900"/>
                <a:gd name="connsiteY7" fmla="*/ 57150 h 723900"/>
                <a:gd name="connsiteX8" fmla="*/ 517208 w 723900"/>
                <a:gd name="connsiteY8" fmla="*/ 100013 h 723900"/>
                <a:gd name="connsiteX9" fmla="*/ 515303 w 723900"/>
                <a:gd name="connsiteY9" fmla="*/ 80963 h 723900"/>
                <a:gd name="connsiteX10" fmla="*/ 512445 w 723900"/>
                <a:gd name="connsiteY10" fmla="*/ 61913 h 723900"/>
                <a:gd name="connsiteX11" fmla="*/ 525780 w 723900"/>
                <a:gd name="connsiteY11" fmla="*/ 48578 h 723900"/>
                <a:gd name="connsiteX12" fmla="*/ 532448 w 723900"/>
                <a:gd name="connsiteY12" fmla="*/ 41910 h 723900"/>
                <a:gd name="connsiteX13" fmla="*/ 361950 w 723900"/>
                <a:gd name="connsiteY13" fmla="*/ 0 h 723900"/>
                <a:gd name="connsiteX14" fmla="*/ 0 w 723900"/>
                <a:gd name="connsiteY14" fmla="*/ 361950 h 723900"/>
                <a:gd name="connsiteX15" fmla="*/ 361950 w 723900"/>
                <a:gd name="connsiteY15" fmla="*/ 723900 h 723900"/>
                <a:gd name="connsiteX16" fmla="*/ 723900 w 723900"/>
                <a:gd name="connsiteY16" fmla="*/ 361950 h 723900"/>
                <a:gd name="connsiteX17" fmla="*/ 681038 w 723900"/>
                <a:gd name="connsiteY17" fmla="*/ 192405 h 723900"/>
                <a:gd name="connsiteX18" fmla="*/ 674370 w 723900"/>
                <a:gd name="connsiteY18" fmla="*/ 19812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3900" h="723900">
                  <a:moveTo>
                    <a:pt x="674370" y="198120"/>
                  </a:moveTo>
                  <a:lnTo>
                    <a:pt x="661988" y="211455"/>
                  </a:lnTo>
                  <a:lnTo>
                    <a:pt x="643890" y="209550"/>
                  </a:lnTo>
                  <a:lnTo>
                    <a:pt x="623888" y="206693"/>
                  </a:lnTo>
                  <a:cubicBezTo>
                    <a:pt x="650558" y="252413"/>
                    <a:pt x="666750" y="304800"/>
                    <a:pt x="666750" y="361950"/>
                  </a:cubicBezTo>
                  <a:cubicBezTo>
                    <a:pt x="666750" y="529590"/>
                    <a:pt x="529590" y="666750"/>
                    <a:pt x="361950" y="666750"/>
                  </a:cubicBezTo>
                  <a:cubicBezTo>
                    <a:pt x="194310" y="666750"/>
                    <a:pt x="57150" y="529590"/>
                    <a:pt x="57150" y="361950"/>
                  </a:cubicBezTo>
                  <a:cubicBezTo>
                    <a:pt x="57150" y="194310"/>
                    <a:pt x="194310" y="57150"/>
                    <a:pt x="361950" y="57150"/>
                  </a:cubicBezTo>
                  <a:cubicBezTo>
                    <a:pt x="418148" y="57150"/>
                    <a:pt x="471488" y="72390"/>
                    <a:pt x="517208" y="100013"/>
                  </a:cubicBezTo>
                  <a:lnTo>
                    <a:pt x="515303" y="80963"/>
                  </a:lnTo>
                  <a:lnTo>
                    <a:pt x="512445" y="61913"/>
                  </a:lnTo>
                  <a:lnTo>
                    <a:pt x="525780" y="48578"/>
                  </a:lnTo>
                  <a:lnTo>
                    <a:pt x="532448" y="41910"/>
                  </a:lnTo>
                  <a:cubicBezTo>
                    <a:pt x="481013" y="15240"/>
                    <a:pt x="423863" y="0"/>
                    <a:pt x="361950" y="0"/>
                  </a:cubicBez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300038"/>
                    <a:pt x="708660" y="242888"/>
                    <a:pt x="681038" y="192405"/>
                  </a:cubicBezTo>
                  <a:lnTo>
                    <a:pt x="674370" y="198120"/>
                  </a:lnTo>
                  <a:close/>
                </a:path>
              </a:pathLst>
            </a:custGeom>
            <a:solidFill>
              <a:srgbClr val="ADD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" name="Forme libre 39">
              <a:extLst>
                <a:ext uri="{FF2B5EF4-FFF2-40B4-BE49-F238E27FC236}">
                  <a16:creationId xmlns:a16="http://schemas.microsoft.com/office/drawing/2014/main" id="{F17AECD0-B80D-6F18-B326-614081C165C7}"/>
                </a:ext>
              </a:extLst>
            </p:cNvPr>
            <p:cNvSpPr/>
            <p:nvPr/>
          </p:nvSpPr>
          <p:spPr>
            <a:xfrm>
              <a:off x="1727200" y="1605522"/>
              <a:ext cx="457200" cy="457200"/>
            </a:xfrm>
            <a:custGeom>
              <a:avLst/>
              <a:gdLst>
                <a:gd name="connsiteX0" fmla="*/ 387668 w 457200"/>
                <a:gd name="connsiteY0" fmla="*/ 163830 h 457200"/>
                <a:gd name="connsiteX1" fmla="*/ 400050 w 457200"/>
                <a:gd name="connsiteY1" fmla="*/ 228600 h 457200"/>
                <a:gd name="connsiteX2" fmla="*/ 228600 w 457200"/>
                <a:gd name="connsiteY2" fmla="*/ 400050 h 457200"/>
                <a:gd name="connsiteX3" fmla="*/ 57150 w 457200"/>
                <a:gd name="connsiteY3" fmla="*/ 228600 h 457200"/>
                <a:gd name="connsiteX4" fmla="*/ 228600 w 457200"/>
                <a:gd name="connsiteY4" fmla="*/ 57150 h 457200"/>
                <a:gd name="connsiteX5" fmla="*/ 293370 w 457200"/>
                <a:gd name="connsiteY5" fmla="*/ 69532 h 457200"/>
                <a:gd name="connsiteX6" fmla="*/ 336233 w 457200"/>
                <a:gd name="connsiteY6" fmla="*/ 26670 h 457200"/>
                <a:gd name="connsiteX7" fmla="*/ 228600 w 457200"/>
                <a:gd name="connsiteY7" fmla="*/ 0 h 457200"/>
                <a:gd name="connsiteX8" fmla="*/ 0 w 457200"/>
                <a:gd name="connsiteY8" fmla="*/ 228600 h 457200"/>
                <a:gd name="connsiteX9" fmla="*/ 228600 w 457200"/>
                <a:gd name="connsiteY9" fmla="*/ 457200 h 457200"/>
                <a:gd name="connsiteX10" fmla="*/ 457200 w 457200"/>
                <a:gd name="connsiteY10" fmla="*/ 228600 h 457200"/>
                <a:gd name="connsiteX11" fmla="*/ 430530 w 457200"/>
                <a:gd name="connsiteY11" fmla="*/ 120968 h 457200"/>
                <a:gd name="connsiteX12" fmla="*/ 387668 w 457200"/>
                <a:gd name="connsiteY12" fmla="*/ 16383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00" h="457200">
                  <a:moveTo>
                    <a:pt x="387668" y="163830"/>
                  </a:moveTo>
                  <a:cubicBezTo>
                    <a:pt x="396240" y="183833"/>
                    <a:pt x="400050" y="205740"/>
                    <a:pt x="400050" y="228600"/>
                  </a:cubicBezTo>
                  <a:cubicBezTo>
                    <a:pt x="400050" y="322898"/>
                    <a:pt x="322898" y="400050"/>
                    <a:pt x="228600" y="400050"/>
                  </a:cubicBezTo>
                  <a:cubicBezTo>
                    <a:pt x="134302" y="400050"/>
                    <a:pt x="57150" y="322898"/>
                    <a:pt x="57150" y="228600"/>
                  </a:cubicBezTo>
                  <a:cubicBezTo>
                    <a:pt x="57150" y="134302"/>
                    <a:pt x="134302" y="57150"/>
                    <a:pt x="228600" y="57150"/>
                  </a:cubicBezTo>
                  <a:cubicBezTo>
                    <a:pt x="251460" y="57150"/>
                    <a:pt x="273368" y="61913"/>
                    <a:pt x="293370" y="69532"/>
                  </a:cubicBezTo>
                  <a:lnTo>
                    <a:pt x="336233" y="26670"/>
                  </a:lnTo>
                  <a:cubicBezTo>
                    <a:pt x="303848" y="9525"/>
                    <a:pt x="267653" y="0"/>
                    <a:pt x="228600" y="0"/>
                  </a:cubicBezTo>
                  <a:cubicBezTo>
                    <a:pt x="102870" y="0"/>
                    <a:pt x="0" y="102870"/>
                    <a:pt x="0" y="228600"/>
                  </a:cubicBezTo>
                  <a:cubicBezTo>
                    <a:pt x="0" y="354330"/>
                    <a:pt x="102870" y="457200"/>
                    <a:pt x="228600" y="457200"/>
                  </a:cubicBezTo>
                  <a:cubicBezTo>
                    <a:pt x="354330" y="457200"/>
                    <a:pt x="457200" y="354330"/>
                    <a:pt x="457200" y="228600"/>
                  </a:cubicBezTo>
                  <a:cubicBezTo>
                    <a:pt x="457200" y="189548"/>
                    <a:pt x="447675" y="153352"/>
                    <a:pt x="430530" y="120968"/>
                  </a:cubicBezTo>
                  <a:lnTo>
                    <a:pt x="387668" y="163830"/>
                  </a:lnTo>
                  <a:close/>
                </a:path>
              </a:pathLst>
            </a:custGeom>
            <a:solidFill>
              <a:srgbClr val="ADD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35" name="Google Shape;104;p3">
            <a:extLst>
              <a:ext uri="{FF2B5EF4-FFF2-40B4-BE49-F238E27FC236}">
                <a16:creationId xmlns:a16="http://schemas.microsoft.com/office/drawing/2014/main" id="{8C1048BF-B066-A822-DC46-946E2E3AE587}"/>
              </a:ext>
            </a:extLst>
          </p:cNvPr>
          <p:cNvSpPr txBox="1">
            <a:spLocks/>
          </p:cNvSpPr>
          <p:nvPr/>
        </p:nvSpPr>
        <p:spPr>
          <a:xfrm>
            <a:off x="6270418" y="2277035"/>
            <a:ext cx="4865895" cy="3397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rgbClr val="7030A0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457200" algn="ctr">
              <a:lnSpc>
                <a:spcPct val="100000"/>
              </a:lnSpc>
              <a:spcAft>
                <a:spcPts val="600"/>
              </a:spcAft>
              <a:buClr>
                <a:srgbClr val="000000"/>
              </a:buClr>
              <a:buSzPts val="2800"/>
            </a:pPr>
            <a:r>
              <a:rPr lang="fr-FR" sz="2400" b="1" i="0" u="none" strike="noStrike" cap="none" dirty="0">
                <a:solidFill>
                  <a:srgbClr val="09929B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entury Gothic"/>
              </a:rPr>
              <a:t>Objectif du module 1</a:t>
            </a:r>
            <a:endParaRPr lang="fr-FR" sz="2400" dirty="0">
              <a:solidFill>
                <a:srgbClr val="09929B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Clr>
                <a:srgbClr val="09929B"/>
              </a:buClr>
              <a:buSzPct val="100000"/>
              <a:buFont typeface="Wingdings" pitchFamily="2" charset="2"/>
              <a:buChar char="§"/>
            </a:pP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Saisir le potentiel du PTDES en soutien </a:t>
            </a:r>
            <a:b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</a:b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à la stratégie nationale d’éducation </a:t>
            </a:r>
            <a:b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</a:b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inclusive (SNEI).</a:t>
            </a:r>
          </a:p>
        </p:txBody>
      </p:sp>
      <p:sp>
        <p:nvSpPr>
          <p:cNvPr id="42" name="Forme libre 41">
            <a:extLst>
              <a:ext uri="{FF2B5EF4-FFF2-40B4-BE49-F238E27FC236}">
                <a16:creationId xmlns:a16="http://schemas.microsoft.com/office/drawing/2014/main" id="{16C82993-427A-24C6-3C30-4D834FCB3243}"/>
              </a:ext>
            </a:extLst>
          </p:cNvPr>
          <p:cNvSpPr/>
          <p:nvPr/>
        </p:nvSpPr>
        <p:spPr>
          <a:xfrm>
            <a:off x="8452198" y="1770467"/>
            <a:ext cx="165410" cy="165410"/>
          </a:xfrm>
          <a:custGeom>
            <a:avLst/>
            <a:gdLst>
              <a:gd name="connsiteX0" fmla="*/ 76200 w 152400"/>
              <a:gd name="connsiteY0" fmla="*/ 152400 h 152400"/>
              <a:gd name="connsiteX1" fmla="*/ 0 w 152400"/>
              <a:gd name="connsiteY1" fmla="*/ 76200 h 152400"/>
              <a:gd name="connsiteX2" fmla="*/ 76200 w 152400"/>
              <a:gd name="connsiteY2" fmla="*/ 0 h 152400"/>
              <a:gd name="connsiteX3" fmla="*/ 152400 w 152400"/>
              <a:gd name="connsiteY3" fmla="*/ 76200 h 152400"/>
              <a:gd name="connsiteX4" fmla="*/ 76200 w 152400"/>
              <a:gd name="connsiteY4" fmla="*/ 152400 h 152400"/>
              <a:gd name="connsiteX5" fmla="*/ 76200 w 152400"/>
              <a:gd name="connsiteY5" fmla="*/ 38100 h 152400"/>
              <a:gd name="connsiteX6" fmla="*/ 38100 w 152400"/>
              <a:gd name="connsiteY6" fmla="*/ 76200 h 152400"/>
              <a:gd name="connsiteX7" fmla="*/ 76200 w 152400"/>
              <a:gd name="connsiteY7" fmla="*/ 114300 h 152400"/>
              <a:gd name="connsiteX8" fmla="*/ 114300 w 152400"/>
              <a:gd name="connsiteY8" fmla="*/ 76200 h 152400"/>
              <a:gd name="connsiteX9" fmla="*/ 76200 w 152400"/>
              <a:gd name="connsiteY9" fmla="*/ 381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2400" h="152400">
                <a:moveTo>
                  <a:pt x="76200" y="152400"/>
                </a:moveTo>
                <a:cubicBezTo>
                  <a:pt x="34116" y="152400"/>
                  <a:pt x="0" y="118284"/>
                  <a:pt x="0" y="76200"/>
                </a:cubicBezTo>
                <a:cubicBezTo>
                  <a:pt x="0" y="34116"/>
                  <a:pt x="34116" y="0"/>
                  <a:pt x="76200" y="0"/>
                </a:cubicBezTo>
                <a:cubicBezTo>
                  <a:pt x="118284" y="0"/>
                  <a:pt x="152400" y="34116"/>
                  <a:pt x="152400" y="76200"/>
                </a:cubicBezTo>
                <a:cubicBezTo>
                  <a:pt x="152400" y="118284"/>
                  <a:pt x="118284" y="152400"/>
                  <a:pt x="76200" y="152400"/>
                </a:cubicBezTo>
                <a:close/>
                <a:moveTo>
                  <a:pt x="76200" y="38100"/>
                </a:moveTo>
                <a:cubicBezTo>
                  <a:pt x="55158" y="38100"/>
                  <a:pt x="38100" y="55158"/>
                  <a:pt x="38100" y="76200"/>
                </a:cubicBezTo>
                <a:cubicBezTo>
                  <a:pt x="38100" y="97242"/>
                  <a:pt x="55158" y="114300"/>
                  <a:pt x="76200" y="114300"/>
                </a:cubicBezTo>
                <a:cubicBezTo>
                  <a:pt x="97242" y="114300"/>
                  <a:pt x="114300" y="97242"/>
                  <a:pt x="114300" y="76200"/>
                </a:cubicBezTo>
                <a:cubicBezTo>
                  <a:pt x="114300" y="55158"/>
                  <a:pt x="97242" y="38100"/>
                  <a:pt x="76200" y="38100"/>
                </a:cubicBezTo>
                <a:close/>
              </a:path>
            </a:pathLst>
          </a:custGeom>
          <a:solidFill>
            <a:srgbClr val="20B0B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3" name="Forme libre 42">
            <a:extLst>
              <a:ext uri="{FF2B5EF4-FFF2-40B4-BE49-F238E27FC236}">
                <a16:creationId xmlns:a16="http://schemas.microsoft.com/office/drawing/2014/main" id="{38D26482-68DF-1689-D473-CBFA6E97AC5E}"/>
              </a:ext>
            </a:extLst>
          </p:cNvPr>
          <p:cNvSpPr/>
          <p:nvPr/>
        </p:nvSpPr>
        <p:spPr>
          <a:xfrm>
            <a:off x="8111040" y="1429309"/>
            <a:ext cx="847725" cy="847725"/>
          </a:xfrm>
          <a:custGeom>
            <a:avLst/>
            <a:gdLst>
              <a:gd name="connsiteX0" fmla="*/ 723900 w 781050"/>
              <a:gd name="connsiteY0" fmla="*/ 371475 h 781050"/>
              <a:gd name="connsiteX1" fmla="*/ 409575 w 781050"/>
              <a:gd name="connsiteY1" fmla="*/ 57150 h 781050"/>
              <a:gd name="connsiteX2" fmla="*/ 409575 w 781050"/>
              <a:gd name="connsiteY2" fmla="*/ 0 h 781050"/>
              <a:gd name="connsiteX3" fmla="*/ 371475 w 781050"/>
              <a:gd name="connsiteY3" fmla="*/ 0 h 781050"/>
              <a:gd name="connsiteX4" fmla="*/ 371475 w 781050"/>
              <a:gd name="connsiteY4" fmla="*/ 57150 h 781050"/>
              <a:gd name="connsiteX5" fmla="*/ 57150 w 781050"/>
              <a:gd name="connsiteY5" fmla="*/ 371475 h 781050"/>
              <a:gd name="connsiteX6" fmla="*/ 0 w 781050"/>
              <a:gd name="connsiteY6" fmla="*/ 371475 h 781050"/>
              <a:gd name="connsiteX7" fmla="*/ 0 w 781050"/>
              <a:gd name="connsiteY7" fmla="*/ 409575 h 781050"/>
              <a:gd name="connsiteX8" fmla="*/ 57150 w 781050"/>
              <a:gd name="connsiteY8" fmla="*/ 409575 h 781050"/>
              <a:gd name="connsiteX9" fmla="*/ 371475 w 781050"/>
              <a:gd name="connsiteY9" fmla="*/ 723900 h 781050"/>
              <a:gd name="connsiteX10" fmla="*/ 371475 w 781050"/>
              <a:gd name="connsiteY10" fmla="*/ 781050 h 781050"/>
              <a:gd name="connsiteX11" fmla="*/ 409575 w 781050"/>
              <a:gd name="connsiteY11" fmla="*/ 781050 h 781050"/>
              <a:gd name="connsiteX12" fmla="*/ 409575 w 781050"/>
              <a:gd name="connsiteY12" fmla="*/ 723900 h 781050"/>
              <a:gd name="connsiteX13" fmla="*/ 723900 w 781050"/>
              <a:gd name="connsiteY13" fmla="*/ 409575 h 781050"/>
              <a:gd name="connsiteX14" fmla="*/ 781050 w 781050"/>
              <a:gd name="connsiteY14" fmla="*/ 409575 h 781050"/>
              <a:gd name="connsiteX15" fmla="*/ 781050 w 781050"/>
              <a:gd name="connsiteY15" fmla="*/ 371475 h 781050"/>
              <a:gd name="connsiteX16" fmla="*/ 582549 w 781050"/>
              <a:gd name="connsiteY16" fmla="*/ 409575 h 781050"/>
              <a:gd name="connsiteX17" fmla="*/ 409575 w 781050"/>
              <a:gd name="connsiteY17" fmla="*/ 582549 h 781050"/>
              <a:gd name="connsiteX18" fmla="*/ 409575 w 781050"/>
              <a:gd name="connsiteY18" fmla="*/ 504825 h 781050"/>
              <a:gd name="connsiteX19" fmla="*/ 371475 w 781050"/>
              <a:gd name="connsiteY19" fmla="*/ 504825 h 781050"/>
              <a:gd name="connsiteX20" fmla="*/ 371475 w 781050"/>
              <a:gd name="connsiteY20" fmla="*/ 582549 h 781050"/>
              <a:gd name="connsiteX21" fmla="*/ 198501 w 781050"/>
              <a:gd name="connsiteY21" fmla="*/ 409575 h 781050"/>
              <a:gd name="connsiteX22" fmla="*/ 276225 w 781050"/>
              <a:gd name="connsiteY22" fmla="*/ 409575 h 781050"/>
              <a:gd name="connsiteX23" fmla="*/ 276225 w 781050"/>
              <a:gd name="connsiteY23" fmla="*/ 371475 h 781050"/>
              <a:gd name="connsiteX24" fmla="*/ 198501 w 781050"/>
              <a:gd name="connsiteY24" fmla="*/ 371475 h 781050"/>
              <a:gd name="connsiteX25" fmla="*/ 371475 w 781050"/>
              <a:gd name="connsiteY25" fmla="*/ 198501 h 781050"/>
              <a:gd name="connsiteX26" fmla="*/ 371475 w 781050"/>
              <a:gd name="connsiteY26" fmla="*/ 276225 h 781050"/>
              <a:gd name="connsiteX27" fmla="*/ 409575 w 781050"/>
              <a:gd name="connsiteY27" fmla="*/ 276225 h 781050"/>
              <a:gd name="connsiteX28" fmla="*/ 409575 w 781050"/>
              <a:gd name="connsiteY28" fmla="*/ 198501 h 781050"/>
              <a:gd name="connsiteX29" fmla="*/ 582549 w 781050"/>
              <a:gd name="connsiteY29" fmla="*/ 371475 h 781050"/>
              <a:gd name="connsiteX30" fmla="*/ 504825 w 781050"/>
              <a:gd name="connsiteY30" fmla="*/ 371475 h 781050"/>
              <a:gd name="connsiteX31" fmla="*/ 504825 w 781050"/>
              <a:gd name="connsiteY31" fmla="*/ 409575 h 781050"/>
              <a:gd name="connsiteX32" fmla="*/ 371475 w 781050"/>
              <a:gd name="connsiteY32" fmla="*/ 114300 h 781050"/>
              <a:gd name="connsiteX33" fmla="*/ 371475 w 781050"/>
              <a:gd name="connsiteY33" fmla="*/ 160306 h 781050"/>
              <a:gd name="connsiteX34" fmla="*/ 160211 w 781050"/>
              <a:gd name="connsiteY34" fmla="*/ 371475 h 781050"/>
              <a:gd name="connsiteX35" fmla="*/ 114300 w 781050"/>
              <a:gd name="connsiteY35" fmla="*/ 371475 h 781050"/>
              <a:gd name="connsiteX36" fmla="*/ 371475 w 781050"/>
              <a:gd name="connsiteY36" fmla="*/ 114300 h 781050"/>
              <a:gd name="connsiteX37" fmla="*/ 114300 w 781050"/>
              <a:gd name="connsiteY37" fmla="*/ 409575 h 781050"/>
              <a:gd name="connsiteX38" fmla="*/ 160306 w 781050"/>
              <a:gd name="connsiteY38" fmla="*/ 409575 h 781050"/>
              <a:gd name="connsiteX39" fmla="*/ 371475 w 781050"/>
              <a:gd name="connsiteY39" fmla="*/ 620840 h 781050"/>
              <a:gd name="connsiteX40" fmla="*/ 371475 w 781050"/>
              <a:gd name="connsiteY40" fmla="*/ 666750 h 781050"/>
              <a:gd name="connsiteX41" fmla="*/ 114300 w 781050"/>
              <a:gd name="connsiteY41" fmla="*/ 409575 h 781050"/>
              <a:gd name="connsiteX42" fmla="*/ 409575 w 781050"/>
              <a:gd name="connsiteY42" fmla="*/ 666750 h 781050"/>
              <a:gd name="connsiteX43" fmla="*/ 409575 w 781050"/>
              <a:gd name="connsiteY43" fmla="*/ 620840 h 781050"/>
              <a:gd name="connsiteX44" fmla="*/ 620840 w 781050"/>
              <a:gd name="connsiteY44" fmla="*/ 409575 h 781050"/>
              <a:gd name="connsiteX45" fmla="*/ 666750 w 781050"/>
              <a:gd name="connsiteY45" fmla="*/ 409575 h 781050"/>
              <a:gd name="connsiteX46" fmla="*/ 409575 w 781050"/>
              <a:gd name="connsiteY46" fmla="*/ 666750 h 781050"/>
              <a:gd name="connsiteX47" fmla="*/ 620840 w 781050"/>
              <a:gd name="connsiteY47" fmla="*/ 371475 h 781050"/>
              <a:gd name="connsiteX48" fmla="*/ 409575 w 781050"/>
              <a:gd name="connsiteY48" fmla="*/ 160211 h 781050"/>
              <a:gd name="connsiteX49" fmla="*/ 409575 w 781050"/>
              <a:gd name="connsiteY49" fmla="*/ 114300 h 781050"/>
              <a:gd name="connsiteX50" fmla="*/ 666750 w 781050"/>
              <a:gd name="connsiteY50" fmla="*/ 371475 h 781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81050" h="781050">
                <a:moveTo>
                  <a:pt x="723900" y="371475"/>
                </a:moveTo>
                <a:cubicBezTo>
                  <a:pt x="713912" y="202187"/>
                  <a:pt x="578863" y="67138"/>
                  <a:pt x="409575" y="57150"/>
                </a:cubicBezTo>
                <a:lnTo>
                  <a:pt x="409575" y="0"/>
                </a:lnTo>
                <a:lnTo>
                  <a:pt x="371475" y="0"/>
                </a:lnTo>
                <a:lnTo>
                  <a:pt x="371475" y="57150"/>
                </a:lnTo>
                <a:cubicBezTo>
                  <a:pt x="202187" y="67138"/>
                  <a:pt x="67138" y="202187"/>
                  <a:pt x="57150" y="371475"/>
                </a:cubicBezTo>
                <a:lnTo>
                  <a:pt x="0" y="371475"/>
                </a:lnTo>
                <a:lnTo>
                  <a:pt x="0" y="409575"/>
                </a:lnTo>
                <a:lnTo>
                  <a:pt x="57150" y="409575"/>
                </a:lnTo>
                <a:cubicBezTo>
                  <a:pt x="67138" y="578863"/>
                  <a:pt x="202187" y="713912"/>
                  <a:pt x="371475" y="723900"/>
                </a:cubicBezTo>
                <a:lnTo>
                  <a:pt x="371475" y="781050"/>
                </a:lnTo>
                <a:lnTo>
                  <a:pt x="409575" y="781050"/>
                </a:lnTo>
                <a:lnTo>
                  <a:pt x="409575" y="723900"/>
                </a:lnTo>
                <a:cubicBezTo>
                  <a:pt x="578863" y="713912"/>
                  <a:pt x="713912" y="578863"/>
                  <a:pt x="723900" y="409575"/>
                </a:cubicBezTo>
                <a:lnTo>
                  <a:pt x="781050" y="409575"/>
                </a:lnTo>
                <a:lnTo>
                  <a:pt x="781050" y="371475"/>
                </a:lnTo>
                <a:close/>
                <a:moveTo>
                  <a:pt x="582549" y="409575"/>
                </a:moveTo>
                <a:cubicBezTo>
                  <a:pt x="573396" y="501047"/>
                  <a:pt x="501047" y="573395"/>
                  <a:pt x="409575" y="582549"/>
                </a:cubicBezTo>
                <a:lnTo>
                  <a:pt x="409575" y="504825"/>
                </a:lnTo>
                <a:lnTo>
                  <a:pt x="371475" y="504825"/>
                </a:lnTo>
                <a:lnTo>
                  <a:pt x="371475" y="582549"/>
                </a:lnTo>
                <a:cubicBezTo>
                  <a:pt x="280003" y="573396"/>
                  <a:pt x="207655" y="501047"/>
                  <a:pt x="198501" y="409575"/>
                </a:cubicBezTo>
                <a:lnTo>
                  <a:pt x="276225" y="409575"/>
                </a:lnTo>
                <a:lnTo>
                  <a:pt x="276225" y="371475"/>
                </a:lnTo>
                <a:lnTo>
                  <a:pt x="198501" y="371475"/>
                </a:lnTo>
                <a:cubicBezTo>
                  <a:pt x="207655" y="280003"/>
                  <a:pt x="280003" y="207655"/>
                  <a:pt x="371475" y="198501"/>
                </a:cubicBezTo>
                <a:lnTo>
                  <a:pt x="371475" y="276225"/>
                </a:lnTo>
                <a:lnTo>
                  <a:pt x="409575" y="276225"/>
                </a:lnTo>
                <a:lnTo>
                  <a:pt x="409575" y="198501"/>
                </a:lnTo>
                <a:cubicBezTo>
                  <a:pt x="501047" y="207655"/>
                  <a:pt x="573395" y="280003"/>
                  <a:pt x="582549" y="371475"/>
                </a:cubicBezTo>
                <a:lnTo>
                  <a:pt x="504825" y="371475"/>
                </a:lnTo>
                <a:lnTo>
                  <a:pt x="504825" y="409575"/>
                </a:lnTo>
                <a:close/>
                <a:moveTo>
                  <a:pt x="371475" y="114300"/>
                </a:moveTo>
                <a:lnTo>
                  <a:pt x="371475" y="160306"/>
                </a:lnTo>
                <a:cubicBezTo>
                  <a:pt x="258979" y="169755"/>
                  <a:pt x="169710" y="258983"/>
                  <a:pt x="160211" y="371475"/>
                </a:cubicBezTo>
                <a:lnTo>
                  <a:pt x="114300" y="371475"/>
                </a:lnTo>
                <a:cubicBezTo>
                  <a:pt x="124096" y="233703"/>
                  <a:pt x="233703" y="124096"/>
                  <a:pt x="371475" y="114300"/>
                </a:cubicBezTo>
                <a:close/>
                <a:moveTo>
                  <a:pt x="114300" y="409575"/>
                </a:moveTo>
                <a:lnTo>
                  <a:pt x="160306" y="409575"/>
                </a:lnTo>
                <a:cubicBezTo>
                  <a:pt x="169755" y="522071"/>
                  <a:pt x="258983" y="611340"/>
                  <a:pt x="371475" y="620840"/>
                </a:cubicBezTo>
                <a:lnTo>
                  <a:pt x="371475" y="666750"/>
                </a:lnTo>
                <a:cubicBezTo>
                  <a:pt x="233703" y="656955"/>
                  <a:pt x="124096" y="547348"/>
                  <a:pt x="114300" y="409575"/>
                </a:cubicBezTo>
                <a:close/>
                <a:moveTo>
                  <a:pt x="409575" y="666750"/>
                </a:moveTo>
                <a:lnTo>
                  <a:pt x="409575" y="620840"/>
                </a:lnTo>
                <a:cubicBezTo>
                  <a:pt x="522104" y="611384"/>
                  <a:pt x="611384" y="522104"/>
                  <a:pt x="620840" y="409575"/>
                </a:cubicBezTo>
                <a:lnTo>
                  <a:pt x="666750" y="409575"/>
                </a:lnTo>
                <a:cubicBezTo>
                  <a:pt x="656955" y="547348"/>
                  <a:pt x="547348" y="656955"/>
                  <a:pt x="409575" y="666750"/>
                </a:cubicBezTo>
                <a:close/>
                <a:moveTo>
                  <a:pt x="620840" y="371475"/>
                </a:moveTo>
                <a:cubicBezTo>
                  <a:pt x="611384" y="258946"/>
                  <a:pt x="522104" y="169666"/>
                  <a:pt x="409575" y="160211"/>
                </a:cubicBezTo>
                <a:lnTo>
                  <a:pt x="409575" y="114300"/>
                </a:lnTo>
                <a:cubicBezTo>
                  <a:pt x="547348" y="124096"/>
                  <a:pt x="656955" y="233703"/>
                  <a:pt x="666750" y="371475"/>
                </a:cubicBezTo>
                <a:close/>
              </a:path>
            </a:pathLst>
          </a:custGeom>
          <a:solidFill>
            <a:srgbClr val="ADD05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8BC07D43-3597-797E-15A5-71C94ECD6734}"/>
              </a:ext>
            </a:extLst>
          </p:cNvPr>
          <p:cNvCxnSpPr>
            <a:cxnSpLocks/>
          </p:cNvCxnSpPr>
          <p:nvPr/>
        </p:nvCxnSpPr>
        <p:spPr>
          <a:xfrm>
            <a:off x="6096000" y="2543695"/>
            <a:ext cx="0" cy="2851265"/>
          </a:xfrm>
          <a:prstGeom prst="line">
            <a:avLst/>
          </a:prstGeom>
          <a:ln w="38100" cap="rnd" cmpd="sng">
            <a:solidFill>
              <a:srgbClr val="D5E7AB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0963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77FA0C69-796C-4A92-8D3E-1598D311EAAD}"/>
              </a:ext>
            </a:extLst>
          </p:cNvPr>
          <p:cNvSpPr/>
          <p:nvPr/>
        </p:nvSpPr>
        <p:spPr>
          <a:xfrm>
            <a:off x="1378226" y="1110343"/>
            <a:ext cx="2997832" cy="4618653"/>
          </a:xfrm>
          <a:custGeom>
            <a:avLst/>
            <a:gdLst>
              <a:gd name="connsiteX0" fmla="*/ 0 w 2997832"/>
              <a:gd name="connsiteY0" fmla="*/ 125879 h 4618653"/>
              <a:gd name="connsiteX1" fmla="*/ 125879 w 2997832"/>
              <a:gd name="connsiteY1" fmla="*/ 0 h 4618653"/>
              <a:gd name="connsiteX2" fmla="*/ 784937 w 2997832"/>
              <a:gd name="connsiteY2" fmla="*/ 0 h 4618653"/>
              <a:gd name="connsiteX3" fmla="*/ 1389073 w 2997832"/>
              <a:gd name="connsiteY3" fmla="*/ 0 h 4618653"/>
              <a:gd name="connsiteX4" fmla="*/ 2103052 w 2997832"/>
              <a:gd name="connsiteY4" fmla="*/ 0 h 4618653"/>
              <a:gd name="connsiteX5" fmla="*/ 2871953 w 2997832"/>
              <a:gd name="connsiteY5" fmla="*/ 0 h 4618653"/>
              <a:gd name="connsiteX6" fmla="*/ 2997832 w 2997832"/>
              <a:gd name="connsiteY6" fmla="*/ 125879 h 4618653"/>
              <a:gd name="connsiteX7" fmla="*/ 2997832 w 2997832"/>
              <a:gd name="connsiteY7" fmla="*/ 837059 h 4618653"/>
              <a:gd name="connsiteX8" fmla="*/ 2997832 w 2997832"/>
              <a:gd name="connsiteY8" fmla="*/ 1373563 h 4618653"/>
              <a:gd name="connsiteX9" fmla="*/ 2997832 w 2997832"/>
              <a:gd name="connsiteY9" fmla="*/ 1866399 h 4618653"/>
              <a:gd name="connsiteX10" fmla="*/ 2997832 w 2997832"/>
              <a:gd name="connsiteY10" fmla="*/ 2402903 h 4618653"/>
              <a:gd name="connsiteX11" fmla="*/ 2997832 w 2997832"/>
              <a:gd name="connsiteY11" fmla="*/ 2983076 h 4618653"/>
              <a:gd name="connsiteX12" fmla="*/ 2997832 w 2997832"/>
              <a:gd name="connsiteY12" fmla="*/ 3606918 h 4618653"/>
              <a:gd name="connsiteX13" fmla="*/ 2997832 w 2997832"/>
              <a:gd name="connsiteY13" fmla="*/ 4492774 h 4618653"/>
              <a:gd name="connsiteX14" fmla="*/ 2871953 w 2997832"/>
              <a:gd name="connsiteY14" fmla="*/ 4618653 h 4618653"/>
              <a:gd name="connsiteX15" fmla="*/ 2185435 w 2997832"/>
              <a:gd name="connsiteY15" fmla="*/ 4618653 h 4618653"/>
              <a:gd name="connsiteX16" fmla="*/ 1471455 w 2997832"/>
              <a:gd name="connsiteY16" fmla="*/ 4618653 h 4618653"/>
              <a:gd name="connsiteX17" fmla="*/ 812398 w 2997832"/>
              <a:gd name="connsiteY17" fmla="*/ 4618653 h 4618653"/>
              <a:gd name="connsiteX18" fmla="*/ 125879 w 2997832"/>
              <a:gd name="connsiteY18" fmla="*/ 4618653 h 4618653"/>
              <a:gd name="connsiteX19" fmla="*/ 0 w 2997832"/>
              <a:gd name="connsiteY19" fmla="*/ 4492774 h 4618653"/>
              <a:gd name="connsiteX20" fmla="*/ 0 w 2997832"/>
              <a:gd name="connsiteY20" fmla="*/ 3868932 h 4618653"/>
              <a:gd name="connsiteX21" fmla="*/ 0 w 2997832"/>
              <a:gd name="connsiteY21" fmla="*/ 3157752 h 4618653"/>
              <a:gd name="connsiteX22" fmla="*/ 0 w 2997832"/>
              <a:gd name="connsiteY22" fmla="*/ 2533910 h 4618653"/>
              <a:gd name="connsiteX23" fmla="*/ 0 w 2997832"/>
              <a:gd name="connsiteY23" fmla="*/ 1822730 h 4618653"/>
              <a:gd name="connsiteX24" fmla="*/ 0 w 2997832"/>
              <a:gd name="connsiteY24" fmla="*/ 1242556 h 4618653"/>
              <a:gd name="connsiteX25" fmla="*/ 0 w 2997832"/>
              <a:gd name="connsiteY25" fmla="*/ 706052 h 4618653"/>
              <a:gd name="connsiteX26" fmla="*/ 0 w 2997832"/>
              <a:gd name="connsiteY26" fmla="*/ 125879 h 4618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997832" h="4618653" fill="none" extrusionOk="0">
                <a:moveTo>
                  <a:pt x="0" y="125879"/>
                </a:moveTo>
                <a:cubicBezTo>
                  <a:pt x="-80" y="54696"/>
                  <a:pt x="60647" y="2702"/>
                  <a:pt x="125879" y="0"/>
                </a:cubicBezTo>
                <a:cubicBezTo>
                  <a:pt x="437675" y="26521"/>
                  <a:pt x="577732" y="18303"/>
                  <a:pt x="784937" y="0"/>
                </a:cubicBezTo>
                <a:cubicBezTo>
                  <a:pt x="992142" y="-18303"/>
                  <a:pt x="1181758" y="-21887"/>
                  <a:pt x="1389073" y="0"/>
                </a:cubicBezTo>
                <a:cubicBezTo>
                  <a:pt x="1596388" y="21887"/>
                  <a:pt x="1882696" y="-35692"/>
                  <a:pt x="2103052" y="0"/>
                </a:cubicBezTo>
                <a:cubicBezTo>
                  <a:pt x="2323408" y="35692"/>
                  <a:pt x="2488256" y="20100"/>
                  <a:pt x="2871953" y="0"/>
                </a:cubicBezTo>
                <a:cubicBezTo>
                  <a:pt x="2926764" y="8248"/>
                  <a:pt x="2999867" y="61872"/>
                  <a:pt x="2997832" y="125879"/>
                </a:cubicBezTo>
                <a:cubicBezTo>
                  <a:pt x="2998887" y="434296"/>
                  <a:pt x="2996252" y="544250"/>
                  <a:pt x="2997832" y="837059"/>
                </a:cubicBezTo>
                <a:cubicBezTo>
                  <a:pt x="2999412" y="1129868"/>
                  <a:pt x="2971981" y="1215054"/>
                  <a:pt x="2997832" y="1373563"/>
                </a:cubicBezTo>
                <a:cubicBezTo>
                  <a:pt x="3023683" y="1532072"/>
                  <a:pt x="3001884" y="1730228"/>
                  <a:pt x="2997832" y="1866399"/>
                </a:cubicBezTo>
                <a:cubicBezTo>
                  <a:pt x="2993780" y="2002570"/>
                  <a:pt x="3016731" y="2264491"/>
                  <a:pt x="2997832" y="2402903"/>
                </a:cubicBezTo>
                <a:cubicBezTo>
                  <a:pt x="2978933" y="2541315"/>
                  <a:pt x="2974320" y="2746671"/>
                  <a:pt x="2997832" y="2983076"/>
                </a:cubicBezTo>
                <a:cubicBezTo>
                  <a:pt x="3021344" y="3219481"/>
                  <a:pt x="2999510" y="3320047"/>
                  <a:pt x="2997832" y="3606918"/>
                </a:cubicBezTo>
                <a:cubicBezTo>
                  <a:pt x="2996154" y="3893789"/>
                  <a:pt x="3039976" y="4290315"/>
                  <a:pt x="2997832" y="4492774"/>
                </a:cubicBezTo>
                <a:cubicBezTo>
                  <a:pt x="3003213" y="4576126"/>
                  <a:pt x="2956256" y="4625530"/>
                  <a:pt x="2871953" y="4618653"/>
                </a:cubicBezTo>
                <a:cubicBezTo>
                  <a:pt x="2698215" y="4606462"/>
                  <a:pt x="2342969" y="4602859"/>
                  <a:pt x="2185435" y="4618653"/>
                </a:cubicBezTo>
                <a:cubicBezTo>
                  <a:pt x="2027901" y="4634447"/>
                  <a:pt x="1823230" y="4637255"/>
                  <a:pt x="1471455" y="4618653"/>
                </a:cubicBezTo>
                <a:cubicBezTo>
                  <a:pt x="1119680" y="4600051"/>
                  <a:pt x="1106080" y="4639412"/>
                  <a:pt x="812398" y="4618653"/>
                </a:cubicBezTo>
                <a:cubicBezTo>
                  <a:pt x="518716" y="4597894"/>
                  <a:pt x="297280" y="4650855"/>
                  <a:pt x="125879" y="4618653"/>
                </a:cubicBezTo>
                <a:cubicBezTo>
                  <a:pt x="56697" y="4634083"/>
                  <a:pt x="10074" y="4553255"/>
                  <a:pt x="0" y="4492774"/>
                </a:cubicBezTo>
                <a:cubicBezTo>
                  <a:pt x="28649" y="4347282"/>
                  <a:pt x="8213" y="4023497"/>
                  <a:pt x="0" y="3868932"/>
                </a:cubicBezTo>
                <a:cubicBezTo>
                  <a:pt x="-8213" y="3714367"/>
                  <a:pt x="-6802" y="3428884"/>
                  <a:pt x="0" y="3157752"/>
                </a:cubicBezTo>
                <a:cubicBezTo>
                  <a:pt x="6802" y="2886620"/>
                  <a:pt x="3114" y="2777836"/>
                  <a:pt x="0" y="2533910"/>
                </a:cubicBezTo>
                <a:cubicBezTo>
                  <a:pt x="-3114" y="2289984"/>
                  <a:pt x="685" y="2113415"/>
                  <a:pt x="0" y="1822730"/>
                </a:cubicBezTo>
                <a:cubicBezTo>
                  <a:pt x="-685" y="1532045"/>
                  <a:pt x="-25844" y="1476818"/>
                  <a:pt x="0" y="1242556"/>
                </a:cubicBezTo>
                <a:cubicBezTo>
                  <a:pt x="25844" y="1008294"/>
                  <a:pt x="-23392" y="939836"/>
                  <a:pt x="0" y="706052"/>
                </a:cubicBezTo>
                <a:cubicBezTo>
                  <a:pt x="23392" y="472268"/>
                  <a:pt x="23663" y="259329"/>
                  <a:pt x="0" y="125879"/>
                </a:cubicBezTo>
                <a:close/>
              </a:path>
              <a:path w="2997832" h="4618653" stroke="0" extrusionOk="0">
                <a:moveTo>
                  <a:pt x="0" y="125879"/>
                </a:moveTo>
                <a:cubicBezTo>
                  <a:pt x="-9917" y="50241"/>
                  <a:pt x="53632" y="1023"/>
                  <a:pt x="125879" y="0"/>
                </a:cubicBezTo>
                <a:cubicBezTo>
                  <a:pt x="312352" y="29991"/>
                  <a:pt x="696936" y="6909"/>
                  <a:pt x="867319" y="0"/>
                </a:cubicBezTo>
                <a:cubicBezTo>
                  <a:pt x="1037702" y="-6909"/>
                  <a:pt x="1332341" y="28728"/>
                  <a:pt x="1526377" y="0"/>
                </a:cubicBezTo>
                <a:cubicBezTo>
                  <a:pt x="1720413" y="-28728"/>
                  <a:pt x="1921103" y="1492"/>
                  <a:pt x="2157974" y="0"/>
                </a:cubicBezTo>
                <a:cubicBezTo>
                  <a:pt x="2394845" y="-1492"/>
                  <a:pt x="2715128" y="-15578"/>
                  <a:pt x="2871953" y="0"/>
                </a:cubicBezTo>
                <a:cubicBezTo>
                  <a:pt x="2945259" y="-7790"/>
                  <a:pt x="2990388" y="55218"/>
                  <a:pt x="2997832" y="125879"/>
                </a:cubicBezTo>
                <a:cubicBezTo>
                  <a:pt x="3017198" y="415211"/>
                  <a:pt x="2970180" y="472465"/>
                  <a:pt x="2997832" y="749721"/>
                </a:cubicBezTo>
                <a:cubicBezTo>
                  <a:pt x="3025484" y="1026977"/>
                  <a:pt x="2976556" y="1299934"/>
                  <a:pt x="2997832" y="1460901"/>
                </a:cubicBezTo>
                <a:cubicBezTo>
                  <a:pt x="3019108" y="1621868"/>
                  <a:pt x="2984087" y="1815259"/>
                  <a:pt x="2997832" y="1953736"/>
                </a:cubicBezTo>
                <a:cubicBezTo>
                  <a:pt x="3011577" y="2092213"/>
                  <a:pt x="2985688" y="2389785"/>
                  <a:pt x="2997832" y="2577579"/>
                </a:cubicBezTo>
                <a:cubicBezTo>
                  <a:pt x="3009976" y="2765373"/>
                  <a:pt x="3026928" y="3050964"/>
                  <a:pt x="2997832" y="3201421"/>
                </a:cubicBezTo>
                <a:cubicBezTo>
                  <a:pt x="2968736" y="3351878"/>
                  <a:pt x="3017044" y="3508364"/>
                  <a:pt x="2997832" y="3781594"/>
                </a:cubicBezTo>
                <a:cubicBezTo>
                  <a:pt x="2978620" y="4054824"/>
                  <a:pt x="2979203" y="4161414"/>
                  <a:pt x="2997832" y="4492774"/>
                </a:cubicBezTo>
                <a:cubicBezTo>
                  <a:pt x="3000253" y="4559289"/>
                  <a:pt x="2926698" y="4612941"/>
                  <a:pt x="2871953" y="4618653"/>
                </a:cubicBezTo>
                <a:cubicBezTo>
                  <a:pt x="2672451" y="4635085"/>
                  <a:pt x="2478214" y="4626701"/>
                  <a:pt x="2185435" y="4618653"/>
                </a:cubicBezTo>
                <a:cubicBezTo>
                  <a:pt x="1892656" y="4610605"/>
                  <a:pt x="1608037" y="4646685"/>
                  <a:pt x="1443995" y="4618653"/>
                </a:cubicBezTo>
                <a:cubicBezTo>
                  <a:pt x="1279953" y="4590621"/>
                  <a:pt x="1061043" y="4639923"/>
                  <a:pt x="757476" y="4618653"/>
                </a:cubicBezTo>
                <a:cubicBezTo>
                  <a:pt x="453909" y="4597383"/>
                  <a:pt x="410985" y="4632226"/>
                  <a:pt x="125879" y="4618653"/>
                </a:cubicBezTo>
                <a:cubicBezTo>
                  <a:pt x="52056" y="4618830"/>
                  <a:pt x="6825" y="4549992"/>
                  <a:pt x="0" y="4492774"/>
                </a:cubicBezTo>
                <a:cubicBezTo>
                  <a:pt x="21873" y="4351205"/>
                  <a:pt x="20560" y="4079203"/>
                  <a:pt x="0" y="3825263"/>
                </a:cubicBezTo>
                <a:cubicBezTo>
                  <a:pt x="-20560" y="3571323"/>
                  <a:pt x="-20782" y="3407070"/>
                  <a:pt x="0" y="3288759"/>
                </a:cubicBezTo>
                <a:cubicBezTo>
                  <a:pt x="20782" y="3170448"/>
                  <a:pt x="-17656" y="2796848"/>
                  <a:pt x="0" y="2664917"/>
                </a:cubicBezTo>
                <a:cubicBezTo>
                  <a:pt x="17656" y="2532986"/>
                  <a:pt x="-401" y="2376113"/>
                  <a:pt x="0" y="2172081"/>
                </a:cubicBezTo>
                <a:cubicBezTo>
                  <a:pt x="401" y="1968049"/>
                  <a:pt x="-725" y="1812899"/>
                  <a:pt x="0" y="1679246"/>
                </a:cubicBezTo>
                <a:cubicBezTo>
                  <a:pt x="725" y="1545593"/>
                  <a:pt x="8094" y="1311752"/>
                  <a:pt x="0" y="1055404"/>
                </a:cubicBezTo>
                <a:cubicBezTo>
                  <a:pt x="-8094" y="799056"/>
                  <a:pt x="28758" y="461182"/>
                  <a:pt x="0" y="125879"/>
                </a:cubicBezTo>
                <a:close/>
              </a:path>
            </a:pathLst>
          </a:custGeom>
          <a:solidFill>
            <a:srgbClr val="D5E7AB">
              <a:alpha val="10005"/>
            </a:srgbClr>
          </a:solidFill>
          <a:ln w="38100" cap="sq">
            <a:solidFill>
              <a:srgbClr val="ADD05F">
                <a:alpha val="25215"/>
              </a:srgbClr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4199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3ADBA4B-53B5-0823-0D4F-43894575F55E}"/>
              </a:ext>
            </a:extLst>
          </p:cNvPr>
          <p:cNvSpPr/>
          <p:nvPr/>
        </p:nvSpPr>
        <p:spPr>
          <a:xfrm>
            <a:off x="4639586" y="1110343"/>
            <a:ext cx="2997832" cy="4618653"/>
          </a:xfrm>
          <a:custGeom>
            <a:avLst/>
            <a:gdLst>
              <a:gd name="connsiteX0" fmla="*/ 0 w 2997832"/>
              <a:gd name="connsiteY0" fmla="*/ 125879 h 4618653"/>
              <a:gd name="connsiteX1" fmla="*/ 125879 w 2997832"/>
              <a:gd name="connsiteY1" fmla="*/ 0 h 4618653"/>
              <a:gd name="connsiteX2" fmla="*/ 784937 w 2997832"/>
              <a:gd name="connsiteY2" fmla="*/ 0 h 4618653"/>
              <a:gd name="connsiteX3" fmla="*/ 1389073 w 2997832"/>
              <a:gd name="connsiteY3" fmla="*/ 0 h 4618653"/>
              <a:gd name="connsiteX4" fmla="*/ 2103052 w 2997832"/>
              <a:gd name="connsiteY4" fmla="*/ 0 h 4618653"/>
              <a:gd name="connsiteX5" fmla="*/ 2871953 w 2997832"/>
              <a:gd name="connsiteY5" fmla="*/ 0 h 4618653"/>
              <a:gd name="connsiteX6" fmla="*/ 2997832 w 2997832"/>
              <a:gd name="connsiteY6" fmla="*/ 125879 h 4618653"/>
              <a:gd name="connsiteX7" fmla="*/ 2997832 w 2997832"/>
              <a:gd name="connsiteY7" fmla="*/ 837059 h 4618653"/>
              <a:gd name="connsiteX8" fmla="*/ 2997832 w 2997832"/>
              <a:gd name="connsiteY8" fmla="*/ 1373563 h 4618653"/>
              <a:gd name="connsiteX9" fmla="*/ 2997832 w 2997832"/>
              <a:gd name="connsiteY9" fmla="*/ 1866399 h 4618653"/>
              <a:gd name="connsiteX10" fmla="*/ 2997832 w 2997832"/>
              <a:gd name="connsiteY10" fmla="*/ 2402903 h 4618653"/>
              <a:gd name="connsiteX11" fmla="*/ 2997832 w 2997832"/>
              <a:gd name="connsiteY11" fmla="*/ 2983076 h 4618653"/>
              <a:gd name="connsiteX12" fmla="*/ 2997832 w 2997832"/>
              <a:gd name="connsiteY12" fmla="*/ 3606918 h 4618653"/>
              <a:gd name="connsiteX13" fmla="*/ 2997832 w 2997832"/>
              <a:gd name="connsiteY13" fmla="*/ 4492774 h 4618653"/>
              <a:gd name="connsiteX14" fmla="*/ 2871953 w 2997832"/>
              <a:gd name="connsiteY14" fmla="*/ 4618653 h 4618653"/>
              <a:gd name="connsiteX15" fmla="*/ 2185435 w 2997832"/>
              <a:gd name="connsiteY15" fmla="*/ 4618653 h 4618653"/>
              <a:gd name="connsiteX16" fmla="*/ 1471455 w 2997832"/>
              <a:gd name="connsiteY16" fmla="*/ 4618653 h 4618653"/>
              <a:gd name="connsiteX17" fmla="*/ 812398 w 2997832"/>
              <a:gd name="connsiteY17" fmla="*/ 4618653 h 4618653"/>
              <a:gd name="connsiteX18" fmla="*/ 125879 w 2997832"/>
              <a:gd name="connsiteY18" fmla="*/ 4618653 h 4618653"/>
              <a:gd name="connsiteX19" fmla="*/ 0 w 2997832"/>
              <a:gd name="connsiteY19" fmla="*/ 4492774 h 4618653"/>
              <a:gd name="connsiteX20" fmla="*/ 0 w 2997832"/>
              <a:gd name="connsiteY20" fmla="*/ 3868932 h 4618653"/>
              <a:gd name="connsiteX21" fmla="*/ 0 w 2997832"/>
              <a:gd name="connsiteY21" fmla="*/ 3157752 h 4618653"/>
              <a:gd name="connsiteX22" fmla="*/ 0 w 2997832"/>
              <a:gd name="connsiteY22" fmla="*/ 2533910 h 4618653"/>
              <a:gd name="connsiteX23" fmla="*/ 0 w 2997832"/>
              <a:gd name="connsiteY23" fmla="*/ 1822730 h 4618653"/>
              <a:gd name="connsiteX24" fmla="*/ 0 w 2997832"/>
              <a:gd name="connsiteY24" fmla="*/ 1242556 h 4618653"/>
              <a:gd name="connsiteX25" fmla="*/ 0 w 2997832"/>
              <a:gd name="connsiteY25" fmla="*/ 706052 h 4618653"/>
              <a:gd name="connsiteX26" fmla="*/ 0 w 2997832"/>
              <a:gd name="connsiteY26" fmla="*/ 125879 h 4618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997832" h="4618653" fill="none" extrusionOk="0">
                <a:moveTo>
                  <a:pt x="0" y="125879"/>
                </a:moveTo>
                <a:cubicBezTo>
                  <a:pt x="-80" y="54696"/>
                  <a:pt x="60647" y="2702"/>
                  <a:pt x="125879" y="0"/>
                </a:cubicBezTo>
                <a:cubicBezTo>
                  <a:pt x="437675" y="26521"/>
                  <a:pt x="577732" y="18303"/>
                  <a:pt x="784937" y="0"/>
                </a:cubicBezTo>
                <a:cubicBezTo>
                  <a:pt x="992142" y="-18303"/>
                  <a:pt x="1181758" y="-21887"/>
                  <a:pt x="1389073" y="0"/>
                </a:cubicBezTo>
                <a:cubicBezTo>
                  <a:pt x="1596388" y="21887"/>
                  <a:pt x="1882696" y="-35692"/>
                  <a:pt x="2103052" y="0"/>
                </a:cubicBezTo>
                <a:cubicBezTo>
                  <a:pt x="2323408" y="35692"/>
                  <a:pt x="2488256" y="20100"/>
                  <a:pt x="2871953" y="0"/>
                </a:cubicBezTo>
                <a:cubicBezTo>
                  <a:pt x="2926764" y="8248"/>
                  <a:pt x="2999867" y="61872"/>
                  <a:pt x="2997832" y="125879"/>
                </a:cubicBezTo>
                <a:cubicBezTo>
                  <a:pt x="2998887" y="434296"/>
                  <a:pt x="2996252" y="544250"/>
                  <a:pt x="2997832" y="837059"/>
                </a:cubicBezTo>
                <a:cubicBezTo>
                  <a:pt x="2999412" y="1129868"/>
                  <a:pt x="2971981" y="1215054"/>
                  <a:pt x="2997832" y="1373563"/>
                </a:cubicBezTo>
                <a:cubicBezTo>
                  <a:pt x="3023683" y="1532072"/>
                  <a:pt x="3001884" y="1730228"/>
                  <a:pt x="2997832" y="1866399"/>
                </a:cubicBezTo>
                <a:cubicBezTo>
                  <a:pt x="2993780" y="2002570"/>
                  <a:pt x="3016731" y="2264491"/>
                  <a:pt x="2997832" y="2402903"/>
                </a:cubicBezTo>
                <a:cubicBezTo>
                  <a:pt x="2978933" y="2541315"/>
                  <a:pt x="2974320" y="2746671"/>
                  <a:pt x="2997832" y="2983076"/>
                </a:cubicBezTo>
                <a:cubicBezTo>
                  <a:pt x="3021344" y="3219481"/>
                  <a:pt x="2999510" y="3320047"/>
                  <a:pt x="2997832" y="3606918"/>
                </a:cubicBezTo>
                <a:cubicBezTo>
                  <a:pt x="2996154" y="3893789"/>
                  <a:pt x="3039976" y="4290315"/>
                  <a:pt x="2997832" y="4492774"/>
                </a:cubicBezTo>
                <a:cubicBezTo>
                  <a:pt x="3003213" y="4576126"/>
                  <a:pt x="2956256" y="4625530"/>
                  <a:pt x="2871953" y="4618653"/>
                </a:cubicBezTo>
                <a:cubicBezTo>
                  <a:pt x="2698215" y="4606462"/>
                  <a:pt x="2342969" y="4602859"/>
                  <a:pt x="2185435" y="4618653"/>
                </a:cubicBezTo>
                <a:cubicBezTo>
                  <a:pt x="2027901" y="4634447"/>
                  <a:pt x="1823230" y="4637255"/>
                  <a:pt x="1471455" y="4618653"/>
                </a:cubicBezTo>
                <a:cubicBezTo>
                  <a:pt x="1119680" y="4600051"/>
                  <a:pt x="1106080" y="4639412"/>
                  <a:pt x="812398" y="4618653"/>
                </a:cubicBezTo>
                <a:cubicBezTo>
                  <a:pt x="518716" y="4597894"/>
                  <a:pt x="297280" y="4650855"/>
                  <a:pt x="125879" y="4618653"/>
                </a:cubicBezTo>
                <a:cubicBezTo>
                  <a:pt x="56697" y="4634083"/>
                  <a:pt x="10074" y="4553255"/>
                  <a:pt x="0" y="4492774"/>
                </a:cubicBezTo>
                <a:cubicBezTo>
                  <a:pt x="28649" y="4347282"/>
                  <a:pt x="8213" y="4023497"/>
                  <a:pt x="0" y="3868932"/>
                </a:cubicBezTo>
                <a:cubicBezTo>
                  <a:pt x="-8213" y="3714367"/>
                  <a:pt x="-6802" y="3428884"/>
                  <a:pt x="0" y="3157752"/>
                </a:cubicBezTo>
                <a:cubicBezTo>
                  <a:pt x="6802" y="2886620"/>
                  <a:pt x="3114" y="2777836"/>
                  <a:pt x="0" y="2533910"/>
                </a:cubicBezTo>
                <a:cubicBezTo>
                  <a:pt x="-3114" y="2289984"/>
                  <a:pt x="685" y="2113415"/>
                  <a:pt x="0" y="1822730"/>
                </a:cubicBezTo>
                <a:cubicBezTo>
                  <a:pt x="-685" y="1532045"/>
                  <a:pt x="-25844" y="1476818"/>
                  <a:pt x="0" y="1242556"/>
                </a:cubicBezTo>
                <a:cubicBezTo>
                  <a:pt x="25844" y="1008294"/>
                  <a:pt x="-23392" y="939836"/>
                  <a:pt x="0" y="706052"/>
                </a:cubicBezTo>
                <a:cubicBezTo>
                  <a:pt x="23392" y="472268"/>
                  <a:pt x="23663" y="259329"/>
                  <a:pt x="0" y="125879"/>
                </a:cubicBezTo>
                <a:close/>
              </a:path>
              <a:path w="2997832" h="4618653" stroke="0" extrusionOk="0">
                <a:moveTo>
                  <a:pt x="0" y="125879"/>
                </a:moveTo>
                <a:cubicBezTo>
                  <a:pt x="-9917" y="50241"/>
                  <a:pt x="53632" y="1023"/>
                  <a:pt x="125879" y="0"/>
                </a:cubicBezTo>
                <a:cubicBezTo>
                  <a:pt x="312352" y="29991"/>
                  <a:pt x="696936" y="6909"/>
                  <a:pt x="867319" y="0"/>
                </a:cubicBezTo>
                <a:cubicBezTo>
                  <a:pt x="1037702" y="-6909"/>
                  <a:pt x="1332341" y="28728"/>
                  <a:pt x="1526377" y="0"/>
                </a:cubicBezTo>
                <a:cubicBezTo>
                  <a:pt x="1720413" y="-28728"/>
                  <a:pt x="1921103" y="1492"/>
                  <a:pt x="2157974" y="0"/>
                </a:cubicBezTo>
                <a:cubicBezTo>
                  <a:pt x="2394845" y="-1492"/>
                  <a:pt x="2715128" y="-15578"/>
                  <a:pt x="2871953" y="0"/>
                </a:cubicBezTo>
                <a:cubicBezTo>
                  <a:pt x="2945259" y="-7790"/>
                  <a:pt x="2990388" y="55218"/>
                  <a:pt x="2997832" y="125879"/>
                </a:cubicBezTo>
                <a:cubicBezTo>
                  <a:pt x="3017198" y="415211"/>
                  <a:pt x="2970180" y="472465"/>
                  <a:pt x="2997832" y="749721"/>
                </a:cubicBezTo>
                <a:cubicBezTo>
                  <a:pt x="3025484" y="1026977"/>
                  <a:pt x="2976556" y="1299934"/>
                  <a:pt x="2997832" y="1460901"/>
                </a:cubicBezTo>
                <a:cubicBezTo>
                  <a:pt x="3019108" y="1621868"/>
                  <a:pt x="2984087" y="1815259"/>
                  <a:pt x="2997832" y="1953736"/>
                </a:cubicBezTo>
                <a:cubicBezTo>
                  <a:pt x="3011577" y="2092213"/>
                  <a:pt x="2985688" y="2389785"/>
                  <a:pt x="2997832" y="2577579"/>
                </a:cubicBezTo>
                <a:cubicBezTo>
                  <a:pt x="3009976" y="2765373"/>
                  <a:pt x="3026928" y="3050964"/>
                  <a:pt x="2997832" y="3201421"/>
                </a:cubicBezTo>
                <a:cubicBezTo>
                  <a:pt x="2968736" y="3351878"/>
                  <a:pt x="3017044" y="3508364"/>
                  <a:pt x="2997832" y="3781594"/>
                </a:cubicBezTo>
                <a:cubicBezTo>
                  <a:pt x="2978620" y="4054824"/>
                  <a:pt x="2979203" y="4161414"/>
                  <a:pt x="2997832" y="4492774"/>
                </a:cubicBezTo>
                <a:cubicBezTo>
                  <a:pt x="3000253" y="4559289"/>
                  <a:pt x="2926698" y="4612941"/>
                  <a:pt x="2871953" y="4618653"/>
                </a:cubicBezTo>
                <a:cubicBezTo>
                  <a:pt x="2672451" y="4635085"/>
                  <a:pt x="2478214" y="4626701"/>
                  <a:pt x="2185435" y="4618653"/>
                </a:cubicBezTo>
                <a:cubicBezTo>
                  <a:pt x="1892656" y="4610605"/>
                  <a:pt x="1608037" y="4646685"/>
                  <a:pt x="1443995" y="4618653"/>
                </a:cubicBezTo>
                <a:cubicBezTo>
                  <a:pt x="1279953" y="4590621"/>
                  <a:pt x="1061043" y="4639923"/>
                  <a:pt x="757476" y="4618653"/>
                </a:cubicBezTo>
                <a:cubicBezTo>
                  <a:pt x="453909" y="4597383"/>
                  <a:pt x="410985" y="4632226"/>
                  <a:pt x="125879" y="4618653"/>
                </a:cubicBezTo>
                <a:cubicBezTo>
                  <a:pt x="52056" y="4618830"/>
                  <a:pt x="6825" y="4549992"/>
                  <a:pt x="0" y="4492774"/>
                </a:cubicBezTo>
                <a:cubicBezTo>
                  <a:pt x="21873" y="4351205"/>
                  <a:pt x="20560" y="4079203"/>
                  <a:pt x="0" y="3825263"/>
                </a:cubicBezTo>
                <a:cubicBezTo>
                  <a:pt x="-20560" y="3571323"/>
                  <a:pt x="-20782" y="3407070"/>
                  <a:pt x="0" y="3288759"/>
                </a:cubicBezTo>
                <a:cubicBezTo>
                  <a:pt x="20782" y="3170448"/>
                  <a:pt x="-17656" y="2796848"/>
                  <a:pt x="0" y="2664917"/>
                </a:cubicBezTo>
                <a:cubicBezTo>
                  <a:pt x="17656" y="2532986"/>
                  <a:pt x="-401" y="2376113"/>
                  <a:pt x="0" y="2172081"/>
                </a:cubicBezTo>
                <a:cubicBezTo>
                  <a:pt x="401" y="1968049"/>
                  <a:pt x="-725" y="1812899"/>
                  <a:pt x="0" y="1679246"/>
                </a:cubicBezTo>
                <a:cubicBezTo>
                  <a:pt x="725" y="1545593"/>
                  <a:pt x="8094" y="1311752"/>
                  <a:pt x="0" y="1055404"/>
                </a:cubicBezTo>
                <a:cubicBezTo>
                  <a:pt x="-8094" y="799056"/>
                  <a:pt x="28758" y="461182"/>
                  <a:pt x="0" y="125879"/>
                </a:cubicBezTo>
                <a:close/>
              </a:path>
            </a:pathLst>
          </a:custGeom>
          <a:solidFill>
            <a:srgbClr val="D5E7AB">
              <a:alpha val="10005"/>
            </a:srgbClr>
          </a:solidFill>
          <a:ln w="38100" cap="sq">
            <a:solidFill>
              <a:srgbClr val="ADD05F">
                <a:alpha val="25215"/>
              </a:srgbClr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4199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DEE63DB-6D8E-1296-26F2-8A81D1F0339C}"/>
              </a:ext>
            </a:extLst>
          </p:cNvPr>
          <p:cNvSpPr/>
          <p:nvPr/>
        </p:nvSpPr>
        <p:spPr>
          <a:xfrm>
            <a:off x="7862846" y="1110343"/>
            <a:ext cx="2997832" cy="4618653"/>
          </a:xfrm>
          <a:custGeom>
            <a:avLst/>
            <a:gdLst>
              <a:gd name="connsiteX0" fmla="*/ 0 w 2997832"/>
              <a:gd name="connsiteY0" fmla="*/ 125879 h 4618653"/>
              <a:gd name="connsiteX1" fmla="*/ 125879 w 2997832"/>
              <a:gd name="connsiteY1" fmla="*/ 0 h 4618653"/>
              <a:gd name="connsiteX2" fmla="*/ 784937 w 2997832"/>
              <a:gd name="connsiteY2" fmla="*/ 0 h 4618653"/>
              <a:gd name="connsiteX3" fmla="*/ 1389073 w 2997832"/>
              <a:gd name="connsiteY3" fmla="*/ 0 h 4618653"/>
              <a:gd name="connsiteX4" fmla="*/ 2103052 w 2997832"/>
              <a:gd name="connsiteY4" fmla="*/ 0 h 4618653"/>
              <a:gd name="connsiteX5" fmla="*/ 2871953 w 2997832"/>
              <a:gd name="connsiteY5" fmla="*/ 0 h 4618653"/>
              <a:gd name="connsiteX6" fmla="*/ 2997832 w 2997832"/>
              <a:gd name="connsiteY6" fmla="*/ 125879 h 4618653"/>
              <a:gd name="connsiteX7" fmla="*/ 2997832 w 2997832"/>
              <a:gd name="connsiteY7" fmla="*/ 837059 h 4618653"/>
              <a:gd name="connsiteX8" fmla="*/ 2997832 w 2997832"/>
              <a:gd name="connsiteY8" fmla="*/ 1373563 h 4618653"/>
              <a:gd name="connsiteX9" fmla="*/ 2997832 w 2997832"/>
              <a:gd name="connsiteY9" fmla="*/ 1866399 h 4618653"/>
              <a:gd name="connsiteX10" fmla="*/ 2997832 w 2997832"/>
              <a:gd name="connsiteY10" fmla="*/ 2402903 h 4618653"/>
              <a:gd name="connsiteX11" fmla="*/ 2997832 w 2997832"/>
              <a:gd name="connsiteY11" fmla="*/ 2983076 h 4618653"/>
              <a:gd name="connsiteX12" fmla="*/ 2997832 w 2997832"/>
              <a:gd name="connsiteY12" fmla="*/ 3606918 h 4618653"/>
              <a:gd name="connsiteX13" fmla="*/ 2997832 w 2997832"/>
              <a:gd name="connsiteY13" fmla="*/ 4492774 h 4618653"/>
              <a:gd name="connsiteX14" fmla="*/ 2871953 w 2997832"/>
              <a:gd name="connsiteY14" fmla="*/ 4618653 h 4618653"/>
              <a:gd name="connsiteX15" fmla="*/ 2185435 w 2997832"/>
              <a:gd name="connsiteY15" fmla="*/ 4618653 h 4618653"/>
              <a:gd name="connsiteX16" fmla="*/ 1471455 w 2997832"/>
              <a:gd name="connsiteY16" fmla="*/ 4618653 h 4618653"/>
              <a:gd name="connsiteX17" fmla="*/ 812398 w 2997832"/>
              <a:gd name="connsiteY17" fmla="*/ 4618653 h 4618653"/>
              <a:gd name="connsiteX18" fmla="*/ 125879 w 2997832"/>
              <a:gd name="connsiteY18" fmla="*/ 4618653 h 4618653"/>
              <a:gd name="connsiteX19" fmla="*/ 0 w 2997832"/>
              <a:gd name="connsiteY19" fmla="*/ 4492774 h 4618653"/>
              <a:gd name="connsiteX20" fmla="*/ 0 w 2997832"/>
              <a:gd name="connsiteY20" fmla="*/ 3868932 h 4618653"/>
              <a:gd name="connsiteX21" fmla="*/ 0 w 2997832"/>
              <a:gd name="connsiteY21" fmla="*/ 3157752 h 4618653"/>
              <a:gd name="connsiteX22" fmla="*/ 0 w 2997832"/>
              <a:gd name="connsiteY22" fmla="*/ 2533910 h 4618653"/>
              <a:gd name="connsiteX23" fmla="*/ 0 w 2997832"/>
              <a:gd name="connsiteY23" fmla="*/ 1822730 h 4618653"/>
              <a:gd name="connsiteX24" fmla="*/ 0 w 2997832"/>
              <a:gd name="connsiteY24" fmla="*/ 1242556 h 4618653"/>
              <a:gd name="connsiteX25" fmla="*/ 0 w 2997832"/>
              <a:gd name="connsiteY25" fmla="*/ 706052 h 4618653"/>
              <a:gd name="connsiteX26" fmla="*/ 0 w 2997832"/>
              <a:gd name="connsiteY26" fmla="*/ 125879 h 4618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997832" h="4618653" fill="none" extrusionOk="0">
                <a:moveTo>
                  <a:pt x="0" y="125879"/>
                </a:moveTo>
                <a:cubicBezTo>
                  <a:pt x="-80" y="54696"/>
                  <a:pt x="60647" y="2702"/>
                  <a:pt x="125879" y="0"/>
                </a:cubicBezTo>
                <a:cubicBezTo>
                  <a:pt x="437675" y="26521"/>
                  <a:pt x="577732" y="18303"/>
                  <a:pt x="784937" y="0"/>
                </a:cubicBezTo>
                <a:cubicBezTo>
                  <a:pt x="992142" y="-18303"/>
                  <a:pt x="1181758" y="-21887"/>
                  <a:pt x="1389073" y="0"/>
                </a:cubicBezTo>
                <a:cubicBezTo>
                  <a:pt x="1596388" y="21887"/>
                  <a:pt x="1882696" y="-35692"/>
                  <a:pt x="2103052" y="0"/>
                </a:cubicBezTo>
                <a:cubicBezTo>
                  <a:pt x="2323408" y="35692"/>
                  <a:pt x="2488256" y="20100"/>
                  <a:pt x="2871953" y="0"/>
                </a:cubicBezTo>
                <a:cubicBezTo>
                  <a:pt x="2926764" y="8248"/>
                  <a:pt x="2999867" y="61872"/>
                  <a:pt x="2997832" y="125879"/>
                </a:cubicBezTo>
                <a:cubicBezTo>
                  <a:pt x="2998887" y="434296"/>
                  <a:pt x="2996252" y="544250"/>
                  <a:pt x="2997832" y="837059"/>
                </a:cubicBezTo>
                <a:cubicBezTo>
                  <a:pt x="2999412" y="1129868"/>
                  <a:pt x="2971981" y="1215054"/>
                  <a:pt x="2997832" y="1373563"/>
                </a:cubicBezTo>
                <a:cubicBezTo>
                  <a:pt x="3023683" y="1532072"/>
                  <a:pt x="3001884" y="1730228"/>
                  <a:pt x="2997832" y="1866399"/>
                </a:cubicBezTo>
                <a:cubicBezTo>
                  <a:pt x="2993780" y="2002570"/>
                  <a:pt x="3016731" y="2264491"/>
                  <a:pt x="2997832" y="2402903"/>
                </a:cubicBezTo>
                <a:cubicBezTo>
                  <a:pt x="2978933" y="2541315"/>
                  <a:pt x="2974320" y="2746671"/>
                  <a:pt x="2997832" y="2983076"/>
                </a:cubicBezTo>
                <a:cubicBezTo>
                  <a:pt x="3021344" y="3219481"/>
                  <a:pt x="2999510" y="3320047"/>
                  <a:pt x="2997832" y="3606918"/>
                </a:cubicBezTo>
                <a:cubicBezTo>
                  <a:pt x="2996154" y="3893789"/>
                  <a:pt x="3039976" y="4290315"/>
                  <a:pt x="2997832" y="4492774"/>
                </a:cubicBezTo>
                <a:cubicBezTo>
                  <a:pt x="3003213" y="4576126"/>
                  <a:pt x="2956256" y="4625530"/>
                  <a:pt x="2871953" y="4618653"/>
                </a:cubicBezTo>
                <a:cubicBezTo>
                  <a:pt x="2698215" y="4606462"/>
                  <a:pt x="2342969" y="4602859"/>
                  <a:pt x="2185435" y="4618653"/>
                </a:cubicBezTo>
                <a:cubicBezTo>
                  <a:pt x="2027901" y="4634447"/>
                  <a:pt x="1823230" y="4637255"/>
                  <a:pt x="1471455" y="4618653"/>
                </a:cubicBezTo>
                <a:cubicBezTo>
                  <a:pt x="1119680" y="4600051"/>
                  <a:pt x="1106080" y="4639412"/>
                  <a:pt x="812398" y="4618653"/>
                </a:cubicBezTo>
                <a:cubicBezTo>
                  <a:pt x="518716" y="4597894"/>
                  <a:pt x="297280" y="4650855"/>
                  <a:pt x="125879" y="4618653"/>
                </a:cubicBezTo>
                <a:cubicBezTo>
                  <a:pt x="56697" y="4634083"/>
                  <a:pt x="10074" y="4553255"/>
                  <a:pt x="0" y="4492774"/>
                </a:cubicBezTo>
                <a:cubicBezTo>
                  <a:pt x="28649" y="4347282"/>
                  <a:pt x="8213" y="4023497"/>
                  <a:pt x="0" y="3868932"/>
                </a:cubicBezTo>
                <a:cubicBezTo>
                  <a:pt x="-8213" y="3714367"/>
                  <a:pt x="-6802" y="3428884"/>
                  <a:pt x="0" y="3157752"/>
                </a:cubicBezTo>
                <a:cubicBezTo>
                  <a:pt x="6802" y="2886620"/>
                  <a:pt x="3114" y="2777836"/>
                  <a:pt x="0" y="2533910"/>
                </a:cubicBezTo>
                <a:cubicBezTo>
                  <a:pt x="-3114" y="2289984"/>
                  <a:pt x="685" y="2113415"/>
                  <a:pt x="0" y="1822730"/>
                </a:cubicBezTo>
                <a:cubicBezTo>
                  <a:pt x="-685" y="1532045"/>
                  <a:pt x="-25844" y="1476818"/>
                  <a:pt x="0" y="1242556"/>
                </a:cubicBezTo>
                <a:cubicBezTo>
                  <a:pt x="25844" y="1008294"/>
                  <a:pt x="-23392" y="939836"/>
                  <a:pt x="0" y="706052"/>
                </a:cubicBezTo>
                <a:cubicBezTo>
                  <a:pt x="23392" y="472268"/>
                  <a:pt x="23663" y="259329"/>
                  <a:pt x="0" y="125879"/>
                </a:cubicBezTo>
                <a:close/>
              </a:path>
              <a:path w="2997832" h="4618653" stroke="0" extrusionOk="0">
                <a:moveTo>
                  <a:pt x="0" y="125879"/>
                </a:moveTo>
                <a:cubicBezTo>
                  <a:pt x="-9917" y="50241"/>
                  <a:pt x="53632" y="1023"/>
                  <a:pt x="125879" y="0"/>
                </a:cubicBezTo>
                <a:cubicBezTo>
                  <a:pt x="312352" y="29991"/>
                  <a:pt x="696936" y="6909"/>
                  <a:pt x="867319" y="0"/>
                </a:cubicBezTo>
                <a:cubicBezTo>
                  <a:pt x="1037702" y="-6909"/>
                  <a:pt x="1332341" y="28728"/>
                  <a:pt x="1526377" y="0"/>
                </a:cubicBezTo>
                <a:cubicBezTo>
                  <a:pt x="1720413" y="-28728"/>
                  <a:pt x="1921103" y="1492"/>
                  <a:pt x="2157974" y="0"/>
                </a:cubicBezTo>
                <a:cubicBezTo>
                  <a:pt x="2394845" y="-1492"/>
                  <a:pt x="2715128" y="-15578"/>
                  <a:pt x="2871953" y="0"/>
                </a:cubicBezTo>
                <a:cubicBezTo>
                  <a:pt x="2945259" y="-7790"/>
                  <a:pt x="2990388" y="55218"/>
                  <a:pt x="2997832" y="125879"/>
                </a:cubicBezTo>
                <a:cubicBezTo>
                  <a:pt x="3017198" y="415211"/>
                  <a:pt x="2970180" y="472465"/>
                  <a:pt x="2997832" y="749721"/>
                </a:cubicBezTo>
                <a:cubicBezTo>
                  <a:pt x="3025484" y="1026977"/>
                  <a:pt x="2976556" y="1299934"/>
                  <a:pt x="2997832" y="1460901"/>
                </a:cubicBezTo>
                <a:cubicBezTo>
                  <a:pt x="3019108" y="1621868"/>
                  <a:pt x="2984087" y="1815259"/>
                  <a:pt x="2997832" y="1953736"/>
                </a:cubicBezTo>
                <a:cubicBezTo>
                  <a:pt x="3011577" y="2092213"/>
                  <a:pt x="2985688" y="2389785"/>
                  <a:pt x="2997832" y="2577579"/>
                </a:cubicBezTo>
                <a:cubicBezTo>
                  <a:pt x="3009976" y="2765373"/>
                  <a:pt x="3026928" y="3050964"/>
                  <a:pt x="2997832" y="3201421"/>
                </a:cubicBezTo>
                <a:cubicBezTo>
                  <a:pt x="2968736" y="3351878"/>
                  <a:pt x="3017044" y="3508364"/>
                  <a:pt x="2997832" y="3781594"/>
                </a:cubicBezTo>
                <a:cubicBezTo>
                  <a:pt x="2978620" y="4054824"/>
                  <a:pt x="2979203" y="4161414"/>
                  <a:pt x="2997832" y="4492774"/>
                </a:cubicBezTo>
                <a:cubicBezTo>
                  <a:pt x="3000253" y="4559289"/>
                  <a:pt x="2926698" y="4612941"/>
                  <a:pt x="2871953" y="4618653"/>
                </a:cubicBezTo>
                <a:cubicBezTo>
                  <a:pt x="2672451" y="4635085"/>
                  <a:pt x="2478214" y="4626701"/>
                  <a:pt x="2185435" y="4618653"/>
                </a:cubicBezTo>
                <a:cubicBezTo>
                  <a:pt x="1892656" y="4610605"/>
                  <a:pt x="1608037" y="4646685"/>
                  <a:pt x="1443995" y="4618653"/>
                </a:cubicBezTo>
                <a:cubicBezTo>
                  <a:pt x="1279953" y="4590621"/>
                  <a:pt x="1061043" y="4639923"/>
                  <a:pt x="757476" y="4618653"/>
                </a:cubicBezTo>
                <a:cubicBezTo>
                  <a:pt x="453909" y="4597383"/>
                  <a:pt x="410985" y="4632226"/>
                  <a:pt x="125879" y="4618653"/>
                </a:cubicBezTo>
                <a:cubicBezTo>
                  <a:pt x="52056" y="4618830"/>
                  <a:pt x="6825" y="4549992"/>
                  <a:pt x="0" y="4492774"/>
                </a:cubicBezTo>
                <a:cubicBezTo>
                  <a:pt x="21873" y="4351205"/>
                  <a:pt x="20560" y="4079203"/>
                  <a:pt x="0" y="3825263"/>
                </a:cubicBezTo>
                <a:cubicBezTo>
                  <a:pt x="-20560" y="3571323"/>
                  <a:pt x="-20782" y="3407070"/>
                  <a:pt x="0" y="3288759"/>
                </a:cubicBezTo>
                <a:cubicBezTo>
                  <a:pt x="20782" y="3170448"/>
                  <a:pt x="-17656" y="2796848"/>
                  <a:pt x="0" y="2664917"/>
                </a:cubicBezTo>
                <a:cubicBezTo>
                  <a:pt x="17656" y="2532986"/>
                  <a:pt x="-401" y="2376113"/>
                  <a:pt x="0" y="2172081"/>
                </a:cubicBezTo>
                <a:cubicBezTo>
                  <a:pt x="401" y="1968049"/>
                  <a:pt x="-725" y="1812899"/>
                  <a:pt x="0" y="1679246"/>
                </a:cubicBezTo>
                <a:cubicBezTo>
                  <a:pt x="725" y="1545593"/>
                  <a:pt x="8094" y="1311752"/>
                  <a:pt x="0" y="1055404"/>
                </a:cubicBezTo>
                <a:cubicBezTo>
                  <a:pt x="-8094" y="799056"/>
                  <a:pt x="28758" y="461182"/>
                  <a:pt x="0" y="125879"/>
                </a:cubicBezTo>
                <a:close/>
              </a:path>
            </a:pathLst>
          </a:custGeom>
          <a:solidFill>
            <a:srgbClr val="D5E7AB">
              <a:alpha val="10005"/>
            </a:srgbClr>
          </a:solidFill>
          <a:ln w="38100" cap="sq">
            <a:solidFill>
              <a:srgbClr val="ADD05F">
                <a:alpha val="25215"/>
              </a:srgbClr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4199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0EEC7CE-ED7B-8CC1-C3E2-F8E0771E55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8253" y="6348258"/>
            <a:ext cx="7458076" cy="196850"/>
          </a:xfrm>
        </p:spPr>
        <p:txBody>
          <a:bodyPr/>
          <a:lstStyle/>
          <a:p>
            <a:pPr>
              <a:spcBef>
                <a:spcPts val="1200"/>
              </a:spcBef>
              <a:defRPr/>
            </a:pPr>
            <a:r>
              <a:rPr lang="fr-FR" b="1">
                <a:solidFill>
                  <a:schemeClr val="tx1">
                    <a:lumMod val="50000"/>
                    <a:lumOff val="50000"/>
                  </a:schemeClr>
                </a:solidFill>
              </a:rPr>
              <a:t>Genre, inclusion et équité</a:t>
            </a:r>
            <a:r>
              <a:rPr lang="fr-FR"/>
              <a:t>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Module 1</a:t>
            </a:r>
            <a:r>
              <a:rPr lang="fr-FR"/>
              <a:t>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Plans triennaux de développement des établissements scolaires (PTDES)</a:t>
            </a:r>
            <a:endParaRPr lang="fr-CA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211A46B7-C311-4910-7105-E677B049F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1594" y="523572"/>
            <a:ext cx="4048820" cy="443198"/>
          </a:xfrm>
        </p:spPr>
        <p:txBody>
          <a:bodyPr/>
          <a:lstStyle/>
          <a:p>
            <a:r>
              <a:rPr lang="fr-FR"/>
              <a:t>Plan de la journée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7DCEF00-F9A2-8CDF-0629-EA706B349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5D17AEB-CACE-8DBF-63CE-85AA8DA9D323}"/>
              </a:ext>
            </a:extLst>
          </p:cNvPr>
          <p:cNvSpPr txBox="1"/>
          <p:nvPr/>
        </p:nvSpPr>
        <p:spPr>
          <a:xfrm>
            <a:off x="1500809" y="2050477"/>
            <a:ext cx="9312965" cy="3595635"/>
          </a:xfrm>
          <a:prstGeom prst="rect">
            <a:avLst/>
          </a:prstGeom>
          <a:noFill/>
        </p:spPr>
        <p:txBody>
          <a:bodyPr wrap="square" numCol="3" spcCol="540000" rtlCol="0">
            <a:noAutofit/>
          </a:bodyPr>
          <a:lstStyle/>
          <a:p>
            <a:pPr algn="ctr">
              <a:buClr>
                <a:srgbClr val="000000"/>
              </a:buClr>
              <a:buSzPts val="3200"/>
            </a:pP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Séquence 1</a:t>
            </a:r>
          </a:p>
          <a:p>
            <a:pPr lvl="0" algn="ctr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200"/>
            </a:pP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Activation </a:t>
            </a:r>
            <a:b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</a:b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des connaissances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  <a:p>
            <a:pPr marL="0" lvl="1" algn="ctr" rtl="0">
              <a:spcBef>
                <a:spcPts val="827"/>
              </a:spcBef>
              <a:spcAft>
                <a:spcPts val="0"/>
              </a:spcAft>
              <a:buClr>
                <a:srgbClr val="00A69F"/>
              </a:buClr>
              <a:buSzPct val="100000"/>
            </a:pPr>
            <a:r>
              <a:rPr lang="fr-FR" b="1" dirty="0">
                <a:solidFill>
                  <a:srgbClr val="8BB146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1</a:t>
            </a:r>
            <a:endParaRPr lang="fr-FR" sz="1200" b="1" dirty="0">
              <a:solidFill>
                <a:srgbClr val="8BB146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  <a:sym typeface="Garamond"/>
            </a:endParaRPr>
          </a:p>
          <a:p>
            <a:pPr marL="0" lvl="1" algn="ctr" rtl="0">
              <a:spcBef>
                <a:spcPts val="827"/>
              </a:spcBef>
              <a:spcAft>
                <a:spcPts val="0"/>
              </a:spcAft>
              <a:buClr>
                <a:srgbClr val="00A69F"/>
              </a:buClr>
              <a:buSzPct val="100000"/>
            </a:pPr>
            <a:r>
              <a:rPr lang="fr-FR" sz="1200" dirty="0">
                <a:solidFill>
                  <a:srgbClr val="00000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Comprendre ce qu’est un PTDES.</a:t>
            </a:r>
            <a:endParaRPr lang="fr-FR" sz="1200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  <a:p>
            <a:pPr marL="0" lvl="1" algn="ctr" rtl="0">
              <a:spcBef>
                <a:spcPts val="827"/>
              </a:spcBef>
              <a:spcAft>
                <a:spcPts val="0"/>
              </a:spcAft>
              <a:buClr>
                <a:srgbClr val="00A69F"/>
              </a:buClr>
              <a:buSzPct val="100000"/>
            </a:pPr>
            <a:r>
              <a:rPr lang="fr-FR" b="1" dirty="0">
                <a:solidFill>
                  <a:srgbClr val="8BB146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2</a:t>
            </a:r>
          </a:p>
          <a:p>
            <a:pPr marL="0" lvl="1" algn="ctr" rtl="0">
              <a:spcBef>
                <a:spcPts val="827"/>
              </a:spcBef>
              <a:spcAft>
                <a:spcPts val="0"/>
              </a:spcAft>
              <a:buClr>
                <a:srgbClr val="00A69F"/>
              </a:buClr>
              <a:buSzPct val="100000"/>
            </a:pPr>
            <a:r>
              <a:rPr lang="fr-FR" sz="1200" dirty="0">
                <a:solidFill>
                  <a:srgbClr val="00000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Se familiariser avec les différentes </a:t>
            </a:r>
            <a:br>
              <a:rPr lang="fr-FR" sz="1200" dirty="0">
                <a:solidFill>
                  <a:srgbClr val="00000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</a:br>
            <a:r>
              <a:rPr lang="fr-FR" sz="1200" dirty="0">
                <a:solidFill>
                  <a:srgbClr val="00000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étapes du processus d’élaboration </a:t>
            </a:r>
            <a:br>
              <a:rPr lang="fr-FR" sz="1200" dirty="0">
                <a:solidFill>
                  <a:srgbClr val="00000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</a:br>
            <a:r>
              <a:rPr lang="fr-FR" sz="1200" dirty="0">
                <a:solidFill>
                  <a:srgbClr val="00000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d’un PTDES. </a:t>
            </a:r>
            <a:endParaRPr lang="fr-FR" sz="1200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  <a:p>
            <a:pPr marL="0" lvl="1" algn="ctr" rtl="0">
              <a:spcBef>
                <a:spcPts val="827"/>
              </a:spcBef>
              <a:spcAft>
                <a:spcPts val="0"/>
              </a:spcAft>
              <a:buClr>
                <a:srgbClr val="00A69F"/>
              </a:buClr>
              <a:buSzPct val="100000"/>
            </a:pPr>
            <a:r>
              <a:rPr lang="fr-FR" b="1" dirty="0">
                <a:solidFill>
                  <a:srgbClr val="8BB146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3</a:t>
            </a:r>
          </a:p>
          <a:p>
            <a:pPr marL="0" lvl="1" algn="ctr" rtl="0">
              <a:spcBef>
                <a:spcPts val="827"/>
              </a:spcBef>
              <a:spcAft>
                <a:spcPts val="0"/>
              </a:spcAft>
              <a:buClr>
                <a:srgbClr val="00A69F"/>
              </a:buClr>
              <a:buSzPct val="100000"/>
            </a:pPr>
            <a:r>
              <a:rPr lang="fr-FR" sz="1200" dirty="0">
                <a:solidFill>
                  <a:srgbClr val="00000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Présenter les différents outils d’élaboration des PTDES.</a:t>
            </a:r>
            <a:endParaRPr lang="fr-FR" sz="1200" b="1" dirty="0">
              <a:solidFill>
                <a:srgbClr val="ADD05F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  <a:sym typeface="Garamond"/>
            </a:endParaRPr>
          </a:p>
          <a:p>
            <a:pPr marL="0" lvl="1" algn="ctr" rtl="0">
              <a:spcBef>
                <a:spcPts val="827"/>
              </a:spcBef>
              <a:spcAft>
                <a:spcPts val="0"/>
              </a:spcAft>
              <a:buClr>
                <a:srgbClr val="00A69F"/>
              </a:buClr>
              <a:buSzPct val="100000"/>
            </a:pP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Séquence 2</a:t>
            </a:r>
          </a:p>
          <a:p>
            <a:pPr algn="ctr">
              <a:spcBef>
                <a:spcPts val="600"/>
              </a:spcBef>
              <a:buClr>
                <a:srgbClr val="000000"/>
              </a:buClr>
              <a:buSzPts val="3200"/>
            </a:pP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Élaboration </a:t>
            </a:r>
            <a:b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</a:b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des connaissances</a:t>
            </a: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  <a:p>
            <a:pPr marL="0" lvl="1" algn="ctr">
              <a:spcBef>
                <a:spcPts val="827"/>
              </a:spcBef>
              <a:buClr>
                <a:srgbClr val="00A69F"/>
              </a:buClr>
              <a:buSzPct val="100000"/>
            </a:pPr>
            <a:r>
              <a:rPr lang="fr-FR" b="1" dirty="0">
                <a:solidFill>
                  <a:srgbClr val="8BB146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4</a:t>
            </a:r>
          </a:p>
          <a:p>
            <a:pPr marL="0" lvl="1" algn="ctr">
              <a:spcBef>
                <a:spcPts val="827"/>
              </a:spcBef>
              <a:buClr>
                <a:srgbClr val="00A69F"/>
              </a:buClr>
              <a:buSzPct val="100000"/>
            </a:pPr>
            <a:r>
              <a:rPr lang="fr-FR" sz="1200" dirty="0">
                <a:solidFill>
                  <a:srgbClr val="00000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Exposer la SNEI, </a:t>
            </a:r>
            <a:br>
              <a:rPr lang="fr-FR" sz="1200" dirty="0">
                <a:solidFill>
                  <a:srgbClr val="00000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</a:br>
            <a:r>
              <a:rPr lang="fr-FR" sz="1200" dirty="0">
                <a:solidFill>
                  <a:srgbClr val="00000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sa vision, sa mission </a:t>
            </a:r>
            <a:br>
              <a:rPr lang="fr-FR" sz="1200" dirty="0">
                <a:solidFill>
                  <a:srgbClr val="00000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</a:br>
            <a:r>
              <a:rPr lang="fr-FR" sz="1200" dirty="0">
                <a:solidFill>
                  <a:srgbClr val="00000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et ses axes stratégiques, </a:t>
            </a:r>
            <a:br>
              <a:rPr lang="fr-FR" sz="1200" dirty="0">
                <a:solidFill>
                  <a:srgbClr val="00000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</a:br>
            <a:r>
              <a:rPr lang="fr-FR" sz="1200" dirty="0">
                <a:solidFill>
                  <a:srgbClr val="00000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ainsi que les différentes </a:t>
            </a:r>
            <a:br>
              <a:rPr lang="fr-FR" sz="1200" dirty="0">
                <a:solidFill>
                  <a:srgbClr val="00000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</a:br>
            <a:r>
              <a:rPr lang="fr-FR" sz="1200" dirty="0">
                <a:solidFill>
                  <a:srgbClr val="00000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orientations.</a:t>
            </a:r>
            <a:endParaRPr lang="fr-FR" sz="1200" dirty="0">
              <a:solidFill>
                <a:srgbClr val="000000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  <a:p>
            <a:pPr algn="ctr">
              <a:buClr>
                <a:srgbClr val="000000"/>
              </a:buClr>
              <a:buSzPts val="3200"/>
            </a:pPr>
            <a:endParaRPr lang="fr-FR" b="1" dirty="0">
              <a:solidFill>
                <a:srgbClr val="ADD05F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  <a:sym typeface="Garamond"/>
            </a:endParaRPr>
          </a:p>
          <a:p>
            <a:pPr algn="ctr">
              <a:buClr>
                <a:srgbClr val="000000"/>
              </a:buClr>
              <a:buSzPts val="3200"/>
            </a:pPr>
            <a:endParaRPr lang="fr-FR" b="1" dirty="0">
              <a:solidFill>
                <a:srgbClr val="ADD05F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  <a:sym typeface="Garamond"/>
            </a:endParaRPr>
          </a:p>
          <a:p>
            <a:pPr algn="ctr">
              <a:buClr>
                <a:srgbClr val="000000"/>
              </a:buClr>
              <a:buSzPts val="3200"/>
            </a:pPr>
            <a:endParaRPr lang="fr-FR" b="1" dirty="0">
              <a:solidFill>
                <a:srgbClr val="ADD05F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  <a:sym typeface="Garamond"/>
            </a:endParaRPr>
          </a:p>
          <a:p>
            <a:pPr algn="ctr">
              <a:buClr>
                <a:srgbClr val="000000"/>
              </a:buClr>
              <a:buSzPts val="3200"/>
            </a:pPr>
            <a:endParaRPr lang="fr-FR" b="1" dirty="0">
              <a:solidFill>
                <a:srgbClr val="ADD05F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  <a:sym typeface="Garamond"/>
            </a:endParaRPr>
          </a:p>
          <a:p>
            <a:pPr algn="ctr">
              <a:buClr>
                <a:srgbClr val="000000"/>
              </a:buClr>
              <a:buSzPts val="3200"/>
            </a:pP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Séquence 3</a:t>
            </a:r>
          </a:p>
          <a:p>
            <a:pPr algn="ctr">
              <a:spcBef>
                <a:spcPts val="600"/>
              </a:spcBef>
              <a:buClr>
                <a:srgbClr val="000000"/>
              </a:buClr>
              <a:buSzPts val="3200"/>
            </a:pP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Application </a:t>
            </a:r>
            <a:b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</a:b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des connaissances</a:t>
            </a: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  <a:p>
            <a:pPr marL="0" lvl="1" algn="ctr">
              <a:spcBef>
                <a:spcPts val="827"/>
              </a:spcBef>
              <a:buClr>
                <a:srgbClr val="00A69F"/>
              </a:buClr>
              <a:buSzPct val="100000"/>
            </a:pPr>
            <a:r>
              <a:rPr lang="fr-FR" b="1" dirty="0">
                <a:solidFill>
                  <a:srgbClr val="8BB146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5</a:t>
            </a:r>
          </a:p>
          <a:p>
            <a:pPr marL="0" lvl="1" algn="ctr">
              <a:spcBef>
                <a:spcPts val="827"/>
              </a:spcBef>
              <a:buClr>
                <a:srgbClr val="00A69F"/>
              </a:buClr>
              <a:buSzPct val="100000"/>
            </a:pPr>
            <a:r>
              <a:rPr lang="fr-FR" sz="1200" dirty="0">
                <a:solidFill>
                  <a:srgbClr val="00000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Développer </a:t>
            </a:r>
            <a:br>
              <a:rPr lang="fr-FR" sz="1200" dirty="0">
                <a:solidFill>
                  <a:srgbClr val="00000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</a:br>
            <a:r>
              <a:rPr lang="fr-FR" sz="1200" dirty="0">
                <a:solidFill>
                  <a:srgbClr val="00000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des alternatives d’adaptation </a:t>
            </a:r>
            <a:br>
              <a:rPr lang="fr-FR" sz="1200" dirty="0">
                <a:solidFill>
                  <a:srgbClr val="00000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</a:br>
            <a:r>
              <a:rPr lang="fr-FR" sz="1200" dirty="0">
                <a:solidFill>
                  <a:srgbClr val="00000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de la SNEI à prendre en compte </a:t>
            </a:r>
            <a:br>
              <a:rPr lang="fr-FR" sz="1200" dirty="0">
                <a:solidFill>
                  <a:srgbClr val="00000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</a:br>
            <a:r>
              <a:rPr lang="fr-FR" sz="1200" dirty="0">
                <a:solidFill>
                  <a:srgbClr val="00000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dans les PTDES/outils.</a:t>
            </a:r>
          </a:p>
        </p:txBody>
      </p:sp>
      <p:pic>
        <p:nvPicPr>
          <p:cNvPr id="10" name="Google Shape;119;p5" descr="Tête avec engrenages avec un remplissage uni">
            <a:extLst>
              <a:ext uri="{FF2B5EF4-FFF2-40B4-BE49-F238E27FC236}">
                <a16:creationId xmlns:a16="http://schemas.microsoft.com/office/drawing/2014/main" id="{009716F3-6525-FE3A-CEA2-0085F751294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33304" y="1305194"/>
            <a:ext cx="647632" cy="647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201;p18" descr="Mur de briques en construction avec un remplissage uni">
            <a:extLst>
              <a:ext uri="{FF2B5EF4-FFF2-40B4-BE49-F238E27FC236}">
                <a16:creationId xmlns:a16="http://schemas.microsoft.com/office/drawing/2014/main" id="{A67018B4-C43C-EF23-E0BF-B0BB5EC2BD4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88224" y="1225268"/>
            <a:ext cx="815551" cy="815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19;p21" descr="Pièces de puzzle avec un remplissage uni">
            <a:extLst>
              <a:ext uri="{FF2B5EF4-FFF2-40B4-BE49-F238E27FC236}">
                <a16:creationId xmlns:a16="http://schemas.microsoft.com/office/drawing/2014/main" id="{16B19B9A-C902-7D84-A190-0754C6A0BBD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81953" y="1180443"/>
            <a:ext cx="904376" cy="904376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2A170D4-4C66-6931-49C3-B9BBA76C4380}"/>
              </a:ext>
            </a:extLst>
          </p:cNvPr>
          <p:cNvSpPr/>
          <p:nvPr/>
        </p:nvSpPr>
        <p:spPr>
          <a:xfrm>
            <a:off x="4587957" y="1110343"/>
            <a:ext cx="2997832" cy="4618653"/>
          </a:xfrm>
          <a:solidFill>
            <a:srgbClr val="D5E7AB">
              <a:alpha val="10005"/>
            </a:srgbClr>
          </a:solidFill>
          <a:ln w="38100" cap="sq">
            <a:solidFill>
              <a:srgbClr val="ADD05F">
                <a:alpha val="25215"/>
              </a:srgb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91D35BE-2782-2856-4BA5-5B65585B6574}"/>
              </a:ext>
            </a:extLst>
          </p:cNvPr>
          <p:cNvSpPr/>
          <p:nvPr/>
        </p:nvSpPr>
        <p:spPr>
          <a:xfrm>
            <a:off x="7881664" y="1110343"/>
            <a:ext cx="2997832" cy="4618653"/>
          </a:xfrm>
          <a:solidFill>
            <a:srgbClr val="D5E7AB">
              <a:alpha val="10005"/>
            </a:srgbClr>
          </a:solidFill>
          <a:ln w="38100" cap="sq">
            <a:solidFill>
              <a:srgbClr val="ADD05F">
                <a:alpha val="25215"/>
              </a:srgb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8313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B14C8BCE-A43B-6741-91A9-D7879DB06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2422" y="5978013"/>
            <a:ext cx="7187155" cy="196850"/>
          </a:xfrm>
          <a:prstGeom prst="rect">
            <a:avLst/>
          </a:prstGeom>
          <a:noFill/>
        </p:spPr>
        <p:txBody>
          <a:bodyPr vert="horz" lIns="180000" tIns="0" rIns="0" bIns="0" rtlCol="0" anchor="ctr"/>
          <a:lstStyle>
            <a:lvl1pPr algn="l">
              <a:defRPr sz="1000" b="0" i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>
              <a:spcBef>
                <a:spcPts val="1200"/>
              </a:spcBef>
              <a:defRPr/>
            </a:pPr>
            <a:r>
              <a:rPr lang="fr-FR" b="1"/>
              <a:t>Genre, inclusion et équité</a:t>
            </a:r>
            <a:r>
              <a:rPr lang="fr-FR"/>
              <a:t>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1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Plans triennaux de développement des établissements scolaires (PTDES)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849129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ECF3263-AF43-B054-2F6E-4C1CBD40A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/>
          <a:p>
            <a:fld id="{055BF32D-CF4B-1B43-8AA7-7C8BB1DDF0EC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DFD4FDD-A9B0-946B-8DAD-F9A8696CA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546" y="1493275"/>
            <a:ext cx="3254336" cy="3674225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fr-FR">
                <a:solidFill>
                  <a:srgbClr val="FFC000"/>
                </a:solidFill>
              </a:rPr>
              <a:t>Activité 1</a:t>
            </a:r>
            <a:br>
              <a:rPr lang="fr-FR" sz="4800"/>
            </a:br>
            <a:r>
              <a:rPr lang="fr-FR">
                <a:solidFill>
                  <a:schemeClr val="bg1"/>
                </a:solidFill>
              </a:rPr>
              <a:t>DÉFINITION</a:t>
            </a:r>
            <a:br>
              <a:rPr lang="fr-FR" sz="3200">
                <a:solidFill>
                  <a:schemeClr val="bg1"/>
                </a:solidFill>
              </a:rPr>
            </a:br>
            <a:r>
              <a:rPr lang="fr-FR" sz="3200">
                <a:solidFill>
                  <a:schemeClr val="bg1"/>
                </a:solidFill>
              </a:rPr>
              <a:t> </a:t>
            </a:r>
            <a:br>
              <a:rPr lang="fr-FR" sz="200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rPr>
            </a:br>
            <a:r>
              <a:rPr lang="fr-FR" sz="200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rPr>
              <a:t>Rappel de la définition </a:t>
            </a:r>
            <a:br>
              <a:rPr lang="fr-FR" sz="200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rPr>
            </a:br>
            <a:r>
              <a:rPr lang="fr-FR" sz="200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rPr>
              <a:t>et des finalités </a:t>
            </a:r>
            <a:br>
              <a:rPr lang="fr-FR" sz="200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rPr>
            </a:br>
            <a:r>
              <a:rPr lang="fr-FR" sz="200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rPr>
              <a:t>du processus </a:t>
            </a:r>
            <a:br>
              <a:rPr lang="fr-FR" sz="200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rPr>
            </a:br>
            <a:r>
              <a:rPr lang="fr-FR" sz="200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rPr>
              <a:t>d’élaboration des PTDES</a:t>
            </a:r>
            <a:endParaRPr lang="fr-FR">
              <a:solidFill>
                <a:schemeClr val="bg1"/>
              </a:solidFill>
              <a:latin typeface="Noto Sans SemiBold" panose="020B0502040504020204" pitchFamily="34" charset="0"/>
              <a:ea typeface="Noto Sans SemiBold" panose="020B0502040504020204" pitchFamily="34" charset="0"/>
              <a:cs typeface="Noto Sans SemiBold" panose="020B0502040504020204" pitchFamily="34" charset="0"/>
            </a:endParaRPr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B34BB539-4B04-0BE1-BA2A-CC74F022703B}"/>
              </a:ext>
            </a:extLst>
          </p:cNvPr>
          <p:cNvSpPr txBox="1">
            <a:spLocks/>
          </p:cNvSpPr>
          <p:nvPr/>
        </p:nvSpPr>
        <p:spPr>
          <a:xfrm>
            <a:off x="5656729" y="1953439"/>
            <a:ext cx="5620871" cy="41197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SzPct val="85000"/>
              <a:buFont typeface="Wingdings" pitchFamily="2" charset="2"/>
              <a:buNone/>
              <a:defRPr sz="2000" b="1" i="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800" b="1" i="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lnSpc>
                <a:spcPct val="150000"/>
              </a:lnSpc>
              <a:spcBef>
                <a:spcPts val="1654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fr-FR" sz="3200" b="1" dirty="0">
                <a:solidFill>
                  <a:srgbClr val="1A6D73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Consigne</a:t>
            </a:r>
            <a:r>
              <a:rPr lang="fr-FR" sz="3200" dirty="0">
                <a:solidFill>
                  <a:srgbClr val="1A6D73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</a:p>
          <a:p>
            <a:pPr marL="0" lvl="0" indent="0" algn="ctr" rtl="0">
              <a:lnSpc>
                <a:spcPct val="120000"/>
              </a:lnSpc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fr-FR" sz="18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À l’aide de la stratégie de la tempête d’idées (brainstorming) et du matériel </a:t>
            </a:r>
            <a:br>
              <a:rPr lang="fr-FR" sz="18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FR" sz="18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à votre disposition, répondez aux questions </a:t>
            </a:r>
            <a:br>
              <a:rPr lang="fr-FR" sz="18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FR" sz="18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des formateurs et formatrices :</a:t>
            </a:r>
          </a:p>
          <a:p>
            <a:pPr marL="1368000" lvl="0" indent="-180000" rtl="0">
              <a:lnSpc>
                <a:spcPct val="120000"/>
              </a:lnSpc>
              <a:spcAft>
                <a:spcPts val="0"/>
              </a:spcAft>
              <a:buClr>
                <a:srgbClr val="1A6D73"/>
              </a:buClr>
              <a:buSzPct val="100000"/>
              <a:buFont typeface="Wingdings" pitchFamily="2" charset="2"/>
              <a:buChar char="§"/>
            </a:pPr>
            <a:r>
              <a:rPr lang="fr-FR" sz="1800" b="0" i="1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Garamond"/>
              </a:rPr>
              <a:t>Qu’entendez-vous par « PTDES » ? </a:t>
            </a:r>
          </a:p>
          <a:p>
            <a:pPr marL="1368000" lvl="0" indent="-1800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A6D73"/>
              </a:buClr>
              <a:buSzPct val="100000"/>
              <a:buFont typeface="Wingdings" pitchFamily="2" charset="2"/>
              <a:buChar char="§"/>
            </a:pPr>
            <a:r>
              <a:rPr lang="fr-FR" sz="1800" b="0" i="1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Garamond"/>
              </a:rPr>
              <a:t>Quelle est la finalité du PTDES ?</a:t>
            </a:r>
            <a:endParaRPr lang="fr-FR" sz="1800" i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1654"/>
              </a:spcBef>
              <a:spcAft>
                <a:spcPts val="0"/>
              </a:spcAft>
              <a:buClr>
                <a:schemeClr val="dk1"/>
              </a:buClr>
              <a:buSzPts val="5291"/>
              <a:buNone/>
            </a:pPr>
            <a:endParaRPr lang="fr-FR" sz="1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5" name="Graphique 13" descr="Bulle de discussion avec un remplissage uni">
            <a:extLst>
              <a:ext uri="{FF2B5EF4-FFF2-40B4-BE49-F238E27FC236}">
                <a16:creationId xmlns:a16="http://schemas.microsoft.com/office/drawing/2014/main" id="{29DA6DCC-B72A-2EFE-2B09-BEA1ECC74C89}"/>
              </a:ext>
            </a:extLst>
          </p:cNvPr>
          <p:cNvSpPr/>
          <p:nvPr/>
        </p:nvSpPr>
        <p:spPr>
          <a:xfrm>
            <a:off x="7991712" y="1271609"/>
            <a:ext cx="1122004" cy="1023002"/>
          </a:xfrm>
          <a:custGeom>
            <a:avLst/>
            <a:gdLst>
              <a:gd name="connsiteX0" fmla="*/ 56101 w 1122004"/>
              <a:gd name="connsiteY0" fmla="*/ 0 h 1023002"/>
              <a:gd name="connsiteX1" fmla="*/ 1 w 1122004"/>
              <a:gd name="connsiteY1" fmla="*/ 56758 h 1023002"/>
              <a:gd name="connsiteX2" fmla="*/ 1 w 1122004"/>
              <a:gd name="connsiteY2" fmla="*/ 56759 h 1023002"/>
              <a:gd name="connsiteX3" fmla="*/ 1 w 1122004"/>
              <a:gd name="connsiteY3" fmla="*/ 738871 h 1023002"/>
              <a:gd name="connsiteX4" fmla="*/ 1 w 1122004"/>
              <a:gd name="connsiteY4" fmla="*/ 738871 h 1023002"/>
              <a:gd name="connsiteX5" fmla="*/ 56099 w 1122004"/>
              <a:gd name="connsiteY5" fmla="*/ 795631 h 1023002"/>
              <a:gd name="connsiteX6" fmla="*/ 56101 w 1122004"/>
              <a:gd name="connsiteY6" fmla="*/ 795631 h 1023002"/>
              <a:gd name="connsiteX7" fmla="*/ 224401 w 1122004"/>
              <a:gd name="connsiteY7" fmla="*/ 795631 h 1023002"/>
              <a:gd name="connsiteX8" fmla="*/ 224401 w 1122004"/>
              <a:gd name="connsiteY8" fmla="*/ 1023002 h 1023002"/>
              <a:gd name="connsiteX9" fmla="*/ 448802 w 1122004"/>
              <a:gd name="connsiteY9" fmla="*/ 795631 h 1023002"/>
              <a:gd name="connsiteX10" fmla="*/ 1065903 w 1122004"/>
              <a:gd name="connsiteY10" fmla="*/ 795631 h 1023002"/>
              <a:gd name="connsiteX11" fmla="*/ 1122004 w 1122004"/>
              <a:gd name="connsiteY11" fmla="*/ 738873 h 1023002"/>
              <a:gd name="connsiteX12" fmla="*/ 1122004 w 1122004"/>
              <a:gd name="connsiteY12" fmla="*/ 738871 h 1023002"/>
              <a:gd name="connsiteX13" fmla="*/ 1122004 w 1122004"/>
              <a:gd name="connsiteY13" fmla="*/ 56759 h 1023002"/>
              <a:gd name="connsiteX14" fmla="*/ 1122004 w 1122004"/>
              <a:gd name="connsiteY14" fmla="*/ 56759 h 1023002"/>
              <a:gd name="connsiteX15" fmla="*/ 1065905 w 1122004"/>
              <a:gd name="connsiteY15" fmla="*/ 0 h 1023002"/>
              <a:gd name="connsiteX16" fmla="*/ 1065903 w 1122004"/>
              <a:gd name="connsiteY16" fmla="*/ 0 h 1023002"/>
              <a:gd name="connsiteX17" fmla="*/ 561002 w 1122004"/>
              <a:gd name="connsiteY17" fmla="*/ 0 h 1023002"/>
              <a:gd name="connsiteX18" fmla="*/ 56101 w 1122004"/>
              <a:gd name="connsiteY18" fmla="*/ 0 h 1023002"/>
              <a:gd name="connsiteX19" fmla="*/ 742502 w 1122004"/>
              <a:gd name="connsiteY19" fmla="*/ 396000 h 1023002"/>
              <a:gd name="connsiteX20" fmla="*/ 825002 w 1122004"/>
              <a:gd name="connsiteY20" fmla="*/ 313500 h 1023002"/>
              <a:gd name="connsiteX21" fmla="*/ 907503 w 1122004"/>
              <a:gd name="connsiteY21" fmla="*/ 396000 h 1023002"/>
              <a:gd name="connsiteX22" fmla="*/ 825002 w 1122004"/>
              <a:gd name="connsiteY22" fmla="*/ 478500 h 1023002"/>
              <a:gd name="connsiteX23" fmla="*/ 742502 w 1122004"/>
              <a:gd name="connsiteY23" fmla="*/ 396000 h 1023002"/>
              <a:gd name="connsiteX24" fmla="*/ 478502 w 1122004"/>
              <a:gd name="connsiteY24" fmla="*/ 396000 h 1023002"/>
              <a:gd name="connsiteX25" fmla="*/ 561002 w 1122004"/>
              <a:gd name="connsiteY25" fmla="*/ 313500 h 1023002"/>
              <a:gd name="connsiteX26" fmla="*/ 643502 w 1122004"/>
              <a:gd name="connsiteY26" fmla="*/ 396000 h 1023002"/>
              <a:gd name="connsiteX27" fmla="*/ 561002 w 1122004"/>
              <a:gd name="connsiteY27" fmla="*/ 478500 h 1023002"/>
              <a:gd name="connsiteX28" fmla="*/ 478502 w 1122004"/>
              <a:gd name="connsiteY28" fmla="*/ 396000 h 1023002"/>
              <a:gd name="connsiteX29" fmla="*/ 214501 w 1122004"/>
              <a:gd name="connsiteY29" fmla="*/ 396000 h 1023002"/>
              <a:gd name="connsiteX30" fmla="*/ 297002 w 1122004"/>
              <a:gd name="connsiteY30" fmla="*/ 313500 h 1023002"/>
              <a:gd name="connsiteX31" fmla="*/ 379501 w 1122004"/>
              <a:gd name="connsiteY31" fmla="*/ 396000 h 1023002"/>
              <a:gd name="connsiteX32" fmla="*/ 297002 w 1122004"/>
              <a:gd name="connsiteY32" fmla="*/ 478500 h 1023002"/>
              <a:gd name="connsiteX33" fmla="*/ 214501 w 1122004"/>
              <a:gd name="connsiteY33" fmla="*/ 396000 h 1023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122004" h="1023002" extrusionOk="0">
                <a:moveTo>
                  <a:pt x="56101" y="0"/>
                </a:moveTo>
                <a:cubicBezTo>
                  <a:pt x="19669" y="-3068"/>
                  <a:pt x="-1495" y="26085"/>
                  <a:pt x="1" y="56758"/>
                </a:cubicBezTo>
                <a:lnTo>
                  <a:pt x="1" y="56759"/>
                </a:lnTo>
                <a:cubicBezTo>
                  <a:pt x="-18876" y="376681"/>
                  <a:pt x="-5106" y="446909"/>
                  <a:pt x="1" y="738871"/>
                </a:cubicBezTo>
                <a:lnTo>
                  <a:pt x="1" y="738871"/>
                </a:lnTo>
                <a:cubicBezTo>
                  <a:pt x="-2039" y="768623"/>
                  <a:pt x="22947" y="799526"/>
                  <a:pt x="56099" y="795631"/>
                </a:cubicBezTo>
                <a:lnTo>
                  <a:pt x="56101" y="795631"/>
                </a:lnTo>
                <a:cubicBezTo>
                  <a:pt x="94180" y="802526"/>
                  <a:pt x="185636" y="798543"/>
                  <a:pt x="224401" y="795631"/>
                </a:cubicBezTo>
                <a:cubicBezTo>
                  <a:pt x="222017" y="860805"/>
                  <a:pt x="227066" y="941512"/>
                  <a:pt x="224401" y="1023002"/>
                </a:cubicBezTo>
                <a:cubicBezTo>
                  <a:pt x="314820" y="950550"/>
                  <a:pt x="372279" y="875648"/>
                  <a:pt x="448802" y="795631"/>
                </a:cubicBezTo>
                <a:cubicBezTo>
                  <a:pt x="587197" y="768814"/>
                  <a:pt x="892389" y="784502"/>
                  <a:pt x="1065903" y="795631"/>
                </a:cubicBezTo>
                <a:cubicBezTo>
                  <a:pt x="1091793" y="795147"/>
                  <a:pt x="1122893" y="768096"/>
                  <a:pt x="1122004" y="738873"/>
                </a:cubicBezTo>
                <a:lnTo>
                  <a:pt x="1122004" y="738871"/>
                </a:lnTo>
                <a:cubicBezTo>
                  <a:pt x="1140461" y="534693"/>
                  <a:pt x="1096718" y="222882"/>
                  <a:pt x="1122004" y="56759"/>
                </a:cubicBezTo>
                <a:lnTo>
                  <a:pt x="1122004" y="56759"/>
                </a:lnTo>
                <a:cubicBezTo>
                  <a:pt x="1122771" y="26311"/>
                  <a:pt x="1100354" y="-2693"/>
                  <a:pt x="1065905" y="0"/>
                </a:cubicBezTo>
                <a:lnTo>
                  <a:pt x="1065903" y="0"/>
                </a:lnTo>
                <a:cubicBezTo>
                  <a:pt x="861467" y="-20987"/>
                  <a:pt x="672255" y="-17714"/>
                  <a:pt x="561002" y="0"/>
                </a:cubicBezTo>
                <a:cubicBezTo>
                  <a:pt x="449749" y="17714"/>
                  <a:pt x="296389" y="-21284"/>
                  <a:pt x="56101" y="0"/>
                </a:cubicBezTo>
                <a:close/>
                <a:moveTo>
                  <a:pt x="742502" y="396000"/>
                </a:moveTo>
                <a:cubicBezTo>
                  <a:pt x="740834" y="347037"/>
                  <a:pt x="780249" y="302537"/>
                  <a:pt x="825002" y="313500"/>
                </a:cubicBezTo>
                <a:cubicBezTo>
                  <a:pt x="863237" y="317779"/>
                  <a:pt x="906762" y="351761"/>
                  <a:pt x="907503" y="396000"/>
                </a:cubicBezTo>
                <a:cubicBezTo>
                  <a:pt x="909122" y="442767"/>
                  <a:pt x="870297" y="484888"/>
                  <a:pt x="825002" y="478500"/>
                </a:cubicBezTo>
                <a:cubicBezTo>
                  <a:pt x="787786" y="473549"/>
                  <a:pt x="740190" y="445235"/>
                  <a:pt x="742502" y="396000"/>
                </a:cubicBezTo>
                <a:close/>
                <a:moveTo>
                  <a:pt x="478502" y="396000"/>
                </a:moveTo>
                <a:cubicBezTo>
                  <a:pt x="471959" y="350786"/>
                  <a:pt x="517432" y="317447"/>
                  <a:pt x="561002" y="313500"/>
                </a:cubicBezTo>
                <a:cubicBezTo>
                  <a:pt x="598236" y="317892"/>
                  <a:pt x="645102" y="341290"/>
                  <a:pt x="643502" y="396000"/>
                </a:cubicBezTo>
                <a:cubicBezTo>
                  <a:pt x="640695" y="441405"/>
                  <a:pt x="610278" y="481696"/>
                  <a:pt x="561002" y="478500"/>
                </a:cubicBezTo>
                <a:cubicBezTo>
                  <a:pt x="511949" y="489036"/>
                  <a:pt x="477645" y="443284"/>
                  <a:pt x="478502" y="396000"/>
                </a:cubicBezTo>
                <a:close/>
                <a:moveTo>
                  <a:pt x="214501" y="396000"/>
                </a:moveTo>
                <a:cubicBezTo>
                  <a:pt x="212192" y="347373"/>
                  <a:pt x="259723" y="316096"/>
                  <a:pt x="297002" y="313500"/>
                </a:cubicBezTo>
                <a:cubicBezTo>
                  <a:pt x="342182" y="305545"/>
                  <a:pt x="387103" y="355226"/>
                  <a:pt x="379501" y="396000"/>
                </a:cubicBezTo>
                <a:cubicBezTo>
                  <a:pt x="370123" y="443622"/>
                  <a:pt x="340762" y="484121"/>
                  <a:pt x="297002" y="478500"/>
                </a:cubicBezTo>
                <a:cubicBezTo>
                  <a:pt x="249001" y="470828"/>
                  <a:pt x="216288" y="440222"/>
                  <a:pt x="214501" y="396000"/>
                </a:cubicBezTo>
                <a:close/>
              </a:path>
            </a:pathLst>
          </a:custGeom>
          <a:noFill/>
          <a:ln w="60325" cap="flat">
            <a:solidFill>
              <a:srgbClr val="ADD05F"/>
            </a:solidFill>
            <a:prstDash val="solid"/>
            <a:miter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54611 w 1092201"/>
                      <a:gd name="connsiteY0" fmla="*/ 0 h 995829"/>
                      <a:gd name="connsiteX1" fmla="*/ 1 w 1092201"/>
                      <a:gd name="connsiteY1" fmla="*/ 55251 h 995829"/>
                      <a:gd name="connsiteX2" fmla="*/ 1 w 1092201"/>
                      <a:gd name="connsiteY2" fmla="*/ 55252 h 995829"/>
                      <a:gd name="connsiteX3" fmla="*/ 1 w 1092201"/>
                      <a:gd name="connsiteY3" fmla="*/ 719246 h 995829"/>
                      <a:gd name="connsiteX4" fmla="*/ 1 w 1092201"/>
                      <a:gd name="connsiteY4" fmla="*/ 719246 h 995829"/>
                      <a:gd name="connsiteX5" fmla="*/ 54609 w 1092201"/>
                      <a:gd name="connsiteY5" fmla="*/ 774498 h 995829"/>
                      <a:gd name="connsiteX6" fmla="*/ 54611 w 1092201"/>
                      <a:gd name="connsiteY6" fmla="*/ 774498 h 995829"/>
                      <a:gd name="connsiteX7" fmla="*/ 218441 w 1092201"/>
                      <a:gd name="connsiteY7" fmla="*/ 774498 h 995829"/>
                      <a:gd name="connsiteX8" fmla="*/ 218441 w 1092201"/>
                      <a:gd name="connsiteY8" fmla="*/ 995829 h 995829"/>
                      <a:gd name="connsiteX9" fmla="*/ 436881 w 1092201"/>
                      <a:gd name="connsiteY9" fmla="*/ 774498 h 995829"/>
                      <a:gd name="connsiteX10" fmla="*/ 1037591 w 1092201"/>
                      <a:gd name="connsiteY10" fmla="*/ 774498 h 995829"/>
                      <a:gd name="connsiteX11" fmla="*/ 1092201 w 1092201"/>
                      <a:gd name="connsiteY11" fmla="*/ 719248 h 995829"/>
                      <a:gd name="connsiteX12" fmla="*/ 1092201 w 1092201"/>
                      <a:gd name="connsiteY12" fmla="*/ 719246 h 995829"/>
                      <a:gd name="connsiteX13" fmla="*/ 1092201 w 1092201"/>
                      <a:gd name="connsiteY13" fmla="*/ 55252 h 995829"/>
                      <a:gd name="connsiteX14" fmla="*/ 1092201 w 1092201"/>
                      <a:gd name="connsiteY14" fmla="*/ 55252 h 995829"/>
                      <a:gd name="connsiteX15" fmla="*/ 1037593 w 1092201"/>
                      <a:gd name="connsiteY15" fmla="*/ 0 h 995829"/>
                      <a:gd name="connsiteX16" fmla="*/ 1037591 w 1092201"/>
                      <a:gd name="connsiteY16" fmla="*/ 0 h 995829"/>
                      <a:gd name="connsiteX17" fmla="*/ 722780 w 1092201"/>
                      <a:gd name="connsiteY17" fmla="*/ 385482 h 995829"/>
                      <a:gd name="connsiteX18" fmla="*/ 803089 w 1092201"/>
                      <a:gd name="connsiteY18" fmla="*/ 305173 h 995829"/>
                      <a:gd name="connsiteX19" fmla="*/ 883398 w 1092201"/>
                      <a:gd name="connsiteY19" fmla="*/ 385482 h 995829"/>
                      <a:gd name="connsiteX20" fmla="*/ 803089 w 1092201"/>
                      <a:gd name="connsiteY20" fmla="*/ 465791 h 995829"/>
                      <a:gd name="connsiteX21" fmla="*/ 722780 w 1092201"/>
                      <a:gd name="connsiteY21" fmla="*/ 385482 h 995829"/>
                      <a:gd name="connsiteX22" fmla="*/ 465792 w 1092201"/>
                      <a:gd name="connsiteY22" fmla="*/ 385482 h 995829"/>
                      <a:gd name="connsiteX23" fmla="*/ 546101 w 1092201"/>
                      <a:gd name="connsiteY23" fmla="*/ 305173 h 995829"/>
                      <a:gd name="connsiteX24" fmla="*/ 626410 w 1092201"/>
                      <a:gd name="connsiteY24" fmla="*/ 385482 h 995829"/>
                      <a:gd name="connsiteX25" fmla="*/ 546101 w 1092201"/>
                      <a:gd name="connsiteY25" fmla="*/ 465791 h 995829"/>
                      <a:gd name="connsiteX26" fmla="*/ 465792 w 1092201"/>
                      <a:gd name="connsiteY26" fmla="*/ 385482 h 995829"/>
                      <a:gd name="connsiteX27" fmla="*/ 208804 w 1092201"/>
                      <a:gd name="connsiteY27" fmla="*/ 385482 h 995829"/>
                      <a:gd name="connsiteX28" fmla="*/ 289113 w 1092201"/>
                      <a:gd name="connsiteY28" fmla="*/ 305173 h 995829"/>
                      <a:gd name="connsiteX29" fmla="*/ 369421 w 1092201"/>
                      <a:gd name="connsiteY29" fmla="*/ 385482 h 995829"/>
                      <a:gd name="connsiteX30" fmla="*/ 289113 w 1092201"/>
                      <a:gd name="connsiteY30" fmla="*/ 465791 h 995829"/>
                      <a:gd name="connsiteX31" fmla="*/ 208804 w 1092201"/>
                      <a:gd name="connsiteY31" fmla="*/ 385482 h 9958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1092201" h="995829">
                        <a:moveTo>
                          <a:pt x="54611" y="0"/>
                        </a:moveTo>
                        <a:cubicBezTo>
                          <a:pt x="24274" y="177"/>
                          <a:pt x="-176" y="24913"/>
                          <a:pt x="1" y="55251"/>
                        </a:cubicBezTo>
                        <a:cubicBezTo>
                          <a:pt x="1" y="55251"/>
                          <a:pt x="1" y="55252"/>
                          <a:pt x="1" y="55252"/>
                        </a:cubicBezTo>
                        <a:lnTo>
                          <a:pt x="1" y="719246"/>
                        </a:lnTo>
                        <a:lnTo>
                          <a:pt x="1" y="719246"/>
                        </a:lnTo>
                        <a:cubicBezTo>
                          <a:pt x="-177" y="749583"/>
                          <a:pt x="24272" y="774320"/>
                          <a:pt x="54609" y="774498"/>
                        </a:cubicBezTo>
                        <a:cubicBezTo>
                          <a:pt x="54610" y="774498"/>
                          <a:pt x="54610" y="774498"/>
                          <a:pt x="54611" y="774498"/>
                        </a:cubicBezTo>
                        <a:lnTo>
                          <a:pt x="218441" y="774498"/>
                        </a:lnTo>
                        <a:lnTo>
                          <a:pt x="218441" y="995829"/>
                        </a:lnTo>
                        <a:lnTo>
                          <a:pt x="436881" y="774498"/>
                        </a:lnTo>
                        <a:lnTo>
                          <a:pt x="1037591" y="774498"/>
                        </a:lnTo>
                        <a:cubicBezTo>
                          <a:pt x="1067928" y="774321"/>
                          <a:pt x="1092378" y="749585"/>
                          <a:pt x="1092201" y="719248"/>
                        </a:cubicBezTo>
                        <a:cubicBezTo>
                          <a:pt x="1092201" y="719247"/>
                          <a:pt x="1092201" y="719246"/>
                          <a:pt x="1092201" y="719246"/>
                        </a:cubicBezTo>
                        <a:lnTo>
                          <a:pt x="1092201" y="55252"/>
                        </a:lnTo>
                        <a:lnTo>
                          <a:pt x="1092201" y="55252"/>
                        </a:lnTo>
                        <a:cubicBezTo>
                          <a:pt x="1092379" y="24915"/>
                          <a:pt x="1067930" y="178"/>
                          <a:pt x="1037593" y="0"/>
                        </a:cubicBezTo>
                        <a:cubicBezTo>
                          <a:pt x="1037592" y="0"/>
                          <a:pt x="1037591" y="0"/>
                          <a:pt x="1037591" y="0"/>
                        </a:cubicBezTo>
                        <a:close/>
                        <a:moveTo>
                          <a:pt x="722780" y="385482"/>
                        </a:moveTo>
                        <a:cubicBezTo>
                          <a:pt x="722780" y="341129"/>
                          <a:pt x="758736" y="305173"/>
                          <a:pt x="803089" y="305173"/>
                        </a:cubicBezTo>
                        <a:cubicBezTo>
                          <a:pt x="847442" y="305173"/>
                          <a:pt x="883398" y="341129"/>
                          <a:pt x="883398" y="385482"/>
                        </a:cubicBezTo>
                        <a:cubicBezTo>
                          <a:pt x="883398" y="429836"/>
                          <a:pt x="847442" y="465791"/>
                          <a:pt x="803089" y="465791"/>
                        </a:cubicBezTo>
                        <a:cubicBezTo>
                          <a:pt x="758736" y="465791"/>
                          <a:pt x="722780" y="429836"/>
                          <a:pt x="722780" y="385482"/>
                        </a:cubicBezTo>
                        <a:close/>
                        <a:moveTo>
                          <a:pt x="465792" y="385482"/>
                        </a:moveTo>
                        <a:cubicBezTo>
                          <a:pt x="465792" y="341129"/>
                          <a:pt x="501747" y="305173"/>
                          <a:pt x="546101" y="305173"/>
                        </a:cubicBezTo>
                        <a:cubicBezTo>
                          <a:pt x="590454" y="305173"/>
                          <a:pt x="626410" y="341129"/>
                          <a:pt x="626410" y="385482"/>
                        </a:cubicBezTo>
                        <a:cubicBezTo>
                          <a:pt x="626410" y="429836"/>
                          <a:pt x="590454" y="465791"/>
                          <a:pt x="546101" y="465791"/>
                        </a:cubicBezTo>
                        <a:cubicBezTo>
                          <a:pt x="501747" y="465791"/>
                          <a:pt x="465792" y="429836"/>
                          <a:pt x="465792" y="385482"/>
                        </a:cubicBezTo>
                        <a:close/>
                        <a:moveTo>
                          <a:pt x="208804" y="385482"/>
                        </a:moveTo>
                        <a:cubicBezTo>
                          <a:pt x="208804" y="341129"/>
                          <a:pt x="244759" y="305173"/>
                          <a:pt x="289113" y="305173"/>
                        </a:cubicBezTo>
                        <a:cubicBezTo>
                          <a:pt x="333466" y="305173"/>
                          <a:pt x="369421" y="341129"/>
                          <a:pt x="369421" y="385482"/>
                        </a:cubicBezTo>
                        <a:cubicBezTo>
                          <a:pt x="369421" y="429836"/>
                          <a:pt x="333466" y="465791"/>
                          <a:pt x="289113" y="465791"/>
                        </a:cubicBezTo>
                        <a:cubicBezTo>
                          <a:pt x="244759" y="465791"/>
                          <a:pt x="208804" y="429836"/>
                          <a:pt x="208804" y="385482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txBody>
          <a:bodyPr rtlCol="0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6423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3D8F825A-88AE-F8AE-E805-E80CFF00C8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spcBef>
                <a:spcPts val="1200"/>
              </a:spcBef>
              <a:defRPr/>
            </a:pPr>
            <a:r>
              <a:rPr lang="fr-FR" b="1">
                <a:solidFill>
                  <a:schemeClr val="tx1">
                    <a:lumMod val="50000"/>
                    <a:lumOff val="50000"/>
                  </a:schemeClr>
                </a:solidFill>
              </a:rPr>
              <a:t>Genre, inclusion et équité</a:t>
            </a:r>
            <a:r>
              <a:rPr lang="fr-FR"/>
              <a:t>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Module 1</a:t>
            </a:r>
            <a:r>
              <a:rPr lang="fr-FR"/>
              <a:t>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Plans triennaux de développement des établissements scolaires (PTDES)</a:t>
            </a:r>
            <a:endParaRPr lang="fr-CA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6AA5AA4D-89D1-4D1D-7A90-58C2BDBB1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3165" y="523572"/>
            <a:ext cx="7065670" cy="443198"/>
          </a:xfrm>
        </p:spPr>
        <p:txBody>
          <a:bodyPr/>
          <a:lstStyle/>
          <a:p>
            <a:r>
              <a:rPr lang="fr-FR" dirty="0"/>
              <a:t>Synthèse définition du PTDES (1) </a:t>
            </a:r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D2C13DE-2D76-A075-9BC0-2217D2E78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5" name="Google Shape;133;p7">
            <a:extLst>
              <a:ext uri="{FF2B5EF4-FFF2-40B4-BE49-F238E27FC236}">
                <a16:creationId xmlns:a16="http://schemas.microsoft.com/office/drawing/2014/main" id="{627CFDB5-CB5F-F393-CC6B-1C07BEDD119B}"/>
              </a:ext>
            </a:extLst>
          </p:cNvPr>
          <p:cNvSpPr txBox="1">
            <a:spLocks/>
          </p:cNvSpPr>
          <p:nvPr/>
        </p:nvSpPr>
        <p:spPr>
          <a:xfrm>
            <a:off x="1464564" y="1463407"/>
            <a:ext cx="9262872" cy="4111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rgbClr val="7030A0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20000"/>
              </a:lnSpc>
              <a:spcBef>
                <a:spcPts val="1200"/>
              </a:spcBef>
              <a:buClr>
                <a:srgbClr val="ADD05F"/>
              </a:buClr>
              <a:buSzPct val="100000"/>
              <a:buFont typeface="Wingdings" pitchFamily="2" charset="2"/>
              <a:buChar char="§"/>
            </a:pP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C’est un contrat d’actions éducatives et didactiques entre l’école et le milieu dont le but est d’accroître de façon pertinente et efficace les </a:t>
            </a: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rendements</a:t>
            </a: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 scolaires.</a:t>
            </a:r>
            <a:endParaRPr lang="fr-FR" sz="1800" dirty="0">
              <a:solidFill>
                <a:schemeClr val="tx1">
                  <a:lumMod val="65000"/>
                  <a:lumOff val="35000"/>
                </a:schemeClr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  <a:p>
            <a:pPr marL="285750" indent="-285750">
              <a:lnSpc>
                <a:spcPct val="120000"/>
              </a:lnSpc>
              <a:spcBef>
                <a:spcPts val="1200"/>
              </a:spcBef>
              <a:buClr>
                <a:srgbClr val="ADD05F"/>
              </a:buClr>
              <a:buSzPct val="100000"/>
              <a:buFont typeface="Wingdings" pitchFamily="2" charset="2"/>
              <a:buChar char="§"/>
            </a:pP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Il repose sur les principes d'implication, de responsabilisation et de valorisation </a:t>
            </a:r>
            <a:b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</a:b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et constitue, pour l'école, une déclinaison au niveau local de la politique nationale visant une amélioration de l'accès, de la qualité/apprentissage </a:t>
            </a:r>
            <a:b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</a:b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et du pilotage/gouvernance. </a:t>
            </a:r>
          </a:p>
          <a:p>
            <a:pPr marL="285750" indent="-285750">
              <a:lnSpc>
                <a:spcPct val="120000"/>
              </a:lnSpc>
              <a:spcBef>
                <a:spcPts val="1200"/>
              </a:spcBef>
              <a:buClr>
                <a:srgbClr val="ADD05F"/>
              </a:buClr>
              <a:buSzPct val="100000"/>
              <a:buFont typeface="Wingdings" pitchFamily="2" charset="2"/>
              <a:buChar char="§"/>
            </a:pP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Il crée les conditions de mise en œuvre des objectifs nationaux, compte tenu </a:t>
            </a:r>
            <a:b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</a:b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des situations locales et des besoins spécifiques de publics particuliers. </a:t>
            </a:r>
            <a:b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</a:b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En aucun cas les projets d’école ne sauraient aller à l’encontre des objectifs nationaux de l’éducation.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E99BD7A-747E-1B51-AC3D-04EA88AF1F00}"/>
              </a:ext>
            </a:extLst>
          </p:cNvPr>
          <p:cNvSpPr txBox="1"/>
          <p:nvPr/>
        </p:nvSpPr>
        <p:spPr>
          <a:xfrm>
            <a:off x="7927848" y="5436122"/>
            <a:ext cx="23022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200" dirty="0">
                <a:solidFill>
                  <a:schemeClr val="bg1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Source : </a:t>
            </a:r>
            <a:r>
              <a:rPr lang="fr-CA" sz="1200" dirty="0" err="1">
                <a:solidFill>
                  <a:schemeClr val="bg1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Mepsta (</a:t>
            </a:r>
            <a:r>
              <a:rPr lang="fr-CA" sz="1200" dirty="0">
                <a:solidFill>
                  <a:schemeClr val="bg1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2010, 2022).</a:t>
            </a:r>
          </a:p>
        </p:txBody>
      </p:sp>
    </p:spTree>
    <p:extLst>
      <p:ext uri="{BB962C8B-B14F-4D97-AF65-F5344CB8AC3E}">
        <p14:creationId xmlns:p14="http://schemas.microsoft.com/office/powerpoint/2010/main" val="1837912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B137FD-5508-2542-1081-C4239A437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90404E82-395A-E243-5697-2080C16BD2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spcBef>
                <a:spcPts val="1200"/>
              </a:spcBef>
              <a:defRPr/>
            </a:pPr>
            <a:r>
              <a:rPr lang="fr-FR" b="1">
                <a:solidFill>
                  <a:schemeClr val="tx1">
                    <a:lumMod val="50000"/>
                    <a:lumOff val="50000"/>
                  </a:schemeClr>
                </a:solidFill>
              </a:rPr>
              <a:t>Genre, inclusion et équité</a:t>
            </a:r>
            <a:r>
              <a:rPr lang="fr-FR"/>
              <a:t>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Module 1</a:t>
            </a:r>
            <a:r>
              <a:rPr lang="fr-FR"/>
              <a:t>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Plans triennaux de développement des établissements scolaires (PTDES)</a:t>
            </a:r>
            <a:endParaRPr lang="fr-CA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539EB8B4-16B7-9B71-F240-80AEA002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3165" y="523572"/>
            <a:ext cx="7065670" cy="443198"/>
          </a:xfrm>
        </p:spPr>
        <p:txBody>
          <a:bodyPr/>
          <a:lstStyle/>
          <a:p>
            <a:r>
              <a:rPr lang="fr-FR" dirty="0"/>
              <a:t>Synthèse définition du PTDES (2) </a:t>
            </a:r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6D9AE4-CEAC-CA9C-F16B-D2A01B7ED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5" name="Google Shape;133;p7">
            <a:extLst>
              <a:ext uri="{FF2B5EF4-FFF2-40B4-BE49-F238E27FC236}">
                <a16:creationId xmlns:a16="http://schemas.microsoft.com/office/drawing/2014/main" id="{F966208B-FCC3-EF64-B9EF-793CA750C4AB}"/>
              </a:ext>
            </a:extLst>
          </p:cNvPr>
          <p:cNvSpPr txBox="1">
            <a:spLocks/>
          </p:cNvSpPr>
          <p:nvPr/>
        </p:nvSpPr>
        <p:spPr>
          <a:xfrm>
            <a:off x="1749386" y="1760933"/>
            <a:ext cx="8693227" cy="4111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rgbClr val="7030A0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0" indent="-28575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ADD05F"/>
              </a:buClr>
              <a:buSzPct val="100000"/>
              <a:buFont typeface="Wingdings" pitchFamily="2" charset="2"/>
              <a:buChar char="§"/>
            </a:pP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Il opère sur une base contractuelle, engageant l’équipe pédagogique </a:t>
            </a:r>
            <a:b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</a:b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et administrative, les élèves, la communauté et les partenaires dans l’action </a:t>
            </a:r>
            <a:b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</a:b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de développement de l’école. Les actions sont conçues par et pour </a:t>
            </a:r>
            <a:b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</a:b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toute la communauté éducative.</a:t>
            </a:r>
          </a:p>
          <a:p>
            <a:pPr marL="285750" lvl="0" indent="-28575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ADD05F"/>
              </a:buClr>
              <a:buSzPct val="100000"/>
              <a:buFont typeface="Wingdings" pitchFamily="2" charset="2"/>
              <a:buChar char="§"/>
            </a:pP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Le projet d’école/établissement coordonne, mobilise et intègre l’ensemble </a:t>
            </a:r>
            <a:b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</a:b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des ressources disponibles, tant financières qu’humaines et matérielles, </a:t>
            </a:r>
            <a:b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</a:b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par l’implication effective de tous les partenaires de l’école/établissement. </a:t>
            </a:r>
          </a:p>
          <a:p>
            <a:pPr marL="285750" lvl="0" indent="-28575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ADD05F"/>
              </a:buClr>
              <a:buSzPct val="100000"/>
              <a:buFont typeface="Wingdings" pitchFamily="2" charset="2"/>
              <a:buChar char="§"/>
            </a:pP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Il met l’accent sur les capacités et compétences locales et les valorise.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B1E2F31-C346-538C-BE74-A35353F36479}"/>
              </a:ext>
            </a:extLst>
          </p:cNvPr>
          <p:cNvSpPr txBox="1"/>
          <p:nvPr/>
        </p:nvSpPr>
        <p:spPr>
          <a:xfrm>
            <a:off x="7927848" y="5436122"/>
            <a:ext cx="23022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200" dirty="0">
                <a:solidFill>
                  <a:schemeClr val="bg1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Source : </a:t>
            </a:r>
            <a:r>
              <a:rPr lang="fr-CA" sz="1200" dirty="0" err="1">
                <a:solidFill>
                  <a:schemeClr val="bg1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Mepsta</a:t>
            </a:r>
            <a:r>
              <a:rPr lang="fr-CA" sz="1200" dirty="0">
                <a:solidFill>
                  <a:schemeClr val="bg1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fr-CA" sz="1200" dirty="0" err="1">
                <a:solidFill>
                  <a:schemeClr val="bg1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</a:t>
            </a:r>
            <a:r>
              <a:rPr lang="fr-CA" sz="1200" dirty="0">
                <a:solidFill>
                  <a:schemeClr val="bg1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2010, 2022).</a:t>
            </a:r>
          </a:p>
        </p:txBody>
      </p:sp>
    </p:spTree>
    <p:extLst>
      <p:ext uri="{BB962C8B-B14F-4D97-AF65-F5344CB8AC3E}">
        <p14:creationId xmlns:p14="http://schemas.microsoft.com/office/powerpoint/2010/main" val="1290937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76708-9D33-B8D9-EFE4-B593AE666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DD96B23-5BAB-AD7B-55E6-EA690A574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/>
          <a:p>
            <a:fld id="{055BF32D-CF4B-1B43-8AA7-7C8BB1DDF0EC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54A08D1-7CB4-E1B1-54B2-9314FDBAA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546" y="1493275"/>
            <a:ext cx="3254336" cy="3674225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fr-FR">
                <a:solidFill>
                  <a:srgbClr val="FFC000"/>
                </a:solidFill>
              </a:rPr>
              <a:t>Activité 2</a:t>
            </a:r>
            <a:br>
              <a:rPr lang="fr-FR" sz="4800"/>
            </a:br>
            <a:r>
              <a:rPr lang="fr-FR">
                <a:solidFill>
                  <a:schemeClr val="bg1"/>
                </a:solidFill>
              </a:rPr>
              <a:t>LES ÉTAPES D’UN PTDES</a:t>
            </a:r>
            <a:br>
              <a:rPr lang="fr-FR" sz="3200">
                <a:solidFill>
                  <a:schemeClr val="bg1"/>
                </a:solidFill>
              </a:rPr>
            </a:br>
            <a:r>
              <a:rPr lang="fr-FR" sz="3200">
                <a:solidFill>
                  <a:schemeClr val="bg1"/>
                </a:solidFill>
              </a:rPr>
              <a:t> </a:t>
            </a:r>
            <a:br>
              <a:rPr lang="fr-FR" sz="200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rPr>
            </a:br>
            <a:r>
              <a:rPr lang="fr-FR" sz="2000" dirty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  <a:sym typeface="Calibri"/>
              </a:rPr>
              <a:t>Rappel des différentes étapes d’un PTDES</a:t>
            </a:r>
            <a:endParaRPr lang="fr-FR" sz="2000">
              <a:solidFill>
                <a:schemeClr val="bg1"/>
              </a:solidFill>
              <a:latin typeface="Noto Sans SemiBold" panose="020B0502040504020204" pitchFamily="34" charset="0"/>
              <a:ea typeface="Noto Sans SemiBold" panose="020B0502040504020204" pitchFamily="34" charset="0"/>
              <a:cs typeface="Noto Sans SemiBold" panose="020B0502040504020204" pitchFamily="34" charset="0"/>
            </a:endParaRPr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B007AD19-19A1-717C-D87B-3971A89C47B1}"/>
              </a:ext>
            </a:extLst>
          </p:cNvPr>
          <p:cNvSpPr txBox="1">
            <a:spLocks/>
          </p:cNvSpPr>
          <p:nvPr/>
        </p:nvSpPr>
        <p:spPr>
          <a:xfrm>
            <a:off x="5656729" y="1953440"/>
            <a:ext cx="5620871" cy="337112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SzPct val="85000"/>
              <a:buFont typeface="Wingdings" pitchFamily="2" charset="2"/>
              <a:buNone/>
              <a:defRPr sz="2000" b="1" i="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800" b="1" i="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lnSpc>
                <a:spcPct val="150000"/>
              </a:lnSpc>
              <a:spcBef>
                <a:spcPts val="1654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fr-FR" sz="3200" b="1" dirty="0">
                <a:solidFill>
                  <a:srgbClr val="1A6D73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 groupe</a:t>
            </a:r>
            <a:r>
              <a:rPr lang="fr-FR" sz="3200" dirty="0">
                <a:solidFill>
                  <a:srgbClr val="1A6D73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</a:p>
          <a:p>
            <a:pPr marL="360000" indent="-270000">
              <a:lnSpc>
                <a:spcPct val="120000"/>
              </a:lnSpc>
              <a:spcBef>
                <a:spcPts val="600"/>
              </a:spcBef>
              <a:buSzPct val="100000"/>
              <a:buFont typeface="Wingdings" pitchFamily="2" charset="2"/>
              <a:buChar char="§"/>
            </a:pPr>
            <a:r>
              <a:rPr lang="fr-FR" sz="18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Garamond"/>
              </a:rPr>
              <a:t>Identifiez les étapes d’élaboration d’un PTDES.</a:t>
            </a:r>
          </a:p>
          <a:p>
            <a:pPr marL="360000" indent="-270000">
              <a:lnSpc>
                <a:spcPct val="120000"/>
              </a:lnSpc>
              <a:spcBef>
                <a:spcPts val="600"/>
              </a:spcBef>
              <a:buSzPct val="100000"/>
              <a:buFont typeface="Wingdings" pitchFamily="2" charset="2"/>
              <a:buChar char="§"/>
            </a:pPr>
            <a:r>
              <a:rPr lang="fr-FR" sz="18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Garamond"/>
              </a:rPr>
              <a:t>Qui facilite la formation, le suivi et l’encadrement du processus du PTDES ? </a:t>
            </a:r>
          </a:p>
          <a:p>
            <a:pPr marL="360000" indent="-270000">
              <a:lnSpc>
                <a:spcPct val="120000"/>
              </a:lnSpc>
              <a:spcBef>
                <a:spcPts val="600"/>
              </a:spcBef>
              <a:buSzPct val="100000"/>
              <a:buFont typeface="Wingdings" pitchFamily="2" charset="2"/>
              <a:buChar char="§"/>
            </a:pPr>
            <a:r>
              <a:rPr lang="fr-FR" sz="18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Garamond"/>
              </a:rPr>
              <a:t>Quelles sont les conditions de réussite </a:t>
            </a:r>
            <a:br>
              <a:rPr lang="fr-FR" sz="18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Garamond"/>
              </a:rPr>
            </a:br>
            <a:r>
              <a:rPr lang="fr-FR" sz="18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Garamond"/>
              </a:rPr>
              <a:t>d’un PTDES ?</a:t>
            </a:r>
            <a:endParaRPr lang="fr-FR" sz="1800" b="0" dirty="0">
              <a:solidFill>
                <a:schemeClr val="tx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5" name="Graphique 4" descr="Avis des clients avec un remplissage uni">
            <a:extLst>
              <a:ext uri="{FF2B5EF4-FFF2-40B4-BE49-F238E27FC236}">
                <a16:creationId xmlns:a16="http://schemas.microsoft.com/office/drawing/2014/main" id="{CA3594C1-7AA2-A2D5-2908-C31EA31657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29775" y="1027390"/>
            <a:ext cx="1341396" cy="1341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934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5D545-B848-E879-1C05-E4B030826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33;p7">
            <a:extLst>
              <a:ext uri="{FF2B5EF4-FFF2-40B4-BE49-F238E27FC236}">
                <a16:creationId xmlns:a16="http://schemas.microsoft.com/office/drawing/2014/main" id="{9578E971-6AB3-5D9B-E79D-704508317EBD}"/>
              </a:ext>
            </a:extLst>
          </p:cNvPr>
          <p:cNvSpPr txBox="1">
            <a:spLocks/>
          </p:cNvSpPr>
          <p:nvPr/>
        </p:nvSpPr>
        <p:spPr>
          <a:xfrm>
            <a:off x="2872672" y="1463407"/>
            <a:ext cx="6902508" cy="4111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rgbClr val="7030A0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1200"/>
              </a:spcBef>
              <a:buClr>
                <a:srgbClr val="ADD05F"/>
              </a:buClr>
              <a:buSzPct val="100000"/>
            </a:pP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Les PTDES ont pour finalité de promouvoir une école excellente et performante où toutes les personnes apprenantes sont amenées à réussir et à aller aussi loin que possible dans les apprentissages, ainsi qu’à acquérir des compétences de vie. D’une façon générale, le projet d’école/établissement contribue à l’amélioration de la qualité des enseignements et des apprentissages, à l'acquisition de valeurs de référence, à l'élargissement de l’accès à l’ecole, </a:t>
            </a:r>
            <a:b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</a:b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à l’accroissement de l’efficacité de l’école et, en dernière instance, à la promotion et au développement du milieu.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346EDF04-874A-1879-E5A7-651B764D8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spcBef>
                <a:spcPts val="1200"/>
              </a:spcBef>
              <a:defRPr/>
            </a:pPr>
            <a:r>
              <a:rPr lang="fr-FR" b="1">
                <a:solidFill>
                  <a:schemeClr val="tx1">
                    <a:lumMod val="50000"/>
                    <a:lumOff val="50000"/>
                  </a:schemeClr>
                </a:solidFill>
              </a:rPr>
              <a:t>Genre, inclusion et équité</a:t>
            </a:r>
            <a:r>
              <a:rPr lang="fr-FR"/>
              <a:t>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Module 1</a:t>
            </a:r>
            <a:r>
              <a:rPr lang="fr-FR"/>
              <a:t>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Plans triennaux de développement des établissements scolaires (PTDES)</a:t>
            </a:r>
            <a:endParaRPr lang="fr-CA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DEB1A27E-3871-D0E4-E589-3152D912D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6076" y="523572"/>
            <a:ext cx="7799847" cy="443198"/>
          </a:xfrm>
        </p:spPr>
        <p:txBody>
          <a:bodyPr/>
          <a:lstStyle/>
          <a:p>
            <a:r>
              <a:rPr lang="fr-FR" dirty="0"/>
              <a:t>Synthèse des finalités d’un PTDES (1)</a:t>
            </a:r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3781902-1CEC-7282-A3D2-A408BB4A3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49A4894-8A58-63A0-7651-B832DE812C8F}"/>
              </a:ext>
            </a:extLst>
          </p:cNvPr>
          <p:cNvSpPr txBox="1"/>
          <p:nvPr/>
        </p:nvSpPr>
        <p:spPr>
          <a:xfrm>
            <a:off x="7927848" y="5436122"/>
            <a:ext cx="23759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200" dirty="0">
                <a:solidFill>
                  <a:schemeClr val="bg1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Source : </a:t>
            </a:r>
            <a:r>
              <a:rPr lang="fr-CA" sz="1200" dirty="0" err="1">
                <a:solidFill>
                  <a:schemeClr val="bg1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Mepsta (</a:t>
            </a:r>
            <a:r>
              <a:rPr lang="fr-CA" sz="1200" dirty="0">
                <a:solidFill>
                  <a:schemeClr val="bg1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2010, 2022).</a:t>
            </a:r>
          </a:p>
        </p:txBody>
      </p:sp>
    </p:spTree>
    <p:extLst>
      <p:ext uri="{BB962C8B-B14F-4D97-AF65-F5344CB8AC3E}">
        <p14:creationId xmlns:p14="http://schemas.microsoft.com/office/powerpoint/2010/main" val="28809426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D61ED-66E3-D93D-06C8-C50042F02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33;p7">
            <a:extLst>
              <a:ext uri="{FF2B5EF4-FFF2-40B4-BE49-F238E27FC236}">
                <a16:creationId xmlns:a16="http://schemas.microsoft.com/office/drawing/2014/main" id="{CCA278B6-AFDB-73CE-BD37-CB2F5700C839}"/>
              </a:ext>
            </a:extLst>
          </p:cNvPr>
          <p:cNvSpPr txBox="1">
            <a:spLocks/>
          </p:cNvSpPr>
          <p:nvPr/>
        </p:nvSpPr>
        <p:spPr>
          <a:xfrm>
            <a:off x="2196076" y="1601907"/>
            <a:ext cx="7889734" cy="4111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rgbClr val="7030A0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20000"/>
              </a:lnSpc>
              <a:spcBef>
                <a:spcPts val="1200"/>
              </a:spcBef>
              <a:buClr>
                <a:srgbClr val="ADD05F"/>
              </a:buClr>
              <a:buSzPct val="100000"/>
              <a:buFont typeface="Wingdings" pitchFamily="2" charset="2"/>
              <a:buChar char="§"/>
            </a:pP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Les actions du PTDES « viseront essentiellement l’amélioration </a:t>
            </a:r>
            <a:b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</a:b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des acquis scolaires contribuant à la réduction des redoublements ainsi qu’au maintien des enfants à l’intérieur du cycle » </a:t>
            </a:r>
            <a:b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</a:b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(PSE 2020-2030, p. 53).</a:t>
            </a:r>
          </a:p>
          <a:p>
            <a:pPr marL="285750" indent="-285750">
              <a:lnSpc>
                <a:spcPct val="120000"/>
              </a:lnSpc>
              <a:spcBef>
                <a:spcPts val="1200"/>
              </a:spcBef>
              <a:buClr>
                <a:srgbClr val="ADD05F"/>
              </a:buClr>
              <a:buSzPct val="100000"/>
              <a:buFont typeface="Wingdings" pitchFamily="2" charset="2"/>
              <a:buChar char="§"/>
            </a:pP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La mise en œuvre des actions du PTDES permet « d’instaurer </a:t>
            </a:r>
            <a:b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</a:b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une gestion axée sur les résultats avec la participation effective </a:t>
            </a:r>
            <a:b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</a:b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des communautés. Une des clés de l’opérationnalisation </a:t>
            </a:r>
            <a:b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</a:b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et de réussite des projets d’établissement est la capacité </a:t>
            </a:r>
            <a:b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</a:b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des Cogeres/Cogep à assumer pleinement leurs fonctions » </a:t>
            </a:r>
            <a:b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</a:b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(PSE 2020-2030, p. 65).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07CB0DD-4066-B82C-BC54-4A981EC8AA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spcBef>
                <a:spcPts val="1200"/>
              </a:spcBef>
              <a:defRPr/>
            </a:pPr>
            <a:r>
              <a:rPr lang="fr-FR" b="1">
                <a:solidFill>
                  <a:schemeClr val="tx1">
                    <a:lumMod val="50000"/>
                    <a:lumOff val="50000"/>
                  </a:schemeClr>
                </a:solidFill>
              </a:rPr>
              <a:t>Genre, inclusion et équité</a:t>
            </a:r>
            <a:r>
              <a:rPr lang="fr-FR"/>
              <a:t>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Module 1</a:t>
            </a:r>
            <a:r>
              <a:rPr lang="fr-FR"/>
              <a:t>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Plans triennaux de développement des établissements scolaires (PTDES)</a:t>
            </a:r>
            <a:endParaRPr lang="fr-CA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7790243D-E676-DC45-C48E-E4F3C13B9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6076" y="523572"/>
            <a:ext cx="7799847" cy="443198"/>
          </a:xfrm>
        </p:spPr>
        <p:txBody>
          <a:bodyPr/>
          <a:lstStyle/>
          <a:p>
            <a:r>
              <a:rPr lang="fr-FR" dirty="0"/>
              <a:t>Synthèse des finalités d’un PTDES (2)</a:t>
            </a:r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1BC3159-B22C-201C-EF35-EB637EBEE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4A8E2B5-68A4-A124-E059-64F9D57099F9}"/>
              </a:ext>
            </a:extLst>
          </p:cNvPr>
          <p:cNvSpPr txBox="1"/>
          <p:nvPr/>
        </p:nvSpPr>
        <p:spPr>
          <a:xfrm>
            <a:off x="7927848" y="5436122"/>
            <a:ext cx="23647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200" dirty="0">
                <a:solidFill>
                  <a:schemeClr val="bg1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Source : </a:t>
            </a:r>
            <a:r>
              <a:rPr lang="fr-CA" sz="1200" dirty="0" err="1">
                <a:solidFill>
                  <a:schemeClr val="bg1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Mepsta (</a:t>
            </a:r>
            <a:r>
              <a:rPr lang="fr-CA" sz="1200" dirty="0">
                <a:solidFill>
                  <a:schemeClr val="bg1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2010, 2022).</a:t>
            </a:r>
          </a:p>
        </p:txBody>
      </p:sp>
    </p:spTree>
    <p:extLst>
      <p:ext uri="{BB962C8B-B14F-4D97-AF65-F5344CB8AC3E}">
        <p14:creationId xmlns:p14="http://schemas.microsoft.com/office/powerpoint/2010/main" val="4160785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FFE56-C140-5B05-678B-E40555E43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3C35D229-ED1F-503B-4B71-D4A1F3CE61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spcBef>
                <a:spcPts val="1200"/>
              </a:spcBef>
              <a:defRPr/>
            </a:pPr>
            <a:r>
              <a:rPr lang="fr-FR" b="1">
                <a:solidFill>
                  <a:schemeClr val="tx1">
                    <a:lumMod val="50000"/>
                    <a:lumOff val="50000"/>
                  </a:schemeClr>
                </a:solidFill>
              </a:rPr>
              <a:t>Genre, inclusion et équité</a:t>
            </a:r>
            <a:r>
              <a:rPr lang="fr-FR"/>
              <a:t>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Module 1</a:t>
            </a:r>
            <a:r>
              <a:rPr lang="fr-FR"/>
              <a:t>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Plans triennaux de développement des établissements scolaires (PTDES)</a:t>
            </a:r>
            <a:endParaRPr lang="fr-CA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4C467057-55B0-424A-ED3D-D8FCE63D7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6232" y="523572"/>
            <a:ext cx="5499538" cy="443198"/>
          </a:xfrm>
        </p:spPr>
        <p:txBody>
          <a:bodyPr/>
          <a:lstStyle/>
          <a:p>
            <a:r>
              <a:rPr lang="fr-FR" dirty="0"/>
              <a:t>Les étapes d’un PTDES (1)</a:t>
            </a:r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EA7268B-33AB-5D45-EFD9-70F96C158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12</a:t>
            </a:fld>
            <a:endParaRPr lang="fr-FR" dirty="0"/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F0F887D8-3320-862C-755D-8FF3AB5DBC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8393879"/>
              </p:ext>
            </p:extLst>
          </p:nvPr>
        </p:nvGraphicFramePr>
        <p:xfrm>
          <a:off x="1331517" y="1706730"/>
          <a:ext cx="9528966" cy="3444540"/>
        </p:xfrm>
        <a:graphic>
          <a:graphicData uri="http://schemas.openxmlformats.org/drawingml/2006/table">
            <a:tbl>
              <a:tblPr firstRow="1" firstCol="1">
                <a:tableStyleId>{17292A2E-F333-43FB-9621-5CBBE7FDCDCB}</a:tableStyleId>
              </a:tblPr>
              <a:tblGrid>
                <a:gridCol w="2500224">
                  <a:extLst>
                    <a:ext uri="{9D8B030D-6E8A-4147-A177-3AD203B41FA5}">
                      <a16:colId xmlns:a16="http://schemas.microsoft.com/office/drawing/2014/main" val="2063437485"/>
                    </a:ext>
                  </a:extLst>
                </a:gridCol>
                <a:gridCol w="7028742">
                  <a:extLst>
                    <a:ext uri="{9D8B030D-6E8A-4147-A177-3AD203B41FA5}">
                      <a16:colId xmlns:a16="http://schemas.microsoft.com/office/drawing/2014/main" val="489685000"/>
                    </a:ext>
                  </a:extLst>
                </a:gridCol>
              </a:tblGrid>
              <a:tr h="55032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 b="1" u="none" strike="noStrike" cap="none" dirty="0">
                          <a:sym typeface="Garamond"/>
                        </a:rPr>
                        <a:t>Séquence</a:t>
                      </a:r>
                      <a:endParaRPr lang="fr-FR" sz="2400" b="1" u="none" strike="noStrike" cap="none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  <a:sym typeface="Garamond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B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 b="1" u="none" strike="noStrike" cap="none" dirty="0">
                          <a:sym typeface="Garamond"/>
                        </a:rPr>
                        <a:t>Étapes</a:t>
                      </a:r>
                      <a:endParaRPr lang="fr-FR" sz="2400" b="1" u="none" strike="noStrike" cap="none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  <a:sym typeface="Garamond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4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125213"/>
                  </a:ext>
                </a:extLst>
              </a:tr>
              <a:tr h="2894212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 b="1" u="none" strike="noStrike" cap="non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sym typeface="Garamond"/>
                        </a:rPr>
                        <a:t>La phase préliminaire</a:t>
                      </a:r>
                    </a:p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  <a:sym typeface="Garamond"/>
                      </a:endParaRPr>
                    </a:p>
                  </a:txBody>
                  <a:tcPr marL="137160" marR="137160" marT="137160" marB="137160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pPr marL="720000" marR="0" lvl="0" indent="-34290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+mj-lt"/>
                        <a:buAutoNum type="arabicPeriod"/>
                      </a:pPr>
                      <a:r>
                        <a:rPr lang="fr-FR" sz="2000" u="none" strike="noStrike" cap="none" dirty="0">
                          <a:sym typeface="Garamond"/>
                        </a:rPr>
                        <a:t>Mise en place ou renouvellement du </a:t>
                      </a:r>
                      <a:r>
                        <a:rPr lang="fr-FR" sz="2000" u="none" strike="noStrike" cap="none" dirty="0" err="1">
                          <a:sym typeface="Garamond"/>
                        </a:rPr>
                        <a:t>Cogep</a:t>
                      </a:r>
                      <a:r>
                        <a:rPr lang="fr-FR" sz="2000" u="none" strike="noStrike" cap="none" dirty="0">
                          <a:sym typeface="Garamond"/>
                        </a:rPr>
                        <a:t>/</a:t>
                      </a:r>
                      <a:r>
                        <a:rPr lang="fr-FR" sz="2000" u="none" strike="noStrike" cap="none" dirty="0" err="1">
                          <a:sym typeface="Garamond"/>
                        </a:rPr>
                        <a:t>Cogeres</a:t>
                      </a:r>
                      <a:r>
                        <a:rPr lang="fr-FR" sz="2000" u="none" strike="noStrike" cap="none" dirty="0">
                          <a:sym typeface="Garamond"/>
                        </a:rPr>
                        <a:t>.</a:t>
                      </a:r>
                    </a:p>
                    <a:p>
                      <a:pPr marL="720000" marR="0" lvl="0" indent="-34290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+mj-lt"/>
                        <a:buAutoNum type="arabicPeriod"/>
                      </a:pPr>
                      <a:r>
                        <a:rPr lang="fr-FR" sz="2000" u="none" strike="noStrike" cap="none" dirty="0">
                          <a:sym typeface="Garamond"/>
                        </a:rPr>
                        <a:t>Information et communication sur l’importance du PTDES pour l’établissement scolaire.</a:t>
                      </a:r>
                    </a:p>
                    <a:p>
                      <a:pPr marL="720000" marR="0" lvl="0" indent="-34290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+mj-lt"/>
                        <a:buAutoNum type="arabicPeriod"/>
                      </a:pPr>
                      <a:r>
                        <a:rPr lang="fr-FR" sz="2000" u="none" strike="noStrike" cap="none" dirty="0">
                          <a:sym typeface="Garamond"/>
                        </a:rPr>
                        <a:t>Mise en place d’un comité de cinq personnes </a:t>
                      </a:r>
                      <a:br>
                        <a:rPr lang="fr-FR" sz="2000" u="none" strike="noStrike" cap="none" dirty="0">
                          <a:sym typeface="Garamond"/>
                        </a:rPr>
                      </a:br>
                      <a:r>
                        <a:rPr lang="fr-FR" sz="2000" u="none" strike="noStrike" cap="none" dirty="0">
                          <a:sym typeface="Garamond"/>
                        </a:rPr>
                        <a:t>pour la rédaction du document du PTDES.</a:t>
                      </a:r>
                    </a:p>
                    <a:p>
                      <a:pPr marL="720000" marR="0" lvl="0" indent="-34290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+mj-lt"/>
                        <a:buAutoNum type="arabicPeriod"/>
                      </a:pPr>
                      <a:r>
                        <a:rPr lang="fr-FR" sz="2000" u="none" strike="noStrike" cap="none" dirty="0">
                          <a:sym typeface="Garamond"/>
                        </a:rPr>
                        <a:t>Formation des membres du </a:t>
                      </a:r>
                      <a:r>
                        <a:rPr lang="fr-FR" sz="2000" u="none" strike="noStrike" cap="none" dirty="0" err="1">
                          <a:sym typeface="Garamond"/>
                        </a:rPr>
                        <a:t>Cogep</a:t>
                      </a:r>
                      <a:r>
                        <a:rPr lang="fr-FR" sz="2000" u="none" strike="noStrike" cap="none" dirty="0">
                          <a:sym typeface="Garamond"/>
                        </a:rPr>
                        <a:t>/</a:t>
                      </a:r>
                      <a:r>
                        <a:rPr lang="fr-FR" sz="2000" u="none" strike="noStrike" cap="none" dirty="0" err="1">
                          <a:sym typeface="Garamond"/>
                        </a:rPr>
                        <a:t>Cogeres</a:t>
                      </a:r>
                      <a:r>
                        <a:rPr lang="fr-FR" sz="2000" u="none" strike="noStrike" cap="none" dirty="0">
                          <a:sym typeface="Garamond"/>
                        </a:rPr>
                        <a:t>.</a:t>
                      </a:r>
                      <a:endParaRPr sz="2000" u="none" strike="noStrike" cap="none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  <a:sym typeface="Garamond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40751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3749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78124-E213-C886-E90A-61D82447C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1681EBAC-1262-B44B-C398-C6F67ADCE6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spcBef>
                <a:spcPts val="1200"/>
              </a:spcBef>
              <a:defRPr/>
            </a:pPr>
            <a:r>
              <a:rPr lang="fr-FR" b="1">
                <a:solidFill>
                  <a:schemeClr val="tx1">
                    <a:lumMod val="50000"/>
                    <a:lumOff val="50000"/>
                  </a:schemeClr>
                </a:solidFill>
              </a:rPr>
              <a:t>Genre, inclusion et équité</a:t>
            </a:r>
            <a:r>
              <a:rPr lang="fr-FR"/>
              <a:t>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Module 1</a:t>
            </a:r>
            <a:r>
              <a:rPr lang="fr-FR"/>
              <a:t>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Plans triennaux de développement des établissements scolaires (PTDES)</a:t>
            </a:r>
            <a:endParaRPr lang="fr-CA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90626DCF-1D24-BD2F-AB5E-C19C0D641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6232" y="523572"/>
            <a:ext cx="5499538" cy="443198"/>
          </a:xfrm>
        </p:spPr>
        <p:txBody>
          <a:bodyPr/>
          <a:lstStyle/>
          <a:p>
            <a:r>
              <a:rPr lang="fr-FR" dirty="0"/>
              <a:t>Les étapes d’un PTDES (2)</a:t>
            </a:r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06ED4C-6C5A-7F6B-664F-8F61BFFCA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13</a:t>
            </a:fld>
            <a:endParaRPr lang="fr-FR" dirty="0"/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832E3B83-CF80-1DD1-C0A9-8F88745366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3121121"/>
              </p:ext>
            </p:extLst>
          </p:nvPr>
        </p:nvGraphicFramePr>
        <p:xfrm>
          <a:off x="1865591" y="2122557"/>
          <a:ext cx="8597409" cy="2612886"/>
        </p:xfrm>
        <a:graphic>
          <a:graphicData uri="http://schemas.openxmlformats.org/drawingml/2006/table">
            <a:tbl>
              <a:tblPr firstRow="1" firstCol="1">
                <a:tableStyleId>{17292A2E-F333-43FB-9621-5CBBE7FDCDCB}</a:tableStyleId>
              </a:tblPr>
              <a:tblGrid>
                <a:gridCol w="3272802">
                  <a:extLst>
                    <a:ext uri="{9D8B030D-6E8A-4147-A177-3AD203B41FA5}">
                      <a16:colId xmlns:a16="http://schemas.microsoft.com/office/drawing/2014/main" val="2063437485"/>
                    </a:ext>
                  </a:extLst>
                </a:gridCol>
                <a:gridCol w="5324607">
                  <a:extLst>
                    <a:ext uri="{9D8B030D-6E8A-4147-A177-3AD203B41FA5}">
                      <a16:colId xmlns:a16="http://schemas.microsoft.com/office/drawing/2014/main" val="489685000"/>
                    </a:ext>
                  </a:extLst>
                </a:gridCol>
              </a:tblGrid>
              <a:tr h="40423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 b="1" u="none" strike="noStrike" cap="none" dirty="0">
                          <a:sym typeface="Garamond"/>
                        </a:rPr>
                        <a:t>Séquence</a:t>
                      </a:r>
                      <a:endParaRPr lang="fr-FR" sz="2400" b="1" u="none" strike="noStrike" cap="none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  <a:sym typeface="Garamond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B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 b="1" u="none" strike="noStrike" cap="none" dirty="0">
                          <a:sym typeface="Garamond"/>
                        </a:rPr>
                        <a:t>Étape</a:t>
                      </a:r>
                      <a:endParaRPr lang="fr-FR" sz="2400" b="1" u="none" strike="noStrike" cap="none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  <a:sym typeface="Garamond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4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125213"/>
                  </a:ext>
                </a:extLst>
              </a:tr>
              <a:tr h="212590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 b="1" u="none" strike="noStrike" cap="non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sym typeface="Garamond"/>
                        </a:rPr>
                        <a:t>La phase </a:t>
                      </a:r>
                      <a:br>
                        <a:rPr lang="fr-FR" sz="2400" b="1" u="none" strike="noStrike" cap="non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sym typeface="Garamond"/>
                        </a:rPr>
                      </a:br>
                      <a:r>
                        <a:rPr lang="fr-FR" sz="2400" b="1" u="none" strike="noStrike" cap="non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sym typeface="Garamond"/>
                        </a:rPr>
                        <a:t>de diagnostic et d’identification </a:t>
                      </a:r>
                      <a:br>
                        <a:rPr lang="fr-FR" sz="2400" b="1" u="none" strike="noStrike" cap="non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sym typeface="Garamond"/>
                        </a:rPr>
                      </a:br>
                      <a:r>
                        <a:rPr lang="fr-FR" sz="2400" b="1" u="none" strike="noStrike" cap="non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sym typeface="Garamond"/>
                        </a:rPr>
                        <a:t>des problèmes</a:t>
                      </a:r>
                    </a:p>
                  </a:txBody>
                  <a:tcPr marL="137160" marR="137160" marT="137160" marB="137160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pPr marL="720000" marR="0" lvl="0" indent="-4572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+mj-lt"/>
                        <a:buAutoNum type="arabicPeriod" startAt="5"/>
                      </a:pPr>
                      <a:r>
                        <a:rPr lang="fr-FR" sz="2000" u="none" strike="noStrike" cap="none" dirty="0">
                          <a:sym typeface="Garamond"/>
                        </a:rPr>
                        <a:t>Organisation d’une rencontre sur l’état des lieux des différents problèmes </a:t>
                      </a:r>
                      <a:br>
                        <a:rPr lang="fr-FR" sz="2000" u="none" strike="noStrike" cap="none" dirty="0">
                          <a:sym typeface="Garamond"/>
                        </a:rPr>
                      </a:br>
                      <a:r>
                        <a:rPr lang="fr-FR" sz="2000" u="none" strike="noStrike" cap="none" dirty="0">
                          <a:sym typeface="Garamond"/>
                        </a:rPr>
                        <a:t>de l’établissement scolaire.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40751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43256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30C3F-67E0-5F78-95D4-8ED4BCD67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372E958D-534C-7B4E-277D-410F2FCCE7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spcBef>
                <a:spcPts val="1200"/>
              </a:spcBef>
              <a:defRPr/>
            </a:pPr>
            <a:r>
              <a:rPr lang="fr-FR" b="1">
                <a:solidFill>
                  <a:schemeClr val="tx1">
                    <a:lumMod val="50000"/>
                    <a:lumOff val="50000"/>
                  </a:schemeClr>
                </a:solidFill>
              </a:rPr>
              <a:t>Genre, inclusion et équité</a:t>
            </a:r>
            <a:r>
              <a:rPr lang="fr-FR"/>
              <a:t>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Module 1</a:t>
            </a:r>
            <a:r>
              <a:rPr lang="fr-FR"/>
              <a:t>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Plans triennaux de développement des établissements scolaires (PTDES)</a:t>
            </a:r>
            <a:endParaRPr lang="fr-CA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9827964F-7DE2-6F40-EF23-B12D7EB91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6232" y="523572"/>
            <a:ext cx="5499538" cy="443198"/>
          </a:xfrm>
        </p:spPr>
        <p:txBody>
          <a:bodyPr/>
          <a:lstStyle/>
          <a:p>
            <a:r>
              <a:rPr lang="fr-FR" dirty="0"/>
              <a:t>Les étapes d’un PTDES (3)</a:t>
            </a:r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B1156D0-A47E-9C9A-B857-F869E35E9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14</a:t>
            </a:fld>
            <a:endParaRPr lang="fr-FR" dirty="0"/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E2D6EF06-299C-0EE8-EDA5-5976D63B86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8426946"/>
              </p:ext>
            </p:extLst>
          </p:nvPr>
        </p:nvGraphicFramePr>
        <p:xfrm>
          <a:off x="1526211" y="1460328"/>
          <a:ext cx="9139577" cy="4394372"/>
        </p:xfrm>
        <a:graphic>
          <a:graphicData uri="http://schemas.openxmlformats.org/drawingml/2006/table">
            <a:tbl>
              <a:tblPr firstRow="1" firstCol="1">
                <a:tableStyleId>{17292A2E-F333-43FB-9621-5CBBE7FDCDCB}</a:tableStyleId>
              </a:tblPr>
              <a:tblGrid>
                <a:gridCol w="3479191">
                  <a:extLst>
                    <a:ext uri="{9D8B030D-6E8A-4147-A177-3AD203B41FA5}">
                      <a16:colId xmlns:a16="http://schemas.microsoft.com/office/drawing/2014/main" val="2063437485"/>
                    </a:ext>
                  </a:extLst>
                </a:gridCol>
                <a:gridCol w="5660386">
                  <a:extLst>
                    <a:ext uri="{9D8B030D-6E8A-4147-A177-3AD203B41FA5}">
                      <a16:colId xmlns:a16="http://schemas.microsoft.com/office/drawing/2014/main" val="489685000"/>
                    </a:ext>
                  </a:extLst>
                </a:gridCol>
              </a:tblGrid>
              <a:tr h="56177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 b="1" u="none" strike="noStrike" cap="none" dirty="0">
                          <a:sym typeface="Garamond"/>
                        </a:rPr>
                        <a:t>Séquence</a:t>
                      </a:r>
                      <a:endParaRPr lang="fr-FR" sz="2400" b="1" u="none" strike="noStrike" cap="none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  <a:sym typeface="Garamond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B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 b="1" u="none" strike="noStrike" cap="none" dirty="0">
                          <a:sym typeface="Garamond"/>
                        </a:rPr>
                        <a:t>Étapes</a:t>
                      </a:r>
                      <a:endParaRPr lang="fr-FR" sz="2400" b="1" u="none" strike="noStrike" cap="none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  <a:sym typeface="Garamond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4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125213"/>
                  </a:ext>
                </a:extLst>
              </a:tr>
              <a:tr h="383259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 b="1" u="none" strike="noStrike" cap="non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sym typeface="Garamond"/>
                        </a:rPr>
                        <a:t>La phase d’élaboration du document du PTDES</a:t>
                      </a:r>
                    </a:p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2400" b="1" u="none" strike="noStrike" cap="non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sym typeface="Garamond"/>
                      </a:endParaRPr>
                    </a:p>
                  </a:txBody>
                  <a:tcPr marL="137160" marR="137160" marT="137160" marB="137160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pPr marL="720000" marR="0" lvl="0" indent="-45720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+mj-lt"/>
                        <a:buAutoNum type="arabicPeriod" startAt="6"/>
                      </a:pPr>
                      <a:r>
                        <a:rPr lang="fr-FR" sz="2000" u="none" strike="noStrike" cap="none" dirty="0">
                          <a:sym typeface="Garamond"/>
                        </a:rPr>
                        <a:t>Formulation des actions.</a:t>
                      </a:r>
                    </a:p>
                    <a:p>
                      <a:pPr marL="720000" marR="0" lvl="0" indent="-45720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+mj-lt"/>
                        <a:buAutoNum type="arabicPeriod" startAt="6"/>
                      </a:pPr>
                      <a:r>
                        <a:rPr lang="fr-FR" sz="2000" u="none" strike="noStrike" cap="none" dirty="0">
                          <a:sym typeface="Garamond"/>
                        </a:rPr>
                        <a:t>Élaboration du plan d’action triennal.</a:t>
                      </a:r>
                    </a:p>
                    <a:p>
                      <a:pPr marL="720000" marR="0" lvl="0" indent="-45720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+mj-lt"/>
                        <a:buAutoNum type="arabicPeriod" startAt="6"/>
                      </a:pPr>
                      <a:r>
                        <a:rPr lang="fr-FR" sz="2000" u="none" strike="noStrike" cap="none" dirty="0">
                          <a:sym typeface="Garamond"/>
                        </a:rPr>
                        <a:t>Élaboration du plan d’action de la première année du PTDES.</a:t>
                      </a:r>
                    </a:p>
                    <a:p>
                      <a:pPr marL="720000" marR="0" lvl="0" indent="-45720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+mj-lt"/>
                        <a:buAutoNum type="arabicPeriod" startAt="6"/>
                      </a:pPr>
                      <a:r>
                        <a:rPr lang="fr-FR" sz="2000" u="none" strike="noStrike" cap="none" dirty="0">
                          <a:sym typeface="Garamond"/>
                        </a:rPr>
                        <a:t>Mise en forme du document de PTDES.</a:t>
                      </a:r>
                    </a:p>
                    <a:p>
                      <a:pPr marL="720000" marR="0" lvl="0" indent="-45720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+mj-lt"/>
                        <a:buAutoNum type="arabicPeriod" startAt="6"/>
                      </a:pPr>
                      <a:r>
                        <a:rPr lang="fr-FR" sz="2000" u="none" strike="noStrike" cap="none" dirty="0">
                          <a:sym typeface="Garamond"/>
                        </a:rPr>
                        <a:t>Élaboration du dispositif de suivi/évaluation.</a:t>
                      </a:r>
                    </a:p>
                    <a:p>
                      <a:pPr marL="720000" marR="0" lvl="0" indent="-45720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+mj-lt"/>
                        <a:buAutoNum type="arabicPeriod" startAt="6"/>
                      </a:pPr>
                      <a:r>
                        <a:rPr lang="fr-FR" sz="2000" u="none" strike="noStrike" cap="none" dirty="0">
                          <a:sym typeface="Garamond"/>
                        </a:rPr>
                        <a:t>Validation communautaire du PTDES.</a:t>
                      </a:r>
                    </a:p>
                    <a:p>
                      <a:pPr marL="720000" marR="0" lvl="0" indent="-45720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+mj-lt"/>
                        <a:buAutoNum type="arabicPeriod" startAt="6"/>
                      </a:pPr>
                      <a:r>
                        <a:rPr lang="fr-FR" sz="2000" u="none" strike="noStrike" cap="none" dirty="0">
                          <a:sym typeface="Garamond"/>
                        </a:rPr>
                        <a:t>Validation institutionnelle.</a:t>
                      </a:r>
                    </a:p>
                    <a:p>
                      <a:pPr marL="720000" marR="0" lvl="0" indent="-4572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+mj-lt"/>
                        <a:buAutoNum type="arabicPeriod" startAt="6"/>
                      </a:pPr>
                      <a:endParaRPr lang="fr-FR" sz="2000" u="none" strike="noStrike" cap="none" dirty="0">
                        <a:sym typeface="Garamond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40751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02224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E7EF0-435D-646C-07F0-BC5FA6D4F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3642CC0-9857-88A6-54C7-2CF451EE0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/>
          <a:p>
            <a:fld id="{055BF32D-CF4B-1B43-8AA7-7C8BB1DDF0EC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A33949B-6ECA-D53C-D729-C8AC036DD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546" y="1493275"/>
            <a:ext cx="3254336" cy="3674225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fr-FR">
                <a:solidFill>
                  <a:srgbClr val="FFC000"/>
                </a:solidFill>
              </a:rPr>
              <a:t>Activité 3</a:t>
            </a:r>
            <a:br>
              <a:rPr lang="fr-FR" sz="4800"/>
            </a:br>
            <a:r>
              <a:rPr lang="fr-FR">
                <a:solidFill>
                  <a:schemeClr val="bg1"/>
                </a:solidFill>
              </a:rPr>
              <a:t>LES OUTILS D’UN PTDES </a:t>
            </a:r>
            <a:br>
              <a:rPr lang="fr-FR" sz="3200">
                <a:solidFill>
                  <a:schemeClr val="bg1"/>
                </a:solidFill>
              </a:rPr>
            </a:br>
            <a:r>
              <a:rPr lang="fr-FR" sz="3200">
                <a:solidFill>
                  <a:schemeClr val="bg1"/>
                </a:solidFill>
              </a:rPr>
              <a:t> </a:t>
            </a:r>
            <a:br>
              <a:rPr lang="fr-FR" sz="200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rPr>
            </a:br>
            <a:r>
              <a:rPr lang="fr-FR" sz="2000" dirty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  <a:sym typeface="Calibri"/>
              </a:rPr>
              <a:t>Les outils d’élaboration d’un PTDES</a:t>
            </a:r>
            <a:endParaRPr lang="fr-FR" sz="2000">
              <a:solidFill>
                <a:schemeClr val="bg1"/>
              </a:solidFill>
              <a:latin typeface="Noto Sans SemiBold" panose="020B0502040504020204" pitchFamily="34" charset="0"/>
              <a:ea typeface="Noto Sans SemiBold" panose="020B0502040504020204" pitchFamily="34" charset="0"/>
              <a:cs typeface="Noto Sans SemiBold" panose="020B0502040504020204" pitchFamily="34" charset="0"/>
            </a:endParaRPr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20DA24C8-30D7-6908-223F-D3B267EBF758}"/>
              </a:ext>
            </a:extLst>
          </p:cNvPr>
          <p:cNvSpPr txBox="1">
            <a:spLocks/>
          </p:cNvSpPr>
          <p:nvPr/>
        </p:nvSpPr>
        <p:spPr>
          <a:xfrm>
            <a:off x="5656729" y="1953440"/>
            <a:ext cx="5620871" cy="276421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SzPct val="85000"/>
              <a:buFont typeface="Wingdings" pitchFamily="2" charset="2"/>
              <a:buNone/>
              <a:defRPr sz="2000" b="1" i="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800" b="1" i="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lnSpc>
                <a:spcPct val="150000"/>
              </a:lnSpc>
              <a:spcBef>
                <a:spcPts val="1654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fr-FR" sz="3200" b="1" dirty="0">
                <a:solidFill>
                  <a:srgbClr val="1A6D73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 groupe</a:t>
            </a:r>
            <a:r>
              <a:rPr lang="fr-FR" sz="3200" dirty="0">
                <a:solidFill>
                  <a:srgbClr val="1A6D73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</a:p>
          <a:p>
            <a:pPr marL="360000" indent="-270000">
              <a:lnSpc>
                <a:spcPct val="120000"/>
              </a:lnSpc>
              <a:spcBef>
                <a:spcPts val="600"/>
              </a:spcBef>
              <a:buSzPct val="100000"/>
              <a:buFont typeface="Wingdings" pitchFamily="2" charset="2"/>
              <a:buChar char="§"/>
            </a:pPr>
            <a:r>
              <a:rPr lang="fr-FR" sz="18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Garamond"/>
              </a:rPr>
              <a:t>Quels sont les outils utilisés dans le processus d’élaboration d’un PTDES ?</a:t>
            </a:r>
          </a:p>
          <a:p>
            <a:pPr marL="360000" indent="-270000">
              <a:lnSpc>
                <a:spcPct val="120000"/>
              </a:lnSpc>
              <a:spcBef>
                <a:spcPts val="600"/>
              </a:spcBef>
              <a:buSzPct val="100000"/>
              <a:buFont typeface="Wingdings" pitchFamily="2" charset="2"/>
              <a:buChar char="§"/>
            </a:pPr>
            <a:r>
              <a:rPr lang="fr-FR" sz="18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Garamond"/>
              </a:rPr>
              <a:t>En citant par étape et séquence les différents outils, appréciez l’efficacité de ces outils.</a:t>
            </a:r>
          </a:p>
        </p:txBody>
      </p:sp>
      <p:pic>
        <p:nvPicPr>
          <p:cNvPr id="5" name="Graphique 4" descr="Avis des clients avec un remplissage uni">
            <a:extLst>
              <a:ext uri="{FF2B5EF4-FFF2-40B4-BE49-F238E27FC236}">
                <a16:creationId xmlns:a16="http://schemas.microsoft.com/office/drawing/2014/main" id="{CE4BD879-C268-568A-712F-3A0C453770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29775" y="1027390"/>
            <a:ext cx="1341396" cy="1341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6143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5BCFA-963F-BEE1-76D0-1760E2115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C21B2DB-70BD-98DD-745A-6919A46F5AFB}"/>
              </a:ext>
            </a:extLst>
          </p:cNvPr>
          <p:cNvSpPr/>
          <p:nvPr/>
        </p:nvSpPr>
        <p:spPr>
          <a:xfrm>
            <a:off x="3520264" y="4892737"/>
            <a:ext cx="7311595" cy="765302"/>
          </a:xfrm>
          <a:custGeom>
            <a:avLst/>
            <a:gdLst>
              <a:gd name="connsiteX0" fmla="*/ 0 w 7311595"/>
              <a:gd name="connsiteY0" fmla="*/ 127553 h 765302"/>
              <a:gd name="connsiteX1" fmla="*/ 127553 w 7311595"/>
              <a:gd name="connsiteY1" fmla="*/ 0 h 765302"/>
              <a:gd name="connsiteX2" fmla="*/ 839617 w 7311595"/>
              <a:gd name="connsiteY2" fmla="*/ 0 h 765302"/>
              <a:gd name="connsiteX3" fmla="*/ 1269421 w 7311595"/>
              <a:gd name="connsiteY3" fmla="*/ 0 h 765302"/>
              <a:gd name="connsiteX4" fmla="*/ 1769790 w 7311595"/>
              <a:gd name="connsiteY4" fmla="*/ 0 h 765302"/>
              <a:gd name="connsiteX5" fmla="*/ 2481854 w 7311595"/>
              <a:gd name="connsiteY5" fmla="*/ 0 h 765302"/>
              <a:gd name="connsiteX6" fmla="*/ 2982224 w 7311595"/>
              <a:gd name="connsiteY6" fmla="*/ 0 h 765302"/>
              <a:gd name="connsiteX7" fmla="*/ 3412028 w 7311595"/>
              <a:gd name="connsiteY7" fmla="*/ 0 h 765302"/>
              <a:gd name="connsiteX8" fmla="*/ 3912397 w 7311595"/>
              <a:gd name="connsiteY8" fmla="*/ 0 h 765302"/>
              <a:gd name="connsiteX9" fmla="*/ 4483331 w 7311595"/>
              <a:gd name="connsiteY9" fmla="*/ 0 h 765302"/>
              <a:gd name="connsiteX10" fmla="*/ 5124830 w 7311595"/>
              <a:gd name="connsiteY10" fmla="*/ 0 h 765302"/>
              <a:gd name="connsiteX11" fmla="*/ 5625199 w 7311595"/>
              <a:gd name="connsiteY11" fmla="*/ 0 h 765302"/>
              <a:gd name="connsiteX12" fmla="*/ 6407828 w 7311595"/>
              <a:gd name="connsiteY12" fmla="*/ 0 h 765302"/>
              <a:gd name="connsiteX13" fmla="*/ 7184042 w 7311595"/>
              <a:gd name="connsiteY13" fmla="*/ 0 h 765302"/>
              <a:gd name="connsiteX14" fmla="*/ 7311595 w 7311595"/>
              <a:gd name="connsiteY14" fmla="*/ 127553 h 765302"/>
              <a:gd name="connsiteX15" fmla="*/ 7311595 w 7311595"/>
              <a:gd name="connsiteY15" fmla="*/ 637749 h 765302"/>
              <a:gd name="connsiteX16" fmla="*/ 7184042 w 7311595"/>
              <a:gd name="connsiteY16" fmla="*/ 765302 h 765302"/>
              <a:gd name="connsiteX17" fmla="*/ 6613108 w 7311595"/>
              <a:gd name="connsiteY17" fmla="*/ 765302 h 765302"/>
              <a:gd name="connsiteX18" fmla="*/ 6183304 w 7311595"/>
              <a:gd name="connsiteY18" fmla="*/ 765302 h 765302"/>
              <a:gd name="connsiteX19" fmla="*/ 5400675 w 7311595"/>
              <a:gd name="connsiteY19" fmla="*/ 765302 h 765302"/>
              <a:gd name="connsiteX20" fmla="*/ 4759176 w 7311595"/>
              <a:gd name="connsiteY20" fmla="*/ 765302 h 765302"/>
              <a:gd name="connsiteX21" fmla="*/ 3976547 w 7311595"/>
              <a:gd name="connsiteY21" fmla="*/ 765302 h 765302"/>
              <a:gd name="connsiteX22" fmla="*/ 3405613 w 7311595"/>
              <a:gd name="connsiteY22" fmla="*/ 765302 h 765302"/>
              <a:gd name="connsiteX23" fmla="*/ 2905244 w 7311595"/>
              <a:gd name="connsiteY23" fmla="*/ 765302 h 765302"/>
              <a:gd name="connsiteX24" fmla="*/ 2263745 w 7311595"/>
              <a:gd name="connsiteY24" fmla="*/ 765302 h 765302"/>
              <a:gd name="connsiteX25" fmla="*/ 1551681 w 7311595"/>
              <a:gd name="connsiteY25" fmla="*/ 765302 h 765302"/>
              <a:gd name="connsiteX26" fmla="*/ 769052 w 7311595"/>
              <a:gd name="connsiteY26" fmla="*/ 765302 h 765302"/>
              <a:gd name="connsiteX27" fmla="*/ 127553 w 7311595"/>
              <a:gd name="connsiteY27" fmla="*/ 765302 h 765302"/>
              <a:gd name="connsiteX28" fmla="*/ 0 w 7311595"/>
              <a:gd name="connsiteY28" fmla="*/ 637749 h 765302"/>
              <a:gd name="connsiteX29" fmla="*/ 0 w 7311595"/>
              <a:gd name="connsiteY29" fmla="*/ 127553 h 76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7311595" h="765302" fill="none" extrusionOk="0">
                <a:moveTo>
                  <a:pt x="0" y="127553"/>
                </a:moveTo>
                <a:cubicBezTo>
                  <a:pt x="-7648" y="64849"/>
                  <a:pt x="54520" y="5536"/>
                  <a:pt x="127553" y="0"/>
                </a:cubicBezTo>
                <a:cubicBezTo>
                  <a:pt x="432263" y="946"/>
                  <a:pt x="680638" y="12630"/>
                  <a:pt x="839617" y="0"/>
                </a:cubicBezTo>
                <a:cubicBezTo>
                  <a:pt x="998596" y="-12630"/>
                  <a:pt x="1125854" y="8238"/>
                  <a:pt x="1269421" y="0"/>
                </a:cubicBezTo>
                <a:cubicBezTo>
                  <a:pt x="1412988" y="-8238"/>
                  <a:pt x="1575884" y="-108"/>
                  <a:pt x="1769790" y="0"/>
                </a:cubicBezTo>
                <a:cubicBezTo>
                  <a:pt x="1963696" y="108"/>
                  <a:pt x="2304499" y="35135"/>
                  <a:pt x="2481854" y="0"/>
                </a:cubicBezTo>
                <a:cubicBezTo>
                  <a:pt x="2659209" y="-35135"/>
                  <a:pt x="2796503" y="-4225"/>
                  <a:pt x="2982224" y="0"/>
                </a:cubicBezTo>
                <a:cubicBezTo>
                  <a:pt x="3167945" y="4225"/>
                  <a:pt x="3247761" y="2210"/>
                  <a:pt x="3412028" y="0"/>
                </a:cubicBezTo>
                <a:cubicBezTo>
                  <a:pt x="3576295" y="-2210"/>
                  <a:pt x="3763872" y="-7316"/>
                  <a:pt x="3912397" y="0"/>
                </a:cubicBezTo>
                <a:cubicBezTo>
                  <a:pt x="4060922" y="7316"/>
                  <a:pt x="4217069" y="-5304"/>
                  <a:pt x="4483331" y="0"/>
                </a:cubicBezTo>
                <a:cubicBezTo>
                  <a:pt x="4749593" y="5304"/>
                  <a:pt x="4827121" y="17313"/>
                  <a:pt x="5124830" y="0"/>
                </a:cubicBezTo>
                <a:cubicBezTo>
                  <a:pt x="5422539" y="-17313"/>
                  <a:pt x="5485624" y="-4615"/>
                  <a:pt x="5625199" y="0"/>
                </a:cubicBezTo>
                <a:cubicBezTo>
                  <a:pt x="5764774" y="4615"/>
                  <a:pt x="6243535" y="35479"/>
                  <a:pt x="6407828" y="0"/>
                </a:cubicBezTo>
                <a:cubicBezTo>
                  <a:pt x="6572121" y="-35479"/>
                  <a:pt x="6944529" y="-2665"/>
                  <a:pt x="7184042" y="0"/>
                </a:cubicBezTo>
                <a:cubicBezTo>
                  <a:pt x="7255435" y="3324"/>
                  <a:pt x="7315644" y="58812"/>
                  <a:pt x="7311595" y="127553"/>
                </a:cubicBezTo>
                <a:cubicBezTo>
                  <a:pt x="7324517" y="312882"/>
                  <a:pt x="7309724" y="432283"/>
                  <a:pt x="7311595" y="637749"/>
                </a:cubicBezTo>
                <a:cubicBezTo>
                  <a:pt x="7321432" y="709881"/>
                  <a:pt x="7245581" y="768561"/>
                  <a:pt x="7184042" y="765302"/>
                </a:cubicBezTo>
                <a:cubicBezTo>
                  <a:pt x="6909737" y="743145"/>
                  <a:pt x="6783441" y="766782"/>
                  <a:pt x="6613108" y="765302"/>
                </a:cubicBezTo>
                <a:cubicBezTo>
                  <a:pt x="6442775" y="763822"/>
                  <a:pt x="6334943" y="774828"/>
                  <a:pt x="6183304" y="765302"/>
                </a:cubicBezTo>
                <a:cubicBezTo>
                  <a:pt x="6031665" y="755776"/>
                  <a:pt x="5666747" y="792773"/>
                  <a:pt x="5400675" y="765302"/>
                </a:cubicBezTo>
                <a:cubicBezTo>
                  <a:pt x="5134603" y="737831"/>
                  <a:pt x="4929963" y="747808"/>
                  <a:pt x="4759176" y="765302"/>
                </a:cubicBezTo>
                <a:cubicBezTo>
                  <a:pt x="4588389" y="782796"/>
                  <a:pt x="4174902" y="742628"/>
                  <a:pt x="3976547" y="765302"/>
                </a:cubicBezTo>
                <a:cubicBezTo>
                  <a:pt x="3778192" y="787976"/>
                  <a:pt x="3520070" y="793281"/>
                  <a:pt x="3405613" y="765302"/>
                </a:cubicBezTo>
                <a:cubicBezTo>
                  <a:pt x="3291156" y="737323"/>
                  <a:pt x="3068467" y="777133"/>
                  <a:pt x="2905244" y="765302"/>
                </a:cubicBezTo>
                <a:cubicBezTo>
                  <a:pt x="2742021" y="753471"/>
                  <a:pt x="2556359" y="735279"/>
                  <a:pt x="2263745" y="765302"/>
                </a:cubicBezTo>
                <a:cubicBezTo>
                  <a:pt x="1971131" y="795325"/>
                  <a:pt x="1782959" y="754570"/>
                  <a:pt x="1551681" y="765302"/>
                </a:cubicBezTo>
                <a:cubicBezTo>
                  <a:pt x="1320403" y="776034"/>
                  <a:pt x="989544" y="795935"/>
                  <a:pt x="769052" y="765302"/>
                </a:cubicBezTo>
                <a:cubicBezTo>
                  <a:pt x="548560" y="734669"/>
                  <a:pt x="419074" y="765767"/>
                  <a:pt x="127553" y="765302"/>
                </a:cubicBezTo>
                <a:cubicBezTo>
                  <a:pt x="61155" y="773174"/>
                  <a:pt x="15116" y="703939"/>
                  <a:pt x="0" y="637749"/>
                </a:cubicBezTo>
                <a:cubicBezTo>
                  <a:pt x="7439" y="419623"/>
                  <a:pt x="16041" y="305965"/>
                  <a:pt x="0" y="127553"/>
                </a:cubicBezTo>
                <a:close/>
              </a:path>
              <a:path w="7311595" h="765302" stroke="0" extrusionOk="0">
                <a:moveTo>
                  <a:pt x="0" y="127553"/>
                </a:moveTo>
                <a:cubicBezTo>
                  <a:pt x="-7912" y="52227"/>
                  <a:pt x="48818" y="3111"/>
                  <a:pt x="127553" y="0"/>
                </a:cubicBezTo>
                <a:cubicBezTo>
                  <a:pt x="329840" y="28327"/>
                  <a:pt x="591800" y="-26513"/>
                  <a:pt x="910182" y="0"/>
                </a:cubicBezTo>
                <a:cubicBezTo>
                  <a:pt x="1228564" y="26513"/>
                  <a:pt x="1362686" y="-25681"/>
                  <a:pt x="1481116" y="0"/>
                </a:cubicBezTo>
                <a:cubicBezTo>
                  <a:pt x="1599546" y="25681"/>
                  <a:pt x="1763183" y="10873"/>
                  <a:pt x="1981485" y="0"/>
                </a:cubicBezTo>
                <a:cubicBezTo>
                  <a:pt x="2199787" y="-10873"/>
                  <a:pt x="2382309" y="6304"/>
                  <a:pt x="2693549" y="0"/>
                </a:cubicBezTo>
                <a:cubicBezTo>
                  <a:pt x="3004789" y="-6304"/>
                  <a:pt x="2995937" y="-23660"/>
                  <a:pt x="3264483" y="0"/>
                </a:cubicBezTo>
                <a:cubicBezTo>
                  <a:pt x="3533029" y="23660"/>
                  <a:pt x="3734004" y="-14824"/>
                  <a:pt x="4047112" y="0"/>
                </a:cubicBezTo>
                <a:cubicBezTo>
                  <a:pt x="4360220" y="14824"/>
                  <a:pt x="4347826" y="10617"/>
                  <a:pt x="4547481" y="0"/>
                </a:cubicBezTo>
                <a:cubicBezTo>
                  <a:pt x="4747136" y="-10617"/>
                  <a:pt x="5084320" y="-29387"/>
                  <a:pt x="5330110" y="0"/>
                </a:cubicBezTo>
                <a:cubicBezTo>
                  <a:pt x="5575900" y="29387"/>
                  <a:pt x="5665516" y="-14080"/>
                  <a:pt x="5759914" y="0"/>
                </a:cubicBezTo>
                <a:cubicBezTo>
                  <a:pt x="5854312" y="14080"/>
                  <a:pt x="6215423" y="-20824"/>
                  <a:pt x="6401413" y="0"/>
                </a:cubicBezTo>
                <a:cubicBezTo>
                  <a:pt x="6587403" y="20824"/>
                  <a:pt x="6978402" y="1148"/>
                  <a:pt x="7184042" y="0"/>
                </a:cubicBezTo>
                <a:cubicBezTo>
                  <a:pt x="7263477" y="-8883"/>
                  <a:pt x="7322078" y="50348"/>
                  <a:pt x="7311595" y="127553"/>
                </a:cubicBezTo>
                <a:cubicBezTo>
                  <a:pt x="7290402" y="321348"/>
                  <a:pt x="7288699" y="474835"/>
                  <a:pt x="7311595" y="637749"/>
                </a:cubicBezTo>
                <a:cubicBezTo>
                  <a:pt x="7303389" y="709543"/>
                  <a:pt x="7249336" y="761747"/>
                  <a:pt x="7184042" y="765302"/>
                </a:cubicBezTo>
                <a:cubicBezTo>
                  <a:pt x="6923933" y="755559"/>
                  <a:pt x="6749193" y="800371"/>
                  <a:pt x="6471978" y="765302"/>
                </a:cubicBezTo>
                <a:cubicBezTo>
                  <a:pt x="6194763" y="730233"/>
                  <a:pt x="6106122" y="784805"/>
                  <a:pt x="5830479" y="765302"/>
                </a:cubicBezTo>
                <a:cubicBezTo>
                  <a:pt x="5554836" y="745799"/>
                  <a:pt x="5584582" y="786309"/>
                  <a:pt x="5400675" y="765302"/>
                </a:cubicBezTo>
                <a:cubicBezTo>
                  <a:pt x="5216768" y="744295"/>
                  <a:pt x="5080369" y="745309"/>
                  <a:pt x="4900306" y="765302"/>
                </a:cubicBezTo>
                <a:cubicBezTo>
                  <a:pt x="4720243" y="785295"/>
                  <a:pt x="4386598" y="797517"/>
                  <a:pt x="4117677" y="765302"/>
                </a:cubicBezTo>
                <a:cubicBezTo>
                  <a:pt x="3848756" y="733087"/>
                  <a:pt x="3777712" y="755764"/>
                  <a:pt x="3476178" y="765302"/>
                </a:cubicBezTo>
                <a:cubicBezTo>
                  <a:pt x="3174644" y="774840"/>
                  <a:pt x="3079378" y="757734"/>
                  <a:pt x="2975809" y="765302"/>
                </a:cubicBezTo>
                <a:cubicBezTo>
                  <a:pt x="2872240" y="772870"/>
                  <a:pt x="2479820" y="745051"/>
                  <a:pt x="2334310" y="765302"/>
                </a:cubicBezTo>
                <a:cubicBezTo>
                  <a:pt x="2188800" y="785553"/>
                  <a:pt x="2089761" y="765847"/>
                  <a:pt x="1904505" y="765302"/>
                </a:cubicBezTo>
                <a:cubicBezTo>
                  <a:pt x="1719250" y="764757"/>
                  <a:pt x="1667084" y="761511"/>
                  <a:pt x="1474701" y="765302"/>
                </a:cubicBezTo>
                <a:cubicBezTo>
                  <a:pt x="1282318" y="769093"/>
                  <a:pt x="1130027" y="785641"/>
                  <a:pt x="833202" y="765302"/>
                </a:cubicBezTo>
                <a:cubicBezTo>
                  <a:pt x="536377" y="744963"/>
                  <a:pt x="297898" y="779657"/>
                  <a:pt x="127553" y="765302"/>
                </a:cubicBezTo>
                <a:cubicBezTo>
                  <a:pt x="56282" y="748189"/>
                  <a:pt x="5389" y="711590"/>
                  <a:pt x="0" y="637749"/>
                </a:cubicBezTo>
                <a:cubicBezTo>
                  <a:pt x="9361" y="434513"/>
                  <a:pt x="-8980" y="335092"/>
                  <a:pt x="0" y="127553"/>
                </a:cubicBezTo>
                <a:close/>
              </a:path>
            </a:pathLst>
          </a:custGeom>
          <a:solidFill>
            <a:srgbClr val="F2FEFE"/>
          </a:solidFill>
          <a:ln w="50800">
            <a:solidFill>
              <a:srgbClr val="F2FFFF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BF58E84-E1B8-3649-7BF9-029908621B25}"/>
              </a:ext>
            </a:extLst>
          </p:cNvPr>
          <p:cNvSpPr/>
          <p:nvPr/>
        </p:nvSpPr>
        <p:spPr>
          <a:xfrm>
            <a:off x="3520264" y="2859955"/>
            <a:ext cx="7311595" cy="1025913"/>
          </a:xfrm>
          <a:custGeom>
            <a:avLst/>
            <a:gdLst>
              <a:gd name="connsiteX0" fmla="*/ 0 w 7311595"/>
              <a:gd name="connsiteY0" fmla="*/ 170989 h 1025913"/>
              <a:gd name="connsiteX1" fmla="*/ 170989 w 7311595"/>
              <a:gd name="connsiteY1" fmla="*/ 0 h 1025913"/>
              <a:gd name="connsiteX2" fmla="*/ 798255 w 7311595"/>
              <a:gd name="connsiteY2" fmla="*/ 0 h 1025913"/>
              <a:gd name="connsiteX3" fmla="*/ 1286128 w 7311595"/>
              <a:gd name="connsiteY3" fmla="*/ 0 h 1025913"/>
              <a:gd name="connsiteX4" fmla="*/ 2052786 w 7311595"/>
              <a:gd name="connsiteY4" fmla="*/ 0 h 1025913"/>
              <a:gd name="connsiteX5" fmla="*/ 2610355 w 7311595"/>
              <a:gd name="connsiteY5" fmla="*/ 0 h 1025913"/>
              <a:gd name="connsiteX6" fmla="*/ 3098228 w 7311595"/>
              <a:gd name="connsiteY6" fmla="*/ 0 h 1025913"/>
              <a:gd name="connsiteX7" fmla="*/ 3655798 w 7311595"/>
              <a:gd name="connsiteY7" fmla="*/ 0 h 1025913"/>
              <a:gd name="connsiteX8" fmla="*/ 4422455 w 7311595"/>
              <a:gd name="connsiteY8" fmla="*/ 0 h 1025913"/>
              <a:gd name="connsiteX9" fmla="*/ 4980025 w 7311595"/>
              <a:gd name="connsiteY9" fmla="*/ 0 h 1025913"/>
              <a:gd name="connsiteX10" fmla="*/ 5467898 w 7311595"/>
              <a:gd name="connsiteY10" fmla="*/ 0 h 1025913"/>
              <a:gd name="connsiteX11" fmla="*/ 6025467 w 7311595"/>
              <a:gd name="connsiteY11" fmla="*/ 0 h 1025913"/>
              <a:gd name="connsiteX12" fmla="*/ 7140606 w 7311595"/>
              <a:gd name="connsiteY12" fmla="*/ 0 h 1025913"/>
              <a:gd name="connsiteX13" fmla="*/ 7311595 w 7311595"/>
              <a:gd name="connsiteY13" fmla="*/ 170989 h 1025913"/>
              <a:gd name="connsiteX14" fmla="*/ 7311595 w 7311595"/>
              <a:gd name="connsiteY14" fmla="*/ 854924 h 1025913"/>
              <a:gd name="connsiteX15" fmla="*/ 7140606 w 7311595"/>
              <a:gd name="connsiteY15" fmla="*/ 1025913 h 1025913"/>
              <a:gd name="connsiteX16" fmla="*/ 6652733 w 7311595"/>
              <a:gd name="connsiteY16" fmla="*/ 1025913 h 1025913"/>
              <a:gd name="connsiteX17" fmla="*/ 6025467 w 7311595"/>
              <a:gd name="connsiteY17" fmla="*/ 1025913 h 1025913"/>
              <a:gd name="connsiteX18" fmla="*/ 5258809 w 7311595"/>
              <a:gd name="connsiteY18" fmla="*/ 1025913 h 1025913"/>
              <a:gd name="connsiteX19" fmla="*/ 4701240 w 7311595"/>
              <a:gd name="connsiteY19" fmla="*/ 1025913 h 1025913"/>
              <a:gd name="connsiteX20" fmla="*/ 4004278 w 7311595"/>
              <a:gd name="connsiteY20" fmla="*/ 1025913 h 1025913"/>
              <a:gd name="connsiteX21" fmla="*/ 3516405 w 7311595"/>
              <a:gd name="connsiteY21" fmla="*/ 1025913 h 1025913"/>
              <a:gd name="connsiteX22" fmla="*/ 2680051 w 7311595"/>
              <a:gd name="connsiteY22" fmla="*/ 1025913 h 1025913"/>
              <a:gd name="connsiteX23" fmla="*/ 1983089 w 7311595"/>
              <a:gd name="connsiteY23" fmla="*/ 1025913 h 1025913"/>
              <a:gd name="connsiteX24" fmla="*/ 1146735 w 7311595"/>
              <a:gd name="connsiteY24" fmla="*/ 1025913 h 1025913"/>
              <a:gd name="connsiteX25" fmla="*/ 170989 w 7311595"/>
              <a:gd name="connsiteY25" fmla="*/ 1025913 h 1025913"/>
              <a:gd name="connsiteX26" fmla="*/ 0 w 7311595"/>
              <a:gd name="connsiteY26" fmla="*/ 854924 h 1025913"/>
              <a:gd name="connsiteX27" fmla="*/ 0 w 7311595"/>
              <a:gd name="connsiteY27" fmla="*/ 170989 h 1025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7311595" h="1025913" fill="none" extrusionOk="0">
                <a:moveTo>
                  <a:pt x="0" y="170989"/>
                </a:moveTo>
                <a:cubicBezTo>
                  <a:pt x="-776" y="60441"/>
                  <a:pt x="81452" y="3086"/>
                  <a:pt x="170989" y="0"/>
                </a:cubicBezTo>
                <a:cubicBezTo>
                  <a:pt x="298159" y="-4808"/>
                  <a:pt x="522866" y="4054"/>
                  <a:pt x="798255" y="0"/>
                </a:cubicBezTo>
                <a:cubicBezTo>
                  <a:pt x="1073644" y="-4054"/>
                  <a:pt x="1110410" y="23419"/>
                  <a:pt x="1286128" y="0"/>
                </a:cubicBezTo>
                <a:cubicBezTo>
                  <a:pt x="1461846" y="-23419"/>
                  <a:pt x="1782510" y="-37470"/>
                  <a:pt x="2052786" y="0"/>
                </a:cubicBezTo>
                <a:cubicBezTo>
                  <a:pt x="2323062" y="37470"/>
                  <a:pt x="2341074" y="24635"/>
                  <a:pt x="2610355" y="0"/>
                </a:cubicBezTo>
                <a:cubicBezTo>
                  <a:pt x="2879636" y="-24635"/>
                  <a:pt x="2896110" y="17845"/>
                  <a:pt x="3098228" y="0"/>
                </a:cubicBezTo>
                <a:cubicBezTo>
                  <a:pt x="3300346" y="-17845"/>
                  <a:pt x="3514742" y="-523"/>
                  <a:pt x="3655798" y="0"/>
                </a:cubicBezTo>
                <a:cubicBezTo>
                  <a:pt x="3796854" y="523"/>
                  <a:pt x="4112747" y="-34731"/>
                  <a:pt x="4422455" y="0"/>
                </a:cubicBezTo>
                <a:cubicBezTo>
                  <a:pt x="4732163" y="34731"/>
                  <a:pt x="4745000" y="-16315"/>
                  <a:pt x="4980025" y="0"/>
                </a:cubicBezTo>
                <a:cubicBezTo>
                  <a:pt x="5215050" y="16315"/>
                  <a:pt x="5333258" y="-23147"/>
                  <a:pt x="5467898" y="0"/>
                </a:cubicBezTo>
                <a:cubicBezTo>
                  <a:pt x="5602538" y="23147"/>
                  <a:pt x="5820658" y="-27109"/>
                  <a:pt x="6025467" y="0"/>
                </a:cubicBezTo>
                <a:cubicBezTo>
                  <a:pt x="6230276" y="27109"/>
                  <a:pt x="6911655" y="-26318"/>
                  <a:pt x="7140606" y="0"/>
                </a:cubicBezTo>
                <a:cubicBezTo>
                  <a:pt x="7224378" y="1278"/>
                  <a:pt x="7326641" y="92358"/>
                  <a:pt x="7311595" y="170989"/>
                </a:cubicBezTo>
                <a:cubicBezTo>
                  <a:pt x="7301400" y="401767"/>
                  <a:pt x="7293925" y="696182"/>
                  <a:pt x="7311595" y="854924"/>
                </a:cubicBezTo>
                <a:cubicBezTo>
                  <a:pt x="7309845" y="946234"/>
                  <a:pt x="7224966" y="1030595"/>
                  <a:pt x="7140606" y="1025913"/>
                </a:cubicBezTo>
                <a:cubicBezTo>
                  <a:pt x="6933614" y="1025793"/>
                  <a:pt x="6806488" y="1004046"/>
                  <a:pt x="6652733" y="1025913"/>
                </a:cubicBezTo>
                <a:cubicBezTo>
                  <a:pt x="6498978" y="1047780"/>
                  <a:pt x="6268595" y="1037799"/>
                  <a:pt x="6025467" y="1025913"/>
                </a:cubicBezTo>
                <a:cubicBezTo>
                  <a:pt x="5782339" y="1014027"/>
                  <a:pt x="5588317" y="1041692"/>
                  <a:pt x="5258809" y="1025913"/>
                </a:cubicBezTo>
                <a:cubicBezTo>
                  <a:pt x="4929301" y="1010134"/>
                  <a:pt x="4922282" y="1030906"/>
                  <a:pt x="4701240" y="1025913"/>
                </a:cubicBezTo>
                <a:cubicBezTo>
                  <a:pt x="4480198" y="1020920"/>
                  <a:pt x="4262778" y="1045310"/>
                  <a:pt x="4004278" y="1025913"/>
                </a:cubicBezTo>
                <a:cubicBezTo>
                  <a:pt x="3745778" y="1006516"/>
                  <a:pt x="3727512" y="1030079"/>
                  <a:pt x="3516405" y="1025913"/>
                </a:cubicBezTo>
                <a:cubicBezTo>
                  <a:pt x="3305298" y="1021747"/>
                  <a:pt x="2929545" y="1015683"/>
                  <a:pt x="2680051" y="1025913"/>
                </a:cubicBezTo>
                <a:cubicBezTo>
                  <a:pt x="2430557" y="1036143"/>
                  <a:pt x="2281351" y="1033811"/>
                  <a:pt x="1983089" y="1025913"/>
                </a:cubicBezTo>
                <a:cubicBezTo>
                  <a:pt x="1684827" y="1018015"/>
                  <a:pt x="1391605" y="1058293"/>
                  <a:pt x="1146735" y="1025913"/>
                </a:cubicBezTo>
                <a:cubicBezTo>
                  <a:pt x="901865" y="993533"/>
                  <a:pt x="449152" y="1003663"/>
                  <a:pt x="170989" y="1025913"/>
                </a:cubicBezTo>
                <a:cubicBezTo>
                  <a:pt x="63104" y="1011501"/>
                  <a:pt x="2333" y="951237"/>
                  <a:pt x="0" y="854924"/>
                </a:cubicBezTo>
                <a:cubicBezTo>
                  <a:pt x="-12693" y="557404"/>
                  <a:pt x="1790" y="339201"/>
                  <a:pt x="0" y="170989"/>
                </a:cubicBezTo>
                <a:close/>
              </a:path>
              <a:path w="7311595" h="1025913" stroke="0" extrusionOk="0">
                <a:moveTo>
                  <a:pt x="0" y="170989"/>
                </a:moveTo>
                <a:cubicBezTo>
                  <a:pt x="-13334" y="68329"/>
                  <a:pt x="73668" y="1083"/>
                  <a:pt x="170989" y="0"/>
                </a:cubicBezTo>
                <a:cubicBezTo>
                  <a:pt x="515147" y="11332"/>
                  <a:pt x="647025" y="29863"/>
                  <a:pt x="1007343" y="0"/>
                </a:cubicBezTo>
                <a:cubicBezTo>
                  <a:pt x="1367661" y="-29863"/>
                  <a:pt x="1499765" y="-24447"/>
                  <a:pt x="1634609" y="0"/>
                </a:cubicBezTo>
                <a:cubicBezTo>
                  <a:pt x="1769453" y="24447"/>
                  <a:pt x="2065089" y="-5810"/>
                  <a:pt x="2192178" y="0"/>
                </a:cubicBezTo>
                <a:cubicBezTo>
                  <a:pt x="2319267" y="5810"/>
                  <a:pt x="2750935" y="31197"/>
                  <a:pt x="2958836" y="0"/>
                </a:cubicBezTo>
                <a:cubicBezTo>
                  <a:pt x="3166737" y="-31197"/>
                  <a:pt x="3303621" y="9206"/>
                  <a:pt x="3586101" y="0"/>
                </a:cubicBezTo>
                <a:cubicBezTo>
                  <a:pt x="3868581" y="-9206"/>
                  <a:pt x="4226977" y="29439"/>
                  <a:pt x="4422455" y="0"/>
                </a:cubicBezTo>
                <a:cubicBezTo>
                  <a:pt x="4617933" y="-29439"/>
                  <a:pt x="4845087" y="27394"/>
                  <a:pt x="4980025" y="0"/>
                </a:cubicBezTo>
                <a:cubicBezTo>
                  <a:pt x="5114963" y="-27394"/>
                  <a:pt x="5489892" y="26338"/>
                  <a:pt x="5816379" y="0"/>
                </a:cubicBezTo>
                <a:cubicBezTo>
                  <a:pt x="6142866" y="-26338"/>
                  <a:pt x="6108014" y="-5525"/>
                  <a:pt x="6304252" y="0"/>
                </a:cubicBezTo>
                <a:cubicBezTo>
                  <a:pt x="6500490" y="5525"/>
                  <a:pt x="6741914" y="-28067"/>
                  <a:pt x="7140606" y="0"/>
                </a:cubicBezTo>
                <a:cubicBezTo>
                  <a:pt x="7240949" y="8795"/>
                  <a:pt x="7312857" y="89626"/>
                  <a:pt x="7311595" y="170989"/>
                </a:cubicBezTo>
                <a:cubicBezTo>
                  <a:pt x="7280137" y="469478"/>
                  <a:pt x="7328230" y="640511"/>
                  <a:pt x="7311595" y="854924"/>
                </a:cubicBezTo>
                <a:cubicBezTo>
                  <a:pt x="7324826" y="932933"/>
                  <a:pt x="7219221" y="1019797"/>
                  <a:pt x="7140606" y="1025913"/>
                </a:cubicBezTo>
                <a:cubicBezTo>
                  <a:pt x="6956958" y="1050304"/>
                  <a:pt x="6650587" y="1047791"/>
                  <a:pt x="6443644" y="1025913"/>
                </a:cubicBezTo>
                <a:cubicBezTo>
                  <a:pt x="6236701" y="1004035"/>
                  <a:pt x="6016884" y="1022279"/>
                  <a:pt x="5607290" y="1025913"/>
                </a:cubicBezTo>
                <a:cubicBezTo>
                  <a:pt x="5197696" y="1029547"/>
                  <a:pt x="5114864" y="995205"/>
                  <a:pt x="4910329" y="1025913"/>
                </a:cubicBezTo>
                <a:cubicBezTo>
                  <a:pt x="4705794" y="1056621"/>
                  <a:pt x="4641965" y="1035380"/>
                  <a:pt x="4422455" y="1025913"/>
                </a:cubicBezTo>
                <a:cubicBezTo>
                  <a:pt x="4202945" y="1016446"/>
                  <a:pt x="4040108" y="1027348"/>
                  <a:pt x="3864886" y="1025913"/>
                </a:cubicBezTo>
                <a:cubicBezTo>
                  <a:pt x="3689664" y="1024478"/>
                  <a:pt x="3308068" y="1002850"/>
                  <a:pt x="3028532" y="1025913"/>
                </a:cubicBezTo>
                <a:cubicBezTo>
                  <a:pt x="2748996" y="1048976"/>
                  <a:pt x="2536069" y="1035492"/>
                  <a:pt x="2331570" y="1025913"/>
                </a:cubicBezTo>
                <a:cubicBezTo>
                  <a:pt x="2127071" y="1016334"/>
                  <a:pt x="1959176" y="999117"/>
                  <a:pt x="1774001" y="1025913"/>
                </a:cubicBezTo>
                <a:cubicBezTo>
                  <a:pt x="1588826" y="1052709"/>
                  <a:pt x="1334830" y="1044018"/>
                  <a:pt x="1077039" y="1025913"/>
                </a:cubicBezTo>
                <a:cubicBezTo>
                  <a:pt x="819248" y="1007808"/>
                  <a:pt x="523995" y="1065772"/>
                  <a:pt x="170989" y="1025913"/>
                </a:cubicBezTo>
                <a:cubicBezTo>
                  <a:pt x="78589" y="1019653"/>
                  <a:pt x="6738" y="956644"/>
                  <a:pt x="0" y="854924"/>
                </a:cubicBezTo>
                <a:cubicBezTo>
                  <a:pt x="-27274" y="553624"/>
                  <a:pt x="9542" y="494664"/>
                  <a:pt x="0" y="170989"/>
                </a:cubicBezTo>
                <a:close/>
              </a:path>
            </a:pathLst>
          </a:custGeom>
          <a:solidFill>
            <a:srgbClr val="F2FEFE"/>
          </a:solidFill>
          <a:ln w="50800">
            <a:solidFill>
              <a:srgbClr val="F2FFFF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ACD1AC21-B7DF-ED6B-F66B-7F32C16D48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spcBef>
                <a:spcPts val="1200"/>
              </a:spcBef>
              <a:defRPr/>
            </a:pPr>
            <a:r>
              <a:rPr lang="fr-FR" b="1">
                <a:solidFill>
                  <a:schemeClr val="tx1">
                    <a:lumMod val="50000"/>
                    <a:lumOff val="50000"/>
                  </a:schemeClr>
                </a:solidFill>
              </a:rPr>
              <a:t>Genre, inclusion et équité</a:t>
            </a:r>
            <a:r>
              <a:rPr lang="fr-FR"/>
              <a:t>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Module 1</a:t>
            </a:r>
            <a:r>
              <a:rPr lang="fr-FR"/>
              <a:t>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Plans triennaux de développement des établissements scolaires (PTDES)</a:t>
            </a:r>
            <a:endParaRPr lang="fr-CA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67ECF36D-A0A1-7945-6610-1E47EB946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6039" y="523572"/>
            <a:ext cx="5279926" cy="443198"/>
          </a:xfrm>
        </p:spPr>
        <p:txBody>
          <a:bodyPr/>
          <a:lstStyle/>
          <a:p>
            <a:r>
              <a:rPr lang="fr-FR" dirty="0"/>
              <a:t>Les outils d’un PTDES (1)</a:t>
            </a:r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A2197A6-CF3B-C5C8-0CA6-F18813841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16</a:t>
            </a:fld>
            <a:endParaRPr lang="fr-FR" dirty="0"/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C072678-C18F-7BF4-DD8C-F19C450F4B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1444521"/>
              </p:ext>
            </p:extLst>
          </p:nvPr>
        </p:nvGraphicFramePr>
        <p:xfrm>
          <a:off x="1360141" y="1170429"/>
          <a:ext cx="9567970" cy="4487672"/>
        </p:xfrm>
        <a:graphic>
          <a:graphicData uri="http://schemas.openxmlformats.org/drawingml/2006/table">
            <a:tbl>
              <a:tblPr firstRow="1" firstCol="1">
                <a:tableStyleId>{17292A2E-F333-43FB-9621-5CBBE7FDCDCB}</a:tableStyleId>
              </a:tblPr>
              <a:tblGrid>
                <a:gridCol w="2249248">
                  <a:extLst>
                    <a:ext uri="{9D8B030D-6E8A-4147-A177-3AD203B41FA5}">
                      <a16:colId xmlns:a16="http://schemas.microsoft.com/office/drawing/2014/main" val="2063437485"/>
                    </a:ext>
                  </a:extLst>
                </a:gridCol>
                <a:gridCol w="3879606">
                  <a:extLst>
                    <a:ext uri="{9D8B030D-6E8A-4147-A177-3AD203B41FA5}">
                      <a16:colId xmlns:a16="http://schemas.microsoft.com/office/drawing/2014/main" val="489685000"/>
                    </a:ext>
                  </a:extLst>
                </a:gridCol>
                <a:gridCol w="3439116">
                  <a:extLst>
                    <a:ext uri="{9D8B030D-6E8A-4147-A177-3AD203B41FA5}">
                      <a16:colId xmlns:a16="http://schemas.microsoft.com/office/drawing/2014/main" val="1579346202"/>
                    </a:ext>
                  </a:extLst>
                </a:gridCol>
              </a:tblGrid>
              <a:tr h="34975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 b="1" u="none" strike="noStrike" cap="none" dirty="0">
                          <a:sym typeface="Garamond"/>
                        </a:rPr>
                        <a:t>Séquence</a:t>
                      </a:r>
                      <a:endParaRPr lang="fr-FR" sz="1800" b="1" u="none" strike="noStrike" cap="none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  <a:sym typeface="Garamond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B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 b="1" u="none" strike="noStrike" cap="none" dirty="0">
                          <a:sym typeface="Garamond"/>
                        </a:rPr>
                        <a:t>Étapes</a:t>
                      </a:r>
                      <a:endParaRPr lang="fr-FR" sz="1800" b="1" u="none" strike="noStrike" cap="none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  <a:sym typeface="Garamond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4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 b="1" u="none" strike="noStrike" cap="none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  <a:sym typeface="Garamond"/>
                        </a:rPr>
                        <a:t>Outils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B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125213"/>
                  </a:ext>
                </a:extLst>
              </a:tr>
              <a:tr h="1030194">
                <a:tc row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 b="1" u="none" strike="noStrike" cap="non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sym typeface="Garamond"/>
                        </a:rPr>
                        <a:t>La phase préliminaire</a:t>
                      </a:r>
                    </a:p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2400" b="1" u="none" strike="noStrike" cap="non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sym typeface="Garamond"/>
                      </a:endParaRPr>
                    </a:p>
                  </a:txBody>
                  <a:tcPr marL="137160" marR="137160" marT="137160" marB="137160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pPr marL="360000" marR="0" lvl="0" indent="-36000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+mj-lt"/>
                        <a:buAutoNum type="arabicPeriod"/>
                      </a:pPr>
                      <a:r>
                        <a:rPr lang="fr-FR" sz="1600" u="none" strike="noStrike" cap="none" dirty="0">
                          <a:sym typeface="Garamond"/>
                        </a:rPr>
                        <a:t>Mise en place ou renouvellement </a:t>
                      </a:r>
                      <a:br>
                        <a:rPr lang="fr-FR" sz="1600" u="none" strike="noStrike" cap="none" dirty="0">
                          <a:sym typeface="Garamond"/>
                        </a:rPr>
                      </a:br>
                      <a:r>
                        <a:rPr lang="fr-FR" sz="1600" u="none" strike="noStrike" cap="none" dirty="0">
                          <a:sym typeface="Garamond"/>
                        </a:rPr>
                        <a:t>du Cogep/Cogeres.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0" marR="0" lvl="0" indent="-25200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600" u="none" strike="noStrike" cap="none" dirty="0">
                          <a:sym typeface="Garamond"/>
                        </a:rPr>
                        <a:t>Arrêté nº 007 MEF/Mepsa </a:t>
                      </a:r>
                      <a:br>
                        <a:rPr lang="fr-FR" sz="1600" u="none" strike="noStrike" cap="none" dirty="0">
                          <a:sym typeface="Garamond"/>
                        </a:rPr>
                      </a:br>
                      <a:r>
                        <a:rPr lang="fr-FR" sz="1600" u="none" strike="noStrike" cap="none" dirty="0">
                          <a:sym typeface="Garamond"/>
                        </a:rPr>
                        <a:t>du 2 juillet 2010</a:t>
                      </a:r>
                    </a:p>
                    <a:p>
                      <a:pPr marL="360000" marR="0" lvl="0" indent="-2520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6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  <a:t>Arrêté nº 1194/Mepsta/MEF </a:t>
                      </a:r>
                      <a:br>
                        <a:rPr lang="fr-FR" sz="16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</a:br>
                      <a:r>
                        <a:rPr lang="fr-FR" sz="16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  <a:t>du 11 août 2021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4075101"/>
                  </a:ext>
                </a:extLst>
              </a:tr>
              <a:tr h="741739"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2400" b="1" u="none" strike="noStrike" cap="non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sym typeface="Garamond"/>
                      </a:endParaRPr>
                    </a:p>
                  </a:txBody>
                  <a:tcPr marL="137160" marR="137160" marT="137160" marB="137160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pPr marL="360000" marR="0" lvl="0" indent="-36000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+mj-lt"/>
                        <a:buAutoNum type="arabicPeriod" startAt="2"/>
                      </a:pPr>
                      <a:r>
                        <a:rPr lang="fr-FR" sz="1600" u="none" strike="noStrike" cap="none" dirty="0">
                          <a:sym typeface="Garamond"/>
                        </a:rPr>
                        <a:t>Information et communication </a:t>
                      </a:r>
                      <a:br>
                        <a:rPr lang="fr-FR" sz="1600" u="none" strike="noStrike" cap="none" dirty="0">
                          <a:sym typeface="Garamond"/>
                        </a:rPr>
                      </a:br>
                      <a:r>
                        <a:rPr lang="fr-FR" sz="1600" u="none" strike="noStrike" cap="none" dirty="0">
                          <a:sym typeface="Garamond"/>
                        </a:rPr>
                        <a:t>sur l’importance du PTDES </a:t>
                      </a:r>
                      <a:br>
                        <a:rPr lang="fr-FR" sz="1600" u="none" strike="noStrike" cap="none" dirty="0">
                          <a:sym typeface="Garamond"/>
                        </a:rPr>
                      </a:br>
                      <a:r>
                        <a:rPr lang="fr-FR" sz="1600" u="none" strike="noStrike" cap="none" dirty="0">
                          <a:sym typeface="Garamond"/>
                        </a:rPr>
                        <a:t>pour l’établissement scolaire.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0" marR="0" lvl="0" indent="-2520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6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  <a:t>Module de mobilisation sociale.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1895046"/>
                  </a:ext>
                </a:extLst>
              </a:tr>
              <a:tr h="741739"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2400" b="1" u="none" strike="noStrike" cap="non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sym typeface="Garamond"/>
                      </a:endParaRPr>
                    </a:p>
                  </a:txBody>
                  <a:tcPr marL="137160" marR="137160" marT="137160" marB="137160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pPr marL="360000" marR="0" lvl="0" indent="-3600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+mj-lt"/>
                        <a:buAutoNum type="arabicPeriod" startAt="3"/>
                      </a:pPr>
                      <a:r>
                        <a:rPr lang="fr-FR" sz="16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  <a:t>Mise en place d’un comité de cinq personnes pour la rédaction </a:t>
                      </a:r>
                      <a:br>
                        <a:rPr lang="fr-FR" sz="16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</a:br>
                      <a:r>
                        <a:rPr lang="fr-FR" sz="16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  <a:t>du document du PTDES.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0" marR="0" lvl="0" indent="-2520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6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  <a:t>PV de la mise en place du comité.</a:t>
                      </a:r>
                    </a:p>
                    <a:p>
                      <a:pPr marL="360000" marR="0" lvl="0" indent="-2520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6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  <a:t>Liste des membres.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8951883"/>
                  </a:ext>
                </a:extLst>
              </a:tr>
              <a:tr h="521965"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2400" b="1" u="none" strike="noStrike" cap="non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sym typeface="Garamond"/>
                      </a:endParaRPr>
                    </a:p>
                  </a:txBody>
                  <a:tcPr marL="137160" marR="137160" marT="137160" marB="137160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pPr marL="360000" marR="0" lvl="0" indent="-3600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+mj-lt"/>
                        <a:buAutoNum type="arabicPeriod" startAt="4"/>
                      </a:pPr>
                      <a:r>
                        <a:rPr lang="fr-FR" sz="16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  <a:t>Formation des membres </a:t>
                      </a:r>
                      <a:br>
                        <a:rPr lang="fr-FR" sz="16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</a:br>
                      <a:r>
                        <a:rPr lang="fr-FR" sz="16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  <a:t>du Cogep/Cogeres.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pPr marL="360000" marR="0" lvl="0" indent="-2520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6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  <a:t>Manuel complet de formation des Cogep/Cogeres.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91401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37444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A10FC-FEB6-4F31-D007-1F8FB2A6F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8BC620EB-0F06-1671-EE31-4685F4A5B8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spcBef>
                <a:spcPts val="1200"/>
              </a:spcBef>
              <a:defRPr/>
            </a:pPr>
            <a:r>
              <a:rPr lang="fr-FR" b="1">
                <a:solidFill>
                  <a:schemeClr val="tx1">
                    <a:lumMod val="50000"/>
                    <a:lumOff val="50000"/>
                  </a:schemeClr>
                </a:solidFill>
              </a:rPr>
              <a:t>Genre, inclusion et équité</a:t>
            </a:r>
            <a:r>
              <a:rPr lang="fr-FR"/>
              <a:t>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Module 1</a:t>
            </a:r>
            <a:r>
              <a:rPr lang="fr-FR"/>
              <a:t>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Plans triennaux de développement des établissements scolaires (PTDES)</a:t>
            </a:r>
            <a:endParaRPr lang="fr-CA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304D6B7A-210C-D10A-CE1D-E3C581F08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6039" y="523572"/>
            <a:ext cx="5279926" cy="443198"/>
          </a:xfrm>
        </p:spPr>
        <p:txBody>
          <a:bodyPr/>
          <a:lstStyle/>
          <a:p>
            <a:r>
              <a:rPr lang="fr-FR" dirty="0"/>
              <a:t>Les outils d’un PTDES (2)</a:t>
            </a:r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9BC76CF-DD44-412C-A480-6D20BD5A2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17</a:t>
            </a:fld>
            <a:endParaRPr lang="fr-FR" dirty="0"/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B1110B6E-ED02-1525-3588-10DE73286E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886434"/>
              </p:ext>
            </p:extLst>
          </p:nvPr>
        </p:nvGraphicFramePr>
        <p:xfrm>
          <a:off x="1222806" y="2174039"/>
          <a:ext cx="9567970" cy="1979168"/>
        </p:xfrm>
        <a:graphic>
          <a:graphicData uri="http://schemas.openxmlformats.org/drawingml/2006/table">
            <a:tbl>
              <a:tblPr firstRow="1" firstCol="1">
                <a:tableStyleId>{17292A2E-F333-43FB-9621-5CBBE7FDCDCB}</a:tableStyleId>
              </a:tblPr>
              <a:tblGrid>
                <a:gridCol w="3304590">
                  <a:extLst>
                    <a:ext uri="{9D8B030D-6E8A-4147-A177-3AD203B41FA5}">
                      <a16:colId xmlns:a16="http://schemas.microsoft.com/office/drawing/2014/main" val="2063437485"/>
                    </a:ext>
                  </a:extLst>
                </a:gridCol>
                <a:gridCol w="3479180">
                  <a:extLst>
                    <a:ext uri="{9D8B030D-6E8A-4147-A177-3AD203B41FA5}">
                      <a16:colId xmlns:a16="http://schemas.microsoft.com/office/drawing/2014/main" val="489685000"/>
                    </a:ext>
                  </a:extLst>
                </a:gridCol>
                <a:gridCol w="2784200">
                  <a:extLst>
                    <a:ext uri="{9D8B030D-6E8A-4147-A177-3AD203B41FA5}">
                      <a16:colId xmlns:a16="http://schemas.microsoft.com/office/drawing/2014/main" val="1579346202"/>
                    </a:ext>
                  </a:extLst>
                </a:gridCol>
              </a:tblGrid>
              <a:tr h="34975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 b="1" u="none" strike="noStrike" cap="none" dirty="0">
                          <a:sym typeface="Garamond"/>
                        </a:rPr>
                        <a:t>Séquence</a:t>
                      </a:r>
                      <a:endParaRPr lang="fr-FR" sz="1800" b="1" u="none" strike="noStrike" cap="none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  <a:sym typeface="Garamond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B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 b="1" u="none" strike="noStrike" cap="none" dirty="0">
                          <a:sym typeface="Garamond"/>
                        </a:rPr>
                        <a:t>Étape</a:t>
                      </a:r>
                      <a:endParaRPr lang="fr-FR" sz="1800" b="1" u="none" strike="noStrike" cap="none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  <a:sym typeface="Garamond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4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 b="1" u="none" strike="noStrike" cap="none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  <a:sym typeface="Garamond"/>
                        </a:rPr>
                        <a:t>Outils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B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125213"/>
                  </a:ext>
                </a:extLst>
              </a:tr>
              <a:tr h="103019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 b="1" u="none" strike="noStrike" cap="non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sym typeface="Garamond"/>
                        </a:rPr>
                        <a:t>La phase </a:t>
                      </a:r>
                      <a:br>
                        <a:rPr lang="fr-FR" sz="2400" b="1" u="none" strike="noStrike" cap="non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sym typeface="Garamond"/>
                        </a:rPr>
                      </a:br>
                      <a:r>
                        <a:rPr lang="fr-FR" sz="2400" b="1" u="none" strike="noStrike" cap="non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sym typeface="Garamond"/>
                        </a:rPr>
                        <a:t>de diagnostic </a:t>
                      </a:r>
                      <a:br>
                        <a:rPr lang="fr-FR" sz="2400" b="1" u="none" strike="noStrike" cap="non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sym typeface="Garamond"/>
                        </a:rPr>
                      </a:br>
                      <a:r>
                        <a:rPr lang="fr-FR" sz="2400" b="1" u="none" strike="noStrike" cap="non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sym typeface="Garamond"/>
                        </a:rPr>
                        <a:t>et d’identification </a:t>
                      </a:r>
                      <a:br>
                        <a:rPr lang="fr-FR" sz="2400" b="1" u="none" strike="noStrike" cap="non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sym typeface="Garamond"/>
                        </a:rPr>
                      </a:br>
                      <a:r>
                        <a:rPr lang="fr-FR" sz="2400" b="1" u="none" strike="noStrike" cap="non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sym typeface="Garamond"/>
                        </a:rPr>
                        <a:t>des problèmes</a:t>
                      </a:r>
                    </a:p>
                  </a:txBody>
                  <a:tcPr marL="137160" marR="137160" marT="137160" marB="137160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pPr marL="360000" marR="0" lvl="0" indent="-36000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+mj-lt"/>
                        <a:buAutoNum type="arabicPeriod" startAt="5"/>
                      </a:pPr>
                      <a:r>
                        <a:rPr lang="fr-FR" sz="1600" u="none" strike="noStrike" cap="none" dirty="0">
                          <a:sym typeface="Garamond"/>
                        </a:rPr>
                        <a:t>Organisation d’une rencontre </a:t>
                      </a:r>
                      <a:br>
                        <a:rPr lang="fr-FR" sz="1600" u="none" strike="noStrike" cap="none" dirty="0">
                          <a:sym typeface="Garamond"/>
                        </a:rPr>
                      </a:br>
                      <a:r>
                        <a:rPr lang="fr-FR" sz="1600" u="none" strike="noStrike" cap="none" dirty="0">
                          <a:sym typeface="Garamond"/>
                        </a:rPr>
                        <a:t>sur l’état des lieux des différents problèmes de l’établissement scolaire.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0" marR="0" lvl="0" indent="-25200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600" u="none" strike="noStrike" cap="none" dirty="0">
                          <a:sym typeface="Garamond"/>
                        </a:rPr>
                        <a:t>Tableaux de bord </a:t>
                      </a:r>
                      <a:br>
                        <a:rPr lang="fr-FR" sz="1600" u="none" strike="noStrike" cap="none" dirty="0">
                          <a:sym typeface="Garamond"/>
                        </a:rPr>
                      </a:br>
                      <a:r>
                        <a:rPr lang="fr-FR" sz="1600" u="none" strike="noStrike" cap="none" dirty="0">
                          <a:sym typeface="Garamond"/>
                        </a:rPr>
                        <a:t>(TBS, TBE) </a:t>
                      </a:r>
                    </a:p>
                    <a:p>
                      <a:pPr marL="360000" marR="0" lvl="0" indent="-25200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600" u="none" strike="noStrike" cap="none" dirty="0">
                          <a:sym typeface="Garamond"/>
                        </a:rPr>
                        <a:t>Fase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40751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60067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E0105-8554-97C4-F929-4222DEA7A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182F410-C15E-2154-73E3-98F69C490439}"/>
              </a:ext>
            </a:extLst>
          </p:cNvPr>
          <p:cNvSpPr/>
          <p:nvPr/>
        </p:nvSpPr>
        <p:spPr>
          <a:xfrm>
            <a:off x="7385538" y="5147351"/>
            <a:ext cx="3446321" cy="662605"/>
          </a:xfrm>
          <a:custGeom>
            <a:avLst/>
            <a:gdLst>
              <a:gd name="connsiteX0" fmla="*/ 0 w 3446321"/>
              <a:gd name="connsiteY0" fmla="*/ 110436 h 662605"/>
              <a:gd name="connsiteX1" fmla="*/ 110436 w 3446321"/>
              <a:gd name="connsiteY1" fmla="*/ 0 h 662605"/>
              <a:gd name="connsiteX2" fmla="*/ 691017 w 3446321"/>
              <a:gd name="connsiteY2" fmla="*/ 0 h 662605"/>
              <a:gd name="connsiteX3" fmla="*/ 1336107 w 3446321"/>
              <a:gd name="connsiteY3" fmla="*/ 0 h 662605"/>
              <a:gd name="connsiteX4" fmla="*/ 1916687 w 3446321"/>
              <a:gd name="connsiteY4" fmla="*/ 0 h 662605"/>
              <a:gd name="connsiteX5" fmla="*/ 2561777 w 3446321"/>
              <a:gd name="connsiteY5" fmla="*/ 0 h 662605"/>
              <a:gd name="connsiteX6" fmla="*/ 3335885 w 3446321"/>
              <a:gd name="connsiteY6" fmla="*/ 0 h 662605"/>
              <a:gd name="connsiteX7" fmla="*/ 3446321 w 3446321"/>
              <a:gd name="connsiteY7" fmla="*/ 110436 h 662605"/>
              <a:gd name="connsiteX8" fmla="*/ 3446321 w 3446321"/>
              <a:gd name="connsiteY8" fmla="*/ 552169 h 662605"/>
              <a:gd name="connsiteX9" fmla="*/ 3335885 w 3446321"/>
              <a:gd name="connsiteY9" fmla="*/ 662605 h 662605"/>
              <a:gd name="connsiteX10" fmla="*/ 2723050 w 3446321"/>
              <a:gd name="connsiteY10" fmla="*/ 662605 h 662605"/>
              <a:gd name="connsiteX11" fmla="*/ 2174723 w 3446321"/>
              <a:gd name="connsiteY11" fmla="*/ 662605 h 662605"/>
              <a:gd name="connsiteX12" fmla="*/ 1497379 w 3446321"/>
              <a:gd name="connsiteY12" fmla="*/ 662605 h 662605"/>
              <a:gd name="connsiteX13" fmla="*/ 916798 w 3446321"/>
              <a:gd name="connsiteY13" fmla="*/ 662605 h 662605"/>
              <a:gd name="connsiteX14" fmla="*/ 110436 w 3446321"/>
              <a:gd name="connsiteY14" fmla="*/ 662605 h 662605"/>
              <a:gd name="connsiteX15" fmla="*/ 0 w 3446321"/>
              <a:gd name="connsiteY15" fmla="*/ 552169 h 662605"/>
              <a:gd name="connsiteX16" fmla="*/ 0 w 3446321"/>
              <a:gd name="connsiteY16" fmla="*/ 110436 h 662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446321" h="662605" fill="none" extrusionOk="0">
                <a:moveTo>
                  <a:pt x="0" y="110436"/>
                </a:moveTo>
                <a:cubicBezTo>
                  <a:pt x="-5073" y="58514"/>
                  <a:pt x="54765" y="3954"/>
                  <a:pt x="110436" y="0"/>
                </a:cubicBezTo>
                <a:cubicBezTo>
                  <a:pt x="310317" y="25588"/>
                  <a:pt x="429920" y="-12980"/>
                  <a:pt x="691017" y="0"/>
                </a:cubicBezTo>
                <a:cubicBezTo>
                  <a:pt x="952114" y="12980"/>
                  <a:pt x="1068858" y="11179"/>
                  <a:pt x="1336107" y="0"/>
                </a:cubicBezTo>
                <a:cubicBezTo>
                  <a:pt x="1603356" y="-11179"/>
                  <a:pt x="1668136" y="-20750"/>
                  <a:pt x="1916687" y="0"/>
                </a:cubicBezTo>
                <a:cubicBezTo>
                  <a:pt x="2165238" y="20750"/>
                  <a:pt x="2293940" y="-12984"/>
                  <a:pt x="2561777" y="0"/>
                </a:cubicBezTo>
                <a:cubicBezTo>
                  <a:pt x="2829614" y="12984"/>
                  <a:pt x="3081424" y="8785"/>
                  <a:pt x="3335885" y="0"/>
                </a:cubicBezTo>
                <a:cubicBezTo>
                  <a:pt x="3397864" y="-3035"/>
                  <a:pt x="3447885" y="51135"/>
                  <a:pt x="3446321" y="110436"/>
                </a:cubicBezTo>
                <a:cubicBezTo>
                  <a:pt x="3429440" y="324837"/>
                  <a:pt x="3462169" y="425569"/>
                  <a:pt x="3446321" y="552169"/>
                </a:cubicBezTo>
                <a:cubicBezTo>
                  <a:pt x="3446137" y="609334"/>
                  <a:pt x="3402094" y="665892"/>
                  <a:pt x="3335885" y="662605"/>
                </a:cubicBezTo>
                <a:cubicBezTo>
                  <a:pt x="3061986" y="658895"/>
                  <a:pt x="2848957" y="681362"/>
                  <a:pt x="2723050" y="662605"/>
                </a:cubicBezTo>
                <a:cubicBezTo>
                  <a:pt x="2597143" y="643848"/>
                  <a:pt x="2394692" y="652505"/>
                  <a:pt x="2174723" y="662605"/>
                </a:cubicBezTo>
                <a:cubicBezTo>
                  <a:pt x="1954754" y="672705"/>
                  <a:pt x="1644357" y="689035"/>
                  <a:pt x="1497379" y="662605"/>
                </a:cubicBezTo>
                <a:cubicBezTo>
                  <a:pt x="1350401" y="636175"/>
                  <a:pt x="1158287" y="642525"/>
                  <a:pt x="916798" y="662605"/>
                </a:cubicBezTo>
                <a:cubicBezTo>
                  <a:pt x="675309" y="682685"/>
                  <a:pt x="418602" y="685017"/>
                  <a:pt x="110436" y="662605"/>
                </a:cubicBezTo>
                <a:cubicBezTo>
                  <a:pt x="50203" y="659293"/>
                  <a:pt x="-8755" y="612879"/>
                  <a:pt x="0" y="552169"/>
                </a:cubicBezTo>
                <a:cubicBezTo>
                  <a:pt x="9036" y="354701"/>
                  <a:pt x="9825" y="295037"/>
                  <a:pt x="0" y="110436"/>
                </a:cubicBezTo>
                <a:close/>
              </a:path>
              <a:path w="3446321" h="662605" stroke="0" extrusionOk="0">
                <a:moveTo>
                  <a:pt x="0" y="110436"/>
                </a:moveTo>
                <a:cubicBezTo>
                  <a:pt x="-7354" y="44908"/>
                  <a:pt x="35766" y="5134"/>
                  <a:pt x="110436" y="0"/>
                </a:cubicBezTo>
                <a:cubicBezTo>
                  <a:pt x="272347" y="-31106"/>
                  <a:pt x="495849" y="5372"/>
                  <a:pt x="820035" y="0"/>
                </a:cubicBezTo>
                <a:cubicBezTo>
                  <a:pt x="1144221" y="-5372"/>
                  <a:pt x="1268926" y="-20208"/>
                  <a:pt x="1432870" y="0"/>
                </a:cubicBezTo>
                <a:cubicBezTo>
                  <a:pt x="1596814" y="20208"/>
                  <a:pt x="1788280" y="26849"/>
                  <a:pt x="2013451" y="0"/>
                </a:cubicBezTo>
                <a:cubicBezTo>
                  <a:pt x="2238622" y="-26849"/>
                  <a:pt x="2379940" y="-33336"/>
                  <a:pt x="2690795" y="0"/>
                </a:cubicBezTo>
                <a:cubicBezTo>
                  <a:pt x="3001650" y="33336"/>
                  <a:pt x="3070475" y="25032"/>
                  <a:pt x="3335885" y="0"/>
                </a:cubicBezTo>
                <a:cubicBezTo>
                  <a:pt x="3403886" y="-11406"/>
                  <a:pt x="3437702" y="57018"/>
                  <a:pt x="3446321" y="110436"/>
                </a:cubicBezTo>
                <a:cubicBezTo>
                  <a:pt x="3447910" y="230769"/>
                  <a:pt x="3441904" y="429685"/>
                  <a:pt x="3446321" y="552169"/>
                </a:cubicBezTo>
                <a:cubicBezTo>
                  <a:pt x="3448708" y="613735"/>
                  <a:pt x="3384820" y="660655"/>
                  <a:pt x="3335885" y="662605"/>
                </a:cubicBezTo>
                <a:cubicBezTo>
                  <a:pt x="3132149" y="644913"/>
                  <a:pt x="2885922" y="693892"/>
                  <a:pt x="2690795" y="662605"/>
                </a:cubicBezTo>
                <a:cubicBezTo>
                  <a:pt x="2495668" y="631319"/>
                  <a:pt x="2272717" y="641262"/>
                  <a:pt x="2077960" y="662605"/>
                </a:cubicBezTo>
                <a:cubicBezTo>
                  <a:pt x="1883203" y="683948"/>
                  <a:pt x="1598522" y="631804"/>
                  <a:pt x="1368361" y="662605"/>
                </a:cubicBezTo>
                <a:cubicBezTo>
                  <a:pt x="1138200" y="693406"/>
                  <a:pt x="819622" y="656347"/>
                  <a:pt x="658762" y="662605"/>
                </a:cubicBezTo>
                <a:cubicBezTo>
                  <a:pt x="497902" y="668863"/>
                  <a:pt x="351226" y="650937"/>
                  <a:pt x="110436" y="662605"/>
                </a:cubicBezTo>
                <a:cubicBezTo>
                  <a:pt x="46761" y="660078"/>
                  <a:pt x="-4657" y="606200"/>
                  <a:pt x="0" y="552169"/>
                </a:cubicBezTo>
                <a:cubicBezTo>
                  <a:pt x="21192" y="348484"/>
                  <a:pt x="-5453" y="280749"/>
                  <a:pt x="0" y="110436"/>
                </a:cubicBezTo>
                <a:close/>
              </a:path>
            </a:pathLst>
          </a:custGeom>
          <a:solidFill>
            <a:srgbClr val="F2FEFB"/>
          </a:solidFill>
          <a:ln w="50800">
            <a:solidFill>
              <a:srgbClr val="F2FFFF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2F50DFF-3419-9568-0010-9152A6F1B370}"/>
              </a:ext>
            </a:extLst>
          </p:cNvPr>
          <p:cNvSpPr/>
          <p:nvPr/>
        </p:nvSpPr>
        <p:spPr>
          <a:xfrm>
            <a:off x="3520264" y="3832023"/>
            <a:ext cx="7311595" cy="606334"/>
          </a:xfrm>
          <a:custGeom>
            <a:avLst/>
            <a:gdLst>
              <a:gd name="connsiteX0" fmla="*/ 0 w 7311595"/>
              <a:gd name="connsiteY0" fmla="*/ 101058 h 606334"/>
              <a:gd name="connsiteX1" fmla="*/ 101058 w 7311595"/>
              <a:gd name="connsiteY1" fmla="*/ 0 h 606334"/>
              <a:gd name="connsiteX2" fmla="*/ 818469 w 7311595"/>
              <a:gd name="connsiteY2" fmla="*/ 0 h 606334"/>
              <a:gd name="connsiteX3" fmla="*/ 1251501 w 7311595"/>
              <a:gd name="connsiteY3" fmla="*/ 0 h 606334"/>
              <a:gd name="connsiteX4" fmla="*/ 1755628 w 7311595"/>
              <a:gd name="connsiteY4" fmla="*/ 0 h 606334"/>
              <a:gd name="connsiteX5" fmla="*/ 2473039 w 7311595"/>
              <a:gd name="connsiteY5" fmla="*/ 0 h 606334"/>
              <a:gd name="connsiteX6" fmla="*/ 2977165 w 7311595"/>
              <a:gd name="connsiteY6" fmla="*/ 0 h 606334"/>
              <a:gd name="connsiteX7" fmla="*/ 3410197 w 7311595"/>
              <a:gd name="connsiteY7" fmla="*/ 0 h 606334"/>
              <a:gd name="connsiteX8" fmla="*/ 3914324 w 7311595"/>
              <a:gd name="connsiteY8" fmla="*/ 0 h 606334"/>
              <a:gd name="connsiteX9" fmla="*/ 4489545 w 7311595"/>
              <a:gd name="connsiteY9" fmla="*/ 0 h 606334"/>
              <a:gd name="connsiteX10" fmla="*/ 5135862 w 7311595"/>
              <a:gd name="connsiteY10" fmla="*/ 0 h 606334"/>
              <a:gd name="connsiteX11" fmla="*/ 5639988 w 7311595"/>
              <a:gd name="connsiteY11" fmla="*/ 0 h 606334"/>
              <a:gd name="connsiteX12" fmla="*/ 6428494 w 7311595"/>
              <a:gd name="connsiteY12" fmla="*/ 0 h 606334"/>
              <a:gd name="connsiteX13" fmla="*/ 7210537 w 7311595"/>
              <a:gd name="connsiteY13" fmla="*/ 0 h 606334"/>
              <a:gd name="connsiteX14" fmla="*/ 7311595 w 7311595"/>
              <a:gd name="connsiteY14" fmla="*/ 101058 h 606334"/>
              <a:gd name="connsiteX15" fmla="*/ 7311595 w 7311595"/>
              <a:gd name="connsiteY15" fmla="*/ 505276 h 606334"/>
              <a:gd name="connsiteX16" fmla="*/ 7210537 w 7311595"/>
              <a:gd name="connsiteY16" fmla="*/ 606334 h 606334"/>
              <a:gd name="connsiteX17" fmla="*/ 6635316 w 7311595"/>
              <a:gd name="connsiteY17" fmla="*/ 606334 h 606334"/>
              <a:gd name="connsiteX18" fmla="*/ 6202284 w 7311595"/>
              <a:gd name="connsiteY18" fmla="*/ 606334 h 606334"/>
              <a:gd name="connsiteX19" fmla="*/ 5413778 w 7311595"/>
              <a:gd name="connsiteY19" fmla="*/ 606334 h 606334"/>
              <a:gd name="connsiteX20" fmla="*/ 4767461 w 7311595"/>
              <a:gd name="connsiteY20" fmla="*/ 606334 h 606334"/>
              <a:gd name="connsiteX21" fmla="*/ 3978956 w 7311595"/>
              <a:gd name="connsiteY21" fmla="*/ 606334 h 606334"/>
              <a:gd name="connsiteX22" fmla="*/ 3403734 w 7311595"/>
              <a:gd name="connsiteY22" fmla="*/ 606334 h 606334"/>
              <a:gd name="connsiteX23" fmla="*/ 2899607 w 7311595"/>
              <a:gd name="connsiteY23" fmla="*/ 606334 h 606334"/>
              <a:gd name="connsiteX24" fmla="*/ 2253291 w 7311595"/>
              <a:gd name="connsiteY24" fmla="*/ 606334 h 606334"/>
              <a:gd name="connsiteX25" fmla="*/ 1535880 w 7311595"/>
              <a:gd name="connsiteY25" fmla="*/ 606334 h 606334"/>
              <a:gd name="connsiteX26" fmla="*/ 747374 w 7311595"/>
              <a:gd name="connsiteY26" fmla="*/ 606334 h 606334"/>
              <a:gd name="connsiteX27" fmla="*/ 101058 w 7311595"/>
              <a:gd name="connsiteY27" fmla="*/ 606334 h 606334"/>
              <a:gd name="connsiteX28" fmla="*/ 0 w 7311595"/>
              <a:gd name="connsiteY28" fmla="*/ 505276 h 606334"/>
              <a:gd name="connsiteX29" fmla="*/ 0 w 7311595"/>
              <a:gd name="connsiteY29" fmla="*/ 101058 h 606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7311595" h="606334" fill="none" extrusionOk="0">
                <a:moveTo>
                  <a:pt x="0" y="101058"/>
                </a:moveTo>
                <a:cubicBezTo>
                  <a:pt x="-3351" y="48638"/>
                  <a:pt x="40587" y="9969"/>
                  <a:pt x="101058" y="0"/>
                </a:cubicBezTo>
                <a:cubicBezTo>
                  <a:pt x="382401" y="15550"/>
                  <a:pt x="513078" y="9067"/>
                  <a:pt x="818469" y="0"/>
                </a:cubicBezTo>
                <a:cubicBezTo>
                  <a:pt x="1123860" y="-9067"/>
                  <a:pt x="1043177" y="-14339"/>
                  <a:pt x="1251501" y="0"/>
                </a:cubicBezTo>
                <a:cubicBezTo>
                  <a:pt x="1459825" y="14339"/>
                  <a:pt x="1542275" y="-11764"/>
                  <a:pt x="1755628" y="0"/>
                </a:cubicBezTo>
                <a:cubicBezTo>
                  <a:pt x="1968981" y="11764"/>
                  <a:pt x="2134799" y="33488"/>
                  <a:pt x="2473039" y="0"/>
                </a:cubicBezTo>
                <a:cubicBezTo>
                  <a:pt x="2811279" y="-33488"/>
                  <a:pt x="2763731" y="22589"/>
                  <a:pt x="2977165" y="0"/>
                </a:cubicBezTo>
                <a:cubicBezTo>
                  <a:pt x="3190599" y="-22589"/>
                  <a:pt x="3252141" y="11196"/>
                  <a:pt x="3410197" y="0"/>
                </a:cubicBezTo>
                <a:cubicBezTo>
                  <a:pt x="3568253" y="-11196"/>
                  <a:pt x="3779002" y="-4122"/>
                  <a:pt x="3914324" y="0"/>
                </a:cubicBezTo>
                <a:cubicBezTo>
                  <a:pt x="4049646" y="4122"/>
                  <a:pt x="4210691" y="-18679"/>
                  <a:pt x="4489545" y="0"/>
                </a:cubicBezTo>
                <a:cubicBezTo>
                  <a:pt x="4768399" y="18679"/>
                  <a:pt x="4824011" y="26025"/>
                  <a:pt x="5135862" y="0"/>
                </a:cubicBezTo>
                <a:cubicBezTo>
                  <a:pt x="5447713" y="-26025"/>
                  <a:pt x="5535731" y="-1130"/>
                  <a:pt x="5639988" y="0"/>
                </a:cubicBezTo>
                <a:cubicBezTo>
                  <a:pt x="5744245" y="1130"/>
                  <a:pt x="6092770" y="6946"/>
                  <a:pt x="6428494" y="0"/>
                </a:cubicBezTo>
                <a:cubicBezTo>
                  <a:pt x="6764218" y="-6946"/>
                  <a:pt x="6952130" y="35402"/>
                  <a:pt x="7210537" y="0"/>
                </a:cubicBezTo>
                <a:cubicBezTo>
                  <a:pt x="7269293" y="10331"/>
                  <a:pt x="7322240" y="49727"/>
                  <a:pt x="7311595" y="101058"/>
                </a:cubicBezTo>
                <a:cubicBezTo>
                  <a:pt x="7295830" y="205819"/>
                  <a:pt x="7313851" y="322751"/>
                  <a:pt x="7311595" y="505276"/>
                </a:cubicBezTo>
                <a:cubicBezTo>
                  <a:pt x="7314493" y="561586"/>
                  <a:pt x="7254812" y="610556"/>
                  <a:pt x="7210537" y="606334"/>
                </a:cubicBezTo>
                <a:cubicBezTo>
                  <a:pt x="6941252" y="628214"/>
                  <a:pt x="6861738" y="613453"/>
                  <a:pt x="6635316" y="606334"/>
                </a:cubicBezTo>
                <a:cubicBezTo>
                  <a:pt x="6408894" y="599215"/>
                  <a:pt x="6406127" y="608291"/>
                  <a:pt x="6202284" y="606334"/>
                </a:cubicBezTo>
                <a:cubicBezTo>
                  <a:pt x="5998441" y="604377"/>
                  <a:pt x="5678306" y="583158"/>
                  <a:pt x="5413778" y="606334"/>
                </a:cubicBezTo>
                <a:cubicBezTo>
                  <a:pt x="5149250" y="629510"/>
                  <a:pt x="4913076" y="584745"/>
                  <a:pt x="4767461" y="606334"/>
                </a:cubicBezTo>
                <a:cubicBezTo>
                  <a:pt x="4621846" y="627923"/>
                  <a:pt x="4247661" y="614503"/>
                  <a:pt x="3978956" y="606334"/>
                </a:cubicBezTo>
                <a:cubicBezTo>
                  <a:pt x="3710251" y="598165"/>
                  <a:pt x="3665247" y="622272"/>
                  <a:pt x="3403734" y="606334"/>
                </a:cubicBezTo>
                <a:cubicBezTo>
                  <a:pt x="3142221" y="590396"/>
                  <a:pt x="3038573" y="591038"/>
                  <a:pt x="2899607" y="606334"/>
                </a:cubicBezTo>
                <a:cubicBezTo>
                  <a:pt x="2760641" y="621630"/>
                  <a:pt x="2538717" y="575478"/>
                  <a:pt x="2253291" y="606334"/>
                </a:cubicBezTo>
                <a:cubicBezTo>
                  <a:pt x="1967865" y="637190"/>
                  <a:pt x="1735143" y="585722"/>
                  <a:pt x="1535880" y="606334"/>
                </a:cubicBezTo>
                <a:cubicBezTo>
                  <a:pt x="1336617" y="626946"/>
                  <a:pt x="1005026" y="579333"/>
                  <a:pt x="747374" y="606334"/>
                </a:cubicBezTo>
                <a:cubicBezTo>
                  <a:pt x="489722" y="633335"/>
                  <a:pt x="240099" y="583998"/>
                  <a:pt x="101058" y="606334"/>
                </a:cubicBezTo>
                <a:cubicBezTo>
                  <a:pt x="48871" y="613385"/>
                  <a:pt x="8125" y="558801"/>
                  <a:pt x="0" y="505276"/>
                </a:cubicBezTo>
                <a:cubicBezTo>
                  <a:pt x="16288" y="390292"/>
                  <a:pt x="6138" y="183026"/>
                  <a:pt x="0" y="101058"/>
                </a:cubicBezTo>
                <a:close/>
              </a:path>
              <a:path w="7311595" h="606334" stroke="0" extrusionOk="0">
                <a:moveTo>
                  <a:pt x="0" y="101058"/>
                </a:moveTo>
                <a:cubicBezTo>
                  <a:pt x="-8392" y="40069"/>
                  <a:pt x="39754" y="2061"/>
                  <a:pt x="101058" y="0"/>
                </a:cubicBezTo>
                <a:cubicBezTo>
                  <a:pt x="311276" y="-37139"/>
                  <a:pt x="509212" y="6668"/>
                  <a:pt x="889564" y="0"/>
                </a:cubicBezTo>
                <a:cubicBezTo>
                  <a:pt x="1269916" y="-6668"/>
                  <a:pt x="1221103" y="10174"/>
                  <a:pt x="1464785" y="0"/>
                </a:cubicBezTo>
                <a:cubicBezTo>
                  <a:pt x="1708467" y="-10174"/>
                  <a:pt x="1819925" y="-22246"/>
                  <a:pt x="1968912" y="0"/>
                </a:cubicBezTo>
                <a:cubicBezTo>
                  <a:pt x="2117899" y="22246"/>
                  <a:pt x="2487805" y="21883"/>
                  <a:pt x="2686323" y="0"/>
                </a:cubicBezTo>
                <a:cubicBezTo>
                  <a:pt x="2884841" y="-21883"/>
                  <a:pt x="3092359" y="-7234"/>
                  <a:pt x="3261545" y="0"/>
                </a:cubicBezTo>
                <a:cubicBezTo>
                  <a:pt x="3430731" y="7234"/>
                  <a:pt x="3792655" y="-35327"/>
                  <a:pt x="4050050" y="0"/>
                </a:cubicBezTo>
                <a:cubicBezTo>
                  <a:pt x="4307446" y="35327"/>
                  <a:pt x="4375526" y="-23711"/>
                  <a:pt x="4554177" y="0"/>
                </a:cubicBezTo>
                <a:cubicBezTo>
                  <a:pt x="4732828" y="23711"/>
                  <a:pt x="5062899" y="26342"/>
                  <a:pt x="5342683" y="0"/>
                </a:cubicBezTo>
                <a:cubicBezTo>
                  <a:pt x="5622467" y="-26342"/>
                  <a:pt x="5639367" y="17208"/>
                  <a:pt x="5775715" y="0"/>
                </a:cubicBezTo>
                <a:cubicBezTo>
                  <a:pt x="5912063" y="-17208"/>
                  <a:pt x="6242214" y="-7652"/>
                  <a:pt x="6422031" y="0"/>
                </a:cubicBezTo>
                <a:cubicBezTo>
                  <a:pt x="6601848" y="7652"/>
                  <a:pt x="7028468" y="-2149"/>
                  <a:pt x="7210537" y="0"/>
                </a:cubicBezTo>
                <a:cubicBezTo>
                  <a:pt x="7272392" y="-5970"/>
                  <a:pt x="7313180" y="44223"/>
                  <a:pt x="7311595" y="101058"/>
                </a:cubicBezTo>
                <a:cubicBezTo>
                  <a:pt x="7297479" y="266145"/>
                  <a:pt x="7317562" y="423360"/>
                  <a:pt x="7311595" y="505276"/>
                </a:cubicBezTo>
                <a:cubicBezTo>
                  <a:pt x="7298178" y="563292"/>
                  <a:pt x="7263035" y="604047"/>
                  <a:pt x="7210537" y="606334"/>
                </a:cubicBezTo>
                <a:cubicBezTo>
                  <a:pt x="6926409" y="592788"/>
                  <a:pt x="6792221" y="624337"/>
                  <a:pt x="6493126" y="606334"/>
                </a:cubicBezTo>
                <a:cubicBezTo>
                  <a:pt x="6194031" y="588331"/>
                  <a:pt x="6115013" y="615435"/>
                  <a:pt x="5846810" y="606334"/>
                </a:cubicBezTo>
                <a:cubicBezTo>
                  <a:pt x="5578607" y="597233"/>
                  <a:pt x="5609097" y="595787"/>
                  <a:pt x="5413778" y="606334"/>
                </a:cubicBezTo>
                <a:cubicBezTo>
                  <a:pt x="5218459" y="616881"/>
                  <a:pt x="5144310" y="613417"/>
                  <a:pt x="4909651" y="606334"/>
                </a:cubicBezTo>
                <a:cubicBezTo>
                  <a:pt x="4674992" y="599251"/>
                  <a:pt x="4359759" y="630802"/>
                  <a:pt x="4121145" y="606334"/>
                </a:cubicBezTo>
                <a:cubicBezTo>
                  <a:pt x="3882531" y="581866"/>
                  <a:pt x="3608616" y="607465"/>
                  <a:pt x="3474829" y="606334"/>
                </a:cubicBezTo>
                <a:cubicBezTo>
                  <a:pt x="3341042" y="605203"/>
                  <a:pt x="3097841" y="622659"/>
                  <a:pt x="2970702" y="606334"/>
                </a:cubicBezTo>
                <a:cubicBezTo>
                  <a:pt x="2843563" y="590009"/>
                  <a:pt x="2528317" y="577378"/>
                  <a:pt x="2324386" y="606334"/>
                </a:cubicBezTo>
                <a:cubicBezTo>
                  <a:pt x="2120455" y="635290"/>
                  <a:pt x="2042328" y="610370"/>
                  <a:pt x="1891354" y="606334"/>
                </a:cubicBezTo>
                <a:cubicBezTo>
                  <a:pt x="1740380" y="602298"/>
                  <a:pt x="1578312" y="618329"/>
                  <a:pt x="1458322" y="606334"/>
                </a:cubicBezTo>
                <a:cubicBezTo>
                  <a:pt x="1338332" y="594339"/>
                  <a:pt x="1032972" y="618448"/>
                  <a:pt x="812006" y="606334"/>
                </a:cubicBezTo>
                <a:cubicBezTo>
                  <a:pt x="591040" y="594220"/>
                  <a:pt x="447810" y="627495"/>
                  <a:pt x="101058" y="606334"/>
                </a:cubicBezTo>
                <a:cubicBezTo>
                  <a:pt x="45064" y="602572"/>
                  <a:pt x="10103" y="567454"/>
                  <a:pt x="0" y="505276"/>
                </a:cubicBezTo>
                <a:cubicBezTo>
                  <a:pt x="-7499" y="328662"/>
                  <a:pt x="-1313" y="278583"/>
                  <a:pt x="0" y="101058"/>
                </a:cubicBezTo>
                <a:close/>
              </a:path>
            </a:pathLst>
          </a:custGeom>
          <a:solidFill>
            <a:srgbClr val="F2FEFB"/>
          </a:solidFill>
          <a:ln w="50800">
            <a:solidFill>
              <a:srgbClr val="F2FFFF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9C6630D-2181-ED36-1663-B62F8E735587}"/>
              </a:ext>
            </a:extLst>
          </p:cNvPr>
          <p:cNvSpPr/>
          <p:nvPr/>
        </p:nvSpPr>
        <p:spPr>
          <a:xfrm>
            <a:off x="3520264" y="2184706"/>
            <a:ext cx="7311595" cy="952390"/>
          </a:xfrm>
          <a:custGeom>
            <a:avLst/>
            <a:gdLst>
              <a:gd name="connsiteX0" fmla="*/ 0 w 7311595"/>
              <a:gd name="connsiteY0" fmla="*/ 158735 h 952390"/>
              <a:gd name="connsiteX1" fmla="*/ 158735 w 7311595"/>
              <a:gd name="connsiteY1" fmla="*/ 0 h 952390"/>
              <a:gd name="connsiteX2" fmla="*/ 788206 w 7311595"/>
              <a:gd name="connsiteY2" fmla="*/ 0 h 952390"/>
              <a:gd name="connsiteX3" fmla="*/ 1277795 w 7311595"/>
              <a:gd name="connsiteY3" fmla="*/ 0 h 952390"/>
              <a:gd name="connsiteX4" fmla="*/ 2047149 w 7311595"/>
              <a:gd name="connsiteY4" fmla="*/ 0 h 952390"/>
              <a:gd name="connsiteX5" fmla="*/ 2606679 w 7311595"/>
              <a:gd name="connsiteY5" fmla="*/ 0 h 952390"/>
              <a:gd name="connsiteX6" fmla="*/ 3096268 w 7311595"/>
              <a:gd name="connsiteY6" fmla="*/ 0 h 952390"/>
              <a:gd name="connsiteX7" fmla="*/ 3655798 w 7311595"/>
              <a:gd name="connsiteY7" fmla="*/ 0 h 952390"/>
              <a:gd name="connsiteX8" fmla="*/ 4425151 w 7311595"/>
              <a:gd name="connsiteY8" fmla="*/ 0 h 952390"/>
              <a:gd name="connsiteX9" fmla="*/ 4984681 w 7311595"/>
              <a:gd name="connsiteY9" fmla="*/ 0 h 952390"/>
              <a:gd name="connsiteX10" fmla="*/ 5474270 w 7311595"/>
              <a:gd name="connsiteY10" fmla="*/ 0 h 952390"/>
              <a:gd name="connsiteX11" fmla="*/ 6033800 w 7311595"/>
              <a:gd name="connsiteY11" fmla="*/ 0 h 952390"/>
              <a:gd name="connsiteX12" fmla="*/ 7152860 w 7311595"/>
              <a:gd name="connsiteY12" fmla="*/ 0 h 952390"/>
              <a:gd name="connsiteX13" fmla="*/ 7311595 w 7311595"/>
              <a:gd name="connsiteY13" fmla="*/ 158735 h 952390"/>
              <a:gd name="connsiteX14" fmla="*/ 7311595 w 7311595"/>
              <a:gd name="connsiteY14" fmla="*/ 793655 h 952390"/>
              <a:gd name="connsiteX15" fmla="*/ 7152860 w 7311595"/>
              <a:gd name="connsiteY15" fmla="*/ 952390 h 952390"/>
              <a:gd name="connsiteX16" fmla="*/ 6663271 w 7311595"/>
              <a:gd name="connsiteY16" fmla="*/ 952390 h 952390"/>
              <a:gd name="connsiteX17" fmla="*/ 6033800 w 7311595"/>
              <a:gd name="connsiteY17" fmla="*/ 952390 h 952390"/>
              <a:gd name="connsiteX18" fmla="*/ 5264446 w 7311595"/>
              <a:gd name="connsiteY18" fmla="*/ 952390 h 952390"/>
              <a:gd name="connsiteX19" fmla="*/ 4704916 w 7311595"/>
              <a:gd name="connsiteY19" fmla="*/ 952390 h 952390"/>
              <a:gd name="connsiteX20" fmla="*/ 4005504 w 7311595"/>
              <a:gd name="connsiteY20" fmla="*/ 952390 h 952390"/>
              <a:gd name="connsiteX21" fmla="*/ 3515915 w 7311595"/>
              <a:gd name="connsiteY21" fmla="*/ 952390 h 952390"/>
              <a:gd name="connsiteX22" fmla="*/ 2676620 w 7311595"/>
              <a:gd name="connsiteY22" fmla="*/ 952390 h 952390"/>
              <a:gd name="connsiteX23" fmla="*/ 1977208 w 7311595"/>
              <a:gd name="connsiteY23" fmla="*/ 952390 h 952390"/>
              <a:gd name="connsiteX24" fmla="*/ 1137913 w 7311595"/>
              <a:gd name="connsiteY24" fmla="*/ 952390 h 952390"/>
              <a:gd name="connsiteX25" fmla="*/ 158735 w 7311595"/>
              <a:gd name="connsiteY25" fmla="*/ 952390 h 952390"/>
              <a:gd name="connsiteX26" fmla="*/ 0 w 7311595"/>
              <a:gd name="connsiteY26" fmla="*/ 793655 h 952390"/>
              <a:gd name="connsiteX27" fmla="*/ 0 w 7311595"/>
              <a:gd name="connsiteY27" fmla="*/ 158735 h 95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7311595" h="952390" fill="none" extrusionOk="0">
                <a:moveTo>
                  <a:pt x="0" y="158735"/>
                </a:moveTo>
                <a:cubicBezTo>
                  <a:pt x="-662" y="57334"/>
                  <a:pt x="83422" y="7783"/>
                  <a:pt x="158735" y="0"/>
                </a:cubicBezTo>
                <a:cubicBezTo>
                  <a:pt x="394728" y="238"/>
                  <a:pt x="660109" y="-27695"/>
                  <a:pt x="788206" y="0"/>
                </a:cubicBezTo>
                <a:cubicBezTo>
                  <a:pt x="916303" y="27695"/>
                  <a:pt x="1066917" y="8495"/>
                  <a:pt x="1277795" y="0"/>
                </a:cubicBezTo>
                <a:cubicBezTo>
                  <a:pt x="1488673" y="-8495"/>
                  <a:pt x="1748082" y="-13176"/>
                  <a:pt x="2047149" y="0"/>
                </a:cubicBezTo>
                <a:cubicBezTo>
                  <a:pt x="2346216" y="13176"/>
                  <a:pt x="2358658" y="-11431"/>
                  <a:pt x="2606679" y="0"/>
                </a:cubicBezTo>
                <a:cubicBezTo>
                  <a:pt x="2854700" y="11431"/>
                  <a:pt x="2947216" y="11451"/>
                  <a:pt x="3096268" y="0"/>
                </a:cubicBezTo>
                <a:cubicBezTo>
                  <a:pt x="3245320" y="-11451"/>
                  <a:pt x="3422342" y="-5670"/>
                  <a:pt x="3655798" y="0"/>
                </a:cubicBezTo>
                <a:cubicBezTo>
                  <a:pt x="3889254" y="5670"/>
                  <a:pt x="4156539" y="21605"/>
                  <a:pt x="4425151" y="0"/>
                </a:cubicBezTo>
                <a:cubicBezTo>
                  <a:pt x="4693763" y="-21605"/>
                  <a:pt x="4853592" y="13296"/>
                  <a:pt x="4984681" y="0"/>
                </a:cubicBezTo>
                <a:cubicBezTo>
                  <a:pt x="5115770" y="-13296"/>
                  <a:pt x="5246781" y="22372"/>
                  <a:pt x="5474270" y="0"/>
                </a:cubicBezTo>
                <a:cubicBezTo>
                  <a:pt x="5701759" y="-22372"/>
                  <a:pt x="5904360" y="23639"/>
                  <a:pt x="6033800" y="0"/>
                </a:cubicBezTo>
                <a:cubicBezTo>
                  <a:pt x="6163240" y="-23639"/>
                  <a:pt x="6894495" y="-41351"/>
                  <a:pt x="7152860" y="0"/>
                </a:cubicBezTo>
                <a:cubicBezTo>
                  <a:pt x="7236446" y="489"/>
                  <a:pt x="7325798" y="85986"/>
                  <a:pt x="7311595" y="158735"/>
                </a:cubicBezTo>
                <a:cubicBezTo>
                  <a:pt x="7332500" y="428385"/>
                  <a:pt x="7335330" y="622056"/>
                  <a:pt x="7311595" y="793655"/>
                </a:cubicBezTo>
                <a:cubicBezTo>
                  <a:pt x="7305285" y="870051"/>
                  <a:pt x="7222132" y="960939"/>
                  <a:pt x="7152860" y="952390"/>
                </a:cubicBezTo>
                <a:cubicBezTo>
                  <a:pt x="6965696" y="937529"/>
                  <a:pt x="6774536" y="962863"/>
                  <a:pt x="6663271" y="952390"/>
                </a:cubicBezTo>
                <a:cubicBezTo>
                  <a:pt x="6552006" y="941917"/>
                  <a:pt x="6271017" y="959125"/>
                  <a:pt x="6033800" y="952390"/>
                </a:cubicBezTo>
                <a:cubicBezTo>
                  <a:pt x="5796583" y="945655"/>
                  <a:pt x="5506475" y="924305"/>
                  <a:pt x="5264446" y="952390"/>
                </a:cubicBezTo>
                <a:cubicBezTo>
                  <a:pt x="5022417" y="980475"/>
                  <a:pt x="4945101" y="935921"/>
                  <a:pt x="4704916" y="952390"/>
                </a:cubicBezTo>
                <a:cubicBezTo>
                  <a:pt x="4464731" y="968860"/>
                  <a:pt x="4267029" y="964022"/>
                  <a:pt x="4005504" y="952390"/>
                </a:cubicBezTo>
                <a:cubicBezTo>
                  <a:pt x="3743979" y="940758"/>
                  <a:pt x="3746133" y="931891"/>
                  <a:pt x="3515915" y="952390"/>
                </a:cubicBezTo>
                <a:cubicBezTo>
                  <a:pt x="3285697" y="972889"/>
                  <a:pt x="2985457" y="927784"/>
                  <a:pt x="2676620" y="952390"/>
                </a:cubicBezTo>
                <a:cubicBezTo>
                  <a:pt x="2367783" y="976996"/>
                  <a:pt x="2244102" y="972382"/>
                  <a:pt x="1977208" y="952390"/>
                </a:cubicBezTo>
                <a:cubicBezTo>
                  <a:pt x="1710314" y="932398"/>
                  <a:pt x="1526897" y="945961"/>
                  <a:pt x="1137913" y="952390"/>
                </a:cubicBezTo>
                <a:cubicBezTo>
                  <a:pt x="748930" y="958819"/>
                  <a:pt x="456415" y="915237"/>
                  <a:pt x="158735" y="952390"/>
                </a:cubicBezTo>
                <a:cubicBezTo>
                  <a:pt x="58202" y="938603"/>
                  <a:pt x="13677" y="892335"/>
                  <a:pt x="0" y="793655"/>
                </a:cubicBezTo>
                <a:cubicBezTo>
                  <a:pt x="10864" y="518907"/>
                  <a:pt x="16407" y="333127"/>
                  <a:pt x="0" y="158735"/>
                </a:cubicBezTo>
                <a:close/>
              </a:path>
              <a:path w="7311595" h="952390" stroke="0" extrusionOk="0">
                <a:moveTo>
                  <a:pt x="0" y="158735"/>
                </a:moveTo>
                <a:cubicBezTo>
                  <a:pt x="-7851" y="66225"/>
                  <a:pt x="54326" y="6284"/>
                  <a:pt x="158735" y="0"/>
                </a:cubicBezTo>
                <a:cubicBezTo>
                  <a:pt x="488154" y="2237"/>
                  <a:pt x="740812" y="-27276"/>
                  <a:pt x="998030" y="0"/>
                </a:cubicBezTo>
                <a:cubicBezTo>
                  <a:pt x="1255248" y="27276"/>
                  <a:pt x="1455159" y="16580"/>
                  <a:pt x="1627501" y="0"/>
                </a:cubicBezTo>
                <a:cubicBezTo>
                  <a:pt x="1799843" y="-16580"/>
                  <a:pt x="2021899" y="7573"/>
                  <a:pt x="2187031" y="0"/>
                </a:cubicBezTo>
                <a:cubicBezTo>
                  <a:pt x="2352163" y="-7573"/>
                  <a:pt x="2660431" y="21743"/>
                  <a:pt x="2956385" y="0"/>
                </a:cubicBezTo>
                <a:cubicBezTo>
                  <a:pt x="3252339" y="-21743"/>
                  <a:pt x="3392977" y="13291"/>
                  <a:pt x="3585856" y="0"/>
                </a:cubicBezTo>
                <a:cubicBezTo>
                  <a:pt x="3778735" y="-13291"/>
                  <a:pt x="4074733" y="-34109"/>
                  <a:pt x="4425151" y="0"/>
                </a:cubicBezTo>
                <a:cubicBezTo>
                  <a:pt x="4775570" y="34109"/>
                  <a:pt x="4718227" y="-2910"/>
                  <a:pt x="4984681" y="0"/>
                </a:cubicBezTo>
                <a:cubicBezTo>
                  <a:pt x="5251135" y="2910"/>
                  <a:pt x="5622666" y="-27412"/>
                  <a:pt x="5823976" y="0"/>
                </a:cubicBezTo>
                <a:cubicBezTo>
                  <a:pt x="6025286" y="27412"/>
                  <a:pt x="6069687" y="17365"/>
                  <a:pt x="6313565" y="0"/>
                </a:cubicBezTo>
                <a:cubicBezTo>
                  <a:pt x="6557443" y="-17365"/>
                  <a:pt x="6942323" y="-26508"/>
                  <a:pt x="7152860" y="0"/>
                </a:cubicBezTo>
                <a:cubicBezTo>
                  <a:pt x="7243171" y="3936"/>
                  <a:pt x="7312515" y="80598"/>
                  <a:pt x="7311595" y="158735"/>
                </a:cubicBezTo>
                <a:cubicBezTo>
                  <a:pt x="7306736" y="455528"/>
                  <a:pt x="7307057" y="493903"/>
                  <a:pt x="7311595" y="793655"/>
                </a:cubicBezTo>
                <a:cubicBezTo>
                  <a:pt x="7317554" y="873924"/>
                  <a:pt x="7221499" y="945034"/>
                  <a:pt x="7152860" y="952390"/>
                </a:cubicBezTo>
                <a:cubicBezTo>
                  <a:pt x="6905270" y="984027"/>
                  <a:pt x="6675956" y="957986"/>
                  <a:pt x="6453448" y="952390"/>
                </a:cubicBezTo>
                <a:cubicBezTo>
                  <a:pt x="6230940" y="946794"/>
                  <a:pt x="5886312" y="960810"/>
                  <a:pt x="5614153" y="952390"/>
                </a:cubicBezTo>
                <a:cubicBezTo>
                  <a:pt x="5341994" y="943970"/>
                  <a:pt x="5149410" y="985542"/>
                  <a:pt x="4914740" y="952390"/>
                </a:cubicBezTo>
                <a:cubicBezTo>
                  <a:pt x="4680070" y="919238"/>
                  <a:pt x="4550673" y="965807"/>
                  <a:pt x="4425151" y="952390"/>
                </a:cubicBezTo>
                <a:cubicBezTo>
                  <a:pt x="4299629" y="938973"/>
                  <a:pt x="4019497" y="973370"/>
                  <a:pt x="3865621" y="952390"/>
                </a:cubicBezTo>
                <a:cubicBezTo>
                  <a:pt x="3711745" y="931411"/>
                  <a:pt x="3380986" y="959028"/>
                  <a:pt x="3026326" y="952390"/>
                </a:cubicBezTo>
                <a:cubicBezTo>
                  <a:pt x="2671666" y="945752"/>
                  <a:pt x="2520949" y="950586"/>
                  <a:pt x="2326914" y="952390"/>
                </a:cubicBezTo>
                <a:cubicBezTo>
                  <a:pt x="2132879" y="954194"/>
                  <a:pt x="1983240" y="970482"/>
                  <a:pt x="1767384" y="952390"/>
                </a:cubicBezTo>
                <a:cubicBezTo>
                  <a:pt x="1551528" y="934299"/>
                  <a:pt x="1350021" y="943083"/>
                  <a:pt x="1067971" y="952390"/>
                </a:cubicBezTo>
                <a:cubicBezTo>
                  <a:pt x="785921" y="961697"/>
                  <a:pt x="470209" y="959167"/>
                  <a:pt x="158735" y="952390"/>
                </a:cubicBezTo>
                <a:cubicBezTo>
                  <a:pt x="77032" y="934046"/>
                  <a:pt x="10709" y="892901"/>
                  <a:pt x="0" y="793655"/>
                </a:cubicBezTo>
                <a:cubicBezTo>
                  <a:pt x="-27725" y="590878"/>
                  <a:pt x="-17993" y="471866"/>
                  <a:pt x="0" y="158735"/>
                </a:cubicBezTo>
                <a:close/>
              </a:path>
            </a:pathLst>
          </a:custGeom>
          <a:solidFill>
            <a:srgbClr val="F2FEFB"/>
          </a:solidFill>
          <a:ln w="50800">
            <a:solidFill>
              <a:srgbClr val="F2FFFF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3F1D1DE3-2624-F54C-5DF3-F62D75B347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spcBef>
                <a:spcPts val="1200"/>
              </a:spcBef>
              <a:defRPr/>
            </a:pPr>
            <a:r>
              <a:rPr lang="fr-FR" b="1">
                <a:solidFill>
                  <a:schemeClr val="tx1">
                    <a:lumMod val="50000"/>
                    <a:lumOff val="50000"/>
                  </a:schemeClr>
                </a:solidFill>
              </a:rPr>
              <a:t>Genre, inclusion et équité</a:t>
            </a:r>
            <a:r>
              <a:rPr lang="fr-FR"/>
              <a:t>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Module 1</a:t>
            </a:r>
            <a:r>
              <a:rPr lang="fr-FR"/>
              <a:t>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Plans triennaux de développement des établissements scolaires (PTDES)</a:t>
            </a:r>
            <a:endParaRPr lang="fr-CA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2C7B2CF8-89B3-BE59-9EB7-4E44CFFB7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6039" y="523572"/>
            <a:ext cx="5279926" cy="443198"/>
          </a:xfrm>
        </p:spPr>
        <p:txBody>
          <a:bodyPr/>
          <a:lstStyle/>
          <a:p>
            <a:r>
              <a:rPr lang="fr-FR" dirty="0"/>
              <a:t>Les outils d’un PTDES (3)</a:t>
            </a:r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E6E8508-51B8-2CE0-346C-3DED3B132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18</a:t>
            </a:fld>
            <a:endParaRPr lang="fr-FR" dirty="0"/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E027A49-C837-34FB-82D2-6BAFB76BC9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2138228"/>
              </p:ext>
            </p:extLst>
          </p:nvPr>
        </p:nvGraphicFramePr>
        <p:xfrm>
          <a:off x="1263889" y="1107128"/>
          <a:ext cx="9567970" cy="4791392"/>
        </p:xfrm>
        <a:graphic>
          <a:graphicData uri="http://schemas.openxmlformats.org/drawingml/2006/table">
            <a:tbl>
              <a:tblPr firstRow="1" firstCol="1">
                <a:tableStyleId>{17292A2E-F333-43FB-9621-5CBBE7FDCDCB}</a:tableStyleId>
              </a:tblPr>
              <a:tblGrid>
                <a:gridCol w="2249248">
                  <a:extLst>
                    <a:ext uri="{9D8B030D-6E8A-4147-A177-3AD203B41FA5}">
                      <a16:colId xmlns:a16="http://schemas.microsoft.com/office/drawing/2014/main" val="2063437485"/>
                    </a:ext>
                  </a:extLst>
                </a:gridCol>
                <a:gridCol w="3879606">
                  <a:extLst>
                    <a:ext uri="{9D8B030D-6E8A-4147-A177-3AD203B41FA5}">
                      <a16:colId xmlns:a16="http://schemas.microsoft.com/office/drawing/2014/main" val="489685000"/>
                    </a:ext>
                  </a:extLst>
                </a:gridCol>
                <a:gridCol w="3439116">
                  <a:extLst>
                    <a:ext uri="{9D8B030D-6E8A-4147-A177-3AD203B41FA5}">
                      <a16:colId xmlns:a16="http://schemas.microsoft.com/office/drawing/2014/main" val="1579346202"/>
                    </a:ext>
                  </a:extLst>
                </a:gridCol>
              </a:tblGrid>
              <a:tr h="33932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 b="1" u="none" strike="noStrike" cap="none" dirty="0">
                          <a:sym typeface="Garamond"/>
                        </a:rPr>
                        <a:t>Séquence</a:t>
                      </a:r>
                      <a:endParaRPr lang="fr-FR" sz="1800" b="1" u="none" strike="noStrike" cap="none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  <a:sym typeface="Garamond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B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 b="1" u="none" strike="noStrike" cap="none" dirty="0">
                          <a:sym typeface="Garamond"/>
                        </a:rPr>
                        <a:t>Étapes</a:t>
                      </a:r>
                      <a:endParaRPr lang="fr-FR" sz="1800" b="1" u="none" strike="noStrike" cap="none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  <a:sym typeface="Garamond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4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 b="1" u="none" strike="noStrike" cap="none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  <a:sym typeface="Garamond"/>
                        </a:rPr>
                        <a:t>Outils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B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125213"/>
                  </a:ext>
                </a:extLst>
              </a:tr>
              <a:tr h="550059">
                <a:tc rowSpan="7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 b="1" u="none" strike="noStrike" cap="non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sym typeface="Garamond"/>
                        </a:rPr>
                        <a:t>La phase d’élaboration du document du PTDES</a:t>
                      </a:r>
                    </a:p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2400" b="1" u="none" strike="noStrike" cap="non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sym typeface="Garamond"/>
                      </a:endParaRPr>
                    </a:p>
                  </a:txBody>
                  <a:tcPr marL="137160" marR="137160" marT="137160" marB="137160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pPr marL="360000" marR="0" lvl="0" indent="-36000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+mj-lt"/>
                        <a:buAutoNum type="arabicPeriod" startAt="6"/>
                      </a:pPr>
                      <a:r>
                        <a:rPr lang="fr-FR" sz="1400" u="none" strike="noStrike" cap="none" dirty="0">
                          <a:sym typeface="Garamond"/>
                        </a:rPr>
                        <a:t>Formulation des actions.</a:t>
                      </a:r>
                    </a:p>
                  </a:txBody>
                  <a:tcPr marL="137160" marR="137160" marT="101160" marB="101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0" marR="0" lvl="0" indent="-252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4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  <a:t>Fiche d’analyse des problèmes </a:t>
                      </a:r>
                      <a:br>
                        <a:rPr lang="fr-FR" sz="14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</a:br>
                      <a:r>
                        <a:rPr lang="fr-FR" sz="14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  <a:t>et formulation des actions.</a:t>
                      </a:r>
                    </a:p>
                  </a:txBody>
                  <a:tcPr marL="137160" marR="137160" marT="101160" marB="101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4075101"/>
                  </a:ext>
                </a:extLst>
              </a:tr>
              <a:tr h="989833"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2400" b="1" u="none" strike="noStrike" cap="non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sym typeface="Garamond"/>
                      </a:endParaRPr>
                    </a:p>
                  </a:txBody>
                  <a:tcPr marL="137160" marR="137160" marT="137160" marB="137160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pPr marL="360000" marR="0" lvl="0" indent="-36000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+mj-lt"/>
                        <a:buAutoNum type="arabicPeriod" startAt="7"/>
                      </a:pPr>
                      <a:r>
                        <a:rPr lang="fr-FR" sz="1400" u="none" strike="noStrike" cap="none" dirty="0">
                          <a:sym typeface="Garamond"/>
                        </a:rPr>
                        <a:t>Élaboration du plan d’action triennal.</a:t>
                      </a:r>
                    </a:p>
                  </a:txBody>
                  <a:tcPr marL="137160" marR="137160" marT="101160" marB="101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0" marR="0" lvl="0" indent="-2520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4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  <a:t>Fiche d’analyse des problèmes </a:t>
                      </a:r>
                      <a:br>
                        <a:rPr lang="fr-FR" sz="14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</a:br>
                      <a:r>
                        <a:rPr lang="fr-FR" sz="14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  <a:t>et formulation des actions.</a:t>
                      </a:r>
                    </a:p>
                    <a:p>
                      <a:pPr marL="360000" marR="0" lvl="0" indent="-2520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4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  <a:t>Fiche de planification triennale </a:t>
                      </a:r>
                      <a:br>
                        <a:rPr lang="fr-FR" sz="14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</a:br>
                      <a:r>
                        <a:rPr lang="fr-FR" sz="14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  <a:t>des stratégies et actions.</a:t>
                      </a:r>
                    </a:p>
                  </a:txBody>
                  <a:tcPr marL="137160" marR="137160" marT="101160" marB="101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1895046"/>
                  </a:ext>
                </a:extLst>
              </a:tr>
              <a:tr h="616691"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2400" b="1" u="none" strike="noStrike" cap="non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sym typeface="Garamond"/>
                      </a:endParaRPr>
                    </a:p>
                  </a:txBody>
                  <a:tcPr marL="137160" marR="137160" marT="137160" marB="137160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pPr marL="360000" marR="0" lvl="0" indent="-3600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+mj-lt"/>
                        <a:buAutoNum type="arabicPeriod" startAt="8"/>
                      </a:pPr>
                      <a:r>
                        <a:rPr lang="fr-FR" sz="14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  <a:t>Élaboration du plan d’action </a:t>
                      </a:r>
                      <a:br>
                        <a:rPr lang="fr-FR" sz="14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</a:br>
                      <a:r>
                        <a:rPr lang="fr-FR" sz="14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  <a:t>de la première année du PTDES.</a:t>
                      </a:r>
                    </a:p>
                  </a:txBody>
                  <a:tcPr marL="137160" marR="137160" marT="101160" marB="101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0" marR="0" lvl="0" indent="-2520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4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  <a:t>Plan d’action triennal.</a:t>
                      </a:r>
                    </a:p>
                    <a:p>
                      <a:pPr marL="360000" marR="0" lvl="0" indent="-2520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4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  <a:t>Plan d’action annuel.</a:t>
                      </a:r>
                    </a:p>
                  </a:txBody>
                  <a:tcPr marL="137160" marR="137160" marT="101160" marB="101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8951883"/>
                  </a:ext>
                </a:extLst>
              </a:tr>
              <a:tr h="550059"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2400" b="1" u="none" strike="noStrike" cap="non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sym typeface="Garamond"/>
                      </a:endParaRPr>
                    </a:p>
                  </a:txBody>
                  <a:tcPr marL="137160" marR="137160" marT="137160" marB="137160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pPr marL="360000" marR="0" lvl="0" indent="-3600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+mj-lt"/>
                        <a:buAutoNum type="arabicPeriod" startAt="9"/>
                      </a:pPr>
                      <a:r>
                        <a:rPr lang="fr-FR" sz="14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  <a:t>Mise en forme du document PTDES.</a:t>
                      </a:r>
                    </a:p>
                  </a:txBody>
                  <a:tcPr marL="137160" marR="137160" marT="101160" marB="101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pPr marL="360000" marR="0" lvl="0" indent="-2520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4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  <a:t>Canevas de présentation </a:t>
                      </a:r>
                      <a:br>
                        <a:rPr lang="fr-FR" sz="14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</a:br>
                      <a:r>
                        <a:rPr lang="fr-FR" sz="14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  <a:t>du document du PTDES.</a:t>
                      </a:r>
                    </a:p>
                  </a:txBody>
                  <a:tcPr marL="137160" marR="137160" marT="101160" marB="101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9140147"/>
                  </a:ext>
                </a:extLst>
              </a:tr>
              <a:tr h="550059"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2400" b="1" u="none" strike="noStrike" cap="non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sym typeface="Garamond"/>
                      </a:endParaRPr>
                    </a:p>
                  </a:txBody>
                  <a:tcPr marL="137160" marR="137160" marT="137160" marB="137160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pPr marL="360000" marR="0" lvl="0" indent="-3600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+mj-lt"/>
                        <a:buAutoNum type="arabicPeriod" startAt="10"/>
                      </a:pPr>
                      <a:r>
                        <a:rPr lang="fr-FR" sz="14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  <a:t>Élaboration du dispositif </a:t>
                      </a:r>
                      <a:br>
                        <a:rPr lang="fr-FR" sz="14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</a:br>
                      <a:r>
                        <a:rPr lang="fr-FR" sz="14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  <a:t>de suivi/évaluation.</a:t>
                      </a:r>
                    </a:p>
                  </a:txBody>
                  <a:tcPr marL="137160" marR="137160" marT="101160" marB="101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pPr marL="360000" marR="0" lvl="0" indent="-2520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4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  <a:t>Bilan annuel de suivi des activités.</a:t>
                      </a:r>
                    </a:p>
                  </a:txBody>
                  <a:tcPr marL="137160" marR="137160" marT="101160" marB="101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8231475"/>
                  </a:ext>
                </a:extLst>
              </a:tr>
              <a:tr h="363488"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2400" b="1" u="none" strike="noStrike" cap="non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sym typeface="Garamond"/>
                      </a:endParaRPr>
                    </a:p>
                  </a:txBody>
                  <a:tcPr marL="137160" marR="137160" marT="137160" marB="137160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pPr marL="360000" marR="0" lvl="0" indent="-3600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+mj-lt"/>
                        <a:buAutoNum type="arabicPeriod" startAt="11"/>
                      </a:pPr>
                      <a:r>
                        <a:rPr lang="fr-FR" sz="14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  <a:t>Validation communautaire du PTDES.</a:t>
                      </a:r>
                    </a:p>
                  </a:txBody>
                  <a:tcPr marL="137160" marR="137160" marT="101160" marB="101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tc rowSpan="2">
                  <a:txBody>
                    <a:bodyPr/>
                    <a:lstStyle/>
                    <a:p>
                      <a:pPr marL="360000" marR="0" lvl="0" indent="-2520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4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  <a:t>PTDES</a:t>
                      </a:r>
                    </a:p>
                    <a:p>
                      <a:pPr marL="360000" marR="0" lvl="0" indent="-2520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4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  <a:t>Canevas de PV</a:t>
                      </a:r>
                    </a:p>
                  </a:txBody>
                  <a:tcPr marL="137160" marR="137160" marT="101160" marB="101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4055704"/>
                  </a:ext>
                </a:extLst>
              </a:tr>
              <a:tr h="363488"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2400" b="1" u="none" strike="noStrike" cap="non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sym typeface="Garamond"/>
                      </a:endParaRPr>
                    </a:p>
                  </a:txBody>
                  <a:tcPr marL="137160" marR="137160" marT="137160" marB="137160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pPr marL="360000" marR="0" lvl="0" indent="-3600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8B83"/>
                        </a:buClr>
                        <a:buFont typeface="+mj-lt"/>
                        <a:buAutoNum type="arabicPeriod" startAt="12"/>
                      </a:pPr>
                      <a:r>
                        <a:rPr lang="fr-FR" sz="140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Garamond"/>
                        </a:rPr>
                        <a:t>Validation institutionnelle.</a:t>
                      </a:r>
                    </a:p>
                  </a:txBody>
                  <a:tcPr marL="137160" marR="137160" marT="101160" marB="101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137160" marR="137160" marT="137160" marB="137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79330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95212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6583412E-88A5-2B25-940F-7971041FA9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spcBef>
                <a:spcPts val="1200"/>
              </a:spcBef>
              <a:defRPr/>
            </a:pPr>
            <a:r>
              <a:rPr lang="fr-FR" b="1"/>
              <a:t>Genre, inclusion et équité</a:t>
            </a:r>
            <a:r>
              <a:rPr lang="fr-FR"/>
              <a:t>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1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Plans triennaux de développement des établissements scolaires (PTDES)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8659238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AA0F6-68B3-4BCA-0687-11166B182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81B4813-58C2-A202-A64E-54F020DC1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/>
          <a:p>
            <a:fld id="{055BF32D-CF4B-1B43-8AA7-7C8BB1DDF0EC}" type="slidenum">
              <a:rPr lang="fr-FR" smtClean="0"/>
              <a:pPr/>
              <a:t>20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E8459F0B-CC7E-097A-9EDA-FFBC99170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546" y="1493275"/>
            <a:ext cx="3254336" cy="3674225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fr-FR">
                <a:solidFill>
                  <a:srgbClr val="FFC000"/>
                </a:solidFill>
              </a:rPr>
              <a:t>Activité 4</a:t>
            </a:r>
            <a:br>
              <a:rPr lang="fr-FR" sz="4800"/>
            </a:br>
            <a:r>
              <a:rPr lang="fr-FR">
                <a:solidFill>
                  <a:schemeClr val="bg1"/>
                </a:solidFill>
              </a:rPr>
              <a:t>SNEI</a:t>
            </a:r>
            <a:br>
              <a:rPr lang="fr-FR" sz="3200">
                <a:solidFill>
                  <a:schemeClr val="bg1"/>
                </a:solidFill>
              </a:rPr>
            </a:br>
            <a:r>
              <a:rPr lang="fr-FR" sz="3200">
                <a:solidFill>
                  <a:schemeClr val="bg1"/>
                </a:solidFill>
              </a:rPr>
              <a:t> </a:t>
            </a:r>
            <a:br>
              <a:rPr lang="fr-FR" sz="200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rPr>
            </a:br>
            <a:r>
              <a:rPr lang="fr-FR" sz="2000" dirty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  <a:sym typeface="Calibri"/>
              </a:rPr>
              <a:t>Présentation </a:t>
            </a:r>
            <a:br>
              <a:rPr lang="fr-FR" sz="2000" dirty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  <a:sym typeface="Calibri"/>
              </a:rPr>
            </a:br>
            <a:r>
              <a:rPr lang="fr-FR" sz="2000" dirty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  <a:sym typeface="Calibri"/>
              </a:rPr>
              <a:t>de la SNEI validée</a:t>
            </a:r>
            <a:endParaRPr lang="fr-FR" sz="2000">
              <a:solidFill>
                <a:schemeClr val="bg1"/>
              </a:solidFill>
              <a:latin typeface="Noto Sans SemiBold" panose="020B0502040504020204" pitchFamily="34" charset="0"/>
              <a:ea typeface="Noto Sans SemiBold" panose="020B0502040504020204" pitchFamily="34" charset="0"/>
              <a:cs typeface="Noto Sans SemiBold" panose="020B0502040504020204" pitchFamily="34" charset="0"/>
            </a:endParaRPr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0EA4254E-E6AA-0D5C-C763-9F317656E813}"/>
              </a:ext>
            </a:extLst>
          </p:cNvPr>
          <p:cNvSpPr txBox="1">
            <a:spLocks/>
          </p:cNvSpPr>
          <p:nvPr/>
        </p:nvSpPr>
        <p:spPr>
          <a:xfrm>
            <a:off x="5656729" y="1953439"/>
            <a:ext cx="5620871" cy="41197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SzPct val="85000"/>
              <a:buFont typeface="Wingdings" pitchFamily="2" charset="2"/>
              <a:buNone/>
              <a:defRPr sz="2000" b="1" i="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800" b="1" i="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lnSpc>
                <a:spcPct val="150000"/>
              </a:lnSpc>
              <a:spcBef>
                <a:spcPts val="1654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fr-FR" sz="3200" b="1" dirty="0">
                <a:solidFill>
                  <a:srgbClr val="1A6D73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Consigne</a:t>
            </a:r>
            <a:r>
              <a:rPr lang="fr-FR" sz="3200" dirty="0">
                <a:solidFill>
                  <a:srgbClr val="1A6D73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</a:p>
          <a:p>
            <a:pPr marL="0" lvl="0" indent="0" algn="ctr" rtl="0">
              <a:lnSpc>
                <a:spcPct val="120000"/>
              </a:lnSpc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fr-FR" b="0" i="1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Lecture de la SNEI : pages 49 à 54.</a:t>
            </a:r>
          </a:p>
          <a:p>
            <a:pPr marL="0" lvl="0" indent="0" algn="ctr" rtl="0">
              <a:lnSpc>
                <a:spcPct val="120000"/>
              </a:lnSpc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fr-FR" sz="18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À partir de vos lectures et connaissances,  </a:t>
            </a:r>
            <a:br>
              <a:rPr lang="fr-FR" sz="18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FR" sz="18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présentez ou répondez aux questions suivantes :</a:t>
            </a:r>
          </a:p>
          <a:p>
            <a:pPr marL="720000" lvl="0" indent="-270000" rtl="0">
              <a:lnSpc>
                <a:spcPct val="120000"/>
              </a:lnSpc>
              <a:spcAft>
                <a:spcPts val="0"/>
              </a:spcAft>
              <a:buSzPct val="100000"/>
              <a:buFont typeface="Wingdings" pitchFamily="2" charset="2"/>
              <a:buChar char="§"/>
            </a:pPr>
            <a:r>
              <a:rPr lang="fr-FR" sz="1800" b="0" i="1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Garamond"/>
              </a:rPr>
              <a:t>Quelle est la vision de la SNEI ?</a:t>
            </a:r>
          </a:p>
          <a:p>
            <a:pPr marL="720000" lvl="0" indent="-270000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Wingdings" pitchFamily="2" charset="2"/>
              <a:buChar char="§"/>
            </a:pPr>
            <a:r>
              <a:rPr lang="fr-FR" sz="1800" b="0" i="1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Garamond"/>
              </a:rPr>
              <a:t>Quelles sont les missions de la SNEI ?</a:t>
            </a:r>
          </a:p>
          <a:p>
            <a:pPr marL="720000" lvl="0" indent="-270000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Wingdings" pitchFamily="2" charset="2"/>
              <a:buChar char="§"/>
            </a:pPr>
            <a:r>
              <a:rPr lang="fr-FR" sz="1800" b="0" i="1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Garamond"/>
              </a:rPr>
              <a:t>Quels sont les axes stratégiques de la SNEI ?</a:t>
            </a:r>
          </a:p>
          <a:p>
            <a:pPr marL="0" lvl="0" indent="0" algn="l" rtl="0">
              <a:lnSpc>
                <a:spcPct val="90000"/>
              </a:lnSpc>
              <a:spcBef>
                <a:spcPts val="1654"/>
              </a:spcBef>
              <a:spcAft>
                <a:spcPts val="0"/>
              </a:spcAft>
              <a:buClr>
                <a:schemeClr val="dk1"/>
              </a:buClr>
              <a:buSzPts val="5291"/>
              <a:buNone/>
            </a:pPr>
            <a:endParaRPr lang="fr-FR" sz="1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8" name="Graphique 13" descr="Bulle de discussion avec un remplissage uni">
            <a:extLst>
              <a:ext uri="{FF2B5EF4-FFF2-40B4-BE49-F238E27FC236}">
                <a16:creationId xmlns:a16="http://schemas.microsoft.com/office/drawing/2014/main" id="{D0F01F05-23D3-AAE8-AF67-5145694D787A}"/>
              </a:ext>
            </a:extLst>
          </p:cNvPr>
          <p:cNvSpPr/>
          <p:nvPr/>
        </p:nvSpPr>
        <p:spPr>
          <a:xfrm>
            <a:off x="7991712" y="1047674"/>
            <a:ext cx="1122004" cy="1023002"/>
          </a:xfrm>
          <a:custGeom>
            <a:avLst/>
            <a:gdLst>
              <a:gd name="connsiteX0" fmla="*/ 56101 w 1122004"/>
              <a:gd name="connsiteY0" fmla="*/ 0 h 1023002"/>
              <a:gd name="connsiteX1" fmla="*/ 1 w 1122004"/>
              <a:gd name="connsiteY1" fmla="*/ 56758 h 1023002"/>
              <a:gd name="connsiteX2" fmla="*/ 1 w 1122004"/>
              <a:gd name="connsiteY2" fmla="*/ 56759 h 1023002"/>
              <a:gd name="connsiteX3" fmla="*/ 1 w 1122004"/>
              <a:gd name="connsiteY3" fmla="*/ 738871 h 1023002"/>
              <a:gd name="connsiteX4" fmla="*/ 1 w 1122004"/>
              <a:gd name="connsiteY4" fmla="*/ 738871 h 1023002"/>
              <a:gd name="connsiteX5" fmla="*/ 56099 w 1122004"/>
              <a:gd name="connsiteY5" fmla="*/ 795631 h 1023002"/>
              <a:gd name="connsiteX6" fmla="*/ 56101 w 1122004"/>
              <a:gd name="connsiteY6" fmla="*/ 795631 h 1023002"/>
              <a:gd name="connsiteX7" fmla="*/ 224401 w 1122004"/>
              <a:gd name="connsiteY7" fmla="*/ 795631 h 1023002"/>
              <a:gd name="connsiteX8" fmla="*/ 224401 w 1122004"/>
              <a:gd name="connsiteY8" fmla="*/ 1023002 h 1023002"/>
              <a:gd name="connsiteX9" fmla="*/ 448802 w 1122004"/>
              <a:gd name="connsiteY9" fmla="*/ 795631 h 1023002"/>
              <a:gd name="connsiteX10" fmla="*/ 1065903 w 1122004"/>
              <a:gd name="connsiteY10" fmla="*/ 795631 h 1023002"/>
              <a:gd name="connsiteX11" fmla="*/ 1122004 w 1122004"/>
              <a:gd name="connsiteY11" fmla="*/ 738873 h 1023002"/>
              <a:gd name="connsiteX12" fmla="*/ 1122004 w 1122004"/>
              <a:gd name="connsiteY12" fmla="*/ 738871 h 1023002"/>
              <a:gd name="connsiteX13" fmla="*/ 1122004 w 1122004"/>
              <a:gd name="connsiteY13" fmla="*/ 56759 h 1023002"/>
              <a:gd name="connsiteX14" fmla="*/ 1122004 w 1122004"/>
              <a:gd name="connsiteY14" fmla="*/ 56759 h 1023002"/>
              <a:gd name="connsiteX15" fmla="*/ 1065905 w 1122004"/>
              <a:gd name="connsiteY15" fmla="*/ 0 h 1023002"/>
              <a:gd name="connsiteX16" fmla="*/ 1065903 w 1122004"/>
              <a:gd name="connsiteY16" fmla="*/ 0 h 1023002"/>
              <a:gd name="connsiteX17" fmla="*/ 561002 w 1122004"/>
              <a:gd name="connsiteY17" fmla="*/ 0 h 1023002"/>
              <a:gd name="connsiteX18" fmla="*/ 56101 w 1122004"/>
              <a:gd name="connsiteY18" fmla="*/ 0 h 1023002"/>
              <a:gd name="connsiteX19" fmla="*/ 742502 w 1122004"/>
              <a:gd name="connsiteY19" fmla="*/ 396000 h 1023002"/>
              <a:gd name="connsiteX20" fmla="*/ 825002 w 1122004"/>
              <a:gd name="connsiteY20" fmla="*/ 313500 h 1023002"/>
              <a:gd name="connsiteX21" fmla="*/ 907503 w 1122004"/>
              <a:gd name="connsiteY21" fmla="*/ 396000 h 1023002"/>
              <a:gd name="connsiteX22" fmla="*/ 825002 w 1122004"/>
              <a:gd name="connsiteY22" fmla="*/ 478500 h 1023002"/>
              <a:gd name="connsiteX23" fmla="*/ 742502 w 1122004"/>
              <a:gd name="connsiteY23" fmla="*/ 396000 h 1023002"/>
              <a:gd name="connsiteX24" fmla="*/ 478502 w 1122004"/>
              <a:gd name="connsiteY24" fmla="*/ 396000 h 1023002"/>
              <a:gd name="connsiteX25" fmla="*/ 561002 w 1122004"/>
              <a:gd name="connsiteY25" fmla="*/ 313500 h 1023002"/>
              <a:gd name="connsiteX26" fmla="*/ 643502 w 1122004"/>
              <a:gd name="connsiteY26" fmla="*/ 396000 h 1023002"/>
              <a:gd name="connsiteX27" fmla="*/ 561002 w 1122004"/>
              <a:gd name="connsiteY27" fmla="*/ 478500 h 1023002"/>
              <a:gd name="connsiteX28" fmla="*/ 478502 w 1122004"/>
              <a:gd name="connsiteY28" fmla="*/ 396000 h 1023002"/>
              <a:gd name="connsiteX29" fmla="*/ 214501 w 1122004"/>
              <a:gd name="connsiteY29" fmla="*/ 396000 h 1023002"/>
              <a:gd name="connsiteX30" fmla="*/ 297002 w 1122004"/>
              <a:gd name="connsiteY30" fmla="*/ 313500 h 1023002"/>
              <a:gd name="connsiteX31" fmla="*/ 379501 w 1122004"/>
              <a:gd name="connsiteY31" fmla="*/ 396000 h 1023002"/>
              <a:gd name="connsiteX32" fmla="*/ 297002 w 1122004"/>
              <a:gd name="connsiteY32" fmla="*/ 478500 h 1023002"/>
              <a:gd name="connsiteX33" fmla="*/ 214501 w 1122004"/>
              <a:gd name="connsiteY33" fmla="*/ 396000 h 1023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122004" h="1023002" extrusionOk="0">
                <a:moveTo>
                  <a:pt x="56101" y="0"/>
                </a:moveTo>
                <a:cubicBezTo>
                  <a:pt x="19669" y="-3068"/>
                  <a:pt x="-1495" y="26085"/>
                  <a:pt x="1" y="56758"/>
                </a:cubicBezTo>
                <a:lnTo>
                  <a:pt x="1" y="56759"/>
                </a:lnTo>
                <a:cubicBezTo>
                  <a:pt x="-18876" y="376681"/>
                  <a:pt x="-5106" y="446909"/>
                  <a:pt x="1" y="738871"/>
                </a:cubicBezTo>
                <a:lnTo>
                  <a:pt x="1" y="738871"/>
                </a:lnTo>
                <a:cubicBezTo>
                  <a:pt x="-2039" y="768623"/>
                  <a:pt x="22947" y="799526"/>
                  <a:pt x="56099" y="795631"/>
                </a:cubicBezTo>
                <a:lnTo>
                  <a:pt x="56101" y="795631"/>
                </a:lnTo>
                <a:cubicBezTo>
                  <a:pt x="94180" y="802526"/>
                  <a:pt x="185636" y="798543"/>
                  <a:pt x="224401" y="795631"/>
                </a:cubicBezTo>
                <a:cubicBezTo>
                  <a:pt x="222017" y="860805"/>
                  <a:pt x="227066" y="941512"/>
                  <a:pt x="224401" y="1023002"/>
                </a:cubicBezTo>
                <a:cubicBezTo>
                  <a:pt x="314820" y="950550"/>
                  <a:pt x="372279" y="875648"/>
                  <a:pt x="448802" y="795631"/>
                </a:cubicBezTo>
                <a:cubicBezTo>
                  <a:pt x="587197" y="768814"/>
                  <a:pt x="892389" y="784502"/>
                  <a:pt x="1065903" y="795631"/>
                </a:cubicBezTo>
                <a:cubicBezTo>
                  <a:pt x="1091793" y="795147"/>
                  <a:pt x="1122893" y="768096"/>
                  <a:pt x="1122004" y="738873"/>
                </a:cubicBezTo>
                <a:lnTo>
                  <a:pt x="1122004" y="738871"/>
                </a:lnTo>
                <a:cubicBezTo>
                  <a:pt x="1140461" y="534693"/>
                  <a:pt x="1096718" y="222882"/>
                  <a:pt x="1122004" y="56759"/>
                </a:cubicBezTo>
                <a:lnTo>
                  <a:pt x="1122004" y="56759"/>
                </a:lnTo>
                <a:cubicBezTo>
                  <a:pt x="1122771" y="26311"/>
                  <a:pt x="1100354" y="-2693"/>
                  <a:pt x="1065905" y="0"/>
                </a:cubicBezTo>
                <a:lnTo>
                  <a:pt x="1065903" y="0"/>
                </a:lnTo>
                <a:cubicBezTo>
                  <a:pt x="861467" y="-20987"/>
                  <a:pt x="672255" y="-17714"/>
                  <a:pt x="561002" y="0"/>
                </a:cubicBezTo>
                <a:cubicBezTo>
                  <a:pt x="449749" y="17714"/>
                  <a:pt x="296389" y="-21284"/>
                  <a:pt x="56101" y="0"/>
                </a:cubicBezTo>
                <a:close/>
                <a:moveTo>
                  <a:pt x="742502" y="396000"/>
                </a:moveTo>
                <a:cubicBezTo>
                  <a:pt x="740834" y="347037"/>
                  <a:pt x="780249" y="302537"/>
                  <a:pt x="825002" y="313500"/>
                </a:cubicBezTo>
                <a:cubicBezTo>
                  <a:pt x="863237" y="317779"/>
                  <a:pt x="906762" y="351761"/>
                  <a:pt x="907503" y="396000"/>
                </a:cubicBezTo>
                <a:cubicBezTo>
                  <a:pt x="909122" y="442767"/>
                  <a:pt x="870297" y="484888"/>
                  <a:pt x="825002" y="478500"/>
                </a:cubicBezTo>
                <a:cubicBezTo>
                  <a:pt x="787786" y="473549"/>
                  <a:pt x="740190" y="445235"/>
                  <a:pt x="742502" y="396000"/>
                </a:cubicBezTo>
                <a:close/>
                <a:moveTo>
                  <a:pt x="478502" y="396000"/>
                </a:moveTo>
                <a:cubicBezTo>
                  <a:pt x="471959" y="350786"/>
                  <a:pt x="517432" y="317447"/>
                  <a:pt x="561002" y="313500"/>
                </a:cubicBezTo>
                <a:cubicBezTo>
                  <a:pt x="598236" y="317892"/>
                  <a:pt x="645102" y="341290"/>
                  <a:pt x="643502" y="396000"/>
                </a:cubicBezTo>
                <a:cubicBezTo>
                  <a:pt x="640695" y="441405"/>
                  <a:pt x="610278" y="481696"/>
                  <a:pt x="561002" y="478500"/>
                </a:cubicBezTo>
                <a:cubicBezTo>
                  <a:pt x="511949" y="489036"/>
                  <a:pt x="477645" y="443284"/>
                  <a:pt x="478502" y="396000"/>
                </a:cubicBezTo>
                <a:close/>
                <a:moveTo>
                  <a:pt x="214501" y="396000"/>
                </a:moveTo>
                <a:cubicBezTo>
                  <a:pt x="212192" y="347373"/>
                  <a:pt x="259723" y="316096"/>
                  <a:pt x="297002" y="313500"/>
                </a:cubicBezTo>
                <a:cubicBezTo>
                  <a:pt x="342182" y="305545"/>
                  <a:pt x="387103" y="355226"/>
                  <a:pt x="379501" y="396000"/>
                </a:cubicBezTo>
                <a:cubicBezTo>
                  <a:pt x="370123" y="443622"/>
                  <a:pt x="340762" y="484121"/>
                  <a:pt x="297002" y="478500"/>
                </a:cubicBezTo>
                <a:cubicBezTo>
                  <a:pt x="249001" y="470828"/>
                  <a:pt x="216288" y="440222"/>
                  <a:pt x="214501" y="396000"/>
                </a:cubicBezTo>
                <a:close/>
              </a:path>
            </a:pathLst>
          </a:custGeom>
          <a:noFill/>
          <a:ln w="60325" cap="flat">
            <a:solidFill>
              <a:srgbClr val="ADD05F"/>
            </a:solidFill>
            <a:prstDash val="solid"/>
            <a:miter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54611 w 1092201"/>
                      <a:gd name="connsiteY0" fmla="*/ 0 h 995829"/>
                      <a:gd name="connsiteX1" fmla="*/ 1 w 1092201"/>
                      <a:gd name="connsiteY1" fmla="*/ 55251 h 995829"/>
                      <a:gd name="connsiteX2" fmla="*/ 1 w 1092201"/>
                      <a:gd name="connsiteY2" fmla="*/ 55252 h 995829"/>
                      <a:gd name="connsiteX3" fmla="*/ 1 w 1092201"/>
                      <a:gd name="connsiteY3" fmla="*/ 719246 h 995829"/>
                      <a:gd name="connsiteX4" fmla="*/ 1 w 1092201"/>
                      <a:gd name="connsiteY4" fmla="*/ 719246 h 995829"/>
                      <a:gd name="connsiteX5" fmla="*/ 54609 w 1092201"/>
                      <a:gd name="connsiteY5" fmla="*/ 774498 h 995829"/>
                      <a:gd name="connsiteX6" fmla="*/ 54611 w 1092201"/>
                      <a:gd name="connsiteY6" fmla="*/ 774498 h 995829"/>
                      <a:gd name="connsiteX7" fmla="*/ 218441 w 1092201"/>
                      <a:gd name="connsiteY7" fmla="*/ 774498 h 995829"/>
                      <a:gd name="connsiteX8" fmla="*/ 218441 w 1092201"/>
                      <a:gd name="connsiteY8" fmla="*/ 995829 h 995829"/>
                      <a:gd name="connsiteX9" fmla="*/ 436881 w 1092201"/>
                      <a:gd name="connsiteY9" fmla="*/ 774498 h 995829"/>
                      <a:gd name="connsiteX10" fmla="*/ 1037591 w 1092201"/>
                      <a:gd name="connsiteY10" fmla="*/ 774498 h 995829"/>
                      <a:gd name="connsiteX11" fmla="*/ 1092201 w 1092201"/>
                      <a:gd name="connsiteY11" fmla="*/ 719248 h 995829"/>
                      <a:gd name="connsiteX12" fmla="*/ 1092201 w 1092201"/>
                      <a:gd name="connsiteY12" fmla="*/ 719246 h 995829"/>
                      <a:gd name="connsiteX13" fmla="*/ 1092201 w 1092201"/>
                      <a:gd name="connsiteY13" fmla="*/ 55252 h 995829"/>
                      <a:gd name="connsiteX14" fmla="*/ 1092201 w 1092201"/>
                      <a:gd name="connsiteY14" fmla="*/ 55252 h 995829"/>
                      <a:gd name="connsiteX15" fmla="*/ 1037593 w 1092201"/>
                      <a:gd name="connsiteY15" fmla="*/ 0 h 995829"/>
                      <a:gd name="connsiteX16" fmla="*/ 1037591 w 1092201"/>
                      <a:gd name="connsiteY16" fmla="*/ 0 h 995829"/>
                      <a:gd name="connsiteX17" fmla="*/ 722780 w 1092201"/>
                      <a:gd name="connsiteY17" fmla="*/ 385482 h 995829"/>
                      <a:gd name="connsiteX18" fmla="*/ 803089 w 1092201"/>
                      <a:gd name="connsiteY18" fmla="*/ 305173 h 995829"/>
                      <a:gd name="connsiteX19" fmla="*/ 883398 w 1092201"/>
                      <a:gd name="connsiteY19" fmla="*/ 385482 h 995829"/>
                      <a:gd name="connsiteX20" fmla="*/ 803089 w 1092201"/>
                      <a:gd name="connsiteY20" fmla="*/ 465791 h 995829"/>
                      <a:gd name="connsiteX21" fmla="*/ 722780 w 1092201"/>
                      <a:gd name="connsiteY21" fmla="*/ 385482 h 995829"/>
                      <a:gd name="connsiteX22" fmla="*/ 465792 w 1092201"/>
                      <a:gd name="connsiteY22" fmla="*/ 385482 h 995829"/>
                      <a:gd name="connsiteX23" fmla="*/ 546101 w 1092201"/>
                      <a:gd name="connsiteY23" fmla="*/ 305173 h 995829"/>
                      <a:gd name="connsiteX24" fmla="*/ 626410 w 1092201"/>
                      <a:gd name="connsiteY24" fmla="*/ 385482 h 995829"/>
                      <a:gd name="connsiteX25" fmla="*/ 546101 w 1092201"/>
                      <a:gd name="connsiteY25" fmla="*/ 465791 h 995829"/>
                      <a:gd name="connsiteX26" fmla="*/ 465792 w 1092201"/>
                      <a:gd name="connsiteY26" fmla="*/ 385482 h 995829"/>
                      <a:gd name="connsiteX27" fmla="*/ 208804 w 1092201"/>
                      <a:gd name="connsiteY27" fmla="*/ 385482 h 995829"/>
                      <a:gd name="connsiteX28" fmla="*/ 289113 w 1092201"/>
                      <a:gd name="connsiteY28" fmla="*/ 305173 h 995829"/>
                      <a:gd name="connsiteX29" fmla="*/ 369421 w 1092201"/>
                      <a:gd name="connsiteY29" fmla="*/ 385482 h 995829"/>
                      <a:gd name="connsiteX30" fmla="*/ 289113 w 1092201"/>
                      <a:gd name="connsiteY30" fmla="*/ 465791 h 995829"/>
                      <a:gd name="connsiteX31" fmla="*/ 208804 w 1092201"/>
                      <a:gd name="connsiteY31" fmla="*/ 385482 h 9958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1092201" h="995829">
                        <a:moveTo>
                          <a:pt x="54611" y="0"/>
                        </a:moveTo>
                        <a:cubicBezTo>
                          <a:pt x="24274" y="177"/>
                          <a:pt x="-176" y="24913"/>
                          <a:pt x="1" y="55251"/>
                        </a:cubicBezTo>
                        <a:cubicBezTo>
                          <a:pt x="1" y="55251"/>
                          <a:pt x="1" y="55252"/>
                          <a:pt x="1" y="55252"/>
                        </a:cubicBezTo>
                        <a:lnTo>
                          <a:pt x="1" y="719246"/>
                        </a:lnTo>
                        <a:lnTo>
                          <a:pt x="1" y="719246"/>
                        </a:lnTo>
                        <a:cubicBezTo>
                          <a:pt x="-177" y="749583"/>
                          <a:pt x="24272" y="774320"/>
                          <a:pt x="54609" y="774498"/>
                        </a:cubicBezTo>
                        <a:cubicBezTo>
                          <a:pt x="54610" y="774498"/>
                          <a:pt x="54610" y="774498"/>
                          <a:pt x="54611" y="774498"/>
                        </a:cubicBezTo>
                        <a:lnTo>
                          <a:pt x="218441" y="774498"/>
                        </a:lnTo>
                        <a:lnTo>
                          <a:pt x="218441" y="995829"/>
                        </a:lnTo>
                        <a:lnTo>
                          <a:pt x="436881" y="774498"/>
                        </a:lnTo>
                        <a:lnTo>
                          <a:pt x="1037591" y="774498"/>
                        </a:lnTo>
                        <a:cubicBezTo>
                          <a:pt x="1067928" y="774321"/>
                          <a:pt x="1092378" y="749585"/>
                          <a:pt x="1092201" y="719248"/>
                        </a:cubicBezTo>
                        <a:cubicBezTo>
                          <a:pt x="1092201" y="719247"/>
                          <a:pt x="1092201" y="719246"/>
                          <a:pt x="1092201" y="719246"/>
                        </a:cubicBezTo>
                        <a:lnTo>
                          <a:pt x="1092201" y="55252"/>
                        </a:lnTo>
                        <a:lnTo>
                          <a:pt x="1092201" y="55252"/>
                        </a:lnTo>
                        <a:cubicBezTo>
                          <a:pt x="1092379" y="24915"/>
                          <a:pt x="1067930" y="178"/>
                          <a:pt x="1037593" y="0"/>
                        </a:cubicBezTo>
                        <a:cubicBezTo>
                          <a:pt x="1037592" y="0"/>
                          <a:pt x="1037591" y="0"/>
                          <a:pt x="1037591" y="0"/>
                        </a:cubicBezTo>
                        <a:close/>
                        <a:moveTo>
                          <a:pt x="722780" y="385482"/>
                        </a:moveTo>
                        <a:cubicBezTo>
                          <a:pt x="722780" y="341129"/>
                          <a:pt x="758736" y="305173"/>
                          <a:pt x="803089" y="305173"/>
                        </a:cubicBezTo>
                        <a:cubicBezTo>
                          <a:pt x="847442" y="305173"/>
                          <a:pt x="883398" y="341129"/>
                          <a:pt x="883398" y="385482"/>
                        </a:cubicBezTo>
                        <a:cubicBezTo>
                          <a:pt x="883398" y="429836"/>
                          <a:pt x="847442" y="465791"/>
                          <a:pt x="803089" y="465791"/>
                        </a:cubicBezTo>
                        <a:cubicBezTo>
                          <a:pt x="758736" y="465791"/>
                          <a:pt x="722780" y="429836"/>
                          <a:pt x="722780" y="385482"/>
                        </a:cubicBezTo>
                        <a:close/>
                        <a:moveTo>
                          <a:pt x="465792" y="385482"/>
                        </a:moveTo>
                        <a:cubicBezTo>
                          <a:pt x="465792" y="341129"/>
                          <a:pt x="501747" y="305173"/>
                          <a:pt x="546101" y="305173"/>
                        </a:cubicBezTo>
                        <a:cubicBezTo>
                          <a:pt x="590454" y="305173"/>
                          <a:pt x="626410" y="341129"/>
                          <a:pt x="626410" y="385482"/>
                        </a:cubicBezTo>
                        <a:cubicBezTo>
                          <a:pt x="626410" y="429836"/>
                          <a:pt x="590454" y="465791"/>
                          <a:pt x="546101" y="465791"/>
                        </a:cubicBezTo>
                        <a:cubicBezTo>
                          <a:pt x="501747" y="465791"/>
                          <a:pt x="465792" y="429836"/>
                          <a:pt x="465792" y="385482"/>
                        </a:cubicBezTo>
                        <a:close/>
                        <a:moveTo>
                          <a:pt x="208804" y="385482"/>
                        </a:moveTo>
                        <a:cubicBezTo>
                          <a:pt x="208804" y="341129"/>
                          <a:pt x="244759" y="305173"/>
                          <a:pt x="289113" y="305173"/>
                        </a:cubicBezTo>
                        <a:cubicBezTo>
                          <a:pt x="333466" y="305173"/>
                          <a:pt x="369421" y="341129"/>
                          <a:pt x="369421" y="385482"/>
                        </a:cubicBezTo>
                        <a:cubicBezTo>
                          <a:pt x="369421" y="429836"/>
                          <a:pt x="333466" y="465791"/>
                          <a:pt x="289113" y="465791"/>
                        </a:cubicBezTo>
                        <a:cubicBezTo>
                          <a:pt x="244759" y="465791"/>
                          <a:pt x="208804" y="429836"/>
                          <a:pt x="208804" y="385482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txBody>
          <a:bodyPr rtlCol="0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47220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3861DAA5-DB10-8613-1AA5-9193103446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spcBef>
                <a:spcPts val="1200"/>
              </a:spcBef>
              <a:defRPr/>
            </a:pPr>
            <a:r>
              <a:rPr lang="fr-FR" b="1">
                <a:solidFill>
                  <a:schemeClr val="tx1">
                    <a:lumMod val="50000"/>
                    <a:lumOff val="50000"/>
                  </a:schemeClr>
                </a:solidFill>
              </a:rPr>
              <a:t>Genre, inclusion et équité</a:t>
            </a:r>
            <a:r>
              <a:rPr lang="fr-FR"/>
              <a:t>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Module 1</a:t>
            </a:r>
            <a:r>
              <a:rPr lang="fr-FR"/>
              <a:t>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Plans triennaux de développement des établissements scolaires (PTDES)</a:t>
            </a:r>
            <a:endParaRPr lang="fr-CA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9C70B6AC-E0DA-9608-29EC-D527DACEA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2899" y="523572"/>
            <a:ext cx="2226206" cy="443198"/>
          </a:xfrm>
        </p:spPr>
        <p:txBody>
          <a:bodyPr/>
          <a:lstStyle/>
          <a:p>
            <a:r>
              <a:rPr lang="fr-FR"/>
              <a:t>Vision (1)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0EADF77-3312-6D44-D2D0-42B25F3A4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21</a:t>
            </a:fld>
            <a:endParaRPr lang="fr-FR" dirty="0"/>
          </a:p>
        </p:txBody>
      </p:sp>
      <p:sp>
        <p:nvSpPr>
          <p:cNvPr id="5" name="Google Shape;214;p20">
            <a:extLst>
              <a:ext uri="{FF2B5EF4-FFF2-40B4-BE49-F238E27FC236}">
                <a16:creationId xmlns:a16="http://schemas.microsoft.com/office/drawing/2014/main" id="{00DFF0CF-9D51-D260-19A6-673F29C6081D}"/>
              </a:ext>
            </a:extLst>
          </p:cNvPr>
          <p:cNvSpPr txBox="1">
            <a:spLocks/>
          </p:cNvSpPr>
          <p:nvPr/>
        </p:nvSpPr>
        <p:spPr>
          <a:xfrm>
            <a:off x="1951728" y="1399592"/>
            <a:ext cx="8288543" cy="4250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rgbClr val="7030A0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600"/>
              </a:spcBef>
              <a:buClr>
                <a:schemeClr val="dk1"/>
              </a:buClr>
              <a:buSzPts val="2800"/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  <a:sym typeface="Garamond"/>
              </a:rPr>
              <a:t>La SNEI pour les personnes apprenantes en situation de handicap s’inscrit dans la vision globale de l’éducation exprimée dans le plan sectoriel de l’éducation (PSE 2020-2030) : </a:t>
            </a:r>
          </a:p>
          <a:p>
            <a:pPr algn="ctr">
              <a:lnSpc>
                <a:spcPct val="120000"/>
              </a:lnSpc>
              <a:spcBef>
                <a:spcPts val="1800"/>
              </a:spcBef>
              <a:spcAft>
                <a:spcPts val="1800"/>
              </a:spcAft>
              <a:buClr>
                <a:schemeClr val="dk1"/>
              </a:buClr>
              <a:buSzPts val="2800"/>
            </a:pPr>
            <a:r>
              <a:rPr lang="fr-FR" sz="1800" b="1" dirty="0">
                <a:solidFill>
                  <a:schemeClr val="bg1"/>
                </a:solidFill>
                <a:highlight>
                  <a:srgbClr val="09929B"/>
                </a:highlight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  <a:sym typeface="Garamond"/>
              </a:rPr>
              <a:t>« une transformation structurelle du système éducatif national pour fournir à la nation des ressources humaines en quantité </a:t>
            </a:r>
            <a:br>
              <a:rPr lang="fr-FR" sz="1800" b="1" dirty="0">
                <a:solidFill>
                  <a:schemeClr val="bg1"/>
                </a:solidFill>
                <a:highlight>
                  <a:srgbClr val="09929B"/>
                </a:highlight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  <a:sym typeface="Garamond"/>
              </a:rPr>
            </a:br>
            <a:r>
              <a:rPr lang="fr-FR" sz="1800" b="1" dirty="0">
                <a:solidFill>
                  <a:schemeClr val="bg1"/>
                </a:solidFill>
                <a:highlight>
                  <a:srgbClr val="09929B"/>
                </a:highlight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  <a:sym typeface="Garamond"/>
              </a:rPr>
              <a:t>et de qualité nécessaires à la transformation de l’économie ». 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buClr>
                <a:schemeClr val="dk1"/>
              </a:buClr>
              <a:buSzPts val="2800"/>
            </a:pP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Ainsi, la vision de la SNEI se décline comme suit : </a:t>
            </a:r>
          </a:p>
          <a:p>
            <a:pPr marL="377990" indent="-377990">
              <a:lnSpc>
                <a:spcPct val="120000"/>
              </a:lnSpc>
              <a:spcBef>
                <a:spcPts val="1200"/>
              </a:spcBef>
              <a:buClr>
                <a:srgbClr val="09929B"/>
              </a:buClr>
              <a:buSzPct val="100000"/>
              <a:buFont typeface="Wingdings" pitchFamily="2" charset="2"/>
              <a:buChar char="§"/>
            </a:pP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À l’horizon 2030, le Togo dispose d’un système éducatif résilient </a:t>
            </a:r>
            <a:b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</a:b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sym typeface="Garamond"/>
              </a:rPr>
              <a:t>de qualité, accessible et inclusif favorisant le développement inclusif d’une société dynamique et équitable. </a:t>
            </a:r>
          </a:p>
          <a:p>
            <a:pPr>
              <a:lnSpc>
                <a:spcPct val="120000"/>
              </a:lnSpc>
              <a:spcBef>
                <a:spcPts val="2654"/>
              </a:spcBef>
              <a:buClr>
                <a:schemeClr val="dk1"/>
              </a:buClr>
              <a:buSzPts val="2800"/>
            </a:pPr>
            <a:endParaRPr lang="fr-FR" sz="1800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177534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BC522-77B9-BF81-C033-1FE8C7FEC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77B27296-54EE-04AF-3461-5E7FD6DFDD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spcBef>
                <a:spcPts val="1200"/>
              </a:spcBef>
              <a:defRPr/>
            </a:pPr>
            <a:r>
              <a:rPr lang="fr-FR" b="1">
                <a:solidFill>
                  <a:schemeClr val="tx1">
                    <a:lumMod val="50000"/>
                    <a:lumOff val="50000"/>
                  </a:schemeClr>
                </a:solidFill>
              </a:rPr>
              <a:t>Genre, inclusion et équité</a:t>
            </a:r>
            <a:r>
              <a:rPr lang="fr-FR"/>
              <a:t>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Module 1</a:t>
            </a:r>
            <a:r>
              <a:rPr lang="fr-FR"/>
              <a:t>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Plans triennaux de développement des établissements scolaires (PTDES)</a:t>
            </a:r>
            <a:endParaRPr lang="fr-CA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47863029-CBCB-F9BD-83A6-175441D65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2899" y="523572"/>
            <a:ext cx="2226206" cy="443198"/>
          </a:xfrm>
        </p:spPr>
        <p:txBody>
          <a:bodyPr/>
          <a:lstStyle/>
          <a:p>
            <a:r>
              <a:rPr lang="fr-FR"/>
              <a:t>Vision (2)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29245AF-DEE9-7FE3-9CC2-87A2227A7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22</a:t>
            </a:fld>
            <a:endParaRPr lang="fr-FR" dirty="0"/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7E2CDDEF-376C-1446-9696-72F23F3CE7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8494632"/>
              </p:ext>
            </p:extLst>
          </p:nvPr>
        </p:nvGraphicFramePr>
        <p:xfrm>
          <a:off x="1189653" y="1317840"/>
          <a:ext cx="9812694" cy="4222320"/>
        </p:xfrm>
        <a:graphic>
          <a:graphicData uri="http://schemas.openxmlformats.org/drawingml/2006/table">
            <a:tbl>
              <a:tblPr firstCol="1" bandRow="1">
                <a:tableStyleId>{D27102A9-8310-4765-A935-A1911B00CA55}</a:tableStyleId>
              </a:tblPr>
              <a:tblGrid>
                <a:gridCol w="1373393">
                  <a:extLst>
                    <a:ext uri="{9D8B030D-6E8A-4147-A177-3AD203B41FA5}">
                      <a16:colId xmlns:a16="http://schemas.microsoft.com/office/drawing/2014/main" val="707027942"/>
                    </a:ext>
                  </a:extLst>
                </a:gridCol>
                <a:gridCol w="8439301">
                  <a:extLst>
                    <a:ext uri="{9D8B030D-6E8A-4147-A177-3AD203B41FA5}">
                      <a16:colId xmlns:a16="http://schemas.microsoft.com/office/drawing/2014/main" val="3449670807"/>
                    </a:ext>
                  </a:extLst>
                </a:gridCol>
              </a:tblGrid>
              <a:tr h="765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  <a:sym typeface="Garamond"/>
                        </a:rPr>
                        <a:t>Mission 1</a:t>
                      </a:r>
                      <a:endParaRPr lang="fr-FR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  <a:sym typeface="Garamond"/>
                      </a:endParaRPr>
                    </a:p>
                  </a:txBody>
                  <a:tcPr marL="137160" marR="136800" marT="151200" marB="151200">
                    <a:lnT w="12700" cmpd="sng">
                      <a:noFill/>
                    </a:lnT>
                    <a:solidFill>
                      <a:srgbClr val="D5E7A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  <a:sym typeface="Garamond"/>
                        </a:rPr>
                        <a:t>Mettre en place une instance de coordination, de gestion, de capitalisation et d’appropriation pour assurer une mise à l’échelle réussie et inclusive empreinte de redevabilité, de partage d’expériences. </a:t>
                      </a:r>
                      <a:endParaRPr lang="fr-FR" sz="140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37160" marR="136800" marT="151200" marB="151200">
                    <a:lnT w="12700" cmpd="sng">
                      <a:noFill/>
                    </a:lnT>
                    <a:solidFill>
                      <a:srgbClr val="D5E7AB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1664967"/>
                  </a:ext>
                </a:extLst>
              </a:tr>
              <a:tr h="5869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  <a:sym typeface="Garamond"/>
                        </a:rPr>
                        <a:t>Mission 2</a:t>
                      </a:r>
                      <a:endParaRPr kumimoji="0" lang="fr-FR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  <a:sym typeface="Garamond"/>
                      </a:endParaRPr>
                    </a:p>
                  </a:txBody>
                  <a:tcPr marL="137160" marR="136800" marT="151200" marB="151200"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  <a:sym typeface="Garamond"/>
                        </a:rPr>
                        <a:t>Favoriser la création d’un environnement favorable et inclusif au travers d’une approche intégrée en vue d’assurer la scolarisation de tous les enfants.</a:t>
                      </a:r>
                      <a:endParaRPr lang="fr-FR" sz="140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37160" marR="136800" marT="151200" marB="151200"/>
                </a:tc>
                <a:extLst>
                  <a:ext uri="{0D108BD9-81ED-4DB2-BD59-A6C34878D82A}">
                    <a16:rowId xmlns:a16="http://schemas.microsoft.com/office/drawing/2014/main" val="3131440476"/>
                  </a:ext>
                </a:extLst>
              </a:tr>
              <a:tr h="4338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  <a:sym typeface="Garamond"/>
                        </a:rPr>
                        <a:t>Mission 3</a:t>
                      </a:r>
                      <a:endParaRPr kumimoji="0" lang="fr-FR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  <a:sym typeface="Garamond"/>
                      </a:endParaRPr>
                    </a:p>
                  </a:txBody>
                  <a:tcPr marL="137160" marR="136800" marT="151200" marB="151200">
                    <a:solidFill>
                      <a:srgbClr val="D5E7A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  <a:sym typeface="Garamond"/>
                        </a:rPr>
                        <a:t>Promouvoir l’inclusion et favoriser un environnement scolaire respectueux et bienveillant.</a:t>
                      </a:r>
                      <a:endParaRPr lang="fr-FR" sz="140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37160" marR="136800" marT="151200" marB="151200">
                    <a:solidFill>
                      <a:srgbClr val="D5E7AB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4431742"/>
                  </a:ext>
                </a:extLst>
              </a:tr>
              <a:tr h="5869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  <a:sym typeface="Garamond"/>
                        </a:rPr>
                        <a:t>Mission 4</a:t>
                      </a:r>
                      <a:endParaRPr kumimoji="0" lang="fr-FR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  <a:sym typeface="Garamond"/>
                      </a:endParaRPr>
                    </a:p>
                  </a:txBody>
                  <a:tcPr marL="137160" marR="136800" marT="151200" marB="151200"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  <a:sym typeface="Garamond"/>
                        </a:rPr>
                        <a:t>Développer une stratégie holistique, multi-partenaires et multi-sectoriels pour la prise en charge intégrée des personnes apprenantes en situation de handicap.</a:t>
                      </a:r>
                      <a:endParaRPr lang="fr-FR" sz="140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37160" marR="136800" marT="151200" marB="151200"/>
                </a:tc>
                <a:extLst>
                  <a:ext uri="{0D108BD9-81ED-4DB2-BD59-A6C34878D82A}">
                    <a16:rowId xmlns:a16="http://schemas.microsoft.com/office/drawing/2014/main" val="150544134"/>
                  </a:ext>
                </a:extLst>
              </a:tr>
              <a:tr h="4338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  <a:sym typeface="Garamond"/>
                        </a:rPr>
                        <a:t>Mission 5</a:t>
                      </a:r>
                      <a:endParaRPr kumimoji="0" lang="fr-FR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  <a:sym typeface="Garamond"/>
                      </a:endParaRPr>
                    </a:p>
                  </a:txBody>
                  <a:tcPr marL="137160" marR="136800" marT="151200" marB="151200">
                    <a:solidFill>
                      <a:srgbClr val="D5E7A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  <a:sym typeface="Garamond"/>
                        </a:rPr>
                        <a:t>Promouvoir les partenariats autour de l’éducation inclusive avec toutes les parties prenantes.</a:t>
                      </a:r>
                      <a:endParaRPr lang="fr-FR" sz="140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37160" marR="136800" marT="151200" marB="151200">
                    <a:solidFill>
                      <a:srgbClr val="D5E7AB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2982073"/>
                  </a:ext>
                </a:extLst>
              </a:tr>
              <a:tr h="5869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  <a:sym typeface="Garamond"/>
                        </a:rPr>
                        <a:t>Mission 6</a:t>
                      </a:r>
                      <a:endParaRPr kumimoji="0" lang="fr-FR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  <a:sym typeface="Garamond"/>
                      </a:endParaRPr>
                    </a:p>
                  </a:txBody>
                  <a:tcPr marL="137160" marR="136800" marT="151200" marB="151200"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  <a:sym typeface="Garamond"/>
                        </a:rPr>
                        <a:t>Développer des stratégies de mobilisation et de gestion des ressources pour assurer </a:t>
                      </a:r>
                      <a:br>
                        <a:rPr lang="fr-FR" sz="14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  <a:sym typeface="Garamond"/>
                        </a:rPr>
                      </a:br>
                      <a:r>
                        <a:rPr lang="fr-FR" sz="14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  <a:sym typeface="Garamond"/>
                        </a:rPr>
                        <a:t>une éducation de qualité, inclusive à tous les enfants.</a:t>
                      </a:r>
                      <a:endParaRPr lang="fr-FR" sz="140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37160" marR="136800" marT="151200" marB="151200"/>
                </a:tc>
                <a:extLst>
                  <a:ext uri="{0D108BD9-81ED-4DB2-BD59-A6C34878D82A}">
                    <a16:rowId xmlns:a16="http://schemas.microsoft.com/office/drawing/2014/main" val="5096898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96188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98F5CAD5-CE2B-23B8-34B6-731A64C6F0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spcBef>
                <a:spcPts val="1200"/>
              </a:spcBef>
              <a:defRPr/>
            </a:pPr>
            <a:r>
              <a:rPr lang="fr-FR" b="1"/>
              <a:t>Genre, inclusion et équité</a:t>
            </a:r>
            <a:r>
              <a:rPr lang="fr-FR"/>
              <a:t>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1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Plans triennaux de développement des établissements scolaires (PTDES)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068688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20565-0CB6-275E-A0A4-BD1898F86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6284632-657B-4DAB-6FEB-6CC30853A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/>
          <a:p>
            <a:fld id="{055BF32D-CF4B-1B43-8AA7-7C8BB1DDF0EC}" type="slidenum">
              <a:rPr lang="fr-FR" smtClean="0"/>
              <a:pPr/>
              <a:t>24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44D8924-12F8-3646-E3B2-46C8E9556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546" y="1493275"/>
            <a:ext cx="3254336" cy="3674225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fr-FR">
                <a:solidFill>
                  <a:srgbClr val="FFC000"/>
                </a:solidFill>
              </a:rPr>
              <a:t>Activité 5</a:t>
            </a:r>
            <a:br>
              <a:rPr lang="fr-FR" sz="4800"/>
            </a:br>
            <a:r>
              <a:rPr lang="fr-FR">
                <a:solidFill>
                  <a:schemeClr val="bg1"/>
                </a:solidFill>
              </a:rPr>
              <a:t>ADAPTATION</a:t>
            </a:r>
            <a:br>
              <a:rPr lang="fr-FR" sz="3200">
                <a:solidFill>
                  <a:schemeClr val="bg1"/>
                </a:solidFill>
              </a:rPr>
            </a:br>
            <a:r>
              <a:rPr lang="fr-FR" sz="3200">
                <a:solidFill>
                  <a:schemeClr val="bg1"/>
                </a:solidFill>
              </a:rPr>
              <a:t> </a:t>
            </a:r>
            <a:br>
              <a:rPr lang="fr-FR" sz="200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rPr>
            </a:br>
            <a:r>
              <a:rPr lang="fr-FR" sz="2000" dirty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  <a:sym typeface="Calibri"/>
              </a:rPr>
              <a:t>Adaptation de la SNEI </a:t>
            </a:r>
            <a:br>
              <a:rPr lang="fr-FR" sz="2000" dirty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  <a:sym typeface="Calibri"/>
              </a:rPr>
            </a:br>
            <a:r>
              <a:rPr lang="fr-FR" sz="2000" dirty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  <a:sym typeface="Calibri"/>
              </a:rPr>
              <a:t>par rapport </a:t>
            </a:r>
            <a:br>
              <a:rPr lang="fr-FR" sz="2000" dirty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  <a:sym typeface="Calibri"/>
              </a:rPr>
            </a:br>
            <a:r>
              <a:rPr lang="fr-FR" sz="2000" dirty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  <a:sym typeface="Calibri"/>
              </a:rPr>
              <a:t>au PTDES/outils</a:t>
            </a:r>
            <a:endParaRPr lang="fr-FR" sz="2000">
              <a:solidFill>
                <a:schemeClr val="bg1"/>
              </a:solidFill>
              <a:latin typeface="Noto Sans SemiBold" panose="020B0502040504020204" pitchFamily="34" charset="0"/>
              <a:ea typeface="Noto Sans SemiBold" panose="020B0502040504020204" pitchFamily="34" charset="0"/>
              <a:cs typeface="Noto Sans SemiBold" panose="020B0502040504020204" pitchFamily="34" charset="0"/>
            </a:endParaRPr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CADF0F49-7B50-6CE1-4F72-046104B7C3FA}"/>
              </a:ext>
            </a:extLst>
          </p:cNvPr>
          <p:cNvSpPr txBox="1">
            <a:spLocks/>
          </p:cNvSpPr>
          <p:nvPr/>
        </p:nvSpPr>
        <p:spPr>
          <a:xfrm>
            <a:off x="5656729" y="1953439"/>
            <a:ext cx="5620871" cy="41197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SzPct val="85000"/>
              <a:buFont typeface="Wingdings" pitchFamily="2" charset="2"/>
              <a:buNone/>
              <a:defRPr sz="2000" b="1" i="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800" b="1" i="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lnSpc>
                <a:spcPct val="150000"/>
              </a:lnSpc>
              <a:spcBef>
                <a:spcPts val="1654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fr-FR" sz="3200" b="1" dirty="0">
                <a:solidFill>
                  <a:srgbClr val="1A6D73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Consigne</a:t>
            </a:r>
            <a:r>
              <a:rPr lang="fr-FR" sz="3200" dirty="0">
                <a:solidFill>
                  <a:srgbClr val="1A6D73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</a:p>
          <a:p>
            <a:pPr marL="720000" lvl="0" indent="-270000" rtl="0">
              <a:lnSpc>
                <a:spcPct val="120000"/>
              </a:lnSpc>
              <a:spcAft>
                <a:spcPts val="0"/>
              </a:spcAft>
              <a:buClr>
                <a:srgbClr val="FFC000"/>
              </a:buClr>
              <a:buSzPct val="100000"/>
              <a:buFont typeface="Wingdings" pitchFamily="2" charset="2"/>
              <a:buChar char="§"/>
            </a:pPr>
            <a:r>
              <a:rPr lang="fr-FR" sz="18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Garamond"/>
              </a:rPr>
              <a:t>À l’aide du tableau de synthèse </a:t>
            </a:r>
            <a:br>
              <a:rPr lang="fr-FR" sz="18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Garamond"/>
              </a:rPr>
            </a:br>
            <a:r>
              <a:rPr lang="fr-FR" sz="18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Garamond"/>
              </a:rPr>
              <a:t>des différentes étapes, adaptez le PTDES </a:t>
            </a:r>
            <a:br>
              <a:rPr lang="fr-FR" sz="18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Garamond"/>
              </a:rPr>
            </a:br>
            <a:r>
              <a:rPr lang="fr-FR" sz="18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Garamond"/>
              </a:rPr>
              <a:t>en fonction de la SNEI ou en prenant </a:t>
            </a:r>
            <a:br>
              <a:rPr lang="fr-FR" sz="18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Garamond"/>
              </a:rPr>
            </a:br>
            <a:r>
              <a:rPr lang="fr-FR" sz="18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Garamond"/>
              </a:rPr>
              <a:t>en compte les nouvelles données </a:t>
            </a:r>
            <a:br>
              <a:rPr lang="fr-FR" sz="18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Garamond"/>
              </a:rPr>
            </a:br>
            <a:r>
              <a:rPr lang="fr-FR" sz="18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Garamond"/>
              </a:rPr>
              <a:t>de la SNEI 2024-2030.</a:t>
            </a:r>
          </a:p>
          <a:p>
            <a:pPr marL="720000" lvl="0" indent="-270000" rtl="0">
              <a:lnSpc>
                <a:spcPct val="120000"/>
              </a:lnSpc>
              <a:spcAft>
                <a:spcPts val="0"/>
              </a:spcAft>
              <a:buClr>
                <a:srgbClr val="FFC000"/>
              </a:buClr>
              <a:buSzPct val="100000"/>
              <a:buFont typeface="Wingdings" pitchFamily="2" charset="2"/>
              <a:buChar char="§"/>
            </a:pPr>
            <a:r>
              <a:rPr lang="fr-FR" sz="18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Garamond"/>
              </a:rPr>
              <a:t>Identifiez les éléments manquants à intégrer </a:t>
            </a:r>
            <a:br>
              <a:rPr lang="fr-FR" sz="18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Garamond"/>
              </a:rPr>
            </a:br>
            <a:r>
              <a:rPr lang="fr-FR" sz="18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Garamond"/>
              </a:rPr>
              <a:t>au niveau des outils du PTDES.</a:t>
            </a:r>
          </a:p>
          <a:p>
            <a:pPr marL="0" lvl="0" indent="0" algn="l" rtl="0">
              <a:lnSpc>
                <a:spcPct val="90000"/>
              </a:lnSpc>
              <a:spcBef>
                <a:spcPts val="1654"/>
              </a:spcBef>
              <a:spcAft>
                <a:spcPts val="0"/>
              </a:spcAft>
              <a:buClr>
                <a:schemeClr val="dk1"/>
              </a:buClr>
              <a:buSzPts val="5291"/>
              <a:buNone/>
            </a:pPr>
            <a:endParaRPr lang="fr-FR" sz="1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5" name="Graphique 13" descr="Bulle de discussion avec un remplissage uni">
            <a:extLst>
              <a:ext uri="{FF2B5EF4-FFF2-40B4-BE49-F238E27FC236}">
                <a16:creationId xmlns:a16="http://schemas.microsoft.com/office/drawing/2014/main" id="{DADA50BF-3637-8048-E6C7-4902EA8410E3}"/>
              </a:ext>
            </a:extLst>
          </p:cNvPr>
          <p:cNvSpPr/>
          <p:nvPr/>
        </p:nvSpPr>
        <p:spPr>
          <a:xfrm>
            <a:off x="7991712" y="1084997"/>
            <a:ext cx="1122004" cy="1023002"/>
          </a:xfrm>
          <a:custGeom>
            <a:avLst/>
            <a:gdLst>
              <a:gd name="connsiteX0" fmla="*/ 56101 w 1122004"/>
              <a:gd name="connsiteY0" fmla="*/ 0 h 1023002"/>
              <a:gd name="connsiteX1" fmla="*/ 1 w 1122004"/>
              <a:gd name="connsiteY1" fmla="*/ 56758 h 1023002"/>
              <a:gd name="connsiteX2" fmla="*/ 1 w 1122004"/>
              <a:gd name="connsiteY2" fmla="*/ 56759 h 1023002"/>
              <a:gd name="connsiteX3" fmla="*/ 1 w 1122004"/>
              <a:gd name="connsiteY3" fmla="*/ 738871 h 1023002"/>
              <a:gd name="connsiteX4" fmla="*/ 1 w 1122004"/>
              <a:gd name="connsiteY4" fmla="*/ 738871 h 1023002"/>
              <a:gd name="connsiteX5" fmla="*/ 56099 w 1122004"/>
              <a:gd name="connsiteY5" fmla="*/ 795631 h 1023002"/>
              <a:gd name="connsiteX6" fmla="*/ 56101 w 1122004"/>
              <a:gd name="connsiteY6" fmla="*/ 795631 h 1023002"/>
              <a:gd name="connsiteX7" fmla="*/ 224401 w 1122004"/>
              <a:gd name="connsiteY7" fmla="*/ 795631 h 1023002"/>
              <a:gd name="connsiteX8" fmla="*/ 224401 w 1122004"/>
              <a:gd name="connsiteY8" fmla="*/ 1023002 h 1023002"/>
              <a:gd name="connsiteX9" fmla="*/ 448802 w 1122004"/>
              <a:gd name="connsiteY9" fmla="*/ 795631 h 1023002"/>
              <a:gd name="connsiteX10" fmla="*/ 1065903 w 1122004"/>
              <a:gd name="connsiteY10" fmla="*/ 795631 h 1023002"/>
              <a:gd name="connsiteX11" fmla="*/ 1122004 w 1122004"/>
              <a:gd name="connsiteY11" fmla="*/ 738873 h 1023002"/>
              <a:gd name="connsiteX12" fmla="*/ 1122004 w 1122004"/>
              <a:gd name="connsiteY12" fmla="*/ 738871 h 1023002"/>
              <a:gd name="connsiteX13" fmla="*/ 1122004 w 1122004"/>
              <a:gd name="connsiteY13" fmla="*/ 56759 h 1023002"/>
              <a:gd name="connsiteX14" fmla="*/ 1122004 w 1122004"/>
              <a:gd name="connsiteY14" fmla="*/ 56759 h 1023002"/>
              <a:gd name="connsiteX15" fmla="*/ 1065905 w 1122004"/>
              <a:gd name="connsiteY15" fmla="*/ 0 h 1023002"/>
              <a:gd name="connsiteX16" fmla="*/ 1065903 w 1122004"/>
              <a:gd name="connsiteY16" fmla="*/ 0 h 1023002"/>
              <a:gd name="connsiteX17" fmla="*/ 561002 w 1122004"/>
              <a:gd name="connsiteY17" fmla="*/ 0 h 1023002"/>
              <a:gd name="connsiteX18" fmla="*/ 56101 w 1122004"/>
              <a:gd name="connsiteY18" fmla="*/ 0 h 1023002"/>
              <a:gd name="connsiteX19" fmla="*/ 742502 w 1122004"/>
              <a:gd name="connsiteY19" fmla="*/ 396000 h 1023002"/>
              <a:gd name="connsiteX20" fmla="*/ 825002 w 1122004"/>
              <a:gd name="connsiteY20" fmla="*/ 313500 h 1023002"/>
              <a:gd name="connsiteX21" fmla="*/ 907503 w 1122004"/>
              <a:gd name="connsiteY21" fmla="*/ 396000 h 1023002"/>
              <a:gd name="connsiteX22" fmla="*/ 825002 w 1122004"/>
              <a:gd name="connsiteY22" fmla="*/ 478500 h 1023002"/>
              <a:gd name="connsiteX23" fmla="*/ 742502 w 1122004"/>
              <a:gd name="connsiteY23" fmla="*/ 396000 h 1023002"/>
              <a:gd name="connsiteX24" fmla="*/ 478502 w 1122004"/>
              <a:gd name="connsiteY24" fmla="*/ 396000 h 1023002"/>
              <a:gd name="connsiteX25" fmla="*/ 561002 w 1122004"/>
              <a:gd name="connsiteY25" fmla="*/ 313500 h 1023002"/>
              <a:gd name="connsiteX26" fmla="*/ 643502 w 1122004"/>
              <a:gd name="connsiteY26" fmla="*/ 396000 h 1023002"/>
              <a:gd name="connsiteX27" fmla="*/ 561002 w 1122004"/>
              <a:gd name="connsiteY27" fmla="*/ 478500 h 1023002"/>
              <a:gd name="connsiteX28" fmla="*/ 478502 w 1122004"/>
              <a:gd name="connsiteY28" fmla="*/ 396000 h 1023002"/>
              <a:gd name="connsiteX29" fmla="*/ 214501 w 1122004"/>
              <a:gd name="connsiteY29" fmla="*/ 396000 h 1023002"/>
              <a:gd name="connsiteX30" fmla="*/ 297002 w 1122004"/>
              <a:gd name="connsiteY30" fmla="*/ 313500 h 1023002"/>
              <a:gd name="connsiteX31" fmla="*/ 379501 w 1122004"/>
              <a:gd name="connsiteY31" fmla="*/ 396000 h 1023002"/>
              <a:gd name="connsiteX32" fmla="*/ 297002 w 1122004"/>
              <a:gd name="connsiteY32" fmla="*/ 478500 h 1023002"/>
              <a:gd name="connsiteX33" fmla="*/ 214501 w 1122004"/>
              <a:gd name="connsiteY33" fmla="*/ 396000 h 1023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122004" h="1023002" extrusionOk="0">
                <a:moveTo>
                  <a:pt x="56101" y="0"/>
                </a:moveTo>
                <a:cubicBezTo>
                  <a:pt x="19669" y="-3068"/>
                  <a:pt x="-1495" y="26085"/>
                  <a:pt x="1" y="56758"/>
                </a:cubicBezTo>
                <a:lnTo>
                  <a:pt x="1" y="56759"/>
                </a:lnTo>
                <a:cubicBezTo>
                  <a:pt x="-18876" y="376681"/>
                  <a:pt x="-5106" y="446909"/>
                  <a:pt x="1" y="738871"/>
                </a:cubicBezTo>
                <a:lnTo>
                  <a:pt x="1" y="738871"/>
                </a:lnTo>
                <a:cubicBezTo>
                  <a:pt x="-2039" y="768623"/>
                  <a:pt x="22947" y="799526"/>
                  <a:pt x="56099" y="795631"/>
                </a:cubicBezTo>
                <a:lnTo>
                  <a:pt x="56101" y="795631"/>
                </a:lnTo>
                <a:cubicBezTo>
                  <a:pt x="94180" y="802526"/>
                  <a:pt x="185636" y="798543"/>
                  <a:pt x="224401" y="795631"/>
                </a:cubicBezTo>
                <a:cubicBezTo>
                  <a:pt x="222017" y="860805"/>
                  <a:pt x="227066" y="941512"/>
                  <a:pt x="224401" y="1023002"/>
                </a:cubicBezTo>
                <a:cubicBezTo>
                  <a:pt x="314820" y="950550"/>
                  <a:pt x="372279" y="875648"/>
                  <a:pt x="448802" y="795631"/>
                </a:cubicBezTo>
                <a:cubicBezTo>
                  <a:pt x="587197" y="768814"/>
                  <a:pt x="892389" y="784502"/>
                  <a:pt x="1065903" y="795631"/>
                </a:cubicBezTo>
                <a:cubicBezTo>
                  <a:pt x="1091793" y="795147"/>
                  <a:pt x="1122893" y="768096"/>
                  <a:pt x="1122004" y="738873"/>
                </a:cubicBezTo>
                <a:lnTo>
                  <a:pt x="1122004" y="738871"/>
                </a:lnTo>
                <a:cubicBezTo>
                  <a:pt x="1140461" y="534693"/>
                  <a:pt x="1096718" y="222882"/>
                  <a:pt x="1122004" y="56759"/>
                </a:cubicBezTo>
                <a:lnTo>
                  <a:pt x="1122004" y="56759"/>
                </a:lnTo>
                <a:cubicBezTo>
                  <a:pt x="1122771" y="26311"/>
                  <a:pt x="1100354" y="-2693"/>
                  <a:pt x="1065905" y="0"/>
                </a:cubicBezTo>
                <a:lnTo>
                  <a:pt x="1065903" y="0"/>
                </a:lnTo>
                <a:cubicBezTo>
                  <a:pt x="861467" y="-20987"/>
                  <a:pt x="672255" y="-17714"/>
                  <a:pt x="561002" y="0"/>
                </a:cubicBezTo>
                <a:cubicBezTo>
                  <a:pt x="449749" y="17714"/>
                  <a:pt x="296389" y="-21284"/>
                  <a:pt x="56101" y="0"/>
                </a:cubicBezTo>
                <a:close/>
                <a:moveTo>
                  <a:pt x="742502" y="396000"/>
                </a:moveTo>
                <a:cubicBezTo>
                  <a:pt x="740834" y="347037"/>
                  <a:pt x="780249" y="302537"/>
                  <a:pt x="825002" y="313500"/>
                </a:cubicBezTo>
                <a:cubicBezTo>
                  <a:pt x="863237" y="317779"/>
                  <a:pt x="906762" y="351761"/>
                  <a:pt x="907503" y="396000"/>
                </a:cubicBezTo>
                <a:cubicBezTo>
                  <a:pt x="909122" y="442767"/>
                  <a:pt x="870297" y="484888"/>
                  <a:pt x="825002" y="478500"/>
                </a:cubicBezTo>
                <a:cubicBezTo>
                  <a:pt x="787786" y="473549"/>
                  <a:pt x="740190" y="445235"/>
                  <a:pt x="742502" y="396000"/>
                </a:cubicBezTo>
                <a:close/>
                <a:moveTo>
                  <a:pt x="478502" y="396000"/>
                </a:moveTo>
                <a:cubicBezTo>
                  <a:pt x="471959" y="350786"/>
                  <a:pt x="517432" y="317447"/>
                  <a:pt x="561002" y="313500"/>
                </a:cubicBezTo>
                <a:cubicBezTo>
                  <a:pt x="598236" y="317892"/>
                  <a:pt x="645102" y="341290"/>
                  <a:pt x="643502" y="396000"/>
                </a:cubicBezTo>
                <a:cubicBezTo>
                  <a:pt x="640695" y="441405"/>
                  <a:pt x="610278" y="481696"/>
                  <a:pt x="561002" y="478500"/>
                </a:cubicBezTo>
                <a:cubicBezTo>
                  <a:pt x="511949" y="489036"/>
                  <a:pt x="477645" y="443284"/>
                  <a:pt x="478502" y="396000"/>
                </a:cubicBezTo>
                <a:close/>
                <a:moveTo>
                  <a:pt x="214501" y="396000"/>
                </a:moveTo>
                <a:cubicBezTo>
                  <a:pt x="212192" y="347373"/>
                  <a:pt x="259723" y="316096"/>
                  <a:pt x="297002" y="313500"/>
                </a:cubicBezTo>
                <a:cubicBezTo>
                  <a:pt x="342182" y="305545"/>
                  <a:pt x="387103" y="355226"/>
                  <a:pt x="379501" y="396000"/>
                </a:cubicBezTo>
                <a:cubicBezTo>
                  <a:pt x="370123" y="443622"/>
                  <a:pt x="340762" y="484121"/>
                  <a:pt x="297002" y="478500"/>
                </a:cubicBezTo>
                <a:cubicBezTo>
                  <a:pt x="249001" y="470828"/>
                  <a:pt x="216288" y="440222"/>
                  <a:pt x="214501" y="396000"/>
                </a:cubicBezTo>
                <a:close/>
              </a:path>
            </a:pathLst>
          </a:custGeom>
          <a:noFill/>
          <a:ln w="60325" cap="flat">
            <a:solidFill>
              <a:srgbClr val="ADD05F"/>
            </a:solidFill>
            <a:prstDash val="solid"/>
            <a:miter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54611 w 1092201"/>
                      <a:gd name="connsiteY0" fmla="*/ 0 h 995829"/>
                      <a:gd name="connsiteX1" fmla="*/ 1 w 1092201"/>
                      <a:gd name="connsiteY1" fmla="*/ 55251 h 995829"/>
                      <a:gd name="connsiteX2" fmla="*/ 1 w 1092201"/>
                      <a:gd name="connsiteY2" fmla="*/ 55252 h 995829"/>
                      <a:gd name="connsiteX3" fmla="*/ 1 w 1092201"/>
                      <a:gd name="connsiteY3" fmla="*/ 719246 h 995829"/>
                      <a:gd name="connsiteX4" fmla="*/ 1 w 1092201"/>
                      <a:gd name="connsiteY4" fmla="*/ 719246 h 995829"/>
                      <a:gd name="connsiteX5" fmla="*/ 54609 w 1092201"/>
                      <a:gd name="connsiteY5" fmla="*/ 774498 h 995829"/>
                      <a:gd name="connsiteX6" fmla="*/ 54611 w 1092201"/>
                      <a:gd name="connsiteY6" fmla="*/ 774498 h 995829"/>
                      <a:gd name="connsiteX7" fmla="*/ 218441 w 1092201"/>
                      <a:gd name="connsiteY7" fmla="*/ 774498 h 995829"/>
                      <a:gd name="connsiteX8" fmla="*/ 218441 w 1092201"/>
                      <a:gd name="connsiteY8" fmla="*/ 995829 h 995829"/>
                      <a:gd name="connsiteX9" fmla="*/ 436881 w 1092201"/>
                      <a:gd name="connsiteY9" fmla="*/ 774498 h 995829"/>
                      <a:gd name="connsiteX10" fmla="*/ 1037591 w 1092201"/>
                      <a:gd name="connsiteY10" fmla="*/ 774498 h 995829"/>
                      <a:gd name="connsiteX11" fmla="*/ 1092201 w 1092201"/>
                      <a:gd name="connsiteY11" fmla="*/ 719248 h 995829"/>
                      <a:gd name="connsiteX12" fmla="*/ 1092201 w 1092201"/>
                      <a:gd name="connsiteY12" fmla="*/ 719246 h 995829"/>
                      <a:gd name="connsiteX13" fmla="*/ 1092201 w 1092201"/>
                      <a:gd name="connsiteY13" fmla="*/ 55252 h 995829"/>
                      <a:gd name="connsiteX14" fmla="*/ 1092201 w 1092201"/>
                      <a:gd name="connsiteY14" fmla="*/ 55252 h 995829"/>
                      <a:gd name="connsiteX15" fmla="*/ 1037593 w 1092201"/>
                      <a:gd name="connsiteY15" fmla="*/ 0 h 995829"/>
                      <a:gd name="connsiteX16" fmla="*/ 1037591 w 1092201"/>
                      <a:gd name="connsiteY16" fmla="*/ 0 h 995829"/>
                      <a:gd name="connsiteX17" fmla="*/ 722780 w 1092201"/>
                      <a:gd name="connsiteY17" fmla="*/ 385482 h 995829"/>
                      <a:gd name="connsiteX18" fmla="*/ 803089 w 1092201"/>
                      <a:gd name="connsiteY18" fmla="*/ 305173 h 995829"/>
                      <a:gd name="connsiteX19" fmla="*/ 883398 w 1092201"/>
                      <a:gd name="connsiteY19" fmla="*/ 385482 h 995829"/>
                      <a:gd name="connsiteX20" fmla="*/ 803089 w 1092201"/>
                      <a:gd name="connsiteY20" fmla="*/ 465791 h 995829"/>
                      <a:gd name="connsiteX21" fmla="*/ 722780 w 1092201"/>
                      <a:gd name="connsiteY21" fmla="*/ 385482 h 995829"/>
                      <a:gd name="connsiteX22" fmla="*/ 465792 w 1092201"/>
                      <a:gd name="connsiteY22" fmla="*/ 385482 h 995829"/>
                      <a:gd name="connsiteX23" fmla="*/ 546101 w 1092201"/>
                      <a:gd name="connsiteY23" fmla="*/ 305173 h 995829"/>
                      <a:gd name="connsiteX24" fmla="*/ 626410 w 1092201"/>
                      <a:gd name="connsiteY24" fmla="*/ 385482 h 995829"/>
                      <a:gd name="connsiteX25" fmla="*/ 546101 w 1092201"/>
                      <a:gd name="connsiteY25" fmla="*/ 465791 h 995829"/>
                      <a:gd name="connsiteX26" fmla="*/ 465792 w 1092201"/>
                      <a:gd name="connsiteY26" fmla="*/ 385482 h 995829"/>
                      <a:gd name="connsiteX27" fmla="*/ 208804 w 1092201"/>
                      <a:gd name="connsiteY27" fmla="*/ 385482 h 995829"/>
                      <a:gd name="connsiteX28" fmla="*/ 289113 w 1092201"/>
                      <a:gd name="connsiteY28" fmla="*/ 305173 h 995829"/>
                      <a:gd name="connsiteX29" fmla="*/ 369421 w 1092201"/>
                      <a:gd name="connsiteY29" fmla="*/ 385482 h 995829"/>
                      <a:gd name="connsiteX30" fmla="*/ 289113 w 1092201"/>
                      <a:gd name="connsiteY30" fmla="*/ 465791 h 995829"/>
                      <a:gd name="connsiteX31" fmla="*/ 208804 w 1092201"/>
                      <a:gd name="connsiteY31" fmla="*/ 385482 h 9958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1092201" h="995829">
                        <a:moveTo>
                          <a:pt x="54611" y="0"/>
                        </a:moveTo>
                        <a:cubicBezTo>
                          <a:pt x="24274" y="177"/>
                          <a:pt x="-176" y="24913"/>
                          <a:pt x="1" y="55251"/>
                        </a:cubicBezTo>
                        <a:cubicBezTo>
                          <a:pt x="1" y="55251"/>
                          <a:pt x="1" y="55252"/>
                          <a:pt x="1" y="55252"/>
                        </a:cubicBezTo>
                        <a:lnTo>
                          <a:pt x="1" y="719246"/>
                        </a:lnTo>
                        <a:lnTo>
                          <a:pt x="1" y="719246"/>
                        </a:lnTo>
                        <a:cubicBezTo>
                          <a:pt x="-177" y="749583"/>
                          <a:pt x="24272" y="774320"/>
                          <a:pt x="54609" y="774498"/>
                        </a:cubicBezTo>
                        <a:cubicBezTo>
                          <a:pt x="54610" y="774498"/>
                          <a:pt x="54610" y="774498"/>
                          <a:pt x="54611" y="774498"/>
                        </a:cubicBezTo>
                        <a:lnTo>
                          <a:pt x="218441" y="774498"/>
                        </a:lnTo>
                        <a:lnTo>
                          <a:pt x="218441" y="995829"/>
                        </a:lnTo>
                        <a:lnTo>
                          <a:pt x="436881" y="774498"/>
                        </a:lnTo>
                        <a:lnTo>
                          <a:pt x="1037591" y="774498"/>
                        </a:lnTo>
                        <a:cubicBezTo>
                          <a:pt x="1067928" y="774321"/>
                          <a:pt x="1092378" y="749585"/>
                          <a:pt x="1092201" y="719248"/>
                        </a:cubicBezTo>
                        <a:cubicBezTo>
                          <a:pt x="1092201" y="719247"/>
                          <a:pt x="1092201" y="719246"/>
                          <a:pt x="1092201" y="719246"/>
                        </a:cubicBezTo>
                        <a:lnTo>
                          <a:pt x="1092201" y="55252"/>
                        </a:lnTo>
                        <a:lnTo>
                          <a:pt x="1092201" y="55252"/>
                        </a:lnTo>
                        <a:cubicBezTo>
                          <a:pt x="1092379" y="24915"/>
                          <a:pt x="1067930" y="178"/>
                          <a:pt x="1037593" y="0"/>
                        </a:cubicBezTo>
                        <a:cubicBezTo>
                          <a:pt x="1037592" y="0"/>
                          <a:pt x="1037591" y="0"/>
                          <a:pt x="1037591" y="0"/>
                        </a:cubicBezTo>
                        <a:close/>
                        <a:moveTo>
                          <a:pt x="722780" y="385482"/>
                        </a:moveTo>
                        <a:cubicBezTo>
                          <a:pt x="722780" y="341129"/>
                          <a:pt x="758736" y="305173"/>
                          <a:pt x="803089" y="305173"/>
                        </a:cubicBezTo>
                        <a:cubicBezTo>
                          <a:pt x="847442" y="305173"/>
                          <a:pt x="883398" y="341129"/>
                          <a:pt x="883398" y="385482"/>
                        </a:cubicBezTo>
                        <a:cubicBezTo>
                          <a:pt x="883398" y="429836"/>
                          <a:pt x="847442" y="465791"/>
                          <a:pt x="803089" y="465791"/>
                        </a:cubicBezTo>
                        <a:cubicBezTo>
                          <a:pt x="758736" y="465791"/>
                          <a:pt x="722780" y="429836"/>
                          <a:pt x="722780" y="385482"/>
                        </a:cubicBezTo>
                        <a:close/>
                        <a:moveTo>
                          <a:pt x="465792" y="385482"/>
                        </a:moveTo>
                        <a:cubicBezTo>
                          <a:pt x="465792" y="341129"/>
                          <a:pt x="501747" y="305173"/>
                          <a:pt x="546101" y="305173"/>
                        </a:cubicBezTo>
                        <a:cubicBezTo>
                          <a:pt x="590454" y="305173"/>
                          <a:pt x="626410" y="341129"/>
                          <a:pt x="626410" y="385482"/>
                        </a:cubicBezTo>
                        <a:cubicBezTo>
                          <a:pt x="626410" y="429836"/>
                          <a:pt x="590454" y="465791"/>
                          <a:pt x="546101" y="465791"/>
                        </a:cubicBezTo>
                        <a:cubicBezTo>
                          <a:pt x="501747" y="465791"/>
                          <a:pt x="465792" y="429836"/>
                          <a:pt x="465792" y="385482"/>
                        </a:cubicBezTo>
                        <a:close/>
                        <a:moveTo>
                          <a:pt x="208804" y="385482"/>
                        </a:moveTo>
                        <a:cubicBezTo>
                          <a:pt x="208804" y="341129"/>
                          <a:pt x="244759" y="305173"/>
                          <a:pt x="289113" y="305173"/>
                        </a:cubicBezTo>
                        <a:cubicBezTo>
                          <a:pt x="333466" y="305173"/>
                          <a:pt x="369421" y="341129"/>
                          <a:pt x="369421" y="385482"/>
                        </a:cubicBezTo>
                        <a:cubicBezTo>
                          <a:pt x="369421" y="429836"/>
                          <a:pt x="333466" y="465791"/>
                          <a:pt x="289113" y="465791"/>
                        </a:cubicBezTo>
                        <a:cubicBezTo>
                          <a:pt x="244759" y="465791"/>
                          <a:pt x="208804" y="429836"/>
                          <a:pt x="208804" y="385482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txBody>
          <a:bodyPr rtlCol="0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13627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932DBCCF-D0AB-4F58-261C-158F9AD69E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spcBef>
                <a:spcPts val="1200"/>
              </a:spcBef>
              <a:defRPr/>
            </a:pPr>
            <a:r>
              <a:rPr lang="fr-FR" b="1"/>
              <a:t>Genre, inclusion et équité</a:t>
            </a:r>
            <a:r>
              <a:rPr lang="fr-FR"/>
              <a:t>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1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Plans triennaux de développement des établissements scolaires (PTDES)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2401544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857AFB14-F17B-DDF9-BFCE-7F10E30720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spcBef>
                <a:spcPts val="1200"/>
              </a:spcBef>
              <a:defRPr/>
            </a:pPr>
            <a:r>
              <a:rPr lang="fr-FR" b="1">
                <a:solidFill>
                  <a:schemeClr val="tx1">
                    <a:lumMod val="50000"/>
                    <a:lumOff val="50000"/>
                  </a:schemeClr>
                </a:solidFill>
              </a:rPr>
              <a:t>Genre, inclusion et équité</a:t>
            </a:r>
            <a:r>
              <a:rPr lang="fr-FR"/>
              <a:t>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Module 1</a:t>
            </a:r>
            <a:r>
              <a:rPr lang="fr-FR"/>
              <a:t>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Plans triennaux de développement des établissements scolaires (PTDES)</a:t>
            </a:r>
            <a:endParaRPr lang="fr-CA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3CCA02BE-111E-776A-3E41-6B542580F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0119" y="523572"/>
            <a:ext cx="2631765" cy="443198"/>
          </a:xfrm>
        </p:spPr>
        <p:txBody>
          <a:bodyPr/>
          <a:lstStyle/>
          <a:p>
            <a:r>
              <a:rPr lang="fr-FR"/>
              <a:t>Références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976F83-2743-315A-BB56-80666FF72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26</a:t>
            </a:fld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6A715E9-D253-344C-99DE-12F11FD4B509}"/>
              </a:ext>
            </a:extLst>
          </p:cNvPr>
          <p:cNvSpPr txBox="1"/>
          <p:nvPr/>
        </p:nvSpPr>
        <p:spPr>
          <a:xfrm>
            <a:off x="1390195" y="1462351"/>
            <a:ext cx="9411610" cy="40084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20000" indent="-720000">
              <a:lnSpc>
                <a:spcPct val="120000"/>
              </a:lnSpc>
              <a:spcBef>
                <a:spcPts val="1200"/>
              </a:spcBef>
              <a:buClr>
                <a:srgbClr val="92D050"/>
              </a:buClr>
            </a:pPr>
            <a:r>
              <a:rPr lang="fr-CA" b="1" kern="100" dirty="0" err="1">
                <a:solidFill>
                  <a:srgbClr val="09929B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Mepsta</a:t>
            </a:r>
            <a:r>
              <a:rPr lang="fr-CA" kern="1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(2020). </a:t>
            </a:r>
            <a:r>
              <a:rPr lang="fr-CA" i="1" kern="1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Plan sectoriel de l’éducation 2020-2030.</a:t>
            </a:r>
          </a:p>
          <a:p>
            <a:pPr marL="720000" indent="-720000">
              <a:lnSpc>
                <a:spcPct val="120000"/>
              </a:lnSpc>
              <a:spcBef>
                <a:spcPts val="1200"/>
              </a:spcBef>
              <a:buClr>
                <a:srgbClr val="92D050"/>
              </a:buClr>
            </a:pPr>
            <a:r>
              <a:rPr lang="fr-CA" b="1" kern="100" dirty="0">
                <a:solidFill>
                  <a:srgbClr val="09929B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Plaisance, E. </a:t>
            </a:r>
            <a:r>
              <a:rPr lang="fr-CA" kern="1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(2002). </a:t>
            </a:r>
            <a:r>
              <a:rPr lang="fr-CA" kern="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É</a:t>
            </a:r>
            <a:r>
              <a:rPr lang="fr-CA" kern="1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ducation spécialisée. </a:t>
            </a:r>
            <a:r>
              <a:rPr lang="fr-CA" kern="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Dans </a:t>
            </a:r>
            <a:r>
              <a:rPr lang="fr-CA" kern="1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Groux, D. (</a:t>
            </a:r>
            <a:r>
              <a:rPr lang="fr-CA" kern="100" dirty="0" err="1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dir</a:t>
            </a:r>
            <a:r>
              <a:rPr lang="fr-CA" kern="1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.) (2002). </a:t>
            </a:r>
            <a:br>
              <a:rPr lang="fr-CA" kern="1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i="1" kern="1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Dictionnaire d’éducation comparée</a:t>
            </a:r>
            <a:r>
              <a:rPr lang="fr-CA" kern="1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 L’Harmattan, 253-256.</a:t>
            </a:r>
            <a:endParaRPr lang="fr-CA" i="1" kern="100" dirty="0"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720000" indent="-720000">
              <a:lnSpc>
                <a:spcPct val="120000"/>
              </a:lnSpc>
              <a:spcBef>
                <a:spcPts val="1200"/>
              </a:spcBef>
              <a:buClr>
                <a:srgbClr val="92D050"/>
              </a:buClr>
            </a:pPr>
            <a:r>
              <a:rPr lang="fr-CA" b="1" kern="100" dirty="0">
                <a:solidFill>
                  <a:srgbClr val="09929B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Unesco</a:t>
            </a:r>
            <a:r>
              <a:rPr lang="fr-CA" kern="1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(1994). </a:t>
            </a:r>
            <a:r>
              <a:rPr lang="fr-CA" i="1" kern="1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 Conférence mondiale de Salamanque sur l’éducation et les besoins éducatifs spéciaux : accès et qualité</a:t>
            </a:r>
            <a:r>
              <a:rPr lang="fr-CA" kern="1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 Unesco et </a:t>
            </a:r>
            <a:r>
              <a:rPr lang="fr-CA" kern="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</a:t>
            </a:r>
            <a:r>
              <a:rPr lang="fr-CA" kern="1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inistère de l’Éducation </a:t>
            </a:r>
            <a:br>
              <a:rPr lang="fr-CA" kern="1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kern="1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 l’Espagne. </a:t>
            </a:r>
          </a:p>
          <a:p>
            <a:pPr marL="720000" indent="-720000">
              <a:lnSpc>
                <a:spcPct val="120000"/>
              </a:lnSpc>
              <a:spcBef>
                <a:spcPts val="1200"/>
              </a:spcBef>
              <a:buClr>
                <a:srgbClr val="92D050"/>
              </a:buClr>
            </a:pPr>
            <a:r>
              <a:rPr lang="fr-CA" b="1" kern="100" dirty="0">
                <a:solidFill>
                  <a:srgbClr val="09929B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—</a:t>
            </a:r>
            <a:r>
              <a:rPr lang="fr-CA" kern="1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(2006). </a:t>
            </a:r>
            <a:r>
              <a:rPr lang="fr-CA" i="1" kern="1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Principes directeurs pour l’inclusion : assurer l’accès à « l’éducation </a:t>
            </a:r>
            <a:br>
              <a:rPr lang="fr-CA" i="1" kern="1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i="1" kern="1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pour tous ». </a:t>
            </a:r>
            <a:r>
              <a:rPr lang="fr-CA" kern="1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Unesco. </a:t>
            </a:r>
          </a:p>
          <a:p>
            <a:pPr marL="720000" indent="-720000">
              <a:lnSpc>
                <a:spcPct val="120000"/>
              </a:lnSpc>
              <a:spcBef>
                <a:spcPts val="1200"/>
              </a:spcBef>
              <a:buClr>
                <a:srgbClr val="92D050"/>
              </a:buClr>
            </a:pPr>
            <a:r>
              <a:rPr lang="fr-CA" b="1" kern="100" dirty="0">
                <a:solidFill>
                  <a:srgbClr val="09929B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— </a:t>
            </a:r>
            <a:r>
              <a:rPr lang="fr-CA" kern="1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(2007). </a:t>
            </a:r>
            <a:r>
              <a:rPr lang="fr-CA" i="1" kern="1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Rapport mondial de suivi sur l’EPT 2008. L’éducation pour tous en 2015 : </a:t>
            </a:r>
            <a:br>
              <a:rPr lang="fr-CA" i="1" kern="1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i="1" kern="1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un objectif accessible ?.</a:t>
            </a:r>
            <a:r>
              <a:rPr lang="fr-CA" kern="1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Unesco.</a:t>
            </a:r>
          </a:p>
        </p:txBody>
      </p:sp>
    </p:spTree>
    <p:extLst>
      <p:ext uri="{BB962C8B-B14F-4D97-AF65-F5344CB8AC3E}">
        <p14:creationId xmlns:p14="http://schemas.microsoft.com/office/powerpoint/2010/main" val="6155832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3241691-5337-82CD-822B-51A5447AF486}"/>
              </a:ext>
            </a:extLst>
          </p:cNvPr>
          <p:cNvSpPr txBox="1"/>
          <p:nvPr/>
        </p:nvSpPr>
        <p:spPr>
          <a:xfrm>
            <a:off x="949072" y="4569281"/>
            <a:ext cx="230063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Open Sans"/>
              </a:rPr>
              <a:t>apprendre.auf.org</a:t>
            </a:r>
            <a:endParaRPr lang="fr-FR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2642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APPRENDRE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A90A2F"/>
      </a:accent1>
      <a:accent2>
        <a:srgbClr val="FFD500"/>
      </a:accent2>
      <a:accent3>
        <a:srgbClr val="0198E9"/>
      </a:accent3>
      <a:accent4>
        <a:srgbClr val="7EB301"/>
      </a:accent4>
      <a:accent5>
        <a:srgbClr val="E30001"/>
      </a:accent5>
      <a:accent6>
        <a:srgbClr val="5D0073"/>
      </a:accent6>
      <a:hlink>
        <a:srgbClr val="0198E9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25721</TotalTime>
  <Words>2135</Words>
  <Application>Microsoft Macintosh PowerPoint</Application>
  <PresentationFormat>Grand écran</PresentationFormat>
  <Paragraphs>213</Paragraphs>
  <Slides>27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8" baseType="lpstr">
      <vt:lpstr>Noto Sans Display Condensed</vt:lpstr>
      <vt:lpstr>Noto Sans Thin</vt:lpstr>
      <vt:lpstr>Noto Sans Black</vt:lpstr>
      <vt:lpstr>Calibri</vt:lpstr>
      <vt:lpstr>Wingdings</vt:lpstr>
      <vt:lpstr>Noto Sans</vt:lpstr>
      <vt:lpstr>Noto Sans SemiBold</vt:lpstr>
      <vt:lpstr>Garamond</vt:lpstr>
      <vt:lpstr>Arial</vt:lpstr>
      <vt:lpstr>Noto Sans ExtraBold</vt:lpstr>
      <vt:lpstr>Thème Office</vt:lpstr>
      <vt:lpstr>Présentation PowerPoint</vt:lpstr>
      <vt:lpstr>Présentation PowerPoint</vt:lpstr>
      <vt:lpstr>Rappel des objectifs de la formation</vt:lpstr>
      <vt:lpstr>Plan de la journée</vt:lpstr>
      <vt:lpstr>Présentation PowerPoint</vt:lpstr>
      <vt:lpstr>Activité 1 DÉFINITION   Rappel de la définition  et des finalités  du processus  d’élaboration des PTDES</vt:lpstr>
      <vt:lpstr>Synthèse définition du PTDES (1) </vt:lpstr>
      <vt:lpstr>Synthèse définition du PTDES (2) </vt:lpstr>
      <vt:lpstr>Activité 2 LES ÉTAPES D’UN PTDES   Rappel des différentes étapes d’un PTDES</vt:lpstr>
      <vt:lpstr>Synthèse des finalités d’un PTDES (1)</vt:lpstr>
      <vt:lpstr>Synthèse des finalités d’un PTDES (2)</vt:lpstr>
      <vt:lpstr>Les étapes d’un PTDES (1)</vt:lpstr>
      <vt:lpstr>Les étapes d’un PTDES (2)</vt:lpstr>
      <vt:lpstr>Les étapes d’un PTDES (3)</vt:lpstr>
      <vt:lpstr>Activité 3 LES OUTILS D’UN PTDES    Les outils d’élaboration d’un PTDES</vt:lpstr>
      <vt:lpstr>Les outils d’un PTDES (1)</vt:lpstr>
      <vt:lpstr>Les outils d’un PTDES (2)</vt:lpstr>
      <vt:lpstr>Les outils d’un PTDES (3)</vt:lpstr>
      <vt:lpstr>Présentation PowerPoint</vt:lpstr>
      <vt:lpstr>Activité 4 SNEI   Présentation  de la SNEI validée</vt:lpstr>
      <vt:lpstr>Vision (1)</vt:lpstr>
      <vt:lpstr>Vision (2)</vt:lpstr>
      <vt:lpstr>Présentation PowerPoint</vt:lpstr>
      <vt:lpstr>Activité 5 ADAPTATION   Adaptation de la SNEI  par rapport  au PTDES/outils</vt:lpstr>
      <vt:lpstr>Présentation PowerPoint</vt:lpstr>
      <vt:lpstr>Références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Myriam Girouard-Gagné</dc:creator>
  <cp:lastModifiedBy>Alexandre Lourdel</cp:lastModifiedBy>
  <cp:revision>287</cp:revision>
  <dcterms:created xsi:type="dcterms:W3CDTF">2022-10-03T18:36:32Z</dcterms:created>
  <dcterms:modified xsi:type="dcterms:W3CDTF">2025-02-24T12:50:37Z</dcterms:modified>
</cp:coreProperties>
</file>