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Lst>
  <p:sldSz cx="12192000" cy="6858000"/>
  <p:notesSz cx="6858000" cy="9144000"/>
  <p:embeddedFontLst>
    <p:embeddedFont>
      <p:font typeface="Noto Sans" panose="020B0502040504020204" pitchFamily="34" charset="0"/>
      <p:regular r:id="rId31"/>
      <p:bold r:id="rId32"/>
      <p:italic r:id="rId33"/>
      <p:boldItalic r:id="rId34"/>
    </p:embeddedFont>
    <p:embeddedFont>
      <p:font typeface="Noto Sans ExtraBold" panose="020B0902040504020204" pitchFamily="34" charset="0"/>
      <p:bold r:id="rId35"/>
      <p:italic r:id="rId36"/>
      <p:boldItalic r:id="rId37"/>
    </p:embeddedFont>
    <p:embeddedFont>
      <p:font typeface="Noto Sans Medium" panose="020B0602040504020204" pitchFamily="34" charset="0"/>
      <p:regular r:id="rId38"/>
      <p:italic r:id="rId39"/>
    </p:embeddedFont>
    <p:embeddedFont>
      <p:font typeface="Noto Sans SemiBold" panose="020B0702040504020204" pitchFamily="34" charset="0"/>
      <p:regular r:id="rId40"/>
      <p:bold r:id="rId41"/>
      <p:italic r:id="rId42"/>
      <p:boldItalic r:id="rId4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EA"/>
    <a:srgbClr val="8A439A"/>
    <a:srgbClr val="663272"/>
    <a:srgbClr val="643772"/>
    <a:srgbClr val="381043"/>
    <a:srgbClr val="86299F"/>
    <a:srgbClr val="6F2693"/>
    <a:srgbClr val="7C2594"/>
    <a:srgbClr val="7F5891"/>
    <a:srgbClr val="942F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0806" autoAdjust="0"/>
  </p:normalViewPr>
  <p:slideViewPr>
    <p:cSldViewPr snapToGrid="0">
      <p:cViewPr varScale="1">
        <p:scale>
          <a:sx n="96" d="100"/>
          <a:sy n="96" d="100"/>
        </p:scale>
        <p:origin x="1720"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25D0D-36BA-2B45-B448-24BC61601C02}" type="doc">
      <dgm:prSet loTypeId="urn:microsoft.com/office/officeart/2005/8/layout/process4" loCatId="process" qsTypeId="urn:microsoft.com/office/officeart/2005/8/quickstyle/simple1" qsCatId="simple" csTypeId="urn:microsoft.com/office/officeart/2005/8/colors/accent6_4" csCatId="accent6"/>
      <dgm:spPr/>
      <dgm:t>
        <a:bodyPr/>
        <a:lstStyle/>
        <a:p>
          <a:endParaRPr lang="fr-FR"/>
        </a:p>
      </dgm:t>
    </dgm:pt>
    <dgm:pt modelId="{E2B9FCC6-08AD-2E4F-AF83-D1B5043E4AD8}">
      <dgm:prSet custT="1"/>
      <dgm:spPr/>
      <dgm:t>
        <a:bodyPr/>
        <a:lstStyle/>
        <a:p>
          <a:r>
            <a:rPr lang="en-US" sz="3200" b="0" i="0">
              <a:latin typeface="Noto Sans" panose="020B0502040504020204" pitchFamily="34" charset="0"/>
              <a:ea typeface="Noto Sans" panose="020B0502040504020204" pitchFamily="34" charset="0"/>
              <a:cs typeface="Noto Sans" panose="020B0502040504020204" pitchFamily="34" charset="0"/>
            </a:rPr>
            <a:t>Je fais des constats.</a:t>
          </a:r>
          <a:endParaRPr lang="fr-ES" sz="3200" b="0">
            <a:latin typeface="Noto Sans" panose="020B0502040504020204" pitchFamily="34" charset="0"/>
            <a:ea typeface="Noto Sans" panose="020B0502040504020204" pitchFamily="34" charset="0"/>
            <a:cs typeface="Noto Sans" panose="020B0502040504020204" pitchFamily="34" charset="0"/>
          </a:endParaRPr>
        </a:p>
      </dgm:t>
    </dgm:pt>
    <dgm:pt modelId="{EC55308B-0D9A-7542-9389-14534C7982F4}" type="parTrans" cxnId="{4C6B0DD4-196C-5C47-82D3-F342769C9572}">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A991A7A3-E486-264B-B886-A868B1C93E84}" type="sibTrans" cxnId="{4C6B0DD4-196C-5C47-82D3-F342769C9572}">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ADB241DB-21E2-F443-906D-4C9C189E33C2}">
      <dgm:prSet custT="1"/>
      <dgm:spPr/>
      <dgm:t>
        <a:bodyPr/>
        <a:lstStyle/>
        <a:p>
          <a:r>
            <a:rPr lang="en-US" sz="3200" b="0" i="0">
              <a:latin typeface="Noto Sans" panose="020B0502040504020204" pitchFamily="34" charset="0"/>
              <a:ea typeface="Noto Sans" panose="020B0502040504020204" pitchFamily="34" charset="0"/>
              <a:cs typeface="Noto Sans" panose="020B0502040504020204" pitchFamily="34" charset="0"/>
            </a:rPr>
            <a:t>Je pose un regard critique.</a:t>
          </a:r>
          <a:endParaRPr lang="fr-ES" sz="3200" b="0">
            <a:latin typeface="Noto Sans" panose="020B0502040504020204" pitchFamily="34" charset="0"/>
            <a:ea typeface="Noto Sans" panose="020B0502040504020204" pitchFamily="34" charset="0"/>
            <a:cs typeface="Noto Sans" panose="020B0502040504020204" pitchFamily="34" charset="0"/>
          </a:endParaRPr>
        </a:p>
      </dgm:t>
    </dgm:pt>
    <dgm:pt modelId="{7EACBC3A-94E2-B44C-82B7-533990AE87F0}" type="parTrans" cxnId="{BD760241-45E5-C84C-B866-5C14FFF2467B}">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A847F564-A9BA-1E44-8ACD-AFC5BE80CDFA}" type="sibTrans" cxnId="{BD760241-45E5-C84C-B866-5C14FFF2467B}">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CECA1711-D569-9240-95D3-31BB1C44804F}">
      <dgm:prSet custT="1"/>
      <dgm:spPr/>
      <dgm:t>
        <a:bodyPr/>
        <a:lstStyle/>
        <a:p>
          <a:r>
            <a:rPr lang="en-US" sz="3200" b="0" i="0">
              <a:latin typeface="Noto Sans" panose="020B0502040504020204" pitchFamily="34" charset="0"/>
              <a:ea typeface="Noto Sans" panose="020B0502040504020204" pitchFamily="34" charset="0"/>
              <a:cs typeface="Noto Sans" panose="020B0502040504020204" pitchFamily="34" charset="0"/>
            </a:rPr>
            <a:t>Je cherche à m’améliorer.</a:t>
          </a:r>
          <a:endParaRPr lang="fr-ES" sz="3200" b="0">
            <a:latin typeface="Noto Sans" panose="020B0502040504020204" pitchFamily="34" charset="0"/>
            <a:ea typeface="Noto Sans" panose="020B0502040504020204" pitchFamily="34" charset="0"/>
            <a:cs typeface="Noto Sans" panose="020B0502040504020204" pitchFamily="34" charset="0"/>
          </a:endParaRPr>
        </a:p>
      </dgm:t>
    </dgm:pt>
    <dgm:pt modelId="{D728BE05-A202-C845-A358-32AC8B5B8085}" type="parTrans" cxnId="{E0A14DCB-567F-444D-8A7F-F1A66A2788F6}">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DE4FE541-6F10-9147-82C8-19219D34FD72}" type="sibTrans" cxnId="{E0A14DCB-567F-444D-8A7F-F1A66A2788F6}">
      <dgm:prSet/>
      <dgm:spPr/>
      <dgm:t>
        <a:bodyPr/>
        <a:lstStyle/>
        <a:p>
          <a:endParaRPr lang="fr-FR" sz="2800" b="0">
            <a:latin typeface="Noto Sans" panose="020B0502040504020204" pitchFamily="34" charset="0"/>
            <a:ea typeface="Noto Sans" panose="020B0502040504020204" pitchFamily="34" charset="0"/>
            <a:cs typeface="Noto Sans" panose="020B0502040504020204" pitchFamily="34" charset="0"/>
          </a:endParaRPr>
        </a:p>
      </dgm:t>
    </dgm:pt>
    <dgm:pt modelId="{A720D9A8-81B2-6F46-A2F2-E0E0557E350C}" type="pres">
      <dgm:prSet presAssocID="{D4325D0D-36BA-2B45-B448-24BC61601C02}" presName="Name0" presStyleCnt="0">
        <dgm:presLayoutVars>
          <dgm:dir/>
          <dgm:animLvl val="lvl"/>
          <dgm:resizeHandles val="exact"/>
        </dgm:presLayoutVars>
      </dgm:prSet>
      <dgm:spPr/>
    </dgm:pt>
    <dgm:pt modelId="{384EF098-2676-F444-B929-497CA1F8FB03}" type="pres">
      <dgm:prSet presAssocID="{CECA1711-D569-9240-95D3-31BB1C44804F}" presName="boxAndChildren" presStyleCnt="0"/>
      <dgm:spPr/>
    </dgm:pt>
    <dgm:pt modelId="{1E79B516-0753-6845-A86B-7DCC72C848CE}" type="pres">
      <dgm:prSet presAssocID="{CECA1711-D569-9240-95D3-31BB1C44804F}" presName="parentTextBox" presStyleLbl="node1" presStyleIdx="0" presStyleCnt="3"/>
      <dgm:spPr/>
    </dgm:pt>
    <dgm:pt modelId="{F55D9CB2-62E3-234A-BF7F-8B6127A4319B}" type="pres">
      <dgm:prSet presAssocID="{A847F564-A9BA-1E44-8ACD-AFC5BE80CDFA}" presName="sp" presStyleCnt="0"/>
      <dgm:spPr/>
    </dgm:pt>
    <dgm:pt modelId="{7F8D1F92-4FA9-5E49-8B99-540516445480}" type="pres">
      <dgm:prSet presAssocID="{ADB241DB-21E2-F443-906D-4C9C189E33C2}" presName="arrowAndChildren" presStyleCnt="0"/>
      <dgm:spPr/>
    </dgm:pt>
    <dgm:pt modelId="{9987BA4C-9307-0643-B8E3-45E969CE4103}" type="pres">
      <dgm:prSet presAssocID="{ADB241DB-21E2-F443-906D-4C9C189E33C2}" presName="parentTextArrow" presStyleLbl="node1" presStyleIdx="1" presStyleCnt="3"/>
      <dgm:spPr/>
    </dgm:pt>
    <dgm:pt modelId="{3B8F7196-8109-474A-825A-C94A45D438E7}" type="pres">
      <dgm:prSet presAssocID="{A991A7A3-E486-264B-B886-A868B1C93E84}" presName="sp" presStyleCnt="0"/>
      <dgm:spPr/>
    </dgm:pt>
    <dgm:pt modelId="{B80C13BC-D2D4-6C43-83F0-74F821DE9485}" type="pres">
      <dgm:prSet presAssocID="{E2B9FCC6-08AD-2E4F-AF83-D1B5043E4AD8}" presName="arrowAndChildren" presStyleCnt="0"/>
      <dgm:spPr/>
    </dgm:pt>
    <dgm:pt modelId="{5BC1EED1-88C9-1E4E-B233-963407B930E5}" type="pres">
      <dgm:prSet presAssocID="{E2B9FCC6-08AD-2E4F-AF83-D1B5043E4AD8}" presName="parentTextArrow" presStyleLbl="node1" presStyleIdx="2" presStyleCnt="3"/>
      <dgm:spPr/>
    </dgm:pt>
  </dgm:ptLst>
  <dgm:cxnLst>
    <dgm:cxn modelId="{B0ABAD01-71A1-4840-A965-A582E8FE3AD7}" type="presOf" srcId="{D4325D0D-36BA-2B45-B448-24BC61601C02}" destId="{A720D9A8-81B2-6F46-A2F2-E0E0557E350C}" srcOrd="0" destOrd="0" presId="urn:microsoft.com/office/officeart/2005/8/layout/process4"/>
    <dgm:cxn modelId="{4402E13E-54F9-9342-91B6-85F06126940F}" type="presOf" srcId="{E2B9FCC6-08AD-2E4F-AF83-D1B5043E4AD8}" destId="{5BC1EED1-88C9-1E4E-B233-963407B930E5}" srcOrd="0" destOrd="0" presId="urn:microsoft.com/office/officeart/2005/8/layout/process4"/>
    <dgm:cxn modelId="{BD760241-45E5-C84C-B866-5C14FFF2467B}" srcId="{D4325D0D-36BA-2B45-B448-24BC61601C02}" destId="{ADB241DB-21E2-F443-906D-4C9C189E33C2}" srcOrd="1" destOrd="0" parTransId="{7EACBC3A-94E2-B44C-82B7-533990AE87F0}" sibTransId="{A847F564-A9BA-1E44-8ACD-AFC5BE80CDFA}"/>
    <dgm:cxn modelId="{C2CB7D54-A029-764C-8684-14DE9FF064FB}" type="presOf" srcId="{ADB241DB-21E2-F443-906D-4C9C189E33C2}" destId="{9987BA4C-9307-0643-B8E3-45E969CE4103}" srcOrd="0" destOrd="0" presId="urn:microsoft.com/office/officeart/2005/8/layout/process4"/>
    <dgm:cxn modelId="{8683508D-C2F3-454C-B301-244B4AA1F606}" type="presOf" srcId="{CECA1711-D569-9240-95D3-31BB1C44804F}" destId="{1E79B516-0753-6845-A86B-7DCC72C848CE}" srcOrd="0" destOrd="0" presId="urn:microsoft.com/office/officeart/2005/8/layout/process4"/>
    <dgm:cxn modelId="{E0A14DCB-567F-444D-8A7F-F1A66A2788F6}" srcId="{D4325D0D-36BA-2B45-B448-24BC61601C02}" destId="{CECA1711-D569-9240-95D3-31BB1C44804F}" srcOrd="2" destOrd="0" parTransId="{D728BE05-A202-C845-A358-32AC8B5B8085}" sibTransId="{DE4FE541-6F10-9147-82C8-19219D34FD72}"/>
    <dgm:cxn modelId="{4C6B0DD4-196C-5C47-82D3-F342769C9572}" srcId="{D4325D0D-36BA-2B45-B448-24BC61601C02}" destId="{E2B9FCC6-08AD-2E4F-AF83-D1B5043E4AD8}" srcOrd="0" destOrd="0" parTransId="{EC55308B-0D9A-7542-9389-14534C7982F4}" sibTransId="{A991A7A3-E486-264B-B886-A868B1C93E84}"/>
    <dgm:cxn modelId="{3EFB3870-EF86-B54F-8323-A29BC5ED07D2}" type="presParOf" srcId="{A720D9A8-81B2-6F46-A2F2-E0E0557E350C}" destId="{384EF098-2676-F444-B929-497CA1F8FB03}" srcOrd="0" destOrd="0" presId="urn:microsoft.com/office/officeart/2005/8/layout/process4"/>
    <dgm:cxn modelId="{27F21DF4-FAD2-6A46-8C94-4F8E6E7B4B07}" type="presParOf" srcId="{384EF098-2676-F444-B929-497CA1F8FB03}" destId="{1E79B516-0753-6845-A86B-7DCC72C848CE}" srcOrd="0" destOrd="0" presId="urn:microsoft.com/office/officeart/2005/8/layout/process4"/>
    <dgm:cxn modelId="{9EEAE492-0613-634C-A324-004700FA866D}" type="presParOf" srcId="{A720D9A8-81B2-6F46-A2F2-E0E0557E350C}" destId="{F55D9CB2-62E3-234A-BF7F-8B6127A4319B}" srcOrd="1" destOrd="0" presId="urn:microsoft.com/office/officeart/2005/8/layout/process4"/>
    <dgm:cxn modelId="{40ACEC26-218D-634B-B500-AE7C61EF9FE3}" type="presParOf" srcId="{A720D9A8-81B2-6F46-A2F2-E0E0557E350C}" destId="{7F8D1F92-4FA9-5E49-8B99-540516445480}" srcOrd="2" destOrd="0" presId="urn:microsoft.com/office/officeart/2005/8/layout/process4"/>
    <dgm:cxn modelId="{0B926409-CA00-DB43-8451-7EC83865B34D}" type="presParOf" srcId="{7F8D1F92-4FA9-5E49-8B99-540516445480}" destId="{9987BA4C-9307-0643-B8E3-45E969CE4103}" srcOrd="0" destOrd="0" presId="urn:microsoft.com/office/officeart/2005/8/layout/process4"/>
    <dgm:cxn modelId="{240F228F-5CD6-DA47-B893-EB4921B024D4}" type="presParOf" srcId="{A720D9A8-81B2-6F46-A2F2-E0E0557E350C}" destId="{3B8F7196-8109-474A-825A-C94A45D438E7}" srcOrd="3" destOrd="0" presId="urn:microsoft.com/office/officeart/2005/8/layout/process4"/>
    <dgm:cxn modelId="{D74EBD75-25C0-504C-AC37-F14D2C996C00}" type="presParOf" srcId="{A720D9A8-81B2-6F46-A2F2-E0E0557E350C}" destId="{B80C13BC-D2D4-6C43-83F0-74F821DE9485}" srcOrd="4" destOrd="0" presId="urn:microsoft.com/office/officeart/2005/8/layout/process4"/>
    <dgm:cxn modelId="{563C602B-24AD-FF40-95D8-1D10D8211A40}" type="presParOf" srcId="{B80C13BC-D2D4-6C43-83F0-74F821DE9485}" destId="{5BC1EED1-88C9-1E4E-B233-963407B930E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9B516-0753-6845-A86B-7DCC72C848CE}">
      <dsp:nvSpPr>
        <dsp:cNvPr id="0" name=""/>
        <dsp:cNvSpPr/>
      </dsp:nvSpPr>
      <dsp:spPr>
        <a:xfrm>
          <a:off x="0" y="2774948"/>
          <a:ext cx="6208713" cy="910799"/>
        </a:xfrm>
        <a:prstGeom prst="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0" i="0" kern="1200">
              <a:latin typeface="Noto Sans" panose="020B0502040504020204" pitchFamily="34" charset="0"/>
              <a:ea typeface="Noto Sans" panose="020B0502040504020204" pitchFamily="34" charset="0"/>
              <a:cs typeface="Noto Sans" panose="020B0502040504020204" pitchFamily="34" charset="0"/>
            </a:rPr>
            <a:t>Je cherche à m’améliorer.</a:t>
          </a:r>
          <a:endParaRPr lang="fr-ES" sz="3200" b="0" kern="1200">
            <a:latin typeface="Noto Sans" panose="020B0502040504020204" pitchFamily="34" charset="0"/>
            <a:ea typeface="Noto Sans" panose="020B0502040504020204" pitchFamily="34" charset="0"/>
            <a:cs typeface="Noto Sans" panose="020B0502040504020204" pitchFamily="34" charset="0"/>
          </a:endParaRPr>
        </a:p>
      </dsp:txBody>
      <dsp:txXfrm>
        <a:off x="0" y="2774948"/>
        <a:ext cx="6208713" cy="910799"/>
      </dsp:txXfrm>
    </dsp:sp>
    <dsp:sp modelId="{9987BA4C-9307-0643-B8E3-45E969CE4103}">
      <dsp:nvSpPr>
        <dsp:cNvPr id="0" name=""/>
        <dsp:cNvSpPr/>
      </dsp:nvSpPr>
      <dsp:spPr>
        <a:xfrm rot="10800000">
          <a:off x="0" y="1387800"/>
          <a:ext cx="6208713" cy="1400810"/>
        </a:xfrm>
        <a:prstGeom prst="upArrowCallout">
          <a:avLst/>
        </a:prstGeom>
        <a:solidFill>
          <a:schemeClr val="accent6">
            <a:shade val="50000"/>
            <a:hueOff val="-358739"/>
            <a:satOff val="-58888"/>
            <a:lumOff val="38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0" i="0" kern="1200">
              <a:latin typeface="Noto Sans" panose="020B0502040504020204" pitchFamily="34" charset="0"/>
              <a:ea typeface="Noto Sans" panose="020B0502040504020204" pitchFamily="34" charset="0"/>
              <a:cs typeface="Noto Sans" panose="020B0502040504020204" pitchFamily="34" charset="0"/>
            </a:rPr>
            <a:t>Je pose un regard critique.</a:t>
          </a:r>
          <a:endParaRPr lang="fr-ES" sz="3200" b="0" kern="1200">
            <a:latin typeface="Noto Sans" panose="020B0502040504020204" pitchFamily="34" charset="0"/>
            <a:ea typeface="Noto Sans" panose="020B0502040504020204" pitchFamily="34" charset="0"/>
            <a:cs typeface="Noto Sans" panose="020B0502040504020204" pitchFamily="34" charset="0"/>
          </a:endParaRPr>
        </a:p>
      </dsp:txBody>
      <dsp:txXfrm rot="10800000">
        <a:off x="0" y="1387800"/>
        <a:ext cx="6208713" cy="910204"/>
      </dsp:txXfrm>
    </dsp:sp>
    <dsp:sp modelId="{5BC1EED1-88C9-1E4E-B233-963407B930E5}">
      <dsp:nvSpPr>
        <dsp:cNvPr id="0" name=""/>
        <dsp:cNvSpPr/>
      </dsp:nvSpPr>
      <dsp:spPr>
        <a:xfrm rot="10800000">
          <a:off x="0" y="651"/>
          <a:ext cx="6208713" cy="1400810"/>
        </a:xfrm>
        <a:prstGeom prst="upArrowCallout">
          <a:avLst/>
        </a:prstGeom>
        <a:solidFill>
          <a:schemeClr val="accent6">
            <a:shade val="50000"/>
            <a:hueOff val="-358739"/>
            <a:satOff val="-58888"/>
            <a:lumOff val="38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0" i="0" kern="1200">
              <a:latin typeface="Noto Sans" panose="020B0502040504020204" pitchFamily="34" charset="0"/>
              <a:ea typeface="Noto Sans" panose="020B0502040504020204" pitchFamily="34" charset="0"/>
              <a:cs typeface="Noto Sans" panose="020B0502040504020204" pitchFamily="34" charset="0"/>
            </a:rPr>
            <a:t>Je fais des constats.</a:t>
          </a:r>
          <a:endParaRPr lang="fr-ES" sz="3200" b="0" kern="1200">
            <a:latin typeface="Noto Sans" panose="020B0502040504020204" pitchFamily="34" charset="0"/>
            <a:ea typeface="Noto Sans" panose="020B0502040504020204" pitchFamily="34" charset="0"/>
            <a:cs typeface="Noto Sans" panose="020B0502040504020204" pitchFamily="34" charset="0"/>
          </a:endParaRPr>
        </a:p>
      </dsp:txBody>
      <dsp:txXfrm rot="10800000">
        <a:off x="0" y="651"/>
        <a:ext cx="6208713" cy="91020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6598"/>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766221"/>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participation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de l’apprenant </a:t>
            </a:r>
          </a:p>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à son évaluation</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9</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1244985299"/>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F811C87-BF4C-5F54-8A30-53369E6886C9}"/>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4CCE635B-E635-23B9-3970-34AE4F745CA5}"/>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5073CF41-1CFE-050E-99D1-ED04C57CD7CA}"/>
              </a:ext>
            </a:extLst>
          </p:cNvPr>
          <p:cNvSpPr>
            <a:spLocks noGrp="1"/>
          </p:cNvSpPr>
          <p:nvPr>
            <p:ph type="title"/>
          </p:nvPr>
        </p:nvSpPr>
        <p:spPr/>
        <p:txBody>
          <a:bodyPr/>
          <a:lstStyle/>
          <a:p>
            <a:r>
              <a:rPr lang="fr-FR" dirty="0"/>
              <a:t>Intentions et objectifs</a:t>
            </a:r>
            <a:endParaRPr lang="fr-FR"/>
          </a:p>
        </p:txBody>
      </p:sp>
      <p:graphicFrame>
        <p:nvGraphicFramePr>
          <p:cNvPr id="8" name="Tableau 7">
            <a:extLst>
              <a:ext uri="{FF2B5EF4-FFF2-40B4-BE49-F238E27FC236}">
                <a16:creationId xmlns:a16="http://schemas.microsoft.com/office/drawing/2014/main" id="{6F73139F-4EF6-DE8C-1C75-A320657ABA8C}"/>
              </a:ext>
            </a:extLst>
          </p:cNvPr>
          <p:cNvGraphicFramePr>
            <a:graphicFrameLocks noGrp="1"/>
          </p:cNvGraphicFramePr>
          <p:nvPr>
            <p:extLst>
              <p:ext uri="{D42A27DB-BD31-4B8C-83A1-F6EECF244321}">
                <p14:modId xmlns:p14="http://schemas.microsoft.com/office/powerpoint/2010/main" val="3092574892"/>
              </p:ext>
            </p:extLst>
          </p:nvPr>
        </p:nvGraphicFramePr>
        <p:xfrm>
          <a:off x="2563328" y="2792592"/>
          <a:ext cx="7065343" cy="25682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S’approprier les trois modalités d’évaluation accessibles </a:t>
                      </a:r>
                      <a:br>
                        <a:rPr lang="fr-CA" sz="1800" dirty="0">
                          <a:effectLst/>
                        </a:rPr>
                      </a:br>
                      <a:r>
                        <a:rPr lang="fr-CA" sz="1800" dirty="0">
                          <a:effectLst/>
                        </a:rPr>
                        <a:t>aux élèves : l’autoévaluation, la coévaluation et l’évaluation </a:t>
                      </a:r>
                      <a:br>
                        <a:rPr lang="fr-CA" sz="1800" dirty="0">
                          <a:effectLst/>
                        </a:rPr>
                      </a:br>
                      <a:r>
                        <a:rPr lang="fr-CA" sz="1800" dirty="0">
                          <a:effectLst/>
                        </a:rPr>
                        <a:t>par les pairs, leurs avantages et leurs limites.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Analyser des outils variés de participation de l’élève </a:t>
                      </a:r>
                      <a:br>
                        <a:rPr lang="fr-CA" sz="1800" dirty="0">
                          <a:effectLst/>
                        </a:rPr>
                      </a:br>
                      <a:r>
                        <a:rPr lang="fr-CA" sz="1800" dirty="0">
                          <a:effectLst/>
                        </a:rPr>
                        <a:t>à son évaluation à l’aide de critères définis.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Élaborer un outil de participation de l’élève en contexte disciplinaire.</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487842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88523B5-2B58-6DD2-C7B6-914D2D6C27CC}"/>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094B9E6F-D49B-5971-A468-CAE5D8204F2D}"/>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CE30ADF8-2812-A71A-90F9-951A09C5E1DF}"/>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FE1E8198-EB75-1F90-EEA2-DAEC584339A5}"/>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Pourquoi amener l’appre-nant à s’autoévaluer ?</a:t>
            </a:r>
          </a:p>
          <a:p>
            <a:pPr marL="18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Caractéristiques </a:t>
            </a:r>
            <a:b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l’autoévaluation</a:t>
            </a:r>
          </a:p>
        </p:txBody>
      </p:sp>
      <p:sp>
        <p:nvSpPr>
          <p:cNvPr id="7" name="Rectangle : coins arrondis 6">
            <a:extLst>
              <a:ext uri="{FF2B5EF4-FFF2-40B4-BE49-F238E27FC236}">
                <a16:creationId xmlns:a16="http://schemas.microsoft.com/office/drawing/2014/main" id="{6D607EF9-4935-B2E0-C7AF-D6DB7B599055}"/>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Avantages et limites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des différents processus</a:t>
            </a:r>
          </a:p>
        </p:txBody>
      </p:sp>
      <p:sp>
        <p:nvSpPr>
          <p:cNvPr id="8" name="Rectangle : coins arrondis 7">
            <a:extLst>
              <a:ext uri="{FF2B5EF4-FFF2-40B4-BE49-F238E27FC236}">
                <a16:creationId xmlns:a16="http://schemas.microsoft.com/office/drawing/2014/main" id="{7A2F452B-EFB9-EA22-3203-072D86E919F2}"/>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Élaboration d’un outil </a:t>
            </a:r>
            <a:b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6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participation de l’élève à son évaluation</a:t>
            </a:r>
          </a:p>
        </p:txBody>
      </p:sp>
    </p:spTree>
    <p:extLst>
      <p:ext uri="{BB962C8B-B14F-4D97-AF65-F5344CB8AC3E}">
        <p14:creationId xmlns:p14="http://schemas.microsoft.com/office/powerpoint/2010/main" val="4224326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7A7D4E8-D9E9-A97B-AD97-C8F39C535816}"/>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3F5B0C1A-8B5C-84C1-7DE9-A63939AFA0D4}"/>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5DDAA4A3-FCB9-C8DA-A0D4-1835AF1C0FD9}"/>
              </a:ext>
            </a:extLst>
          </p:cNvPr>
          <p:cNvSpPr>
            <a:spLocks noGrp="1"/>
          </p:cNvSpPr>
          <p:nvPr>
            <p:ph type="title"/>
          </p:nvPr>
        </p:nvSpPr>
        <p:spPr/>
        <p:txBody>
          <a:bodyPr/>
          <a:lstStyle/>
          <a:p>
            <a:r>
              <a:rPr lang="fr-FR" dirty="0"/>
              <a:t>Activités de préparation</a:t>
            </a:r>
            <a:endParaRPr lang="fr-FR"/>
          </a:p>
        </p:txBody>
      </p:sp>
      <p:grpSp>
        <p:nvGrpSpPr>
          <p:cNvPr id="14" name="Groupe 13">
            <a:extLst>
              <a:ext uri="{FF2B5EF4-FFF2-40B4-BE49-F238E27FC236}">
                <a16:creationId xmlns:a16="http://schemas.microsoft.com/office/drawing/2014/main" id="{77F2DB77-2988-5292-B016-A40B8D37A941}"/>
              </a:ext>
            </a:extLst>
          </p:cNvPr>
          <p:cNvGrpSpPr/>
          <p:nvPr/>
        </p:nvGrpSpPr>
        <p:grpSpPr>
          <a:xfrm>
            <a:off x="1263722" y="2198669"/>
            <a:ext cx="9965823" cy="3421295"/>
            <a:chOff x="1263722" y="2198669"/>
            <a:chExt cx="9965823" cy="3421295"/>
          </a:xfrm>
        </p:grpSpPr>
        <p:sp>
          <p:nvSpPr>
            <p:cNvPr id="15" name="Flèche droite à entaille 14">
              <a:extLst>
                <a:ext uri="{FF2B5EF4-FFF2-40B4-BE49-F238E27FC236}">
                  <a16:creationId xmlns:a16="http://schemas.microsoft.com/office/drawing/2014/main" id="{B28FD6B5-D98D-454C-85B7-B52EDCB1776D}"/>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16" name="Forme libre 15">
              <a:extLst>
                <a:ext uri="{FF2B5EF4-FFF2-40B4-BE49-F238E27FC236}">
                  <a16:creationId xmlns:a16="http://schemas.microsoft.com/office/drawing/2014/main" id="{6D74C665-CD1E-CFF5-A4C4-FF88BDDD12B7}"/>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1</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Mise en situation</a:t>
              </a:r>
              <a:endParaRPr lang="fr-ES" sz="2000" kern="12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Ellipse 16">
              <a:extLst>
                <a:ext uri="{FF2B5EF4-FFF2-40B4-BE49-F238E27FC236}">
                  <a16:creationId xmlns:a16="http://schemas.microsoft.com/office/drawing/2014/main" id="{2194B7F2-19CB-94AC-6113-516251427AED}"/>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8" name="Forme libre 17">
              <a:extLst>
                <a:ext uri="{FF2B5EF4-FFF2-40B4-BE49-F238E27FC236}">
                  <a16:creationId xmlns:a16="http://schemas.microsoft.com/office/drawing/2014/main" id="{063AB028-B715-47E7-745C-89E2B8B4A8FB}"/>
                </a:ext>
              </a:extLst>
            </p:cNvPr>
            <p:cNvSpPr/>
            <p:nvPr/>
          </p:nvSpPr>
          <p:spPr>
            <a:xfrm>
              <a:off x="3715540" y="4251446"/>
              <a:ext cx="4057351"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2</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Pourquoi amener l’apprenant à s’autoévaluer ?</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9" name="Ellipse 18">
              <a:extLst>
                <a:ext uri="{FF2B5EF4-FFF2-40B4-BE49-F238E27FC236}">
                  <a16:creationId xmlns:a16="http://schemas.microsoft.com/office/drawing/2014/main" id="{55113268-4214-10D2-6C6B-703572AC8E57}"/>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20" name="Forme libre 19">
              <a:extLst>
                <a:ext uri="{FF2B5EF4-FFF2-40B4-BE49-F238E27FC236}">
                  <a16:creationId xmlns:a16="http://schemas.microsoft.com/office/drawing/2014/main" id="{B88F3F90-BAB2-AA0A-062B-D5BB5AEF9CC7}"/>
                </a:ext>
              </a:extLst>
            </p:cNvPr>
            <p:cNvSpPr/>
            <p:nvPr/>
          </p:nvSpPr>
          <p:spPr>
            <a:xfrm>
              <a:off x="7176615" y="2198669"/>
              <a:ext cx="3213455"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3</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Caractéristiques </a:t>
              </a:r>
              <a:br>
                <a:rPr lang="en-US" sz="2000" b="0" i="0" kern="1200" dirty="0" err="1">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de l’autoévaluation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21" name="Ellipse 20">
              <a:extLst>
                <a:ext uri="{FF2B5EF4-FFF2-40B4-BE49-F238E27FC236}">
                  <a16:creationId xmlns:a16="http://schemas.microsoft.com/office/drawing/2014/main" id="{FAFB4A99-6135-3E19-D30B-A362DDB0CC2D}"/>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22" name="Image 21">
            <a:extLst>
              <a:ext uri="{FF2B5EF4-FFF2-40B4-BE49-F238E27FC236}">
                <a16:creationId xmlns:a16="http://schemas.microsoft.com/office/drawing/2014/main" id="{ED946BCB-35C8-2F82-77F6-F575876F31A3}"/>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23" name="Image 22">
            <a:extLst>
              <a:ext uri="{FF2B5EF4-FFF2-40B4-BE49-F238E27FC236}">
                <a16:creationId xmlns:a16="http://schemas.microsoft.com/office/drawing/2014/main" id="{0101E818-6C1F-0357-E5E4-FDABE2B07288}"/>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24" name="Image 23">
            <a:extLst>
              <a:ext uri="{FF2B5EF4-FFF2-40B4-BE49-F238E27FC236}">
                <a16:creationId xmlns:a16="http://schemas.microsoft.com/office/drawing/2014/main" id="{D3706395-9BE9-4544-2773-0F39EEBE22EF}"/>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17586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CE3C9F2-B818-B76A-AADB-69F5E6AE764E}"/>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75F2DE60-0EE0-547C-A567-19374DE21B7D}"/>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EB93F915-EA25-C55E-FC55-DE739024C750}"/>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PlaceHolder 3">
            <a:extLst>
              <a:ext uri="{FF2B5EF4-FFF2-40B4-BE49-F238E27FC236}">
                <a16:creationId xmlns:a16="http://schemas.microsoft.com/office/drawing/2014/main" id="{DD088125-BC5F-349A-5CBB-0855A406658E}"/>
              </a:ext>
            </a:extLst>
          </p:cNvPr>
          <p:cNvSpPr txBox="1">
            <a:spLocks/>
          </p:cNvSpPr>
          <p:nvPr/>
        </p:nvSpPr>
        <p:spPr>
          <a:xfrm>
            <a:off x="4593840" y="1836629"/>
            <a:ext cx="6751648" cy="3392075"/>
          </a:xfrm>
          <a:prstGeom prst="rect">
            <a:avLst/>
          </a:prstGeom>
          <a:noFill/>
          <a:ln w="0">
            <a:noFill/>
          </a:ln>
          <a:effectLst/>
        </p:spPr>
        <p:txBody>
          <a:bodyPr vert="horz" lIns="91440" tIns="45720" rIns="91440" bIns="45720" rtlCol="0" anchor="t" anchorCtr="0">
            <a:noAutofit/>
          </a:bodyPr>
          <a:lstStyle>
            <a:lvl1pPr algn="ctr" defTabSz="914400" rtl="0" eaLnBrk="1" latinLnBrk="0" hangingPunct="1">
              <a:lnSpc>
                <a:spcPct val="90000"/>
              </a:lnSpc>
              <a:spcBef>
                <a:spcPct val="0"/>
              </a:spcBef>
              <a:buNone/>
              <a:defRPr sz="3200" b="1" kern="120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l">
              <a:spcBef>
                <a:spcPts val="1001"/>
              </a:spcBef>
              <a:tabLst>
                <a:tab pos="0" algn="l"/>
              </a:tabLst>
            </a:pPr>
            <a:r>
              <a:rPr lang="fr-FR" sz="2400" b="0" spc="-1">
                <a:solidFill>
                  <a:schemeClr val="dk1"/>
                </a:solidFill>
              </a:rPr>
              <a:t>Les élèves travaillent en dyade pour résoudre un problème en mathématiques. </a:t>
            </a:r>
          </a:p>
          <a:p>
            <a:pPr algn="l">
              <a:spcBef>
                <a:spcPts val="1001"/>
              </a:spcBef>
              <a:tabLst>
                <a:tab pos="0" algn="l"/>
              </a:tabLst>
            </a:pPr>
            <a:r>
              <a:rPr lang="fr-FR" sz="2400" b="0" spc="-1">
                <a:solidFill>
                  <a:schemeClr val="dk1"/>
                </a:solidFill>
              </a:rPr>
              <a:t>À la fin, ils ne savent pas s’ils ont bien suivi </a:t>
            </a:r>
            <a:br>
              <a:rPr lang="fr-FR" sz="2400" b="0" spc="-1">
                <a:solidFill>
                  <a:schemeClr val="dk1"/>
                </a:solidFill>
              </a:rPr>
            </a:br>
            <a:r>
              <a:rPr lang="fr-FR" sz="2400" b="0" spc="-1">
                <a:solidFill>
                  <a:schemeClr val="dk1"/>
                </a:solidFill>
              </a:rPr>
              <a:t>les consignes, car lorsqu’ils comparent </a:t>
            </a:r>
            <a:br>
              <a:rPr lang="fr-FR" sz="2400" b="0" spc="-1">
                <a:solidFill>
                  <a:schemeClr val="dk1"/>
                </a:solidFill>
              </a:rPr>
            </a:br>
            <a:r>
              <a:rPr lang="fr-FR" sz="2400" b="0" spc="-1">
                <a:solidFill>
                  <a:schemeClr val="dk1"/>
                </a:solidFill>
              </a:rPr>
              <a:t>leurs réponses, ils n’arrivent pas </a:t>
            </a:r>
            <a:br>
              <a:rPr lang="fr-FR" sz="2400" b="0" spc="-1">
                <a:solidFill>
                  <a:schemeClr val="dk1"/>
                </a:solidFill>
              </a:rPr>
            </a:br>
            <a:r>
              <a:rPr lang="fr-FR" sz="2400" b="0" spc="-1">
                <a:solidFill>
                  <a:schemeClr val="dk1"/>
                </a:solidFill>
              </a:rPr>
              <a:t>à la même solution. </a:t>
            </a:r>
          </a:p>
          <a:p>
            <a:pPr algn="l">
              <a:spcBef>
                <a:spcPts val="1001"/>
              </a:spcBef>
              <a:tabLst>
                <a:tab pos="0" algn="l"/>
              </a:tabLst>
            </a:pPr>
            <a:r>
              <a:rPr lang="fr-FR" sz="2400" spc="-1">
                <a:solidFill>
                  <a:srgbClr val="0070C0"/>
                </a:solidFill>
              </a:rPr>
              <a:t>Que peut faire l’enseignant pour </a:t>
            </a:r>
            <a:br>
              <a:rPr lang="fr-FR" sz="2400" spc="-1">
                <a:solidFill>
                  <a:srgbClr val="0070C0"/>
                </a:solidFill>
              </a:rPr>
            </a:br>
            <a:r>
              <a:rPr lang="fr-FR" sz="2400" spc="-1">
                <a:solidFill>
                  <a:srgbClr val="0070C0"/>
                </a:solidFill>
              </a:rPr>
              <a:t>rendre les élèves plus autonomes </a:t>
            </a:r>
            <a:br>
              <a:rPr lang="fr-FR" sz="2400" spc="-1">
                <a:solidFill>
                  <a:srgbClr val="0070C0"/>
                </a:solidFill>
              </a:rPr>
            </a:br>
            <a:r>
              <a:rPr lang="fr-FR" sz="2400" spc="-1">
                <a:solidFill>
                  <a:srgbClr val="0070C0"/>
                </a:solidFill>
              </a:rPr>
              <a:t>dans leur démarche ?</a:t>
            </a:r>
          </a:p>
        </p:txBody>
      </p:sp>
    </p:spTree>
    <p:extLst>
      <p:ext uri="{BB962C8B-B14F-4D97-AF65-F5344CB8AC3E}">
        <p14:creationId xmlns:p14="http://schemas.microsoft.com/office/powerpoint/2010/main" val="1338758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7</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0" name="ZoneTexte 9">
            <a:extLst>
              <a:ext uri="{FF2B5EF4-FFF2-40B4-BE49-F238E27FC236}">
                <a16:creationId xmlns:a16="http://schemas.microsoft.com/office/drawing/2014/main" id="{F8940902-AC6E-F811-47B6-4C42D9DEFB68}"/>
              </a:ext>
            </a:extLst>
          </p:cNvPr>
          <p:cNvSpPr txBox="1"/>
          <p:nvPr/>
        </p:nvSpPr>
        <p:spPr>
          <a:xfrm>
            <a:off x="1915622" y="1833056"/>
            <a:ext cx="8439777" cy="461665"/>
          </a:xfrm>
          <a:prstGeom prst="rect">
            <a:avLst/>
          </a:prstGeom>
          <a:noFill/>
        </p:spPr>
        <p:txBody>
          <a:bodyPr wrap="square" rtlCol="0">
            <a:spAutoFit/>
          </a:bodyPr>
          <a:lstStyle/>
          <a:p>
            <a:pPr algn="ctr"/>
            <a:r>
              <a:rPr lang="fr-FR" sz="24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Créer un nuage de mots entourant le concept de :</a:t>
            </a:r>
          </a:p>
        </p:txBody>
      </p:sp>
      <p:pic>
        <p:nvPicPr>
          <p:cNvPr id="6" name="Graphique 8" descr="Download from cloud avec un remplissage uni">
            <a:extLst>
              <a:ext uri="{FF2B5EF4-FFF2-40B4-BE49-F238E27FC236}">
                <a16:creationId xmlns:a16="http://schemas.microsoft.com/office/drawing/2014/main" id="{6C4A1AB4-4BA1-ADAB-0656-E030E387AEE4}"/>
              </a:ext>
            </a:extLst>
          </p:cNvPr>
          <p:cNvPicPr/>
          <p:nvPr/>
        </p:nvPicPr>
        <p:blipFill rotWithShape="1">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4838673" y="2294721"/>
            <a:ext cx="2514654" cy="2151377"/>
          </a:xfrm>
          <a:prstGeom prst="rect">
            <a:avLst/>
          </a:prstGeom>
          <a:ln w="0">
            <a:noFill/>
          </a:ln>
        </p:spPr>
      </p:pic>
      <p:sp>
        <p:nvSpPr>
          <p:cNvPr id="8" name="ZoneTexte 7">
            <a:extLst>
              <a:ext uri="{FF2B5EF4-FFF2-40B4-BE49-F238E27FC236}">
                <a16:creationId xmlns:a16="http://schemas.microsoft.com/office/drawing/2014/main" id="{42F864B0-F0B3-55B4-348C-A05F99D5594F}"/>
              </a:ext>
            </a:extLst>
          </p:cNvPr>
          <p:cNvSpPr txBox="1"/>
          <p:nvPr/>
        </p:nvSpPr>
        <p:spPr>
          <a:xfrm>
            <a:off x="4474633" y="4605532"/>
            <a:ext cx="3242733" cy="510778"/>
          </a:xfrm>
          <a:prstGeom prst="roundRect">
            <a:avLst/>
          </a:prstGeom>
          <a:solidFill>
            <a:srgbClr val="0070C0"/>
          </a:solidFill>
        </p:spPr>
        <p:txBody>
          <a:bodyPr wrap="square" anchor="ctr">
            <a:spAutoFit/>
          </a:bodyPr>
          <a:lstStyle/>
          <a:p>
            <a:pPr indent="0" algn="ctr" defTabSz="914400">
              <a:spcBef>
                <a:spcPts val="1001"/>
              </a:spcBef>
              <a:buNone/>
              <a:tabLst>
                <a:tab pos="0" algn="l"/>
              </a:tabLst>
            </a:pPr>
            <a:r>
              <a:rPr lang="fr-FR" sz="24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AUTOÉVALUATION</a:t>
            </a:r>
            <a:endParaRPr lang="fr-FR" sz="2400" b="0"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82253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D30500-6756-8069-659C-582DA676F2C6}"/>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3" name="Espace réservé du pied de page 2">
            <a:extLst>
              <a:ext uri="{FF2B5EF4-FFF2-40B4-BE49-F238E27FC236}">
                <a16:creationId xmlns:a16="http://schemas.microsoft.com/office/drawing/2014/main" id="{E0A551FB-6C8F-8CA5-5FC8-A7F3F74CA80B}"/>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F3427EAB-5FC3-741E-5615-8A94FD251729}"/>
              </a:ext>
            </a:extLst>
          </p:cNvPr>
          <p:cNvSpPr>
            <a:spLocks noGrp="1"/>
          </p:cNvSpPr>
          <p:nvPr>
            <p:ph type="title"/>
          </p:nvPr>
        </p:nvSpPr>
        <p:spPr/>
        <p:txBody>
          <a:bodyPr/>
          <a:lstStyle/>
          <a:p>
            <a:r>
              <a:rPr lang="fr-FR" sz="4000">
                <a:solidFill>
                  <a:srgbClr val="FFC000"/>
                </a:solidFill>
              </a:rPr>
              <a:t>Activité 2</a:t>
            </a:r>
            <a:br>
              <a:rPr lang="fr-FR"/>
            </a:br>
            <a:r>
              <a:rPr lang="fr-FR"/>
              <a:t>Pourquoi amener l’apprenant à s’autoévaluer ?</a:t>
            </a:r>
          </a:p>
        </p:txBody>
      </p:sp>
      <p:sp>
        <p:nvSpPr>
          <p:cNvPr id="5" name="Espace réservé du texte 4">
            <a:extLst>
              <a:ext uri="{FF2B5EF4-FFF2-40B4-BE49-F238E27FC236}">
                <a16:creationId xmlns:a16="http://schemas.microsoft.com/office/drawing/2014/main" id="{F9A210B6-B154-73F5-021E-50C62D1D2590}"/>
              </a:ext>
            </a:extLst>
          </p:cNvPr>
          <p:cNvSpPr>
            <a:spLocks noGrp="1"/>
          </p:cNvSpPr>
          <p:nvPr>
            <p:ph type="body" sz="quarter" idx="13"/>
          </p:nvPr>
        </p:nvSpPr>
        <p:spPr>
          <a:xfrm>
            <a:off x="4759854" y="1757363"/>
            <a:ext cx="6416300" cy="3956050"/>
          </a:xfrm>
        </p:spPr>
        <p:txBody>
          <a:bodyPr>
            <a:noAutofit/>
          </a:bodyPr>
          <a:lstStyle/>
          <a:p>
            <a:pPr indent="0" algn="just" defTabSz="914400">
              <a:lnSpc>
                <a:spcPts val="3200"/>
              </a:lnSpc>
              <a:spcBef>
                <a:spcPts val="1001"/>
              </a:spcBef>
              <a:spcAft>
                <a:spcPts val="799"/>
              </a:spcAft>
              <a:buNone/>
              <a:tabLst>
                <a:tab pos="0" algn="l"/>
              </a:tabLst>
            </a:pPr>
            <a:r>
              <a:rPr lang="fr-FR" sz="3200" b="1" strike="noStrike" spc="-1">
                <a:solidFill>
                  <a:srgbClr val="FFC000"/>
                </a:solidFill>
              </a:rPr>
              <a:t>«</a:t>
            </a:r>
            <a:r>
              <a:rPr lang="fr-FR" sz="2400" b="0" strike="noStrike" spc="-1">
                <a:solidFill>
                  <a:srgbClr val="000000"/>
                </a:solidFill>
              </a:rPr>
              <a:t> L’autoévaluation est la démarche par laquelle l’élève porte un jugement sur la qualité de son travail, ou de son cheminement, au regard des objectifs d’apprentissage ciblés au départ et en fonction des critères d’évaluation proposés par l’enseignant </a:t>
            </a:r>
            <a:r>
              <a:rPr lang="fr-FR" sz="3200" b="1" strike="noStrike" spc="-1">
                <a:solidFill>
                  <a:srgbClr val="FFC000"/>
                </a:solidFill>
              </a:rPr>
              <a:t>»</a:t>
            </a:r>
            <a:r>
              <a:rPr lang="fr-FR" sz="2400" b="0" strike="noStrike" spc="-1">
                <a:solidFill>
                  <a:srgbClr val="000000"/>
                </a:solidFill>
              </a:rPr>
              <a:t> </a:t>
            </a:r>
            <a:r>
              <a:rPr lang="fr-FR" sz="2400" b="0" strike="noStrike" spc="-1">
                <a:solidFill>
                  <a:schemeClr val="tx1">
                    <a:lumMod val="50000"/>
                    <a:lumOff val="50000"/>
                  </a:schemeClr>
                </a:solidFill>
              </a:rPr>
              <a:t>(Fontaine, Savoie-Zajc et Cadieux, 2020, p. 44).</a:t>
            </a:r>
          </a:p>
        </p:txBody>
      </p:sp>
    </p:spTree>
    <p:extLst>
      <p:ext uri="{BB962C8B-B14F-4D97-AF65-F5344CB8AC3E}">
        <p14:creationId xmlns:p14="http://schemas.microsoft.com/office/powerpoint/2010/main" val="2997695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L’autoévaluation n’est pas…</a:t>
            </a:r>
            <a:endParaRPr lang="fr-FR" b="0" i="1" dirty="0">
              <a:solidFill>
                <a:schemeClr val="accent6"/>
              </a:solidFill>
            </a:endParaRPr>
          </a:p>
        </p:txBody>
      </p:sp>
      <p:sp>
        <p:nvSpPr>
          <p:cNvPr id="8" name="Rectangle 7">
            <a:extLst>
              <a:ext uri="{FF2B5EF4-FFF2-40B4-BE49-F238E27FC236}">
                <a16:creationId xmlns:a16="http://schemas.microsoft.com/office/drawing/2014/main" id="{46DC698D-C258-A9D5-74A4-C98CED1887B6}"/>
              </a:ext>
            </a:extLst>
          </p:cNvPr>
          <p:cNvSpPr/>
          <p:nvPr/>
        </p:nvSpPr>
        <p:spPr>
          <a:xfrm>
            <a:off x="2917236" y="1494693"/>
            <a:ext cx="671562" cy="679318"/>
          </a:xfrm>
          <a:prstGeom prst="rect">
            <a:avLst/>
          </a:prstGeom>
          <a:blipFill rotWithShape="0">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a:blipFill>
          <a:ln>
            <a:no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Rectangle 8">
            <a:extLst>
              <a:ext uri="{FF2B5EF4-FFF2-40B4-BE49-F238E27FC236}">
                <a16:creationId xmlns:a16="http://schemas.microsoft.com/office/drawing/2014/main" id="{CF354886-6EA8-6491-C03D-A6B285417E31}"/>
              </a:ext>
            </a:extLst>
          </p:cNvPr>
          <p:cNvSpPr/>
          <p:nvPr/>
        </p:nvSpPr>
        <p:spPr>
          <a:xfrm>
            <a:off x="2341675" y="2412330"/>
            <a:ext cx="1822982" cy="666331"/>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711360">
              <a:lnSpc>
                <a:spcPct val="100000"/>
              </a:lnSpc>
              <a:spcAft>
                <a:spcPts val="561"/>
              </a:spcAft>
              <a:tabLst>
                <a:tab pos="0" algn="l"/>
              </a:tabLst>
            </a:pPr>
            <a: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t>Autosatisfaction : </a:t>
            </a: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Sentiment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 bien-être suite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à une activité.</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Rectangle 9">
            <a:extLst>
              <a:ext uri="{FF2B5EF4-FFF2-40B4-BE49-F238E27FC236}">
                <a16:creationId xmlns:a16="http://schemas.microsoft.com/office/drawing/2014/main" id="{28E9F7EE-5851-2B1C-5C81-F7EB06972465}"/>
              </a:ext>
            </a:extLst>
          </p:cNvPr>
          <p:cNvSpPr/>
          <p:nvPr/>
        </p:nvSpPr>
        <p:spPr>
          <a:xfrm>
            <a:off x="5952235" y="1494693"/>
            <a:ext cx="671562" cy="679318"/>
          </a:xfrm>
          <a:prstGeom prst="rect">
            <a:avLst/>
          </a:prstGeom>
          <a:blipFill rotWithShape="0">
            <a:blip r:embed="rId3" cstate="screen">
              <a:duotone>
                <a:schemeClr val="accent6">
                  <a:shade val="45000"/>
                  <a:satMod val="135000"/>
                </a:schemeClr>
                <a:prstClr val="white"/>
              </a:duotone>
              <a:extLst>
                <a:ext uri="{28A0092B-C50C-407E-A947-70E740481C1C}">
                  <a14:useLocalDpi xmlns:a14="http://schemas.microsoft.com/office/drawing/2010/main"/>
                </a:ext>
              </a:extLst>
            </a:blip>
            <a:srcRect/>
            <a:stretch/>
          </a:blip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Rectangle 10">
            <a:extLst>
              <a:ext uri="{FF2B5EF4-FFF2-40B4-BE49-F238E27FC236}">
                <a16:creationId xmlns:a16="http://schemas.microsoft.com/office/drawing/2014/main" id="{3DDBAB46-7F31-C52D-2FC4-748E64C5BDBF}"/>
              </a:ext>
            </a:extLst>
          </p:cNvPr>
          <p:cNvSpPr/>
          <p:nvPr/>
        </p:nvSpPr>
        <p:spPr>
          <a:xfrm>
            <a:off x="4907093" y="2412330"/>
            <a:ext cx="2761844" cy="666329"/>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711360">
              <a:lnSpc>
                <a:spcPct val="100000"/>
              </a:lnSpc>
              <a:spcAft>
                <a:spcPts val="561"/>
              </a:spcAft>
              <a:tabLst>
                <a:tab pos="0" algn="l"/>
              </a:tabLst>
            </a:pPr>
            <a: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t>Autoquestionnement  : </a:t>
            </a: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Stratégie d’étude où l’élève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se pose des questions pour retenir le contenu.</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Rectangle 11">
            <a:extLst>
              <a:ext uri="{FF2B5EF4-FFF2-40B4-BE49-F238E27FC236}">
                <a16:creationId xmlns:a16="http://schemas.microsoft.com/office/drawing/2014/main" id="{8D3896EF-6512-F49D-54D6-3BFC2D1F2020}"/>
              </a:ext>
            </a:extLst>
          </p:cNvPr>
          <p:cNvSpPr/>
          <p:nvPr/>
        </p:nvSpPr>
        <p:spPr>
          <a:xfrm>
            <a:off x="8950231" y="1494693"/>
            <a:ext cx="671562" cy="679318"/>
          </a:xfrm>
          <a:prstGeom prst="rect">
            <a:avLst/>
          </a:prstGeom>
          <a:blipFill rotWithShape="0">
            <a:blip r:embed="rId4" cstate="screen">
              <a:duotone>
                <a:schemeClr val="accent6">
                  <a:shade val="45000"/>
                  <a:satMod val="135000"/>
                </a:schemeClr>
                <a:prstClr val="white"/>
              </a:duotone>
              <a:extLst>
                <a:ext uri="{28A0092B-C50C-407E-A947-70E740481C1C}">
                  <a14:useLocalDpi xmlns:a14="http://schemas.microsoft.com/office/drawing/2010/main"/>
                </a:ext>
              </a:extLst>
            </a:blip>
            <a:srcRect/>
            <a:stretch/>
          </a:blip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Rectangle 12">
            <a:extLst>
              <a:ext uri="{FF2B5EF4-FFF2-40B4-BE49-F238E27FC236}">
                <a16:creationId xmlns:a16="http://schemas.microsoft.com/office/drawing/2014/main" id="{C21EB9F4-1927-367E-02A3-C1DAA918E429}"/>
              </a:ext>
            </a:extLst>
          </p:cNvPr>
          <p:cNvSpPr/>
          <p:nvPr/>
        </p:nvSpPr>
        <p:spPr>
          <a:xfrm>
            <a:off x="8083986" y="2412330"/>
            <a:ext cx="2404050" cy="666329"/>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711360">
              <a:lnSpc>
                <a:spcPct val="100000"/>
              </a:lnSpc>
              <a:spcAft>
                <a:spcPts val="561"/>
              </a:spcAft>
              <a:tabLst>
                <a:tab pos="0" algn="l"/>
              </a:tabLst>
            </a:pPr>
            <a: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t>Notation : </a:t>
            </a:r>
            <a:br>
              <a:rPr lang="fr-CA" sz="1600"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Attribution d’une note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par l’élève.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Rectangle 13">
            <a:extLst>
              <a:ext uri="{FF2B5EF4-FFF2-40B4-BE49-F238E27FC236}">
                <a16:creationId xmlns:a16="http://schemas.microsoft.com/office/drawing/2014/main" id="{D2FF330E-ABA2-6035-8A16-56232717A9BA}"/>
              </a:ext>
            </a:extLst>
          </p:cNvPr>
          <p:cNvSpPr/>
          <p:nvPr/>
        </p:nvSpPr>
        <p:spPr>
          <a:xfrm>
            <a:off x="4177544" y="3871912"/>
            <a:ext cx="671562" cy="679318"/>
          </a:xfrm>
          <a:prstGeom prst="rect">
            <a:avLst/>
          </a:prstGeom>
          <a:blipFill rotWithShape="0">
            <a:blip r:embed="rId5" cstate="screen">
              <a:duotone>
                <a:schemeClr val="accent6">
                  <a:shade val="45000"/>
                  <a:satMod val="135000"/>
                </a:schemeClr>
                <a:prstClr val="white"/>
              </a:duotone>
              <a:extLst>
                <a:ext uri="{28A0092B-C50C-407E-A947-70E740481C1C}">
                  <a14:useLocalDpi xmlns:a14="http://schemas.microsoft.com/office/drawing/2010/main"/>
                </a:ext>
              </a:extLst>
            </a:blip>
            <a:srcRect/>
            <a:stretch/>
          </a:blip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Rectangle 14">
            <a:extLst>
              <a:ext uri="{FF2B5EF4-FFF2-40B4-BE49-F238E27FC236}">
                <a16:creationId xmlns:a16="http://schemas.microsoft.com/office/drawing/2014/main" id="{65CBC05E-4999-66A4-E212-C0AA09BE03AB}"/>
              </a:ext>
            </a:extLst>
          </p:cNvPr>
          <p:cNvSpPr/>
          <p:nvPr/>
        </p:nvSpPr>
        <p:spPr>
          <a:xfrm>
            <a:off x="3191098" y="4789549"/>
            <a:ext cx="2644455" cy="666329"/>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711360">
              <a:lnSpc>
                <a:spcPct val="100000"/>
              </a:lnSpc>
              <a:spcAft>
                <a:spcPts val="561"/>
              </a:spcAft>
              <a:tabLst>
                <a:tab pos="0" algn="l"/>
              </a:tabLst>
            </a:pPr>
            <a: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t>Autobilan : </a:t>
            </a:r>
            <a:b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Constat de ce qui a été réalisé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à l’aide d’une grille.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Rectangle 15">
            <a:extLst>
              <a:ext uri="{FF2B5EF4-FFF2-40B4-BE49-F238E27FC236}">
                <a16:creationId xmlns:a16="http://schemas.microsoft.com/office/drawing/2014/main" id="{0DFA9077-B04A-0267-FA81-F26CB73F9C03}"/>
              </a:ext>
            </a:extLst>
          </p:cNvPr>
          <p:cNvSpPr/>
          <p:nvPr/>
        </p:nvSpPr>
        <p:spPr>
          <a:xfrm>
            <a:off x="7678675" y="3871912"/>
            <a:ext cx="671562" cy="679318"/>
          </a:xfrm>
          <a:prstGeom prst="rect">
            <a:avLst/>
          </a:prstGeom>
          <a:blipFill rotWithShape="0">
            <a:blip r:embed="rId6" cstate="screen">
              <a:duotone>
                <a:schemeClr val="accent6">
                  <a:shade val="45000"/>
                  <a:satMod val="135000"/>
                </a:schemeClr>
                <a:prstClr val="white"/>
              </a:duotone>
              <a:extLst>
                <a:ext uri="{28A0092B-C50C-407E-A947-70E740481C1C}">
                  <a14:useLocalDpi xmlns:a14="http://schemas.microsoft.com/office/drawing/2010/main"/>
                </a:ext>
              </a:extLst>
            </a:blip>
            <a:srcRect/>
            <a:stretch/>
          </a:blip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16">
            <a:extLst>
              <a:ext uri="{FF2B5EF4-FFF2-40B4-BE49-F238E27FC236}">
                <a16:creationId xmlns:a16="http://schemas.microsoft.com/office/drawing/2014/main" id="{22F1FD18-6EA0-907C-B4AF-B5CE5F170B13}"/>
              </a:ext>
            </a:extLst>
          </p:cNvPr>
          <p:cNvSpPr/>
          <p:nvPr/>
        </p:nvSpPr>
        <p:spPr>
          <a:xfrm>
            <a:off x="6921706" y="4789549"/>
            <a:ext cx="2185500" cy="666329"/>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711360">
              <a:lnSpc>
                <a:spcPct val="100000"/>
              </a:lnSpc>
              <a:spcAft>
                <a:spcPts val="561"/>
              </a:spcAft>
              <a:tabLst>
                <a:tab pos="0" algn="l"/>
              </a:tabLst>
            </a:pPr>
            <a:r>
              <a:rPr lang="fr-CA" sz="1600" b="1" strike="noStrike" spc="-1">
                <a:solidFill>
                  <a:schemeClr val="accent6"/>
                </a:solidFill>
                <a:latin typeface="Noto Sans" panose="020B0502040504020204" pitchFamily="34" charset="0"/>
                <a:ea typeface="Noto Sans" panose="020B0502040504020204" pitchFamily="34" charset="0"/>
                <a:cs typeface="Noto Sans" panose="020B0502040504020204" pitchFamily="34" charset="0"/>
              </a:rPr>
              <a:t>Autocorrection : </a:t>
            </a: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Correction par l’élève </a:t>
            </a:r>
            <a:b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4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de sa propre copie.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848739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Conditions préalables à l’autoévaluation du côté des enseignants</a:t>
            </a:r>
            <a:endParaRPr lang="fr-FR" b="0" i="1" dirty="0">
              <a:solidFill>
                <a:schemeClr val="accent6"/>
              </a:solidFill>
            </a:endParaRPr>
          </a:p>
        </p:txBody>
      </p:sp>
      <p:sp>
        <p:nvSpPr>
          <p:cNvPr id="6" name="PlaceHolder 2">
            <a:extLst>
              <a:ext uri="{FF2B5EF4-FFF2-40B4-BE49-F238E27FC236}">
                <a16:creationId xmlns:a16="http://schemas.microsoft.com/office/drawing/2014/main" id="{CE08171E-22B3-8CE5-103B-8895DE9819AB}"/>
              </a:ext>
            </a:extLst>
          </p:cNvPr>
          <p:cNvSpPr txBox="1">
            <a:spLocks/>
          </p:cNvSpPr>
          <p:nvPr/>
        </p:nvSpPr>
        <p:spPr>
          <a:xfrm>
            <a:off x="2039160" y="1848240"/>
            <a:ext cx="9279240" cy="316152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indent="-270000">
              <a:lnSpc>
                <a:spcPct val="100000"/>
              </a:lnSpc>
              <a:spcBef>
                <a:spcPts val="1200"/>
              </a:spcBef>
              <a:buClr>
                <a:srgbClr val="FFC000"/>
              </a:buClr>
              <a:buFont typeface="Wingdings" pitchFamily="2" charset="2"/>
              <a:buChar char="§"/>
            </a:pPr>
            <a:r>
              <a:rPr lang="fr-CA" sz="2400" spc="-1">
                <a:solidFill>
                  <a:schemeClr val="dk1"/>
                </a:solidFill>
              </a:rPr>
              <a:t>Faire </a:t>
            </a:r>
            <a:r>
              <a:rPr lang="fr-CA" sz="2400" b="1" spc="-1">
                <a:solidFill>
                  <a:schemeClr val="dk1"/>
                </a:solidFill>
              </a:rPr>
              <a:t>confiance</a:t>
            </a:r>
            <a:r>
              <a:rPr lang="fr-CA" sz="2400" spc="-1">
                <a:solidFill>
                  <a:schemeClr val="dk1"/>
                </a:solidFill>
              </a:rPr>
              <a:t> à la capacité de l’élève.</a:t>
            </a:r>
            <a:endParaRPr lang="fr-FR" sz="2400" spc="-1">
              <a:solidFill>
                <a:schemeClr val="dk1"/>
              </a:solidFill>
            </a:endParaRPr>
          </a:p>
          <a:p>
            <a:pPr marL="270000" indent="-270000">
              <a:lnSpc>
                <a:spcPct val="100000"/>
              </a:lnSpc>
              <a:spcBef>
                <a:spcPts val="1200"/>
              </a:spcBef>
              <a:buClr>
                <a:srgbClr val="FFC000"/>
              </a:buClr>
              <a:buFont typeface="Wingdings" pitchFamily="2" charset="2"/>
              <a:buChar char="§"/>
            </a:pPr>
            <a:r>
              <a:rPr lang="fr-CA" sz="2400" spc="-1">
                <a:solidFill>
                  <a:schemeClr val="dk1"/>
                </a:solidFill>
              </a:rPr>
              <a:t>Guider les élèves dans leur démarche réflexive.</a:t>
            </a:r>
            <a:endParaRPr lang="fr-FR" sz="2400" spc="-1">
              <a:solidFill>
                <a:schemeClr val="dk1"/>
              </a:solidFill>
            </a:endParaRPr>
          </a:p>
          <a:p>
            <a:pPr marL="270000" indent="-270000">
              <a:lnSpc>
                <a:spcPct val="100000"/>
              </a:lnSpc>
              <a:spcBef>
                <a:spcPts val="1200"/>
              </a:spcBef>
              <a:buClr>
                <a:srgbClr val="FFC000"/>
              </a:buClr>
              <a:buFont typeface="Wingdings" pitchFamily="2" charset="2"/>
              <a:buChar char="§"/>
            </a:pPr>
            <a:r>
              <a:rPr lang="fr-CA" sz="2400" spc="-1">
                <a:solidFill>
                  <a:schemeClr val="dk1"/>
                </a:solidFill>
              </a:rPr>
              <a:t>Constater la qualité de la démarche d’autoévaluation.</a:t>
            </a:r>
            <a:endParaRPr lang="fr-FR" sz="2400" spc="-1">
              <a:solidFill>
                <a:schemeClr val="dk1"/>
              </a:solidFill>
            </a:endParaRPr>
          </a:p>
          <a:p>
            <a:pPr marL="270000" indent="-270000">
              <a:lnSpc>
                <a:spcPct val="100000"/>
              </a:lnSpc>
              <a:spcBef>
                <a:spcPts val="1200"/>
              </a:spcBef>
              <a:buClr>
                <a:srgbClr val="FFC000"/>
              </a:buClr>
              <a:buFont typeface="Wingdings" pitchFamily="2" charset="2"/>
              <a:buChar char="§"/>
            </a:pPr>
            <a:r>
              <a:rPr lang="fr-CA" sz="2400" spc="-1">
                <a:solidFill>
                  <a:schemeClr val="dk1"/>
                </a:solidFill>
              </a:rPr>
              <a:t>Offrir de la rétroaction sur la justesse des autoévaluations.</a:t>
            </a:r>
            <a:endParaRPr lang="fr-FR" sz="2400" spc="-1">
              <a:solidFill>
                <a:schemeClr val="dk1"/>
              </a:solidFill>
            </a:endParaRPr>
          </a:p>
          <a:p>
            <a:pPr marL="270000" indent="-270000">
              <a:lnSpc>
                <a:spcPct val="100000"/>
              </a:lnSpc>
              <a:spcBef>
                <a:spcPts val="1200"/>
              </a:spcBef>
              <a:buClr>
                <a:srgbClr val="FFC000"/>
              </a:buClr>
              <a:buFont typeface="Wingdings" pitchFamily="2" charset="2"/>
              <a:buChar char="§"/>
            </a:pPr>
            <a:r>
              <a:rPr lang="fr-CA" sz="2400" spc="-1">
                <a:solidFill>
                  <a:schemeClr val="dk1"/>
                </a:solidFill>
              </a:rPr>
              <a:t>Valoriser le développement de l’autonomie.</a:t>
            </a:r>
            <a:endParaRPr lang="fr-FR" sz="2400" spc="-1">
              <a:solidFill>
                <a:schemeClr val="dk1"/>
              </a:solidFill>
            </a:endParaRPr>
          </a:p>
          <a:p>
            <a:pPr marL="270000" indent="-270000">
              <a:lnSpc>
                <a:spcPct val="100000"/>
              </a:lnSpc>
              <a:spcBef>
                <a:spcPts val="1200"/>
              </a:spcBef>
              <a:buClr>
                <a:srgbClr val="FFC000"/>
              </a:buClr>
              <a:buFont typeface="Wingdings" pitchFamily="2" charset="2"/>
              <a:buChar char="§"/>
            </a:pPr>
            <a:r>
              <a:rPr lang="fr-CA" sz="2400" spc="-1">
                <a:solidFill>
                  <a:schemeClr val="dk1"/>
                </a:solidFill>
              </a:rPr>
              <a:t>Offrir des situations d’apprentissage complexes.</a:t>
            </a:r>
            <a:endParaRPr lang="fr-FR" sz="2400" spc="-1">
              <a:solidFill>
                <a:schemeClr val="dk1"/>
              </a:solidFill>
            </a:endParaRPr>
          </a:p>
        </p:txBody>
      </p:sp>
    </p:spTree>
    <p:extLst>
      <p:ext uri="{BB962C8B-B14F-4D97-AF65-F5344CB8AC3E}">
        <p14:creationId xmlns:p14="http://schemas.microsoft.com/office/powerpoint/2010/main" val="170814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Conditions préalables à l’autoévaluation du côté des élèves</a:t>
            </a:r>
            <a:endParaRPr lang="fr-FR" b="0" i="1" dirty="0">
              <a:solidFill>
                <a:schemeClr val="accent6"/>
              </a:solidFill>
            </a:endParaRPr>
          </a:p>
        </p:txBody>
      </p:sp>
      <p:sp>
        <p:nvSpPr>
          <p:cNvPr id="6" name="PlaceHolder 2">
            <a:extLst>
              <a:ext uri="{FF2B5EF4-FFF2-40B4-BE49-F238E27FC236}">
                <a16:creationId xmlns:a16="http://schemas.microsoft.com/office/drawing/2014/main" id="{CE08171E-22B3-8CE5-103B-8895DE9819AB}"/>
              </a:ext>
            </a:extLst>
          </p:cNvPr>
          <p:cNvSpPr txBox="1">
            <a:spLocks/>
          </p:cNvSpPr>
          <p:nvPr/>
        </p:nvSpPr>
        <p:spPr>
          <a:xfrm>
            <a:off x="2039160" y="1848240"/>
            <a:ext cx="9279240" cy="316152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indent="-270000">
              <a:lnSpc>
                <a:spcPct val="100000"/>
              </a:lnSpc>
              <a:spcBef>
                <a:spcPts val="1200"/>
              </a:spcBef>
              <a:buClr>
                <a:srgbClr val="FFC000"/>
              </a:buClr>
              <a:buFont typeface="Wingdings" pitchFamily="2" charset="2"/>
              <a:buChar char="§"/>
            </a:pPr>
            <a:r>
              <a:rPr lang="fr-CA" sz="2400" spc="-1">
                <a:solidFill>
                  <a:schemeClr val="dk1"/>
                </a:solidFill>
              </a:rPr>
              <a:t>Avoir </a:t>
            </a:r>
            <a:r>
              <a:rPr lang="fr-CA" sz="2400" b="1" spc="-1">
                <a:solidFill>
                  <a:schemeClr val="dk1"/>
                </a:solidFill>
              </a:rPr>
              <a:t>confiance</a:t>
            </a:r>
            <a:r>
              <a:rPr lang="fr-CA" sz="2400" spc="-1">
                <a:solidFill>
                  <a:schemeClr val="dk1"/>
                </a:solidFill>
              </a:rPr>
              <a:t> en l’enseignant.</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Accepter de poser un regard critique sur soi.</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Prendre conscience de l’apport de l’autoévaluation.</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Arriver à porter un regard objectif sur soi-même.</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Ne pas craindre de prendre des risques </a:t>
            </a:r>
            <a:br>
              <a:rPr lang="fr-CA" sz="2400" spc="-1">
                <a:solidFill>
                  <a:schemeClr val="dk1"/>
                </a:solidFill>
              </a:rPr>
            </a:br>
            <a:r>
              <a:rPr lang="fr-CA" sz="2400" spc="-1">
                <a:solidFill>
                  <a:schemeClr val="dk1"/>
                </a:solidFill>
              </a:rPr>
              <a:t>et de montrer ses erreurs.</a:t>
            </a:r>
          </a:p>
        </p:txBody>
      </p:sp>
    </p:spTree>
    <p:extLst>
      <p:ext uri="{BB962C8B-B14F-4D97-AF65-F5344CB8AC3E}">
        <p14:creationId xmlns:p14="http://schemas.microsoft.com/office/powerpoint/2010/main" val="3719303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Lors de l’autoévaluation selon Allal (1999), on doit faire attention à…</a:t>
            </a:r>
            <a:endParaRPr lang="fr-FR" b="0" i="1" dirty="0">
              <a:solidFill>
                <a:schemeClr val="accent6"/>
              </a:solidFill>
            </a:endParaRPr>
          </a:p>
        </p:txBody>
      </p:sp>
      <p:sp>
        <p:nvSpPr>
          <p:cNvPr id="6" name="PlaceHolder 2">
            <a:extLst>
              <a:ext uri="{FF2B5EF4-FFF2-40B4-BE49-F238E27FC236}">
                <a16:creationId xmlns:a16="http://schemas.microsoft.com/office/drawing/2014/main" id="{CE08171E-22B3-8CE5-103B-8895DE9819AB}"/>
              </a:ext>
            </a:extLst>
          </p:cNvPr>
          <p:cNvSpPr txBox="1">
            <a:spLocks/>
          </p:cNvSpPr>
          <p:nvPr/>
        </p:nvSpPr>
        <p:spPr>
          <a:xfrm>
            <a:off x="2039160" y="2140848"/>
            <a:ext cx="9279240" cy="3161520"/>
          </a:xfrm>
          <a:prstGeom prst="rect">
            <a:avLst/>
          </a:prstGeom>
          <a:noFill/>
          <a:ln w="0">
            <a:noFill/>
          </a:ln>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indent="-270000">
              <a:lnSpc>
                <a:spcPct val="100000"/>
              </a:lnSpc>
              <a:spcBef>
                <a:spcPts val="1200"/>
              </a:spcBef>
              <a:buClr>
                <a:srgbClr val="FFC000"/>
              </a:buClr>
              <a:buFont typeface="Wingdings" pitchFamily="2" charset="2"/>
              <a:buChar char="§"/>
            </a:pPr>
            <a:r>
              <a:rPr lang="fr-CA" sz="2400" spc="-1">
                <a:solidFill>
                  <a:schemeClr val="dk1"/>
                </a:solidFill>
              </a:rPr>
              <a:t>La confusion des rôles</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La confusion entre le moyen et le but</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L’aspect affectif</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L’accroissement des inégalités</a:t>
            </a:r>
          </a:p>
          <a:p>
            <a:pPr marL="270000" indent="-270000">
              <a:lnSpc>
                <a:spcPct val="100000"/>
              </a:lnSpc>
              <a:spcBef>
                <a:spcPts val="1200"/>
              </a:spcBef>
              <a:buClr>
                <a:srgbClr val="FFC000"/>
              </a:buClr>
              <a:buFont typeface="Wingdings" pitchFamily="2" charset="2"/>
              <a:buChar char="§"/>
            </a:pPr>
            <a:r>
              <a:rPr lang="fr-CA" sz="2400" spc="-1">
                <a:solidFill>
                  <a:schemeClr val="dk1"/>
                </a:solidFill>
              </a:rPr>
              <a:t>La complexité du contexte dans lequel évolue l’élève</a:t>
            </a:r>
          </a:p>
          <a:p>
            <a:pPr marL="270000" indent="-270000">
              <a:lnSpc>
                <a:spcPct val="100000"/>
              </a:lnSpc>
              <a:spcBef>
                <a:spcPts val="1200"/>
              </a:spcBef>
              <a:buClr>
                <a:srgbClr val="FFC000"/>
              </a:buClr>
              <a:buFont typeface="Wingdings" pitchFamily="2" charset="2"/>
              <a:buChar char="§"/>
            </a:pPr>
            <a:endParaRPr lang="fr-CA" sz="2400" spc="-1">
              <a:solidFill>
                <a:schemeClr val="dk1"/>
              </a:solidFill>
            </a:endParaRPr>
          </a:p>
          <a:p>
            <a:pPr marL="270000" indent="-270000">
              <a:lnSpc>
                <a:spcPct val="100000"/>
              </a:lnSpc>
              <a:spcBef>
                <a:spcPts val="1200"/>
              </a:spcBef>
              <a:buClr>
                <a:srgbClr val="FFC000"/>
              </a:buClr>
              <a:buFont typeface="Wingdings" pitchFamily="2" charset="2"/>
              <a:buChar char="§"/>
            </a:pPr>
            <a:endParaRPr lang="fr-CA" sz="2400" spc="-1">
              <a:solidFill>
                <a:schemeClr val="dk1"/>
              </a:solidFill>
            </a:endParaRPr>
          </a:p>
        </p:txBody>
      </p:sp>
    </p:spTree>
    <p:extLst>
      <p:ext uri="{BB962C8B-B14F-4D97-AF65-F5344CB8AC3E}">
        <p14:creationId xmlns:p14="http://schemas.microsoft.com/office/powerpoint/2010/main" val="38182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2</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Condition </a:t>
            </a:r>
            <a:r>
              <a:rPr lang="fr-FR" i="1" dirty="0">
                <a:solidFill>
                  <a:schemeClr val="accent6"/>
                </a:solidFill>
              </a:rPr>
              <a:t>sine qua non</a:t>
            </a:r>
            <a:r>
              <a:rPr lang="fr-FR" dirty="0">
                <a:solidFill>
                  <a:schemeClr val="accent6"/>
                </a:solidFill>
              </a:rPr>
              <a:t> à l’autoévaluation selon Laveault (1999)</a:t>
            </a:r>
            <a:endParaRPr lang="fr-FR" b="0" i="1" dirty="0">
              <a:solidFill>
                <a:schemeClr val="accent6"/>
              </a:solidFill>
            </a:endParaRPr>
          </a:p>
        </p:txBody>
      </p:sp>
      <p:sp>
        <p:nvSpPr>
          <p:cNvPr id="7" name="PlaceHolder 1">
            <a:extLst>
              <a:ext uri="{FF2B5EF4-FFF2-40B4-BE49-F238E27FC236}">
                <a16:creationId xmlns:a16="http://schemas.microsoft.com/office/drawing/2014/main" id="{6473CC38-7D70-E4B0-9CC0-62F1ACC32B93}"/>
              </a:ext>
            </a:extLst>
          </p:cNvPr>
          <p:cNvSpPr txBox="1">
            <a:spLocks/>
          </p:cNvSpPr>
          <p:nvPr/>
        </p:nvSpPr>
        <p:spPr>
          <a:xfrm>
            <a:off x="2424086" y="2289378"/>
            <a:ext cx="7621200" cy="2775960"/>
          </a:xfrm>
          <a:prstGeom prst="rect">
            <a:avLst/>
          </a:prstGeom>
          <a:noFill/>
          <a:ln w="0">
            <a:noFill/>
          </a:ln>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1001"/>
              </a:spcBef>
              <a:tabLst>
                <a:tab pos="0" algn="l"/>
              </a:tabLst>
            </a:pPr>
            <a:r>
              <a:rPr lang="en-US" sz="3600" b="1" spc="-1">
                <a:solidFill>
                  <a:srgbClr val="0070C0"/>
                </a:solidFill>
              </a:rPr>
              <a:t>La motivation </a:t>
            </a:r>
            <a:br>
              <a:rPr lang="en-US" sz="3600" b="1" spc="-1">
                <a:solidFill>
                  <a:srgbClr val="0070C0"/>
                </a:solidFill>
              </a:rPr>
            </a:br>
            <a:r>
              <a:rPr lang="en-US" sz="3600" b="1" spc="-1">
                <a:solidFill>
                  <a:srgbClr val="0070C0"/>
                </a:solidFill>
              </a:rPr>
              <a:t>des élèves à mieux se connaître comme apprenant.</a:t>
            </a:r>
            <a:endParaRPr lang="fr-FR" sz="3600" b="1" spc="-1">
              <a:solidFill>
                <a:srgbClr val="0070C0"/>
              </a:solidFill>
            </a:endParaRPr>
          </a:p>
        </p:txBody>
      </p:sp>
    </p:spTree>
    <p:extLst>
      <p:ext uri="{BB962C8B-B14F-4D97-AF65-F5344CB8AC3E}">
        <p14:creationId xmlns:p14="http://schemas.microsoft.com/office/powerpoint/2010/main" val="416353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D30500-6756-8069-659C-582DA676F2C6}"/>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3" name="Espace réservé du pied de page 2">
            <a:extLst>
              <a:ext uri="{FF2B5EF4-FFF2-40B4-BE49-F238E27FC236}">
                <a16:creationId xmlns:a16="http://schemas.microsoft.com/office/drawing/2014/main" id="{E0A551FB-6C8F-8CA5-5FC8-A7F3F74CA80B}"/>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F3427EAB-5FC3-741E-5615-8A94FD251729}"/>
              </a:ext>
            </a:extLst>
          </p:cNvPr>
          <p:cNvSpPr>
            <a:spLocks noGrp="1"/>
          </p:cNvSpPr>
          <p:nvPr>
            <p:ph type="title"/>
          </p:nvPr>
        </p:nvSpPr>
        <p:spPr>
          <a:xfrm>
            <a:off x="338195" y="1554480"/>
            <a:ext cx="3398156" cy="3674225"/>
          </a:xfrm>
        </p:spPr>
        <p:txBody>
          <a:bodyPr/>
          <a:lstStyle/>
          <a:p>
            <a:r>
              <a:rPr lang="fr-FR" sz="4000">
                <a:solidFill>
                  <a:srgbClr val="FFC000"/>
                </a:solidFill>
              </a:rPr>
              <a:t>Activité 3</a:t>
            </a:r>
            <a:br>
              <a:rPr lang="fr-FR"/>
            </a:br>
            <a:r>
              <a:rPr lang="fr-FR"/>
              <a:t>Caractéristiques de l’autoévaluation</a:t>
            </a:r>
          </a:p>
        </p:txBody>
      </p:sp>
      <p:sp>
        <p:nvSpPr>
          <p:cNvPr id="5" name="Espace réservé du texte 4">
            <a:extLst>
              <a:ext uri="{FF2B5EF4-FFF2-40B4-BE49-F238E27FC236}">
                <a16:creationId xmlns:a16="http://schemas.microsoft.com/office/drawing/2014/main" id="{F9A210B6-B154-73F5-021E-50C62D1D2590}"/>
              </a:ext>
            </a:extLst>
          </p:cNvPr>
          <p:cNvSpPr>
            <a:spLocks noGrp="1"/>
          </p:cNvSpPr>
          <p:nvPr>
            <p:ph type="body" sz="quarter" idx="13"/>
          </p:nvPr>
        </p:nvSpPr>
        <p:spPr>
          <a:xfrm>
            <a:off x="4929188" y="1413567"/>
            <a:ext cx="6416300" cy="3956050"/>
          </a:xfrm>
        </p:spPr>
        <p:txBody>
          <a:bodyPr>
            <a:noAutofit/>
          </a:bodyPr>
          <a:lstStyle/>
          <a:p>
            <a:pPr indent="0" defTabSz="914400">
              <a:lnSpc>
                <a:spcPct val="110000"/>
              </a:lnSpc>
              <a:spcBef>
                <a:spcPts val="1001"/>
              </a:spcBef>
              <a:spcAft>
                <a:spcPts val="799"/>
              </a:spcAft>
              <a:buNone/>
              <a:tabLst>
                <a:tab pos="0" algn="l"/>
              </a:tabLst>
            </a:pPr>
            <a:r>
              <a:rPr lang="fr-FR" sz="2400" b="1" strike="noStrike" spc="-1">
                <a:solidFill>
                  <a:srgbClr val="0070C0"/>
                </a:solidFill>
              </a:rPr>
              <a:t>Le processus de l’autoévaluation, </a:t>
            </a:r>
            <a:br>
              <a:rPr lang="fr-FR" sz="2400" b="1" strike="noStrike" spc="-1">
                <a:solidFill>
                  <a:srgbClr val="0070C0"/>
                </a:solidFill>
              </a:rPr>
            </a:br>
            <a:r>
              <a:rPr lang="fr-FR" sz="2400" strike="noStrike" spc="-1">
                <a:solidFill>
                  <a:srgbClr val="0070C0"/>
                </a:solidFill>
              </a:rPr>
              <a:t>c’est un moment d’arrêt durant le processus d’apprentissage pour créer :</a:t>
            </a:r>
            <a:r>
              <a:rPr lang="fr-FR" sz="2000" strike="noStrike" spc="-1">
                <a:solidFill>
                  <a:srgbClr val="0070C0"/>
                </a:solidFill>
              </a:rPr>
              <a:t> </a:t>
            </a:r>
          </a:p>
          <a:p>
            <a:pPr marL="270000" indent="-270000" defTabSz="914400">
              <a:lnSpc>
                <a:spcPct val="110000"/>
              </a:lnSpc>
              <a:spcBef>
                <a:spcPts val="1200"/>
              </a:spcBef>
              <a:buClr>
                <a:srgbClr val="FFC000"/>
              </a:buClr>
              <a:buFont typeface="Wingdings" pitchFamily="2" charset="2"/>
              <a:buChar char="§"/>
              <a:tabLst>
                <a:tab pos="0" algn="l"/>
              </a:tabLst>
            </a:pPr>
            <a:r>
              <a:rPr lang="fr-FR" sz="2000" strike="noStrike" spc="-1"/>
              <a:t>une prise de conscience de ce que l’élève </a:t>
            </a:r>
            <a:br>
              <a:rPr lang="fr-FR" sz="2000" strike="noStrike" spc="-1"/>
            </a:br>
            <a:r>
              <a:rPr lang="fr-FR" sz="2000" strike="noStrike" spc="-1"/>
              <a:t>est en train de faire ;</a:t>
            </a:r>
          </a:p>
          <a:p>
            <a:pPr marL="270000" indent="-270000" defTabSz="914400">
              <a:lnSpc>
                <a:spcPct val="110000"/>
              </a:lnSpc>
              <a:spcBef>
                <a:spcPts val="1200"/>
              </a:spcBef>
              <a:buClr>
                <a:srgbClr val="FFC000"/>
              </a:buClr>
              <a:buFont typeface="Wingdings" pitchFamily="2" charset="2"/>
              <a:buChar char="§"/>
              <a:tabLst>
                <a:tab pos="0" algn="l"/>
              </a:tabLst>
            </a:pPr>
            <a:r>
              <a:rPr lang="fr-FR" sz="2000" strike="noStrike" spc="-1"/>
              <a:t>une réflexion critique ;</a:t>
            </a:r>
          </a:p>
          <a:p>
            <a:pPr marL="270000" indent="-270000" defTabSz="914400">
              <a:lnSpc>
                <a:spcPct val="110000"/>
              </a:lnSpc>
              <a:spcBef>
                <a:spcPts val="1200"/>
              </a:spcBef>
              <a:buClr>
                <a:srgbClr val="FFC000"/>
              </a:buClr>
              <a:buFont typeface="Wingdings" pitchFamily="2" charset="2"/>
              <a:buChar char="§"/>
              <a:tabLst>
                <a:tab pos="0" algn="l"/>
              </a:tabLst>
            </a:pPr>
            <a:r>
              <a:rPr lang="fr-FR" sz="2000" strike="noStrike" spc="-1"/>
              <a:t>une contribution à l’autorégulation </a:t>
            </a:r>
            <a:br>
              <a:rPr lang="fr-FR" sz="2000" strike="noStrike" spc="-1"/>
            </a:br>
            <a:r>
              <a:rPr lang="fr-FR" sz="2000" strike="noStrike" spc="-1"/>
              <a:t>des apprentissages.</a:t>
            </a:r>
          </a:p>
        </p:txBody>
      </p:sp>
    </p:spTree>
    <p:extLst>
      <p:ext uri="{BB962C8B-B14F-4D97-AF65-F5344CB8AC3E}">
        <p14:creationId xmlns:p14="http://schemas.microsoft.com/office/powerpoint/2010/main" val="3784926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Le processus de l’autoévaluation en trois étapes</a:t>
            </a:r>
          </a:p>
        </p:txBody>
      </p:sp>
      <p:graphicFrame>
        <p:nvGraphicFramePr>
          <p:cNvPr id="6" name="Diagramme 5">
            <a:extLst>
              <a:ext uri="{FF2B5EF4-FFF2-40B4-BE49-F238E27FC236}">
                <a16:creationId xmlns:a16="http://schemas.microsoft.com/office/drawing/2014/main" id="{086CD088-E0AD-DB01-F753-8EF24CCE6D6E}"/>
              </a:ext>
            </a:extLst>
          </p:cNvPr>
          <p:cNvGraphicFramePr/>
          <p:nvPr>
            <p:extLst>
              <p:ext uri="{D42A27DB-BD31-4B8C-83A1-F6EECF244321}">
                <p14:modId xmlns:p14="http://schemas.microsoft.com/office/powerpoint/2010/main" val="3037646305"/>
              </p:ext>
            </p:extLst>
          </p:nvPr>
        </p:nvGraphicFramePr>
        <p:xfrm>
          <a:off x="3130329" y="1713600"/>
          <a:ext cx="6208714" cy="36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064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Premier volet : </a:t>
            </a:r>
            <a:r>
              <a:rPr lang="fr-FR" dirty="0">
                <a:solidFill>
                  <a:srgbClr val="8A439A"/>
                </a:solidFill>
              </a:rPr>
              <a:t>la prise de conscience</a:t>
            </a:r>
          </a:p>
        </p:txBody>
      </p:sp>
      <p:sp>
        <p:nvSpPr>
          <p:cNvPr id="7" name="Content Placeholder 2">
            <a:extLst>
              <a:ext uri="{FF2B5EF4-FFF2-40B4-BE49-F238E27FC236}">
                <a16:creationId xmlns:a16="http://schemas.microsoft.com/office/drawing/2014/main" id="{EB92A148-4A7E-12C0-810C-051A304BA5D4}"/>
              </a:ext>
            </a:extLst>
          </p:cNvPr>
          <p:cNvSpPr/>
          <p:nvPr/>
        </p:nvSpPr>
        <p:spPr>
          <a:xfrm>
            <a:off x="2700000" y="1316161"/>
            <a:ext cx="7624800" cy="46926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10000"/>
              </a:lnSpc>
              <a:spcBef>
                <a:spcPts val="1001"/>
              </a:spcBef>
              <a:buClr>
                <a:srgbClr val="000000"/>
              </a:buClr>
            </a:pPr>
            <a:r>
              <a:rPr lang="en-US"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Une prise de conscience par l’élève </a:t>
            </a:r>
            <a:br>
              <a:rPr lang="en-US"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en-US"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de ce qu’il est en train de faire :</a:t>
            </a:r>
            <a:endParaRPr lang="fr-FR" sz="24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lnSpc>
                <a:spcPct val="110000"/>
              </a:lnSpc>
              <a:spcBef>
                <a:spcPts val="499"/>
              </a:spcBef>
              <a:buClr>
                <a:srgbClr val="FFC000"/>
              </a:buClr>
              <a:buFont typeface="Wingdings" pitchFamily="2" charset="2"/>
              <a:buChar char="§"/>
            </a:pPr>
            <a:r>
              <a:rPr lang="en-US"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Ses caractéristiques d’apprenant.</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100" lvl="1" indent="-342900">
              <a:lnSpc>
                <a:spcPct val="110000"/>
              </a:lnSpc>
              <a:spcBef>
                <a:spcPts val="1200"/>
              </a:spcBef>
              <a:buClr>
                <a:srgbClr val="FFC000"/>
              </a:buClr>
              <a:buFont typeface="Arial" panose="020B0604020202020204" pitchFamily="34" charset="0"/>
              <a:buChar char="•"/>
            </a:pPr>
            <a: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Ce qu’il est devant la tâche.</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100" lvl="1" indent="-342900">
              <a:lnSpc>
                <a:spcPct val="110000"/>
              </a:lnSpc>
              <a:buClr>
                <a:srgbClr val="FFC000"/>
              </a:buClr>
              <a:buFont typeface="Arial" panose="020B0604020202020204" pitchFamily="34" charset="0"/>
              <a:buChar char="•"/>
            </a:pPr>
            <a: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Activation des connaissances antérieures </a:t>
            </a:r>
            <a:b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et des stratégies déjà adoptées.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100" lvl="1" indent="-342900">
              <a:lnSpc>
                <a:spcPct val="110000"/>
              </a:lnSpc>
              <a:buClr>
                <a:srgbClr val="FFC000"/>
              </a:buClr>
              <a:buFont typeface="Arial" panose="020B0604020202020204" pitchFamily="34" charset="0"/>
              <a:buChar char="•"/>
            </a:pPr>
            <a: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Ses stratégies de régulation.</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800100" lvl="1" indent="-342900">
              <a:lnSpc>
                <a:spcPct val="110000"/>
              </a:lnSpc>
              <a:spcAft>
                <a:spcPts val="1200"/>
              </a:spcAft>
              <a:buClr>
                <a:srgbClr val="FFC000"/>
              </a:buClr>
              <a:buFont typeface="Arial" panose="020B0604020202020204" pitchFamily="34" charset="0"/>
              <a:buChar char="•"/>
            </a:pPr>
            <a:r>
              <a:rPr lang="en-US"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Ses stratégies cognitives et métacognitives.</a:t>
            </a:r>
            <a:endParaRPr lang="fr-FR"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lnSpc>
                <a:spcPct val="110000"/>
              </a:lnSpc>
              <a:spcBef>
                <a:spcPts val="499"/>
              </a:spcBef>
              <a:buClr>
                <a:srgbClr val="FFC000"/>
              </a:buClr>
              <a:buFont typeface="Wingdings" pitchFamily="2" charset="2"/>
              <a:buChar char="§"/>
            </a:pPr>
            <a:r>
              <a:rPr lang="en-US" sz="2000" spc="-1">
                <a:solidFill>
                  <a:schemeClr val="dk1"/>
                </a:solidFill>
                <a:latin typeface="Noto Sans" panose="020B0502040504020204" pitchFamily="34" charset="0"/>
                <a:ea typeface="Noto Sans" panose="020B0502040504020204" pitchFamily="34" charset="0"/>
                <a:cs typeface="Noto Sans" panose="020B0502040504020204" pitchFamily="34" charset="0"/>
              </a:rPr>
              <a:t>Les apprentissages qu’il réalise.</a:t>
            </a:r>
            <a:endParaRPr lang="fr-FR" sz="20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342900" indent="-342900">
              <a:lnSpc>
                <a:spcPct val="110000"/>
              </a:lnSpc>
              <a:spcBef>
                <a:spcPts val="499"/>
              </a:spcBef>
              <a:buClr>
                <a:srgbClr val="FFC000"/>
              </a:buClr>
              <a:buFont typeface="Wingdings" pitchFamily="2" charset="2"/>
              <a:buChar char="§"/>
            </a:pPr>
            <a:r>
              <a:rPr lang="en-US" sz="2000" spc="-1">
                <a:solidFill>
                  <a:schemeClr val="dk1"/>
                </a:solidFill>
                <a:latin typeface="Noto Sans" panose="020B0502040504020204" pitchFamily="34" charset="0"/>
                <a:ea typeface="Noto Sans" panose="020B0502040504020204" pitchFamily="34" charset="0"/>
                <a:cs typeface="Noto Sans" panose="020B0502040504020204" pitchFamily="34" charset="0"/>
              </a:rPr>
              <a:t>Les étapes de sa démarche d’apprentissage, les difficultés </a:t>
            </a:r>
            <a:br>
              <a:rPr lang="en-US" sz="2000" spc="-1">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en-US" sz="2000" spc="-1">
                <a:solidFill>
                  <a:schemeClr val="dk1"/>
                </a:solidFill>
                <a:latin typeface="Noto Sans" panose="020B0502040504020204" pitchFamily="34" charset="0"/>
                <a:ea typeface="Noto Sans" panose="020B0502040504020204" pitchFamily="34" charset="0"/>
                <a:cs typeface="Noto Sans" panose="020B0502040504020204" pitchFamily="34" charset="0"/>
              </a:rPr>
              <a:t>rencontrées, les améliorations apportées, etc.</a:t>
            </a:r>
            <a:endParaRPr lang="fr-FR" sz="2000" spc="-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defTabSz="914400">
              <a:lnSpc>
                <a:spcPct val="90000"/>
              </a:lnSpc>
              <a:spcBef>
                <a:spcPts val="1001"/>
              </a:spcBef>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defTabSz="914400">
              <a:lnSpc>
                <a:spcPct val="90000"/>
              </a:lnSpc>
              <a:spcBef>
                <a:spcPts val="1001"/>
              </a:spcBef>
            </a:pP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043634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une prise de conscience</a:t>
            </a:r>
            <a:endParaRPr lang="fr-FR" dirty="0">
              <a:solidFill>
                <a:srgbClr val="8A439A"/>
              </a:solidFill>
            </a:endParaRPr>
          </a:p>
        </p:txBody>
      </p:sp>
      <p:graphicFrame>
        <p:nvGraphicFramePr>
          <p:cNvPr id="6" name="Espace réservé du contenu 3">
            <a:extLst>
              <a:ext uri="{FF2B5EF4-FFF2-40B4-BE49-F238E27FC236}">
                <a16:creationId xmlns:a16="http://schemas.microsoft.com/office/drawing/2014/main" id="{E10433DD-38CC-E88B-70AA-C91E030FB333}"/>
              </a:ext>
            </a:extLst>
          </p:cNvPr>
          <p:cNvGraphicFramePr/>
          <p:nvPr>
            <p:extLst>
              <p:ext uri="{D42A27DB-BD31-4B8C-83A1-F6EECF244321}">
                <p14:modId xmlns:p14="http://schemas.microsoft.com/office/powerpoint/2010/main" val="608794879"/>
              </p:ext>
            </p:extLst>
          </p:nvPr>
        </p:nvGraphicFramePr>
        <p:xfrm>
          <a:off x="2014286" y="1240104"/>
          <a:ext cx="8714400" cy="4479840"/>
        </p:xfrm>
        <a:graphic>
          <a:graphicData uri="http://schemas.openxmlformats.org/drawingml/2006/table">
            <a:tbl>
              <a:tblPr firstRow="1" firstCol="1" bandRow="1">
                <a:tableStyleId>{F2DE63D5-997A-4646-A377-4702673A728D}</a:tableStyleId>
              </a:tblPr>
              <a:tblGrid>
                <a:gridCol w="4262400">
                  <a:extLst>
                    <a:ext uri="{9D8B030D-6E8A-4147-A177-3AD203B41FA5}">
                      <a16:colId xmlns:a16="http://schemas.microsoft.com/office/drawing/2014/main" val="20000"/>
                    </a:ext>
                  </a:extLst>
                </a:gridCol>
                <a:gridCol w="1138305">
                  <a:extLst>
                    <a:ext uri="{9D8B030D-6E8A-4147-A177-3AD203B41FA5}">
                      <a16:colId xmlns:a16="http://schemas.microsoft.com/office/drawing/2014/main" val="20001"/>
                    </a:ext>
                  </a:extLst>
                </a:gridCol>
                <a:gridCol w="1273695">
                  <a:extLst>
                    <a:ext uri="{9D8B030D-6E8A-4147-A177-3AD203B41FA5}">
                      <a16:colId xmlns:a16="http://schemas.microsoft.com/office/drawing/2014/main" val="20002"/>
                    </a:ext>
                  </a:extLst>
                </a:gridCol>
                <a:gridCol w="986400">
                  <a:extLst>
                    <a:ext uri="{9D8B030D-6E8A-4147-A177-3AD203B41FA5}">
                      <a16:colId xmlns:a16="http://schemas.microsoft.com/office/drawing/2014/main" val="20003"/>
                    </a:ext>
                  </a:extLst>
                </a:gridCol>
                <a:gridCol w="1053600">
                  <a:extLst>
                    <a:ext uri="{9D8B030D-6E8A-4147-A177-3AD203B41FA5}">
                      <a16:colId xmlns:a16="http://schemas.microsoft.com/office/drawing/2014/main" val="20004"/>
                    </a:ext>
                  </a:extLst>
                </a:gridCol>
              </a:tblGrid>
              <a:tr h="646920">
                <a:tc>
                  <a:txBody>
                    <a:bodyPr/>
                    <a:lstStyle/>
                    <a:p>
                      <a:pPr defTabSz="914400">
                        <a:lnSpc>
                          <a:spcPct val="100000"/>
                        </a:lnSpc>
                        <a:tabLst>
                          <a:tab pos="0" algn="l"/>
                        </a:tabLst>
                      </a:pPr>
                      <a:r>
                        <a:rPr lang="fr-CA"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Quand je réalise une recette…</a:t>
                      </a:r>
                      <a:endParaRPr lang="fr-FR" sz="1600" b="0"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B w="6350" cap="flat" cmpd="sng" algn="ctr">
                      <a:solidFill>
                        <a:schemeClr val="accent3">
                          <a:lumMod val="60000"/>
                          <a:lumOff val="40000"/>
                        </a:schemeClr>
                      </a:solidFill>
                      <a:prstDash val="solid"/>
                      <a:round/>
                      <a:headEnd type="none" w="med" len="med"/>
                      <a:tailEnd type="none" w="med" len="med"/>
                    </a:lnB>
                    <a:solidFill>
                      <a:srgbClr val="0099EA"/>
                    </a:solidFill>
                  </a:tcPr>
                </a:tc>
                <a:tc>
                  <a:txBody>
                    <a:bodyPr/>
                    <a:lstStyle/>
                    <a:p>
                      <a:pPr algn="ctr" defTabSz="914400">
                        <a:lnSpc>
                          <a:spcPct val="100000"/>
                        </a:lnSpc>
                      </a:pPr>
                      <a:r>
                        <a:rPr lang="fr-CA"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Toujours</a:t>
                      </a:r>
                      <a:endParaRPr lang="fr-FR"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B w="6350" cap="flat" cmpd="sng" algn="ctr">
                      <a:solidFill>
                        <a:schemeClr val="accent3">
                          <a:lumMod val="60000"/>
                          <a:lumOff val="40000"/>
                        </a:schemeClr>
                      </a:solidFill>
                      <a:prstDash val="solid"/>
                      <a:round/>
                      <a:headEnd type="none" w="med" len="med"/>
                      <a:tailEnd type="none" w="med" len="med"/>
                    </a:lnB>
                  </a:tcPr>
                </a:tc>
                <a:tc>
                  <a:txBody>
                    <a:bodyPr/>
                    <a:lstStyle/>
                    <a:p>
                      <a:pPr algn="ctr" defTabSz="914400">
                        <a:lnSpc>
                          <a:spcPct val="100000"/>
                        </a:lnSpc>
                      </a:pPr>
                      <a:r>
                        <a:rPr lang="fr-CA"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La plupart du temps</a:t>
                      </a:r>
                      <a:endParaRPr lang="fr-FR"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B w="6350" cap="flat" cmpd="sng" algn="ctr">
                      <a:solidFill>
                        <a:schemeClr val="accent3">
                          <a:lumMod val="60000"/>
                          <a:lumOff val="40000"/>
                        </a:schemeClr>
                      </a:solidFill>
                      <a:prstDash val="solid"/>
                      <a:round/>
                      <a:headEnd type="none" w="med" len="med"/>
                      <a:tailEnd type="none" w="med" len="med"/>
                    </a:lnB>
                  </a:tcPr>
                </a:tc>
                <a:tc>
                  <a:txBody>
                    <a:bodyPr/>
                    <a:lstStyle/>
                    <a:p>
                      <a:pPr algn="ctr" defTabSz="914400">
                        <a:lnSpc>
                          <a:spcPct val="100000"/>
                        </a:lnSpc>
                      </a:pPr>
                      <a:r>
                        <a:rPr lang="fr-CA"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Parfois</a:t>
                      </a:r>
                      <a:endParaRPr lang="fr-FR"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B w="6350" cap="flat" cmpd="sng" algn="ctr">
                      <a:solidFill>
                        <a:schemeClr val="accent3">
                          <a:lumMod val="60000"/>
                          <a:lumOff val="40000"/>
                        </a:schemeClr>
                      </a:solidFill>
                      <a:prstDash val="solid"/>
                      <a:round/>
                      <a:headEnd type="none" w="med" len="med"/>
                      <a:tailEnd type="none" w="med" len="med"/>
                    </a:lnB>
                  </a:tcPr>
                </a:tc>
                <a:tc>
                  <a:txBody>
                    <a:bodyPr/>
                    <a:lstStyle/>
                    <a:p>
                      <a:pPr algn="ctr" defTabSz="914400">
                        <a:lnSpc>
                          <a:spcPct val="100000"/>
                        </a:lnSpc>
                      </a:pPr>
                      <a:r>
                        <a:rPr lang="fr-CA"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rPr>
                        <a:t>Jamais</a:t>
                      </a:r>
                      <a:endParaRPr lang="fr-FR" sz="1600" b="1" strike="noStrike" spc="-1">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61668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m’assure d’avoir tous les ingrédients </a:t>
                      </a:r>
                      <a:b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à l’avance.</a:t>
                      </a: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1"/>
                  </a:ext>
                </a:extLst>
              </a:tr>
              <a:tr h="61668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lis la démarche de préparation proposée.</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2"/>
                  </a:ext>
                </a:extLst>
              </a:tr>
              <a:tr h="61668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sors tout ce dont j’ai besoin </a:t>
                      </a:r>
                      <a:b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avant de débuter.</a:t>
                      </a: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r h="38376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J’utilise les ustensiles appropriés.</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4"/>
                  </a:ext>
                </a:extLst>
              </a:tr>
              <a:tr h="61668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tiens compte des proportions mentionnées.</a:t>
                      </a: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5"/>
                  </a:ext>
                </a:extLst>
              </a:tr>
              <a:tr h="36576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respecte le temps de cuisson.</a:t>
                      </a:r>
                      <a:endParaRPr lang="fr-FR"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lnB w="635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0006"/>
                  </a:ext>
                </a:extLst>
              </a:tr>
              <a:tr h="616680">
                <a:tc>
                  <a:txBody>
                    <a:bodyPr/>
                    <a:lstStyle/>
                    <a:p>
                      <a:pPr defTabSz="457200">
                        <a:lnSpc>
                          <a:spcPct val="100000"/>
                        </a:lnSpc>
                        <a:tabLst>
                          <a:tab pos="0" algn="l"/>
                        </a:tabLst>
                      </a:pPr>
                      <a:r>
                        <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rPr>
                        <a:t>Je laisse la cuisine dans un état convenable.</a:t>
                      </a:r>
                      <a:endParaRPr lang="fr-FR" sz="1600" b="0"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R w="6350" cap="flat" cmpd="sng" algn="ctr">
                      <a:solidFill>
                        <a:schemeClr val="accent3">
                          <a:lumMod val="60000"/>
                          <a:lumOff val="40000"/>
                        </a:schemeClr>
                      </a:solidFill>
                      <a:prstDash val="solid"/>
                      <a:round/>
                      <a:headEnd type="none" w="med" len="med"/>
                      <a:tailEnd type="none" w="med" len="med"/>
                    </a:lnR>
                    <a:lnT w="6350" cap="flat" cmpd="sng" algn="ctr">
                      <a:solidFill>
                        <a:schemeClr val="accent3">
                          <a:lumMod val="60000"/>
                          <a:lumOff val="40000"/>
                        </a:schemeClr>
                      </a:solidFill>
                      <a:prstDash val="solid"/>
                      <a:round/>
                      <a:headEnd type="none" w="med" len="med"/>
                      <a:tailEnd type="none" w="med" len="med"/>
                    </a:lnT>
                  </a:tcPr>
                </a:tc>
                <a:tc>
                  <a:txBody>
                    <a:bodyPr/>
                    <a:lstStyle/>
                    <a:p>
                      <a:endParaRPr lang="fr-CA" sz="16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txBody>
                  <a:tcPr marL="79200" marR="79200" anchor="ctr">
                    <a:lnL w="6350" cap="flat" cmpd="sng" algn="ctr">
                      <a:solidFill>
                        <a:schemeClr val="accent3">
                          <a:lumMod val="60000"/>
                          <a:lumOff val="40000"/>
                        </a:schemeClr>
                      </a:solidFill>
                      <a:prstDash val="solid"/>
                      <a:round/>
                      <a:headEnd type="none" w="med" len="med"/>
                      <a:tailEnd type="none" w="med" len="med"/>
                    </a:lnL>
                    <a:lnT w="6350" cap="flat" cmpd="sng" algn="ctr">
                      <a:solidFill>
                        <a:schemeClr val="accent3">
                          <a:lumMod val="60000"/>
                          <a:lumOff val="40000"/>
                        </a:schemeClr>
                      </a:solidFill>
                      <a:prstDash val="solid"/>
                      <a:round/>
                      <a:headEnd type="none" w="med" len="med"/>
                      <a:tailEnd type="none" w="med" len="med"/>
                    </a:lnT>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295872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une prise de conscience</a:t>
            </a:r>
            <a:endParaRPr lang="fr-FR" dirty="0">
              <a:solidFill>
                <a:srgbClr val="8A439A"/>
              </a:solidFill>
            </a:endParaRPr>
          </a:p>
        </p:txBody>
      </p:sp>
      <p:grpSp>
        <p:nvGrpSpPr>
          <p:cNvPr id="9" name="Groupe 8">
            <a:extLst>
              <a:ext uri="{FF2B5EF4-FFF2-40B4-BE49-F238E27FC236}">
                <a16:creationId xmlns:a16="http://schemas.microsoft.com/office/drawing/2014/main" id="{73B97437-4943-1470-83B6-29C4B30B5A15}"/>
              </a:ext>
            </a:extLst>
          </p:cNvPr>
          <p:cNvGrpSpPr/>
          <p:nvPr/>
        </p:nvGrpSpPr>
        <p:grpSpPr>
          <a:xfrm>
            <a:off x="4217426" y="1416241"/>
            <a:ext cx="6972120" cy="4247640"/>
            <a:chOff x="2748626" y="1233000"/>
            <a:chExt cx="6972120" cy="4247640"/>
          </a:xfrm>
        </p:grpSpPr>
        <p:pic>
          <p:nvPicPr>
            <p:cNvPr id="7" name="Picture 4" descr="Table&#10;&#10;Description automatically generated">
              <a:extLst>
                <a:ext uri="{FF2B5EF4-FFF2-40B4-BE49-F238E27FC236}">
                  <a16:creationId xmlns:a16="http://schemas.microsoft.com/office/drawing/2014/main" id="{830828A5-C5AA-43CC-EE92-B98704B2C77D}"/>
                </a:ext>
              </a:extLst>
            </p:cNvPr>
            <p:cNvPicPr/>
            <p:nvPr/>
          </p:nvPicPr>
          <p:blipFill>
            <a:blip r:embed="rId2" cstate="screen">
              <a:extLst>
                <a:ext uri="{28A0092B-C50C-407E-A947-70E740481C1C}">
                  <a14:useLocalDpi xmlns:a14="http://schemas.microsoft.com/office/drawing/2010/main"/>
                </a:ext>
              </a:extLst>
            </a:blip>
            <a:srcRect/>
            <a:stretch/>
          </p:blipFill>
          <p:spPr>
            <a:xfrm>
              <a:off x="2748626" y="1233000"/>
              <a:ext cx="6972120" cy="1396080"/>
            </a:xfrm>
            <a:prstGeom prst="rect">
              <a:avLst/>
            </a:prstGeom>
            <a:ln w="0">
              <a:noFill/>
            </a:ln>
          </p:spPr>
        </p:pic>
        <p:pic>
          <p:nvPicPr>
            <p:cNvPr id="8" name="Picture 4" descr="Table&#10;&#10;Description automatically generated">
              <a:extLst>
                <a:ext uri="{FF2B5EF4-FFF2-40B4-BE49-F238E27FC236}">
                  <a16:creationId xmlns:a16="http://schemas.microsoft.com/office/drawing/2014/main" id="{0E8F3DA2-CBA3-8B78-5B44-7EDAB3AA0109}"/>
                </a:ext>
              </a:extLst>
            </p:cNvPr>
            <p:cNvPicPr/>
            <p:nvPr/>
          </p:nvPicPr>
          <p:blipFill>
            <a:blip r:embed="rId3" cstate="screen">
              <a:extLst>
                <a:ext uri="{28A0092B-C50C-407E-A947-70E740481C1C}">
                  <a14:useLocalDpi xmlns:a14="http://schemas.microsoft.com/office/drawing/2010/main"/>
                </a:ext>
              </a:extLst>
            </a:blip>
            <a:srcRect/>
            <a:stretch/>
          </p:blipFill>
          <p:spPr>
            <a:xfrm>
              <a:off x="2748626" y="2580480"/>
              <a:ext cx="6972120" cy="2900160"/>
            </a:xfrm>
            <a:prstGeom prst="rect">
              <a:avLst/>
            </a:prstGeom>
            <a:ln w="0">
              <a:noFill/>
            </a:ln>
          </p:spPr>
        </p:pic>
      </p:grpSp>
      <p:sp>
        <p:nvSpPr>
          <p:cNvPr id="11" name="ZoneTexte 10">
            <a:extLst>
              <a:ext uri="{FF2B5EF4-FFF2-40B4-BE49-F238E27FC236}">
                <a16:creationId xmlns:a16="http://schemas.microsoft.com/office/drawing/2014/main" id="{EE274989-1E21-1E22-3E4A-9CEC99E9F28D}"/>
              </a:ext>
            </a:extLst>
          </p:cNvPr>
          <p:cNvSpPr txBox="1"/>
          <p:nvPr/>
        </p:nvSpPr>
        <p:spPr>
          <a:xfrm>
            <a:off x="1557000" y="1340268"/>
            <a:ext cx="3144600" cy="1077218"/>
          </a:xfrm>
          <a:prstGeom prst="rect">
            <a:avLst/>
          </a:prstGeom>
          <a:noFill/>
        </p:spPr>
        <p:txBody>
          <a:bodyPr wrap="square">
            <a:spAutoFit/>
          </a:bodyPr>
          <a:lstStyle/>
          <a:p>
            <a:pPr defTabSz="914400">
              <a:lnSpc>
                <a:spcPct val="100000"/>
              </a:lnSpc>
            </a:pPr>
            <a:r>
              <a:rPr lang="fr-FR" sz="32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As-tu une solution ?</a:t>
            </a:r>
            <a:endParaRPr lang="fr-FR" sz="3200" b="0"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3741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Deuxième volet : </a:t>
            </a:r>
            <a:r>
              <a:rPr lang="fr-FR" dirty="0">
                <a:solidFill>
                  <a:srgbClr val="8A439A"/>
                </a:solidFill>
              </a:rPr>
              <a:t>la réflexion critique</a:t>
            </a:r>
          </a:p>
        </p:txBody>
      </p:sp>
      <p:sp>
        <p:nvSpPr>
          <p:cNvPr id="6" name="Content Placeholder 2">
            <a:extLst>
              <a:ext uri="{FF2B5EF4-FFF2-40B4-BE49-F238E27FC236}">
                <a16:creationId xmlns:a16="http://schemas.microsoft.com/office/drawing/2014/main" id="{D1FD97C8-D850-B5E9-A281-B4642476B034}"/>
              </a:ext>
            </a:extLst>
          </p:cNvPr>
          <p:cNvSpPr/>
          <p:nvPr/>
        </p:nvSpPr>
        <p:spPr>
          <a:xfrm>
            <a:off x="4186762" y="1740960"/>
            <a:ext cx="7135200" cy="3644640"/>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defTabSz="914400">
              <a:spcBef>
                <a:spcPts val="1001"/>
              </a:spcBef>
              <a:tabLst>
                <a:tab pos="0" algn="l"/>
              </a:tabLst>
            </a:pPr>
            <a:r>
              <a:rPr lang="fr-CA"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Une réflexion critique débouchant </a:t>
            </a:r>
            <a:br>
              <a:rPr lang="fr-CA"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br>
            <a:r>
              <a:rPr lang="fr-CA"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sur un constat ou un jugement </a:t>
            </a:r>
            <a:br>
              <a:rPr lang="fr-CA"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br>
            <a:r>
              <a:rPr lang="fr-CA"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de valeur sur :</a:t>
            </a:r>
            <a:endParaRPr lang="fr-FR" sz="24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1200"/>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contexte d’apprentissage (activités, situations).</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499"/>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 processus (démarche, stratégies, motivation).</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499"/>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apprentissages réalisés.</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499"/>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idées.</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499"/>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compétences.</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342900" indent="-342900">
              <a:spcBef>
                <a:spcPts val="499"/>
              </a:spcBef>
              <a:buClr>
                <a:srgbClr val="FFC000"/>
              </a:buClr>
              <a:buFont typeface="Wingdings" pitchFamily="2" charset="2"/>
              <a:buChar char="§"/>
              <a:tabLst>
                <a:tab pos="0" algn="l"/>
              </a:tabLst>
            </a:pPr>
            <a:r>
              <a:rPr lang="fr-CA"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Les produits (travaux, productions, résultats)</a:t>
            </a:r>
            <a:r>
              <a:rPr lang="en-US" sz="2000" b="0" strike="noStrike" spc="-1">
                <a:solidFill>
                  <a:schemeClr val="dk1"/>
                </a:solidFill>
                <a:latin typeface="Noto Sans" panose="020B0502040504020204" pitchFamily="34" charset="0"/>
                <a:ea typeface="Noto Sans" panose="020B0502040504020204" pitchFamily="34" charset="0"/>
                <a:cs typeface="Noto Sans" panose="020B0502040504020204" pitchFamily="34" charset="0"/>
              </a:rPr>
              <a:t>.</a:t>
            </a:r>
            <a:endParaRPr lang="fr-FR" sz="2000" b="0"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0" name="Picture 8" descr="A person wearing a mask&#10;&#10;Description automatically generated with low confidence">
            <a:extLst>
              <a:ext uri="{FF2B5EF4-FFF2-40B4-BE49-F238E27FC236}">
                <a16:creationId xmlns:a16="http://schemas.microsoft.com/office/drawing/2014/main" id="{B77102C1-EBD3-EE6A-1D50-80F43BEBFD62}"/>
              </a:ext>
            </a:extLst>
          </p:cNvPr>
          <p:cNvPicPr/>
          <p:nvPr/>
        </p:nvPicPr>
        <p:blipFill>
          <a:blip r:embed="rId2">
            <a:duotone>
              <a:schemeClr val="accent3">
                <a:shade val="45000"/>
                <a:satMod val="135000"/>
              </a:schemeClr>
              <a:prstClr val="white"/>
            </a:duotone>
          </a:blip>
          <a:stretch/>
        </p:blipFill>
        <p:spPr>
          <a:xfrm>
            <a:off x="1469520" y="1740960"/>
            <a:ext cx="2528640" cy="2528640"/>
          </a:xfrm>
          <a:prstGeom prst="rect">
            <a:avLst/>
          </a:prstGeom>
          <a:ln w="0">
            <a:noFill/>
          </a:ln>
        </p:spPr>
      </p:pic>
    </p:spTree>
    <p:extLst>
      <p:ext uri="{BB962C8B-B14F-4D97-AF65-F5344CB8AC3E}">
        <p14:creationId xmlns:p14="http://schemas.microsoft.com/office/powerpoint/2010/main" val="133047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la réflexion critique</a:t>
            </a:r>
          </a:p>
        </p:txBody>
      </p:sp>
      <p:sp>
        <p:nvSpPr>
          <p:cNvPr id="11" name="Rectangle : coins arrondis 10">
            <a:extLst>
              <a:ext uri="{FF2B5EF4-FFF2-40B4-BE49-F238E27FC236}">
                <a16:creationId xmlns:a16="http://schemas.microsoft.com/office/drawing/2014/main" id="{0E03A3CF-6232-5DC2-97B7-6A92EA08ABFA}"/>
              </a:ext>
            </a:extLst>
          </p:cNvPr>
          <p:cNvSpPr/>
          <p:nvPr/>
        </p:nvSpPr>
        <p:spPr>
          <a:xfrm>
            <a:off x="2134292" y="1633791"/>
            <a:ext cx="3948092" cy="1646910"/>
          </a:xfrm>
          <a:prstGeom prst="wedgeRoundRectCallout">
            <a:avLst/>
          </a:prstGeom>
          <a:solidFill>
            <a:schemeClr val="accent3"/>
          </a:solid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79920" tIns="79920" rIns="79920" bIns="79920" numCol="1" spcCol="1440" anchor="ctr">
            <a:noAutofit/>
          </a:bodyPr>
          <a:lstStyle/>
          <a:p>
            <a:pPr algn="ctr" defTabSz="933480">
              <a:lnSpc>
                <a:spcPct val="90000"/>
              </a:lnSpc>
              <a:spcAft>
                <a:spcPts val="734"/>
              </a:spcAft>
              <a:tabLst>
                <a:tab pos="0" algn="l"/>
              </a:tabLst>
            </a:pP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Es-tu satisfait du résultat ?</a:t>
            </a:r>
            <a:endParaRPr lang="fr-FR"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Rectangle : coins arrondis 11">
            <a:extLst>
              <a:ext uri="{FF2B5EF4-FFF2-40B4-BE49-F238E27FC236}">
                <a16:creationId xmlns:a16="http://schemas.microsoft.com/office/drawing/2014/main" id="{DE764BE9-93F8-FD6A-7F6D-836E5755D1F2}"/>
              </a:ext>
            </a:extLst>
          </p:cNvPr>
          <p:cNvSpPr/>
          <p:nvPr/>
        </p:nvSpPr>
        <p:spPr>
          <a:xfrm>
            <a:off x="6386987" y="1633791"/>
            <a:ext cx="3948092" cy="1646910"/>
          </a:xfrm>
          <a:prstGeom prst="wedgeRoundRectCallout">
            <a:avLst/>
          </a:prstGeom>
          <a:solidFill>
            <a:schemeClr val="accent4"/>
          </a:solid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79920" tIns="79920" rIns="79920" bIns="79920" numCol="1" spcCol="1440" anchor="ctr">
            <a:noAutofit/>
          </a:bodyPr>
          <a:lstStyle/>
          <a:p>
            <a:pPr algn="ctr" defTabSz="933480">
              <a:lnSpc>
                <a:spcPct val="90000"/>
              </a:lnSpc>
              <a:spcAft>
                <a:spcPts val="734"/>
              </a:spcAft>
              <a:tabLst>
                <a:tab pos="0" algn="l"/>
              </a:tabLst>
            </a:pP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Qu’as-tu appris en faisant </a:t>
            </a:r>
            <a:b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b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cette recette ?</a:t>
            </a:r>
            <a:endParaRPr lang="fr-FR"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Rectangle : coins arrondis 12">
            <a:extLst>
              <a:ext uri="{FF2B5EF4-FFF2-40B4-BE49-F238E27FC236}">
                <a16:creationId xmlns:a16="http://schemas.microsoft.com/office/drawing/2014/main" id="{8DB9C0F6-6F29-472D-65EF-DCD3B7DE001B}"/>
              </a:ext>
            </a:extLst>
          </p:cNvPr>
          <p:cNvSpPr/>
          <p:nvPr/>
        </p:nvSpPr>
        <p:spPr>
          <a:xfrm>
            <a:off x="2134292" y="3577299"/>
            <a:ext cx="3948092" cy="1646910"/>
          </a:xfrm>
          <a:prstGeom prst="wedgeRoundRectCallout">
            <a:avLst/>
          </a:prstGeom>
          <a:solidFill>
            <a:srgbClr val="FFC000"/>
          </a:solid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79920" tIns="79920" rIns="79920" bIns="79920" numCol="1" spcCol="1440" anchor="ctr">
            <a:noAutofit/>
          </a:bodyPr>
          <a:lstStyle/>
          <a:p>
            <a:pPr algn="ctr" defTabSz="933480">
              <a:lnSpc>
                <a:spcPct val="90000"/>
              </a:lnSpc>
              <a:spcAft>
                <a:spcPts val="734"/>
              </a:spcAft>
              <a:tabLst>
                <a:tab pos="0" algn="l"/>
              </a:tabLst>
            </a:pP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Cette recette était-elle appropriée au contexte prévu ?</a:t>
            </a:r>
            <a:endParaRPr lang="fr-FR" b="1" strike="noStrike" spc="-1">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Rectangle : coins arrondis 13">
            <a:extLst>
              <a:ext uri="{FF2B5EF4-FFF2-40B4-BE49-F238E27FC236}">
                <a16:creationId xmlns:a16="http://schemas.microsoft.com/office/drawing/2014/main" id="{77490886-26C1-5D13-8BA8-5156CA18A936}"/>
              </a:ext>
            </a:extLst>
          </p:cNvPr>
          <p:cNvSpPr/>
          <p:nvPr/>
        </p:nvSpPr>
        <p:spPr>
          <a:xfrm>
            <a:off x="6386987" y="3577299"/>
            <a:ext cx="3948092" cy="1646910"/>
          </a:xfrm>
          <a:prstGeom prst="wedgeRoundRectCallout">
            <a:avLst/>
          </a:prstGeom>
          <a:solidFill>
            <a:srgbClr val="7030A0"/>
          </a:solidFill>
          <a:ln>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79920" tIns="79920" rIns="79920" bIns="79920" numCol="1" spcCol="1440" anchor="ctr">
            <a:noAutofit/>
          </a:bodyPr>
          <a:lstStyle/>
          <a:p>
            <a:pPr algn="ctr" defTabSz="933480">
              <a:lnSpc>
                <a:spcPct val="90000"/>
              </a:lnSpc>
              <a:spcAft>
                <a:spcPts val="734"/>
              </a:spcAft>
              <a:tabLst>
                <a:tab pos="0" algn="l"/>
              </a:tabLst>
            </a:pP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Quelles difficultés as-tu rencontré durant la réalisation </a:t>
            </a:r>
            <a:b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br>
            <a:r>
              <a:rPr lang="fr-CA" b="1" strike="noStrike" spc="-1">
                <a:solidFill>
                  <a:schemeClr val="lt1"/>
                </a:solidFill>
                <a:latin typeface="Noto Sans" panose="020B0502040504020204" pitchFamily="34" charset="0"/>
                <a:ea typeface="Noto Sans" panose="020B0502040504020204" pitchFamily="34" charset="0"/>
                <a:cs typeface="Noto Sans" panose="020B0502040504020204" pitchFamily="34" charset="0"/>
              </a:rPr>
              <a:t>de ta recette ?</a:t>
            </a:r>
            <a:endParaRPr lang="fr-FR" b="1" strike="noStrike" spc="-1">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14166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la réflexion critique</a:t>
            </a:r>
          </a:p>
        </p:txBody>
      </p:sp>
      <p:pic>
        <p:nvPicPr>
          <p:cNvPr id="7" name="Content Placeholder 7" descr="Graphical user interface, text, application, email&#10;&#10;Description automatically generated">
            <a:extLst>
              <a:ext uri="{FF2B5EF4-FFF2-40B4-BE49-F238E27FC236}">
                <a16:creationId xmlns:a16="http://schemas.microsoft.com/office/drawing/2014/main" id="{86FC3B0B-045A-13A4-0194-732F986025F8}"/>
              </a:ext>
            </a:extLst>
          </p:cNvPr>
          <p:cNvPicPr/>
          <p:nvPr/>
        </p:nvPicPr>
        <p:blipFill>
          <a:blip r:embed="rId2" cstate="screen">
            <a:extLst>
              <a:ext uri="{28A0092B-C50C-407E-A947-70E740481C1C}">
                <a14:useLocalDpi xmlns:a14="http://schemas.microsoft.com/office/drawing/2010/main"/>
              </a:ext>
            </a:extLst>
          </a:blip>
          <a:srcRect/>
          <a:stretch/>
        </p:blipFill>
        <p:spPr>
          <a:xfrm>
            <a:off x="5158020" y="1305432"/>
            <a:ext cx="5562360" cy="4349184"/>
          </a:xfrm>
          <a:prstGeom prst="rect">
            <a:avLst/>
          </a:prstGeom>
          <a:ln w="0">
            <a:noFill/>
          </a:ln>
        </p:spPr>
      </p:pic>
      <p:sp>
        <p:nvSpPr>
          <p:cNvPr id="8" name="ZoneTexte 7">
            <a:extLst>
              <a:ext uri="{FF2B5EF4-FFF2-40B4-BE49-F238E27FC236}">
                <a16:creationId xmlns:a16="http://schemas.microsoft.com/office/drawing/2014/main" id="{DEE1A446-D2BB-BB14-48DA-C23B494D7096}"/>
              </a:ext>
            </a:extLst>
          </p:cNvPr>
          <p:cNvSpPr txBox="1"/>
          <p:nvPr/>
        </p:nvSpPr>
        <p:spPr>
          <a:xfrm>
            <a:off x="1557000" y="1340268"/>
            <a:ext cx="3144600" cy="1077218"/>
          </a:xfrm>
          <a:prstGeom prst="rect">
            <a:avLst/>
          </a:prstGeom>
          <a:noFill/>
        </p:spPr>
        <p:txBody>
          <a:bodyPr wrap="square">
            <a:spAutoFit/>
          </a:bodyPr>
          <a:lstStyle/>
          <a:p>
            <a:pPr defTabSz="914400">
              <a:lnSpc>
                <a:spcPct val="100000"/>
              </a:lnSpc>
            </a:pPr>
            <a:r>
              <a:rPr lang="fr-FR" sz="32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As-tu une solution ?</a:t>
            </a:r>
            <a:endParaRPr lang="fr-FR" sz="3200" b="0"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20804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Troisième volet : la contribution à l’autorégulation</a:t>
            </a:r>
          </a:p>
        </p:txBody>
      </p:sp>
      <p:sp>
        <p:nvSpPr>
          <p:cNvPr id="6" name="Content Placeholder 2">
            <a:extLst>
              <a:ext uri="{FF2B5EF4-FFF2-40B4-BE49-F238E27FC236}">
                <a16:creationId xmlns:a16="http://schemas.microsoft.com/office/drawing/2014/main" id="{3472FA19-4B12-0DED-5F4B-6AC11966FE1E}"/>
              </a:ext>
            </a:extLst>
          </p:cNvPr>
          <p:cNvSpPr/>
          <p:nvPr/>
        </p:nvSpPr>
        <p:spPr>
          <a:xfrm>
            <a:off x="516565" y="2107151"/>
            <a:ext cx="11436242" cy="3765960"/>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marL="274320" algn="ctr" defTabSz="914400">
              <a:lnSpc>
                <a:spcPct val="150000"/>
              </a:lnSpc>
              <a:spcBef>
                <a:spcPts val="499"/>
              </a:spcBef>
              <a:tabLst>
                <a:tab pos="0" algn="l"/>
              </a:tabLst>
            </a:pPr>
            <a: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Après une prise de conscience et un regard critique </a:t>
            </a:r>
            <a:b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sur ses actions, ses attitudes, ses processus et </a:t>
            </a:r>
            <a:b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ses réalisations, l’élève sera en mesure de porter </a:t>
            </a:r>
            <a:b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br>
            <a: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un </a:t>
            </a:r>
            <a:r>
              <a:rPr lang="fr-CA" sz="28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t>jugement</a:t>
            </a:r>
            <a:r>
              <a:rPr lang="fr-CA" sz="28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 sur sa propre </a:t>
            </a:r>
            <a:r>
              <a:rPr lang="fr-CA" sz="28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t>efficacité</a:t>
            </a:r>
            <a:r>
              <a:rPr lang="en-US"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rPr>
              <a:t>.</a:t>
            </a:r>
            <a:endParaRPr lang="fr-FR" sz="2000" b="1" strike="noStrike" spc="-1">
              <a:solidFill>
                <a:srgbClr val="0070C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626323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l’autorégulation</a:t>
            </a:r>
          </a:p>
        </p:txBody>
      </p:sp>
      <p:sp>
        <p:nvSpPr>
          <p:cNvPr id="11" name="Rectangle 10">
            <a:extLst>
              <a:ext uri="{FF2B5EF4-FFF2-40B4-BE49-F238E27FC236}">
                <a16:creationId xmlns:a16="http://schemas.microsoft.com/office/drawing/2014/main" id="{20F34AC7-2FA3-1AE2-F5EC-DA431611DF46}"/>
              </a:ext>
            </a:extLst>
          </p:cNvPr>
          <p:cNvSpPr/>
          <p:nvPr/>
        </p:nvSpPr>
        <p:spPr>
          <a:xfrm>
            <a:off x="3131280" y="1678680"/>
            <a:ext cx="3395520" cy="135684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defTabSz="933480">
              <a:lnSpc>
                <a:spcPct val="100000"/>
              </a:lnSpc>
              <a:spcAft>
                <a:spcPts val="734"/>
              </a:spcAft>
              <a:tabLst>
                <a:tab pos="0" algn="l"/>
              </a:tabLst>
            </a:pPr>
            <a:r>
              <a:rPr lang="fr-CA" sz="20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t>Si tu avais à refaire </a:t>
            </a:r>
            <a:br>
              <a:rPr lang="fr-CA" sz="20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br>
            <a:r>
              <a:rPr lang="fr-CA" sz="20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t>une recette, que ferais-tu différemment ?</a:t>
            </a:r>
            <a:endParaRPr lang="fr-FR" sz="2000" b="0"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Rectangle 13">
            <a:extLst>
              <a:ext uri="{FF2B5EF4-FFF2-40B4-BE49-F238E27FC236}">
                <a16:creationId xmlns:a16="http://schemas.microsoft.com/office/drawing/2014/main" id="{8D1C1A3B-74C3-74A4-D0BE-7DB4537D8E9F}"/>
              </a:ext>
            </a:extLst>
          </p:cNvPr>
          <p:cNvSpPr/>
          <p:nvPr/>
        </p:nvSpPr>
        <p:spPr>
          <a:xfrm>
            <a:off x="3131280" y="3432602"/>
            <a:ext cx="3452760" cy="135684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defTabSz="933480">
              <a:lnSpc>
                <a:spcPct val="100000"/>
              </a:lnSpc>
              <a:spcAft>
                <a:spcPts val="734"/>
              </a:spcAft>
              <a:tabLst>
                <a:tab pos="0" algn="l"/>
              </a:tabLst>
            </a:pPr>
            <a:r>
              <a:rPr lang="fr-CA" sz="2000" b="1"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rPr>
              <a:t>Quelles recommandations donnerais-tu à quelqu’un qui ferait une recette pour la première fois ?</a:t>
            </a:r>
            <a:endParaRPr lang="fr-FR" sz="2000" b="0" strike="noStrike" spc="-1">
              <a:solidFill>
                <a:schemeClr val="accent3">
                  <a:lumMod val="75000"/>
                </a:schemeClr>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24" name="Groupe 23">
            <a:extLst>
              <a:ext uri="{FF2B5EF4-FFF2-40B4-BE49-F238E27FC236}">
                <a16:creationId xmlns:a16="http://schemas.microsoft.com/office/drawing/2014/main" id="{A9638B39-5426-F2AB-257D-C777451FC3AE}"/>
              </a:ext>
            </a:extLst>
          </p:cNvPr>
          <p:cNvGrpSpPr/>
          <p:nvPr/>
        </p:nvGrpSpPr>
        <p:grpSpPr>
          <a:xfrm>
            <a:off x="1622040" y="1612260"/>
            <a:ext cx="1356840" cy="1356840"/>
            <a:chOff x="1350480" y="1715520"/>
            <a:chExt cx="1356840" cy="1356840"/>
          </a:xfrm>
        </p:grpSpPr>
        <p:sp>
          <p:nvSpPr>
            <p:cNvPr id="17" name="Ellipse 16">
              <a:extLst>
                <a:ext uri="{FF2B5EF4-FFF2-40B4-BE49-F238E27FC236}">
                  <a16:creationId xmlns:a16="http://schemas.microsoft.com/office/drawing/2014/main" id="{E732E2F2-1AD4-F979-038C-E339D4E2CC9F}"/>
                </a:ext>
              </a:extLst>
            </p:cNvPr>
            <p:cNvSpPr/>
            <p:nvPr/>
          </p:nvSpPr>
          <p:spPr>
            <a:xfrm>
              <a:off x="1350480" y="1715520"/>
              <a:ext cx="1356840" cy="1356840"/>
            </a:xfrm>
            <a:prstGeom prst="ellipse">
              <a:avLst/>
            </a:prstGeom>
            <a:solidFill>
              <a:schemeClr val="accent3">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8A439A"/>
                </a:solidFill>
                <a:latin typeface="Arial"/>
              </a:endParaRPr>
            </a:p>
          </p:txBody>
        </p:sp>
        <p:sp>
          <p:nvSpPr>
            <p:cNvPr id="18" name="Rectangle 17">
              <a:extLst>
                <a:ext uri="{FF2B5EF4-FFF2-40B4-BE49-F238E27FC236}">
                  <a16:creationId xmlns:a16="http://schemas.microsoft.com/office/drawing/2014/main" id="{8A74ABDA-9826-F313-AD1A-C8833D695119}"/>
                </a:ext>
              </a:extLst>
            </p:cNvPr>
            <p:cNvSpPr/>
            <p:nvPr/>
          </p:nvSpPr>
          <p:spPr>
            <a:xfrm>
              <a:off x="1646332" y="1999675"/>
              <a:ext cx="786960" cy="786960"/>
            </a:xfrm>
            <a:prstGeom prst="rect">
              <a:avLst/>
            </a:prstGeom>
            <a:blipFill rotWithShape="0">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a:blipFill>
            <a:ln>
              <a:no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8A439A"/>
                </a:solidFill>
                <a:latin typeface="Arial"/>
              </a:endParaRPr>
            </a:p>
          </p:txBody>
        </p:sp>
      </p:grpSp>
      <p:grpSp>
        <p:nvGrpSpPr>
          <p:cNvPr id="23" name="Groupe 22">
            <a:extLst>
              <a:ext uri="{FF2B5EF4-FFF2-40B4-BE49-F238E27FC236}">
                <a16:creationId xmlns:a16="http://schemas.microsoft.com/office/drawing/2014/main" id="{5724C45F-8053-D10C-3729-8CEF52208C3A}"/>
              </a:ext>
            </a:extLst>
          </p:cNvPr>
          <p:cNvGrpSpPr/>
          <p:nvPr/>
        </p:nvGrpSpPr>
        <p:grpSpPr>
          <a:xfrm>
            <a:off x="1622040" y="3432221"/>
            <a:ext cx="1356840" cy="1356840"/>
            <a:chOff x="6679200" y="2459979"/>
            <a:chExt cx="1356840" cy="1356840"/>
          </a:xfrm>
        </p:grpSpPr>
        <p:sp>
          <p:nvSpPr>
            <p:cNvPr id="20" name="Ellipse 19">
              <a:extLst>
                <a:ext uri="{FF2B5EF4-FFF2-40B4-BE49-F238E27FC236}">
                  <a16:creationId xmlns:a16="http://schemas.microsoft.com/office/drawing/2014/main" id="{38B6A9F7-691D-A2B7-985B-8879F1883A0F}"/>
                </a:ext>
              </a:extLst>
            </p:cNvPr>
            <p:cNvSpPr/>
            <p:nvPr/>
          </p:nvSpPr>
          <p:spPr>
            <a:xfrm>
              <a:off x="6679200" y="2459979"/>
              <a:ext cx="1356840" cy="1356840"/>
            </a:xfrm>
            <a:prstGeom prst="ellipse">
              <a:avLst/>
            </a:prstGeom>
            <a:solidFill>
              <a:schemeClr val="accent3">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pc="-1">
                <a:solidFill>
                  <a:srgbClr val="8A439A"/>
                </a:solidFill>
                <a:latin typeface="Arial"/>
              </a:endParaRPr>
            </a:p>
          </p:txBody>
        </p:sp>
        <p:sp>
          <p:nvSpPr>
            <p:cNvPr id="21" name="Rectangle 20">
              <a:extLst>
                <a:ext uri="{FF2B5EF4-FFF2-40B4-BE49-F238E27FC236}">
                  <a16:creationId xmlns:a16="http://schemas.microsoft.com/office/drawing/2014/main" id="{63A271A6-CAFF-A1E2-3DD6-930B6106374F}"/>
                </a:ext>
              </a:extLst>
            </p:cNvPr>
            <p:cNvSpPr/>
            <p:nvPr/>
          </p:nvSpPr>
          <p:spPr>
            <a:xfrm>
              <a:off x="6964320" y="2642040"/>
              <a:ext cx="786960" cy="786960"/>
            </a:xfrm>
            <a:prstGeom prst="rect">
              <a:avLst/>
            </a:prstGeom>
            <a:blipFill rotWithShape="0">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a:blipFill>
            <a:ln>
              <a:no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Arial"/>
              </a:endParaRPr>
            </a:p>
          </p:txBody>
        </p:sp>
      </p:grpSp>
      <p:pic>
        <p:nvPicPr>
          <p:cNvPr id="25" name="Picture 1" descr="Icon&#10;&#10;Description automatically generated">
            <a:extLst>
              <a:ext uri="{FF2B5EF4-FFF2-40B4-BE49-F238E27FC236}">
                <a16:creationId xmlns:a16="http://schemas.microsoft.com/office/drawing/2014/main" id="{57B15D2A-1A60-0FD9-1A2C-68753F80E9FB}"/>
              </a:ext>
            </a:extLst>
          </p:cNvPr>
          <p:cNvPicPr/>
          <p:nvPr/>
        </p:nvPicPr>
        <p:blipFill>
          <a:blip r:embed="rId4" cstate="screen">
            <a:extLst>
              <a:ext uri="{28A0092B-C50C-407E-A947-70E740481C1C}">
                <a14:useLocalDpi xmlns:a14="http://schemas.microsoft.com/office/drawing/2010/main"/>
              </a:ext>
            </a:extLst>
          </a:blip>
          <a:srcRect t="1694" b="3771"/>
          <a:stretch/>
        </p:blipFill>
        <p:spPr>
          <a:xfrm>
            <a:off x="6872287" y="1796240"/>
            <a:ext cx="4772621" cy="2605002"/>
          </a:xfrm>
          <a:prstGeom prst="rect">
            <a:avLst/>
          </a:prstGeom>
          <a:ln w="0">
            <a:noFill/>
          </a:ln>
        </p:spPr>
      </p:pic>
    </p:spTree>
    <p:extLst>
      <p:ext uri="{BB962C8B-B14F-4D97-AF65-F5344CB8AC3E}">
        <p14:creationId xmlns:p14="http://schemas.microsoft.com/office/powerpoint/2010/main" val="2887078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Exemples de questions visant l’autorégulation</a:t>
            </a:r>
          </a:p>
        </p:txBody>
      </p:sp>
      <p:sp>
        <p:nvSpPr>
          <p:cNvPr id="8" name="ZoneTexte 7">
            <a:extLst>
              <a:ext uri="{FF2B5EF4-FFF2-40B4-BE49-F238E27FC236}">
                <a16:creationId xmlns:a16="http://schemas.microsoft.com/office/drawing/2014/main" id="{DEE1A446-D2BB-BB14-48DA-C23B494D7096}"/>
              </a:ext>
            </a:extLst>
          </p:cNvPr>
          <p:cNvSpPr txBox="1"/>
          <p:nvPr/>
        </p:nvSpPr>
        <p:spPr>
          <a:xfrm>
            <a:off x="1557000" y="1340268"/>
            <a:ext cx="3144600" cy="1077218"/>
          </a:xfrm>
          <a:prstGeom prst="rect">
            <a:avLst/>
          </a:prstGeom>
          <a:noFill/>
        </p:spPr>
        <p:txBody>
          <a:bodyPr wrap="square">
            <a:spAutoFit/>
          </a:bodyPr>
          <a:lstStyle/>
          <a:p>
            <a:pPr defTabSz="914400">
              <a:lnSpc>
                <a:spcPct val="100000"/>
              </a:lnSpc>
            </a:pPr>
            <a:r>
              <a:rPr lang="fr-FR" sz="3200" b="1"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rPr>
              <a:t>As-tu une solution ?</a:t>
            </a:r>
            <a:endParaRPr lang="fr-FR" sz="3200" b="0" strike="noStrike" spc="-1">
              <a:solidFill>
                <a:srgbClr val="0099EA"/>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6" name="Content Placeholder 8" descr="Graphical user interface, text, application, email&#10;&#10;Description automatically generated">
            <a:extLst>
              <a:ext uri="{FF2B5EF4-FFF2-40B4-BE49-F238E27FC236}">
                <a16:creationId xmlns:a16="http://schemas.microsoft.com/office/drawing/2014/main" id="{33BF0944-19C9-E182-9C09-5266D92DA3BE}"/>
              </a:ext>
            </a:extLst>
          </p:cNvPr>
          <p:cNvPicPr/>
          <p:nvPr/>
        </p:nvPicPr>
        <p:blipFill>
          <a:blip r:embed="rId2" cstate="screen">
            <a:extLst>
              <a:ext uri="{28A0092B-C50C-407E-A947-70E740481C1C}">
                <a14:useLocalDpi xmlns:a14="http://schemas.microsoft.com/office/drawing/2010/main"/>
              </a:ext>
            </a:extLst>
          </a:blip>
          <a:srcRect r="1437"/>
          <a:stretch/>
        </p:blipFill>
        <p:spPr>
          <a:xfrm>
            <a:off x="4811366" y="1385640"/>
            <a:ext cx="5461560" cy="4086720"/>
          </a:xfrm>
          <a:prstGeom prst="rect">
            <a:avLst/>
          </a:prstGeom>
          <a:ln w="0">
            <a:noFill/>
          </a:ln>
        </p:spPr>
      </p:pic>
    </p:spTree>
    <p:extLst>
      <p:ext uri="{BB962C8B-B14F-4D97-AF65-F5344CB8AC3E}">
        <p14:creationId xmlns:p14="http://schemas.microsoft.com/office/powerpoint/2010/main" val="1764291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F9A6DBE-3C09-B314-5A33-511ED6BADE9F}"/>
              </a:ext>
            </a:extLst>
          </p:cNvPr>
          <p:cNvSpPr>
            <a:spLocks noGrp="1"/>
          </p:cNvSpPr>
          <p:nvPr>
            <p:ph type="ftr" sz="quarter" idx="10"/>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3" name="Espace réservé du numéro de diapositive 2">
            <a:extLst>
              <a:ext uri="{FF2B5EF4-FFF2-40B4-BE49-F238E27FC236}">
                <a16:creationId xmlns:a16="http://schemas.microsoft.com/office/drawing/2014/main" id="{DAA2A9D4-DD67-DEED-A720-9D9284F52C2A}"/>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9C9447D5-1A3B-46E6-FD02-C24DD65B1450}"/>
              </a:ext>
            </a:extLst>
          </p:cNvPr>
          <p:cNvSpPr>
            <a:spLocks noGrp="1"/>
          </p:cNvSpPr>
          <p:nvPr>
            <p:ph orient="vert" sz="quarter" idx="13"/>
          </p:nvPr>
        </p:nvSpPr>
        <p:spPr/>
        <p:txBody>
          <a:bodyPr>
            <a:normAutofit fontScale="92500" lnSpcReduction="20000"/>
          </a:bodyPr>
          <a:lstStyle/>
          <a:p>
            <a:r>
              <a:rPr lang="fr-FR" sz="3200" b="1" dirty="0">
                <a:solidFill>
                  <a:schemeClr val="bg1"/>
                </a:solidFill>
              </a:rPr>
              <a:t>Activité 3</a:t>
            </a:r>
          </a:p>
          <a:p>
            <a:endParaRPr lang="fr-FR"/>
          </a:p>
        </p:txBody>
      </p:sp>
      <p:sp>
        <p:nvSpPr>
          <p:cNvPr id="5" name="Espace réservé du texte 4">
            <a:extLst>
              <a:ext uri="{FF2B5EF4-FFF2-40B4-BE49-F238E27FC236}">
                <a16:creationId xmlns:a16="http://schemas.microsoft.com/office/drawing/2014/main" id="{566672DF-5935-90E3-5F6E-6B6AB471CB6C}"/>
              </a:ext>
            </a:extLst>
          </p:cNvPr>
          <p:cNvSpPr>
            <a:spLocks noGrp="1"/>
          </p:cNvSpPr>
          <p:nvPr>
            <p:ph type="body" sz="quarter" idx="14"/>
          </p:nvPr>
        </p:nvSpPr>
        <p:spPr/>
        <p:txBody>
          <a:bodyPr/>
          <a:lstStyle/>
          <a:p>
            <a:pPr lvl="1"/>
            <a:r>
              <a:rPr lang="fr-FR" dirty="0">
                <a:solidFill>
                  <a:schemeClr val="accent6"/>
                </a:solidFill>
              </a:rPr>
              <a:t>Comment aider l’élève à s’autoévaluer ?</a:t>
            </a:r>
          </a:p>
        </p:txBody>
      </p:sp>
      <p:sp>
        <p:nvSpPr>
          <p:cNvPr id="7" name="PlaceHolder 2">
            <a:extLst>
              <a:ext uri="{FF2B5EF4-FFF2-40B4-BE49-F238E27FC236}">
                <a16:creationId xmlns:a16="http://schemas.microsoft.com/office/drawing/2014/main" id="{03251C50-E232-D270-8CF9-734B048344FA}"/>
              </a:ext>
            </a:extLst>
          </p:cNvPr>
          <p:cNvSpPr txBox="1">
            <a:spLocks/>
          </p:cNvSpPr>
          <p:nvPr/>
        </p:nvSpPr>
        <p:spPr>
          <a:xfrm>
            <a:off x="2321438" y="2083511"/>
            <a:ext cx="8951400" cy="4050360"/>
          </a:xfrm>
          <a:prstGeom prst="rect">
            <a:avLst/>
          </a:prstGeom>
          <a:noFill/>
          <a:ln w="0">
            <a:noFill/>
          </a:ln>
        </p:spPr>
        <p:txBody>
          <a:bodyPr lIns="91440" tIns="45720" rIns="91440" bIns="45720" anchor="t">
            <a:normAutofit fontScale="93550"/>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1001"/>
              </a:spcBef>
              <a:buClr>
                <a:srgbClr val="FFC000"/>
              </a:buClr>
              <a:buFont typeface="Wingdings" pitchFamily="2" charset="2"/>
              <a:buChar char="§"/>
            </a:pPr>
            <a:r>
              <a:rPr lang="fr-CA" spc="-1">
                <a:solidFill>
                  <a:schemeClr val="dk1"/>
                </a:solidFill>
                <a:latin typeface="Arial"/>
                <a:ea typeface="Meiryo"/>
              </a:rPr>
              <a:t>Établir des critères d’évaluation clairs et précis présentés en manifestations observables.</a:t>
            </a:r>
            <a:endParaRPr lang="fr-FR" spc="-1">
              <a:solidFill>
                <a:schemeClr val="dk1"/>
              </a:solidFill>
              <a:latin typeface="Arial"/>
            </a:endParaRPr>
          </a:p>
          <a:p>
            <a:pPr marL="457200" indent="-457200">
              <a:spcBef>
                <a:spcPts val="1001"/>
              </a:spcBef>
              <a:buClr>
                <a:srgbClr val="FFC000"/>
              </a:buClr>
              <a:buFont typeface="Wingdings" pitchFamily="2" charset="2"/>
              <a:buChar char="§"/>
            </a:pPr>
            <a:r>
              <a:rPr lang="fr-CA" spc="-1">
                <a:solidFill>
                  <a:schemeClr val="dk1"/>
                </a:solidFill>
                <a:latin typeface="Arial"/>
                <a:ea typeface="Meiryo"/>
              </a:rPr>
              <a:t>Proposer aux élèves des grilles préétablies.</a:t>
            </a:r>
            <a:endParaRPr lang="fr-FR" spc="-1">
              <a:solidFill>
                <a:schemeClr val="dk1"/>
              </a:solidFill>
              <a:latin typeface="Arial"/>
            </a:endParaRPr>
          </a:p>
          <a:p>
            <a:pPr marL="457200" indent="-457200">
              <a:spcBef>
                <a:spcPts val="1001"/>
              </a:spcBef>
              <a:buClr>
                <a:srgbClr val="FFC000"/>
              </a:buClr>
              <a:buFont typeface="Wingdings" pitchFamily="2" charset="2"/>
              <a:buChar char="§"/>
            </a:pPr>
            <a:r>
              <a:rPr lang="fr-CA" spc="-1">
                <a:solidFill>
                  <a:schemeClr val="dk1"/>
                </a:solidFill>
                <a:latin typeface="Arial"/>
                <a:ea typeface="Meiryo"/>
              </a:rPr>
              <a:t>S’assurer de la compréhension des critères d’évaluation et de l’adhésion des élèves.</a:t>
            </a:r>
            <a:endParaRPr lang="fr-FR" spc="-1">
              <a:solidFill>
                <a:schemeClr val="dk1"/>
              </a:solidFill>
              <a:latin typeface="Arial"/>
            </a:endParaRPr>
          </a:p>
          <a:p>
            <a:pPr marL="457200" indent="-457200">
              <a:spcBef>
                <a:spcPts val="1001"/>
              </a:spcBef>
              <a:buClr>
                <a:srgbClr val="FFC000"/>
              </a:buClr>
              <a:buFont typeface="Wingdings" pitchFamily="2" charset="2"/>
              <a:buChar char="§"/>
            </a:pPr>
            <a:r>
              <a:rPr lang="fr-CA" spc="-1">
                <a:solidFill>
                  <a:schemeClr val="dk1"/>
                </a:solidFill>
                <a:latin typeface="Arial"/>
                <a:ea typeface="Meiryo"/>
              </a:rPr>
              <a:t>Offrir la chance à l’élève d’évaluer pour s’exercer.</a:t>
            </a:r>
            <a:endParaRPr lang="fr-FR" spc="-1">
              <a:solidFill>
                <a:schemeClr val="dk1"/>
              </a:solidFill>
              <a:latin typeface="Arial"/>
            </a:endParaRPr>
          </a:p>
        </p:txBody>
      </p:sp>
    </p:spTree>
    <p:extLst>
      <p:ext uri="{BB962C8B-B14F-4D97-AF65-F5344CB8AC3E}">
        <p14:creationId xmlns:p14="http://schemas.microsoft.com/office/powerpoint/2010/main" val="635861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418804"/>
            <a:ext cx="6219383" cy="444080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Allal, L.</a:t>
            </a:r>
            <a:r>
              <a:rPr lang="fr-FR" sz="1200" dirty="0"/>
              <a:t> (1999). Impliquer l’apprenant dans le processus d’autoévaluation : promesses et pièges de l’autoévaluation. Dans C. Depover et B. Noël (dir.) </a:t>
            </a:r>
            <a:r>
              <a:rPr lang="fr-FR" sz="1200" i="1" dirty="0"/>
              <a:t>L’évaluation des compétences et des processus cognitifs</a:t>
            </a:r>
            <a:r>
              <a:rPr lang="fr-FR" sz="1200" dirty="0"/>
              <a:t> (p. 35-36). </a:t>
            </a:r>
            <a:br>
              <a:rPr lang="fr-FR" sz="1200" dirty="0"/>
            </a:br>
            <a:r>
              <a:rPr lang="fr-FR" sz="1200" dirty="0"/>
              <a:t>Bruxelles (Belgique), De Boeck.</a:t>
            </a:r>
          </a:p>
          <a:p>
            <a:pPr marL="171450" indent="-171450">
              <a:lnSpc>
                <a:spcPts val="1640"/>
              </a:lnSpc>
              <a:buClr>
                <a:srgbClr val="FFC000"/>
              </a:buClr>
              <a:buFont typeface="Wingdings" pitchFamily="2" charset="2"/>
              <a:buChar char="§"/>
            </a:pPr>
            <a:r>
              <a:rPr lang="fr-FR" sz="1200" b="1" dirty="0">
                <a:solidFill>
                  <a:srgbClr val="7030A0"/>
                </a:solidFill>
              </a:rPr>
              <a:t>Durand, M.-J.</a:t>
            </a:r>
            <a:r>
              <a:rPr lang="fr-FR" sz="1200" dirty="0"/>
              <a:t> et </a:t>
            </a:r>
            <a:r>
              <a:rPr lang="fr-FR" sz="1200" b="1" dirty="0">
                <a:solidFill>
                  <a:srgbClr val="7030A0"/>
                </a:solidFill>
              </a:rPr>
              <a:t>Chouinard, R.</a:t>
            </a:r>
            <a:r>
              <a:rPr lang="fr-FR" sz="1200" dirty="0"/>
              <a:t> (2012). </a:t>
            </a:r>
            <a:r>
              <a:rPr lang="fr-FR" sz="1200" i="1" dirty="0"/>
              <a:t>L’évaluation des apprentissages : </a:t>
            </a:r>
            <a:br>
              <a:rPr lang="fr-FR" sz="1200" i="1" dirty="0"/>
            </a:br>
            <a:r>
              <a:rPr lang="fr-FR" sz="1200" i="1" dirty="0"/>
              <a:t>de la planification de la démarche à la communication des résultats</a:t>
            </a:r>
            <a:r>
              <a:rPr lang="fr-FR" sz="1200" dirty="0"/>
              <a:t> (2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rgbClr val="7030A0"/>
                </a:solidFill>
              </a:rPr>
              <a:t>Laveault, D.</a:t>
            </a:r>
            <a:r>
              <a:rPr lang="fr-FR" sz="1200" dirty="0"/>
              <a:t> (1999). Autorégulation et évaluation des apprentissages. </a:t>
            </a:r>
            <a:br>
              <a:rPr lang="fr-FR" sz="1200" dirty="0"/>
            </a:br>
            <a:r>
              <a:rPr lang="fr-FR" sz="1200" dirty="0"/>
              <a:t>Dans C. Depover et B. Noël (dir.) </a:t>
            </a:r>
            <a:r>
              <a:rPr lang="fr-FR" sz="1200" i="1" dirty="0"/>
              <a:t>L’évaluation des compétences et des processus cognitifs</a:t>
            </a:r>
            <a:r>
              <a:rPr lang="fr-FR" sz="1200" dirty="0"/>
              <a:t>. Bruxelles (Belgique), De Boeck.</a:t>
            </a:r>
          </a:p>
          <a:p>
            <a:pPr marL="171450" indent="-171450">
              <a:lnSpc>
                <a:spcPts val="1640"/>
              </a:lnSpc>
              <a:buClr>
                <a:srgbClr val="FFC000"/>
              </a:buClr>
              <a:buFont typeface="Wingdings" pitchFamily="2" charset="2"/>
              <a:buChar char="§"/>
            </a:pPr>
            <a:r>
              <a:rPr lang="fr-FR" sz="1200" b="1" dirty="0">
                <a:solidFill>
                  <a:srgbClr val="7030A0"/>
                </a:solidFill>
              </a:rPr>
              <a:t>Fontaine, S.</a:t>
            </a:r>
            <a:r>
              <a:rPr lang="fr-FR" sz="1200" dirty="0"/>
              <a:t>, </a:t>
            </a:r>
            <a:r>
              <a:rPr lang="fr-FR" sz="1200" b="1" dirty="0">
                <a:solidFill>
                  <a:srgbClr val="7030A0"/>
                </a:solidFill>
              </a:rPr>
              <a:t>Savoie-Zajc, L.</a:t>
            </a:r>
            <a:r>
              <a:rPr lang="fr-FR" sz="1200" dirty="0"/>
              <a:t> et </a:t>
            </a:r>
            <a:r>
              <a:rPr lang="fr-FR" sz="1200" b="1" dirty="0">
                <a:solidFill>
                  <a:srgbClr val="7030A0"/>
                </a:solidFill>
              </a:rPr>
              <a:t>Cadieux, A.</a:t>
            </a:r>
            <a:r>
              <a:rPr lang="fr-FR" sz="1200" dirty="0"/>
              <a:t> (2020). </a:t>
            </a:r>
            <a:r>
              <a:rPr lang="fr-FR" sz="1200" i="1" dirty="0"/>
              <a:t>Évaluer les apprentissages : Démarche et outils d’évaluation pour le primaire et le secondaire</a:t>
            </a:r>
            <a:r>
              <a:rPr lang="fr-FR" sz="1200" dirty="0"/>
              <a:t> (2</a:t>
            </a:r>
            <a:r>
              <a:rPr lang="fr-FR" sz="1200" baseline="30000" dirty="0"/>
              <a:t>e</a:t>
            </a:r>
            <a:r>
              <a:rPr lang="fr-FR" sz="1200" dirty="0"/>
              <a:t> éd.). </a:t>
            </a:r>
            <a:br>
              <a:rPr lang="fr-FR" sz="1200" dirty="0"/>
            </a:br>
            <a:r>
              <a:rPr lang="fr-FR" sz="1200" dirty="0"/>
              <a:t>Anjou (Québec), les éditions CEC.</a:t>
            </a:r>
          </a:p>
          <a:p>
            <a:pPr marL="171450" indent="-171450">
              <a:lnSpc>
                <a:spcPts val="1640"/>
              </a:lnSpc>
              <a:buClr>
                <a:srgbClr val="FFC000"/>
              </a:buClr>
              <a:buFont typeface="Wingdings" pitchFamily="2" charset="2"/>
              <a:buChar char="§"/>
            </a:pPr>
            <a:r>
              <a:rPr lang="fr-FR" sz="1200" b="1" dirty="0">
                <a:solidFill>
                  <a:srgbClr val="7030A0"/>
                </a:solidFill>
              </a:rPr>
              <a:t>Laurier, M. D.</a:t>
            </a:r>
            <a:r>
              <a:rPr lang="fr-FR" sz="1200" dirty="0"/>
              <a:t>, </a:t>
            </a:r>
            <a:r>
              <a:rPr lang="fr-FR" sz="1200" b="1" dirty="0">
                <a:solidFill>
                  <a:srgbClr val="7030A0"/>
                </a:solidFill>
              </a:rPr>
              <a:t>Tousignant, R.</a:t>
            </a:r>
            <a:r>
              <a:rPr lang="fr-FR" sz="1200" dirty="0"/>
              <a:t> et </a:t>
            </a:r>
            <a:r>
              <a:rPr lang="fr-FR" sz="1200" b="1" dirty="0">
                <a:solidFill>
                  <a:srgbClr val="7030A0"/>
                </a:solidFill>
              </a:rPr>
              <a:t>Morissette, D.</a:t>
            </a:r>
            <a:r>
              <a:rPr lang="fr-FR" sz="1200" dirty="0"/>
              <a:t> (2005). </a:t>
            </a:r>
            <a:r>
              <a:rPr lang="fr-FR" sz="1200" i="1" dirty="0"/>
              <a:t>Les principes de la mesure</a:t>
            </a:r>
            <a:br>
              <a:rPr lang="fr-FR" sz="1200" i="1" dirty="0"/>
            </a:br>
            <a:r>
              <a:rPr lang="fr-FR" sz="1200" i="1" dirty="0"/>
              <a:t> et de l’évaluation des apprentissages</a:t>
            </a:r>
            <a:r>
              <a:rPr lang="fr-FR" sz="1200" dirty="0"/>
              <a:t> (3</a:t>
            </a:r>
            <a:r>
              <a:rPr lang="fr-FR" sz="1200" baseline="30000" dirty="0"/>
              <a:t>e</a:t>
            </a:r>
            <a:r>
              <a:rPr lang="fr-FR" sz="1200" dirty="0"/>
              <a:t> éd.). Montréal (Québec), Gaëtan Morin. </a:t>
            </a:r>
          </a:p>
        </p:txBody>
      </p:sp>
    </p:spTree>
    <p:extLst>
      <p:ext uri="{BB962C8B-B14F-4D97-AF65-F5344CB8AC3E}">
        <p14:creationId xmlns:p14="http://schemas.microsoft.com/office/powerpoint/2010/main" val="4040155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9 </a:t>
            </a:r>
            <a:r>
              <a:rPr lang="fr-FR" b="1">
                <a:solidFill>
                  <a:srgbClr val="FF0000"/>
                </a:solidFill>
              </a:rPr>
              <a:t>|</a:t>
            </a:r>
            <a:r>
              <a:rPr lang="fr-FR"/>
              <a:t> </a:t>
            </a:r>
            <a:r>
              <a:rPr lang="fr-CA" b="1">
                <a:solidFill>
                  <a:schemeClr val="tx1">
                    <a:lumMod val="50000"/>
                    <a:lumOff val="50000"/>
                  </a:schemeClr>
                </a:solidFill>
              </a:rPr>
              <a:t>La participation de l’apprenant à son évaluation</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087410"/>
            <a:ext cx="6945319" cy="487550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Marie-Josée Dubois, </a:t>
            </a:r>
            <a:r>
              <a:rPr lang="fr-FR" sz="1400" dirty="0"/>
              <a:t>M. éd. en évaluation des compétences, </a:t>
            </a:r>
            <a:br>
              <a:rPr lang="fr-FR" sz="1400" dirty="0"/>
            </a:br>
            <a:r>
              <a:rPr lang="fr-FR" sz="1400" dirty="0"/>
              <a:t>chargée de cours,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Marie-Ève Dupuis</a:t>
            </a:r>
            <a:r>
              <a:rPr lang="fr-FR" sz="1400" dirty="0"/>
              <a:t>, orthopédagogue,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Mélissa Lemaire</a:t>
            </a:r>
            <a:r>
              <a:rPr lang="fr-FR" sz="1400" dirty="0"/>
              <a:t>, doctorante en évaluation et chargée de cours,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Sitraka lahatramampionona Anjaraharivola</a:t>
            </a:r>
            <a:r>
              <a:rPr lang="fr-FR" sz="1400" dirty="0"/>
              <a:t>, M. éd en évaluation </a:t>
            </a:r>
            <a:br>
              <a:rPr lang="fr-FR" sz="1400" dirty="0"/>
            </a:br>
            <a:r>
              <a:rPr lang="fr-FR" sz="1400" dirty="0"/>
              <a:t>des compétences, narratrice, subventionnée dans le cadre des activités </a:t>
            </a:r>
            <a:br>
              <a:rPr lang="fr-FR" sz="1400" dirty="0"/>
            </a:br>
            <a:r>
              <a:rPr lang="fr-FR" sz="1400" dirty="0"/>
              <a:t>de la DAI,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pic>
        <p:nvPicPr>
          <p:cNvPr id="5" name="Image 8">
            <a:extLst>
              <a:ext uri="{FF2B5EF4-FFF2-40B4-BE49-F238E27FC236}">
                <a16:creationId xmlns:a16="http://schemas.microsoft.com/office/drawing/2014/main" id="{60073FC1-5E50-4A28-3DF5-8A0279C2FBA9}"/>
              </a:ext>
            </a:extLst>
          </p:cNvPr>
          <p:cNvPicPr/>
          <p:nvPr/>
        </p:nvPicPr>
        <p:blipFill>
          <a:blip r:embed="rId2" cstate="screen">
            <a:extLst>
              <a:ext uri="{28A0092B-C50C-407E-A947-70E740481C1C}">
                <a14:useLocalDpi xmlns:a14="http://schemas.microsoft.com/office/drawing/2010/main"/>
              </a:ext>
            </a:extLst>
          </a:blip>
          <a:stretch/>
        </p:blipFill>
        <p:spPr>
          <a:xfrm>
            <a:off x="1499527" y="4359305"/>
            <a:ext cx="869400" cy="869400"/>
          </a:xfrm>
          <a:prstGeom prst="rect">
            <a:avLst/>
          </a:prstGeom>
          <a:ln w="0">
            <a:noFill/>
          </a:ln>
        </p:spPr>
      </p:pic>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18211</TotalTime>
  <Words>1719</Words>
  <Application>Microsoft Macintosh PowerPoint</Application>
  <PresentationFormat>Grand écran</PresentationFormat>
  <Paragraphs>203</Paragraphs>
  <Slides>27</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27</vt:i4>
      </vt:variant>
    </vt:vector>
  </HeadingPairs>
  <TitlesOfParts>
    <vt:vector size="35" baseType="lpstr">
      <vt:lpstr>Noto Sans Medium</vt:lpstr>
      <vt:lpstr>Arial</vt:lpstr>
      <vt:lpstr>Noto Sans</vt:lpstr>
      <vt:lpstr>Calibri</vt:lpstr>
      <vt:lpstr>Wingdings</vt:lpstr>
      <vt:lpstr>Noto Sans SemiBold</vt:lpstr>
      <vt:lpstr>Noto Sans ExtraBold</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Activité 2 Pourquoi amener l’apprenant à s’autoévaluer ?</vt:lpstr>
      <vt:lpstr>Présentation PowerPoint</vt:lpstr>
      <vt:lpstr>Présentation PowerPoint</vt:lpstr>
      <vt:lpstr>Présentation PowerPoint</vt:lpstr>
      <vt:lpstr>Présentation PowerPoint</vt:lpstr>
      <vt:lpstr>Présentation PowerPoint</vt:lpstr>
      <vt:lpstr>Activité 3 Caractéristiques de l’autoévaluation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171</cp:revision>
  <dcterms:created xsi:type="dcterms:W3CDTF">2022-10-03T18:36:32Z</dcterms:created>
  <dcterms:modified xsi:type="dcterms:W3CDTF">2024-10-08T12:06:02Z</dcterms:modified>
</cp:coreProperties>
</file>