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89" r:id="rId14"/>
    <p:sldId id="290" r:id="rId15"/>
    <p:sldId id="291" r:id="rId16"/>
    <p:sldId id="292" r:id="rId17"/>
    <p:sldId id="293" r:id="rId18"/>
    <p:sldId id="294" r:id="rId19"/>
    <p:sldId id="299" r:id="rId20"/>
    <p:sldId id="300" r:id="rId21"/>
  </p:sldIdLst>
  <p:sldSz cx="12192000" cy="6858000"/>
  <p:notesSz cx="6858000" cy="9144000"/>
  <p:embeddedFontLst>
    <p:embeddedFont>
      <p:font typeface="Noto Sans" panose="020B0502040504020204" pitchFamily="34" charset="0"/>
      <p:regular r:id="rId24"/>
      <p:bold r:id="rId25"/>
      <p:italic r:id="rId26"/>
      <p:boldItalic r:id="rId27"/>
    </p:embeddedFont>
    <p:embeddedFont>
      <p:font typeface="Noto Sans ExtraBold" panose="020B0902040504020204" pitchFamily="34" charset="0"/>
      <p:bold r:id="rId28"/>
      <p:italic r:id="rId29"/>
      <p:boldItalic r:id="rId30"/>
    </p:embeddedFont>
    <p:embeddedFont>
      <p:font typeface="Noto Sans Medium" panose="020B0602040504020204" pitchFamily="34" charset="0"/>
      <p:regular r:id="rId31"/>
      <p:italic r:id="rId32"/>
    </p:embeddedFont>
    <p:embeddedFont>
      <p:font typeface="Noto Sans SemiBold" panose="020B0702040504020204" pitchFamily="34" charset="0"/>
      <p:regular r:id="rId33"/>
      <p:bold r:id="rId34"/>
      <p:italic r:id="rId35"/>
      <p:boldItalic r:id="rId3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41"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Sidonie (DREES/DIRECTION/RFAS)" initials="HS(" lastIdx="13" clrIdx="0">
    <p:extLst>
      <p:ext uri="{19B8F6BF-5375-455C-9EA6-DF929625EA0E}">
        <p15:presenceInfo xmlns:p15="http://schemas.microsoft.com/office/powerpoint/2012/main" userId="S-1-5-21-27022435-3177379373-3347635678-1030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5DA3"/>
    <a:srgbClr val="B391B7"/>
    <a:srgbClr val="C8EDFF"/>
    <a:srgbClr val="B9B1BA"/>
    <a:srgbClr val="FFC6C7"/>
    <a:srgbClr val="ED9F3A"/>
    <a:srgbClr val="58B3F5"/>
    <a:srgbClr val="93C4FC"/>
    <a:srgbClr val="F0AC39"/>
    <a:srgbClr val="FFF7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22" autoAdjust="0"/>
    <p:restoredTop sz="97340" autoAdjust="0"/>
  </p:normalViewPr>
  <p:slideViewPr>
    <p:cSldViewPr snapToGrid="0">
      <p:cViewPr varScale="1">
        <p:scale>
          <a:sx n="107" d="100"/>
          <a:sy n="107" d="100"/>
        </p:scale>
        <p:origin x="320" y="168"/>
      </p:cViewPr>
      <p:guideLst>
        <p:guide pos="1141"/>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2F8EE0-9E1B-E14F-A544-91D9C9F8134B}" type="doc">
      <dgm:prSet loTypeId="urn:microsoft.com/office/officeart/2005/8/layout/venn1" loCatId="" qsTypeId="urn:microsoft.com/office/officeart/2005/8/quickstyle/simple4" qsCatId="simple" csTypeId="urn:microsoft.com/office/officeart/2005/8/colors/accent6_3" csCatId="accent6" phldr="1"/>
      <dgm:spPr/>
    </dgm:pt>
    <dgm:pt modelId="{6B84061D-FB7E-D841-81A5-AE4688223FF7}">
      <dgm:prSet phldrT="[Texte]" custT="1"/>
      <dgm:spPr/>
      <dgm:t>
        <a:bodyPr/>
        <a:lstStyle/>
        <a:p>
          <a:endParaRPr lang="fr-FR" sz="14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r>
            <a:rPr lang="fr-FR"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proactive</a:t>
          </a:r>
        </a:p>
      </dgm:t>
    </dgm:pt>
    <dgm:pt modelId="{A8A75BCD-EDE4-E24C-BE44-E0CE2D0D85DC}" type="parTrans" cxnId="{C4FD33A5-6524-B944-A231-08B9070B5332}">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180E1630-8202-CE41-80D9-6E520504F413}" type="sibTrans" cxnId="{C4FD33A5-6524-B944-A231-08B9070B5332}">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813C71A3-5999-9C4B-8543-0E1F04DBE363}">
      <dgm:prSet phldrT="[Texte]" custT="1"/>
      <dgm:spPr/>
      <dgm:t>
        <a:bodyPr/>
        <a:lstStyle/>
        <a:p>
          <a:r>
            <a:rPr lang="fr-FR"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interactive</a:t>
          </a:r>
        </a:p>
      </dgm:t>
    </dgm:pt>
    <dgm:pt modelId="{239416AE-FF9B-EC48-BE9D-9E5672A68933}" type="parTrans" cxnId="{5598B60D-DE5F-0B4B-B3C7-5ACAA79DC5E1}">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6808FEF9-251A-7C44-BEC5-474E786B53E7}" type="sibTrans" cxnId="{5598B60D-DE5F-0B4B-B3C7-5ACAA79DC5E1}">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714B3D93-56A6-CE43-AF14-179015F630B6}">
      <dgm:prSet phldrT="[Texte]" custT="1"/>
      <dgm:spPr/>
      <dgm:t>
        <a:bodyPr/>
        <a:lstStyle/>
        <a:p>
          <a:r>
            <a:rPr lang="fr-FR" sz="1400" b="1" dirty="0">
              <a:solidFill>
                <a:srgbClr val="7F5891"/>
              </a:solidFill>
              <a:latin typeface="Noto Sans" panose="020B0502040504020204" pitchFamily="34" charset="0"/>
              <a:ea typeface="Noto Sans" panose="020B0502040504020204" pitchFamily="34" charset="0"/>
              <a:cs typeface="Noto Sans" panose="020B0502040504020204" pitchFamily="34" charset="0"/>
            </a:rPr>
            <a:t>Régulation rétroactive</a:t>
          </a:r>
        </a:p>
      </dgm:t>
    </dgm:pt>
    <dgm:pt modelId="{0FFD0C40-49E5-6B4F-8890-5DA24930BDE8}" type="parTrans" cxnId="{B31EF955-DAD0-5F47-AE38-A75794BBDEFE}">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7BDA00DD-EFD1-4041-ACD2-F01B1B6479DB}" type="sibTrans" cxnId="{B31EF955-DAD0-5F47-AE38-A75794BBDEFE}">
      <dgm:prSet/>
      <dgm:spPr/>
      <dgm:t>
        <a:bodyPr/>
        <a:lstStyle/>
        <a:p>
          <a:endParaRPr lang="fr-CA">
            <a:latin typeface="Noto Sans" panose="020B0502040504020204" pitchFamily="34" charset="0"/>
            <a:ea typeface="Noto Sans" panose="020B0502040504020204" pitchFamily="34" charset="0"/>
            <a:cs typeface="Noto Sans" panose="020B0502040504020204" pitchFamily="34" charset="0"/>
          </a:endParaRPr>
        </a:p>
      </dgm:t>
    </dgm:pt>
    <dgm:pt modelId="{62A7C719-60CD-BB4E-8DC8-20DDD64EEA47}" type="pres">
      <dgm:prSet presAssocID="{442F8EE0-9E1B-E14F-A544-91D9C9F8134B}" presName="compositeShape" presStyleCnt="0">
        <dgm:presLayoutVars>
          <dgm:chMax val="7"/>
          <dgm:dir/>
          <dgm:resizeHandles val="exact"/>
        </dgm:presLayoutVars>
      </dgm:prSet>
      <dgm:spPr/>
    </dgm:pt>
    <dgm:pt modelId="{96B64C0D-16CC-1A46-A571-2C91215AF09A}" type="pres">
      <dgm:prSet presAssocID="{6B84061D-FB7E-D841-81A5-AE4688223FF7}" presName="circ1" presStyleLbl="vennNode1" presStyleIdx="0" presStyleCnt="3"/>
      <dgm:spPr/>
    </dgm:pt>
    <dgm:pt modelId="{89B4E52B-FAE9-4146-ACC5-42E659A7783E}" type="pres">
      <dgm:prSet presAssocID="{6B84061D-FB7E-D841-81A5-AE4688223FF7}" presName="circ1Tx" presStyleLbl="revTx" presStyleIdx="0" presStyleCnt="0">
        <dgm:presLayoutVars>
          <dgm:chMax val="0"/>
          <dgm:chPref val="0"/>
          <dgm:bulletEnabled val="1"/>
        </dgm:presLayoutVars>
      </dgm:prSet>
      <dgm:spPr/>
    </dgm:pt>
    <dgm:pt modelId="{A0C4E3CF-3788-9D47-9A0E-4112B56951DB}" type="pres">
      <dgm:prSet presAssocID="{813C71A3-5999-9C4B-8543-0E1F04DBE363}" presName="circ2" presStyleLbl="vennNode1" presStyleIdx="1" presStyleCnt="3"/>
      <dgm:spPr/>
    </dgm:pt>
    <dgm:pt modelId="{E9D5A066-A998-7148-AFD5-014AE9A0A779}" type="pres">
      <dgm:prSet presAssocID="{813C71A3-5999-9C4B-8543-0E1F04DBE363}" presName="circ2Tx" presStyleLbl="revTx" presStyleIdx="0" presStyleCnt="0">
        <dgm:presLayoutVars>
          <dgm:chMax val="0"/>
          <dgm:chPref val="0"/>
          <dgm:bulletEnabled val="1"/>
        </dgm:presLayoutVars>
      </dgm:prSet>
      <dgm:spPr/>
    </dgm:pt>
    <dgm:pt modelId="{5FB6D5E0-A7A1-2044-9BB6-7C1086F8354C}" type="pres">
      <dgm:prSet presAssocID="{714B3D93-56A6-CE43-AF14-179015F630B6}" presName="circ3" presStyleLbl="vennNode1" presStyleIdx="2" presStyleCnt="3"/>
      <dgm:spPr/>
    </dgm:pt>
    <dgm:pt modelId="{B3E23B17-4D7E-4B41-837A-C689CF19C1D2}" type="pres">
      <dgm:prSet presAssocID="{714B3D93-56A6-CE43-AF14-179015F630B6}" presName="circ3Tx" presStyleLbl="revTx" presStyleIdx="0" presStyleCnt="0">
        <dgm:presLayoutVars>
          <dgm:chMax val="0"/>
          <dgm:chPref val="0"/>
          <dgm:bulletEnabled val="1"/>
        </dgm:presLayoutVars>
      </dgm:prSet>
      <dgm:spPr/>
    </dgm:pt>
  </dgm:ptLst>
  <dgm:cxnLst>
    <dgm:cxn modelId="{5598B60D-DE5F-0B4B-B3C7-5ACAA79DC5E1}" srcId="{442F8EE0-9E1B-E14F-A544-91D9C9F8134B}" destId="{813C71A3-5999-9C4B-8543-0E1F04DBE363}" srcOrd="1" destOrd="0" parTransId="{239416AE-FF9B-EC48-BE9D-9E5672A68933}" sibTransId="{6808FEF9-251A-7C44-BEC5-474E786B53E7}"/>
    <dgm:cxn modelId="{3113141A-25FD-CC4B-B4BF-A05E7095A310}" type="presOf" srcId="{813C71A3-5999-9C4B-8543-0E1F04DBE363}" destId="{E9D5A066-A998-7148-AFD5-014AE9A0A779}" srcOrd="1" destOrd="0" presId="urn:microsoft.com/office/officeart/2005/8/layout/venn1"/>
    <dgm:cxn modelId="{4F599129-CF6C-5E49-8F09-C2C11CB56B68}" type="presOf" srcId="{813C71A3-5999-9C4B-8543-0E1F04DBE363}" destId="{A0C4E3CF-3788-9D47-9A0E-4112B56951DB}" srcOrd="0" destOrd="0" presId="urn:microsoft.com/office/officeart/2005/8/layout/venn1"/>
    <dgm:cxn modelId="{15EFA72C-0D06-2E48-A7D7-E2CF5491ADC2}" type="presOf" srcId="{714B3D93-56A6-CE43-AF14-179015F630B6}" destId="{B3E23B17-4D7E-4B41-837A-C689CF19C1D2}" srcOrd="1" destOrd="0" presId="urn:microsoft.com/office/officeart/2005/8/layout/venn1"/>
    <dgm:cxn modelId="{B31EF955-DAD0-5F47-AE38-A75794BBDEFE}" srcId="{442F8EE0-9E1B-E14F-A544-91D9C9F8134B}" destId="{714B3D93-56A6-CE43-AF14-179015F630B6}" srcOrd="2" destOrd="0" parTransId="{0FFD0C40-49E5-6B4F-8890-5DA24930BDE8}" sibTransId="{7BDA00DD-EFD1-4041-ACD2-F01B1B6479DB}"/>
    <dgm:cxn modelId="{2F4C9D97-7C1B-464E-BF7E-E2B730A22CD4}" type="presOf" srcId="{714B3D93-56A6-CE43-AF14-179015F630B6}" destId="{5FB6D5E0-A7A1-2044-9BB6-7C1086F8354C}" srcOrd="0" destOrd="0" presId="urn:microsoft.com/office/officeart/2005/8/layout/venn1"/>
    <dgm:cxn modelId="{C4FD33A5-6524-B944-A231-08B9070B5332}" srcId="{442F8EE0-9E1B-E14F-A544-91D9C9F8134B}" destId="{6B84061D-FB7E-D841-81A5-AE4688223FF7}" srcOrd="0" destOrd="0" parTransId="{A8A75BCD-EDE4-E24C-BE44-E0CE2D0D85DC}" sibTransId="{180E1630-8202-CE41-80D9-6E520504F413}"/>
    <dgm:cxn modelId="{FE202CA8-E9EB-5E43-B9D6-D030759C118C}" type="presOf" srcId="{6B84061D-FB7E-D841-81A5-AE4688223FF7}" destId="{89B4E52B-FAE9-4146-ACC5-42E659A7783E}" srcOrd="1" destOrd="0" presId="urn:microsoft.com/office/officeart/2005/8/layout/venn1"/>
    <dgm:cxn modelId="{C4C6F8B1-508B-2048-B2F4-78F43EC66B69}" type="presOf" srcId="{442F8EE0-9E1B-E14F-A544-91D9C9F8134B}" destId="{62A7C719-60CD-BB4E-8DC8-20DDD64EEA47}" srcOrd="0" destOrd="0" presId="urn:microsoft.com/office/officeart/2005/8/layout/venn1"/>
    <dgm:cxn modelId="{BD4252CD-5B8F-864D-A497-E4DC1CF9CB93}" type="presOf" srcId="{6B84061D-FB7E-D841-81A5-AE4688223FF7}" destId="{96B64C0D-16CC-1A46-A571-2C91215AF09A}" srcOrd="0" destOrd="0" presId="urn:microsoft.com/office/officeart/2005/8/layout/venn1"/>
    <dgm:cxn modelId="{CFB5B18A-2BED-DA40-A8CB-E7CEB724AAEB}" type="presParOf" srcId="{62A7C719-60CD-BB4E-8DC8-20DDD64EEA47}" destId="{96B64C0D-16CC-1A46-A571-2C91215AF09A}" srcOrd="0" destOrd="0" presId="urn:microsoft.com/office/officeart/2005/8/layout/venn1"/>
    <dgm:cxn modelId="{D1CCC059-E88C-DC4B-8240-03FC06CF82FB}" type="presParOf" srcId="{62A7C719-60CD-BB4E-8DC8-20DDD64EEA47}" destId="{89B4E52B-FAE9-4146-ACC5-42E659A7783E}" srcOrd="1" destOrd="0" presId="urn:microsoft.com/office/officeart/2005/8/layout/venn1"/>
    <dgm:cxn modelId="{C397E838-167A-6149-82D2-FB624AD6CD6D}" type="presParOf" srcId="{62A7C719-60CD-BB4E-8DC8-20DDD64EEA47}" destId="{A0C4E3CF-3788-9D47-9A0E-4112B56951DB}" srcOrd="2" destOrd="0" presId="urn:microsoft.com/office/officeart/2005/8/layout/venn1"/>
    <dgm:cxn modelId="{5FE7ECC1-7250-A944-9EF2-708A457FC195}" type="presParOf" srcId="{62A7C719-60CD-BB4E-8DC8-20DDD64EEA47}" destId="{E9D5A066-A998-7148-AFD5-014AE9A0A779}" srcOrd="3" destOrd="0" presId="urn:microsoft.com/office/officeart/2005/8/layout/venn1"/>
    <dgm:cxn modelId="{536399B5-6633-0D4D-9591-E8932924FA6F}" type="presParOf" srcId="{62A7C719-60CD-BB4E-8DC8-20DDD64EEA47}" destId="{5FB6D5E0-A7A1-2044-9BB6-7C1086F8354C}" srcOrd="4" destOrd="0" presId="urn:microsoft.com/office/officeart/2005/8/layout/venn1"/>
    <dgm:cxn modelId="{8062906D-7A7E-6A47-B757-A6A853C019E6}" type="presParOf" srcId="{62A7C719-60CD-BB4E-8DC8-20DDD64EEA47}" destId="{B3E23B17-4D7E-4B41-837A-C689CF19C1D2}"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B3CF87-4C82-4075-800B-FD51446C9D3E}" type="doc">
      <dgm:prSet loTypeId="urn:microsoft.com/office/officeart/2005/8/layout/default" loCatId="list" qsTypeId="urn:microsoft.com/office/officeart/2005/8/quickstyle/simple5" qsCatId="simple" csTypeId="urn:microsoft.com/office/officeart/2005/8/colors/accent6_2" csCatId="accent6" phldr="1"/>
      <dgm:spPr/>
      <dgm:t>
        <a:bodyPr/>
        <a:lstStyle/>
        <a:p>
          <a:endParaRPr lang="fr-CA"/>
        </a:p>
      </dgm:t>
    </dgm:pt>
    <dgm:pt modelId="{57E83532-EECF-41FE-A702-AA4BFC56D8C9}">
      <dgm:prSet phldrT="[Texte]" custT="1"/>
      <dgm:spPr>
        <a:solidFill>
          <a:srgbClr val="00B0F0"/>
        </a:solidFill>
      </dgm:spPr>
      <dgm:t>
        <a:bodyPr/>
        <a:lstStyle/>
        <a:p>
          <a:pPr algn="ctr">
            <a:lnSpc>
              <a:spcPct val="100000"/>
            </a:lnSpc>
            <a:spcAft>
              <a:spcPts val="0"/>
            </a:spcAft>
          </a:pPr>
          <a:r>
            <a:rPr lang="fr-CA" sz="1100" b="1" dirty="0">
              <a:latin typeface="Noto Sans" panose="020B0502040504020204" pitchFamily="34" charset="0"/>
              <a:ea typeface="Noto Sans" panose="020B0502040504020204" pitchFamily="34" charset="0"/>
              <a:cs typeface="Noto Sans" panose="020B0502040504020204" pitchFamily="34" charset="0"/>
            </a:rPr>
            <a:t>Cibler les élèves qui ont besoin d’un plan établi avant la mise </a:t>
          </a:r>
          <a:br>
            <a:rPr lang="fr-CA" sz="1100" b="1" dirty="0">
              <a:latin typeface="Noto Sans" panose="020B0502040504020204" pitchFamily="34" charset="0"/>
              <a:ea typeface="Noto Sans" panose="020B0502040504020204" pitchFamily="34" charset="0"/>
              <a:cs typeface="Noto Sans" panose="020B0502040504020204" pitchFamily="34" charset="0"/>
            </a:rPr>
          </a:br>
          <a:r>
            <a:rPr lang="fr-CA" sz="1100" b="1" dirty="0">
              <a:latin typeface="Noto Sans" panose="020B0502040504020204" pitchFamily="34" charset="0"/>
              <a:ea typeface="Noto Sans" panose="020B0502040504020204" pitchFamily="34" charset="0"/>
              <a:cs typeface="Noto Sans" panose="020B0502040504020204" pitchFamily="34" charset="0"/>
            </a:rPr>
            <a:t>en texte et référer ces élèves </a:t>
          </a:r>
          <a:br>
            <a:rPr lang="fr-CA" sz="1100" b="1" dirty="0">
              <a:latin typeface="Noto Sans" panose="020B0502040504020204" pitchFamily="34" charset="0"/>
              <a:ea typeface="Noto Sans" panose="020B0502040504020204" pitchFamily="34" charset="0"/>
              <a:cs typeface="Noto Sans" panose="020B0502040504020204" pitchFamily="34" charset="0"/>
            </a:rPr>
          </a:br>
          <a:r>
            <a:rPr lang="fr-CA" sz="1100" b="1" dirty="0">
              <a:latin typeface="Noto Sans" panose="020B0502040504020204" pitchFamily="34" charset="0"/>
              <a:ea typeface="Noto Sans" panose="020B0502040504020204" pitchFamily="34" charset="0"/>
              <a:cs typeface="Noto Sans" panose="020B0502040504020204" pitchFamily="34" charset="0"/>
            </a:rPr>
            <a:t>à l’organisateur graphique </a:t>
          </a:r>
          <a:br>
            <a:rPr lang="fr-CA" sz="1100" b="1" dirty="0">
              <a:latin typeface="Noto Sans" panose="020B0502040504020204" pitchFamily="34" charset="0"/>
              <a:ea typeface="Noto Sans" panose="020B0502040504020204" pitchFamily="34" charset="0"/>
              <a:cs typeface="Noto Sans" panose="020B0502040504020204" pitchFamily="34" charset="0"/>
            </a:rPr>
          </a:br>
          <a:r>
            <a:rPr lang="fr-CA" sz="1100" b="1" dirty="0">
              <a:latin typeface="Noto Sans" panose="020B0502040504020204" pitchFamily="34" charset="0"/>
              <a:ea typeface="Noto Sans" panose="020B0502040504020204" pitchFamily="34" charset="0"/>
              <a:cs typeface="Noto Sans" panose="020B0502040504020204" pitchFamily="34" charset="0"/>
            </a:rPr>
            <a:t>avec pictogrammes.</a:t>
          </a:r>
        </a:p>
      </dgm:t>
    </dgm:pt>
    <dgm:pt modelId="{FE98BD83-B663-40E2-88DF-52C3EBE1A7BA}" type="parTrans" cxnId="{DD87EE96-7AD6-4769-B571-E25A525D8F33}">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2B301B26-B5DC-4043-8F55-96E445876E55}" type="sibTrans" cxnId="{DD87EE96-7AD6-4769-B571-E25A525D8F33}">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DBF42B32-46AC-465D-BF51-DD46D5E017DA}">
      <dgm:prSet phldrT="[Texte]" custT="1"/>
      <dgm:spPr>
        <a:solidFill>
          <a:srgbClr val="0070C0"/>
        </a:solidFill>
      </dgm:spPr>
      <dgm: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En cours de mise en texte, un élève n’a pas d’idée :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lui demander de dessiner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ce qui pourrait se passer.</a:t>
          </a:r>
        </a:p>
      </dgm:t>
    </dgm:pt>
    <dgm:pt modelId="{CADDC993-C93C-4E65-96AD-8DD84EB85ACD}" type="parTrans" cxnId="{8634A4B6-DF0D-49D7-94B7-4EE9859FC297}">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6771CE4B-11B4-4526-9732-671F4E414AED}" type="sibTrans" cxnId="{8634A4B6-DF0D-49D7-94B7-4EE9859FC297}">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2B99E10A-D440-45A7-B307-4BC3ED6DCC69}">
      <dgm:prSet phldrT="[Texte]" custT="1"/>
      <dgm:spPr>
        <a:solidFill>
          <a:srgbClr val="0070C0"/>
        </a:solidFill>
      </dgm:spPr>
      <dgm: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Un élève peine à se conformer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aux exigences : lui présenter un modèle de production satisfaisante pour l’inspirer et l’aider à se conformer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à ce qui est attendu.</a:t>
          </a:r>
        </a:p>
      </dgm:t>
    </dgm:pt>
    <dgm:pt modelId="{74B5987C-8FBF-442F-BDEB-AF07C0FC8E51}" type="parTrans" cxnId="{4C1B4AB8-A2BB-4C68-B173-E17BEE8A1D97}">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97B32806-2BA6-458E-93BC-51AEB9FB45A5}" type="sibTrans" cxnId="{4C1B4AB8-A2BB-4C68-B173-E17BEE8A1D97}">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87EB2F0F-B9B4-49C6-AB53-A546A6910941}">
      <dgm:prSet phldrT="[Texte]" custT="1"/>
      <dgm:spPr>
        <a:solidFill>
          <a:srgbClr val="0070C0"/>
        </a:solidFill>
      </dgm:spPr>
      <dgm: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Prévoir avant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la réalisation une période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de récupération pour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les élèves qui n’ont pas acquis les concepts.</a:t>
          </a:r>
        </a:p>
      </dgm:t>
    </dgm:pt>
    <dgm:pt modelId="{70A1AD84-8CEB-40B0-8459-F5B2389298C3}" type="parTrans" cxnId="{EB698353-CAB0-4EB5-B49D-5D796249D0A4}">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BCE6C71B-5C18-4E12-AA3D-8A5C3358AF56}" type="sibTrans" cxnId="{EB698353-CAB0-4EB5-B49D-5D796249D0A4}">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E0A8F235-AA5F-4505-B07F-B57BC38CF8A0}">
      <dgm:prSet phldrT="[Texte]" custT="1"/>
      <dgm:spPr>
        <a:solidFill>
          <a:srgbClr val="0070C0"/>
        </a:solidFill>
      </dgm:spPr>
      <dgm: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Suggérer à un élève qui a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de la difficulté à gérer l’espace d’utiliser une règle pour séparer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les sections de sa démarche.</a:t>
          </a:r>
        </a:p>
      </dgm:t>
    </dgm:pt>
    <dgm:pt modelId="{6ED558B7-4914-465F-81FC-C7452112BD3F}" type="parTrans" cxnId="{7FD02CB1-1D61-4D95-8CB1-D9425DEAE831}">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CA073C89-7C77-4137-950A-CE23874BFF21}" type="sibTrans" cxnId="{7FD02CB1-1D61-4D95-8CB1-D9425DEAE831}">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FD6B865E-A3DB-48FF-B3F2-639016B855D2}">
      <dgm:prSet custT="1"/>
      <dgm:spPr>
        <a:solidFill>
          <a:srgbClr val="00B0F0"/>
        </a:solidFill>
      </dgm:spPr>
      <dgm: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Reprendre un commentaire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entendu pendant les tâches réalisées en équipe et demander aux élèves comment ils pourraient le reformuler de façon constructive.</a:t>
          </a:r>
        </a:p>
      </dgm:t>
    </dgm:pt>
    <dgm:pt modelId="{A7898816-76C3-4847-B75C-F881959F9BEA}" type="parTrans" cxnId="{822BAD33-5C76-4B4F-8F5C-5C9EDD64F46D}">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B067C7AD-B1E3-4BC0-AC1B-C14B459CB771}" type="sibTrans" cxnId="{822BAD33-5C76-4B4F-8F5C-5C9EDD64F46D}">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96D4056D-4F97-4803-93D4-3DC7FF65F8F5}">
      <dgm:prSet custT="1"/>
      <dgm:spPr>
        <a:solidFill>
          <a:srgbClr val="00B0F0"/>
        </a:solidFill>
      </dgm:spPr>
      <dgm: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Jumeler des équipes de travail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et discuter avec ces élèves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des pistes d’amélioration.</a:t>
          </a:r>
        </a:p>
      </dgm:t>
    </dgm:pt>
    <dgm:pt modelId="{15FAD6F7-ED6B-4ACD-9E52-AC607B258289}" type="parTrans" cxnId="{DD76412B-15DA-4997-A3DC-7FC9ABAF8C87}">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1AC7DA7E-BAD0-41EB-83AF-8800BCFCB31A}" type="sibTrans" cxnId="{DD76412B-15DA-4997-A3DC-7FC9ABAF8C87}">
      <dgm:prSet/>
      <dgm:spPr/>
      <dgm:t>
        <a:bodyPr/>
        <a:lstStyle/>
        <a:p>
          <a:pPr algn="ctr"/>
          <a:endParaRPr lang="fr-CA" sz="1100">
            <a:latin typeface="Noto Sans" panose="020B0502040504020204" pitchFamily="34" charset="0"/>
            <a:ea typeface="Noto Sans" panose="020B0502040504020204" pitchFamily="34" charset="0"/>
            <a:cs typeface="Noto Sans" panose="020B0502040504020204" pitchFamily="34" charset="0"/>
          </a:endParaRPr>
        </a:p>
      </dgm:t>
    </dgm:pt>
    <dgm:pt modelId="{7E5BC329-9CB6-46A2-9FAA-A466A7439D63}" type="pres">
      <dgm:prSet presAssocID="{44B3CF87-4C82-4075-800B-FD51446C9D3E}" presName="diagram" presStyleCnt="0">
        <dgm:presLayoutVars>
          <dgm:dir/>
          <dgm:resizeHandles val="exact"/>
        </dgm:presLayoutVars>
      </dgm:prSet>
      <dgm:spPr/>
    </dgm:pt>
    <dgm:pt modelId="{84FB1686-A0F1-4095-A97D-1A257D05825B}" type="pres">
      <dgm:prSet presAssocID="{57E83532-EECF-41FE-A702-AA4BFC56D8C9}" presName="node" presStyleLbl="node1" presStyleIdx="0" presStyleCnt="7" custScaleX="149654" custScaleY="157292" custLinFactNeighborX="-50612" custLinFactNeighborY="-36562">
        <dgm:presLayoutVars>
          <dgm:bulletEnabled val="1"/>
        </dgm:presLayoutVars>
      </dgm:prSet>
      <dgm:spPr/>
    </dgm:pt>
    <dgm:pt modelId="{49CEE38C-5651-4D0D-B828-BAC8C30806FD}" type="pres">
      <dgm:prSet presAssocID="{2B301B26-B5DC-4043-8F55-96E445876E55}" presName="sibTrans" presStyleCnt="0"/>
      <dgm:spPr/>
    </dgm:pt>
    <dgm:pt modelId="{16F80AC7-042C-4502-8CE0-DAD6F4097C04}" type="pres">
      <dgm:prSet presAssocID="{DBF42B32-46AC-465D-BF51-DD46D5E017DA}" presName="node" presStyleLbl="node1" presStyleIdx="1" presStyleCnt="7" custScaleX="126826" custScaleY="157292" custLinFactNeighborX="700" custLinFactNeighborY="-41450">
        <dgm:presLayoutVars>
          <dgm:bulletEnabled val="1"/>
        </dgm:presLayoutVars>
      </dgm:prSet>
      <dgm:spPr/>
    </dgm:pt>
    <dgm:pt modelId="{CA8A1DD8-2AE6-48B1-AAAF-E05FC5F58B21}" type="pres">
      <dgm:prSet presAssocID="{6771CE4B-11B4-4526-9732-671F4E414AED}" presName="sibTrans" presStyleCnt="0"/>
      <dgm:spPr/>
    </dgm:pt>
    <dgm:pt modelId="{071F3F0A-CE04-40BD-A9E6-1C465546CFE4}" type="pres">
      <dgm:prSet presAssocID="{2B99E10A-D440-45A7-B307-4BC3ED6DCC69}" presName="node" presStyleLbl="node1" presStyleIdx="2" presStyleCnt="7" custScaleX="186471" custScaleY="157292" custLinFactY="55398" custLinFactNeighborX="90250" custLinFactNeighborY="100000">
        <dgm:presLayoutVars>
          <dgm:bulletEnabled val="1"/>
        </dgm:presLayoutVars>
      </dgm:prSet>
      <dgm:spPr/>
    </dgm:pt>
    <dgm:pt modelId="{270057AB-D7C6-41E7-8FC6-2666B192B108}" type="pres">
      <dgm:prSet presAssocID="{97B32806-2BA6-458E-93BC-51AEB9FB45A5}" presName="sibTrans" presStyleCnt="0"/>
      <dgm:spPr/>
    </dgm:pt>
    <dgm:pt modelId="{2BB7B18C-976E-4033-8ADB-474148C43595}" type="pres">
      <dgm:prSet presAssocID="{87EB2F0F-B9B4-49C6-AB53-A546A6910941}" presName="node" presStyleLbl="node1" presStyleIdx="3" presStyleCnt="7" custScaleX="123192" custScaleY="157292" custLinFactNeighborX="-17222" custLinFactNeighborY="-45963">
        <dgm:presLayoutVars>
          <dgm:bulletEnabled val="1"/>
        </dgm:presLayoutVars>
      </dgm:prSet>
      <dgm:spPr/>
    </dgm:pt>
    <dgm:pt modelId="{8C180C68-4169-4C28-8A82-A58A9447F888}" type="pres">
      <dgm:prSet presAssocID="{BCE6C71B-5C18-4E12-AA3D-8A5C3358AF56}" presName="sibTrans" presStyleCnt="0"/>
      <dgm:spPr/>
    </dgm:pt>
    <dgm:pt modelId="{687402C1-3781-4B89-80D8-D81B82CFE291}" type="pres">
      <dgm:prSet presAssocID="{E0A8F235-AA5F-4505-B07F-B57BC38CF8A0}" presName="node" presStyleLbl="node1" presStyleIdx="4" presStyleCnt="7" custScaleX="169286" custScaleY="157292" custLinFactX="-25897" custLinFactNeighborX="-100000" custLinFactNeighborY="-18132">
        <dgm:presLayoutVars>
          <dgm:bulletEnabled val="1"/>
        </dgm:presLayoutVars>
      </dgm:prSet>
      <dgm:spPr/>
    </dgm:pt>
    <dgm:pt modelId="{29892CEF-5C1E-4AF4-9C5A-5ECF4839F7A0}" type="pres">
      <dgm:prSet presAssocID="{CA073C89-7C77-4137-950A-CE23874BFF21}" presName="sibTrans" presStyleCnt="0"/>
      <dgm:spPr/>
    </dgm:pt>
    <dgm:pt modelId="{028BB69D-A2D5-4298-A114-408E1AE3369D}" type="pres">
      <dgm:prSet presAssocID="{FD6B865E-A3DB-48FF-B3F2-639016B855D2}" presName="node" presStyleLbl="node1" presStyleIdx="5" presStyleCnt="7" custScaleX="178686" custScaleY="157292" custLinFactNeighborX="-32967" custLinFactNeighborY="-18561">
        <dgm:presLayoutVars>
          <dgm:bulletEnabled val="1"/>
        </dgm:presLayoutVars>
      </dgm:prSet>
      <dgm:spPr/>
    </dgm:pt>
    <dgm:pt modelId="{66D85E27-CD81-448D-A4C5-191A2A76B7DE}" type="pres">
      <dgm:prSet presAssocID="{B067C7AD-B1E3-4BC0-AC1B-C14B459CB771}" presName="sibTrans" presStyleCnt="0"/>
      <dgm:spPr/>
    </dgm:pt>
    <dgm:pt modelId="{04817A31-3664-4C69-851E-C79B3C5DF943}" type="pres">
      <dgm:prSet presAssocID="{96D4056D-4F97-4803-93D4-3DC7FF65F8F5}" presName="node" presStyleLbl="node1" presStyleIdx="6" presStyleCnt="7" custScaleX="162018" custScaleY="157292" custLinFactX="-11769" custLinFactY="-100000" custLinFactNeighborX="-100000" custLinFactNeighborY="-116873">
        <dgm:presLayoutVars>
          <dgm:bulletEnabled val="1"/>
        </dgm:presLayoutVars>
      </dgm:prSet>
      <dgm:spPr/>
    </dgm:pt>
  </dgm:ptLst>
  <dgm:cxnLst>
    <dgm:cxn modelId="{DD76412B-15DA-4997-A3DC-7FC9ABAF8C87}" srcId="{44B3CF87-4C82-4075-800B-FD51446C9D3E}" destId="{96D4056D-4F97-4803-93D4-3DC7FF65F8F5}" srcOrd="6" destOrd="0" parTransId="{15FAD6F7-ED6B-4ACD-9E52-AC607B258289}" sibTransId="{1AC7DA7E-BAD0-41EB-83AF-8800BCFCB31A}"/>
    <dgm:cxn modelId="{822BAD33-5C76-4B4F-8F5C-5C9EDD64F46D}" srcId="{44B3CF87-4C82-4075-800B-FD51446C9D3E}" destId="{FD6B865E-A3DB-48FF-B3F2-639016B855D2}" srcOrd="5" destOrd="0" parTransId="{A7898816-76C3-4847-B75C-F881959F9BEA}" sibTransId="{B067C7AD-B1E3-4BC0-AC1B-C14B459CB771}"/>
    <dgm:cxn modelId="{EB698353-CAB0-4EB5-B49D-5D796249D0A4}" srcId="{44B3CF87-4C82-4075-800B-FD51446C9D3E}" destId="{87EB2F0F-B9B4-49C6-AB53-A546A6910941}" srcOrd="3" destOrd="0" parTransId="{70A1AD84-8CEB-40B0-8459-F5B2389298C3}" sibTransId="{BCE6C71B-5C18-4E12-AA3D-8A5C3358AF56}"/>
    <dgm:cxn modelId="{18463A68-D9AE-477D-BB1B-8DC12DBD2351}" type="presOf" srcId="{96D4056D-4F97-4803-93D4-3DC7FF65F8F5}" destId="{04817A31-3664-4C69-851E-C79B3C5DF943}" srcOrd="0" destOrd="0" presId="urn:microsoft.com/office/officeart/2005/8/layout/default"/>
    <dgm:cxn modelId="{D34FAC92-6E10-4FB7-94C7-D101F6C0B8BF}" type="presOf" srcId="{44B3CF87-4C82-4075-800B-FD51446C9D3E}" destId="{7E5BC329-9CB6-46A2-9FAA-A466A7439D63}" srcOrd="0" destOrd="0" presId="urn:microsoft.com/office/officeart/2005/8/layout/default"/>
    <dgm:cxn modelId="{6C211D95-34FD-40BE-BD57-4615F2BEAE59}" type="presOf" srcId="{FD6B865E-A3DB-48FF-B3F2-639016B855D2}" destId="{028BB69D-A2D5-4298-A114-408E1AE3369D}" srcOrd="0" destOrd="0" presId="urn:microsoft.com/office/officeart/2005/8/layout/default"/>
    <dgm:cxn modelId="{DD87EE96-7AD6-4769-B571-E25A525D8F33}" srcId="{44B3CF87-4C82-4075-800B-FD51446C9D3E}" destId="{57E83532-EECF-41FE-A702-AA4BFC56D8C9}" srcOrd="0" destOrd="0" parTransId="{FE98BD83-B663-40E2-88DF-52C3EBE1A7BA}" sibTransId="{2B301B26-B5DC-4043-8F55-96E445876E55}"/>
    <dgm:cxn modelId="{7FD02CB1-1D61-4D95-8CB1-D9425DEAE831}" srcId="{44B3CF87-4C82-4075-800B-FD51446C9D3E}" destId="{E0A8F235-AA5F-4505-B07F-B57BC38CF8A0}" srcOrd="4" destOrd="0" parTransId="{6ED558B7-4914-465F-81FC-C7452112BD3F}" sibTransId="{CA073C89-7C77-4137-950A-CE23874BFF21}"/>
    <dgm:cxn modelId="{8634A4B6-DF0D-49D7-94B7-4EE9859FC297}" srcId="{44B3CF87-4C82-4075-800B-FD51446C9D3E}" destId="{DBF42B32-46AC-465D-BF51-DD46D5E017DA}" srcOrd="1" destOrd="0" parTransId="{CADDC993-C93C-4E65-96AD-8DD84EB85ACD}" sibTransId="{6771CE4B-11B4-4526-9732-671F4E414AED}"/>
    <dgm:cxn modelId="{4C1B4AB8-A2BB-4C68-B173-E17BEE8A1D97}" srcId="{44B3CF87-4C82-4075-800B-FD51446C9D3E}" destId="{2B99E10A-D440-45A7-B307-4BC3ED6DCC69}" srcOrd="2" destOrd="0" parTransId="{74B5987C-8FBF-442F-BDEB-AF07C0FC8E51}" sibTransId="{97B32806-2BA6-458E-93BC-51AEB9FB45A5}"/>
    <dgm:cxn modelId="{E89DFEBF-4B98-46F0-8EFC-518AD6FE2E6F}" type="presOf" srcId="{DBF42B32-46AC-465D-BF51-DD46D5E017DA}" destId="{16F80AC7-042C-4502-8CE0-DAD6F4097C04}" srcOrd="0" destOrd="0" presId="urn:microsoft.com/office/officeart/2005/8/layout/default"/>
    <dgm:cxn modelId="{A988E1C4-FF07-4937-BFD5-03EB105B014E}" type="presOf" srcId="{57E83532-EECF-41FE-A702-AA4BFC56D8C9}" destId="{84FB1686-A0F1-4095-A97D-1A257D05825B}" srcOrd="0" destOrd="0" presId="urn:microsoft.com/office/officeart/2005/8/layout/default"/>
    <dgm:cxn modelId="{E457A4CE-5164-451A-AF9C-C5719AD8FD74}" type="presOf" srcId="{E0A8F235-AA5F-4505-B07F-B57BC38CF8A0}" destId="{687402C1-3781-4B89-80D8-D81B82CFE291}" srcOrd="0" destOrd="0" presId="urn:microsoft.com/office/officeart/2005/8/layout/default"/>
    <dgm:cxn modelId="{252B09D5-893D-4668-8BAC-F8D834280E3D}" type="presOf" srcId="{2B99E10A-D440-45A7-B307-4BC3ED6DCC69}" destId="{071F3F0A-CE04-40BD-A9E6-1C465546CFE4}" srcOrd="0" destOrd="0" presId="urn:microsoft.com/office/officeart/2005/8/layout/default"/>
    <dgm:cxn modelId="{F449E0E7-892E-42AF-9A8B-E9E8E21D2173}" type="presOf" srcId="{87EB2F0F-B9B4-49C6-AB53-A546A6910941}" destId="{2BB7B18C-976E-4033-8ADB-474148C43595}" srcOrd="0" destOrd="0" presId="urn:microsoft.com/office/officeart/2005/8/layout/default"/>
    <dgm:cxn modelId="{DB784A90-CB10-4126-B0C2-F8F2220F1E5E}" type="presParOf" srcId="{7E5BC329-9CB6-46A2-9FAA-A466A7439D63}" destId="{84FB1686-A0F1-4095-A97D-1A257D05825B}" srcOrd="0" destOrd="0" presId="urn:microsoft.com/office/officeart/2005/8/layout/default"/>
    <dgm:cxn modelId="{84C6210B-D357-4394-9348-01630466C2A5}" type="presParOf" srcId="{7E5BC329-9CB6-46A2-9FAA-A466A7439D63}" destId="{49CEE38C-5651-4D0D-B828-BAC8C30806FD}" srcOrd="1" destOrd="0" presId="urn:microsoft.com/office/officeart/2005/8/layout/default"/>
    <dgm:cxn modelId="{29772FD6-BD1C-4AE3-9FD9-3DAFFACD586E}" type="presParOf" srcId="{7E5BC329-9CB6-46A2-9FAA-A466A7439D63}" destId="{16F80AC7-042C-4502-8CE0-DAD6F4097C04}" srcOrd="2" destOrd="0" presId="urn:microsoft.com/office/officeart/2005/8/layout/default"/>
    <dgm:cxn modelId="{A6E4AA15-1E99-473A-A95C-7A35310B1FD9}" type="presParOf" srcId="{7E5BC329-9CB6-46A2-9FAA-A466A7439D63}" destId="{CA8A1DD8-2AE6-48B1-AAAF-E05FC5F58B21}" srcOrd="3" destOrd="0" presId="urn:microsoft.com/office/officeart/2005/8/layout/default"/>
    <dgm:cxn modelId="{122D75CC-7764-4693-9E1C-7B1B08432BD1}" type="presParOf" srcId="{7E5BC329-9CB6-46A2-9FAA-A466A7439D63}" destId="{071F3F0A-CE04-40BD-A9E6-1C465546CFE4}" srcOrd="4" destOrd="0" presId="urn:microsoft.com/office/officeart/2005/8/layout/default"/>
    <dgm:cxn modelId="{2661C6DE-E5D4-452D-880D-C674D0840BA2}" type="presParOf" srcId="{7E5BC329-9CB6-46A2-9FAA-A466A7439D63}" destId="{270057AB-D7C6-41E7-8FC6-2666B192B108}" srcOrd="5" destOrd="0" presId="urn:microsoft.com/office/officeart/2005/8/layout/default"/>
    <dgm:cxn modelId="{0923AEC4-0628-4D43-8961-D3C377CC0A84}" type="presParOf" srcId="{7E5BC329-9CB6-46A2-9FAA-A466A7439D63}" destId="{2BB7B18C-976E-4033-8ADB-474148C43595}" srcOrd="6" destOrd="0" presId="urn:microsoft.com/office/officeart/2005/8/layout/default"/>
    <dgm:cxn modelId="{7E58E249-761B-4A09-B88A-DDAD4C8FBEEB}" type="presParOf" srcId="{7E5BC329-9CB6-46A2-9FAA-A466A7439D63}" destId="{8C180C68-4169-4C28-8A82-A58A9447F888}" srcOrd="7" destOrd="0" presId="urn:microsoft.com/office/officeart/2005/8/layout/default"/>
    <dgm:cxn modelId="{A9310953-4A68-44BD-8B4A-EA5649E8C2CB}" type="presParOf" srcId="{7E5BC329-9CB6-46A2-9FAA-A466A7439D63}" destId="{687402C1-3781-4B89-80D8-D81B82CFE291}" srcOrd="8" destOrd="0" presId="urn:microsoft.com/office/officeart/2005/8/layout/default"/>
    <dgm:cxn modelId="{7A538214-C3A8-4C64-BC3C-2552954EBEE7}" type="presParOf" srcId="{7E5BC329-9CB6-46A2-9FAA-A466A7439D63}" destId="{29892CEF-5C1E-4AF4-9C5A-5ECF4839F7A0}" srcOrd="9" destOrd="0" presId="urn:microsoft.com/office/officeart/2005/8/layout/default"/>
    <dgm:cxn modelId="{B7368740-057C-41F3-B958-CD7F72E3BFE1}" type="presParOf" srcId="{7E5BC329-9CB6-46A2-9FAA-A466A7439D63}" destId="{028BB69D-A2D5-4298-A114-408E1AE3369D}" srcOrd="10" destOrd="0" presId="urn:microsoft.com/office/officeart/2005/8/layout/default"/>
    <dgm:cxn modelId="{28F27CEF-2072-4A2D-BCF3-22933A98925E}" type="presParOf" srcId="{7E5BC329-9CB6-46A2-9FAA-A466A7439D63}" destId="{66D85E27-CD81-448D-A4C5-191A2A76B7DE}" srcOrd="11" destOrd="0" presId="urn:microsoft.com/office/officeart/2005/8/layout/default"/>
    <dgm:cxn modelId="{30847A45-CD19-4B11-8411-70385EDB50CB}" type="presParOf" srcId="{7E5BC329-9CB6-46A2-9FAA-A466A7439D63}" destId="{04817A31-3664-4C69-851E-C79B3C5DF943}" srcOrd="12"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AB81A2F9-0C96-5E44-AD4F-378A0B1E702E}" type="doc">
      <dgm:prSet loTypeId="urn:microsoft.com/office/officeart/2008/layout/HorizontalMultiLevelHierarchy" loCatId="" qsTypeId="urn:microsoft.com/office/officeart/2005/8/quickstyle/simple1" qsCatId="simple" csTypeId="urn:microsoft.com/office/officeart/2005/8/colors/accent6_5" csCatId="accent6" phldr="1"/>
      <dgm:spPr/>
      <dgm:t>
        <a:bodyPr/>
        <a:lstStyle/>
        <a:p>
          <a:endParaRPr lang="fr-CA"/>
        </a:p>
      </dgm:t>
    </dgm:pt>
    <dgm:pt modelId="{7B61D36F-42E4-A644-A4B2-30BA807AB315}">
      <dgm:prSet phldrT="[Texte]"/>
      <dgm:spPr/>
      <dgm:t>
        <a:bodyPr lIns="72000" tIns="72000" rIns="72000" bIns="72000"/>
        <a:lstStyle/>
        <a:p>
          <a:pPr>
            <a:lnSpc>
              <a:spcPct val="80000"/>
            </a:lnSpc>
          </a:pPr>
          <a:r>
            <a:rPr lang="fr-CA" dirty="0">
              <a:latin typeface="Noto Sans" panose="020B0502040504020204" pitchFamily="34" charset="0"/>
              <a:ea typeface="Noto Sans" panose="020B0502040504020204" pitchFamily="34" charset="0"/>
              <a:cs typeface="Noto Sans" panose="020B0502040504020204" pitchFamily="34" charset="0"/>
            </a:rPr>
            <a:t>Régulation </a:t>
          </a:r>
          <a:br>
            <a:rPr lang="fr-CA" dirty="0">
              <a:latin typeface="Noto Sans" panose="020B0502040504020204" pitchFamily="34" charset="0"/>
              <a:ea typeface="Noto Sans" panose="020B0502040504020204" pitchFamily="34" charset="0"/>
              <a:cs typeface="Noto Sans" panose="020B0502040504020204" pitchFamily="34" charset="0"/>
            </a:rPr>
          </a:br>
          <a:r>
            <a:rPr lang="fr-CA" dirty="0">
              <a:latin typeface="Noto Sans" panose="020B0502040504020204" pitchFamily="34" charset="0"/>
              <a:ea typeface="Noto Sans" panose="020B0502040504020204" pitchFamily="34" charset="0"/>
              <a:cs typeface="Noto Sans" panose="020B0502040504020204" pitchFamily="34" charset="0"/>
            </a:rPr>
            <a:t>des apprentissages</a:t>
          </a:r>
        </a:p>
      </dgm:t>
    </dgm:pt>
    <dgm:pt modelId="{78C526D8-86D8-A245-9EBC-EDCD3F5C7827}" type="parTrans" cxnId="{8554C1EB-F7A9-D24E-BB63-F6FE390FE926}">
      <dgm:prSet/>
      <dgm:spPr/>
      <dgm:t>
        <a:bodyPr/>
        <a:lstStyle/>
        <a:p>
          <a:endParaRPr lang="fr-CA"/>
        </a:p>
      </dgm:t>
    </dgm:pt>
    <dgm:pt modelId="{9D2B2E42-4B9C-D044-A8E3-48D1D5D6E3B5}" type="sibTrans" cxnId="{8554C1EB-F7A9-D24E-BB63-F6FE390FE926}">
      <dgm:prSet/>
      <dgm:spPr/>
      <dgm:t>
        <a:bodyPr/>
        <a:lstStyle/>
        <a:p>
          <a:endParaRPr lang="fr-CA"/>
        </a:p>
      </dgm:t>
    </dgm:pt>
    <dgm:pt modelId="{345A4B2D-CDC9-2741-8BAE-6E9A5ACD80FC}">
      <dgm:prSet phldrT="[Texte]"/>
      <dgm:spPr/>
      <dgm:t>
        <a:bodyPr/>
        <a:lstStyle/>
        <a:p>
          <a:r>
            <a:rPr lang="fr-CA" dirty="0">
              <a:latin typeface="Arial" panose="020B0604020202020204" pitchFamily="34" charset="0"/>
              <a:cs typeface="Arial" panose="020B0604020202020204" pitchFamily="34" charset="0"/>
            </a:rPr>
            <a:t>Régulation </a:t>
          </a:r>
          <a:br>
            <a:rPr lang="fr-CA" dirty="0">
              <a:latin typeface="Arial" panose="020B0604020202020204" pitchFamily="34" charset="0"/>
              <a:cs typeface="Arial" panose="020B0604020202020204" pitchFamily="34" charset="0"/>
            </a:rPr>
          </a:br>
          <a:r>
            <a:rPr lang="fr-CA" dirty="0">
              <a:latin typeface="Arial" panose="020B0604020202020204" pitchFamily="34" charset="0"/>
              <a:cs typeface="Arial" panose="020B0604020202020204" pitchFamily="34" charset="0"/>
            </a:rPr>
            <a:t>par l'enseignant</a:t>
          </a:r>
        </a:p>
      </dgm:t>
    </dgm:pt>
    <dgm:pt modelId="{5B617962-DAE7-0D40-A500-46F2D1BF0D13}" type="parTrans" cxnId="{9CAA95A5-AA96-B44E-8B3D-EB44E72E31C3}">
      <dgm:prSet/>
      <dgm:spPr/>
      <dgm:t>
        <a:bodyPr/>
        <a:lstStyle/>
        <a:p>
          <a:endParaRPr lang="fr-CA" dirty="0"/>
        </a:p>
      </dgm:t>
    </dgm:pt>
    <dgm:pt modelId="{10DDCC36-BC0C-2943-9580-CADF8C3DDEF8}" type="sibTrans" cxnId="{9CAA95A5-AA96-B44E-8B3D-EB44E72E31C3}">
      <dgm:prSet/>
      <dgm:spPr/>
      <dgm:t>
        <a:bodyPr/>
        <a:lstStyle/>
        <a:p>
          <a:endParaRPr lang="fr-CA"/>
        </a:p>
      </dgm:t>
    </dgm:pt>
    <dgm:pt modelId="{53F35F74-FA59-B24D-9AC0-47C99C9D73EB}">
      <dgm:prSet phldrT="[Texte]"/>
      <dgm:spPr/>
      <dgm:t>
        <a:bodyPr/>
        <a:lstStyle/>
        <a:p>
          <a:r>
            <a:rPr lang="fr-CA" dirty="0">
              <a:latin typeface="Arial" panose="020B0604020202020204" pitchFamily="34" charset="0"/>
              <a:cs typeface="Arial" panose="020B0604020202020204" pitchFamily="34" charset="0"/>
            </a:rPr>
            <a:t>Régulation </a:t>
          </a:r>
          <a:br>
            <a:rPr lang="fr-CA" dirty="0">
              <a:latin typeface="Arial" panose="020B0604020202020204" pitchFamily="34" charset="0"/>
              <a:cs typeface="Arial" panose="020B0604020202020204" pitchFamily="34" charset="0"/>
            </a:rPr>
          </a:br>
          <a:r>
            <a:rPr lang="fr-CA" dirty="0">
              <a:latin typeface="Arial" panose="020B0604020202020204" pitchFamily="34" charset="0"/>
              <a:cs typeface="Arial" panose="020B0604020202020204" pitchFamily="34" charset="0"/>
            </a:rPr>
            <a:t>par l'élève</a:t>
          </a:r>
        </a:p>
      </dgm:t>
    </dgm:pt>
    <dgm:pt modelId="{EAA602CA-087E-DB47-9A79-759F71D0E35C}" type="parTrans" cxnId="{764897E4-53C3-7F49-9DA4-66109D7C41F4}">
      <dgm:prSet/>
      <dgm:spPr/>
      <dgm:t>
        <a:bodyPr/>
        <a:lstStyle/>
        <a:p>
          <a:endParaRPr lang="fr-CA" dirty="0"/>
        </a:p>
      </dgm:t>
    </dgm:pt>
    <dgm:pt modelId="{03CD2F09-9C34-A949-9BFA-493035003590}" type="sibTrans" cxnId="{764897E4-53C3-7F49-9DA4-66109D7C41F4}">
      <dgm:prSet/>
      <dgm:spPr/>
      <dgm:t>
        <a:bodyPr/>
        <a:lstStyle/>
        <a:p>
          <a:endParaRPr lang="fr-CA"/>
        </a:p>
      </dgm:t>
    </dgm:pt>
    <dgm:pt modelId="{527EE824-BCCB-8F40-9181-5FD3ECBDCEB4}">
      <dgm:prSet phldrT="[Texte]"/>
      <dgm:spPr/>
      <dgm:t>
        <a:bodyPr/>
        <a:lstStyle/>
        <a:p>
          <a:r>
            <a:rPr lang="fr-CA" dirty="0">
              <a:latin typeface="Arial" panose="020B0604020202020204" pitchFamily="34" charset="0"/>
              <a:cs typeface="Arial" panose="020B0604020202020204" pitchFamily="34" charset="0"/>
            </a:rPr>
            <a:t>Régulation de l'enseignement</a:t>
          </a:r>
        </a:p>
      </dgm:t>
    </dgm:pt>
    <dgm:pt modelId="{9544E50F-8D55-0F42-8409-E8DDC40020F6}" type="parTrans" cxnId="{5F3AEC30-DB90-C149-B1FA-F3F33AAC98CB}">
      <dgm:prSet/>
      <dgm:spPr/>
      <dgm:t>
        <a:bodyPr/>
        <a:lstStyle/>
        <a:p>
          <a:endParaRPr lang="fr-CA" dirty="0"/>
        </a:p>
      </dgm:t>
    </dgm:pt>
    <dgm:pt modelId="{005D348A-3148-B545-8983-224F9D2C7133}" type="sibTrans" cxnId="{5F3AEC30-DB90-C149-B1FA-F3F33AAC98CB}">
      <dgm:prSet/>
      <dgm:spPr/>
      <dgm:t>
        <a:bodyPr/>
        <a:lstStyle/>
        <a:p>
          <a:endParaRPr lang="fr-CA"/>
        </a:p>
      </dgm:t>
    </dgm:pt>
    <dgm:pt modelId="{586BB08D-E242-1644-AC18-128BF10751A7}" type="pres">
      <dgm:prSet presAssocID="{AB81A2F9-0C96-5E44-AD4F-378A0B1E702E}" presName="Name0" presStyleCnt="0">
        <dgm:presLayoutVars>
          <dgm:chPref val="1"/>
          <dgm:dir/>
          <dgm:animOne val="branch"/>
          <dgm:animLvl val="lvl"/>
          <dgm:resizeHandles val="exact"/>
        </dgm:presLayoutVars>
      </dgm:prSet>
      <dgm:spPr/>
    </dgm:pt>
    <dgm:pt modelId="{33C89F6B-0B8A-0E4F-9F10-B1887EE9BE39}" type="pres">
      <dgm:prSet presAssocID="{7B61D36F-42E4-A644-A4B2-30BA807AB315}" presName="root1" presStyleCnt="0"/>
      <dgm:spPr/>
    </dgm:pt>
    <dgm:pt modelId="{27B89FD4-C9DF-C948-BAAF-E77E6ECC096D}" type="pres">
      <dgm:prSet presAssocID="{7B61D36F-42E4-A644-A4B2-30BA807AB315}" presName="LevelOneTextNode" presStyleLbl="node0" presStyleIdx="0" presStyleCnt="1" custScaleY="67506">
        <dgm:presLayoutVars>
          <dgm:chPref val="3"/>
        </dgm:presLayoutVars>
      </dgm:prSet>
      <dgm:spPr>
        <a:prstGeom prst="roundRect">
          <a:avLst/>
        </a:prstGeom>
      </dgm:spPr>
    </dgm:pt>
    <dgm:pt modelId="{875A76F9-3018-7349-9DAD-9532B621AF38}" type="pres">
      <dgm:prSet presAssocID="{7B61D36F-42E4-A644-A4B2-30BA807AB315}" presName="level2hierChild" presStyleCnt="0"/>
      <dgm:spPr/>
    </dgm:pt>
    <dgm:pt modelId="{CF7AF3D9-DD18-E941-A761-B3340AB04127}" type="pres">
      <dgm:prSet presAssocID="{5B617962-DAE7-0D40-A500-46F2D1BF0D13}" presName="conn2-1" presStyleLbl="parChTrans1D2" presStyleIdx="0" presStyleCnt="3"/>
      <dgm:spPr/>
    </dgm:pt>
    <dgm:pt modelId="{BA869C70-30A5-2244-8BC7-BB4B96482B2C}" type="pres">
      <dgm:prSet presAssocID="{5B617962-DAE7-0D40-A500-46F2D1BF0D13}" presName="connTx" presStyleLbl="parChTrans1D2" presStyleIdx="0" presStyleCnt="3"/>
      <dgm:spPr/>
    </dgm:pt>
    <dgm:pt modelId="{787C7640-7703-C549-9CD6-787946866440}" type="pres">
      <dgm:prSet presAssocID="{345A4B2D-CDC9-2741-8BAE-6E9A5ACD80FC}" presName="root2" presStyleCnt="0"/>
      <dgm:spPr/>
    </dgm:pt>
    <dgm:pt modelId="{2F302FB0-8398-4F47-86CC-D4168D1B44AB}" type="pres">
      <dgm:prSet presAssocID="{345A4B2D-CDC9-2741-8BAE-6E9A5ACD80FC}" presName="LevelTwoTextNode" presStyleLbl="node2" presStyleIdx="0" presStyleCnt="3">
        <dgm:presLayoutVars>
          <dgm:chPref val="3"/>
        </dgm:presLayoutVars>
      </dgm:prSet>
      <dgm:spPr>
        <a:prstGeom prst="roundRect">
          <a:avLst/>
        </a:prstGeom>
      </dgm:spPr>
    </dgm:pt>
    <dgm:pt modelId="{0A11F10F-F847-2C42-B00E-78CCFFE25442}" type="pres">
      <dgm:prSet presAssocID="{345A4B2D-CDC9-2741-8BAE-6E9A5ACD80FC}" presName="level3hierChild" presStyleCnt="0"/>
      <dgm:spPr/>
    </dgm:pt>
    <dgm:pt modelId="{C6CBA72F-F6CB-2846-B5FD-2DBE11B8879B}" type="pres">
      <dgm:prSet presAssocID="{EAA602CA-087E-DB47-9A79-759F71D0E35C}" presName="conn2-1" presStyleLbl="parChTrans1D2" presStyleIdx="1" presStyleCnt="3"/>
      <dgm:spPr/>
    </dgm:pt>
    <dgm:pt modelId="{5A7B0292-F6B9-404B-9AEC-A23462FC3EF7}" type="pres">
      <dgm:prSet presAssocID="{EAA602CA-087E-DB47-9A79-759F71D0E35C}" presName="connTx" presStyleLbl="parChTrans1D2" presStyleIdx="1" presStyleCnt="3"/>
      <dgm:spPr/>
    </dgm:pt>
    <dgm:pt modelId="{EEB80008-ABC4-F241-86CD-A41721F370CF}" type="pres">
      <dgm:prSet presAssocID="{53F35F74-FA59-B24D-9AC0-47C99C9D73EB}" presName="root2" presStyleCnt="0"/>
      <dgm:spPr/>
    </dgm:pt>
    <dgm:pt modelId="{9B57ADB3-51B9-E74A-8FE7-5B67540F159F}" type="pres">
      <dgm:prSet presAssocID="{53F35F74-FA59-B24D-9AC0-47C99C9D73EB}" presName="LevelTwoTextNode" presStyleLbl="node2" presStyleIdx="1" presStyleCnt="3">
        <dgm:presLayoutVars>
          <dgm:chPref val="3"/>
        </dgm:presLayoutVars>
      </dgm:prSet>
      <dgm:spPr>
        <a:prstGeom prst="roundRect">
          <a:avLst/>
        </a:prstGeom>
      </dgm:spPr>
    </dgm:pt>
    <dgm:pt modelId="{61968B6D-F648-1141-BE40-B2B504DEAEA3}" type="pres">
      <dgm:prSet presAssocID="{53F35F74-FA59-B24D-9AC0-47C99C9D73EB}" presName="level3hierChild" presStyleCnt="0"/>
      <dgm:spPr/>
    </dgm:pt>
    <dgm:pt modelId="{B7CC2D3D-1B8D-0740-BEAB-09A1B3231879}" type="pres">
      <dgm:prSet presAssocID="{9544E50F-8D55-0F42-8409-E8DDC40020F6}" presName="conn2-1" presStyleLbl="parChTrans1D2" presStyleIdx="2" presStyleCnt="3"/>
      <dgm:spPr/>
    </dgm:pt>
    <dgm:pt modelId="{523D455B-2C34-7047-BD1B-1A2A6F269E27}" type="pres">
      <dgm:prSet presAssocID="{9544E50F-8D55-0F42-8409-E8DDC40020F6}" presName="connTx" presStyleLbl="parChTrans1D2" presStyleIdx="2" presStyleCnt="3"/>
      <dgm:spPr/>
    </dgm:pt>
    <dgm:pt modelId="{657051F0-5BEF-9044-94A7-6D5373B04609}" type="pres">
      <dgm:prSet presAssocID="{527EE824-BCCB-8F40-9181-5FD3ECBDCEB4}" presName="root2" presStyleCnt="0"/>
      <dgm:spPr/>
    </dgm:pt>
    <dgm:pt modelId="{9990B73D-1DD3-914A-B743-9C99D00AA795}" type="pres">
      <dgm:prSet presAssocID="{527EE824-BCCB-8F40-9181-5FD3ECBDCEB4}" presName="LevelTwoTextNode" presStyleLbl="node2" presStyleIdx="2" presStyleCnt="3">
        <dgm:presLayoutVars>
          <dgm:chPref val="3"/>
        </dgm:presLayoutVars>
      </dgm:prSet>
      <dgm:spPr>
        <a:prstGeom prst="roundRect">
          <a:avLst/>
        </a:prstGeom>
      </dgm:spPr>
    </dgm:pt>
    <dgm:pt modelId="{C165B46D-C7F1-AF44-8ABF-E599E92C5544}" type="pres">
      <dgm:prSet presAssocID="{527EE824-BCCB-8F40-9181-5FD3ECBDCEB4}" presName="level3hierChild" presStyleCnt="0"/>
      <dgm:spPr/>
    </dgm:pt>
  </dgm:ptLst>
  <dgm:cxnLst>
    <dgm:cxn modelId="{BA49560E-36C1-884F-BCCD-CD5468283392}" type="presOf" srcId="{345A4B2D-CDC9-2741-8BAE-6E9A5ACD80FC}" destId="{2F302FB0-8398-4F47-86CC-D4168D1B44AB}" srcOrd="0" destOrd="0" presId="urn:microsoft.com/office/officeart/2008/layout/HorizontalMultiLevelHierarchy"/>
    <dgm:cxn modelId="{5F3AEC30-DB90-C149-B1FA-F3F33AAC98CB}" srcId="{7B61D36F-42E4-A644-A4B2-30BA807AB315}" destId="{527EE824-BCCB-8F40-9181-5FD3ECBDCEB4}" srcOrd="2" destOrd="0" parTransId="{9544E50F-8D55-0F42-8409-E8DDC40020F6}" sibTransId="{005D348A-3148-B545-8983-224F9D2C7133}"/>
    <dgm:cxn modelId="{D7C1A638-FCB3-E440-9563-ADED7ED25CF9}" type="presOf" srcId="{9544E50F-8D55-0F42-8409-E8DDC40020F6}" destId="{B7CC2D3D-1B8D-0740-BEAB-09A1B3231879}" srcOrd="0" destOrd="0" presId="urn:microsoft.com/office/officeart/2008/layout/HorizontalMultiLevelHierarchy"/>
    <dgm:cxn modelId="{5AE6CF54-4387-E545-885E-9BF4EED0E9F6}" type="presOf" srcId="{5B617962-DAE7-0D40-A500-46F2D1BF0D13}" destId="{CF7AF3D9-DD18-E941-A761-B3340AB04127}" srcOrd="0" destOrd="0" presId="urn:microsoft.com/office/officeart/2008/layout/HorizontalMultiLevelHierarchy"/>
    <dgm:cxn modelId="{35379F68-EA79-7F49-9F17-40276C5666C2}" type="presOf" srcId="{5B617962-DAE7-0D40-A500-46F2D1BF0D13}" destId="{BA869C70-30A5-2244-8BC7-BB4B96482B2C}" srcOrd="1" destOrd="0" presId="urn:microsoft.com/office/officeart/2008/layout/HorizontalMultiLevelHierarchy"/>
    <dgm:cxn modelId="{F943147A-7D21-0C42-B47E-FB7C47C9B6C8}" type="presOf" srcId="{9544E50F-8D55-0F42-8409-E8DDC40020F6}" destId="{523D455B-2C34-7047-BD1B-1A2A6F269E27}" srcOrd="1" destOrd="0" presId="urn:microsoft.com/office/officeart/2008/layout/HorizontalMultiLevelHierarchy"/>
    <dgm:cxn modelId="{2EDFDA7F-14A1-8D45-B81B-3BE39EFB3629}" type="presOf" srcId="{EAA602CA-087E-DB47-9A79-759F71D0E35C}" destId="{C6CBA72F-F6CB-2846-B5FD-2DBE11B8879B}" srcOrd="0" destOrd="0" presId="urn:microsoft.com/office/officeart/2008/layout/HorizontalMultiLevelHierarchy"/>
    <dgm:cxn modelId="{426C029B-FC1B-2644-9602-95866D3E80B9}" type="presOf" srcId="{53F35F74-FA59-B24D-9AC0-47C99C9D73EB}" destId="{9B57ADB3-51B9-E74A-8FE7-5B67540F159F}" srcOrd="0" destOrd="0" presId="urn:microsoft.com/office/officeart/2008/layout/HorizontalMultiLevelHierarchy"/>
    <dgm:cxn modelId="{9CAA95A5-AA96-B44E-8B3D-EB44E72E31C3}" srcId="{7B61D36F-42E4-A644-A4B2-30BA807AB315}" destId="{345A4B2D-CDC9-2741-8BAE-6E9A5ACD80FC}" srcOrd="0" destOrd="0" parTransId="{5B617962-DAE7-0D40-A500-46F2D1BF0D13}" sibTransId="{10DDCC36-BC0C-2943-9580-CADF8C3DDEF8}"/>
    <dgm:cxn modelId="{120F20AC-E9F5-8C44-94BA-33CE62490B8D}" type="presOf" srcId="{EAA602CA-087E-DB47-9A79-759F71D0E35C}" destId="{5A7B0292-F6B9-404B-9AEC-A23462FC3EF7}" srcOrd="1" destOrd="0" presId="urn:microsoft.com/office/officeart/2008/layout/HorizontalMultiLevelHierarchy"/>
    <dgm:cxn modelId="{98B75AE4-EF76-2440-BC2F-998FD8077925}" type="presOf" srcId="{527EE824-BCCB-8F40-9181-5FD3ECBDCEB4}" destId="{9990B73D-1DD3-914A-B743-9C99D00AA795}" srcOrd="0" destOrd="0" presId="urn:microsoft.com/office/officeart/2008/layout/HorizontalMultiLevelHierarchy"/>
    <dgm:cxn modelId="{764897E4-53C3-7F49-9DA4-66109D7C41F4}" srcId="{7B61D36F-42E4-A644-A4B2-30BA807AB315}" destId="{53F35F74-FA59-B24D-9AC0-47C99C9D73EB}" srcOrd="1" destOrd="0" parTransId="{EAA602CA-087E-DB47-9A79-759F71D0E35C}" sibTransId="{03CD2F09-9C34-A949-9BFA-493035003590}"/>
    <dgm:cxn modelId="{A19B52E6-747C-A54C-A42C-0D2ABCEE57C9}" type="presOf" srcId="{AB81A2F9-0C96-5E44-AD4F-378A0B1E702E}" destId="{586BB08D-E242-1644-AC18-128BF10751A7}" srcOrd="0" destOrd="0" presId="urn:microsoft.com/office/officeart/2008/layout/HorizontalMultiLevelHierarchy"/>
    <dgm:cxn modelId="{8554C1EB-F7A9-D24E-BB63-F6FE390FE926}" srcId="{AB81A2F9-0C96-5E44-AD4F-378A0B1E702E}" destId="{7B61D36F-42E4-A644-A4B2-30BA807AB315}" srcOrd="0" destOrd="0" parTransId="{78C526D8-86D8-A245-9EBC-EDCD3F5C7827}" sibTransId="{9D2B2E42-4B9C-D044-A8E3-48D1D5D6E3B5}"/>
    <dgm:cxn modelId="{99DC91FA-CDC8-1141-8135-FCE094A526AB}" type="presOf" srcId="{7B61D36F-42E4-A644-A4B2-30BA807AB315}" destId="{27B89FD4-C9DF-C948-BAAF-E77E6ECC096D}" srcOrd="0" destOrd="0" presId="urn:microsoft.com/office/officeart/2008/layout/HorizontalMultiLevelHierarchy"/>
    <dgm:cxn modelId="{C75D4072-98B0-4345-BBDD-340D46AC8524}" type="presParOf" srcId="{586BB08D-E242-1644-AC18-128BF10751A7}" destId="{33C89F6B-0B8A-0E4F-9F10-B1887EE9BE39}" srcOrd="0" destOrd="0" presId="urn:microsoft.com/office/officeart/2008/layout/HorizontalMultiLevelHierarchy"/>
    <dgm:cxn modelId="{16B269B1-7F0B-344F-A8D2-2D3F918F8318}" type="presParOf" srcId="{33C89F6B-0B8A-0E4F-9F10-B1887EE9BE39}" destId="{27B89FD4-C9DF-C948-BAAF-E77E6ECC096D}" srcOrd="0" destOrd="0" presId="urn:microsoft.com/office/officeart/2008/layout/HorizontalMultiLevelHierarchy"/>
    <dgm:cxn modelId="{D2F40BE0-3C30-2542-BD69-A9F3FC71A6D5}" type="presParOf" srcId="{33C89F6B-0B8A-0E4F-9F10-B1887EE9BE39}" destId="{875A76F9-3018-7349-9DAD-9532B621AF38}" srcOrd="1" destOrd="0" presId="urn:microsoft.com/office/officeart/2008/layout/HorizontalMultiLevelHierarchy"/>
    <dgm:cxn modelId="{31782ADA-DA7E-4348-9022-34FF7BE5BAEC}" type="presParOf" srcId="{875A76F9-3018-7349-9DAD-9532B621AF38}" destId="{CF7AF3D9-DD18-E941-A761-B3340AB04127}" srcOrd="0" destOrd="0" presId="urn:microsoft.com/office/officeart/2008/layout/HorizontalMultiLevelHierarchy"/>
    <dgm:cxn modelId="{97C93509-5A8F-CE41-A7AD-93B11ECE4536}" type="presParOf" srcId="{CF7AF3D9-DD18-E941-A761-B3340AB04127}" destId="{BA869C70-30A5-2244-8BC7-BB4B96482B2C}" srcOrd="0" destOrd="0" presId="urn:microsoft.com/office/officeart/2008/layout/HorizontalMultiLevelHierarchy"/>
    <dgm:cxn modelId="{F340FEEB-9874-4D47-99DE-0B9A9E23F7FE}" type="presParOf" srcId="{875A76F9-3018-7349-9DAD-9532B621AF38}" destId="{787C7640-7703-C549-9CD6-787946866440}" srcOrd="1" destOrd="0" presId="urn:microsoft.com/office/officeart/2008/layout/HorizontalMultiLevelHierarchy"/>
    <dgm:cxn modelId="{9B4CFB0A-F328-064A-AE7E-5C29FDDBB289}" type="presParOf" srcId="{787C7640-7703-C549-9CD6-787946866440}" destId="{2F302FB0-8398-4F47-86CC-D4168D1B44AB}" srcOrd="0" destOrd="0" presId="urn:microsoft.com/office/officeart/2008/layout/HorizontalMultiLevelHierarchy"/>
    <dgm:cxn modelId="{0895E810-E877-B945-879A-A13B3F5B2A94}" type="presParOf" srcId="{787C7640-7703-C549-9CD6-787946866440}" destId="{0A11F10F-F847-2C42-B00E-78CCFFE25442}" srcOrd="1" destOrd="0" presId="urn:microsoft.com/office/officeart/2008/layout/HorizontalMultiLevelHierarchy"/>
    <dgm:cxn modelId="{725BC8BD-434A-ED4B-A32A-4753E61930C4}" type="presParOf" srcId="{875A76F9-3018-7349-9DAD-9532B621AF38}" destId="{C6CBA72F-F6CB-2846-B5FD-2DBE11B8879B}" srcOrd="2" destOrd="0" presId="urn:microsoft.com/office/officeart/2008/layout/HorizontalMultiLevelHierarchy"/>
    <dgm:cxn modelId="{1D36CAB6-E842-BD4C-AEC4-377B8A873062}" type="presParOf" srcId="{C6CBA72F-F6CB-2846-B5FD-2DBE11B8879B}" destId="{5A7B0292-F6B9-404B-9AEC-A23462FC3EF7}" srcOrd="0" destOrd="0" presId="urn:microsoft.com/office/officeart/2008/layout/HorizontalMultiLevelHierarchy"/>
    <dgm:cxn modelId="{8168B9ED-5D45-F444-AF8C-178874458E86}" type="presParOf" srcId="{875A76F9-3018-7349-9DAD-9532B621AF38}" destId="{EEB80008-ABC4-F241-86CD-A41721F370CF}" srcOrd="3" destOrd="0" presId="urn:microsoft.com/office/officeart/2008/layout/HorizontalMultiLevelHierarchy"/>
    <dgm:cxn modelId="{4E79AD76-E3A3-1F45-9C6B-FA33CD295D1D}" type="presParOf" srcId="{EEB80008-ABC4-F241-86CD-A41721F370CF}" destId="{9B57ADB3-51B9-E74A-8FE7-5B67540F159F}" srcOrd="0" destOrd="0" presId="urn:microsoft.com/office/officeart/2008/layout/HorizontalMultiLevelHierarchy"/>
    <dgm:cxn modelId="{691D3E80-26DE-BE4D-BE96-2D740E8685C7}" type="presParOf" srcId="{EEB80008-ABC4-F241-86CD-A41721F370CF}" destId="{61968B6D-F648-1141-BE40-B2B504DEAEA3}" srcOrd="1" destOrd="0" presId="urn:microsoft.com/office/officeart/2008/layout/HorizontalMultiLevelHierarchy"/>
    <dgm:cxn modelId="{89D70D4D-0F1C-524B-8703-3DC1E1FB8A4D}" type="presParOf" srcId="{875A76F9-3018-7349-9DAD-9532B621AF38}" destId="{B7CC2D3D-1B8D-0740-BEAB-09A1B3231879}" srcOrd="4" destOrd="0" presId="urn:microsoft.com/office/officeart/2008/layout/HorizontalMultiLevelHierarchy"/>
    <dgm:cxn modelId="{ED7EE873-8AC6-4747-9FF0-3C9C728D5A34}" type="presParOf" srcId="{B7CC2D3D-1B8D-0740-BEAB-09A1B3231879}" destId="{523D455B-2C34-7047-BD1B-1A2A6F269E27}" srcOrd="0" destOrd="0" presId="urn:microsoft.com/office/officeart/2008/layout/HorizontalMultiLevelHierarchy"/>
    <dgm:cxn modelId="{3FBBEF82-4DDC-294E-A9A8-8DEB2FE139CC}" type="presParOf" srcId="{875A76F9-3018-7349-9DAD-9532B621AF38}" destId="{657051F0-5BEF-9044-94A7-6D5373B04609}" srcOrd="5" destOrd="0" presId="urn:microsoft.com/office/officeart/2008/layout/HorizontalMultiLevelHierarchy"/>
    <dgm:cxn modelId="{A2D60BA9-45E0-6A42-97B6-946962993567}" type="presParOf" srcId="{657051F0-5BEF-9044-94A7-6D5373B04609}" destId="{9990B73D-1DD3-914A-B743-9C99D00AA795}" srcOrd="0" destOrd="0" presId="urn:microsoft.com/office/officeart/2008/layout/HorizontalMultiLevelHierarchy"/>
    <dgm:cxn modelId="{D5053AD6-E31A-4F4C-B4AE-8EAA7F2C0AB0}" type="presParOf" srcId="{657051F0-5BEF-9044-94A7-6D5373B04609}" destId="{C165B46D-C7F1-AF44-8ABF-E599E92C554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B64C0D-16CC-1A46-A571-2C91215AF09A}">
      <dsp:nvSpPr>
        <dsp:cNvPr id="0" name=""/>
        <dsp:cNvSpPr/>
      </dsp:nvSpPr>
      <dsp:spPr>
        <a:xfrm>
          <a:off x="2612987" y="50233"/>
          <a:ext cx="2411196" cy="2411196"/>
        </a:xfrm>
        <a:prstGeom prst="ellipse">
          <a:avLst/>
        </a:prstGeom>
        <a:gradFill rotWithShape="0">
          <a:gsLst>
            <a:gs pos="0">
              <a:schemeClr val="accent6">
                <a:shade val="80000"/>
                <a:alpha val="50000"/>
                <a:hueOff val="0"/>
                <a:satOff val="0"/>
                <a:lumOff val="0"/>
                <a:alphaOff val="0"/>
                <a:satMod val="103000"/>
                <a:lumMod val="102000"/>
                <a:tint val="94000"/>
              </a:schemeClr>
            </a:gs>
            <a:gs pos="50000">
              <a:schemeClr val="accent6">
                <a:shade val="80000"/>
                <a:alpha val="50000"/>
                <a:hueOff val="0"/>
                <a:satOff val="0"/>
                <a:lumOff val="0"/>
                <a:alphaOff val="0"/>
                <a:satMod val="110000"/>
                <a:lumMod val="100000"/>
                <a:shade val="100000"/>
              </a:schemeClr>
            </a:gs>
            <a:gs pos="100000">
              <a:schemeClr val="accent6">
                <a:shade val="80000"/>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0" lvl="0" indent="0" algn="ctr" defTabSz="622300">
            <a:lnSpc>
              <a:spcPct val="90000"/>
            </a:lnSpc>
            <a:spcBef>
              <a:spcPct val="0"/>
            </a:spcBef>
            <a:spcAft>
              <a:spcPct val="35000"/>
            </a:spcAft>
            <a:buNone/>
          </a:pPr>
          <a:r>
            <a:rPr lang="fr-FR" sz="1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proactive</a:t>
          </a:r>
        </a:p>
      </dsp:txBody>
      <dsp:txXfrm>
        <a:off x="2934480" y="472192"/>
        <a:ext cx="1768210" cy="1085038"/>
      </dsp:txXfrm>
    </dsp:sp>
    <dsp:sp modelId="{A0C4E3CF-3788-9D47-9A0E-4112B56951DB}">
      <dsp:nvSpPr>
        <dsp:cNvPr id="0" name=""/>
        <dsp:cNvSpPr/>
      </dsp:nvSpPr>
      <dsp:spPr>
        <a:xfrm>
          <a:off x="3483027" y="1557231"/>
          <a:ext cx="2411196" cy="2411196"/>
        </a:xfrm>
        <a:prstGeom prst="ellipse">
          <a:avLst/>
        </a:prstGeom>
        <a:gradFill rotWithShape="0">
          <a:gsLst>
            <a:gs pos="0">
              <a:schemeClr val="accent6">
                <a:shade val="80000"/>
                <a:alpha val="50000"/>
                <a:hueOff val="-262679"/>
                <a:satOff val="-43470"/>
                <a:lumOff val="21444"/>
                <a:alphaOff val="0"/>
                <a:satMod val="103000"/>
                <a:lumMod val="102000"/>
                <a:tint val="94000"/>
              </a:schemeClr>
            </a:gs>
            <a:gs pos="50000">
              <a:schemeClr val="accent6">
                <a:shade val="80000"/>
                <a:alpha val="50000"/>
                <a:hueOff val="-262679"/>
                <a:satOff val="-43470"/>
                <a:lumOff val="21444"/>
                <a:alphaOff val="0"/>
                <a:satMod val="110000"/>
                <a:lumMod val="100000"/>
                <a:shade val="100000"/>
              </a:schemeClr>
            </a:gs>
            <a:gs pos="100000">
              <a:schemeClr val="accent6">
                <a:shade val="80000"/>
                <a:alpha val="50000"/>
                <a:hueOff val="-262679"/>
                <a:satOff val="-43470"/>
                <a:lumOff val="21444"/>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interactive</a:t>
          </a:r>
        </a:p>
      </dsp:txBody>
      <dsp:txXfrm>
        <a:off x="4220451" y="2180123"/>
        <a:ext cx="1446717" cy="1326158"/>
      </dsp:txXfrm>
    </dsp:sp>
    <dsp:sp modelId="{5FB6D5E0-A7A1-2044-9BB6-7C1086F8354C}">
      <dsp:nvSpPr>
        <dsp:cNvPr id="0" name=""/>
        <dsp:cNvSpPr/>
      </dsp:nvSpPr>
      <dsp:spPr>
        <a:xfrm>
          <a:off x="1742947" y="1557231"/>
          <a:ext cx="2411196" cy="2411196"/>
        </a:xfrm>
        <a:prstGeom prst="ellipse">
          <a:avLst/>
        </a:prstGeom>
        <a:gradFill rotWithShape="0">
          <a:gsLst>
            <a:gs pos="0">
              <a:schemeClr val="accent6">
                <a:shade val="80000"/>
                <a:alpha val="50000"/>
                <a:hueOff val="-525359"/>
                <a:satOff val="-86939"/>
                <a:lumOff val="42888"/>
                <a:alphaOff val="0"/>
                <a:satMod val="103000"/>
                <a:lumMod val="102000"/>
                <a:tint val="94000"/>
              </a:schemeClr>
            </a:gs>
            <a:gs pos="50000">
              <a:schemeClr val="accent6">
                <a:shade val="80000"/>
                <a:alpha val="50000"/>
                <a:hueOff val="-525359"/>
                <a:satOff val="-86939"/>
                <a:lumOff val="42888"/>
                <a:alphaOff val="0"/>
                <a:satMod val="110000"/>
                <a:lumMod val="100000"/>
                <a:shade val="100000"/>
              </a:schemeClr>
            </a:gs>
            <a:gs pos="100000">
              <a:schemeClr val="accent6">
                <a:shade val="80000"/>
                <a:alpha val="50000"/>
                <a:hueOff val="-525359"/>
                <a:satOff val="-86939"/>
                <a:lumOff val="42888"/>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rgbClr val="7F5891"/>
              </a:solidFill>
              <a:latin typeface="Noto Sans" panose="020B0502040504020204" pitchFamily="34" charset="0"/>
              <a:ea typeface="Noto Sans" panose="020B0502040504020204" pitchFamily="34" charset="0"/>
              <a:cs typeface="Noto Sans" panose="020B0502040504020204" pitchFamily="34" charset="0"/>
            </a:rPr>
            <a:t>Régulation rétroactive</a:t>
          </a:r>
        </a:p>
      </dsp:txBody>
      <dsp:txXfrm>
        <a:off x="1970001" y="2180123"/>
        <a:ext cx="1446717" cy="13261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FB1686-A0F1-4095-A97D-1A257D05825B}">
      <dsp:nvSpPr>
        <dsp:cNvPr id="0" name=""/>
        <dsp:cNvSpPr/>
      </dsp:nvSpPr>
      <dsp:spPr>
        <a:xfrm>
          <a:off x="0" y="0"/>
          <a:ext cx="2415955" cy="1523556"/>
        </a:xfrm>
        <a:prstGeom prst="rect">
          <a:avLst/>
        </a:prstGeom>
        <a:solidFill>
          <a:srgbClr val="00B0F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Cibler les élèves qui ont besoin d’un plan établi avant la mise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en texte et référer ces élèves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à l’organisateur graphique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avec pictogrammes.</a:t>
          </a:r>
        </a:p>
      </dsp:txBody>
      <dsp:txXfrm>
        <a:off x="0" y="0"/>
        <a:ext cx="2415955" cy="1523556"/>
      </dsp:txXfrm>
    </dsp:sp>
    <dsp:sp modelId="{16F80AC7-042C-4502-8CE0-DAD6F4097C04}">
      <dsp:nvSpPr>
        <dsp:cNvPr id="0" name=""/>
        <dsp:cNvSpPr/>
      </dsp:nvSpPr>
      <dsp:spPr>
        <a:xfrm>
          <a:off x="2594540" y="0"/>
          <a:ext cx="2047429" cy="1523556"/>
        </a:xfrm>
        <a:prstGeom prst="rect">
          <a:avLst/>
        </a:prstGeom>
        <a:solidFill>
          <a:srgbClr val="0070C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En cours de mise en texte, un élève n’a pas d’idée :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lui demander de dessiner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ce qui pourrait se passer.</a:t>
          </a:r>
        </a:p>
      </dsp:txBody>
      <dsp:txXfrm>
        <a:off x="2594540" y="0"/>
        <a:ext cx="2047429" cy="1523556"/>
      </dsp:txXfrm>
    </dsp:sp>
    <dsp:sp modelId="{071F3F0A-CE04-40BD-A9E6-1C465546CFE4}">
      <dsp:nvSpPr>
        <dsp:cNvPr id="0" name=""/>
        <dsp:cNvSpPr/>
      </dsp:nvSpPr>
      <dsp:spPr>
        <a:xfrm>
          <a:off x="6249066" y="1714952"/>
          <a:ext cx="3010315" cy="1523556"/>
        </a:xfrm>
        <a:prstGeom prst="rect">
          <a:avLst/>
        </a:prstGeom>
        <a:solidFill>
          <a:srgbClr val="0070C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Un élève peine à se conformer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aux exigences : lui présenter un modèle de production satisfaisante pour l’inspirer et l’aider à se conformer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à ce qui est attendu.</a:t>
          </a:r>
        </a:p>
      </dsp:txBody>
      <dsp:txXfrm>
        <a:off x="6249066" y="1714952"/>
        <a:ext cx="3010315" cy="1523556"/>
      </dsp:txXfrm>
    </dsp:sp>
    <dsp:sp modelId="{2BB7B18C-976E-4033-8ADB-474148C43595}">
      <dsp:nvSpPr>
        <dsp:cNvPr id="0" name=""/>
        <dsp:cNvSpPr/>
      </dsp:nvSpPr>
      <dsp:spPr>
        <a:xfrm>
          <a:off x="7685831" y="0"/>
          <a:ext cx="1988763" cy="1523556"/>
        </a:xfrm>
        <a:prstGeom prst="rect">
          <a:avLst/>
        </a:prstGeom>
        <a:solidFill>
          <a:srgbClr val="0070C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Prévoir avant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la réalisation une période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de récupération pour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les élèves qui n’ont pas acquis les concepts.</a:t>
          </a:r>
        </a:p>
      </dsp:txBody>
      <dsp:txXfrm>
        <a:off x="7685831" y="0"/>
        <a:ext cx="1988763" cy="1523556"/>
      </dsp:txXfrm>
    </dsp:sp>
    <dsp:sp modelId="{687402C1-3781-4B89-80D8-D81B82CFE291}">
      <dsp:nvSpPr>
        <dsp:cNvPr id="0" name=""/>
        <dsp:cNvSpPr/>
      </dsp:nvSpPr>
      <dsp:spPr>
        <a:xfrm>
          <a:off x="0" y="1719104"/>
          <a:ext cx="2732887" cy="1523556"/>
        </a:xfrm>
        <a:prstGeom prst="rect">
          <a:avLst/>
        </a:prstGeom>
        <a:solidFill>
          <a:srgbClr val="0070C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Suggérer à un élève qui a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de la difficulté à gérer l’espace d’utiliser une règle pour séparer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les sections de sa démarche.</a:t>
          </a:r>
        </a:p>
      </dsp:txBody>
      <dsp:txXfrm>
        <a:off x="0" y="1719104"/>
        <a:ext cx="2732887" cy="1523556"/>
      </dsp:txXfrm>
    </dsp:sp>
    <dsp:sp modelId="{028BB69D-A2D5-4298-A114-408E1AE3369D}">
      <dsp:nvSpPr>
        <dsp:cNvPr id="0" name=""/>
        <dsp:cNvSpPr/>
      </dsp:nvSpPr>
      <dsp:spPr>
        <a:xfrm>
          <a:off x="3063374" y="1714949"/>
          <a:ext cx="2884637" cy="1523556"/>
        </a:xfrm>
        <a:prstGeom prst="rect">
          <a:avLst/>
        </a:prstGeom>
        <a:solidFill>
          <a:srgbClr val="00B0F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Reprendre un commentaire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entendu pendant les tâches réalisées en équipe et demander aux élèves comment ils pourraient le reformuler de façon constructive.</a:t>
          </a:r>
        </a:p>
      </dsp:txBody>
      <dsp:txXfrm>
        <a:off x="3063374" y="1714949"/>
        <a:ext cx="2884637" cy="1523556"/>
      </dsp:txXfrm>
    </dsp:sp>
    <dsp:sp modelId="{04817A31-3664-4C69-851E-C79B3C5DF943}">
      <dsp:nvSpPr>
        <dsp:cNvPr id="0" name=""/>
        <dsp:cNvSpPr/>
      </dsp:nvSpPr>
      <dsp:spPr>
        <a:xfrm>
          <a:off x="4837299" y="0"/>
          <a:ext cx="2615555" cy="1523556"/>
        </a:xfrm>
        <a:prstGeom prst="rect">
          <a:avLst/>
        </a:prstGeom>
        <a:solidFill>
          <a:srgbClr val="00B0F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711200">
            <a:lnSpc>
              <a:spcPct val="100000"/>
            </a:lnSpc>
            <a:spcBef>
              <a:spcPct val="0"/>
            </a:spcBef>
            <a:spcAft>
              <a:spcPts val="0"/>
            </a:spcAft>
            <a:buNone/>
          </a:pPr>
          <a:r>
            <a:rPr lang="fr-CA" sz="1100" b="1" kern="1200" dirty="0">
              <a:latin typeface="Noto Sans" panose="020B0502040504020204" pitchFamily="34" charset="0"/>
              <a:ea typeface="Noto Sans" panose="020B0502040504020204" pitchFamily="34" charset="0"/>
              <a:cs typeface="Noto Sans" panose="020B0502040504020204" pitchFamily="34" charset="0"/>
            </a:rPr>
            <a:t>Jumeler des équipes de travail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et discuter avec ces élèves </a:t>
          </a:r>
          <a:br>
            <a:rPr lang="fr-CA" sz="1100" b="1" kern="1200" dirty="0">
              <a:latin typeface="Noto Sans" panose="020B0502040504020204" pitchFamily="34" charset="0"/>
              <a:ea typeface="Noto Sans" panose="020B0502040504020204" pitchFamily="34" charset="0"/>
              <a:cs typeface="Noto Sans" panose="020B0502040504020204" pitchFamily="34" charset="0"/>
            </a:rPr>
          </a:br>
          <a:r>
            <a:rPr lang="fr-CA" sz="1100" b="1" kern="1200" dirty="0">
              <a:latin typeface="Noto Sans" panose="020B0502040504020204" pitchFamily="34" charset="0"/>
              <a:ea typeface="Noto Sans" panose="020B0502040504020204" pitchFamily="34" charset="0"/>
              <a:cs typeface="Noto Sans" panose="020B0502040504020204" pitchFamily="34" charset="0"/>
            </a:rPr>
            <a:t>des pistes d’amélioration.</a:t>
          </a:r>
        </a:p>
      </dsp:txBody>
      <dsp:txXfrm>
        <a:off x="4837299" y="0"/>
        <a:ext cx="2615555" cy="15235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CC2D3D-1B8D-0740-BEAB-09A1B3231879}">
      <dsp:nvSpPr>
        <dsp:cNvPr id="0" name=""/>
        <dsp:cNvSpPr/>
      </dsp:nvSpPr>
      <dsp:spPr>
        <a:xfrm>
          <a:off x="2592994" y="2026443"/>
          <a:ext cx="505151" cy="962560"/>
        </a:xfrm>
        <a:custGeom>
          <a:avLst/>
          <a:gdLst/>
          <a:ahLst/>
          <a:cxnLst/>
          <a:rect l="0" t="0" r="0" b="0"/>
          <a:pathLst>
            <a:path>
              <a:moveTo>
                <a:pt x="0" y="0"/>
              </a:moveTo>
              <a:lnTo>
                <a:pt x="252575" y="0"/>
              </a:lnTo>
              <a:lnTo>
                <a:pt x="252575" y="962560"/>
              </a:lnTo>
              <a:lnTo>
                <a:pt x="505151" y="96256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CA" sz="500" kern="1200" dirty="0"/>
        </a:p>
      </dsp:txBody>
      <dsp:txXfrm>
        <a:off x="2818393" y="2480547"/>
        <a:ext cx="54353" cy="54353"/>
      </dsp:txXfrm>
    </dsp:sp>
    <dsp:sp modelId="{C6CBA72F-F6CB-2846-B5FD-2DBE11B8879B}">
      <dsp:nvSpPr>
        <dsp:cNvPr id="0" name=""/>
        <dsp:cNvSpPr/>
      </dsp:nvSpPr>
      <dsp:spPr>
        <a:xfrm>
          <a:off x="2592994" y="1980723"/>
          <a:ext cx="505151" cy="91440"/>
        </a:xfrm>
        <a:custGeom>
          <a:avLst/>
          <a:gdLst/>
          <a:ahLst/>
          <a:cxnLst/>
          <a:rect l="0" t="0" r="0" b="0"/>
          <a:pathLst>
            <a:path>
              <a:moveTo>
                <a:pt x="0" y="45720"/>
              </a:moveTo>
              <a:lnTo>
                <a:pt x="505151" y="4572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CA" sz="500" kern="1200" dirty="0"/>
        </a:p>
      </dsp:txBody>
      <dsp:txXfrm>
        <a:off x="2832941" y="2013814"/>
        <a:ext cx="25257" cy="25257"/>
      </dsp:txXfrm>
    </dsp:sp>
    <dsp:sp modelId="{CF7AF3D9-DD18-E941-A761-B3340AB04127}">
      <dsp:nvSpPr>
        <dsp:cNvPr id="0" name=""/>
        <dsp:cNvSpPr/>
      </dsp:nvSpPr>
      <dsp:spPr>
        <a:xfrm>
          <a:off x="2592994" y="1063882"/>
          <a:ext cx="505151" cy="962560"/>
        </a:xfrm>
        <a:custGeom>
          <a:avLst/>
          <a:gdLst/>
          <a:ahLst/>
          <a:cxnLst/>
          <a:rect l="0" t="0" r="0" b="0"/>
          <a:pathLst>
            <a:path>
              <a:moveTo>
                <a:pt x="0" y="962560"/>
              </a:moveTo>
              <a:lnTo>
                <a:pt x="252575" y="962560"/>
              </a:lnTo>
              <a:lnTo>
                <a:pt x="252575" y="0"/>
              </a:lnTo>
              <a:lnTo>
                <a:pt x="505151" y="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CA" sz="500" kern="1200" dirty="0"/>
        </a:p>
      </dsp:txBody>
      <dsp:txXfrm>
        <a:off x="2818393" y="1517986"/>
        <a:ext cx="54353" cy="54353"/>
      </dsp:txXfrm>
    </dsp:sp>
    <dsp:sp modelId="{27B89FD4-C9DF-C948-BAAF-E77E6ECC096D}">
      <dsp:nvSpPr>
        <dsp:cNvPr id="0" name=""/>
        <dsp:cNvSpPr/>
      </dsp:nvSpPr>
      <dsp:spPr>
        <a:xfrm rot="16200000">
          <a:off x="839999" y="1641419"/>
          <a:ext cx="2735941" cy="770048"/>
        </a:xfrm>
        <a:prstGeom prst="roundRect">
          <a:avLst/>
        </a:prstGeom>
        <a:solidFill>
          <a:schemeClr val="accent6">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72000" rIns="72000" bIns="72000" numCol="1" spcCol="1270" anchor="ctr" anchorCtr="0">
          <a:noAutofit/>
        </a:bodyPr>
        <a:lstStyle/>
        <a:p>
          <a:pPr marL="0" lvl="0" indent="0" algn="ctr" defTabSz="844550">
            <a:lnSpc>
              <a:spcPct val="80000"/>
            </a:lnSpc>
            <a:spcBef>
              <a:spcPct val="0"/>
            </a:spcBef>
            <a:spcAft>
              <a:spcPct val="35000"/>
            </a:spcAft>
            <a:buNone/>
          </a:pPr>
          <a:r>
            <a:rPr lang="fr-CA" sz="1900" kern="1200" dirty="0">
              <a:latin typeface="Noto Sans" panose="020B0502040504020204" pitchFamily="34" charset="0"/>
              <a:ea typeface="Noto Sans" panose="020B0502040504020204" pitchFamily="34" charset="0"/>
              <a:cs typeface="Noto Sans" panose="020B0502040504020204" pitchFamily="34" charset="0"/>
            </a:rPr>
            <a:t>Régulation </a:t>
          </a:r>
          <a:br>
            <a:rPr lang="fr-CA" sz="1900" kern="1200" dirty="0">
              <a:latin typeface="Noto Sans" panose="020B0502040504020204" pitchFamily="34" charset="0"/>
              <a:ea typeface="Noto Sans" panose="020B0502040504020204" pitchFamily="34" charset="0"/>
              <a:cs typeface="Noto Sans" panose="020B0502040504020204" pitchFamily="34" charset="0"/>
            </a:rPr>
          </a:br>
          <a:r>
            <a:rPr lang="fr-CA" sz="1900" kern="1200" dirty="0">
              <a:latin typeface="Noto Sans" panose="020B0502040504020204" pitchFamily="34" charset="0"/>
              <a:ea typeface="Noto Sans" panose="020B0502040504020204" pitchFamily="34" charset="0"/>
              <a:cs typeface="Noto Sans" panose="020B0502040504020204" pitchFamily="34" charset="0"/>
            </a:rPr>
            <a:t>des apprentissages</a:t>
          </a:r>
        </a:p>
      </dsp:txBody>
      <dsp:txXfrm>
        <a:off x="877590" y="1679010"/>
        <a:ext cx="2660759" cy="694866"/>
      </dsp:txXfrm>
    </dsp:sp>
    <dsp:sp modelId="{2F302FB0-8398-4F47-86CC-D4168D1B44AB}">
      <dsp:nvSpPr>
        <dsp:cNvPr id="0" name=""/>
        <dsp:cNvSpPr/>
      </dsp:nvSpPr>
      <dsp:spPr>
        <a:xfrm>
          <a:off x="3098146" y="678858"/>
          <a:ext cx="2525759" cy="770048"/>
        </a:xfrm>
        <a:prstGeom prst="roundRect">
          <a:avLst/>
        </a:prstGeom>
        <a:solidFill>
          <a:schemeClr val="accent6">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CA" sz="1900" kern="1200" dirty="0">
              <a:latin typeface="Arial" panose="020B0604020202020204" pitchFamily="34" charset="0"/>
              <a:cs typeface="Arial" panose="020B0604020202020204" pitchFamily="34" charset="0"/>
            </a:rPr>
            <a:t>Régulation </a:t>
          </a:r>
          <a:br>
            <a:rPr lang="fr-CA" sz="1900" kern="1200" dirty="0">
              <a:latin typeface="Arial" panose="020B0604020202020204" pitchFamily="34" charset="0"/>
              <a:cs typeface="Arial" panose="020B0604020202020204" pitchFamily="34" charset="0"/>
            </a:rPr>
          </a:br>
          <a:r>
            <a:rPr lang="fr-CA" sz="1900" kern="1200" dirty="0">
              <a:latin typeface="Arial" panose="020B0604020202020204" pitchFamily="34" charset="0"/>
              <a:cs typeface="Arial" panose="020B0604020202020204" pitchFamily="34" charset="0"/>
            </a:rPr>
            <a:t>par l'enseignant</a:t>
          </a:r>
        </a:p>
      </dsp:txBody>
      <dsp:txXfrm>
        <a:off x="3135737" y="716449"/>
        <a:ext cx="2450577" cy="694866"/>
      </dsp:txXfrm>
    </dsp:sp>
    <dsp:sp modelId="{9B57ADB3-51B9-E74A-8FE7-5B67540F159F}">
      <dsp:nvSpPr>
        <dsp:cNvPr id="0" name=""/>
        <dsp:cNvSpPr/>
      </dsp:nvSpPr>
      <dsp:spPr>
        <a:xfrm>
          <a:off x="3098146" y="1641419"/>
          <a:ext cx="2525759" cy="770048"/>
        </a:xfrm>
        <a:prstGeom prst="roundRect">
          <a:avLst/>
        </a:prstGeom>
        <a:solidFill>
          <a:schemeClr val="accent6">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CA" sz="1900" kern="1200" dirty="0">
              <a:latin typeface="Arial" panose="020B0604020202020204" pitchFamily="34" charset="0"/>
              <a:cs typeface="Arial" panose="020B0604020202020204" pitchFamily="34" charset="0"/>
            </a:rPr>
            <a:t>Régulation </a:t>
          </a:r>
          <a:br>
            <a:rPr lang="fr-CA" sz="1900" kern="1200" dirty="0">
              <a:latin typeface="Arial" panose="020B0604020202020204" pitchFamily="34" charset="0"/>
              <a:cs typeface="Arial" panose="020B0604020202020204" pitchFamily="34" charset="0"/>
            </a:rPr>
          </a:br>
          <a:r>
            <a:rPr lang="fr-CA" sz="1900" kern="1200" dirty="0">
              <a:latin typeface="Arial" panose="020B0604020202020204" pitchFamily="34" charset="0"/>
              <a:cs typeface="Arial" panose="020B0604020202020204" pitchFamily="34" charset="0"/>
            </a:rPr>
            <a:t>par l'élève</a:t>
          </a:r>
        </a:p>
      </dsp:txBody>
      <dsp:txXfrm>
        <a:off x="3135737" y="1679010"/>
        <a:ext cx="2450577" cy="694866"/>
      </dsp:txXfrm>
    </dsp:sp>
    <dsp:sp modelId="{9990B73D-1DD3-914A-B743-9C99D00AA795}">
      <dsp:nvSpPr>
        <dsp:cNvPr id="0" name=""/>
        <dsp:cNvSpPr/>
      </dsp:nvSpPr>
      <dsp:spPr>
        <a:xfrm>
          <a:off x="3098146" y="2603979"/>
          <a:ext cx="2525759" cy="770048"/>
        </a:xfrm>
        <a:prstGeom prst="roundRect">
          <a:avLst/>
        </a:prstGeom>
        <a:solidFill>
          <a:schemeClr val="accent6">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CA" sz="1900" kern="1200" dirty="0">
              <a:latin typeface="Arial" panose="020B0604020202020204" pitchFamily="34" charset="0"/>
              <a:cs typeface="Arial" panose="020B0604020202020204" pitchFamily="34" charset="0"/>
            </a:rPr>
            <a:t>Régulation de l'enseignement</a:t>
          </a:r>
        </a:p>
      </dsp:txBody>
      <dsp:txXfrm>
        <a:off x="3135737" y="2641570"/>
        <a:ext cx="2450577" cy="69486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978C49-AE6F-46BE-B7CF-6A023EF00DF6}" type="datetimeFigureOut">
              <a:rPr lang="fr-FR" smtClean="0"/>
              <a:t>08/10/2024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8BF797-DEA2-4F33-86C2-C9659CA00726}" type="slidenum">
              <a:rPr lang="fr-FR" smtClean="0"/>
              <a:t>‹N°›</a:t>
            </a:fld>
            <a:endParaRPr lang="fr-FR"/>
          </a:p>
        </p:txBody>
      </p:sp>
    </p:spTree>
    <p:extLst>
      <p:ext uri="{BB962C8B-B14F-4D97-AF65-F5344CB8AC3E}">
        <p14:creationId xmlns:p14="http://schemas.microsoft.com/office/powerpoint/2010/main" val="368661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E873B-F639-C242-987B-5C8E959C9FFB}" type="datetimeFigureOut">
              <a:rPr lang="fr-FR" smtClean="0"/>
              <a:t>08/10/2024</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04BE4-11F2-A743-8FFB-AAD1EC6CC0A0}" type="slidenum">
              <a:rPr lang="fr-FR" smtClean="0"/>
              <a:t>‹N°›</a:t>
            </a:fld>
            <a:endParaRPr lang="fr-FR"/>
          </a:p>
        </p:txBody>
      </p:sp>
    </p:spTree>
    <p:extLst>
      <p:ext uri="{BB962C8B-B14F-4D97-AF65-F5344CB8AC3E}">
        <p14:creationId xmlns:p14="http://schemas.microsoft.com/office/powerpoint/2010/main" val="114390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ponsors">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F4E788-1B31-5DA6-457A-347915016B6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5504872"/>
            <a:ext cx="12192000" cy="1353128"/>
          </a:xfrm>
          <a:prstGeom prst="rect">
            <a:avLst/>
          </a:prstGeom>
          <a:effectLst/>
        </p:spPr>
      </p:pic>
      <p:pic>
        <p:nvPicPr>
          <p:cNvPr id="3" name="Image 2">
            <a:extLst>
              <a:ext uri="{FF2B5EF4-FFF2-40B4-BE49-F238E27FC236}">
                <a16:creationId xmlns:a16="http://schemas.microsoft.com/office/drawing/2014/main" id="{1CFC5DE5-8857-0A40-B272-A423998607A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957388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général">
    <p:bg>
      <p:bgPr>
        <a:solidFill>
          <a:schemeClr val="bg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073F54C-A5D2-7BBF-AC8B-37A7C35204C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56776"/>
          <a:stretch/>
        </p:blipFill>
        <p:spPr>
          <a:xfrm>
            <a:off x="0" y="1"/>
            <a:ext cx="12192000" cy="6858000"/>
          </a:xfrm>
          <a:prstGeom prst="rect">
            <a:avLst/>
          </a:prstGeom>
        </p:spPr>
      </p:pic>
      <p:pic>
        <p:nvPicPr>
          <p:cNvPr id="4" name="Image 3">
            <a:extLst>
              <a:ext uri="{FF2B5EF4-FFF2-40B4-BE49-F238E27FC236}">
                <a16:creationId xmlns:a16="http://schemas.microsoft.com/office/drawing/2014/main" id="{9B4A71CF-2C2F-9274-5855-FC128822DB3A}"/>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0" y="-1"/>
            <a:ext cx="6446982" cy="68580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C9F9B755-D8CE-2350-FF93-887AB19282BB}"/>
              </a:ext>
            </a:extLst>
          </p:cNvPr>
          <p:cNvSpPr txBox="1"/>
          <p:nvPr userDrawn="1"/>
        </p:nvSpPr>
        <p:spPr>
          <a:xfrm>
            <a:off x="1220358" y="2766221"/>
            <a:ext cx="4536504" cy="2062103"/>
          </a:xfrm>
          <a:prstGeom prst="rect">
            <a:avLst/>
          </a:prstGeom>
          <a:noFill/>
          <a:effectLst>
            <a:outerShdw blurRad="128777" dist="40732" dir="2700000" algn="tl" rotWithShape="0">
              <a:prstClr val="black">
                <a:alpha val="50004"/>
              </a:prstClr>
            </a:outerShdw>
          </a:effectLst>
        </p:spPr>
        <p:txBody>
          <a:bodyPr wrap="square">
            <a:spAutoFit/>
          </a:bodyPr>
          <a:lstStyle/>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La planification </a:t>
            </a:r>
            <a:b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de l’évaluation </a:t>
            </a:r>
          </a:p>
          <a:p>
            <a:pPr algn="l"/>
            <a:r>
              <a:rPr lang="fr-CA" sz="3200" b="1" i="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rPr>
              <a:t>d’une situation complexe</a:t>
            </a:r>
          </a:p>
        </p:txBody>
      </p:sp>
      <p:sp>
        <p:nvSpPr>
          <p:cNvPr id="7" name="ZoneTexte 6">
            <a:extLst>
              <a:ext uri="{FF2B5EF4-FFF2-40B4-BE49-F238E27FC236}">
                <a16:creationId xmlns:a16="http://schemas.microsoft.com/office/drawing/2014/main" id="{90B058E2-6E66-FAE1-20F9-0E7ABDBC7736}"/>
              </a:ext>
            </a:extLst>
          </p:cNvPr>
          <p:cNvSpPr txBox="1"/>
          <p:nvPr userDrawn="1"/>
        </p:nvSpPr>
        <p:spPr>
          <a:xfrm>
            <a:off x="827587" y="1255938"/>
            <a:ext cx="392771"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fr-FR" sz="54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8</a:t>
            </a:r>
          </a:p>
        </p:txBody>
      </p:sp>
    </p:spTree>
    <p:extLst>
      <p:ext uri="{BB962C8B-B14F-4D97-AF65-F5344CB8AC3E}">
        <p14:creationId xmlns:p14="http://schemas.microsoft.com/office/powerpoint/2010/main" val="1680066404"/>
      </p:ext>
    </p:extLst>
  </p:cSld>
  <p:clrMapOvr>
    <a:masterClrMapping/>
  </p:clrMapOvr>
  <p:extLst>
    <p:ext uri="{DCECCB84-F9BA-43D5-87BE-67443E8EF086}">
      <p15:sldGuideLst xmlns:p15="http://schemas.microsoft.com/office/powerpoint/2012/main">
        <p15:guide id="1" pos="438">
          <p15:clr>
            <a:srgbClr val="FBAE40"/>
          </p15:clr>
        </p15:guide>
        <p15:guide id="4" pos="724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1">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41123" y="728664"/>
            <a:ext cx="9955549"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B5FC3798-33B6-7C6D-9687-D5B70986A6B0}"/>
              </a:ext>
            </a:extLst>
          </p:cNvPr>
          <p:cNvSpPr>
            <a:spLocks noGrp="1"/>
          </p:cNvSpPr>
          <p:nvPr>
            <p:ph type="body" sz="quarter" idx="13"/>
          </p:nvPr>
        </p:nvSpPr>
        <p:spPr>
          <a:xfrm>
            <a:off x="695325" y="2386013"/>
            <a:ext cx="10801350" cy="37433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3067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2">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7AD86BC9-0932-67D7-ACE4-4CFFAE4C33D0}"/>
              </a:ext>
            </a:extLst>
          </p:cNvPr>
          <p:cNvSpPr>
            <a:spLocks noGrp="1"/>
          </p:cNvSpPr>
          <p:nvPr>
            <p:ph type="title"/>
          </p:nvPr>
        </p:nvSpPr>
        <p:spPr>
          <a:xfrm>
            <a:off x="1535185" y="728664"/>
            <a:ext cx="9978265" cy="1137082"/>
          </a:xfrm>
        </p:spPr>
        <p:txBody>
          <a:bodyPr/>
          <a:lstStyle/>
          <a:p>
            <a:r>
              <a:rPr lang="fr-FR" dirty="0"/>
              <a:t>Modifiez le style du titre</a:t>
            </a:r>
          </a:p>
        </p:txBody>
      </p:sp>
      <p:sp>
        <p:nvSpPr>
          <p:cNvPr id="6" name="Espace réservé du texte 5">
            <a:extLst>
              <a:ext uri="{FF2B5EF4-FFF2-40B4-BE49-F238E27FC236}">
                <a16:creationId xmlns:a16="http://schemas.microsoft.com/office/drawing/2014/main" id="{2A84E05A-579C-C0C9-1197-E7E38F383270}"/>
              </a:ext>
            </a:extLst>
          </p:cNvPr>
          <p:cNvSpPr>
            <a:spLocks noGrp="1"/>
          </p:cNvSpPr>
          <p:nvPr>
            <p:ph type="body" sz="quarter" idx="13"/>
          </p:nvPr>
        </p:nvSpPr>
        <p:spPr>
          <a:xfrm>
            <a:off x="695325" y="2241550"/>
            <a:ext cx="10801350" cy="3887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3514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3">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695325"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p:nvPr>
        </p:nvSpPr>
        <p:spPr>
          <a:xfrm>
            <a:off x="1530849" y="728664"/>
            <a:ext cx="9965823" cy="1137082"/>
          </a:xfrm>
          <a:effectLst>
            <a:outerShdw blurRad="50800" dist="38100" dir="2700000" algn="tl" rotWithShape="0">
              <a:prstClr val="black">
                <a:alpha val="40000"/>
              </a:prstClr>
            </a:outerShdw>
          </a:effectLst>
        </p:spPr>
        <p:txBody>
          <a:bodyPr>
            <a:normAutofit/>
          </a:bodyPr>
          <a:lstStyle>
            <a:lvl1pPr>
              <a:defRPr sz="3200"/>
            </a:lvl1pPr>
          </a:lstStyle>
          <a:p>
            <a:r>
              <a:rPr lang="fr-FR" dirty="0"/>
              <a:t>Modifiez le style du titre</a:t>
            </a:r>
          </a:p>
        </p:txBody>
      </p:sp>
      <p:sp>
        <p:nvSpPr>
          <p:cNvPr id="4" name="Espace réservé du texte 3">
            <a:extLst>
              <a:ext uri="{FF2B5EF4-FFF2-40B4-BE49-F238E27FC236}">
                <a16:creationId xmlns:a16="http://schemas.microsoft.com/office/drawing/2014/main" id="{168C8740-06A0-CD4C-1592-676561B1F3C0}"/>
              </a:ext>
            </a:extLst>
          </p:cNvPr>
          <p:cNvSpPr>
            <a:spLocks noGrp="1"/>
          </p:cNvSpPr>
          <p:nvPr>
            <p:ph type="body" sz="quarter" idx="13"/>
          </p:nvPr>
        </p:nvSpPr>
        <p:spPr>
          <a:xfrm>
            <a:off x="695325" y="2322513"/>
            <a:ext cx="10801350" cy="36004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2022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vité nº">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6204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vité collaborat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Espace réservé du numéro de diapositive 4">
            <a:extLst>
              <a:ext uri="{FF2B5EF4-FFF2-40B4-BE49-F238E27FC236}">
                <a16:creationId xmlns:a16="http://schemas.microsoft.com/office/drawing/2014/main" id="{4F3373BE-6445-8190-950E-6B328B80172B}"/>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1" name="Espace réservé du pied de page 20">
            <a:extLst>
              <a:ext uri="{FF2B5EF4-FFF2-40B4-BE49-F238E27FC236}">
                <a16:creationId xmlns:a16="http://schemas.microsoft.com/office/drawing/2014/main" id="{81B42524-8864-0137-D99E-7CCC477F700D}"/>
              </a:ext>
            </a:extLst>
          </p:cNvPr>
          <p:cNvSpPr>
            <a:spLocks noGrp="1"/>
          </p:cNvSpPr>
          <p:nvPr>
            <p:ph type="ftr" sz="quarter" idx="1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23" name="ZoneTexte 22">
            <a:extLst>
              <a:ext uri="{FF2B5EF4-FFF2-40B4-BE49-F238E27FC236}">
                <a16:creationId xmlns:a16="http://schemas.microsoft.com/office/drawing/2014/main" id="{E52AAE10-72B2-3E8B-99E4-6DAD724B9D58}"/>
              </a:ext>
            </a:extLst>
          </p:cNvPr>
          <p:cNvSpPr txBox="1"/>
          <p:nvPr userDrawn="1"/>
        </p:nvSpPr>
        <p:spPr>
          <a:xfrm>
            <a:off x="1693628" y="728663"/>
            <a:ext cx="3826110" cy="768480"/>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p>
        </p:txBody>
      </p:sp>
      <p:sp>
        <p:nvSpPr>
          <p:cNvPr id="25" name="Espace réservé du texte 24">
            <a:extLst>
              <a:ext uri="{FF2B5EF4-FFF2-40B4-BE49-F238E27FC236}">
                <a16:creationId xmlns:a16="http://schemas.microsoft.com/office/drawing/2014/main" id="{05728788-CCD7-218A-2DC4-47529A980B32}"/>
              </a:ext>
            </a:extLst>
          </p:cNvPr>
          <p:cNvSpPr>
            <a:spLocks noGrp="1"/>
          </p:cNvSpPr>
          <p:nvPr>
            <p:ph type="body" sz="quarter" idx="14" hasCustomPrompt="1"/>
          </p:nvPr>
        </p:nvSpPr>
        <p:spPr>
          <a:xfrm>
            <a:off x="695325" y="1786468"/>
            <a:ext cx="4824413" cy="3877732"/>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
                <a:srgbClr val="FFC000"/>
              </a:buClr>
              <a:buSzTx/>
              <a:buFont typeface="Wingdings" pitchFamily="2" charset="2"/>
              <a:buNone/>
              <a:tabLst/>
              <a:defRPr sz="3200"/>
            </a:lvl1pPr>
            <a:lvl2pPr>
              <a:defRPr sz="2000"/>
            </a:lvl2pPr>
          </a:lstStyle>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r>
              <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rPr>
              <a:t>Énumération…</a:t>
            </a:r>
          </a:p>
          <a:p>
            <a:pPr marL="360000" marR="0" lvl="0" indent="-360000" algn="l" defTabSz="914400" rtl="0" eaLnBrk="1" fontAlgn="auto" latinLnBrk="0" hangingPunct="1">
              <a:lnSpc>
                <a:spcPct val="90000"/>
              </a:lnSpc>
              <a:spcBef>
                <a:spcPts val="1000"/>
              </a:spcBef>
              <a:spcAft>
                <a:spcPts val="0"/>
              </a:spcAft>
              <a:buClr>
                <a:srgbClr val="FFC000"/>
              </a:buClr>
              <a:buSzTx/>
              <a:buFont typeface="Wingdings" pitchFamily="2" charset="2"/>
              <a:buChar char="§"/>
              <a:tabLst/>
              <a:defRPr/>
            </a:pPr>
            <a:endParaRPr kumimoji="0" lang="fr-CA" sz="2400" b="0" i="0" u="none" strike="noStrike" kern="1200" cap="none" spc="0" normalizeH="0" baseline="0" noProof="0" dirty="0">
              <a:ln>
                <a:noFill/>
              </a:ln>
              <a:solidFill>
                <a:srgbClr val="000000"/>
              </a:solidFill>
              <a:effectLst/>
              <a:uLnTx/>
              <a:uFillTx/>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3" name="Espace réservé du texte 32">
            <a:extLst>
              <a:ext uri="{FF2B5EF4-FFF2-40B4-BE49-F238E27FC236}">
                <a16:creationId xmlns:a16="http://schemas.microsoft.com/office/drawing/2014/main" id="{CF4DE5FD-74B1-83E9-4B06-9987B1D4A98B}"/>
              </a:ext>
            </a:extLst>
          </p:cNvPr>
          <p:cNvSpPr>
            <a:spLocks noGrp="1"/>
          </p:cNvSpPr>
          <p:nvPr>
            <p:ph type="body" sz="quarter" idx="15" hasCustomPrompt="1"/>
          </p:nvPr>
        </p:nvSpPr>
        <p:spPr>
          <a:xfrm>
            <a:off x="6587068" y="1786468"/>
            <a:ext cx="4909608" cy="3877732"/>
          </a:xfrm>
        </p:spPr>
        <p:txBody>
          <a:bodyPr lIns="0" tIns="0" rIns="0" bIns="0" anchor="ct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A" sz="2000" b="1"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Titre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Énumération ;</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a:p>
            <a:pPr marL="270000" marR="0" lvl="0" indent="-270000" algn="l" defTabSz="914400" rtl="0" eaLnBrk="1" fontAlgn="auto" latinLnBrk="0" hangingPunct="1">
              <a:lnSpc>
                <a:spcPct val="100000"/>
              </a:lnSpc>
              <a:spcBef>
                <a:spcPts val="1200"/>
              </a:spcBef>
              <a:spcAft>
                <a:spcPts val="0"/>
              </a:spcAft>
              <a:buClr>
                <a:srgbClr val="FFC000"/>
              </a:buClr>
              <a:buSzTx/>
              <a:buFont typeface="Wingdings" pitchFamily="2" charset="2"/>
              <a:buChar char="§"/>
              <a:tabLst/>
              <a:defRPr/>
            </a:pPr>
            <a:r>
              <a:rPr kumimoji="0" lang="fr-CA" sz="2000" b="0" i="0" u="none" strike="noStrike" kern="1200" cap="none" spc="0" normalizeH="0" baseline="0" noProof="0" dirty="0">
                <a:ln>
                  <a:noFill/>
                </a:ln>
                <a:solidFill>
                  <a:srgbClr val="000000"/>
                </a:solidFill>
                <a:effectLst/>
                <a:uLnTx/>
                <a:uFillTx/>
                <a:latin typeface="Noto Sans" panose="020B0502040504020204" pitchFamily="34"/>
                <a:ea typeface="Noto Sans" panose="020B0502040504020204" pitchFamily="34"/>
                <a:cs typeface="Noto Sans" panose="020B0502040504020204" pitchFamily="34"/>
              </a:rPr>
              <a:t>…</a:t>
            </a:r>
          </a:p>
        </p:txBody>
      </p:sp>
    </p:spTree>
    <p:extLst>
      <p:ext uri="{BB962C8B-B14F-4D97-AF65-F5344CB8AC3E}">
        <p14:creationId xmlns:p14="http://schemas.microsoft.com/office/powerpoint/2010/main" val="38434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8" name="Connecteur droit 7">
            <a:extLst>
              <a:ext uri="{FF2B5EF4-FFF2-40B4-BE49-F238E27FC236}">
                <a16:creationId xmlns:a16="http://schemas.microsoft.com/office/drawing/2014/main" id="{0ECFA330-23B6-516D-5F23-4F9A86EBDC46}"/>
              </a:ext>
            </a:extLst>
          </p:cNvPr>
          <p:cNvCxnSpPr>
            <a:cxnSpLocks/>
          </p:cNvCxnSpPr>
          <p:nvPr userDrawn="1"/>
        </p:nvCxnSpPr>
        <p:spPr>
          <a:xfrm>
            <a:off x="0" y="728663"/>
            <a:ext cx="11496675"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a:blip r:embed="rId3"/>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10" name="Espace réservé du contenu vertical 9">
            <a:extLst>
              <a:ext uri="{FF2B5EF4-FFF2-40B4-BE49-F238E27FC236}">
                <a16:creationId xmlns:a16="http://schemas.microsoft.com/office/drawing/2014/main" id="{514C0306-443F-C5C7-0E87-A8714434BB55}"/>
              </a:ext>
            </a:extLst>
          </p:cNvPr>
          <p:cNvSpPr>
            <a:spLocks noGrp="1"/>
          </p:cNvSpPr>
          <p:nvPr>
            <p:ph orient="vert" sz="quarter" idx="13" hasCustomPrompt="1"/>
          </p:nvPr>
        </p:nvSpPr>
        <p:spPr>
          <a:xfrm rot="10800000">
            <a:off x="174929" y="914399"/>
            <a:ext cx="520396" cy="2957513"/>
          </a:xfrm>
          <a:effectLst>
            <a:outerShdw blurRad="50800" dist="38100" dir="2700000" algn="tl" rotWithShape="0">
              <a:prstClr val="black">
                <a:alpha val="40000"/>
              </a:prstClr>
            </a:outerShdw>
          </a:effectLst>
        </p:spPr>
        <p:txBody>
          <a:bodyPr vert="eaVert"/>
          <a:lstStyle>
            <a:lvl1pPr algn="r">
              <a:defRPr sz="3000"/>
            </a:lvl1pPr>
            <a:lvl2pPr>
              <a:defRPr sz="3000"/>
            </a:lvl2pPr>
            <a:lvl3pPr>
              <a:defRPr sz="3000"/>
            </a:lvl3pPr>
            <a:lvl4pPr>
              <a:defRPr sz="2600"/>
            </a:lvl4pPr>
          </a:lstStyle>
          <a:p>
            <a:pPr lvl="0"/>
            <a:r>
              <a:rPr kumimoji="0" lang="fr-FR" sz="3200"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Activité 1</a:t>
            </a:r>
            <a:endParaRPr lang="fr-FR" dirty="0"/>
          </a:p>
        </p:txBody>
      </p:sp>
      <p:sp>
        <p:nvSpPr>
          <p:cNvPr id="12" name="Espace réservé du texte 11">
            <a:extLst>
              <a:ext uri="{FF2B5EF4-FFF2-40B4-BE49-F238E27FC236}">
                <a16:creationId xmlns:a16="http://schemas.microsoft.com/office/drawing/2014/main" id="{9760AC54-4AE4-333E-C2DC-483B8B67E7B6}"/>
              </a:ext>
            </a:extLst>
          </p:cNvPr>
          <p:cNvSpPr>
            <a:spLocks noGrp="1"/>
          </p:cNvSpPr>
          <p:nvPr>
            <p:ph type="body" sz="quarter" idx="14" hasCustomPrompt="1"/>
          </p:nvPr>
        </p:nvSpPr>
        <p:spPr>
          <a:xfrm>
            <a:off x="902682" y="452988"/>
            <a:ext cx="10664008" cy="270783"/>
          </a:xfrm>
        </p:spPr>
        <p:txBody>
          <a:bodyPr wrap="none" lIns="0" tIns="0" rIns="0" bIns="0" anchor="b">
            <a:noAutofit/>
          </a:bodyPr>
          <a:lstStyle>
            <a:lvl2pPr>
              <a:defRPr b="1" i="0">
                <a:effectLst/>
                <a:latin typeface="Noto Sans" panose="020B0502040504020204" pitchFamily="34" charset="0"/>
                <a:ea typeface="Noto Sans" panose="020B0502040504020204" pitchFamily="34" charset="0"/>
                <a:cs typeface="Noto Sans" panose="020B0502040504020204" pitchFamily="34" charset="0"/>
              </a:defRPr>
            </a:lvl2pPr>
          </a:lstStyle>
          <a:p>
            <a:pPr lvl="1"/>
            <a:r>
              <a:rPr lang="fr-FR" dirty="0"/>
              <a:t>Code de correction en écriture</a:t>
            </a:r>
          </a:p>
        </p:txBody>
      </p:sp>
    </p:spTree>
    <p:extLst>
      <p:ext uri="{BB962C8B-B14F-4D97-AF65-F5344CB8AC3E}">
        <p14:creationId xmlns:p14="http://schemas.microsoft.com/office/powerpoint/2010/main" val="1326235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840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rédits">
    <p:bg>
      <p:bgPr>
        <a:pattFill prst="pct10">
          <a:fgClr>
            <a:schemeClr val="accent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A539760-7AEC-0FA8-BEFC-C31DD204AB27}"/>
              </a:ext>
            </a:extLst>
          </p:cNvPr>
          <p:cNvPicPr>
            <a:picLocks noChangeAspect="1"/>
          </p:cNvPicPr>
          <p:nvPr userDrawn="1"/>
        </p:nvPicPr>
        <p:blipFill>
          <a:blip r:embed="rId2"/>
          <a:srcRect/>
          <a:stretch/>
        </p:blipFill>
        <p:spPr>
          <a:xfrm>
            <a:off x="0" y="0"/>
            <a:ext cx="12192000" cy="6858000"/>
          </a:xfrm>
          <a:prstGeom prst="rect">
            <a:avLst/>
          </a:prstGeom>
          <a:effectLst>
            <a:outerShdw blurRad="50800" dist="38100" dir="2700000" algn="tl" rotWithShape="0">
              <a:prstClr val="black">
                <a:alpha val="40000"/>
              </a:prstClr>
            </a:outerShdw>
          </a:effectLst>
        </p:spPr>
      </p:pic>
      <p:sp>
        <p:nvSpPr>
          <p:cNvPr id="5" name="Espace réservé du numéro de diapositive 4">
            <a:extLst>
              <a:ext uri="{FF2B5EF4-FFF2-40B4-BE49-F238E27FC236}">
                <a16:creationId xmlns:a16="http://schemas.microsoft.com/office/drawing/2014/main" id="{01045C66-17DB-011F-8D74-293E5AEE15F7}"/>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
        <p:nvSpPr>
          <p:cNvPr id="2" name="Espace réservé du pied de page 4">
            <a:extLst>
              <a:ext uri="{FF2B5EF4-FFF2-40B4-BE49-F238E27FC236}">
                <a16:creationId xmlns:a16="http://schemas.microsoft.com/office/drawing/2014/main" id="{958A7BA9-F0DD-3967-7D2F-BC128056119D}"/>
              </a:ext>
            </a:extLst>
          </p:cNvPr>
          <p:cNvSpPr>
            <a:spLocks noGrp="1"/>
          </p:cNvSpPr>
          <p:nvPr>
            <p:ph type="ftr" sz="quarter" idx="3"/>
          </p:nvPr>
        </p:nvSpPr>
        <p:spPr>
          <a:xfrm>
            <a:off x="3887412" y="6348258"/>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15" name="Titre 14">
            <a:extLst>
              <a:ext uri="{FF2B5EF4-FFF2-40B4-BE49-F238E27FC236}">
                <a16:creationId xmlns:a16="http://schemas.microsoft.com/office/drawing/2014/main" id="{3079D66A-7C04-8CE5-820F-F3ADB315575C}"/>
              </a:ext>
            </a:extLst>
          </p:cNvPr>
          <p:cNvSpPr>
            <a:spLocks noGrp="1"/>
          </p:cNvSpPr>
          <p:nvPr>
            <p:ph type="title" hasCustomPrompt="1"/>
          </p:nvPr>
        </p:nvSpPr>
        <p:spPr>
          <a:xfrm>
            <a:off x="633076" y="1554480"/>
            <a:ext cx="2808394" cy="3674225"/>
          </a:xfrm>
          <a:effectLst>
            <a:outerShdw blurRad="50800" dist="38100" dir="2700000" algn="tl" rotWithShape="0">
              <a:prstClr val="black">
                <a:alpha val="40000"/>
              </a:prstClr>
            </a:outerShdw>
          </a:effectLst>
        </p:spPr>
        <p:txBody>
          <a:bodyPr anchor="ctr">
            <a:normAutofit/>
          </a:bodyPr>
          <a:lstStyle>
            <a:lvl1pPr algn="ctr">
              <a:defRPr sz="3200" baseline="0"/>
            </a:lvl1pPr>
          </a:lstStyle>
          <a:p>
            <a:r>
              <a:rPr lang="fr-FR" dirty="0"/>
              <a:t>Activité 1</a:t>
            </a:r>
            <a:br>
              <a:rPr lang="fr-FR" dirty="0"/>
            </a:br>
            <a:r>
              <a:rPr lang="fr-CA" dirty="0"/>
              <a:t>Mise en situation</a:t>
            </a:r>
            <a:endParaRPr lang="fr-FR" dirty="0"/>
          </a:p>
        </p:txBody>
      </p:sp>
      <p:sp>
        <p:nvSpPr>
          <p:cNvPr id="4" name="Espace réservé du texte 3">
            <a:extLst>
              <a:ext uri="{FF2B5EF4-FFF2-40B4-BE49-F238E27FC236}">
                <a16:creationId xmlns:a16="http://schemas.microsoft.com/office/drawing/2014/main" id="{21BFECEB-F62E-7DC8-E7C6-DCC572ADE73A}"/>
              </a:ext>
            </a:extLst>
          </p:cNvPr>
          <p:cNvSpPr>
            <a:spLocks noGrp="1"/>
          </p:cNvSpPr>
          <p:nvPr>
            <p:ph type="body" sz="quarter" idx="13"/>
          </p:nvPr>
        </p:nvSpPr>
        <p:spPr>
          <a:xfrm>
            <a:off x="4929188" y="1554163"/>
            <a:ext cx="5741987" cy="39560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1013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Activité &gt; Sous-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B98770B-441D-C6E6-6D5A-4CC6B097E24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1289318" y="0"/>
            <a:ext cx="902682" cy="6858000"/>
          </a:xfrm>
          <a:prstGeom prst="rect">
            <a:avLst/>
          </a:prstGeom>
          <a:effectLst>
            <a:outerShdw blurRad="50800" dist="38100" dir="2700000" algn="tl" rotWithShape="0">
              <a:prstClr val="black">
                <a:alpha val="40000"/>
              </a:prstClr>
            </a:outerShdw>
          </a:effectLst>
        </p:spPr>
      </p:pic>
      <p:sp>
        <p:nvSpPr>
          <p:cNvPr id="3" name="Espace réservé du pied de page 2">
            <a:extLst>
              <a:ext uri="{FF2B5EF4-FFF2-40B4-BE49-F238E27FC236}">
                <a16:creationId xmlns:a16="http://schemas.microsoft.com/office/drawing/2014/main" id="{767FD2F4-0C29-EEBB-A9B2-75C3AF694FDF}"/>
              </a:ext>
            </a:extLst>
          </p:cNvPr>
          <p:cNvSpPr>
            <a:spLocks noGrp="1"/>
          </p:cNvSpPr>
          <p:nvPr>
            <p:ph type="ftr" sz="quarter" idx="10"/>
          </p:nvPr>
        </p:nvSpPr>
        <p:spPr/>
        <p:txBody>
          <a:bodyPr/>
          <a:lstStyle/>
          <a:p>
            <a:r>
              <a:rPr lang="fr-FR"/>
              <a:t>APPRENDRE </a:t>
            </a:r>
            <a:r>
              <a:rPr lang="fr-FR" b="1">
                <a:solidFill>
                  <a:srgbClr val="FF0000"/>
                </a:solidFill>
              </a:rPr>
              <a:t>|</a:t>
            </a:r>
            <a:r>
              <a:rPr lang="fr-FR"/>
              <a:t> Module 7 </a:t>
            </a:r>
            <a:r>
              <a:rPr lang="fr-FR" b="1">
                <a:solidFill>
                  <a:srgbClr val="FF0000"/>
                </a:solidFill>
              </a:rPr>
              <a:t>|</a:t>
            </a:r>
            <a:r>
              <a:rPr lang="fr-FR"/>
              <a:t> </a:t>
            </a:r>
            <a:r>
              <a:rPr lang="fr-CA" b="1">
                <a:solidFill>
                  <a:schemeClr val="tx1">
                    <a:lumMod val="50000"/>
                    <a:lumOff val="50000"/>
                  </a:schemeClr>
                </a:solidFill>
              </a:rPr>
              <a:t>La planification </a:t>
            </a:r>
            <a:br>
              <a:rPr lang="fr-CA" b="1">
                <a:solidFill>
                  <a:schemeClr val="tx1">
                    <a:lumMod val="50000"/>
                    <a:lumOff val="50000"/>
                  </a:schemeClr>
                </a:solidFill>
              </a:rPr>
            </a:br>
            <a:r>
              <a:rPr lang="fr-CA" b="1">
                <a:solidFill>
                  <a:schemeClr val="tx1">
                    <a:lumMod val="50000"/>
                    <a:lumOff val="50000"/>
                  </a:schemeClr>
                </a:solidFill>
              </a:rPr>
              <a:t>d’une situation d’apprentissage</a:t>
            </a:r>
          </a:p>
        </p:txBody>
      </p:sp>
      <p:sp>
        <p:nvSpPr>
          <p:cNvPr id="5" name="Espace réservé du numéro de diapositive 4">
            <a:extLst>
              <a:ext uri="{FF2B5EF4-FFF2-40B4-BE49-F238E27FC236}">
                <a16:creationId xmlns:a16="http://schemas.microsoft.com/office/drawing/2014/main" id="{CF96B245-7039-8519-DC1F-A9D6C452CE15}"/>
              </a:ext>
            </a:extLst>
          </p:cNvPr>
          <p:cNvSpPr>
            <a:spLocks noGrp="1"/>
          </p:cNvSpPr>
          <p:nvPr>
            <p:ph type="sldNum" sz="quarter" idx="12"/>
          </p:nvPr>
        </p:nvSpPr>
        <p:spPr>
          <a:xfrm>
            <a:off x="11566689" y="6236278"/>
            <a:ext cx="537327" cy="413905"/>
          </a:xfrm>
        </p:spPr>
        <p:txBody>
          <a:bodyPr/>
          <a:lstStyle>
            <a:lvl1pPr algn="l">
              <a:defRPr sz="1800">
                <a:solidFill>
                  <a:schemeClr val="bg1"/>
                </a:solidFill>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308472142"/>
      </p:ext>
    </p:extLst>
  </p:cSld>
  <p:clrMapOvr>
    <a:masterClrMapping/>
  </p:clrMapOvr>
  <p:extLst>
    <p:ext uri="{DCECCB84-F9BA-43D5-87BE-67443E8EF086}">
      <p15:sldGuideLst xmlns:p15="http://schemas.microsoft.com/office/powerpoint/2012/main">
        <p15:guide id="1" pos="3613">
          <p15:clr>
            <a:srgbClr val="FBAE40"/>
          </p15:clr>
        </p15:guide>
        <p15:guide id="2" pos="40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DA21FE-E9F6-23EE-D1FE-051C4B1E0E19}"/>
              </a:ext>
            </a:extLst>
          </p:cNvPr>
          <p:cNvSpPr>
            <a:spLocks noGrp="1"/>
          </p:cNvSpPr>
          <p:nvPr>
            <p:ph type="title"/>
          </p:nvPr>
        </p:nvSpPr>
        <p:spPr>
          <a:xfrm>
            <a:off x="695324" y="728664"/>
            <a:ext cx="10801349" cy="1137082"/>
          </a:xfrm>
          <a:prstGeom prst="rect">
            <a:avLst/>
          </a:prstGeom>
          <a:effectLst>
            <a:outerShdw blurRad="50800" dist="38100" dir="2700000" algn="tl" rotWithShape="0">
              <a:prstClr val="black">
                <a:alpha val="40000"/>
              </a:prstClr>
            </a:outerShdw>
          </a:effectLst>
        </p:spPr>
        <p:txBody>
          <a:bodyPr vert="horz" lIns="0" tIns="0" rIns="0" bIns="0" rtlCol="0" anchor="t" anchorCtr="0">
            <a:normAutofit/>
          </a:bodyPr>
          <a:lstStyle/>
          <a:p>
            <a:r>
              <a:rPr lang="fr-CA" dirty="0"/>
              <a:t>Modifier le style du titre</a:t>
            </a:r>
            <a:endParaRPr lang="fr-FR" dirty="0"/>
          </a:p>
        </p:txBody>
      </p:sp>
      <p:sp>
        <p:nvSpPr>
          <p:cNvPr id="3" name="Espace réservé du texte 2">
            <a:extLst>
              <a:ext uri="{FF2B5EF4-FFF2-40B4-BE49-F238E27FC236}">
                <a16:creationId xmlns:a16="http://schemas.microsoft.com/office/drawing/2014/main" id="{69C2B5A1-D5DC-B576-F94C-63F3842C3C1F}"/>
              </a:ext>
            </a:extLst>
          </p:cNvPr>
          <p:cNvSpPr>
            <a:spLocks noGrp="1"/>
          </p:cNvSpPr>
          <p:nvPr>
            <p:ph type="body" idx="1"/>
          </p:nvPr>
        </p:nvSpPr>
        <p:spPr>
          <a:xfrm>
            <a:off x="695325" y="1865745"/>
            <a:ext cx="10801350" cy="4263593"/>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pied de page 4">
            <a:extLst>
              <a:ext uri="{FF2B5EF4-FFF2-40B4-BE49-F238E27FC236}">
                <a16:creationId xmlns:a16="http://schemas.microsoft.com/office/drawing/2014/main" id="{A4780ED2-6F14-360A-E385-DDDED1F2183D}"/>
              </a:ext>
            </a:extLst>
          </p:cNvPr>
          <p:cNvSpPr>
            <a:spLocks noGrp="1"/>
          </p:cNvSpPr>
          <p:nvPr>
            <p:ph type="ftr" sz="quarter" idx="3"/>
          </p:nvPr>
        </p:nvSpPr>
        <p:spPr>
          <a:xfrm>
            <a:off x="695324" y="6356351"/>
            <a:ext cx="7458076" cy="196850"/>
          </a:xfrm>
          <a:prstGeom prst="rect">
            <a:avLst/>
          </a:prstGeom>
        </p:spPr>
        <p:txBody>
          <a:bodyPr vert="horz" lIns="0" tIns="0" rIns="0" bIns="0" rtlCol="0" anchor="ctr"/>
          <a:lstStyle>
            <a:lvl1pPr algn="l">
              <a:defRPr sz="10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r-FR"/>
              <a:t>APPRENDRE </a:t>
            </a:r>
            <a:r>
              <a:rPr lang="fr-FR" b="1">
                <a:solidFill>
                  <a:srgbClr val="FF0000"/>
                </a:solidFill>
              </a:rPr>
              <a:t>|</a:t>
            </a:r>
            <a:r>
              <a:rPr lang="fr-FR"/>
              <a:t> Module 5 </a:t>
            </a:r>
            <a:r>
              <a:rPr lang="fr-FR" b="1">
                <a:solidFill>
                  <a:srgbClr val="FF0000"/>
                </a:solidFill>
              </a:rPr>
              <a:t>|</a:t>
            </a:r>
            <a:r>
              <a:rPr lang="fr-FR"/>
              <a:t> </a:t>
            </a:r>
            <a:r>
              <a:rPr lang="fr-CA" b="1">
                <a:solidFill>
                  <a:schemeClr val="tx1">
                    <a:lumMod val="50000"/>
                    <a:lumOff val="50000"/>
                  </a:schemeClr>
                </a:solidFill>
              </a:rPr>
              <a:t>La correction, les annotations et la remédiation</a:t>
            </a:r>
            <a:endParaRPr lang="fr-CA" b="1" dirty="0">
              <a:solidFill>
                <a:schemeClr val="tx1">
                  <a:lumMod val="50000"/>
                  <a:lumOff val="50000"/>
                </a:schemeClr>
              </a:solidFill>
            </a:endParaRPr>
          </a:p>
        </p:txBody>
      </p:sp>
      <p:sp>
        <p:nvSpPr>
          <p:cNvPr id="6" name="Espace réservé du numéro de diapositive 5">
            <a:extLst>
              <a:ext uri="{FF2B5EF4-FFF2-40B4-BE49-F238E27FC236}">
                <a16:creationId xmlns:a16="http://schemas.microsoft.com/office/drawing/2014/main" id="{E68DA43C-E5B1-8DAF-0B7C-4729CDBD2CFB}"/>
              </a:ext>
            </a:extLst>
          </p:cNvPr>
          <p:cNvSpPr>
            <a:spLocks noGrp="1"/>
          </p:cNvSpPr>
          <p:nvPr>
            <p:ph type="sldNum" sz="quarter" idx="4"/>
          </p:nvPr>
        </p:nvSpPr>
        <p:spPr>
          <a:xfrm>
            <a:off x="8753473" y="6356350"/>
            <a:ext cx="2743200" cy="196851"/>
          </a:xfrm>
          <a:prstGeom prst="rect">
            <a:avLst/>
          </a:prstGeom>
        </p:spPr>
        <p:txBody>
          <a:bodyPr vert="horz" lIns="91440" tIns="45720" rIns="91440" bIns="45720" rtlCol="0" anchor="ctr"/>
          <a:lstStyle>
            <a:lvl1pPr algn="r">
              <a:defRPr sz="1200" b="1" i="0">
                <a:solidFill>
                  <a:schemeClr val="tx1"/>
                </a:solidFill>
                <a:latin typeface="Noto Sans ExtraBold" panose="020B0502040504020204" pitchFamily="34" charset="0"/>
                <a:ea typeface="Noto Sans ExtraBold" panose="020B0502040504020204" pitchFamily="34" charset="0"/>
                <a:cs typeface="Noto Sans ExtraBold" panose="020B0502040504020204" pitchFamily="34" charset="0"/>
              </a:defRPr>
            </a:lvl1pPr>
          </a:lstStyle>
          <a:p>
            <a:fld id="{055BF32D-CF4B-1B43-8AA7-7C8BB1DDF0EC}" type="slidenum">
              <a:rPr lang="fr-FR" smtClean="0"/>
              <a:pPr/>
              <a:t>‹N°›</a:t>
            </a:fld>
            <a:endParaRPr lang="fr-FR" dirty="0"/>
          </a:p>
        </p:txBody>
      </p:sp>
    </p:spTree>
    <p:extLst>
      <p:ext uri="{BB962C8B-B14F-4D97-AF65-F5344CB8AC3E}">
        <p14:creationId xmlns:p14="http://schemas.microsoft.com/office/powerpoint/2010/main" val="24805946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74" r:id="rId3"/>
    <p:sldLayoutId id="2147483678" r:id="rId4"/>
    <p:sldLayoutId id="2147483679" r:id="rId5"/>
    <p:sldLayoutId id="2147483680" r:id="rId6"/>
    <p:sldLayoutId id="2147483673" r:id="rId7"/>
    <p:sldLayoutId id="2147483681" r:id="rId8"/>
    <p:sldLayoutId id="2147483682" r:id="rId9"/>
    <p:sldLayoutId id="2147483683" r:id="rId10"/>
    <p:sldLayoutId id="2147483684" r:id="rId11"/>
  </p:sldLayoutIdLst>
  <p:hf hdr="0" dt="0"/>
  <p:txStyles>
    <p:title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59"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28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6E16AD0-A0C3-14AC-5AE4-B04CE676DAEF}"/>
              </a:ext>
            </a:extLst>
          </p:cNvPr>
          <p:cNvSpPr>
            <a:spLocks noGrp="1"/>
          </p:cNvSpPr>
          <p:nvPr>
            <p:ph type="sldNum" sz="quarter" idx="12"/>
          </p:nvPr>
        </p:nvSpPr>
        <p:spPr/>
        <p:txBody>
          <a:bodyPr/>
          <a:lstStyle/>
          <a:p>
            <a:fld id="{055BF32D-CF4B-1B43-8AA7-7C8BB1DDF0EC}" type="slidenum">
              <a:rPr lang="fr-FR" smtClean="0"/>
              <a:pPr/>
              <a:t>3</a:t>
            </a:fld>
            <a:endParaRPr lang="fr-FR" dirty="0"/>
          </a:p>
        </p:txBody>
      </p:sp>
      <p:sp>
        <p:nvSpPr>
          <p:cNvPr id="3" name="Espace réservé du pied de page 2">
            <a:extLst>
              <a:ext uri="{FF2B5EF4-FFF2-40B4-BE49-F238E27FC236}">
                <a16:creationId xmlns:a16="http://schemas.microsoft.com/office/drawing/2014/main" id="{07F6C527-B38E-D218-EE1B-C86478362A70}"/>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2AB925A4-858E-B3F6-0D63-CEB97438A3B7}"/>
              </a:ext>
            </a:extLst>
          </p:cNvPr>
          <p:cNvSpPr>
            <a:spLocks noGrp="1"/>
          </p:cNvSpPr>
          <p:nvPr>
            <p:ph type="title"/>
          </p:nvPr>
        </p:nvSpPr>
        <p:spPr/>
        <p:txBody>
          <a:bodyPr/>
          <a:lstStyle/>
          <a:p>
            <a:r>
              <a:rPr lang="fr-FR" dirty="0"/>
              <a:t>Intentions et objectifs</a:t>
            </a:r>
            <a:endParaRPr lang="fr-FR"/>
          </a:p>
        </p:txBody>
      </p:sp>
      <p:graphicFrame>
        <p:nvGraphicFramePr>
          <p:cNvPr id="6" name="Tableau 5">
            <a:extLst>
              <a:ext uri="{FF2B5EF4-FFF2-40B4-BE49-F238E27FC236}">
                <a16:creationId xmlns:a16="http://schemas.microsoft.com/office/drawing/2014/main" id="{ACF5C781-810F-5A65-DE1E-152037309F16}"/>
              </a:ext>
            </a:extLst>
          </p:cNvPr>
          <p:cNvGraphicFramePr>
            <a:graphicFrameLocks noGrp="1"/>
          </p:cNvGraphicFramePr>
          <p:nvPr>
            <p:extLst>
              <p:ext uri="{D42A27DB-BD31-4B8C-83A1-F6EECF244321}">
                <p14:modId xmlns:p14="http://schemas.microsoft.com/office/powerpoint/2010/main" val="2246028226"/>
              </p:ext>
            </p:extLst>
          </p:nvPr>
        </p:nvGraphicFramePr>
        <p:xfrm>
          <a:off x="2563328" y="2792592"/>
          <a:ext cx="7065343" cy="2172000"/>
        </p:xfrm>
        <a:graphic>
          <a:graphicData uri="http://schemas.openxmlformats.org/drawingml/2006/table">
            <a:tbl>
              <a:tblPr bandRow="1">
                <a:effectLst>
                  <a:outerShdw blurRad="76200" dir="13500000" sy="23000" kx="1200000" algn="br" rotWithShape="0">
                    <a:prstClr val="black">
                      <a:alpha val="8014"/>
                    </a:prstClr>
                  </a:outerShdw>
                </a:effectLst>
                <a:tableStyleId>{21E4AEA4-8DFA-4A89-87EB-49C32662AFE0}</a:tableStyleId>
              </a:tblPr>
              <a:tblGrid>
                <a:gridCol w="958470">
                  <a:extLst>
                    <a:ext uri="{9D8B030D-6E8A-4147-A177-3AD203B41FA5}">
                      <a16:colId xmlns:a16="http://schemas.microsoft.com/office/drawing/2014/main" val="252977201"/>
                    </a:ext>
                  </a:extLst>
                </a:gridCol>
                <a:gridCol w="6106873">
                  <a:extLst>
                    <a:ext uri="{9D8B030D-6E8A-4147-A177-3AD203B41FA5}">
                      <a16:colId xmlns:a16="http://schemas.microsoft.com/office/drawing/2014/main" val="3396690203"/>
                    </a:ext>
                  </a:extLst>
                </a:gridCol>
              </a:tblGrid>
              <a:tr h="370840">
                <a:tc>
                  <a:txBody>
                    <a:bodyPr/>
                    <a:lstStyle/>
                    <a:p>
                      <a:r>
                        <a:rPr lang="fr-CA" sz="2800" b="1" dirty="0">
                          <a:solidFill>
                            <a:schemeClr val="tx1">
                              <a:lumMod val="50000"/>
                              <a:lumOff val="50000"/>
                            </a:schemeClr>
                          </a:solidFill>
                        </a:rPr>
                        <a:t>O1</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Établir les critères d’évaluation et la façon dont les outils d’évaluation et de consignation seront utilisés.</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7305189"/>
                  </a:ext>
                </a:extLst>
              </a:tr>
              <a:tr h="370840">
                <a:tc>
                  <a:txBody>
                    <a:bodyPr/>
                    <a:lstStyle/>
                    <a:p>
                      <a:r>
                        <a:rPr lang="fr-CA" sz="2800" b="1" dirty="0">
                          <a:solidFill>
                            <a:schemeClr val="tx1">
                              <a:lumMod val="50000"/>
                              <a:lumOff val="50000"/>
                            </a:schemeClr>
                          </a:solidFill>
                        </a:rPr>
                        <a:t>O2</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effectLst/>
                        </a:rPr>
                        <a:t>Prévoir des dispositifs de différenciation pédagogique.</a:t>
                      </a:r>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0484492"/>
                  </a:ext>
                </a:extLst>
              </a:tr>
              <a:tr h="370840">
                <a:tc>
                  <a:txBody>
                    <a:bodyPr/>
                    <a:lstStyle/>
                    <a:p>
                      <a:r>
                        <a:rPr lang="fr-CA" sz="2800" b="1" dirty="0">
                          <a:solidFill>
                            <a:schemeClr val="tx1">
                              <a:lumMod val="50000"/>
                              <a:lumOff val="50000"/>
                            </a:schemeClr>
                          </a:solidFill>
                        </a:rPr>
                        <a:t>O3</a:t>
                      </a:r>
                      <a:r>
                        <a:rPr lang="fr-CA" sz="2800" b="1" dirty="0"/>
                        <a:t> </a:t>
                      </a:r>
                      <a:r>
                        <a:rPr lang="fr-CA" sz="2800" b="1" dirty="0">
                          <a:solidFill>
                            <a:srgbClr val="FFC000"/>
                          </a:solidFill>
                        </a:rPr>
                        <a:t>&gt;</a:t>
                      </a:r>
                      <a:endParaRPr lang="fr-FR" sz="2800"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CA" sz="1800" dirty="0">
                          <a:effectLst/>
                        </a:rPr>
                        <a:t>Intégrer des pistes de rétroaction à chaque étape </a:t>
                      </a:r>
                      <a:br>
                        <a:rPr lang="fr-CA" sz="1800" dirty="0">
                          <a:effectLst/>
                        </a:rPr>
                      </a:br>
                      <a:r>
                        <a:rPr lang="fr-CA" sz="1800" dirty="0">
                          <a:effectLst/>
                        </a:rPr>
                        <a:t>de la démarche d’apprentissage.</a:t>
                      </a:r>
                      <a:endParaRPr lang="fr-FR" dirty="0"/>
                    </a:p>
                  </a:txBody>
                  <a:tcPr marL="108000" marR="108000" marT="108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8498736"/>
                  </a:ext>
                </a:extLst>
              </a:tr>
            </a:tbl>
          </a:graphicData>
        </a:graphic>
      </p:graphicFrame>
    </p:spTree>
    <p:extLst>
      <p:ext uri="{BB962C8B-B14F-4D97-AF65-F5344CB8AC3E}">
        <p14:creationId xmlns:p14="http://schemas.microsoft.com/office/powerpoint/2010/main" val="263915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2B7D0B1-CD89-6754-E4A4-1E409F6E5D3D}"/>
              </a:ext>
            </a:extLst>
          </p:cNvPr>
          <p:cNvSpPr>
            <a:spLocks noGrp="1"/>
          </p:cNvSpPr>
          <p:nvPr>
            <p:ph type="sldNum" sz="quarter" idx="12"/>
          </p:nvPr>
        </p:nvSpPr>
        <p:spPr/>
        <p:txBody>
          <a:bodyPr/>
          <a:lstStyle/>
          <a:p>
            <a:fld id="{055BF32D-CF4B-1B43-8AA7-7C8BB1DDF0EC}" type="slidenum">
              <a:rPr lang="fr-FR" smtClean="0"/>
              <a:pPr/>
              <a:t>4</a:t>
            </a:fld>
            <a:endParaRPr lang="fr-FR" dirty="0"/>
          </a:p>
        </p:txBody>
      </p:sp>
      <p:sp>
        <p:nvSpPr>
          <p:cNvPr id="3" name="Espace réservé du pied de page 2">
            <a:extLst>
              <a:ext uri="{FF2B5EF4-FFF2-40B4-BE49-F238E27FC236}">
                <a16:creationId xmlns:a16="http://schemas.microsoft.com/office/drawing/2014/main" id="{B90AE2CE-5E93-9348-94E1-33C3557507BD}"/>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AB70B6EF-AE54-8D02-3CDE-CEC8EC07BD57}"/>
              </a:ext>
            </a:extLst>
          </p:cNvPr>
          <p:cNvSpPr>
            <a:spLocks noGrp="1"/>
          </p:cNvSpPr>
          <p:nvPr>
            <p:ph type="title"/>
          </p:nvPr>
        </p:nvSpPr>
        <p:spPr/>
        <p:txBody>
          <a:bodyPr/>
          <a:lstStyle/>
          <a:p>
            <a:r>
              <a:rPr lang="fr-FR" dirty="0"/>
              <a:t>Structure de la formation</a:t>
            </a:r>
            <a:endParaRPr lang="fr-FR"/>
          </a:p>
        </p:txBody>
      </p:sp>
      <p:sp>
        <p:nvSpPr>
          <p:cNvPr id="6" name="Rectangle : coins arrondis 5">
            <a:extLst>
              <a:ext uri="{FF2B5EF4-FFF2-40B4-BE49-F238E27FC236}">
                <a16:creationId xmlns:a16="http://schemas.microsoft.com/office/drawing/2014/main" id="{F3510816-50DB-D7FD-6E0A-04857E4A9583}"/>
              </a:ext>
            </a:extLst>
          </p:cNvPr>
          <p:cNvSpPr/>
          <p:nvPr/>
        </p:nvSpPr>
        <p:spPr>
          <a:xfrm>
            <a:off x="794326"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Mise en situation </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 niveau de complexité d’une tâche</a:t>
            </a:r>
          </a:p>
          <a:p>
            <a:pPr marL="180000" indent="-180000">
              <a:spcAft>
                <a:spcPts val="400"/>
              </a:spcAft>
              <a:buClr>
                <a:srgbClr val="FFC000"/>
              </a:buClr>
              <a:buFont typeface="Wingdings" pitchFamily="2" charset="2"/>
              <a:buChar char="§"/>
            </a:pP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Les caractéristiques </a:t>
            </a:r>
            <a:b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6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 la SAE</a:t>
            </a:r>
          </a:p>
        </p:txBody>
      </p:sp>
      <p:sp>
        <p:nvSpPr>
          <p:cNvPr id="7" name="Rectangle : coins arrondis 6">
            <a:extLst>
              <a:ext uri="{FF2B5EF4-FFF2-40B4-BE49-F238E27FC236}">
                <a16:creationId xmlns:a16="http://schemas.microsoft.com/office/drawing/2014/main" id="{BFA5C3E9-8011-7492-011E-E29A59D19B1B}"/>
              </a:ext>
            </a:extLst>
          </p:cNvPr>
          <p:cNvSpPr/>
          <p:nvPr/>
        </p:nvSpPr>
        <p:spPr>
          <a:xfrm>
            <a:off x="794326"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t" anchorCtr="0"/>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1</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Appropriation : préparation des apprentissages</a:t>
            </a:r>
          </a:p>
          <a:p>
            <a:pPr algn="ctr"/>
            <a:endPar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Les critères d’évaluation </a:t>
            </a:r>
            <a:b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et le critère de réussite</a:t>
            </a:r>
          </a:p>
        </p:txBody>
      </p:sp>
      <p:sp>
        <p:nvSpPr>
          <p:cNvPr id="8" name="Rectangle : coins arrondis 7">
            <a:extLst>
              <a:ext uri="{FF2B5EF4-FFF2-40B4-BE49-F238E27FC236}">
                <a16:creationId xmlns:a16="http://schemas.microsoft.com/office/drawing/2014/main" id="{D01A59EB-F6B6-9606-D029-680F8552A00E}"/>
              </a:ext>
            </a:extLst>
          </p:cNvPr>
          <p:cNvSpPr/>
          <p:nvPr/>
        </p:nvSpPr>
        <p:spPr>
          <a:xfrm>
            <a:off x="4368800" y="2306780"/>
            <a:ext cx="3352800" cy="3207327"/>
          </a:xfrm>
          <a:prstGeom prst="roundRect">
            <a:avLst/>
          </a:prstGeom>
          <a:solidFill>
            <a:srgbClr val="FCFCFC"/>
          </a:solidFill>
          <a:ln>
            <a:noFill/>
          </a:ln>
          <a:effectLst>
            <a:outerShdw blurRad="63500" sx="102000" sy="102000" algn="ctr" rotWithShape="0">
              <a:prstClr val="black">
                <a:alpha val="10000"/>
              </a:prst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lumMod val="75000"/>
                  </a:schemeClr>
                </a:solidFill>
                <a:latin typeface="Noto Sans" panose="020B0502040504020204" pitchFamily="34" charset="0"/>
                <a:ea typeface="Noto Sans" panose="020B0502040504020204" pitchFamily="34" charset="0"/>
                <a:cs typeface="Noto Sans" panose="020B0502040504020204" pitchFamily="34" charset="0"/>
              </a:rPr>
              <a:t>2</a:t>
            </a:r>
          </a:p>
          <a:p>
            <a:pPr algn="ct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Accompagnement :</a:t>
            </a:r>
            <a:r>
              <a:rPr lang="fr-CA" sz="1800" b="1" kern="1200" baseline="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r</a:t>
            </a:r>
            <a:r>
              <a:rPr lang="fr-CA" sz="1800" b="1"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éalisation des apprentissages</a:t>
            </a:r>
          </a:p>
          <a:p>
            <a:pPr algn="ctr"/>
            <a:endParaRPr lang="fr-CA" sz="120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Les dispositifs </a:t>
            </a:r>
            <a:b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br>
            <a:r>
              <a:rPr lang="fr-CA" sz="1400" b="1" kern="1200"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de différenciation pédagogique</a:t>
            </a:r>
          </a:p>
        </p:txBody>
      </p:sp>
      <p:sp>
        <p:nvSpPr>
          <p:cNvPr id="12" name="Rectangle : coins arrondis 11">
            <a:extLst>
              <a:ext uri="{FF2B5EF4-FFF2-40B4-BE49-F238E27FC236}">
                <a16:creationId xmlns:a16="http://schemas.microsoft.com/office/drawing/2014/main" id="{24EEB1BB-8EFC-1BC4-F660-16693680C18C}"/>
              </a:ext>
            </a:extLst>
          </p:cNvPr>
          <p:cNvSpPr/>
          <p:nvPr/>
        </p:nvSpPr>
        <p:spPr>
          <a:xfrm>
            <a:off x="7906327" y="2306780"/>
            <a:ext cx="3352800" cy="3207327"/>
          </a:xfrm>
          <a:prstGeom prst="roundRect">
            <a:avLst/>
          </a:prstGeom>
          <a:solidFill>
            <a:srgbClr val="7030A0">
              <a:alpha val="50949"/>
            </a:srgbClr>
          </a:solidFill>
          <a:ln w="38100">
            <a:noFill/>
            <a:prstDash val="solid"/>
            <a:round/>
          </a:ln>
          <a:effectLst>
            <a:outerShdw blurRad="63500" sx="102000" sy="102000" algn="ctr" rotWithShape="0">
              <a:schemeClr val="tx1">
                <a:alpha val="19000"/>
              </a:schemeClr>
            </a:outerShdw>
          </a:effectLst>
        </p:spPr>
        <p:style>
          <a:lnRef idx="2">
            <a:schemeClr val="dk1"/>
          </a:lnRef>
          <a:fillRef idx="1">
            <a:schemeClr val="lt1"/>
          </a:fillRef>
          <a:effectRef idx="0">
            <a:schemeClr val="dk1"/>
          </a:effectRef>
          <a:fontRef idx="minor">
            <a:schemeClr val="dk1"/>
          </a:fontRef>
        </p:style>
        <p:txBody>
          <a:bodyPr lIns="180000" tIns="180000" rIns="180000" bIns="180000" rtlCol="0" anchor="ctr"/>
          <a:lstStyle/>
          <a:p>
            <a:pPr algn="ctr"/>
            <a:r>
              <a:rPr lang="fr-CA" sz="36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3</a:t>
            </a:r>
          </a:p>
          <a:p>
            <a:pPr algn="ctr">
              <a:spcAft>
                <a:spcPts val="1200"/>
              </a:spcAft>
            </a:pPr>
            <a:r>
              <a:rPr lang="fr-CA" sz="18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Autonomie : intégration des apprentissages</a:t>
            </a:r>
          </a:p>
          <a:p>
            <a:pPr marL="72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Rétroactions </a:t>
            </a:r>
            <a:b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et autorégulation </a:t>
            </a:r>
            <a:b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des apprentissages</a:t>
            </a:r>
          </a:p>
          <a:p>
            <a:pPr marL="72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Intégrer des pistes </a:t>
            </a:r>
            <a:b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de régulation</a:t>
            </a:r>
          </a:p>
          <a:p>
            <a:pPr marL="720000" indent="-180000">
              <a:spcAft>
                <a:spcPts val="400"/>
              </a:spcAft>
              <a:buClr>
                <a:srgbClr val="FFC000"/>
              </a:buClr>
              <a:buFont typeface="Wingdings" pitchFamily="2" charset="2"/>
              <a:buChar char="§"/>
            </a:pPr>
            <a:r>
              <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Objectivation</a:t>
            </a:r>
          </a:p>
          <a:p>
            <a:pPr marL="180000" indent="-180000">
              <a:spcAft>
                <a:spcPts val="400"/>
              </a:spcAft>
              <a:buClr>
                <a:srgbClr val="FFC000"/>
              </a:buClr>
              <a:buFont typeface="Wingdings" pitchFamily="2" charset="2"/>
              <a:buChar char="§"/>
            </a:pPr>
            <a:endParaRPr lang="fr-CA" sz="1400" b="1" u="none" kern="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91056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1167827-C31F-F87E-1F3A-0CD9A9D8F7D0}"/>
              </a:ext>
            </a:extLst>
          </p:cNvPr>
          <p:cNvSpPr>
            <a:spLocks noGrp="1"/>
          </p:cNvSpPr>
          <p:nvPr>
            <p:ph type="sldNum" sz="quarter" idx="12"/>
          </p:nvPr>
        </p:nvSpPr>
        <p:spPr/>
        <p:txBody>
          <a:bodyPr/>
          <a:lstStyle/>
          <a:p>
            <a:fld id="{055BF32D-CF4B-1B43-8AA7-7C8BB1DDF0EC}" type="slidenum">
              <a:rPr lang="fr-FR" smtClean="0"/>
              <a:pPr/>
              <a:t>5</a:t>
            </a:fld>
            <a:endParaRPr lang="fr-FR" dirty="0"/>
          </a:p>
        </p:txBody>
      </p:sp>
      <p:sp>
        <p:nvSpPr>
          <p:cNvPr id="3" name="Espace réservé du pied de page 2">
            <a:extLst>
              <a:ext uri="{FF2B5EF4-FFF2-40B4-BE49-F238E27FC236}">
                <a16:creationId xmlns:a16="http://schemas.microsoft.com/office/drawing/2014/main" id="{DD2C17F0-9EA3-C601-258D-57A8B5E8E992}"/>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7F0F9798-6A95-B208-65BB-780D33A435DC}"/>
              </a:ext>
            </a:extLst>
          </p:cNvPr>
          <p:cNvSpPr>
            <a:spLocks noGrp="1"/>
          </p:cNvSpPr>
          <p:nvPr>
            <p:ph type="title"/>
          </p:nvPr>
        </p:nvSpPr>
        <p:spPr/>
        <p:txBody>
          <a:bodyPr/>
          <a:lstStyle/>
          <a:p>
            <a:r>
              <a:rPr lang="fr-FR" dirty="0"/>
              <a:t>Activités d’intégration</a:t>
            </a:r>
            <a:endParaRPr lang="fr-FR"/>
          </a:p>
        </p:txBody>
      </p:sp>
      <p:grpSp>
        <p:nvGrpSpPr>
          <p:cNvPr id="6" name="Groupe 5">
            <a:extLst>
              <a:ext uri="{FF2B5EF4-FFF2-40B4-BE49-F238E27FC236}">
                <a16:creationId xmlns:a16="http://schemas.microsoft.com/office/drawing/2014/main" id="{D35BFC7D-6CC3-A1F0-4423-BB21E5E94156}"/>
              </a:ext>
            </a:extLst>
          </p:cNvPr>
          <p:cNvGrpSpPr/>
          <p:nvPr/>
        </p:nvGrpSpPr>
        <p:grpSpPr>
          <a:xfrm>
            <a:off x="1263722" y="2198669"/>
            <a:ext cx="9965823" cy="3421295"/>
            <a:chOff x="1263722" y="2198669"/>
            <a:chExt cx="9965823" cy="3421295"/>
          </a:xfrm>
        </p:grpSpPr>
        <p:sp>
          <p:nvSpPr>
            <p:cNvPr id="7" name="Flèche droite à entaille 6">
              <a:extLst>
                <a:ext uri="{FF2B5EF4-FFF2-40B4-BE49-F238E27FC236}">
                  <a16:creationId xmlns:a16="http://schemas.microsoft.com/office/drawing/2014/main" id="{2BA30753-4DA1-D744-F882-749BF60405AF}"/>
                </a:ext>
              </a:extLst>
            </p:cNvPr>
            <p:cNvSpPr/>
            <p:nvPr/>
          </p:nvSpPr>
          <p:spPr>
            <a:xfrm>
              <a:off x="1263722" y="3225057"/>
              <a:ext cx="9965823" cy="1368518"/>
            </a:xfrm>
            <a:prstGeom prst="notchedRightArrow">
              <a:avLst/>
            </a:prstGeom>
            <a:gradFill flip="none" rotWithShape="1">
              <a:gsLst>
                <a:gs pos="63000">
                  <a:schemeClr val="accent2"/>
                </a:gs>
                <a:gs pos="0">
                  <a:schemeClr val="accent2">
                    <a:lumMod val="49753"/>
                    <a:lumOff val="50247"/>
                  </a:schemeClr>
                </a:gs>
                <a:gs pos="100000">
                  <a:srgbClr val="FFC000"/>
                </a:gs>
              </a:gsLst>
              <a:lin ang="10800000" scaled="1"/>
              <a:tileRect/>
            </a:gradFill>
            <a:effectLst>
              <a:outerShdw blurRad="50800" dist="38100" dir="10800000" algn="r" rotWithShape="0">
                <a:prstClr val="black">
                  <a:alpha val="13856"/>
                </a:prstClr>
              </a:outerShdw>
            </a:effectLst>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8" name="Forme libre 7">
              <a:extLst>
                <a:ext uri="{FF2B5EF4-FFF2-40B4-BE49-F238E27FC236}">
                  <a16:creationId xmlns:a16="http://schemas.microsoft.com/office/drawing/2014/main" id="{FF16A40F-7093-CBDB-1E92-C9B56764DBB3}"/>
                </a:ext>
              </a:extLst>
            </p:cNvPr>
            <p:cNvSpPr/>
            <p:nvPr/>
          </p:nvSpPr>
          <p:spPr>
            <a:xfrm>
              <a:off x="1268101" y="2198669"/>
              <a:ext cx="289047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7</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Rétroactions </a:t>
              </a:r>
              <a:b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et autorégulation </a:t>
              </a:r>
              <a:b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0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des apprentissages</a:t>
              </a:r>
            </a:p>
          </p:txBody>
        </p:sp>
        <p:sp>
          <p:nvSpPr>
            <p:cNvPr id="9" name="Ellipse 8">
              <a:extLst>
                <a:ext uri="{FF2B5EF4-FFF2-40B4-BE49-F238E27FC236}">
                  <a16:creationId xmlns:a16="http://schemas.microsoft.com/office/drawing/2014/main" id="{40120042-665D-0B01-9F8E-CD9ADF292779}"/>
                </a:ext>
              </a:extLst>
            </p:cNvPr>
            <p:cNvSpPr/>
            <p:nvPr/>
          </p:nvSpPr>
          <p:spPr>
            <a:xfrm>
              <a:off x="2542275" y="3738251"/>
              <a:ext cx="342129" cy="342129"/>
            </a:xfrm>
            <a:prstGeom prst="ellipse">
              <a:avLst/>
            </a:prstGeom>
            <a:solidFill>
              <a:srgbClr val="7030A0">
                <a:alpha val="30744"/>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0" name="Forme libre 9">
              <a:extLst>
                <a:ext uri="{FF2B5EF4-FFF2-40B4-BE49-F238E27FC236}">
                  <a16:creationId xmlns:a16="http://schemas.microsoft.com/office/drawing/2014/main" id="{BAE2E7D1-E0B4-CC0E-95E4-D2CF72467074}"/>
                </a:ext>
              </a:extLst>
            </p:cNvPr>
            <p:cNvSpPr/>
            <p:nvPr/>
          </p:nvSpPr>
          <p:spPr>
            <a:xfrm>
              <a:off x="3544094" y="4251446"/>
              <a:ext cx="4400243"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fr-CA"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 8</a:t>
              </a:r>
              <a:r>
                <a:rPr lang="fr-CA"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fr-CA"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Intégrer des pistes </a:t>
              </a:r>
              <a:br>
                <a:rPr lang="en-US" sz="2000" b="0"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a:latin typeface="Noto Sans" panose="020B0502040504020204" pitchFamily="34" charset="0"/>
                  <a:ea typeface="Noto Sans" panose="020B0502040504020204" pitchFamily="34" charset="0"/>
                  <a:cs typeface="Noto Sans" panose="020B0502040504020204" pitchFamily="34" charset="0"/>
                </a:rPr>
                <a:t>de régulation</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Ellipse 10">
              <a:extLst>
                <a:ext uri="{FF2B5EF4-FFF2-40B4-BE49-F238E27FC236}">
                  <a16:creationId xmlns:a16="http://schemas.microsoft.com/office/drawing/2014/main" id="{7235272A-32A4-1351-857D-3F8B1FE9F034}"/>
                </a:ext>
              </a:extLst>
            </p:cNvPr>
            <p:cNvSpPr/>
            <p:nvPr/>
          </p:nvSpPr>
          <p:spPr>
            <a:xfrm>
              <a:off x="5577277" y="3738251"/>
              <a:ext cx="342129" cy="342129"/>
            </a:xfrm>
            <a:prstGeom prst="ellipse">
              <a:avLst/>
            </a:prstGeom>
            <a:solidFill>
              <a:srgbClr val="942FB0">
                <a:alpha val="47937"/>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sp>
          <p:nvSpPr>
            <p:cNvPr id="12" name="Forme libre 11">
              <a:extLst>
                <a:ext uri="{FF2B5EF4-FFF2-40B4-BE49-F238E27FC236}">
                  <a16:creationId xmlns:a16="http://schemas.microsoft.com/office/drawing/2014/main" id="{07CC18F9-8103-4A6E-5A00-D9D3D20AC9AB}"/>
                </a:ext>
              </a:extLst>
            </p:cNvPr>
            <p:cNvSpPr/>
            <p:nvPr/>
          </p:nvSpPr>
          <p:spPr>
            <a:xfrm>
              <a:off x="6623314" y="2198669"/>
              <a:ext cx="4320057" cy="1368518"/>
            </a:xfrm>
            <a:custGeom>
              <a:avLst/>
              <a:gdLst>
                <a:gd name="connsiteX0" fmla="*/ 0 w 2890477"/>
                <a:gd name="connsiteY0" fmla="*/ 0 h 1368518"/>
                <a:gd name="connsiteX1" fmla="*/ 2890477 w 2890477"/>
                <a:gd name="connsiteY1" fmla="*/ 0 h 1368518"/>
                <a:gd name="connsiteX2" fmla="*/ 2890477 w 2890477"/>
                <a:gd name="connsiteY2" fmla="*/ 1368518 h 1368518"/>
                <a:gd name="connsiteX3" fmla="*/ 0 w 2890477"/>
                <a:gd name="connsiteY3" fmla="*/ 1368518 h 1368518"/>
                <a:gd name="connsiteX4" fmla="*/ 0 w 2890477"/>
                <a:gd name="connsiteY4" fmla="*/ 0 h 13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477" h="1368518">
                  <a:moveTo>
                    <a:pt x="0" y="0"/>
                  </a:moveTo>
                  <a:lnTo>
                    <a:pt x="2890477" y="0"/>
                  </a:lnTo>
                  <a:lnTo>
                    <a:pt x="2890477" y="1368518"/>
                  </a:lnTo>
                  <a:lnTo>
                    <a:pt x="0" y="1368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800" b="1" i="0" kern="1200" dirty="0" err="1">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Activité</a:t>
              </a:r>
              <a:r>
                <a:rPr lang="en-US" sz="28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9</a:t>
              </a:r>
              <a:r>
                <a:rPr lang="en-US" sz="2000" b="1" i="0" kern="12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a:t>
              </a:r>
              <a:br>
                <a:rPr lang="en-US" sz="2000" b="1" i="0" kern="1200" dirty="0">
                  <a:latin typeface="Noto Sans" panose="020B0502040504020204" pitchFamily="34" charset="0"/>
                  <a:ea typeface="Noto Sans" panose="020B0502040504020204" pitchFamily="34" charset="0"/>
                  <a:cs typeface="Noto Sans" panose="020B0502040504020204" pitchFamily="34" charset="0"/>
                </a:rPr>
              </a:br>
              <a:r>
                <a:rPr lang="en-US" sz="2000" b="0" i="0" kern="1200" dirty="0" err="1">
                  <a:latin typeface="Noto Sans" panose="020B0502040504020204" pitchFamily="34" charset="0"/>
                  <a:ea typeface="Noto Sans" panose="020B0502040504020204" pitchFamily="34" charset="0"/>
                  <a:cs typeface="Noto Sans" panose="020B0502040504020204" pitchFamily="34" charset="0"/>
                </a:rPr>
                <a:t>Objectivation</a:t>
              </a:r>
              <a:endParaRPr lang="fr-ES" sz="2000" kern="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Ellipse 12">
              <a:extLst>
                <a:ext uri="{FF2B5EF4-FFF2-40B4-BE49-F238E27FC236}">
                  <a16:creationId xmlns:a16="http://schemas.microsoft.com/office/drawing/2014/main" id="{C03C74F3-48C8-45C9-7392-23366C32A567}"/>
                </a:ext>
              </a:extLst>
            </p:cNvPr>
            <p:cNvSpPr/>
            <p:nvPr/>
          </p:nvSpPr>
          <p:spPr>
            <a:xfrm>
              <a:off x="8612279" y="3738251"/>
              <a:ext cx="342129" cy="342129"/>
            </a:xfrm>
            <a:prstGeom prst="ellipse">
              <a:avLst/>
            </a:prstGeom>
            <a:solidFill>
              <a:srgbClr val="7C2594">
                <a:alpha val="62000"/>
              </a:srgb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fr-FR"/>
            </a:p>
          </p:txBody>
        </p:sp>
      </p:grpSp>
      <p:pic>
        <p:nvPicPr>
          <p:cNvPr id="14" name="Image 13">
            <a:extLst>
              <a:ext uri="{FF2B5EF4-FFF2-40B4-BE49-F238E27FC236}">
                <a16:creationId xmlns:a16="http://schemas.microsoft.com/office/drawing/2014/main" id="{C5AB2DE2-25CA-82A8-873E-164F5B19749D}"/>
              </a:ext>
            </a:extLst>
          </p:cNvPr>
          <p:cNvPicPr>
            <a:picLocks noChangeAspect="1"/>
          </p:cNvPicPr>
          <p:nvPr/>
        </p:nvPicPr>
        <p:blipFill>
          <a:blip r:embed="rId2"/>
          <a:stretch>
            <a:fillRect/>
          </a:stretch>
        </p:blipFill>
        <p:spPr>
          <a:xfrm>
            <a:off x="2395839" y="3591815"/>
            <a:ext cx="635000" cy="635000"/>
          </a:xfrm>
          <a:prstGeom prst="rect">
            <a:avLst/>
          </a:prstGeom>
          <a:effectLst/>
        </p:spPr>
      </p:pic>
      <p:pic>
        <p:nvPicPr>
          <p:cNvPr id="15" name="Image 14">
            <a:extLst>
              <a:ext uri="{FF2B5EF4-FFF2-40B4-BE49-F238E27FC236}">
                <a16:creationId xmlns:a16="http://schemas.microsoft.com/office/drawing/2014/main" id="{613A9846-083F-63B2-D5B6-8790152CF6F1}"/>
              </a:ext>
            </a:extLst>
          </p:cNvPr>
          <p:cNvPicPr>
            <a:picLocks noChangeAspect="1"/>
          </p:cNvPicPr>
          <p:nvPr/>
        </p:nvPicPr>
        <p:blipFill>
          <a:blip r:embed="rId2"/>
          <a:stretch>
            <a:fillRect/>
          </a:stretch>
        </p:blipFill>
        <p:spPr>
          <a:xfrm>
            <a:off x="5426716" y="3591815"/>
            <a:ext cx="635000" cy="635000"/>
          </a:xfrm>
          <a:prstGeom prst="rect">
            <a:avLst/>
          </a:prstGeom>
          <a:effectLst/>
        </p:spPr>
      </p:pic>
      <p:pic>
        <p:nvPicPr>
          <p:cNvPr id="16" name="Image 15">
            <a:extLst>
              <a:ext uri="{FF2B5EF4-FFF2-40B4-BE49-F238E27FC236}">
                <a16:creationId xmlns:a16="http://schemas.microsoft.com/office/drawing/2014/main" id="{35AB281B-895C-B643-9E12-04A596AF9F18}"/>
              </a:ext>
            </a:extLst>
          </p:cNvPr>
          <p:cNvPicPr>
            <a:picLocks noChangeAspect="1"/>
          </p:cNvPicPr>
          <p:nvPr/>
        </p:nvPicPr>
        <p:blipFill>
          <a:blip r:embed="rId2"/>
          <a:stretch>
            <a:fillRect/>
          </a:stretch>
        </p:blipFill>
        <p:spPr>
          <a:xfrm>
            <a:off x="8467867" y="3591815"/>
            <a:ext cx="635000" cy="635000"/>
          </a:xfrm>
          <a:prstGeom prst="rect">
            <a:avLst/>
          </a:prstGeom>
          <a:effectLst/>
        </p:spPr>
      </p:pic>
    </p:spTree>
    <p:extLst>
      <p:ext uri="{BB962C8B-B14F-4D97-AF65-F5344CB8AC3E}">
        <p14:creationId xmlns:p14="http://schemas.microsoft.com/office/powerpoint/2010/main" val="383698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6</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280149" y="1554480"/>
            <a:ext cx="3409535" cy="3674225"/>
          </a:xfrm>
        </p:spPr>
        <p:txBody>
          <a:bodyPr/>
          <a:lstStyle/>
          <a:p>
            <a:r>
              <a:rPr lang="fr-FR" sz="4000">
                <a:solidFill>
                  <a:srgbClr val="FFC000"/>
                </a:solidFill>
              </a:rPr>
              <a:t>Activité 7</a:t>
            </a:r>
            <a:br>
              <a:rPr lang="fr-FR"/>
            </a:br>
            <a:r>
              <a:rPr lang="fr-FR"/>
              <a:t>Rétroactions </a:t>
            </a:r>
            <a:br>
              <a:rPr lang="fr-FR"/>
            </a:br>
            <a:r>
              <a:rPr lang="fr-FR"/>
              <a:t>et autorégulation des apprentissages</a:t>
            </a:r>
          </a:p>
        </p:txBody>
      </p:sp>
      <p:sp>
        <p:nvSpPr>
          <p:cNvPr id="6" name="Espace réservé du texte 1">
            <a:extLst>
              <a:ext uri="{FF2B5EF4-FFF2-40B4-BE49-F238E27FC236}">
                <a16:creationId xmlns:a16="http://schemas.microsoft.com/office/drawing/2014/main" id="{B34BB539-4B04-0BE1-BA2A-CC74F022703B}"/>
              </a:ext>
            </a:extLst>
          </p:cNvPr>
          <p:cNvSpPr txBox="1">
            <a:spLocks/>
          </p:cNvSpPr>
          <p:nvPr/>
        </p:nvSpPr>
        <p:spPr>
          <a:xfrm>
            <a:off x="4463270" y="853149"/>
            <a:ext cx="7002682" cy="701331"/>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200"/>
              </a:spcBef>
              <a:buClr>
                <a:schemeClr val="accent2"/>
              </a:buClr>
              <a:buSzPct val="85000"/>
              <a:buFont typeface="Wingdings" pitchFamily="2" charset="2"/>
              <a:buNone/>
              <a:defRPr sz="2000" b="1" i="0"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800" b="1" i="0" kern="1200" baseline="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600" b="0" i="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400" kern="1200">
                <a:solidFill>
                  <a:schemeClr val="tx1">
                    <a:tint val="75000"/>
                  </a:schemeClr>
                </a:solidFill>
                <a:latin typeface="+mn-lt"/>
                <a:ea typeface="+mn-ea"/>
                <a:cs typeface="+mn-cs"/>
              </a:defRPr>
            </a:lvl9pPr>
          </a:lstStyle>
          <a:p>
            <a:pPr algn="ctr">
              <a:defRPr/>
            </a:pPr>
            <a:r>
              <a:rPr lang="fr-CA" sz="24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Appliquer des pratiques </a:t>
            </a:r>
            <a:br>
              <a:rPr lang="fr-CA" sz="24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br>
            <a:r>
              <a:rPr lang="fr-CA" sz="2400" dirty="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évaluatives inclusives</a:t>
            </a:r>
          </a:p>
        </p:txBody>
      </p:sp>
      <p:graphicFrame>
        <p:nvGraphicFramePr>
          <p:cNvPr id="5" name="Diagramme 4">
            <a:extLst>
              <a:ext uri="{FF2B5EF4-FFF2-40B4-BE49-F238E27FC236}">
                <a16:creationId xmlns:a16="http://schemas.microsoft.com/office/drawing/2014/main" id="{C8A15B72-2070-6173-FA88-6223E9A3C65F}"/>
              </a:ext>
            </a:extLst>
          </p:cNvPr>
          <p:cNvGraphicFramePr/>
          <p:nvPr>
            <p:extLst>
              <p:ext uri="{D42A27DB-BD31-4B8C-83A1-F6EECF244321}">
                <p14:modId xmlns:p14="http://schemas.microsoft.com/office/powerpoint/2010/main" val="4128247515"/>
              </p:ext>
            </p:extLst>
          </p:nvPr>
        </p:nvGraphicFramePr>
        <p:xfrm>
          <a:off x="4146026" y="1759569"/>
          <a:ext cx="7637171" cy="40186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6423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7</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La régulation proactive : </a:t>
            </a:r>
            <a:r>
              <a:rPr lang="fr-FR" dirty="0">
                <a:solidFill>
                  <a:schemeClr val="tx1">
                    <a:lumMod val="50000"/>
                    <a:lumOff val="50000"/>
                  </a:schemeClr>
                </a:solidFill>
              </a:rPr>
              <a:t>avant les activités</a:t>
            </a:r>
            <a:endParaRPr lang="fr-FR" b="0" i="1" dirty="0">
              <a:solidFill>
                <a:schemeClr val="tx1">
                  <a:lumMod val="50000"/>
                  <a:lumOff val="50000"/>
                </a:schemeClr>
              </a:solidFill>
            </a:endParaRPr>
          </a:p>
        </p:txBody>
      </p:sp>
      <p:sp>
        <p:nvSpPr>
          <p:cNvPr id="7" name="ZoneTexte 6">
            <a:extLst>
              <a:ext uri="{FF2B5EF4-FFF2-40B4-BE49-F238E27FC236}">
                <a16:creationId xmlns:a16="http://schemas.microsoft.com/office/drawing/2014/main" id="{512EC754-6D64-E084-9C0F-9DA908B2C018}"/>
              </a:ext>
            </a:extLst>
          </p:cNvPr>
          <p:cNvSpPr txBox="1"/>
          <p:nvPr/>
        </p:nvSpPr>
        <p:spPr>
          <a:xfrm>
            <a:off x="2189747" y="2105561"/>
            <a:ext cx="8309811" cy="1323439"/>
          </a:xfrm>
          <a:prstGeom prst="rect">
            <a:avLst/>
          </a:prstGeom>
          <a:noFill/>
        </p:spPr>
        <p:txBody>
          <a:bodyPr wrap="square">
            <a:spAutoFit/>
          </a:bodyPr>
          <a:lstStyle/>
          <a:p>
            <a:pPr>
              <a:spcAft>
                <a:spcPts val="800"/>
              </a:spcAft>
            </a:pPr>
            <a:r>
              <a:rPr lang="en-US" sz="2000" b="1" dirty="0">
                <a:effectLst/>
                <a:latin typeface="Noto Sans" panose="020B0502040504020204" pitchFamily="34" charset="0"/>
                <a:ea typeface="Noto Sans" panose="020B0502040504020204" pitchFamily="34" charset="0"/>
                <a:cs typeface="Noto Sans" panose="020B0502040504020204" pitchFamily="34" charset="0"/>
              </a:rPr>
              <a:t>L’enseignant débute ici par une activation des connaissances antérieures. Il pourra ainsi cibler les connaissances erronées à ajuster et proposer des activités de « mise à </a:t>
            </a:r>
            <a:r>
              <a:rPr lang="en-US" sz="2000" b="1" dirty="0" err="1">
                <a:effectLst/>
                <a:latin typeface="Noto Sans" panose="020B0502040504020204" pitchFamily="34" charset="0"/>
                <a:ea typeface="Noto Sans" panose="020B0502040504020204" pitchFamily="34" charset="0"/>
                <a:cs typeface="Noto Sans" panose="020B0502040504020204" pitchFamily="34" charset="0"/>
              </a:rPr>
              <a:t>niveau</a:t>
            </a:r>
            <a:r>
              <a:rPr lang="en-US" sz="2000" b="1" dirty="0">
                <a:effectLst/>
                <a:latin typeface="Noto Sans" panose="020B0502040504020204" pitchFamily="34" charset="0"/>
                <a:ea typeface="Noto Sans" panose="020B0502040504020204" pitchFamily="34" charset="0"/>
                <a:cs typeface="Noto Sans" panose="020B0502040504020204" pitchFamily="34" charset="0"/>
              </a:rPr>
              <a:t> » avant de débuter la tâche.</a:t>
            </a:r>
          </a:p>
        </p:txBody>
      </p:sp>
      <p:sp>
        <p:nvSpPr>
          <p:cNvPr id="9" name="ZoneTexte 8">
            <a:extLst>
              <a:ext uri="{FF2B5EF4-FFF2-40B4-BE49-F238E27FC236}">
                <a16:creationId xmlns:a16="http://schemas.microsoft.com/office/drawing/2014/main" id="{9656FA44-D13B-2134-F71D-0F8D1CB3E451}"/>
              </a:ext>
            </a:extLst>
          </p:cNvPr>
          <p:cNvSpPr txBox="1"/>
          <p:nvPr/>
        </p:nvSpPr>
        <p:spPr>
          <a:xfrm>
            <a:off x="2189747" y="3548122"/>
            <a:ext cx="8309810" cy="1021556"/>
          </a:xfrm>
          <a:prstGeom prst="roundRect">
            <a:avLst/>
          </a:prstGeom>
          <a:solidFill>
            <a:schemeClr val="accent2">
              <a:lumMod val="20000"/>
              <a:lumOff val="80000"/>
            </a:schemeClr>
          </a:solidFill>
        </p:spPr>
        <p:txBody>
          <a:bodyPr wrap="square">
            <a:spAutoFit/>
          </a:bodyPr>
          <a:lstStyle/>
          <a:p>
            <a:pPr>
              <a:spcAft>
                <a:spcPts val="800"/>
              </a:spcAft>
            </a:pPr>
            <a:r>
              <a:rPr lang="en-US" sz="1800" b="1"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À </a:t>
            </a:r>
            <a:r>
              <a:rPr lang="en-US" sz="1800" b="1" dirty="0" err="1">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noter</a:t>
            </a:r>
            <a:r>
              <a:rPr lang="en-US" sz="1800" b="1" dirty="0">
                <a:solidFill>
                  <a:schemeClr val="accent6"/>
                </a:solidFill>
                <a:effectLst/>
                <a:latin typeface="Noto Sans" panose="020B0502040504020204" pitchFamily="34" charset="0"/>
                <a:ea typeface="Noto Sans" panose="020B0502040504020204" pitchFamily="34" charset="0"/>
                <a:cs typeface="Noto Sans" panose="020B0502040504020204" pitchFamily="34" charset="0"/>
              </a:rPr>
              <a:t> ! </a:t>
            </a:r>
            <a:r>
              <a:rPr lang="en-US" sz="1800" dirty="0">
                <a:effectLst/>
                <a:latin typeface="Noto Sans" panose="020B0502040504020204" pitchFamily="34" charset="0"/>
                <a:ea typeface="Noto Sans" panose="020B0502040504020204" pitchFamily="34" charset="0"/>
                <a:cs typeface="Noto Sans" panose="020B0502040504020204" pitchFamily="34" charset="0"/>
              </a:rPr>
              <a:t>« Pour être efficace, la régulation proactive doit être planifiée et structurée selon les besoins de chaque groupe et pour chaque situation </a:t>
            </a:r>
            <a:r>
              <a:rPr lang="en-US" sz="1800" dirty="0" err="1">
                <a:effectLst/>
                <a:latin typeface="Noto Sans" panose="020B0502040504020204" pitchFamily="34" charset="0"/>
                <a:ea typeface="Noto Sans" panose="020B0502040504020204" pitchFamily="34" charset="0"/>
                <a:cs typeface="Noto Sans" panose="020B0502040504020204" pitchFamily="34" charset="0"/>
              </a:rPr>
              <a:t>d’apprentissage</a:t>
            </a:r>
            <a:r>
              <a:rPr lang="en-US" sz="1800" dirty="0">
                <a:effectLst/>
                <a:latin typeface="Noto Sans" panose="020B0502040504020204" pitchFamily="34" charset="0"/>
                <a:ea typeface="Noto Sans" panose="020B0502040504020204" pitchFamily="34" charset="0"/>
                <a:cs typeface="Noto Sans" panose="020B0502040504020204" pitchFamily="34" charset="0"/>
              </a:rPr>
              <a:t> » (Durand et Chouinard, 2012, p. 79).</a:t>
            </a:r>
          </a:p>
        </p:txBody>
      </p:sp>
    </p:spTree>
    <p:extLst>
      <p:ext uri="{BB962C8B-B14F-4D97-AF65-F5344CB8AC3E}">
        <p14:creationId xmlns:p14="http://schemas.microsoft.com/office/powerpoint/2010/main" val="3309277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8</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La régulation </a:t>
            </a:r>
            <a:r>
              <a:rPr lang="fr-CA" sz="2400">
                <a:ea typeface="+mn-ea"/>
              </a:rPr>
              <a:t>interactive </a:t>
            </a:r>
            <a:r>
              <a:rPr lang="fr-FR" dirty="0"/>
              <a:t>: </a:t>
            </a:r>
            <a:r>
              <a:rPr lang="fr-CA" sz="2400" dirty="0">
                <a:solidFill>
                  <a:schemeClr val="tx1">
                    <a:lumMod val="50000"/>
                    <a:lumOff val="50000"/>
                  </a:schemeClr>
                </a:solidFill>
                <a:ea typeface="+mn-ea"/>
              </a:rPr>
              <a:t>durant</a:t>
            </a:r>
            <a:r>
              <a:rPr lang="fr-FR" dirty="0">
                <a:solidFill>
                  <a:schemeClr val="tx1">
                    <a:lumMod val="50000"/>
                    <a:lumOff val="50000"/>
                  </a:schemeClr>
                </a:solidFill>
              </a:rPr>
              <a:t> les activités</a:t>
            </a:r>
            <a:endParaRPr lang="fr-FR" b="0" i="1" dirty="0">
              <a:solidFill>
                <a:schemeClr val="tx1">
                  <a:lumMod val="50000"/>
                  <a:lumOff val="50000"/>
                </a:schemeClr>
              </a:solidFill>
            </a:endParaRPr>
          </a:p>
        </p:txBody>
      </p:sp>
      <p:sp>
        <p:nvSpPr>
          <p:cNvPr id="7" name="ZoneTexte 6">
            <a:extLst>
              <a:ext uri="{FF2B5EF4-FFF2-40B4-BE49-F238E27FC236}">
                <a16:creationId xmlns:a16="http://schemas.microsoft.com/office/drawing/2014/main" id="{512EC754-6D64-E084-9C0F-9DA908B2C018}"/>
              </a:ext>
            </a:extLst>
          </p:cNvPr>
          <p:cNvSpPr txBox="1"/>
          <p:nvPr/>
        </p:nvSpPr>
        <p:spPr>
          <a:xfrm>
            <a:off x="2189747" y="1738848"/>
            <a:ext cx="8309811" cy="3375283"/>
          </a:xfrm>
          <a:prstGeom prst="rect">
            <a:avLst/>
          </a:prstGeom>
          <a:noFill/>
        </p:spPr>
        <p:txBody>
          <a:bodyPr wrap="square">
            <a:spAutoFit/>
          </a:bodyPr>
          <a:lstStyle/>
          <a:p>
            <a:pPr marL="360000" indent="-360000">
              <a:spcAft>
                <a:spcPts val="800"/>
              </a:spcAft>
              <a:buClr>
                <a:srgbClr val="FFC000"/>
              </a:buClr>
              <a:buFont typeface="Wingdings" pitchFamily="2" charset="2"/>
              <a:buChar char="§"/>
            </a:pPr>
            <a:r>
              <a:rPr lang="en-US" sz="2000" b="1" dirty="0">
                <a:effectLst/>
                <a:latin typeface="Noto Sans SemiBold" panose="020B0502040504020204" pitchFamily="34" charset="0"/>
                <a:ea typeface="Noto Sans SemiBold" panose="020B0502040504020204" pitchFamily="34" charset="0"/>
                <a:cs typeface="Noto Sans SemiBold" panose="020B0502040504020204" pitchFamily="34" charset="0"/>
              </a:rPr>
              <a:t>Il s’agit ici des actions posées par l’enseignant en cours de tâche pour aider les élèves à s’ajuster. Cela implique que l’enseignant est aussi actif que les élèves pendant la réalisation des activités. Il observe, circule, questionne et soutient. C’est là que l’enseignant démontre sa capacité d’adaptation, car il doit proposer de l’aide de façon spontanée face aux difficultés qui sont rencontrées par les élèves.</a:t>
            </a:r>
          </a:p>
          <a:p>
            <a:pPr marL="360000" indent="-360000">
              <a:spcAft>
                <a:spcPts val="800"/>
              </a:spcAft>
              <a:buClr>
                <a:srgbClr val="FFC000"/>
              </a:buClr>
              <a:buFont typeface="Wingdings" pitchFamily="2" charset="2"/>
              <a:buChar char="§"/>
            </a:pPr>
            <a:endParaRPr lang="en-US" sz="2000" b="1" dirty="0">
              <a:effectLst/>
              <a:latin typeface="Noto Sans SemiBold" panose="020B0502040504020204" pitchFamily="34" charset="0"/>
              <a:ea typeface="Noto Sans SemiBold" panose="020B0502040504020204" pitchFamily="34" charset="0"/>
              <a:cs typeface="Noto Sans SemiBold" panose="020B0502040504020204" pitchFamily="34" charset="0"/>
            </a:endParaRPr>
          </a:p>
          <a:p>
            <a:pPr marL="360000" indent="-360000">
              <a:spcAft>
                <a:spcPts val="800"/>
              </a:spcAft>
              <a:buClr>
                <a:srgbClr val="FFC000"/>
              </a:buClr>
              <a:buFont typeface="Wingdings" pitchFamily="2" charset="2"/>
              <a:buChar char="§"/>
            </a:pPr>
            <a:r>
              <a:rPr lang="en-US" sz="2000" b="1" dirty="0">
                <a:effectLst/>
                <a:latin typeface="Noto Sans SemiBold" panose="020B0502040504020204" pitchFamily="34" charset="0"/>
                <a:ea typeface="Noto Sans SemiBold" panose="020B0502040504020204" pitchFamily="34" charset="0"/>
                <a:cs typeface="Noto Sans SemiBold" panose="020B0502040504020204" pitchFamily="34" charset="0"/>
              </a:rPr>
              <a:t>L’enseignant peut, à l’avance, imaginer les difficultés probables de ses élèves et réfléchir aux façons d’y remédier.</a:t>
            </a:r>
          </a:p>
        </p:txBody>
      </p:sp>
    </p:spTree>
    <p:extLst>
      <p:ext uri="{BB962C8B-B14F-4D97-AF65-F5344CB8AC3E}">
        <p14:creationId xmlns:p14="http://schemas.microsoft.com/office/powerpoint/2010/main" val="747295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9</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La régulation </a:t>
            </a:r>
            <a:r>
              <a:rPr lang="fr-CA" sz="2400">
                <a:ea typeface="+mn-ea"/>
              </a:rPr>
              <a:t>rétroactive </a:t>
            </a:r>
            <a:r>
              <a:rPr lang="fr-FR" dirty="0"/>
              <a:t>: </a:t>
            </a:r>
            <a:r>
              <a:rPr lang="fr-CA" sz="2400" dirty="0">
                <a:solidFill>
                  <a:schemeClr val="tx1">
                    <a:lumMod val="50000"/>
                    <a:lumOff val="50000"/>
                  </a:schemeClr>
                </a:solidFill>
                <a:ea typeface="+mn-ea"/>
              </a:rPr>
              <a:t>après</a:t>
            </a:r>
            <a:r>
              <a:rPr lang="fr-FR" dirty="0">
                <a:solidFill>
                  <a:schemeClr val="tx1">
                    <a:lumMod val="50000"/>
                    <a:lumOff val="50000"/>
                  </a:schemeClr>
                </a:solidFill>
              </a:rPr>
              <a:t> les activités</a:t>
            </a:r>
            <a:endParaRPr lang="fr-FR" b="0" i="1" dirty="0">
              <a:solidFill>
                <a:schemeClr val="tx1">
                  <a:lumMod val="50000"/>
                  <a:lumOff val="50000"/>
                </a:schemeClr>
              </a:solidFill>
            </a:endParaRPr>
          </a:p>
        </p:txBody>
      </p:sp>
      <p:sp>
        <p:nvSpPr>
          <p:cNvPr id="7" name="ZoneTexte 6">
            <a:extLst>
              <a:ext uri="{FF2B5EF4-FFF2-40B4-BE49-F238E27FC236}">
                <a16:creationId xmlns:a16="http://schemas.microsoft.com/office/drawing/2014/main" id="{512EC754-6D64-E084-9C0F-9DA908B2C018}"/>
              </a:ext>
            </a:extLst>
          </p:cNvPr>
          <p:cNvSpPr txBox="1"/>
          <p:nvPr/>
        </p:nvSpPr>
        <p:spPr>
          <a:xfrm>
            <a:off x="1796716" y="1569676"/>
            <a:ext cx="8879305" cy="4259820"/>
          </a:xfrm>
          <a:prstGeom prst="rect">
            <a:avLst/>
          </a:prstGeom>
          <a:noFill/>
        </p:spPr>
        <p:txBody>
          <a:bodyPr wrap="square" numCol="2" spcCol="720000">
            <a:spAutoFit/>
          </a:bodyPr>
          <a:lstStyle/>
          <a:p>
            <a:pPr algn="just">
              <a:lnSpc>
                <a:spcPct val="120000"/>
              </a:lnSpc>
              <a:spcAft>
                <a:spcPts val="800"/>
              </a:spcAft>
            </a:pPr>
            <a:r>
              <a:rPr lang="fr-CA" sz="14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Cette rétroaction peut se dérouler après chaque activité, peu importe l’étape en cours. L’enseignant se servira des points forts et des défis expérimentés pour amener ses élèves à aller plus loin, pour retirer des apprentissages de leurs erreurs. « Ce type de régulation s’apparente à l’objectivation » (Durand et Chouinard, 2012, p. 82).</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20000"/>
              </a:lnSpc>
              <a:spcAft>
                <a:spcPts val="800"/>
              </a:spcAft>
            </a:pPr>
            <a:r>
              <a:rPr lang="fr-CA" sz="14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L’enseignant pourrait observer chez ses élèves, après avoir rétroagi, trois types de réaction, soit la progression, la régression ou encore la neutralité (si aucun changement n’est constaté).</a:t>
            </a:r>
          </a:p>
          <a:p>
            <a:pPr algn="just">
              <a:lnSpc>
                <a:spcPct val="120000"/>
              </a:lnSpc>
              <a:spcAft>
                <a:spcPts val="800"/>
              </a:spcAft>
            </a:pPr>
            <a:endParaRPr lang="fr-CA" sz="14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20000"/>
              </a:lnSpc>
              <a:spcAft>
                <a:spcPts val="800"/>
              </a:spcAft>
            </a:pP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20000"/>
              </a:lnSpc>
              <a:spcAft>
                <a:spcPts val="800"/>
              </a:spcAft>
            </a:pPr>
            <a:r>
              <a:rPr lang="fr-CA" sz="14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Une rétroaction efficace et régulière devrait favoriser la capacité de l’élève à gérer lui-même ses apprentissages. Ainsi, n’oublions pas que l’apprenant a une part de responsabilité dans sa régulation.</a:t>
            </a:r>
          </a:p>
          <a:p>
            <a:pPr algn="just">
              <a:lnSpc>
                <a:spcPct val="120000"/>
              </a:lnSpc>
              <a:spcAft>
                <a:spcPts val="800"/>
              </a:spcAft>
            </a:pPr>
            <a:r>
              <a:rPr lang="fr-CA" sz="14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effet, l’élève aussi, par la métacognition, réfléchit à l’utilisation de ses stratégies, à l’état de ses connaissances et s’autorégule pour s’ajuster. Afin de favoriser l’émergence de cette autorégulation, l’enseignant a un rôle à jouer.</a:t>
            </a:r>
          </a:p>
          <a:p>
            <a:pPr algn="just">
              <a:lnSpc>
                <a:spcPct val="120000"/>
              </a:lnSpc>
              <a:spcAft>
                <a:spcPts val="800"/>
              </a:spcAft>
            </a:pPr>
            <a:r>
              <a:rPr lang="fr-CA" sz="14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C’est par sa façon de questionner, de favoriser l’autonomie et d’enseigner explicitement la manière de s’autoréguler qu’il y parviendra progressivement (Durand et Chouinard, 2012).</a:t>
            </a:r>
            <a:endParaRPr lang="fr-CA" sz="1400" dirty="0">
              <a:effectLst/>
              <a:latin typeface="Noto Sans" panose="020B0502040504020204" pitchFamily="34" charset="0"/>
              <a:ea typeface="Noto Sans" panose="020B0502040504020204" pitchFamily="34" charset="0"/>
              <a:cs typeface="Noto Sans" panose="020B0502040504020204" pitchFamily="34" charset="0"/>
            </a:endParaRPr>
          </a:p>
        </p:txBody>
      </p:sp>
      <p:cxnSp>
        <p:nvCxnSpPr>
          <p:cNvPr id="12" name="Connecteur droit 11">
            <a:extLst>
              <a:ext uri="{FF2B5EF4-FFF2-40B4-BE49-F238E27FC236}">
                <a16:creationId xmlns:a16="http://schemas.microsoft.com/office/drawing/2014/main" id="{431816A8-89E0-1B3A-F086-3C1E6D32E94C}"/>
              </a:ext>
            </a:extLst>
          </p:cNvPr>
          <p:cNvCxnSpPr>
            <a:cxnSpLocks/>
            <a:stCxn id="7" idx="0"/>
          </p:cNvCxnSpPr>
          <p:nvPr/>
        </p:nvCxnSpPr>
        <p:spPr>
          <a:xfrm>
            <a:off x="6236369" y="1569676"/>
            <a:ext cx="0" cy="3924745"/>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070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10</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Planifier des rétroactions à toutes les phases</a:t>
            </a:r>
            <a:endParaRPr lang="fr-FR" b="0" i="1" dirty="0">
              <a:solidFill>
                <a:schemeClr val="tx1">
                  <a:lumMod val="50000"/>
                  <a:lumOff val="50000"/>
                </a:schemeClr>
              </a:solidFill>
            </a:endParaRPr>
          </a:p>
        </p:txBody>
      </p:sp>
      <p:graphicFrame>
        <p:nvGraphicFramePr>
          <p:cNvPr id="6" name="Tableau 4">
            <a:extLst>
              <a:ext uri="{FF2B5EF4-FFF2-40B4-BE49-F238E27FC236}">
                <a16:creationId xmlns:a16="http://schemas.microsoft.com/office/drawing/2014/main" id="{C6614287-0CE4-5E0A-D9C1-D5248E4053D2}"/>
              </a:ext>
            </a:extLst>
          </p:cNvPr>
          <p:cNvGraphicFramePr>
            <a:graphicFrameLocks/>
          </p:cNvGraphicFramePr>
          <p:nvPr>
            <p:extLst>
              <p:ext uri="{D42A27DB-BD31-4B8C-83A1-F6EECF244321}">
                <p14:modId xmlns:p14="http://schemas.microsoft.com/office/powerpoint/2010/main" val="1832470772"/>
              </p:ext>
            </p:extLst>
          </p:nvPr>
        </p:nvGraphicFramePr>
        <p:xfrm>
          <a:off x="2287838" y="1182075"/>
          <a:ext cx="7893695" cy="4595898"/>
        </p:xfrm>
        <a:graphic>
          <a:graphicData uri="http://schemas.openxmlformats.org/drawingml/2006/table">
            <a:tbl>
              <a:tblPr firstRow="1" bandRow="1">
                <a:tableStyleId>{5940675A-B579-460E-94D1-54222C63F5DA}</a:tableStyleId>
              </a:tblPr>
              <a:tblGrid>
                <a:gridCol w="7893695">
                  <a:extLst>
                    <a:ext uri="{9D8B030D-6E8A-4147-A177-3AD203B41FA5}">
                      <a16:colId xmlns:a16="http://schemas.microsoft.com/office/drawing/2014/main" val="983589297"/>
                    </a:ext>
                  </a:extLst>
                </a:gridCol>
              </a:tblGrid>
              <a:tr h="328147">
                <a:tc>
                  <a:txBody>
                    <a:bodyPr/>
                    <a:lstStyle/>
                    <a:p>
                      <a:pPr algn="ctr">
                        <a:lnSpc>
                          <a:spcPct val="120000"/>
                        </a:lnSpc>
                      </a:pPr>
                      <a:r>
                        <a:rPr lang="fr-CA" sz="1400" b="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proactive</a:t>
                      </a:r>
                    </a:p>
                    <a:p>
                      <a:pPr algn="ctr">
                        <a:lnSpc>
                          <a:spcPct val="120000"/>
                        </a:lnSpc>
                      </a:pPr>
                      <a:r>
                        <a:rPr lang="fr-CA"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Avant les activités</a:t>
                      </a:r>
                    </a:p>
                  </a:txBody>
                  <a:tcPr marL="72000" marR="72000" marT="72000" marB="72000" anchor="ctr">
                    <a:lnL w="12700" cmpd="sng">
                      <a:noFill/>
                    </a:lnL>
                    <a:lnR w="12700" cmpd="sng">
                      <a:noFill/>
                    </a:lnR>
                    <a:lnT w="12700" cmpd="sng">
                      <a:noFill/>
                    </a:lnT>
                    <a:lnB w="12700" cap="flat" cmpd="sng" algn="ctr">
                      <a:noFill/>
                      <a:prstDash val="solid"/>
                      <a:round/>
                      <a:headEnd type="none" w="med" len="med"/>
                      <a:tailEnd type="none" w="med" len="med"/>
                    </a:lnB>
                    <a:solidFill>
                      <a:schemeClr val="accent6"/>
                    </a:solidFill>
                  </a:tcPr>
                </a:tc>
                <a:extLst>
                  <a:ext uri="{0D108BD9-81ED-4DB2-BD59-A6C34878D82A}">
                    <a16:rowId xmlns:a16="http://schemas.microsoft.com/office/drawing/2014/main" val="3470312371"/>
                  </a:ext>
                </a:extLst>
              </a:tr>
              <a:tr h="463494">
                <a:tc>
                  <a:txBody>
                    <a:bodyPr/>
                    <a:lstStyle/>
                    <a:p>
                      <a:pPr marL="285750" indent="-285750">
                        <a:lnSpc>
                          <a:spcPct val="120000"/>
                        </a:lnSpc>
                        <a:buClr>
                          <a:srgbClr val="FFC000"/>
                        </a:buClr>
                        <a:buFont typeface="Wingdings" pitchFamily="2" charset="2"/>
                        <a:buChar char="§"/>
                      </a:pPr>
                      <a:r>
                        <a:rPr lang="fr-CA" sz="1400" dirty="0">
                          <a:latin typeface="Noto Sans" panose="020B0502040504020204" pitchFamily="34" charset="0"/>
                          <a:ea typeface="Noto Sans" panose="020B0502040504020204" pitchFamily="34" charset="0"/>
                          <a:cs typeface="Noto Sans" panose="020B0502040504020204" pitchFamily="34" charset="0"/>
                        </a:rPr>
                        <a:t>Cibler les connaissances erronées à partir de l’activation des connaissances.</a:t>
                      </a:r>
                    </a:p>
                    <a:p>
                      <a:pPr marL="285750" indent="-285750">
                        <a:lnSpc>
                          <a:spcPct val="120000"/>
                        </a:lnSpc>
                        <a:buClr>
                          <a:srgbClr val="FFC000"/>
                        </a:buClr>
                        <a:buFont typeface="Wingdings" pitchFamily="2" charset="2"/>
                        <a:buChar char="§"/>
                      </a:pPr>
                      <a:r>
                        <a:rPr lang="fr-CA" sz="1400" dirty="0">
                          <a:latin typeface="Noto Sans" panose="020B0502040504020204" pitchFamily="34" charset="0"/>
                          <a:ea typeface="Noto Sans" panose="020B0502040504020204" pitchFamily="34" charset="0"/>
                          <a:cs typeface="Noto Sans" panose="020B0502040504020204" pitchFamily="34" charset="0"/>
                        </a:rPr>
                        <a:t>Mise à niveau avant de débuter.</a:t>
                      </a:r>
                    </a:p>
                  </a:txBody>
                  <a:tcPr marL="72000" marR="72000" marT="72000" marB="72000" anchor="ctr">
                    <a:lnL w="12700" cmpd="sng">
                      <a:noFill/>
                    </a:lnL>
                    <a:lnR w="12700" cmpd="sng">
                      <a:noFill/>
                    </a:lnR>
                    <a:lnT w="12700" cap="flat" cmpd="sng" algn="ctr">
                      <a:noFill/>
                      <a:prstDash val="solid"/>
                      <a:round/>
                      <a:headEnd type="none" w="med" len="med"/>
                      <a:tailEnd type="none" w="med" len="med"/>
                    </a:lnT>
                    <a:lnB w="12700" cmpd="sng">
                      <a:noFill/>
                    </a:lnB>
                  </a:tcPr>
                </a:tc>
                <a:extLst>
                  <a:ext uri="{0D108BD9-81ED-4DB2-BD59-A6C34878D82A}">
                    <a16:rowId xmlns:a16="http://schemas.microsoft.com/office/drawing/2014/main" val="3811421768"/>
                  </a:ext>
                </a:extLst>
              </a:tr>
              <a:tr h="429058">
                <a:tc>
                  <a:txBody>
                    <a:bodyPr/>
                    <a:lstStyle/>
                    <a:p>
                      <a:pPr algn="ctr">
                        <a:lnSpc>
                          <a:spcPct val="120000"/>
                        </a:lnSpc>
                      </a:pPr>
                      <a:r>
                        <a:rPr lang="fr-CA" sz="1400" b="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interactive</a:t>
                      </a:r>
                    </a:p>
                    <a:p>
                      <a:pPr algn="ctr">
                        <a:lnSpc>
                          <a:spcPct val="120000"/>
                        </a:lnSpc>
                      </a:pPr>
                      <a:r>
                        <a:rPr lang="fr-CA"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Durant les activités</a:t>
                      </a:r>
                    </a:p>
                  </a:txBody>
                  <a:tcPr marL="72000" marR="72000" marT="72000" marB="72000" anchor="ctr">
                    <a:lnL w="12700" cmpd="sng">
                      <a:noFill/>
                    </a:lnL>
                    <a:lnR w="12700" cmpd="sng">
                      <a:noFill/>
                    </a:lnR>
                    <a:lnT w="12700" cmpd="sng">
                      <a:noFill/>
                    </a:lnT>
                    <a:lnB w="12700" cmpd="sng">
                      <a:noFill/>
                    </a:lnB>
                    <a:solidFill>
                      <a:schemeClr val="accent6"/>
                    </a:solidFill>
                  </a:tcPr>
                </a:tc>
                <a:extLst>
                  <a:ext uri="{0D108BD9-81ED-4DB2-BD59-A6C34878D82A}">
                    <a16:rowId xmlns:a16="http://schemas.microsoft.com/office/drawing/2014/main" val="1667671803"/>
                  </a:ext>
                </a:extLst>
              </a:tr>
              <a:tr h="1056950">
                <a:tc>
                  <a:txBody>
                    <a:bodyPr/>
                    <a:lstStyle/>
                    <a:p>
                      <a:pPr marL="285750" indent="-285750" algn="l" defTabSz="914400" rtl="0" eaLnBrk="1" latinLnBrk="0" hangingPunct="1">
                        <a:lnSpc>
                          <a:spcPct val="120000"/>
                        </a:lnSpc>
                        <a:buClr>
                          <a:srgbClr val="FFC000"/>
                        </a:buClr>
                        <a:buFont typeface="Wingdings" pitchFamily="2" charset="2"/>
                        <a:buChar char="§"/>
                      </a:pPr>
                      <a:r>
                        <a:rPr lang="fr-CA" sz="14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Sert à aider les élèves à s’ajuster en cours de tâche.</a:t>
                      </a:r>
                    </a:p>
                    <a:p>
                      <a:pPr marL="285750" indent="-285750" algn="l" defTabSz="914400" rtl="0" eaLnBrk="1" latinLnBrk="0" hangingPunct="1">
                        <a:lnSpc>
                          <a:spcPct val="120000"/>
                        </a:lnSpc>
                        <a:buClr>
                          <a:srgbClr val="FFC000"/>
                        </a:buClr>
                        <a:buFont typeface="Wingdings" pitchFamily="2" charset="2"/>
                        <a:buChar char="§"/>
                      </a:pPr>
                      <a:r>
                        <a:rPr lang="fr-CA" sz="14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Nécessite les observations actives de l’enseignant.</a:t>
                      </a:r>
                    </a:p>
                    <a:p>
                      <a:pPr marL="285750" indent="-285750" algn="l" defTabSz="914400" rtl="0" eaLnBrk="1" latinLnBrk="0" hangingPunct="1">
                        <a:lnSpc>
                          <a:spcPct val="120000"/>
                        </a:lnSpc>
                        <a:buClr>
                          <a:srgbClr val="FFC000"/>
                        </a:buClr>
                        <a:buFont typeface="Wingdings" pitchFamily="2" charset="2"/>
                        <a:buChar char="§"/>
                      </a:pPr>
                      <a:r>
                        <a:rPr lang="fr-CA" sz="14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Réponse spontanée aux difficultés constatées.</a:t>
                      </a:r>
                    </a:p>
                    <a:p>
                      <a:pPr marL="285750" indent="-285750" algn="l" defTabSz="914400" rtl="0" eaLnBrk="1" latinLnBrk="0" hangingPunct="1">
                        <a:lnSpc>
                          <a:spcPct val="120000"/>
                        </a:lnSpc>
                        <a:buClr>
                          <a:srgbClr val="FFC000"/>
                        </a:buClr>
                        <a:buFont typeface="Wingdings" pitchFamily="2" charset="2"/>
                        <a:buChar char="§"/>
                      </a:pPr>
                      <a:r>
                        <a:rPr lang="fr-CA" sz="14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Les difficultés peuvent être imaginées à l’avance afin de prévoir des pistes de régulation.</a:t>
                      </a:r>
                    </a:p>
                  </a:txBody>
                  <a:tcPr marL="72000" marR="72000" marT="72000" marB="72000" anchor="ctr">
                    <a:lnL w="12700" cmpd="sng">
                      <a:noFill/>
                    </a:lnL>
                    <a:lnR w="12700" cmpd="sng">
                      <a:noFill/>
                    </a:lnR>
                    <a:lnT w="12700" cmpd="sng">
                      <a:noFill/>
                    </a:lnT>
                    <a:lnB w="12700" cmpd="sng">
                      <a:noFill/>
                    </a:lnB>
                  </a:tcPr>
                </a:tc>
                <a:extLst>
                  <a:ext uri="{0D108BD9-81ED-4DB2-BD59-A6C34878D82A}">
                    <a16:rowId xmlns:a16="http://schemas.microsoft.com/office/drawing/2014/main" val="1581339709"/>
                  </a:ext>
                </a:extLst>
              </a:tr>
              <a:tr h="429058">
                <a:tc>
                  <a:txBody>
                    <a:bodyPr/>
                    <a:lstStyle/>
                    <a:p>
                      <a:pPr algn="ctr">
                        <a:lnSpc>
                          <a:spcPct val="120000"/>
                        </a:lnSpc>
                      </a:pPr>
                      <a:r>
                        <a:rPr lang="fr-CA" sz="1400" b="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rétroactive</a:t>
                      </a:r>
                    </a:p>
                    <a:p>
                      <a:pPr algn="ctr">
                        <a:lnSpc>
                          <a:spcPct val="120000"/>
                        </a:lnSpc>
                      </a:pPr>
                      <a:r>
                        <a:rPr lang="fr-CA"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Après les activités</a:t>
                      </a:r>
                    </a:p>
                  </a:txBody>
                  <a:tcPr marL="72000" marR="72000" marT="72000" marB="72000" anchor="ctr">
                    <a:lnL w="12700" cmpd="sng">
                      <a:noFill/>
                    </a:lnL>
                    <a:lnR w="12700" cmpd="sng">
                      <a:noFill/>
                    </a:lnR>
                    <a:lnT w="12700" cmpd="sng">
                      <a:noFill/>
                    </a:lnT>
                    <a:lnB w="12700" cmpd="sng">
                      <a:noFill/>
                    </a:lnB>
                    <a:solidFill>
                      <a:schemeClr val="accent6"/>
                    </a:solidFill>
                  </a:tcPr>
                </a:tc>
                <a:extLst>
                  <a:ext uri="{0D108BD9-81ED-4DB2-BD59-A6C34878D82A}">
                    <a16:rowId xmlns:a16="http://schemas.microsoft.com/office/drawing/2014/main" val="1417474440"/>
                  </a:ext>
                </a:extLst>
              </a:tr>
              <a:tr h="662135">
                <a:tc>
                  <a:txBody>
                    <a:bodyPr/>
                    <a:lstStyle/>
                    <a:p>
                      <a:pPr marL="285750" indent="-285750" algn="l" defTabSz="914400" rtl="0" eaLnBrk="1" latinLnBrk="0" hangingPunct="1">
                        <a:lnSpc>
                          <a:spcPct val="120000"/>
                        </a:lnSpc>
                        <a:buClr>
                          <a:srgbClr val="FFC000"/>
                        </a:buClr>
                        <a:buFont typeface="Wingdings" pitchFamily="2" charset="2"/>
                        <a:buChar char="§"/>
                      </a:pPr>
                      <a:r>
                        <a:rPr lang="fr-CA" sz="14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S’apparente à l’objectivation.</a:t>
                      </a:r>
                    </a:p>
                    <a:p>
                      <a:pPr marL="285750" indent="-285750" algn="l" defTabSz="914400" rtl="0" eaLnBrk="1" latinLnBrk="0" hangingPunct="1">
                        <a:lnSpc>
                          <a:spcPct val="120000"/>
                        </a:lnSpc>
                        <a:buClr>
                          <a:srgbClr val="FFC000"/>
                        </a:buClr>
                        <a:buFont typeface="Wingdings" pitchFamily="2" charset="2"/>
                        <a:buChar char="§"/>
                      </a:pPr>
                      <a:r>
                        <a:rPr lang="fr-CA" sz="14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Les points forts et les défis observés serviront à amener les élèves plus loin.</a:t>
                      </a:r>
                    </a:p>
                    <a:p>
                      <a:pPr marL="285750" indent="-285750" algn="l" defTabSz="914400" rtl="0" eaLnBrk="1" latinLnBrk="0" hangingPunct="1">
                        <a:lnSpc>
                          <a:spcPct val="120000"/>
                        </a:lnSpc>
                        <a:buClr>
                          <a:srgbClr val="FFC000"/>
                        </a:buClr>
                        <a:buFont typeface="Wingdings" pitchFamily="2" charset="2"/>
                        <a:buChar char="§"/>
                      </a:pPr>
                      <a:r>
                        <a:rPr lang="fr-CA" sz="14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Doit favoriser l’autorégulation chez l’élève.</a:t>
                      </a:r>
                    </a:p>
                  </a:txBody>
                  <a:tcPr marL="72000" marR="72000" marT="72000" marB="72000" anchor="ctr">
                    <a:lnL w="12700" cmpd="sng">
                      <a:noFill/>
                    </a:lnL>
                    <a:lnR w="12700" cmpd="sng">
                      <a:noFill/>
                    </a:lnR>
                    <a:lnT w="12700" cmpd="sng">
                      <a:noFill/>
                    </a:lnT>
                    <a:lnB w="12700" cmpd="sng">
                      <a:noFill/>
                    </a:lnB>
                  </a:tcPr>
                </a:tc>
                <a:extLst>
                  <a:ext uri="{0D108BD9-81ED-4DB2-BD59-A6C34878D82A}">
                    <a16:rowId xmlns:a16="http://schemas.microsoft.com/office/drawing/2014/main" val="2374810774"/>
                  </a:ext>
                </a:extLst>
              </a:tr>
            </a:tbl>
          </a:graphicData>
        </a:graphic>
      </p:graphicFrame>
    </p:spTree>
    <p:extLst>
      <p:ext uri="{BB962C8B-B14F-4D97-AF65-F5344CB8AC3E}">
        <p14:creationId xmlns:p14="http://schemas.microsoft.com/office/powerpoint/2010/main" val="1430081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11</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Association</a:t>
            </a:r>
            <a:endParaRPr lang="fr-FR" b="0" i="1" dirty="0">
              <a:solidFill>
                <a:schemeClr val="tx1">
                  <a:lumMod val="50000"/>
                  <a:lumOff val="50000"/>
                </a:schemeClr>
              </a:solidFill>
            </a:endParaRPr>
          </a:p>
        </p:txBody>
      </p:sp>
      <p:sp>
        <p:nvSpPr>
          <p:cNvPr id="7" name="Rectangle 6">
            <a:extLst>
              <a:ext uri="{FF2B5EF4-FFF2-40B4-BE49-F238E27FC236}">
                <a16:creationId xmlns:a16="http://schemas.microsoft.com/office/drawing/2014/main" id="{C47927CA-FBEA-30B3-11A3-DD53454565EA}"/>
              </a:ext>
            </a:extLst>
          </p:cNvPr>
          <p:cNvSpPr/>
          <p:nvPr/>
        </p:nvSpPr>
        <p:spPr>
          <a:xfrm>
            <a:off x="1491900" y="1123188"/>
            <a:ext cx="6983001" cy="400110"/>
          </a:xfrm>
          <a:prstGeom prst="rect">
            <a:avLst/>
          </a:prstGeom>
        </p:spPr>
        <p:txBody>
          <a:bodyPr wrap="none">
            <a:spAutoFit/>
          </a:bodyPr>
          <a:lstStyle/>
          <a:p>
            <a:pPr algn="ctr"/>
            <a:r>
              <a:rPr lang="fr-FR" sz="2000" b="1" dirty="0">
                <a:solidFill>
                  <a:srgbClr val="0070C0"/>
                </a:solidFill>
                <a:latin typeface="Noto Sans" panose="020B0502040504020204" pitchFamily="34"/>
                <a:ea typeface="Noto Sans" panose="020B0502040504020204" pitchFamily="34"/>
                <a:cs typeface="Noto Sans" panose="020B0502040504020204" pitchFamily="34"/>
              </a:rPr>
              <a:t>Associer chaque étiquette au bon type de régulation.</a:t>
            </a:r>
          </a:p>
        </p:txBody>
      </p:sp>
      <p:graphicFrame>
        <p:nvGraphicFramePr>
          <p:cNvPr id="8" name="Diagramme 7">
            <a:extLst>
              <a:ext uri="{FF2B5EF4-FFF2-40B4-BE49-F238E27FC236}">
                <a16:creationId xmlns:a16="http://schemas.microsoft.com/office/drawing/2014/main" id="{D90B1EAB-53CE-E5D7-2CE1-407EF36154A3}"/>
              </a:ext>
            </a:extLst>
          </p:cNvPr>
          <p:cNvGraphicFramePr/>
          <p:nvPr>
            <p:extLst>
              <p:ext uri="{D42A27DB-BD31-4B8C-83A1-F6EECF244321}">
                <p14:modId xmlns:p14="http://schemas.microsoft.com/office/powerpoint/2010/main" val="1333410324"/>
              </p:ext>
            </p:extLst>
          </p:nvPr>
        </p:nvGraphicFramePr>
        <p:xfrm>
          <a:off x="1608221" y="1763634"/>
          <a:ext cx="9958468" cy="3628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Tableau 4">
            <a:extLst>
              <a:ext uri="{FF2B5EF4-FFF2-40B4-BE49-F238E27FC236}">
                <a16:creationId xmlns:a16="http://schemas.microsoft.com/office/drawing/2014/main" id="{EAD93FB1-CEB8-C4E0-75E7-49844014422B}"/>
              </a:ext>
            </a:extLst>
          </p:cNvPr>
          <p:cNvGraphicFramePr>
            <a:graphicFrameLocks/>
          </p:cNvGraphicFramePr>
          <p:nvPr>
            <p:extLst>
              <p:ext uri="{D42A27DB-BD31-4B8C-83A1-F6EECF244321}">
                <p14:modId xmlns:p14="http://schemas.microsoft.com/office/powerpoint/2010/main" val="3251709857"/>
              </p:ext>
            </p:extLst>
          </p:nvPr>
        </p:nvGraphicFramePr>
        <p:xfrm>
          <a:off x="2184685" y="5345065"/>
          <a:ext cx="8100000" cy="370840"/>
        </p:xfrm>
        <a:graphic>
          <a:graphicData uri="http://schemas.openxmlformats.org/drawingml/2006/table">
            <a:tbl>
              <a:tblPr firstRow="1" bandRow="1">
                <a:tableStyleId>{16D9F66E-5EB9-4882-86FB-DCBF35E3C3E4}</a:tableStyleId>
              </a:tblPr>
              <a:tblGrid>
                <a:gridCol w="2700000">
                  <a:extLst>
                    <a:ext uri="{9D8B030D-6E8A-4147-A177-3AD203B41FA5}">
                      <a16:colId xmlns:a16="http://schemas.microsoft.com/office/drawing/2014/main" val="3275248268"/>
                    </a:ext>
                  </a:extLst>
                </a:gridCol>
                <a:gridCol w="2700000">
                  <a:extLst>
                    <a:ext uri="{9D8B030D-6E8A-4147-A177-3AD203B41FA5}">
                      <a16:colId xmlns:a16="http://schemas.microsoft.com/office/drawing/2014/main" val="3144293632"/>
                    </a:ext>
                  </a:extLst>
                </a:gridCol>
                <a:gridCol w="2700000">
                  <a:extLst>
                    <a:ext uri="{9D8B030D-6E8A-4147-A177-3AD203B41FA5}">
                      <a16:colId xmlns:a16="http://schemas.microsoft.com/office/drawing/2014/main" val="3827547106"/>
                    </a:ext>
                  </a:extLst>
                </a:gridCol>
              </a:tblGrid>
              <a:tr h="370840">
                <a:tc>
                  <a:txBody>
                    <a:bodyPr/>
                    <a:lstStyle/>
                    <a:p>
                      <a:pPr algn="ctr"/>
                      <a:r>
                        <a:rPr lang="fr-CA"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proactive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C000"/>
                    </a:solidFill>
                  </a:tcPr>
                </a:tc>
                <a:tc>
                  <a:txBody>
                    <a:bodyPr/>
                    <a:lstStyle/>
                    <a:p>
                      <a:pPr algn="ctr"/>
                      <a:r>
                        <a:rPr lang="fr-CA"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interactive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AC39"/>
                    </a:solidFill>
                  </a:tcPr>
                </a:tc>
                <a:tc>
                  <a:txBody>
                    <a:bodyPr/>
                    <a:lstStyle/>
                    <a:p>
                      <a:pPr algn="ctr"/>
                      <a:r>
                        <a:rPr lang="fr-CA"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rétroactive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D9F3A"/>
                    </a:solidFill>
                  </a:tcPr>
                </a:tc>
                <a:extLst>
                  <a:ext uri="{0D108BD9-81ED-4DB2-BD59-A6C34878D82A}">
                    <a16:rowId xmlns:a16="http://schemas.microsoft.com/office/drawing/2014/main" val="2599753618"/>
                  </a:ext>
                </a:extLst>
              </a:tr>
            </a:tbl>
          </a:graphicData>
        </a:graphic>
      </p:graphicFrame>
    </p:spTree>
    <p:extLst>
      <p:ext uri="{BB962C8B-B14F-4D97-AF65-F5344CB8AC3E}">
        <p14:creationId xmlns:p14="http://schemas.microsoft.com/office/powerpoint/2010/main" val="2499304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12</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Corrigé</a:t>
            </a:r>
            <a:endParaRPr lang="fr-FR" b="0" i="1" dirty="0">
              <a:solidFill>
                <a:schemeClr val="tx1">
                  <a:lumMod val="50000"/>
                  <a:lumOff val="50000"/>
                </a:schemeClr>
              </a:solidFill>
            </a:endParaRPr>
          </a:p>
        </p:txBody>
      </p:sp>
      <p:graphicFrame>
        <p:nvGraphicFramePr>
          <p:cNvPr id="6" name="Tableau 4">
            <a:extLst>
              <a:ext uri="{FF2B5EF4-FFF2-40B4-BE49-F238E27FC236}">
                <a16:creationId xmlns:a16="http://schemas.microsoft.com/office/drawing/2014/main" id="{4E90CB6F-C918-0293-0839-6FEACFC9A8B1}"/>
              </a:ext>
            </a:extLst>
          </p:cNvPr>
          <p:cNvGraphicFramePr>
            <a:graphicFrameLocks/>
          </p:cNvGraphicFramePr>
          <p:nvPr>
            <p:extLst>
              <p:ext uri="{D42A27DB-BD31-4B8C-83A1-F6EECF244321}">
                <p14:modId xmlns:p14="http://schemas.microsoft.com/office/powerpoint/2010/main" val="1974507090"/>
              </p:ext>
            </p:extLst>
          </p:nvPr>
        </p:nvGraphicFramePr>
        <p:xfrm>
          <a:off x="1698781" y="1684312"/>
          <a:ext cx="9071810" cy="4132990"/>
        </p:xfrm>
        <a:graphic>
          <a:graphicData uri="http://schemas.openxmlformats.org/drawingml/2006/table">
            <a:tbl>
              <a:tblPr firstRow="1" bandCol="1">
                <a:tableStyleId>{69C7853C-536D-4A76-A0AE-DD22124D55A5}</a:tableStyleId>
              </a:tblPr>
              <a:tblGrid>
                <a:gridCol w="3023937">
                  <a:extLst>
                    <a:ext uri="{9D8B030D-6E8A-4147-A177-3AD203B41FA5}">
                      <a16:colId xmlns:a16="http://schemas.microsoft.com/office/drawing/2014/main" val="3275248268"/>
                    </a:ext>
                  </a:extLst>
                </a:gridCol>
                <a:gridCol w="3355760">
                  <a:extLst>
                    <a:ext uri="{9D8B030D-6E8A-4147-A177-3AD203B41FA5}">
                      <a16:colId xmlns:a16="http://schemas.microsoft.com/office/drawing/2014/main" val="3144293632"/>
                    </a:ext>
                  </a:extLst>
                </a:gridCol>
                <a:gridCol w="2692113">
                  <a:extLst>
                    <a:ext uri="{9D8B030D-6E8A-4147-A177-3AD203B41FA5}">
                      <a16:colId xmlns:a16="http://schemas.microsoft.com/office/drawing/2014/main" val="3827547106"/>
                    </a:ext>
                  </a:extLst>
                </a:gridCol>
              </a:tblGrid>
              <a:tr h="490298">
                <a:tc>
                  <a:txBody>
                    <a:bodyPr/>
                    <a:lstStyle/>
                    <a:p>
                      <a:pPr algn="ctr"/>
                      <a:r>
                        <a:rPr lang="fr-CA"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proactive</a:t>
                      </a:r>
                    </a:p>
                  </a:txBody>
                  <a:tcPr marL="108000" marR="108000" marT="108000" marB="108000">
                    <a:lnL w="6350" cap="flat" cmpd="sng" algn="ctr">
                      <a:noFill/>
                      <a:prstDash val="solid"/>
                      <a:miter lim="800000"/>
                    </a:lnL>
                    <a:lnR w="76200" cap="flat" cmpd="sng" algn="ctr">
                      <a:solidFill>
                        <a:schemeClr val="bg1"/>
                      </a:solidFill>
                      <a:prstDash val="solid"/>
                      <a:round/>
                      <a:headEnd type="none" w="med" len="med"/>
                      <a:tailEnd type="none" w="med" len="med"/>
                    </a:lnR>
                    <a:lnT w="6350" cap="flat" cmpd="sng" algn="ctr">
                      <a:noFill/>
                      <a:prstDash val="solid"/>
                      <a:miter lim="800000"/>
                    </a:lnT>
                    <a:lnB w="12700" cap="flat" cmpd="sng" algn="ctr">
                      <a:solidFill>
                        <a:schemeClr val="bg1"/>
                      </a:solidFill>
                      <a:prstDash val="solid"/>
                      <a:round/>
                      <a:headEnd type="none" w="med" len="med"/>
                      <a:tailEnd type="none" w="med" len="med"/>
                    </a:lnB>
                    <a:solidFill>
                      <a:srgbClr val="58B3F5"/>
                    </a:solidFill>
                  </a:tcPr>
                </a:tc>
                <a:tc>
                  <a:txBody>
                    <a:bodyPr/>
                    <a:lstStyle/>
                    <a:p>
                      <a:pPr algn="ctr"/>
                      <a:r>
                        <a:rPr lang="fr-CA"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interactive</a:t>
                      </a:r>
                    </a:p>
                  </a:txBody>
                  <a:tcPr marL="108000" marR="108000" marT="108000" marB="1080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6350" cap="flat" cmpd="sng" algn="ctr">
                      <a:noFill/>
                      <a:prstDash val="solid"/>
                      <a:miter lim="800000"/>
                    </a:lnT>
                    <a:lnB w="12700" cap="flat" cmpd="sng" algn="ctr">
                      <a:solidFill>
                        <a:schemeClr val="bg1"/>
                      </a:solidFill>
                      <a:prstDash val="solid"/>
                      <a:round/>
                      <a:headEnd type="none" w="med" len="med"/>
                      <a:tailEnd type="none" w="med" len="med"/>
                    </a:lnB>
                    <a:solidFill>
                      <a:srgbClr val="93C4FC"/>
                    </a:solidFill>
                  </a:tcPr>
                </a:tc>
                <a:tc>
                  <a:txBody>
                    <a:bodyPr/>
                    <a:lstStyle/>
                    <a:p>
                      <a:pPr algn="ctr"/>
                      <a:r>
                        <a:rPr lang="fr-CA"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Régulation rétroactive</a:t>
                      </a:r>
                    </a:p>
                  </a:txBody>
                  <a:tcPr marL="108000" marR="108000" marT="108000" marB="108000">
                    <a:lnL w="76200"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12700" cap="flat" cmpd="sng" algn="ctr">
                      <a:solidFill>
                        <a:schemeClr val="bg1"/>
                      </a:solidFill>
                      <a:prstDash val="solid"/>
                      <a:round/>
                      <a:headEnd type="none" w="med" len="med"/>
                      <a:tailEnd type="none" w="med" len="med"/>
                    </a:lnB>
                    <a:solidFill>
                      <a:srgbClr val="58B3F5"/>
                    </a:solidFill>
                  </a:tcPr>
                </a:tc>
                <a:extLst>
                  <a:ext uri="{0D108BD9-81ED-4DB2-BD59-A6C34878D82A}">
                    <a16:rowId xmlns:a16="http://schemas.microsoft.com/office/drawing/2014/main" val="2599753618"/>
                  </a:ext>
                </a:extLst>
              </a:tr>
              <a:tr h="36426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solidFill>
                            <a:schemeClr val="tx1"/>
                          </a:solidFill>
                          <a:latin typeface="Noto Sans" panose="020B0502040504020204" pitchFamily="34" charset="0"/>
                          <a:ea typeface="Noto Sans" panose="020B0502040504020204" pitchFamily="34" charset="0"/>
                          <a:cs typeface="Noto Sans" panose="020B0502040504020204" pitchFamily="34" charset="0"/>
                        </a:rPr>
                        <a:t>Cibler les élèves qui ont besoin d’un plan établi avant la mise </a:t>
                      </a:r>
                      <a:br>
                        <a:rPr lang="fr-CA" sz="14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1400" dirty="0">
                          <a:solidFill>
                            <a:schemeClr val="tx1"/>
                          </a:solidFill>
                          <a:latin typeface="Noto Sans" panose="020B0502040504020204" pitchFamily="34" charset="0"/>
                          <a:ea typeface="Noto Sans" panose="020B0502040504020204" pitchFamily="34" charset="0"/>
                          <a:cs typeface="Noto Sans" panose="020B0502040504020204" pitchFamily="34" charset="0"/>
                        </a:rPr>
                        <a:t>en texte et référer ces élèves </a:t>
                      </a:r>
                      <a:br>
                        <a:rPr lang="fr-CA" sz="14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1400" dirty="0">
                          <a:solidFill>
                            <a:schemeClr val="tx1"/>
                          </a:solidFill>
                          <a:latin typeface="Noto Sans" panose="020B0502040504020204" pitchFamily="34" charset="0"/>
                          <a:ea typeface="Noto Sans" panose="020B0502040504020204" pitchFamily="34" charset="0"/>
                          <a:cs typeface="Noto Sans" panose="020B0502040504020204" pitchFamily="34" charset="0"/>
                        </a:rPr>
                        <a:t>à l’organisateur graphique </a:t>
                      </a:r>
                      <a:br>
                        <a:rPr lang="fr-CA" sz="14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1400" dirty="0">
                          <a:solidFill>
                            <a:schemeClr val="tx1"/>
                          </a:solidFill>
                          <a:latin typeface="Noto Sans" panose="020B0502040504020204" pitchFamily="34" charset="0"/>
                          <a:ea typeface="Noto Sans" panose="020B0502040504020204" pitchFamily="34" charset="0"/>
                          <a:cs typeface="Noto Sans" panose="020B0502040504020204" pitchFamily="34" charset="0"/>
                        </a:rPr>
                        <a:t>avec pictogrammes.</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Prévoir avant la réalisation </a:t>
                      </a:r>
                      <a:b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b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une période de récupération pour les élèves qui n’ont pas acquis les concepts.</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endPar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Réponses complémentaires variées.</a:t>
                      </a:r>
                    </a:p>
                  </a:txBody>
                  <a:tcPr marL="108000" marR="108000" marT="108000" marB="108000" anchor="ctr">
                    <a:lnL w="6350" cap="flat" cmpd="sng" algn="ctr">
                      <a:noFill/>
                      <a:prstDash val="solid"/>
                      <a:miter lim="800000"/>
                    </a:lnL>
                    <a:lnR w="762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miter lim="800000"/>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En cours de mise en texte, un élève n’a </a:t>
                      </a:r>
                      <a:r>
                        <a:rPr lang="fr-CA" sz="1400" kern="1200">
                          <a:solidFill>
                            <a:prstClr val="black"/>
                          </a:solidFill>
                          <a:latin typeface="Noto Sans" panose="020B0502040504020204" pitchFamily="34" charset="0"/>
                          <a:ea typeface="Noto Sans" panose="020B0502040504020204" pitchFamily="34" charset="0"/>
                          <a:cs typeface="Noto Sans" panose="020B0502040504020204" pitchFamily="34" charset="0"/>
                        </a:rPr>
                        <a:t>pas d’idée : </a:t>
                      </a: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lui demander de dessiner ce qui pourrait se passer.</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endPar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Suggérer à un élève qui a de la difficulté à gérer l’espace d’utiliser une règle pour séparer les sections de sa démarche.</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endPar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Un élève peine à se conformer </a:t>
                      </a:r>
                      <a:r>
                        <a:rPr lang="fr-CA" sz="1400" kern="1200">
                          <a:solidFill>
                            <a:prstClr val="black"/>
                          </a:solidFill>
                          <a:latin typeface="Noto Sans" panose="020B0502040504020204" pitchFamily="34" charset="0"/>
                          <a:ea typeface="Noto Sans" panose="020B0502040504020204" pitchFamily="34" charset="0"/>
                          <a:cs typeface="Noto Sans" panose="020B0502040504020204" pitchFamily="34" charset="0"/>
                        </a:rPr>
                        <a:t>aux exigences : </a:t>
                      </a: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lui présenter un modèle de production satisfaisante pour l’inspirer et l’aider à se conformer </a:t>
                      </a:r>
                      <a:b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b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à ce qui est attendu.</a:t>
                      </a:r>
                    </a:p>
                  </a:txBody>
                  <a:tcPr marL="108000" marR="108000" marT="108000" marB="1080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miter lim="800000"/>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Jumeler des équipes </a:t>
                      </a:r>
                      <a:b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b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de travail et discuter avec </a:t>
                      </a:r>
                      <a:b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b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ces élèves des pistes d’amélioration.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endPar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Reprendre un commentaire entendu pendant les tâches réalisées en équipe et demander aux élèves comment ils pourraient </a:t>
                      </a:r>
                      <a:b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b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le reformuler de façon constructive.</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endPar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Réponses complémentaires variées.</a:t>
                      </a:r>
                    </a:p>
                  </a:txBody>
                  <a:tcPr marL="108000" marR="108000" marT="108000" marB="108000" anchor="ctr">
                    <a:lnL w="76200" cap="flat" cmpd="sng" algn="ctr">
                      <a:solidFill>
                        <a:schemeClr val="bg1"/>
                      </a:solidFill>
                      <a:prstDash val="solid"/>
                      <a:round/>
                      <a:headEnd type="none" w="med" len="med"/>
                      <a:tailEnd type="none" w="med" len="med"/>
                    </a:lnL>
                    <a:lnR w="6350" cap="flat" cmpd="sng" algn="ctr">
                      <a:noFill/>
                      <a:prstDash val="solid"/>
                      <a:miter lim="800000"/>
                    </a:lnR>
                    <a:lnT w="12700" cap="flat" cmpd="sng" algn="ctr">
                      <a:solidFill>
                        <a:schemeClr val="bg1"/>
                      </a:solidFill>
                      <a:prstDash val="solid"/>
                      <a:round/>
                      <a:headEnd type="none" w="med" len="med"/>
                      <a:tailEnd type="none" w="med" len="med"/>
                    </a:lnT>
                    <a:lnB w="6350" cap="flat" cmpd="sng" algn="ctr">
                      <a:noFill/>
                      <a:prstDash val="solid"/>
                      <a:miter lim="800000"/>
                    </a:lnB>
                  </a:tcPr>
                </a:tc>
                <a:extLst>
                  <a:ext uri="{0D108BD9-81ED-4DB2-BD59-A6C34878D82A}">
                    <a16:rowId xmlns:a16="http://schemas.microsoft.com/office/drawing/2014/main" val="2199119896"/>
                  </a:ext>
                </a:extLst>
              </a:tr>
            </a:tbl>
          </a:graphicData>
        </a:graphic>
      </p:graphicFrame>
    </p:spTree>
    <p:extLst>
      <p:ext uri="{BB962C8B-B14F-4D97-AF65-F5344CB8AC3E}">
        <p14:creationId xmlns:p14="http://schemas.microsoft.com/office/powerpoint/2010/main" val="1310237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13</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7195924" cy="768544"/>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endPar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8" name="Espace réservé du contenu 7">
            <a:extLst>
              <a:ext uri="{FF2B5EF4-FFF2-40B4-BE49-F238E27FC236}">
                <a16:creationId xmlns:a16="http://schemas.microsoft.com/office/drawing/2014/main" id="{EAA383FA-F91F-CB22-4052-F2CC071511E5}"/>
              </a:ext>
            </a:extLst>
          </p:cNvPr>
          <p:cNvSpPr txBox="1">
            <a:spLocks/>
          </p:cNvSpPr>
          <p:nvPr/>
        </p:nvSpPr>
        <p:spPr>
          <a:xfrm>
            <a:off x="5202873" y="4010194"/>
            <a:ext cx="3211784" cy="2706823"/>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lIns="0" tIns="0" rIns="0" bIns="0">
            <a:noAutofit/>
          </a:bodyPr>
          <a:lstStyle>
            <a:lvl1pPr>
              <a:defRPr>
                <a:solidFill>
                  <a:schemeClr val="accent6"/>
                </a:solidFill>
                <a:latin typeface="+mn-lt"/>
                <a:ea typeface="+mn-ea"/>
                <a:cs typeface="+mn-cs"/>
              </a:defRPr>
            </a:lvl1pPr>
            <a:lvl2pPr>
              <a:defRPr>
                <a:solidFill>
                  <a:schemeClr val="accent6"/>
                </a:solidFill>
                <a:latin typeface="+mn-lt"/>
                <a:ea typeface="+mn-ea"/>
                <a:cs typeface="+mn-cs"/>
              </a:defRPr>
            </a:lvl2pPr>
            <a:lvl3pPr>
              <a:defRPr>
                <a:solidFill>
                  <a:schemeClr val="accent6"/>
                </a:solidFill>
                <a:latin typeface="+mn-lt"/>
                <a:ea typeface="+mn-ea"/>
                <a:cs typeface="+mn-cs"/>
              </a:defRPr>
            </a:lvl3pPr>
            <a:lvl4pPr>
              <a:defRPr>
                <a:solidFill>
                  <a:schemeClr val="accent6"/>
                </a:solidFill>
                <a:latin typeface="+mn-lt"/>
                <a:ea typeface="+mn-ea"/>
                <a:cs typeface="+mn-cs"/>
              </a:defRPr>
            </a:lvl4pPr>
            <a:lvl5pPr>
              <a:defRPr>
                <a:solidFill>
                  <a:schemeClr val="accent6"/>
                </a:solidFill>
                <a:latin typeface="+mn-lt"/>
                <a:ea typeface="+mn-ea"/>
                <a:cs typeface="+mn-cs"/>
              </a:defRPr>
            </a:lvl5pPr>
            <a:lvl6pPr>
              <a:defRPr>
                <a:solidFill>
                  <a:schemeClr val="accent6"/>
                </a:solidFill>
                <a:latin typeface="+mn-lt"/>
                <a:ea typeface="+mn-ea"/>
                <a:cs typeface="+mn-cs"/>
              </a:defRPr>
            </a:lvl6pPr>
            <a:lvl7pPr>
              <a:defRPr>
                <a:solidFill>
                  <a:schemeClr val="accent6"/>
                </a:solidFill>
                <a:latin typeface="+mn-lt"/>
                <a:ea typeface="+mn-ea"/>
                <a:cs typeface="+mn-cs"/>
              </a:defRPr>
            </a:lvl7pPr>
            <a:lvl8pPr>
              <a:defRPr>
                <a:solidFill>
                  <a:schemeClr val="accent6"/>
                </a:solidFill>
                <a:latin typeface="+mn-lt"/>
                <a:ea typeface="+mn-ea"/>
                <a:cs typeface="+mn-cs"/>
              </a:defRPr>
            </a:lvl8pPr>
            <a:lvl9pPr>
              <a:defRPr>
                <a:solidFill>
                  <a:schemeClr val="accent6"/>
                </a:solidFill>
                <a:latin typeface="+mn-lt"/>
                <a:ea typeface="+mn-ea"/>
                <a:cs typeface="+mn-cs"/>
              </a:defRPr>
            </a:lvl9pPr>
          </a:lstStyle>
          <a:p>
            <a:pPr marL="342900" indent="-342900" fontAlgn="base">
              <a:lnSpc>
                <a:spcPct val="110000"/>
              </a:lnSpc>
              <a:spcBef>
                <a:spcPts val="0"/>
              </a:spcBef>
              <a:spcAft>
                <a:spcPts val="500"/>
              </a:spcAft>
              <a:buClr>
                <a:srgbClr val="FF0000"/>
              </a:buClr>
              <a:buFont typeface="+mj-lt"/>
              <a:buAutoNum type="arabicPeriod"/>
            </a:pPr>
            <a:r>
              <a:rPr lang="fr-CA" sz="2400" dirty="0">
                <a:solidFill>
                  <a:srgbClr val="000000"/>
                </a:solidFill>
                <a:latin typeface="Noto Sans" panose="020B0502040504020204" pitchFamily="34" charset="0"/>
                <a:ea typeface="Noto Sans" panose="020B0502040504020204" pitchFamily="34" charset="0"/>
                <a:cs typeface="Noto Sans" panose="020B0502040504020204" pitchFamily="34" charset="0"/>
              </a:rPr>
              <a:t>En préparation</a:t>
            </a:r>
          </a:p>
          <a:p>
            <a:pPr marL="342900" indent="-342900" fontAlgn="base">
              <a:lnSpc>
                <a:spcPct val="110000"/>
              </a:lnSpc>
              <a:spcBef>
                <a:spcPts val="0"/>
              </a:spcBef>
              <a:spcAft>
                <a:spcPts val="500"/>
              </a:spcAft>
              <a:buClr>
                <a:srgbClr val="FF0000"/>
              </a:buClr>
              <a:buFont typeface="+mj-lt"/>
              <a:buAutoNum type="arabicPeriod"/>
            </a:pPr>
            <a:r>
              <a:rPr lang="fr-CA" sz="2400" dirty="0">
                <a:solidFill>
                  <a:srgbClr val="000000"/>
                </a:solidFill>
                <a:latin typeface="Noto Sans" panose="020B0502040504020204" pitchFamily="34" charset="0"/>
                <a:ea typeface="Noto Sans" panose="020B0502040504020204" pitchFamily="34" charset="0"/>
                <a:cs typeface="Noto Sans" panose="020B0502040504020204" pitchFamily="34" charset="0"/>
              </a:rPr>
              <a:t>En réalisation</a:t>
            </a:r>
          </a:p>
          <a:p>
            <a:pPr marL="342900" indent="-342900" fontAlgn="base">
              <a:lnSpc>
                <a:spcPct val="110000"/>
              </a:lnSpc>
              <a:spcBef>
                <a:spcPts val="0"/>
              </a:spcBef>
              <a:spcAft>
                <a:spcPts val="500"/>
              </a:spcAft>
              <a:buClr>
                <a:srgbClr val="FF0000"/>
              </a:buClr>
              <a:buFont typeface="+mj-lt"/>
              <a:buAutoNum type="arabicPeriod"/>
            </a:pPr>
            <a:r>
              <a:rPr lang="fr-CA" sz="2400" dirty="0">
                <a:solidFill>
                  <a:srgbClr val="000000"/>
                </a:solidFill>
                <a:latin typeface="Noto Sans" panose="020B0502040504020204" pitchFamily="34" charset="0"/>
                <a:ea typeface="Noto Sans" panose="020B0502040504020204" pitchFamily="34" charset="0"/>
                <a:cs typeface="Noto Sans" panose="020B0502040504020204" pitchFamily="34" charset="0"/>
              </a:rPr>
              <a:t>En intégration</a:t>
            </a:r>
          </a:p>
        </p:txBody>
      </p:sp>
      <p:sp>
        <p:nvSpPr>
          <p:cNvPr id="12" name="ZoneTexte 11">
            <a:extLst>
              <a:ext uri="{FF2B5EF4-FFF2-40B4-BE49-F238E27FC236}">
                <a16:creationId xmlns:a16="http://schemas.microsoft.com/office/drawing/2014/main" id="{A85B80A7-05A8-73F8-843C-BF03EDFCB326}"/>
              </a:ext>
            </a:extLst>
          </p:cNvPr>
          <p:cNvSpPr txBox="1"/>
          <p:nvPr/>
        </p:nvSpPr>
        <p:spPr>
          <a:xfrm>
            <a:off x="2929896" y="3048477"/>
            <a:ext cx="7286989" cy="830997"/>
          </a:xfrm>
          <a:prstGeom prst="rect">
            <a:avLst/>
          </a:prstGeom>
          <a:noFill/>
        </p:spPr>
        <p:txBody>
          <a:bodyPr wrap="square">
            <a:spAutoFit/>
          </a:bodyPr>
          <a:lstStyle/>
          <a:p>
            <a:pPr marL="0" indent="0" algn="ctr">
              <a:spcBef>
                <a:spcPts val="0"/>
              </a:spcBef>
              <a:spcAft>
                <a:spcPts val="600"/>
              </a:spcAft>
              <a:buFont typeface="Arial" panose="020B0604020202020204" pitchFamily="34" charset="0"/>
              <a:buNone/>
            </a:pPr>
            <a: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Intégrer des pistes de régulation à chaque étape de la démarche de la SAE.</a:t>
            </a:r>
          </a:p>
        </p:txBody>
      </p:sp>
      <p:grpSp>
        <p:nvGrpSpPr>
          <p:cNvPr id="9" name="Groupe 8">
            <a:extLst>
              <a:ext uri="{FF2B5EF4-FFF2-40B4-BE49-F238E27FC236}">
                <a16:creationId xmlns:a16="http://schemas.microsoft.com/office/drawing/2014/main" id="{2E6B6641-B91A-9C6C-99C2-1AFC6389967B}"/>
              </a:ext>
            </a:extLst>
          </p:cNvPr>
          <p:cNvGrpSpPr/>
          <p:nvPr/>
        </p:nvGrpSpPr>
        <p:grpSpPr>
          <a:xfrm>
            <a:off x="4586514" y="1713961"/>
            <a:ext cx="3499585" cy="1035563"/>
            <a:chOff x="4325257" y="1196712"/>
            <a:chExt cx="3499585" cy="1035563"/>
          </a:xfrm>
        </p:grpSpPr>
        <p:pic>
          <p:nvPicPr>
            <p:cNvPr id="6" name="Picture 2">
              <a:extLst>
                <a:ext uri="{FF2B5EF4-FFF2-40B4-BE49-F238E27FC236}">
                  <a16:creationId xmlns:a16="http://schemas.microsoft.com/office/drawing/2014/main" id="{55B708A7-B3B5-DBFB-528F-AD79D39353A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25257" y="1196712"/>
              <a:ext cx="1770743" cy="103293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3A8028A6-D902-2412-10E5-E8458B31CB2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312134" y="1196712"/>
              <a:ext cx="1512708" cy="1035563"/>
            </a:xfrm>
            <a:prstGeom prst="rect">
              <a:avLst/>
            </a:prstGeom>
          </p:spPr>
        </p:pic>
      </p:grpSp>
    </p:spTree>
    <p:extLst>
      <p:ext uri="{BB962C8B-B14F-4D97-AF65-F5344CB8AC3E}">
        <p14:creationId xmlns:p14="http://schemas.microsoft.com/office/powerpoint/2010/main" val="2888496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14</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Exemples de rétroaction</a:t>
            </a:r>
            <a:endParaRPr lang="fr-FR" b="0" i="1" dirty="0">
              <a:solidFill>
                <a:schemeClr val="tx1">
                  <a:lumMod val="50000"/>
                  <a:lumOff val="50000"/>
                </a:schemeClr>
              </a:solidFill>
            </a:endParaRPr>
          </a:p>
        </p:txBody>
      </p:sp>
      <p:sp>
        <p:nvSpPr>
          <p:cNvPr id="8" name="ZoneTexte 7">
            <a:extLst>
              <a:ext uri="{FF2B5EF4-FFF2-40B4-BE49-F238E27FC236}">
                <a16:creationId xmlns:a16="http://schemas.microsoft.com/office/drawing/2014/main" id="{BFD968EE-6BE6-490B-69D2-75C21C0C76CA}"/>
              </a:ext>
            </a:extLst>
          </p:cNvPr>
          <p:cNvSpPr txBox="1"/>
          <p:nvPr/>
        </p:nvSpPr>
        <p:spPr>
          <a:xfrm>
            <a:off x="1941486" y="1496948"/>
            <a:ext cx="4140000" cy="4086225"/>
          </a:xfrm>
          <a:prstGeom prst="roundRect">
            <a:avLst/>
          </a:prstGeom>
          <a:solidFill>
            <a:srgbClr val="FFC6C7"/>
          </a:solidFill>
        </p:spPr>
        <p:txBody>
          <a:bodyPr wrap="square">
            <a:noAutofit/>
          </a:bodyPr>
          <a:lstStyle/>
          <a:p>
            <a:pPr algn="ctr"/>
            <a:r>
              <a:rPr lang="fr-CA" sz="2400" b="1"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Activité </a:t>
            </a:r>
            <a:br>
              <a:rPr lang="fr-CA" sz="2400" b="1"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fr-CA" sz="2400" b="1"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de préparation</a:t>
            </a:r>
          </a:p>
          <a:p>
            <a:endParaRPr lang="fr-CA" sz="16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p>
            <a:r>
              <a:rPr lang="fr-CA" sz="16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L’enseignant assigne à chaque équipe une famille de coniques, </a:t>
            </a:r>
            <a:br>
              <a:rPr lang="fr-CA" sz="16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6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en s’assurant de distribuer le cercle et la parabole aux équipes formées d’élèves lui semblant plus faibles. L’ellipse pourrait être traitée par une équipe moyenne et l’hyperbole par une équipe formée d’élèves </a:t>
            </a:r>
            <a:r>
              <a:rPr lang="fr-CA" sz="1600" u="non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forts.</a:t>
            </a:r>
            <a:endParaRPr lang="fr-CA" sz="1600" u="none"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ZoneTexte 10">
            <a:extLst>
              <a:ext uri="{FF2B5EF4-FFF2-40B4-BE49-F238E27FC236}">
                <a16:creationId xmlns:a16="http://schemas.microsoft.com/office/drawing/2014/main" id="{DE56AFB2-71DF-40E3-AAC0-B224A90FE6D6}"/>
              </a:ext>
            </a:extLst>
          </p:cNvPr>
          <p:cNvSpPr txBox="1"/>
          <p:nvPr/>
        </p:nvSpPr>
        <p:spPr>
          <a:xfrm>
            <a:off x="6395560" y="1496948"/>
            <a:ext cx="4140000" cy="4086225"/>
          </a:xfrm>
          <a:prstGeom prst="roundRect">
            <a:avLst/>
          </a:prstGeom>
          <a:solidFill>
            <a:srgbClr val="C8EDFF"/>
          </a:solidFill>
        </p:spPr>
        <p:txBody>
          <a:bodyPr wrap="square">
            <a:noAutofit/>
          </a:bodyPr>
          <a:lstStyle>
            <a:defPPr>
              <a:defRPr lang="fr-FR"/>
            </a:defPPr>
            <a:lvl1pPr>
              <a:defRPr sz="2400" b="1">
                <a:latin typeface="Noto Sans" panose="020B0502040504020204" pitchFamily="34" charset="0"/>
                <a:ea typeface="Noto Sans" panose="020B0502040504020204" pitchFamily="34" charset="0"/>
                <a:cs typeface="Noto Sans" panose="020B0502040504020204" pitchFamily="34" charset="0"/>
              </a:defRPr>
            </a:lvl1pPr>
          </a:lstStyle>
          <a:p>
            <a:pPr algn="ctr"/>
            <a:r>
              <a:rPr lang="fr-CA" dirty="0"/>
              <a:t>Activité </a:t>
            </a:r>
            <a:br>
              <a:rPr lang="fr-CA" dirty="0"/>
            </a:br>
            <a:r>
              <a:rPr lang="fr-CA" dirty="0"/>
              <a:t>de préparation</a:t>
            </a:r>
          </a:p>
          <a:p>
            <a:endParaRPr lang="fr-CA" sz="1600" b="0" dirty="0"/>
          </a:p>
          <a:p>
            <a:r>
              <a:rPr lang="fr-CA" sz="1600" b="0" dirty="0"/>
              <a:t>Pendant ce temps, l’enseignant circule parmi les groupes et fournit les explications sur les coniques aux équipes ayant plus de difficultés. </a:t>
            </a:r>
            <a:br>
              <a:rPr lang="fr-CA" sz="1600" b="0" dirty="0"/>
            </a:br>
            <a:r>
              <a:rPr lang="fr-CA" sz="1600" b="0" dirty="0"/>
              <a:t>Il demande aux élèves de compléter leur recherche pour le cours suivant, tout en donnant des pistes de recherche aux équipes les plus </a:t>
            </a:r>
            <a:r>
              <a:rPr lang="fr-CA" sz="1600" b="0"/>
              <a:t>faibles.</a:t>
            </a:r>
            <a:endParaRPr lang="fr-CA" sz="1600" b="0" dirty="0"/>
          </a:p>
        </p:txBody>
      </p:sp>
    </p:spTree>
    <p:extLst>
      <p:ext uri="{BB962C8B-B14F-4D97-AF65-F5344CB8AC3E}">
        <p14:creationId xmlns:p14="http://schemas.microsoft.com/office/powerpoint/2010/main" val="2152648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BBD7F35-E742-D192-3C0E-726C6D5CFB8F}"/>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DA5FCC2E-5C00-359A-A844-FC70F0F3094B}"/>
              </a:ext>
            </a:extLst>
          </p:cNvPr>
          <p:cNvSpPr>
            <a:spLocks noGrp="1"/>
          </p:cNvSpPr>
          <p:nvPr>
            <p:ph type="sldNum" sz="quarter" idx="12"/>
          </p:nvPr>
        </p:nvSpPr>
        <p:spPr/>
        <p:txBody>
          <a:bodyPr/>
          <a:lstStyle/>
          <a:p>
            <a:fld id="{055BF32D-CF4B-1B43-8AA7-7C8BB1DDF0EC}" type="slidenum">
              <a:rPr lang="fr-FR" smtClean="0"/>
              <a:pPr/>
              <a:t>15</a:t>
            </a:fld>
            <a:endParaRPr lang="fr-FR" dirty="0"/>
          </a:p>
        </p:txBody>
      </p:sp>
      <p:sp>
        <p:nvSpPr>
          <p:cNvPr id="4" name="Espace réservé du contenu vertical 3">
            <a:extLst>
              <a:ext uri="{FF2B5EF4-FFF2-40B4-BE49-F238E27FC236}">
                <a16:creationId xmlns:a16="http://schemas.microsoft.com/office/drawing/2014/main" id="{EEA25F7C-4025-36EE-FC40-1DD7E7F3C581}"/>
              </a:ext>
            </a:extLst>
          </p:cNvPr>
          <p:cNvSpPr>
            <a:spLocks noGrp="1"/>
          </p:cNvSpPr>
          <p:nvPr>
            <p:ph orient="vert" sz="quarter" idx="13"/>
          </p:nvPr>
        </p:nvSpPr>
        <p:spPr/>
        <p:txBody>
          <a:bodyPr>
            <a:normAutofit fontScale="92500" lnSpcReduction="10000"/>
          </a:bodyPr>
          <a:lstStyle/>
          <a:p>
            <a:r>
              <a:rPr lang="fr-FR" sz="2800" b="1" dirty="0">
                <a:solidFill>
                  <a:schemeClr val="bg1"/>
                </a:solidFill>
              </a:rPr>
              <a:t>Activité 7</a:t>
            </a:r>
          </a:p>
          <a:p>
            <a:endParaRPr lang="fr-FR"/>
          </a:p>
        </p:txBody>
      </p:sp>
      <p:sp>
        <p:nvSpPr>
          <p:cNvPr id="5" name="Espace réservé du texte 4">
            <a:extLst>
              <a:ext uri="{FF2B5EF4-FFF2-40B4-BE49-F238E27FC236}">
                <a16:creationId xmlns:a16="http://schemas.microsoft.com/office/drawing/2014/main" id="{C6B51413-B393-752E-6433-2C0F9E3DB015}"/>
              </a:ext>
            </a:extLst>
          </p:cNvPr>
          <p:cNvSpPr>
            <a:spLocks noGrp="1"/>
          </p:cNvSpPr>
          <p:nvPr>
            <p:ph type="body" sz="quarter" idx="14"/>
          </p:nvPr>
        </p:nvSpPr>
        <p:spPr/>
        <p:txBody>
          <a:bodyPr/>
          <a:lstStyle/>
          <a:p>
            <a:pPr lvl="1"/>
            <a:r>
              <a:rPr lang="fr-FR" dirty="0"/>
              <a:t>Exemples de rétroaction</a:t>
            </a:r>
            <a:endParaRPr lang="fr-FR" b="0" i="1" dirty="0">
              <a:solidFill>
                <a:schemeClr val="tx1">
                  <a:lumMod val="50000"/>
                  <a:lumOff val="50000"/>
                </a:schemeClr>
              </a:solidFill>
            </a:endParaRPr>
          </a:p>
        </p:txBody>
      </p:sp>
      <p:sp>
        <p:nvSpPr>
          <p:cNvPr id="8" name="ZoneTexte 7">
            <a:extLst>
              <a:ext uri="{FF2B5EF4-FFF2-40B4-BE49-F238E27FC236}">
                <a16:creationId xmlns:a16="http://schemas.microsoft.com/office/drawing/2014/main" id="{BFD968EE-6BE6-490B-69D2-75C21C0C76CA}"/>
              </a:ext>
            </a:extLst>
          </p:cNvPr>
          <p:cNvSpPr txBox="1"/>
          <p:nvPr/>
        </p:nvSpPr>
        <p:spPr>
          <a:xfrm>
            <a:off x="1941486" y="1496948"/>
            <a:ext cx="4140000" cy="4086225"/>
          </a:xfrm>
          <a:prstGeom prst="roundRect">
            <a:avLst/>
          </a:prstGeom>
          <a:solidFill>
            <a:srgbClr val="FFC6C7"/>
          </a:solidFill>
        </p:spPr>
        <p:txBody>
          <a:bodyPr wrap="square">
            <a:noAutofit/>
          </a:bodyPr>
          <a:lstStyle/>
          <a:p>
            <a:pPr algn="ctr"/>
            <a:r>
              <a:rPr lang="fr-CA" sz="2400" b="1" kern="1200" dirty="0">
                <a:latin typeface="Noto Sans" panose="020B0502040504020204" pitchFamily="34" charset="0"/>
                <a:ea typeface="Noto Sans" panose="020B0502040504020204" pitchFamily="34" charset="0"/>
                <a:cs typeface="Noto Sans" panose="020B0502040504020204" pitchFamily="34" charset="0"/>
              </a:rPr>
              <a:t>Activité </a:t>
            </a:r>
            <a:br>
              <a:rPr lang="fr-CA" sz="2400" b="1" kern="1200" dirty="0">
                <a:latin typeface="Noto Sans" panose="020B0502040504020204" pitchFamily="34" charset="0"/>
                <a:ea typeface="Noto Sans" panose="020B0502040504020204" pitchFamily="34" charset="0"/>
                <a:cs typeface="Noto Sans" panose="020B0502040504020204" pitchFamily="34" charset="0"/>
              </a:rPr>
            </a:br>
            <a:r>
              <a:rPr lang="fr-CA" sz="2400" b="1" kern="1200" dirty="0">
                <a:latin typeface="Noto Sans" panose="020B0502040504020204" pitchFamily="34" charset="0"/>
                <a:ea typeface="Noto Sans" panose="020B0502040504020204" pitchFamily="34" charset="0"/>
                <a:cs typeface="Noto Sans" panose="020B0502040504020204" pitchFamily="34" charset="0"/>
              </a:rPr>
              <a:t>de </a:t>
            </a:r>
            <a:r>
              <a:rPr lang="fr-CA" sz="2400" b="1"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réalisation</a:t>
            </a:r>
          </a:p>
          <a:p>
            <a:endParaRPr lang="fr-CA" sz="16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p>
            <a: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Les élèves peuvent choisir trois problèmes </a:t>
            </a:r>
            <a:b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à résoudre, avec démarche complète et communication efficace, mais en imposant </a:t>
            </a:r>
            <a:b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la contrainte que les élèves forts doivent absolument résoudre l’un des deux derniers problèmes. Pour ce faire, les questionnaires </a:t>
            </a:r>
            <a:b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sont photocopiés en deux couleurs différentes. </a:t>
            </a:r>
            <a:b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Les élèves ayant des questionnaires verts </a:t>
            </a:r>
            <a:b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(par exemple) ont le choix de trois problèmes parmi les cinq, tandis que ceux qui ont un questionnaire jaune doivent au moins faire </a:t>
            </a:r>
            <a:b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br>
            <a:r>
              <a:rPr lang="fr-CA" sz="1200" u="non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l’un des deux derniers problèmes.</a:t>
            </a:r>
            <a:endParaRPr lang="fr-CA" sz="1200" u="none"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ZoneTexte 10">
            <a:extLst>
              <a:ext uri="{FF2B5EF4-FFF2-40B4-BE49-F238E27FC236}">
                <a16:creationId xmlns:a16="http://schemas.microsoft.com/office/drawing/2014/main" id="{DE56AFB2-71DF-40E3-AAC0-B224A90FE6D6}"/>
              </a:ext>
            </a:extLst>
          </p:cNvPr>
          <p:cNvSpPr txBox="1"/>
          <p:nvPr/>
        </p:nvSpPr>
        <p:spPr>
          <a:xfrm>
            <a:off x="6395560" y="1496948"/>
            <a:ext cx="4140000" cy="4086225"/>
          </a:xfrm>
          <a:prstGeom prst="roundRect">
            <a:avLst/>
          </a:prstGeom>
          <a:solidFill>
            <a:srgbClr val="C8EDFF"/>
          </a:solidFill>
        </p:spPr>
        <p:txBody>
          <a:bodyPr wrap="square">
            <a:noAutofit/>
          </a:bodyPr>
          <a:lstStyle>
            <a:defPPr>
              <a:defRPr lang="fr-FR"/>
            </a:defPPr>
            <a:lvl1pPr>
              <a:defRPr sz="2400" b="1">
                <a:latin typeface="Noto Sans" panose="020B0502040504020204" pitchFamily="34" charset="0"/>
                <a:ea typeface="Noto Sans" panose="020B0502040504020204" pitchFamily="34" charset="0"/>
                <a:cs typeface="Noto Sans" panose="020B0502040504020204" pitchFamily="34" charset="0"/>
              </a:defRPr>
            </a:lvl1pPr>
          </a:lstStyle>
          <a:p>
            <a:pPr algn="ctr"/>
            <a:r>
              <a:rPr lang="fr-CA" dirty="0"/>
              <a:t>Activité </a:t>
            </a:r>
            <a:br>
              <a:rPr lang="fr-CA" dirty="0"/>
            </a:br>
            <a:r>
              <a:rPr lang="fr-CA" dirty="0"/>
              <a:t>d’intégration</a:t>
            </a:r>
          </a:p>
          <a:p>
            <a:endParaRPr lang="fr-CA" sz="1600" b="0" dirty="0"/>
          </a:p>
          <a:p>
            <a:r>
              <a:rPr lang="fr-CA" sz="1200" b="0" dirty="0"/>
              <a:t>L’enseignant fait le point en grand groupe avec les élèves sur la situation, leurs apprentissages </a:t>
            </a:r>
            <a:br>
              <a:rPr lang="fr-CA" sz="1200" b="0" dirty="0"/>
            </a:br>
            <a:r>
              <a:rPr lang="fr-CA" sz="1200" b="0" dirty="0"/>
              <a:t>et leurs stratégies. Il fait ressortir aux élèves </a:t>
            </a:r>
            <a:br>
              <a:rPr lang="fr-CA" sz="1200" b="0" dirty="0"/>
            </a:br>
            <a:r>
              <a:rPr lang="fr-CA" sz="1200" b="0" dirty="0"/>
              <a:t>les stratégies les plus efficaces et fait ressortir </a:t>
            </a:r>
            <a:br>
              <a:rPr lang="fr-CA" sz="1200" b="0" dirty="0"/>
            </a:br>
            <a:r>
              <a:rPr lang="fr-CA" sz="1200" b="0" dirty="0"/>
              <a:t>les éléments exportables dans d’autres situations. Les élèves identifient les concepts et processus mathématiques qui leur ont été utiles dans la situation, et cherchent d’autres contextes où l’on pourrait s’en servir. Ils identifient </a:t>
            </a:r>
            <a:br>
              <a:rPr lang="fr-CA" sz="1200" b="0" dirty="0"/>
            </a:br>
            <a:r>
              <a:rPr lang="fr-CA" sz="1200" b="0" dirty="0"/>
              <a:t>leurs forces et des points à améliorer.</a:t>
            </a:r>
          </a:p>
          <a:p>
            <a:endParaRPr lang="fr-CA" sz="1600" b="0" dirty="0"/>
          </a:p>
        </p:txBody>
      </p:sp>
    </p:spTree>
    <p:extLst>
      <p:ext uri="{BB962C8B-B14F-4D97-AF65-F5344CB8AC3E}">
        <p14:creationId xmlns:p14="http://schemas.microsoft.com/office/powerpoint/2010/main" val="2418648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16</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280149" y="1554480"/>
            <a:ext cx="3409535" cy="3674225"/>
          </a:xfrm>
        </p:spPr>
        <p:txBody>
          <a:bodyPr/>
          <a:lstStyle/>
          <a:p>
            <a:r>
              <a:rPr lang="fr-FR" sz="4000">
                <a:solidFill>
                  <a:srgbClr val="FFC000"/>
                </a:solidFill>
              </a:rPr>
              <a:t>Activité 8</a:t>
            </a:r>
            <a:br>
              <a:rPr lang="fr-FR"/>
            </a:br>
            <a:r>
              <a:rPr lang="fr-FR"/>
              <a:t>Intégrer </a:t>
            </a:r>
            <a:br>
              <a:rPr lang="fr-FR"/>
            </a:br>
            <a:r>
              <a:rPr lang="fr-FR"/>
              <a:t>des pistes </a:t>
            </a:r>
            <a:br>
              <a:rPr lang="fr-FR"/>
            </a:br>
            <a:r>
              <a:rPr lang="fr-FR"/>
              <a:t>de rétroaction</a:t>
            </a:r>
          </a:p>
        </p:txBody>
      </p:sp>
      <p:sp>
        <p:nvSpPr>
          <p:cNvPr id="7" name="Titre 1">
            <a:extLst>
              <a:ext uri="{FF2B5EF4-FFF2-40B4-BE49-F238E27FC236}">
                <a16:creationId xmlns:a16="http://schemas.microsoft.com/office/drawing/2014/main" id="{F0EEDF49-FCF6-8304-0E22-CB69FD714060}"/>
              </a:ext>
            </a:extLst>
          </p:cNvPr>
          <p:cNvSpPr txBox="1">
            <a:spLocks/>
          </p:cNvSpPr>
          <p:nvPr/>
        </p:nvSpPr>
        <p:spPr>
          <a:xfrm>
            <a:off x="4357393" y="1890801"/>
            <a:ext cx="2471579" cy="2386581"/>
          </a:xfrm>
          <a:prstGeom prst="roundRect">
            <a:avLst/>
          </a:prstGeom>
          <a:solidFill>
            <a:srgbClr val="FFC000">
              <a:alpha val="27156"/>
            </a:srgbClr>
          </a:solidFill>
          <a:ln>
            <a:noFill/>
          </a:ln>
        </p:spPr>
        <p:style>
          <a:lnRef idx="2">
            <a:schemeClr val="dk1"/>
          </a:lnRef>
          <a:fillRef idx="1">
            <a:schemeClr val="lt1"/>
          </a:fillRef>
          <a:effectRef idx="0">
            <a:schemeClr val="dk1"/>
          </a:effectRef>
          <a:fontRef idx="minor">
            <a:schemeClr val="dk1"/>
          </a:fontRef>
        </p:style>
        <p:txBody>
          <a:bodyPr vert="horz" wrap="square" lIns="108000" tIns="108000" rIns="108000" bIns="108000" rtlCol="0" anchor="t" anchorCtr="0">
            <a:spAutoFit/>
          </a:bodyPr>
          <a:lstStyle>
            <a:lvl1pPr algn="l" defTabSz="914400" rtl="0" eaLnBrk="1" latinLnBrk="0" hangingPunct="1">
              <a:lnSpc>
                <a:spcPct val="90000"/>
              </a:lnSpc>
              <a:spcBef>
                <a:spcPct val="0"/>
              </a:spcBef>
              <a:buNone/>
              <a:defRPr sz="3200" b="1"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algn="ctr">
              <a:lnSpc>
                <a:spcPct val="100000"/>
              </a:lnSpc>
            </a:pPr>
            <a:r>
              <a:rPr lang="en-US" sz="1400" dirty="0">
                <a:solidFill>
                  <a:srgbClr val="643772"/>
                </a:solidFill>
              </a:rPr>
              <a:t>De l’évaluation </a:t>
            </a:r>
            <a:br>
              <a:rPr lang="en-US" sz="1400" dirty="0">
                <a:solidFill>
                  <a:srgbClr val="643772"/>
                </a:solidFill>
              </a:rPr>
            </a:br>
            <a:r>
              <a:rPr lang="en-US" sz="1400" dirty="0">
                <a:solidFill>
                  <a:srgbClr val="643772"/>
                </a:solidFill>
              </a:rPr>
              <a:t>des apprentissages </a:t>
            </a:r>
            <a:br>
              <a:rPr lang="en-US" sz="1400" dirty="0">
                <a:solidFill>
                  <a:srgbClr val="643772"/>
                </a:solidFill>
              </a:rPr>
            </a:br>
            <a:r>
              <a:rPr lang="en-US" sz="1400" dirty="0">
                <a:solidFill>
                  <a:srgbClr val="643772"/>
                </a:solidFill>
              </a:rPr>
              <a:t>à l’évaluation pour l’apprentissage : </a:t>
            </a:r>
            <a:br>
              <a:rPr lang="en-US" sz="1400" dirty="0">
                <a:solidFill>
                  <a:srgbClr val="643772"/>
                </a:solidFill>
              </a:rPr>
            </a:br>
            <a:r>
              <a:rPr lang="en-US" sz="1400" dirty="0" err="1">
                <a:solidFill>
                  <a:srgbClr val="643772"/>
                </a:solidFill>
              </a:rPr>
              <a:t>état</a:t>
            </a:r>
            <a:r>
              <a:rPr lang="en-US" sz="1400" dirty="0">
                <a:solidFill>
                  <a:srgbClr val="643772"/>
                </a:solidFill>
              </a:rPr>
              <a:t> de la situation </a:t>
            </a:r>
            <a:br>
              <a:rPr lang="en-US" sz="1400" dirty="0">
                <a:solidFill>
                  <a:srgbClr val="643772"/>
                </a:solidFill>
              </a:rPr>
            </a:br>
            <a:r>
              <a:rPr lang="en-US" sz="1400" dirty="0">
                <a:solidFill>
                  <a:srgbClr val="643772"/>
                </a:solidFill>
              </a:rPr>
              <a:t>à travers les pratiques d’évaluation </a:t>
            </a:r>
            <a:br>
              <a:rPr lang="en-US" sz="1400" dirty="0">
                <a:solidFill>
                  <a:srgbClr val="643772"/>
                </a:solidFill>
              </a:rPr>
            </a:br>
            <a:r>
              <a:rPr lang="en-US" sz="1400" dirty="0">
                <a:solidFill>
                  <a:srgbClr val="643772"/>
                </a:solidFill>
              </a:rPr>
              <a:t>dans l’enseignement </a:t>
            </a:r>
            <a:r>
              <a:rPr lang="en-US" sz="1400" dirty="0" err="1">
                <a:solidFill>
                  <a:srgbClr val="643772"/>
                </a:solidFill>
              </a:rPr>
              <a:t>élémentaire</a:t>
            </a:r>
            <a:r>
              <a:rPr lang="en-US" sz="1400" dirty="0">
                <a:solidFill>
                  <a:srgbClr val="643772"/>
                </a:solidFill>
              </a:rPr>
              <a:t> </a:t>
            </a:r>
            <a:r>
              <a:rPr lang="en-US" sz="1400" err="1">
                <a:solidFill>
                  <a:srgbClr val="643772"/>
                </a:solidFill>
              </a:rPr>
              <a:t>guinéen</a:t>
            </a:r>
            <a:r>
              <a:rPr lang="en-US" sz="1400">
                <a:solidFill>
                  <a:srgbClr val="643772"/>
                </a:solidFill>
              </a:rPr>
              <a:t>.</a:t>
            </a:r>
            <a:endParaRPr lang="en-US" sz="1400" dirty="0">
              <a:solidFill>
                <a:srgbClr val="643772"/>
              </a:solidFill>
            </a:endParaRPr>
          </a:p>
        </p:txBody>
      </p:sp>
      <p:sp>
        <p:nvSpPr>
          <p:cNvPr id="8" name="ZoneTexte 7">
            <a:extLst>
              <a:ext uri="{FF2B5EF4-FFF2-40B4-BE49-F238E27FC236}">
                <a16:creationId xmlns:a16="http://schemas.microsoft.com/office/drawing/2014/main" id="{401D4544-4EC1-8B36-8F1A-E93C787C4A64}"/>
              </a:ext>
            </a:extLst>
          </p:cNvPr>
          <p:cNvSpPr txBox="1"/>
          <p:nvPr/>
        </p:nvSpPr>
        <p:spPr>
          <a:xfrm>
            <a:off x="7318221" y="693372"/>
            <a:ext cx="3998097" cy="923330"/>
          </a:xfrm>
          <a:prstGeom prst="rect">
            <a:avLst/>
          </a:prstGeom>
          <a:noFill/>
        </p:spPr>
        <p:txBody>
          <a:bodyPr wrap="square">
            <a:spAutoFit/>
          </a:bodyPr>
          <a:lstStyle/>
          <a:p>
            <a:pPr algn="ctr"/>
            <a:r>
              <a:rPr lang="fr-CA">
                <a:solidFill>
                  <a:schemeClr val="tx1">
                    <a:lumMod val="50000"/>
                    <a:lumOff val="50000"/>
                  </a:schemeClr>
                </a:solidFill>
                <a:effectLst/>
                <a:latin typeface="Arial" panose="020B0604020202020204" pitchFamily="34" charset="0"/>
                <a:ea typeface="Meiryo" panose="020B0604030504040204" pitchFamily="34" charset="-128"/>
                <a:cs typeface="Arial" panose="020B0604020202020204" pitchFamily="34" charset="0"/>
              </a:rPr>
              <a:t>Tableau CLXIV : </a:t>
            </a:r>
            <a:br>
              <a:rPr lang="fr-CA">
                <a:effectLst/>
                <a:latin typeface="Arial" panose="020B0604020202020204" pitchFamily="34" charset="0"/>
                <a:ea typeface="Meiryo" panose="020B0604030504040204" pitchFamily="34" charset="-128"/>
                <a:cs typeface="Arial" panose="020B0604020202020204" pitchFamily="34" charset="0"/>
              </a:rPr>
            </a:br>
            <a:r>
              <a:rPr lang="fr-CA">
                <a:effectLst/>
                <a:latin typeface="Arial" panose="020B0604020202020204" pitchFamily="34" charset="0"/>
                <a:ea typeface="Meiryo" panose="020B0604030504040204" pitchFamily="34" charset="-128"/>
                <a:cs typeface="Arial" panose="020B0604020202020204" pitchFamily="34" charset="0"/>
              </a:rPr>
              <a:t>Place de l’évaluation </a:t>
            </a:r>
            <a:br>
              <a:rPr lang="fr-CA">
                <a:effectLst/>
                <a:latin typeface="Arial" panose="020B0604020202020204" pitchFamily="34" charset="0"/>
                <a:ea typeface="Meiryo" panose="020B0604030504040204" pitchFamily="34" charset="-128"/>
                <a:cs typeface="Arial" panose="020B0604020202020204" pitchFamily="34" charset="0"/>
              </a:rPr>
            </a:br>
            <a:r>
              <a:rPr lang="fr-CA">
                <a:effectLst/>
                <a:latin typeface="Arial" panose="020B0604020202020204" pitchFamily="34" charset="0"/>
                <a:ea typeface="Meiryo" panose="020B0604030504040204" pitchFamily="34" charset="-128"/>
                <a:cs typeface="Arial" panose="020B0604020202020204" pitchFamily="34" charset="0"/>
              </a:rPr>
              <a:t>dans le déroulement d’une leçon</a:t>
            </a:r>
          </a:p>
        </p:txBody>
      </p:sp>
      <p:graphicFrame>
        <p:nvGraphicFramePr>
          <p:cNvPr id="9" name="Tableau 8">
            <a:extLst>
              <a:ext uri="{FF2B5EF4-FFF2-40B4-BE49-F238E27FC236}">
                <a16:creationId xmlns:a16="http://schemas.microsoft.com/office/drawing/2014/main" id="{C59B60D0-60E0-57C2-8CCF-498C6AEF32DF}"/>
              </a:ext>
            </a:extLst>
          </p:cNvPr>
          <p:cNvGraphicFramePr>
            <a:graphicFrameLocks noGrp="1"/>
          </p:cNvGraphicFramePr>
          <p:nvPr>
            <p:extLst>
              <p:ext uri="{D42A27DB-BD31-4B8C-83A1-F6EECF244321}">
                <p14:modId xmlns:p14="http://schemas.microsoft.com/office/powerpoint/2010/main" val="539664984"/>
              </p:ext>
            </p:extLst>
          </p:nvPr>
        </p:nvGraphicFramePr>
        <p:xfrm>
          <a:off x="7152778" y="1710482"/>
          <a:ext cx="4404548" cy="2941920"/>
        </p:xfrm>
        <a:graphic>
          <a:graphicData uri="http://schemas.openxmlformats.org/drawingml/2006/table">
            <a:tbl>
              <a:tblPr firstRow="1" bandRow="1">
                <a:tableStyleId>{16D9F66E-5EB9-4882-86FB-DCBF35E3C3E4}</a:tableStyleId>
              </a:tblPr>
              <a:tblGrid>
                <a:gridCol w="2488662">
                  <a:extLst>
                    <a:ext uri="{9D8B030D-6E8A-4147-A177-3AD203B41FA5}">
                      <a16:colId xmlns:a16="http://schemas.microsoft.com/office/drawing/2014/main" val="317251074"/>
                    </a:ext>
                  </a:extLst>
                </a:gridCol>
                <a:gridCol w="1197429">
                  <a:extLst>
                    <a:ext uri="{9D8B030D-6E8A-4147-A177-3AD203B41FA5}">
                      <a16:colId xmlns:a16="http://schemas.microsoft.com/office/drawing/2014/main" val="2135407973"/>
                    </a:ext>
                  </a:extLst>
                </a:gridCol>
                <a:gridCol w="718457">
                  <a:extLst>
                    <a:ext uri="{9D8B030D-6E8A-4147-A177-3AD203B41FA5}">
                      <a16:colId xmlns:a16="http://schemas.microsoft.com/office/drawing/2014/main" val="3026037700"/>
                    </a:ext>
                  </a:extLst>
                </a:gridCol>
              </a:tblGrid>
              <a:tr h="0">
                <a:tc>
                  <a:txBody>
                    <a:bodyPr/>
                    <a:lstStyle/>
                    <a:p>
                      <a:r>
                        <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Place de l’évaluation</a:t>
                      </a:r>
                      <a:endParaRPr lang="fr-CA" sz="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mpd="sng">
                      <a:noFill/>
                    </a:lnT>
                    <a:solidFill>
                      <a:schemeClr val="accent6"/>
                    </a:solidFill>
                  </a:tcPr>
                </a:tc>
                <a:tc>
                  <a:txBody>
                    <a:bodyPr/>
                    <a:lstStyle/>
                    <a:p>
                      <a:pPr algn="ctr"/>
                      <a:r>
                        <a:rPr lang="fr-CA" sz="12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Fréquence</a:t>
                      </a:r>
                      <a:endParaRPr lang="fr-CA" sz="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solidFill>
                      <a:schemeClr val="accent6"/>
                    </a:solidFill>
                  </a:tcPr>
                </a:tc>
                <a:tc>
                  <a:txBody>
                    <a:bodyPr/>
                    <a:lstStyle/>
                    <a:p>
                      <a:pPr algn="ctr"/>
                      <a:r>
                        <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t>
                      </a: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solidFill>
                      <a:schemeClr val="accent6"/>
                    </a:solidFill>
                  </a:tcPr>
                </a:tc>
                <a:extLst>
                  <a:ext uri="{0D108BD9-81ED-4DB2-BD59-A6C34878D82A}">
                    <a16:rowId xmlns:a16="http://schemas.microsoft.com/office/drawing/2014/main" val="3255856127"/>
                  </a:ext>
                </a:extLst>
              </a:tr>
              <a:tr h="0">
                <a:tc>
                  <a:txBody>
                    <a:bodyPr/>
                    <a:lstStyle/>
                    <a:p>
                      <a:r>
                        <a:rPr lang="fr-CA" sz="1200" b="1" dirty="0">
                          <a:effectLst/>
                          <a:latin typeface="Noto Sans" panose="020B0502040504020204" pitchFamily="34" charset="0"/>
                          <a:ea typeface="Noto Sans" panose="020B0502040504020204" pitchFamily="34" charset="0"/>
                          <a:cs typeface="Noto Sans" panose="020B0502040504020204" pitchFamily="34" charset="0"/>
                        </a:rPr>
                        <a:t>À chacune des </a:t>
                      </a:r>
                      <a:r>
                        <a:rPr lang="fr-CA" sz="1200" b="1">
                          <a:effectLst/>
                          <a:latin typeface="Noto Sans" panose="020B0502040504020204" pitchFamily="34" charset="0"/>
                          <a:ea typeface="Noto Sans" panose="020B0502040504020204" pitchFamily="34" charset="0"/>
                          <a:cs typeface="Noto Sans" panose="020B0502040504020204" pitchFamily="34" charset="0"/>
                        </a:rPr>
                        <a:t>trois étapes</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80</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44,4</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B w="12700" cmpd="sng">
                      <a:noFill/>
                    </a:lnB>
                  </a:tcPr>
                </a:tc>
                <a:extLst>
                  <a:ext uri="{0D108BD9-81ED-4DB2-BD59-A6C34878D82A}">
                    <a16:rowId xmlns:a16="http://schemas.microsoft.com/office/drawing/2014/main" val="153805119"/>
                  </a:ext>
                </a:extLst>
              </a:tr>
              <a:tr h="0">
                <a:tc>
                  <a:txBody>
                    <a:bodyPr/>
                    <a:lstStyle/>
                    <a:p>
                      <a:r>
                        <a:rPr lang="fr-CA" sz="1200" b="1" dirty="0">
                          <a:effectLst/>
                          <a:latin typeface="Noto Sans" panose="020B0502040504020204" pitchFamily="34" charset="0"/>
                          <a:ea typeface="Noto Sans" panose="020B0502040504020204" pitchFamily="34" charset="0"/>
                          <a:cs typeface="Noto Sans" panose="020B0502040504020204" pitchFamily="34" charset="0"/>
                        </a:rPr>
                        <a:t>Au </a:t>
                      </a:r>
                      <a:r>
                        <a:rPr lang="fr-CA" sz="1200" b="1">
                          <a:effectLst/>
                          <a:latin typeface="Noto Sans" panose="020B0502040504020204" pitchFamily="34" charset="0"/>
                          <a:ea typeface="Noto Sans" panose="020B0502040504020204" pitchFamily="34" charset="0"/>
                          <a:cs typeface="Noto Sans" panose="020B0502040504020204" pitchFamily="34" charset="0"/>
                        </a:rPr>
                        <a:t>début seulement</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26</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14,4</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lnB w="12700" cmpd="sng">
                      <a:noFill/>
                    </a:lnB>
                  </a:tcPr>
                </a:tc>
                <a:extLst>
                  <a:ext uri="{0D108BD9-81ED-4DB2-BD59-A6C34878D82A}">
                    <a16:rowId xmlns:a16="http://schemas.microsoft.com/office/drawing/2014/main" val="626793286"/>
                  </a:ext>
                </a:extLst>
              </a:tr>
              <a:tr h="0">
                <a:tc>
                  <a:txBody>
                    <a:bodyPr/>
                    <a:lstStyle/>
                    <a:p>
                      <a:r>
                        <a:rPr lang="fr-CA" sz="1200" b="1" dirty="0">
                          <a:effectLst/>
                          <a:latin typeface="Noto Sans" panose="020B0502040504020204" pitchFamily="34" charset="0"/>
                          <a:ea typeface="Noto Sans" panose="020B0502040504020204" pitchFamily="34" charset="0"/>
                          <a:cs typeface="Noto Sans" panose="020B0502040504020204" pitchFamily="34" charset="0"/>
                        </a:rPr>
                        <a:t>À la </a:t>
                      </a:r>
                      <a:r>
                        <a:rPr lang="fr-CA" sz="1200" b="1">
                          <a:effectLst/>
                          <a:latin typeface="Noto Sans" panose="020B0502040504020204" pitchFamily="34" charset="0"/>
                          <a:ea typeface="Noto Sans" panose="020B0502040504020204" pitchFamily="34" charset="0"/>
                          <a:cs typeface="Noto Sans" panose="020B0502040504020204" pitchFamily="34" charset="0"/>
                        </a:rPr>
                        <a:t>fin seulement</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26</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14,4</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lnB w="12700" cmpd="sng">
                      <a:noFill/>
                    </a:lnB>
                  </a:tcPr>
                </a:tc>
                <a:extLst>
                  <a:ext uri="{0D108BD9-81ED-4DB2-BD59-A6C34878D82A}">
                    <a16:rowId xmlns:a16="http://schemas.microsoft.com/office/drawing/2014/main" val="2754112479"/>
                  </a:ext>
                </a:extLst>
              </a:tr>
              <a:tr h="0">
                <a:tc>
                  <a:txBody>
                    <a:bodyPr/>
                    <a:lstStyle/>
                    <a:p>
                      <a:r>
                        <a:rPr lang="fr-CA" sz="1200" b="1" dirty="0">
                          <a:effectLst/>
                          <a:latin typeface="Noto Sans" panose="020B0502040504020204" pitchFamily="34" charset="0"/>
                          <a:ea typeface="Noto Sans" panose="020B0502040504020204" pitchFamily="34" charset="0"/>
                          <a:cs typeface="Noto Sans" panose="020B0502040504020204" pitchFamily="34" charset="0"/>
                        </a:rPr>
                        <a:t>Au milieu et à </a:t>
                      </a:r>
                      <a:r>
                        <a:rPr lang="fr-CA" sz="1200" b="1">
                          <a:effectLst/>
                          <a:latin typeface="Noto Sans" panose="020B0502040504020204" pitchFamily="34" charset="0"/>
                          <a:ea typeface="Noto Sans" panose="020B0502040504020204" pitchFamily="34" charset="0"/>
                          <a:cs typeface="Noto Sans" panose="020B0502040504020204" pitchFamily="34" charset="0"/>
                        </a:rPr>
                        <a:t>la fin</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21</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11,7</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lnB w="12700" cmpd="sng">
                      <a:noFill/>
                    </a:lnB>
                  </a:tcPr>
                </a:tc>
                <a:extLst>
                  <a:ext uri="{0D108BD9-81ED-4DB2-BD59-A6C34878D82A}">
                    <a16:rowId xmlns:a16="http://schemas.microsoft.com/office/drawing/2014/main" val="1903273751"/>
                  </a:ext>
                </a:extLst>
              </a:tr>
              <a:tr h="0">
                <a:tc>
                  <a:txBody>
                    <a:bodyPr/>
                    <a:lstStyle/>
                    <a:p>
                      <a:r>
                        <a:rPr lang="fr-CA" sz="1200" b="1" dirty="0">
                          <a:effectLst/>
                          <a:latin typeface="Noto Sans" panose="020B0502040504020204" pitchFamily="34" charset="0"/>
                          <a:ea typeface="Noto Sans" panose="020B0502040504020204" pitchFamily="34" charset="0"/>
                          <a:cs typeface="Noto Sans" panose="020B0502040504020204" pitchFamily="34" charset="0"/>
                        </a:rPr>
                        <a:t>Au début et à </a:t>
                      </a:r>
                      <a:r>
                        <a:rPr lang="fr-CA" sz="1200" b="1">
                          <a:effectLst/>
                          <a:latin typeface="Noto Sans" panose="020B0502040504020204" pitchFamily="34" charset="0"/>
                          <a:ea typeface="Noto Sans" panose="020B0502040504020204" pitchFamily="34" charset="0"/>
                          <a:cs typeface="Noto Sans" panose="020B0502040504020204" pitchFamily="34" charset="0"/>
                        </a:rPr>
                        <a:t>la fin</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19</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10,6</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lnB w="12700" cmpd="sng">
                      <a:noFill/>
                    </a:lnB>
                  </a:tcPr>
                </a:tc>
                <a:extLst>
                  <a:ext uri="{0D108BD9-81ED-4DB2-BD59-A6C34878D82A}">
                    <a16:rowId xmlns:a16="http://schemas.microsoft.com/office/drawing/2014/main" val="1158523033"/>
                  </a:ext>
                </a:extLst>
              </a:tr>
              <a:tr h="0">
                <a:tc>
                  <a:txBody>
                    <a:bodyPr/>
                    <a:lstStyle/>
                    <a:p>
                      <a:r>
                        <a:rPr lang="fr-CA" sz="1200" b="1" dirty="0">
                          <a:effectLst/>
                          <a:latin typeface="Noto Sans" panose="020B0502040504020204" pitchFamily="34" charset="0"/>
                          <a:ea typeface="Noto Sans" panose="020B0502040504020204" pitchFamily="34" charset="0"/>
                          <a:cs typeface="Noto Sans" panose="020B0502040504020204" pitchFamily="34" charset="0"/>
                        </a:rPr>
                        <a:t>Au </a:t>
                      </a:r>
                      <a:r>
                        <a:rPr lang="fr-CA" sz="1200" b="1">
                          <a:effectLst/>
                          <a:latin typeface="Noto Sans" panose="020B0502040504020204" pitchFamily="34" charset="0"/>
                          <a:ea typeface="Noto Sans" panose="020B0502040504020204" pitchFamily="34" charset="0"/>
                          <a:cs typeface="Noto Sans" panose="020B0502040504020204" pitchFamily="34" charset="0"/>
                        </a:rPr>
                        <a:t>milieu seulement</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8</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4,4</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lnB w="12700" cmpd="sng">
                      <a:noFill/>
                    </a:lnB>
                  </a:tcPr>
                </a:tc>
                <a:extLst>
                  <a:ext uri="{0D108BD9-81ED-4DB2-BD59-A6C34878D82A}">
                    <a16:rowId xmlns:a16="http://schemas.microsoft.com/office/drawing/2014/main" val="2361480477"/>
                  </a:ext>
                </a:extLst>
              </a:tr>
              <a:tr h="0">
                <a:tc>
                  <a:txBody>
                    <a:bodyPr/>
                    <a:lstStyle/>
                    <a:p>
                      <a:r>
                        <a:rPr lang="fr-CA" sz="1200" b="1" dirty="0">
                          <a:effectLst/>
                          <a:latin typeface="Noto Sans" panose="020B0502040504020204" pitchFamily="34" charset="0"/>
                          <a:ea typeface="Noto Sans" panose="020B0502040504020204" pitchFamily="34" charset="0"/>
                          <a:cs typeface="Noto Sans" panose="020B0502040504020204" pitchFamily="34" charset="0"/>
                        </a:rPr>
                        <a:t>Au début et </a:t>
                      </a:r>
                      <a:r>
                        <a:rPr lang="fr-CA" sz="1200" b="1">
                          <a:effectLst/>
                          <a:latin typeface="Noto Sans" panose="020B0502040504020204" pitchFamily="34" charset="0"/>
                          <a:ea typeface="Noto Sans" panose="020B0502040504020204" pitchFamily="34" charset="0"/>
                          <a:cs typeface="Noto Sans" panose="020B0502040504020204" pitchFamily="34" charset="0"/>
                        </a:rPr>
                        <a:t>au milieu</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0</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0,0</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lnB w="12700" cmpd="sng">
                      <a:noFill/>
                    </a:lnB>
                  </a:tcPr>
                </a:tc>
                <a:extLst>
                  <a:ext uri="{0D108BD9-81ED-4DB2-BD59-A6C34878D82A}">
                    <a16:rowId xmlns:a16="http://schemas.microsoft.com/office/drawing/2014/main" val="302186482"/>
                  </a:ext>
                </a:extLst>
              </a:tr>
              <a:tr h="0">
                <a:tc>
                  <a:txBody>
                    <a:bodyPr/>
                    <a:lstStyle/>
                    <a:p>
                      <a:r>
                        <a:rPr lang="fr-CA" sz="1200" b="1">
                          <a:effectLst/>
                          <a:latin typeface="Noto Sans" panose="020B0502040504020204" pitchFamily="34" charset="0"/>
                          <a:ea typeface="Noto Sans" panose="020B0502040504020204" pitchFamily="34" charset="0"/>
                          <a:cs typeface="Noto Sans" panose="020B0502040504020204" pitchFamily="34" charset="0"/>
                        </a:rPr>
                        <a:t>Total</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mpd="sng">
                      <a:noFill/>
                    </a:lnL>
                    <a:lnR w="12700" cap="flat" cmpd="sng" algn="ctr">
                      <a:solidFill>
                        <a:schemeClr val="bg1"/>
                      </a:solidFill>
                      <a:prstDash val="solid"/>
                      <a:round/>
                      <a:headEnd type="none" w="med" len="med"/>
                      <a:tailEnd type="none" w="med" len="med"/>
                    </a:lnR>
                    <a:lnT w="12700" cmpd="sng">
                      <a:noFill/>
                    </a:lnT>
                    <a:lnB w="12700" cmpd="sng">
                      <a:noFill/>
                    </a:lnB>
                    <a:solidFill>
                      <a:srgbClr val="B9B1BA"/>
                    </a:solidFill>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180</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solidFill>
                      <a:srgbClr val="B9B1BA"/>
                    </a:solidFill>
                  </a:tcPr>
                </a:tc>
                <a:tc>
                  <a:txBody>
                    <a:bodyPr/>
                    <a:lstStyle/>
                    <a:p>
                      <a:pPr algn="ctr"/>
                      <a:r>
                        <a:rPr lang="fr-CA" sz="1200">
                          <a:effectLst/>
                          <a:latin typeface="Noto Sans" panose="020B0502040504020204" pitchFamily="34" charset="0"/>
                          <a:ea typeface="Noto Sans" panose="020B0502040504020204" pitchFamily="34" charset="0"/>
                          <a:cs typeface="Noto Sans" panose="020B0502040504020204" pitchFamily="34" charset="0"/>
                        </a:rPr>
                        <a:t>99,9</a:t>
                      </a:r>
                      <a:endParaRPr lang="fr-CA" sz="1200" dirty="0">
                        <a:effectLst/>
                        <a:latin typeface="Noto Sans" panose="020B0502040504020204" pitchFamily="34" charset="0"/>
                        <a:ea typeface="Noto Sans" panose="020B0502040504020204" pitchFamily="34" charset="0"/>
                        <a:cs typeface="Noto Sans" panose="020B0502040504020204" pitchFamily="34" charset="0"/>
                      </a:endParaRPr>
                    </a:p>
                  </a:txBody>
                  <a:tcPr marL="72000" marR="72000" marT="72000" marB="72000">
                    <a:lnL w="12700" cap="flat" cmpd="sng" algn="ctr">
                      <a:solidFill>
                        <a:schemeClr val="bg1"/>
                      </a:solidFill>
                      <a:prstDash val="solid"/>
                      <a:round/>
                      <a:headEnd type="none" w="med" len="med"/>
                      <a:tailEnd type="none" w="med" len="med"/>
                    </a:lnL>
                    <a:lnR w="12700" cmpd="sng">
                      <a:noFill/>
                    </a:lnR>
                    <a:lnT w="12700" cmpd="sng">
                      <a:noFill/>
                    </a:lnT>
                    <a:lnB w="12700" cmpd="sng">
                      <a:noFill/>
                    </a:lnB>
                    <a:solidFill>
                      <a:srgbClr val="B9B1BA"/>
                    </a:solidFill>
                  </a:tcPr>
                </a:tc>
                <a:extLst>
                  <a:ext uri="{0D108BD9-81ED-4DB2-BD59-A6C34878D82A}">
                    <a16:rowId xmlns:a16="http://schemas.microsoft.com/office/drawing/2014/main" val="4198816502"/>
                  </a:ext>
                </a:extLst>
              </a:tr>
            </a:tbl>
          </a:graphicData>
        </a:graphic>
      </p:graphicFrame>
      <p:sp>
        <p:nvSpPr>
          <p:cNvPr id="10" name="ZoneTexte 9">
            <a:extLst>
              <a:ext uri="{FF2B5EF4-FFF2-40B4-BE49-F238E27FC236}">
                <a16:creationId xmlns:a16="http://schemas.microsoft.com/office/drawing/2014/main" id="{2DFC978F-4A71-EC72-1E9B-3C9938E680E5}"/>
              </a:ext>
            </a:extLst>
          </p:cNvPr>
          <p:cNvSpPr txBox="1"/>
          <p:nvPr/>
        </p:nvSpPr>
        <p:spPr>
          <a:xfrm>
            <a:off x="4524307" y="5040629"/>
            <a:ext cx="7070037" cy="919401"/>
          </a:xfrm>
          <a:prstGeom prst="roundRect">
            <a:avLst/>
          </a:prstGeom>
          <a:solidFill>
            <a:srgbClr val="B391B7"/>
          </a:solidFill>
        </p:spPr>
        <p:txBody>
          <a:bodyPr wrap="square" rtlCol="0">
            <a:spAutoFit/>
          </a:bodyPr>
          <a:lstStyle/>
          <a:p>
            <a:r>
              <a:rPr lang="fr-FR"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Afin de favoriser une évaluation en continu, </a:t>
            </a:r>
            <a:r>
              <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on peut espérer que les évaluations </a:t>
            </a:r>
            <a:br>
              <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des enseignants, à ces différentes étapes de la leçon, puissent servir l’apprentissage, notamment lorsqu’elles aboutissent à des rétroactions formatives chaque fois </a:t>
            </a:r>
            <a:br>
              <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br>
            <a:r>
              <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que les performances des élèves le </a:t>
            </a:r>
            <a:r>
              <a:rPr lang="fr-CA" sz="1200" b="1">
                <a:solidFill>
                  <a:schemeClr val="bg1"/>
                </a:solidFill>
                <a:effectLst/>
                <a:latin typeface="Noto Sans" panose="020B0502040504020204" pitchFamily="34" charset="0"/>
                <a:ea typeface="Noto Sans" panose="020B0502040504020204" pitchFamily="34" charset="0"/>
                <a:cs typeface="Noto Sans" panose="020B0502040504020204" pitchFamily="34" charset="0"/>
              </a:rPr>
              <a:t>recommandent.</a:t>
            </a:r>
            <a:endParaRPr lang="fr-CA"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7953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D7E4C73-BE7F-E6F4-CE95-56D247B66750}"/>
              </a:ext>
            </a:extLst>
          </p:cNvPr>
          <p:cNvSpPr>
            <a:spLocks noGrp="1"/>
          </p:cNvSpPr>
          <p:nvPr>
            <p:ph type="ftr" sz="quarter" idx="10"/>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3" name="Espace réservé du numéro de diapositive 2">
            <a:extLst>
              <a:ext uri="{FF2B5EF4-FFF2-40B4-BE49-F238E27FC236}">
                <a16:creationId xmlns:a16="http://schemas.microsoft.com/office/drawing/2014/main" id="{B8A4A537-B54F-F519-43B8-BFFC58A7011F}"/>
              </a:ext>
            </a:extLst>
          </p:cNvPr>
          <p:cNvSpPr>
            <a:spLocks noGrp="1"/>
          </p:cNvSpPr>
          <p:nvPr>
            <p:ph type="sldNum" sz="quarter" idx="12"/>
          </p:nvPr>
        </p:nvSpPr>
        <p:spPr/>
        <p:txBody>
          <a:bodyPr/>
          <a:lstStyle/>
          <a:p>
            <a:fld id="{055BF32D-CF4B-1B43-8AA7-7C8BB1DDF0EC}" type="slidenum">
              <a:rPr lang="fr-FR" smtClean="0"/>
              <a:pPr/>
              <a:t>17</a:t>
            </a:fld>
            <a:endParaRPr lang="fr-FR" dirty="0"/>
          </a:p>
        </p:txBody>
      </p:sp>
      <p:pic>
        <p:nvPicPr>
          <p:cNvPr id="4" name="Image 3">
            <a:extLst>
              <a:ext uri="{FF2B5EF4-FFF2-40B4-BE49-F238E27FC236}">
                <a16:creationId xmlns:a16="http://schemas.microsoft.com/office/drawing/2014/main" id="{912B1D21-A4C2-D354-75BC-7C134B5C76D2}"/>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536677" y="441729"/>
            <a:ext cx="1014711" cy="991364"/>
          </a:xfrm>
          <a:prstGeom prst="rect">
            <a:avLst/>
          </a:prstGeom>
        </p:spPr>
      </p:pic>
      <p:sp>
        <p:nvSpPr>
          <p:cNvPr id="5" name="ZoneTexte 4">
            <a:extLst>
              <a:ext uri="{FF2B5EF4-FFF2-40B4-BE49-F238E27FC236}">
                <a16:creationId xmlns:a16="http://schemas.microsoft.com/office/drawing/2014/main" id="{88A74F66-43F9-3A54-C193-EDC6682DA979}"/>
              </a:ext>
            </a:extLst>
          </p:cNvPr>
          <p:cNvSpPr txBox="1"/>
          <p:nvPr/>
        </p:nvSpPr>
        <p:spPr>
          <a:xfrm>
            <a:off x="1551388" y="581080"/>
            <a:ext cx="7195924" cy="768544"/>
          </a:xfrm>
          <a:prstGeom prst="rect">
            <a:avLst/>
          </a:prstGeom>
          <a:noFill/>
          <a:effectLst/>
        </p:spPr>
        <p:txBody>
          <a:bodyPr wrap="square" rtlCol="0">
            <a:spAutoFit/>
          </a:bodyPr>
          <a:lstStyle/>
          <a:p>
            <a:pPr lvl="0" algn="l">
              <a:lnSpc>
                <a:spcPts val="2600"/>
              </a:lnSpc>
            </a:pP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Activité</a:t>
            </a:r>
            <a: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t> </a:t>
            </a:r>
            <a:br>
              <a:rPr lang="fr-FR" sz="2800" b="1" i="0" dirty="0">
                <a:solidFill>
                  <a:srgbClr val="86299F"/>
                </a:solidFill>
                <a:latin typeface="Noto Sans ExtraBold" panose="020B0502040504020204" pitchFamily="34" charset="0"/>
                <a:ea typeface="Noto Sans ExtraBold" panose="020B0502040504020204" pitchFamily="34" charset="0"/>
                <a:cs typeface="Noto Sans ExtraBold" panose="020B0502040504020204" pitchFamily="34" charset="0"/>
              </a:rPr>
            </a:br>
            <a:r>
              <a:rPr lang="fr-FR" sz="2800" b="1" i="0" dirty="0">
                <a:solidFill>
                  <a:srgbClr val="621D75"/>
                </a:solidFill>
                <a:latin typeface="Noto Sans ExtraBold" panose="020B0502040504020204" pitchFamily="34" charset="0"/>
                <a:ea typeface="Noto Sans ExtraBold" panose="020B0502040504020204" pitchFamily="34" charset="0"/>
                <a:cs typeface="Noto Sans ExtraBold" panose="020B0502040504020204" pitchFamily="34" charset="0"/>
              </a:rPr>
              <a:t>collaborative</a:t>
            </a:r>
            <a:endParaRPr lang="fr-FR" sz="2800" b="1" i="0" dirty="0">
              <a:solidFill>
                <a:srgbClr val="AD7EB8"/>
              </a:solidFill>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8" name="Espace réservé du contenu 7">
            <a:extLst>
              <a:ext uri="{FF2B5EF4-FFF2-40B4-BE49-F238E27FC236}">
                <a16:creationId xmlns:a16="http://schemas.microsoft.com/office/drawing/2014/main" id="{EAA383FA-F91F-CB22-4052-F2CC071511E5}"/>
              </a:ext>
            </a:extLst>
          </p:cNvPr>
          <p:cNvSpPr txBox="1">
            <a:spLocks/>
          </p:cNvSpPr>
          <p:nvPr/>
        </p:nvSpPr>
        <p:spPr>
          <a:xfrm>
            <a:off x="4709388" y="4151176"/>
            <a:ext cx="3012212" cy="1429567"/>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lIns="0" tIns="0" rIns="0" bIns="0">
            <a:noAutofit/>
          </a:bodyPr>
          <a:lstStyle>
            <a:lvl1pPr>
              <a:defRPr>
                <a:solidFill>
                  <a:schemeClr val="accent6"/>
                </a:solidFill>
                <a:latin typeface="+mn-lt"/>
                <a:ea typeface="+mn-ea"/>
                <a:cs typeface="+mn-cs"/>
              </a:defRPr>
            </a:lvl1pPr>
            <a:lvl2pPr>
              <a:defRPr>
                <a:solidFill>
                  <a:schemeClr val="accent6"/>
                </a:solidFill>
                <a:latin typeface="+mn-lt"/>
                <a:ea typeface="+mn-ea"/>
                <a:cs typeface="+mn-cs"/>
              </a:defRPr>
            </a:lvl2pPr>
            <a:lvl3pPr>
              <a:defRPr>
                <a:solidFill>
                  <a:schemeClr val="accent6"/>
                </a:solidFill>
                <a:latin typeface="+mn-lt"/>
                <a:ea typeface="+mn-ea"/>
                <a:cs typeface="+mn-cs"/>
              </a:defRPr>
            </a:lvl3pPr>
            <a:lvl4pPr>
              <a:defRPr>
                <a:solidFill>
                  <a:schemeClr val="accent6"/>
                </a:solidFill>
                <a:latin typeface="+mn-lt"/>
                <a:ea typeface="+mn-ea"/>
                <a:cs typeface="+mn-cs"/>
              </a:defRPr>
            </a:lvl4pPr>
            <a:lvl5pPr>
              <a:defRPr>
                <a:solidFill>
                  <a:schemeClr val="accent6"/>
                </a:solidFill>
                <a:latin typeface="+mn-lt"/>
                <a:ea typeface="+mn-ea"/>
                <a:cs typeface="+mn-cs"/>
              </a:defRPr>
            </a:lvl5pPr>
            <a:lvl6pPr>
              <a:defRPr>
                <a:solidFill>
                  <a:schemeClr val="accent6"/>
                </a:solidFill>
                <a:latin typeface="+mn-lt"/>
                <a:ea typeface="+mn-ea"/>
                <a:cs typeface="+mn-cs"/>
              </a:defRPr>
            </a:lvl6pPr>
            <a:lvl7pPr>
              <a:defRPr>
                <a:solidFill>
                  <a:schemeClr val="accent6"/>
                </a:solidFill>
                <a:latin typeface="+mn-lt"/>
                <a:ea typeface="+mn-ea"/>
                <a:cs typeface="+mn-cs"/>
              </a:defRPr>
            </a:lvl7pPr>
            <a:lvl8pPr>
              <a:defRPr>
                <a:solidFill>
                  <a:schemeClr val="accent6"/>
                </a:solidFill>
                <a:latin typeface="+mn-lt"/>
                <a:ea typeface="+mn-ea"/>
                <a:cs typeface="+mn-cs"/>
              </a:defRPr>
            </a:lvl8pPr>
            <a:lvl9pPr>
              <a:defRPr>
                <a:solidFill>
                  <a:schemeClr val="accent6"/>
                </a:solidFill>
                <a:latin typeface="+mn-lt"/>
                <a:ea typeface="+mn-ea"/>
                <a:cs typeface="+mn-cs"/>
              </a:defRPr>
            </a:lvl9pPr>
          </a:lstStyle>
          <a:p>
            <a:pPr marL="342900" indent="-342900" fontAlgn="base">
              <a:lnSpc>
                <a:spcPct val="110000"/>
              </a:lnSpc>
              <a:spcBef>
                <a:spcPts val="0"/>
              </a:spcBef>
              <a:spcAft>
                <a:spcPts val="500"/>
              </a:spcAft>
              <a:buClr>
                <a:srgbClr val="FF0000"/>
              </a:buClr>
              <a:buFont typeface="+mj-lt"/>
              <a:buAutoNum type="arabicPeriod"/>
            </a:pPr>
            <a:r>
              <a:rPr lang="fr-CA" sz="2400" dirty="0">
                <a:solidFill>
                  <a:srgbClr val="000000"/>
                </a:solidFill>
                <a:latin typeface="Noto Sans" panose="020B0502040504020204" pitchFamily="34" charset="0"/>
                <a:ea typeface="Noto Sans" panose="020B0502040504020204" pitchFamily="34" charset="0"/>
                <a:cs typeface="Noto Sans" panose="020B0502040504020204" pitchFamily="34" charset="0"/>
              </a:rPr>
              <a:t>En préparation</a:t>
            </a:r>
          </a:p>
          <a:p>
            <a:pPr marL="342900" indent="-342900" fontAlgn="base">
              <a:lnSpc>
                <a:spcPct val="110000"/>
              </a:lnSpc>
              <a:spcBef>
                <a:spcPts val="0"/>
              </a:spcBef>
              <a:spcAft>
                <a:spcPts val="500"/>
              </a:spcAft>
              <a:buClr>
                <a:srgbClr val="FF0000"/>
              </a:buClr>
              <a:buFont typeface="+mj-lt"/>
              <a:buAutoNum type="arabicPeriod"/>
            </a:pPr>
            <a:r>
              <a:rPr lang="fr-CA" sz="2400" dirty="0">
                <a:solidFill>
                  <a:srgbClr val="000000"/>
                </a:solidFill>
                <a:latin typeface="Noto Sans" panose="020B0502040504020204" pitchFamily="34" charset="0"/>
                <a:ea typeface="Noto Sans" panose="020B0502040504020204" pitchFamily="34" charset="0"/>
                <a:cs typeface="Noto Sans" panose="020B0502040504020204" pitchFamily="34" charset="0"/>
              </a:rPr>
              <a:t>En réalisation</a:t>
            </a:r>
          </a:p>
          <a:p>
            <a:pPr marL="342900" indent="-342900" fontAlgn="base">
              <a:lnSpc>
                <a:spcPct val="110000"/>
              </a:lnSpc>
              <a:spcBef>
                <a:spcPts val="0"/>
              </a:spcBef>
              <a:spcAft>
                <a:spcPts val="500"/>
              </a:spcAft>
              <a:buClr>
                <a:srgbClr val="FF0000"/>
              </a:buClr>
              <a:buFont typeface="+mj-lt"/>
              <a:buAutoNum type="arabicPeriod"/>
            </a:pPr>
            <a:r>
              <a:rPr lang="fr-CA" sz="2400" dirty="0">
                <a:solidFill>
                  <a:srgbClr val="000000"/>
                </a:solidFill>
                <a:latin typeface="Noto Sans" panose="020B0502040504020204" pitchFamily="34" charset="0"/>
                <a:ea typeface="Noto Sans" panose="020B0502040504020204" pitchFamily="34" charset="0"/>
                <a:cs typeface="Noto Sans" panose="020B0502040504020204" pitchFamily="34" charset="0"/>
              </a:rPr>
              <a:t>En intégration</a:t>
            </a:r>
          </a:p>
        </p:txBody>
      </p:sp>
      <p:sp>
        <p:nvSpPr>
          <p:cNvPr id="12" name="ZoneTexte 11">
            <a:extLst>
              <a:ext uri="{FF2B5EF4-FFF2-40B4-BE49-F238E27FC236}">
                <a16:creationId xmlns:a16="http://schemas.microsoft.com/office/drawing/2014/main" id="{A85B80A7-05A8-73F8-843C-BF03EDFCB326}"/>
              </a:ext>
            </a:extLst>
          </p:cNvPr>
          <p:cNvSpPr txBox="1"/>
          <p:nvPr/>
        </p:nvSpPr>
        <p:spPr>
          <a:xfrm>
            <a:off x="1922148" y="1830318"/>
            <a:ext cx="8347704" cy="2092881"/>
          </a:xfrm>
          <a:prstGeom prst="rect">
            <a:avLst/>
          </a:prstGeom>
          <a:noFill/>
        </p:spPr>
        <p:txBody>
          <a:bodyPr wrap="square">
            <a:spAutoFit/>
          </a:bodyPr>
          <a:lstStyle/>
          <a:p>
            <a:pPr marL="0" indent="0" algn="ctr">
              <a:spcBef>
                <a:spcPts val="0"/>
              </a:spcBef>
              <a:spcAft>
                <a:spcPts val="600"/>
              </a:spcAft>
              <a:buFont typeface="Arial" panose="020B0604020202020204" pitchFamily="34" charset="0"/>
              <a:buNone/>
            </a:pPr>
            <a: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À l’exemple de la SAE présentée,</a:t>
            </a:r>
            <a:b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br>
            <a: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reprenez le canevas de la SAE produite au module 7.</a:t>
            </a:r>
          </a:p>
          <a:p>
            <a:pPr marL="0" indent="0" algn="ctr">
              <a:spcBef>
                <a:spcPts val="0"/>
              </a:spcBef>
              <a:spcAft>
                <a:spcPts val="600"/>
              </a:spcAft>
              <a:buFont typeface="Arial" panose="020B0604020202020204" pitchFamily="34" charset="0"/>
              <a:buNone/>
            </a:pPr>
            <a: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Intégrez des pistes de régulation interactive </a:t>
            </a:r>
            <a:b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br>
            <a: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à chaque étape de la démarche afin de favoriser </a:t>
            </a:r>
            <a:b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br>
            <a:r>
              <a:rPr lang="fr-CA" sz="2400" b="1" dirty="0">
                <a:solidFill>
                  <a:schemeClr val="accent3"/>
                </a:solidFill>
                <a:latin typeface="Noto Sans" panose="020B0502040504020204" pitchFamily="34" charset="0"/>
                <a:ea typeface="Noto Sans" panose="020B0502040504020204" pitchFamily="34" charset="0"/>
                <a:cs typeface="Noto Sans" panose="020B0502040504020204" pitchFamily="34" charset="0"/>
              </a:rPr>
              <a:t>la réussite de tous les élèves.</a:t>
            </a:r>
          </a:p>
        </p:txBody>
      </p:sp>
    </p:spTree>
    <p:extLst>
      <p:ext uri="{BB962C8B-B14F-4D97-AF65-F5344CB8AC3E}">
        <p14:creationId xmlns:p14="http://schemas.microsoft.com/office/powerpoint/2010/main" val="2424759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ECF3263-AF43-B054-2F6E-4C1CBD40A604}"/>
              </a:ext>
            </a:extLst>
          </p:cNvPr>
          <p:cNvSpPr>
            <a:spLocks noGrp="1"/>
          </p:cNvSpPr>
          <p:nvPr>
            <p:ph type="sldNum" sz="quarter" idx="12"/>
          </p:nvPr>
        </p:nvSpPr>
        <p:spPr/>
        <p:txBody>
          <a:bodyPr/>
          <a:lstStyle/>
          <a:p>
            <a:fld id="{055BF32D-CF4B-1B43-8AA7-7C8BB1DDF0EC}" type="slidenum">
              <a:rPr lang="fr-FR" smtClean="0"/>
              <a:pPr/>
              <a:t>18</a:t>
            </a:fld>
            <a:endParaRPr lang="fr-FR" dirty="0"/>
          </a:p>
        </p:txBody>
      </p:sp>
      <p:sp>
        <p:nvSpPr>
          <p:cNvPr id="3" name="Espace réservé du pied de page 2">
            <a:extLst>
              <a:ext uri="{FF2B5EF4-FFF2-40B4-BE49-F238E27FC236}">
                <a16:creationId xmlns:a16="http://schemas.microsoft.com/office/drawing/2014/main" id="{FB8CEAD4-1D1F-2B75-6899-C996732FBED5}"/>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DDFD4FDD-A9B0-946B-8DAD-F9A8696CA8F8}"/>
              </a:ext>
            </a:extLst>
          </p:cNvPr>
          <p:cNvSpPr>
            <a:spLocks noGrp="1"/>
          </p:cNvSpPr>
          <p:nvPr>
            <p:ph type="title"/>
          </p:nvPr>
        </p:nvSpPr>
        <p:spPr>
          <a:xfrm>
            <a:off x="280149" y="1554480"/>
            <a:ext cx="3409535" cy="3674225"/>
          </a:xfrm>
        </p:spPr>
        <p:txBody>
          <a:bodyPr/>
          <a:lstStyle/>
          <a:p>
            <a:r>
              <a:rPr lang="fr-FR" sz="4000">
                <a:solidFill>
                  <a:srgbClr val="FFC000"/>
                </a:solidFill>
              </a:rPr>
              <a:t>Activité 9</a:t>
            </a:r>
            <a:br>
              <a:rPr lang="fr-FR"/>
            </a:br>
            <a:r>
              <a:rPr lang="fr-FR"/>
              <a:t>Objectivation</a:t>
            </a:r>
          </a:p>
        </p:txBody>
      </p:sp>
      <p:graphicFrame>
        <p:nvGraphicFramePr>
          <p:cNvPr id="5" name="Diagramme 4">
            <a:extLst>
              <a:ext uri="{FF2B5EF4-FFF2-40B4-BE49-F238E27FC236}">
                <a16:creationId xmlns:a16="http://schemas.microsoft.com/office/drawing/2014/main" id="{41830332-5E60-9856-A351-DBC89D64419C}"/>
              </a:ext>
            </a:extLst>
          </p:cNvPr>
          <p:cNvGraphicFramePr/>
          <p:nvPr>
            <p:extLst>
              <p:ext uri="{D42A27DB-BD31-4B8C-83A1-F6EECF244321}">
                <p14:modId xmlns:p14="http://schemas.microsoft.com/office/powerpoint/2010/main" val="3966512949"/>
              </p:ext>
            </p:extLst>
          </p:nvPr>
        </p:nvGraphicFramePr>
        <p:xfrm>
          <a:off x="3161793" y="1402556"/>
          <a:ext cx="7446851" cy="4052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ignalisation droite 1">
            <a:extLst>
              <a:ext uri="{FF2B5EF4-FFF2-40B4-BE49-F238E27FC236}">
                <a16:creationId xmlns:a16="http://schemas.microsoft.com/office/drawing/2014/main" id="{501D619C-4E59-93B9-452F-18CC8FD8461D}"/>
              </a:ext>
            </a:extLst>
          </p:cNvPr>
          <p:cNvSpPr/>
          <p:nvPr/>
        </p:nvSpPr>
        <p:spPr>
          <a:xfrm>
            <a:off x="8895755" y="3064862"/>
            <a:ext cx="2585046" cy="759854"/>
          </a:xfrm>
          <a:prstGeom prst="homePlat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ZoneTexte 10">
            <a:extLst>
              <a:ext uri="{FF2B5EF4-FFF2-40B4-BE49-F238E27FC236}">
                <a16:creationId xmlns:a16="http://schemas.microsoft.com/office/drawing/2014/main" id="{D5BDDC3C-9F0B-A283-E6FB-CB384F81A102}"/>
              </a:ext>
            </a:extLst>
          </p:cNvPr>
          <p:cNvSpPr txBox="1"/>
          <p:nvPr/>
        </p:nvSpPr>
        <p:spPr>
          <a:xfrm>
            <a:off x="9100728" y="3183179"/>
            <a:ext cx="2175099" cy="523220"/>
          </a:xfrm>
          <a:prstGeom prst="rect">
            <a:avLst/>
          </a:prstGeom>
          <a:noFill/>
        </p:spPr>
        <p:txBody>
          <a:bodyPr wrap="square" rtlCol="0">
            <a:spAutoFit/>
          </a:bodyPr>
          <a:lstStyle/>
          <a:p>
            <a:r>
              <a:rPr lang="fr-FR" sz="2800" b="1" dirty="0">
                <a:solidFill>
                  <a:schemeClr val="bg1"/>
                </a:solidFill>
                <a:latin typeface="Noto Sans" panose="020B0502040504020204" pitchFamily="34" charset="0"/>
                <a:ea typeface="Noto Sans" panose="020B0502040504020204" pitchFamily="34" charset="0"/>
                <a:cs typeface="Noto Sans" panose="020B0502040504020204" pitchFamily="34" charset="0"/>
              </a:rPr>
              <a:t>Module 9</a:t>
            </a:r>
          </a:p>
        </p:txBody>
      </p:sp>
    </p:spTree>
    <p:extLst>
      <p:ext uri="{BB962C8B-B14F-4D97-AF65-F5344CB8AC3E}">
        <p14:creationId xmlns:p14="http://schemas.microsoft.com/office/powerpoint/2010/main" val="1304554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5168DCD-90F1-D978-D4E8-FB201306FACC}"/>
              </a:ext>
            </a:extLst>
          </p:cNvPr>
          <p:cNvSpPr>
            <a:spLocks noGrp="1"/>
          </p:cNvSpPr>
          <p:nvPr>
            <p:ph type="sldNum" sz="quarter" idx="12"/>
          </p:nvPr>
        </p:nvSpPr>
        <p:spPr/>
        <p:txBody>
          <a:bodyPr/>
          <a:lstStyle/>
          <a:p>
            <a:fld id="{055BF32D-CF4B-1B43-8AA7-7C8BB1DDF0EC}" type="slidenum">
              <a:rPr lang="fr-FR" smtClean="0"/>
              <a:pPr/>
              <a:t>19</a:t>
            </a:fld>
            <a:endParaRPr lang="fr-FR" dirty="0"/>
          </a:p>
        </p:txBody>
      </p:sp>
      <p:sp>
        <p:nvSpPr>
          <p:cNvPr id="3" name="Espace réservé du pied de page 2">
            <a:extLst>
              <a:ext uri="{FF2B5EF4-FFF2-40B4-BE49-F238E27FC236}">
                <a16:creationId xmlns:a16="http://schemas.microsoft.com/office/drawing/2014/main" id="{09F6AF08-A135-84C9-1910-2DCE241AD1E7}"/>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F372184D-6CA9-BA62-C02A-B471B52BD800}"/>
              </a:ext>
            </a:extLst>
          </p:cNvPr>
          <p:cNvSpPr>
            <a:spLocks noGrp="1"/>
          </p:cNvSpPr>
          <p:nvPr>
            <p:ph type="title"/>
          </p:nvPr>
        </p:nvSpPr>
        <p:spPr/>
        <p:txBody>
          <a:bodyPr/>
          <a:lstStyle/>
          <a:p>
            <a:r>
              <a:rPr lang="fr-FR"/>
              <a:t>Références</a:t>
            </a:r>
          </a:p>
        </p:txBody>
      </p:sp>
      <p:sp>
        <p:nvSpPr>
          <p:cNvPr id="8" name="Espace réservé du texte 4">
            <a:extLst>
              <a:ext uri="{FF2B5EF4-FFF2-40B4-BE49-F238E27FC236}">
                <a16:creationId xmlns:a16="http://schemas.microsoft.com/office/drawing/2014/main" id="{291ADF09-3F88-F1AC-CD40-78E2DDC6A724}"/>
              </a:ext>
            </a:extLst>
          </p:cNvPr>
          <p:cNvSpPr txBox="1">
            <a:spLocks/>
          </p:cNvSpPr>
          <p:nvPr/>
        </p:nvSpPr>
        <p:spPr>
          <a:xfrm>
            <a:off x="4919671" y="1418804"/>
            <a:ext cx="6219383" cy="444080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914400" rtl="0" eaLnBrk="1" latinLnBrk="0" hangingPunct="1">
              <a:lnSpc>
                <a:spcPct val="90000"/>
              </a:lnSpc>
              <a:spcBef>
                <a:spcPts val="500"/>
              </a:spcBef>
              <a:buFont typeface="Arial" panose="020B0604020202020204" pitchFamily="34" charset="0"/>
              <a:buNone/>
              <a:defRPr sz="2400" b="1" i="0" kern="1200" baseline="0">
                <a:solidFill>
                  <a:srgbClr val="7030A0"/>
                </a:solidFill>
                <a:latin typeface="Noto Sans SemiBold" panose="020B0502040504020204" pitchFamily="34" charset="0"/>
                <a:ea typeface="Noto Sans SemiBold" panose="020B0502040504020204" pitchFamily="34" charset="0"/>
                <a:cs typeface="Noto Sans SemiBold" panose="020B050204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40"/>
              </a:lnSpc>
              <a:buClr>
                <a:srgbClr val="FFC000"/>
              </a:buClr>
              <a:buFont typeface="Wingdings" pitchFamily="2" charset="2"/>
              <a:buChar char="§"/>
            </a:pPr>
            <a:r>
              <a:rPr lang="fr-FR" sz="1200" b="1" dirty="0">
                <a:solidFill>
                  <a:schemeClr val="accent6"/>
                </a:solidFill>
              </a:rPr>
              <a:t>Diallo, M. C.</a:t>
            </a:r>
            <a:r>
              <a:rPr lang="fr-FR" sz="1200" b="1" dirty="0"/>
              <a:t>, </a:t>
            </a:r>
            <a:r>
              <a:rPr lang="fr-FR" sz="1200" b="1" dirty="0">
                <a:solidFill>
                  <a:schemeClr val="accent6"/>
                </a:solidFill>
              </a:rPr>
              <a:t>Balde, D.</a:t>
            </a:r>
            <a:r>
              <a:rPr lang="fr-FR" sz="1200" dirty="0"/>
              <a:t>, </a:t>
            </a:r>
            <a:r>
              <a:rPr lang="fr-FR" sz="1200" b="1" dirty="0">
                <a:solidFill>
                  <a:schemeClr val="accent6"/>
                </a:solidFill>
              </a:rPr>
              <a:t>Diallo, T. M.</a:t>
            </a:r>
            <a:r>
              <a:rPr lang="fr-FR" sz="1200" dirty="0"/>
              <a:t>, </a:t>
            </a:r>
            <a:r>
              <a:rPr lang="fr-FR" sz="1200" b="1" dirty="0">
                <a:solidFill>
                  <a:schemeClr val="accent6"/>
                </a:solidFill>
              </a:rPr>
              <a:t>Blondiaux, M. </a:t>
            </a:r>
            <a:r>
              <a:rPr lang="fr-FR" sz="1200" dirty="0"/>
              <a:t>et </a:t>
            </a:r>
            <a:r>
              <a:rPr lang="fr-FR" sz="1200" b="1" dirty="0">
                <a:solidFill>
                  <a:schemeClr val="accent6"/>
                </a:solidFill>
              </a:rPr>
              <a:t>Conde, S. </a:t>
            </a:r>
            <a:r>
              <a:rPr lang="fr-FR" sz="1200" dirty="0"/>
              <a:t>(2020). </a:t>
            </a:r>
            <a:br>
              <a:rPr lang="fr-FR" sz="1200" dirty="0"/>
            </a:br>
            <a:r>
              <a:rPr lang="fr-FR" sz="1200" i="1" dirty="0"/>
              <a:t>De l’évaluation des apprentissages à l’évaluation pour l’apprentissage : </a:t>
            </a:r>
            <a:br>
              <a:rPr lang="fr-FR" sz="1200" i="1" dirty="0"/>
            </a:br>
            <a:r>
              <a:rPr lang="fr-FR" sz="1200" i="1" dirty="0"/>
              <a:t>État de la situation à travers les pratiques d’évaluation dans l’enseignement </a:t>
            </a:r>
            <a:br>
              <a:rPr lang="fr-FR" sz="1200" i="1" dirty="0"/>
            </a:br>
            <a:r>
              <a:rPr lang="fr-FR" sz="1200" i="1" dirty="0"/>
              <a:t>élémentaire guinéen</a:t>
            </a:r>
            <a:r>
              <a:rPr lang="fr-FR" sz="1200" dirty="0"/>
              <a:t>. APP2-Projet transition école-collège. AUF, APPRENDRE.</a:t>
            </a:r>
          </a:p>
          <a:p>
            <a:pPr marL="171450" indent="-171450">
              <a:lnSpc>
                <a:spcPts val="1640"/>
              </a:lnSpc>
              <a:buClr>
                <a:srgbClr val="FFC000"/>
              </a:buClr>
              <a:buFont typeface="Wingdings" pitchFamily="2" charset="2"/>
              <a:buChar char="§"/>
            </a:pPr>
            <a:r>
              <a:rPr lang="fr-FR" sz="1200" b="1" dirty="0">
                <a:solidFill>
                  <a:schemeClr val="accent6"/>
                </a:solidFill>
              </a:rPr>
              <a:t>Durand, M.-J. </a:t>
            </a:r>
            <a:r>
              <a:rPr lang="fr-FR" sz="1200" dirty="0"/>
              <a:t>et </a:t>
            </a:r>
            <a:r>
              <a:rPr lang="fr-FR" sz="1200" b="1" dirty="0">
                <a:solidFill>
                  <a:schemeClr val="accent6"/>
                </a:solidFill>
              </a:rPr>
              <a:t>Chouinard, R.</a:t>
            </a:r>
            <a:r>
              <a:rPr lang="fr-FR" sz="1200" dirty="0"/>
              <a:t> (2012). </a:t>
            </a:r>
            <a:r>
              <a:rPr lang="fr-FR" sz="1200" i="1" dirty="0"/>
              <a:t>L’évaluation des apprentissages : </a:t>
            </a:r>
            <a:br>
              <a:rPr lang="fr-FR" sz="1200" i="1" dirty="0"/>
            </a:br>
            <a:r>
              <a:rPr lang="fr-FR" sz="1200" i="1" dirty="0"/>
              <a:t>de la planification de la démarche à la communication des résultats </a:t>
            </a:r>
            <a:r>
              <a:rPr lang="fr-FR" sz="1200" dirty="0"/>
              <a:t>(2</a:t>
            </a:r>
            <a:r>
              <a:rPr lang="fr-FR" sz="1200" baseline="30000" dirty="0"/>
              <a:t>e</a:t>
            </a:r>
            <a:r>
              <a:rPr lang="fr-FR" sz="1200" dirty="0"/>
              <a:t> éd.), </a:t>
            </a:r>
            <a:br>
              <a:rPr lang="fr-FR" sz="1200" dirty="0"/>
            </a:br>
            <a:r>
              <a:rPr lang="fr-FR" sz="1200" dirty="0"/>
              <a:t>Montréal (Québec), édition MD.</a:t>
            </a:r>
          </a:p>
          <a:p>
            <a:pPr marL="171450" indent="-171450">
              <a:lnSpc>
                <a:spcPts val="1640"/>
              </a:lnSpc>
              <a:buClr>
                <a:srgbClr val="FFC000"/>
              </a:buClr>
              <a:buFont typeface="Wingdings" pitchFamily="2" charset="2"/>
              <a:buChar char="§"/>
            </a:pPr>
            <a:r>
              <a:rPr lang="fr-FR" sz="1200" b="1" dirty="0">
                <a:solidFill>
                  <a:schemeClr val="accent6"/>
                </a:solidFill>
              </a:rPr>
              <a:t>Fomba, C. O.</a:t>
            </a:r>
            <a:r>
              <a:rPr lang="fr-FR" sz="1200" dirty="0"/>
              <a:t> et </a:t>
            </a:r>
            <a:r>
              <a:rPr lang="fr-FR" sz="1200" b="1" dirty="0">
                <a:solidFill>
                  <a:schemeClr val="accent6"/>
                </a:solidFill>
              </a:rPr>
              <a:t>Barry, I. </a:t>
            </a:r>
            <a:r>
              <a:rPr lang="fr-FR" sz="1200" dirty="0"/>
              <a:t>(2022, février). Atelier de renforcement des capacités </a:t>
            </a:r>
            <a:br>
              <a:rPr lang="fr-FR" sz="1200" dirty="0"/>
            </a:br>
            <a:r>
              <a:rPr lang="fr-FR" sz="1200" dirty="0"/>
              <a:t>des formateurs de formateurs et des inspecteurs généraux en évaluation </a:t>
            </a:r>
            <a:br>
              <a:rPr lang="fr-FR" sz="1200" dirty="0"/>
            </a:br>
            <a:r>
              <a:rPr lang="fr-FR" sz="1200" dirty="0"/>
              <a:t>des apprentissages scolaires. Module 4 : élaboration d’épreuves d’évaluation </a:t>
            </a:r>
            <a:br>
              <a:rPr lang="fr-FR" sz="1200" dirty="0"/>
            </a:br>
            <a:r>
              <a:rPr lang="fr-FR" sz="1200" dirty="0"/>
              <a:t>des compétences [Dossier de formation, notes de cours non publiées].</a:t>
            </a:r>
          </a:p>
          <a:p>
            <a:pPr marL="171450" indent="-171450">
              <a:lnSpc>
                <a:spcPts val="1640"/>
              </a:lnSpc>
              <a:buClr>
                <a:srgbClr val="FFC000"/>
              </a:buClr>
              <a:buFont typeface="Wingdings" pitchFamily="2" charset="2"/>
              <a:buChar char="§"/>
            </a:pPr>
            <a:r>
              <a:rPr lang="fr-FR" sz="1200" b="1" dirty="0">
                <a:solidFill>
                  <a:schemeClr val="accent6"/>
                </a:solidFill>
              </a:rPr>
              <a:t>Laurier, M. D.</a:t>
            </a:r>
            <a:r>
              <a:rPr lang="fr-FR" sz="1200" dirty="0"/>
              <a:t>, </a:t>
            </a:r>
            <a:r>
              <a:rPr lang="fr-FR" sz="1200" b="1" dirty="0">
                <a:solidFill>
                  <a:schemeClr val="accent6"/>
                </a:solidFill>
              </a:rPr>
              <a:t>Tousignant, R.</a:t>
            </a:r>
            <a:r>
              <a:rPr lang="fr-FR" sz="1200" dirty="0"/>
              <a:t>, et </a:t>
            </a:r>
            <a:r>
              <a:rPr lang="fr-FR" sz="1200" b="1" dirty="0">
                <a:solidFill>
                  <a:schemeClr val="accent6"/>
                </a:solidFill>
              </a:rPr>
              <a:t>Morissette, D. </a:t>
            </a:r>
            <a:r>
              <a:rPr lang="fr-FR" sz="1200" dirty="0"/>
              <a:t>(2005). </a:t>
            </a:r>
            <a:r>
              <a:rPr lang="fr-FR" sz="1200" i="1" dirty="0"/>
              <a:t>Les principes de la mesure </a:t>
            </a:r>
            <a:br>
              <a:rPr lang="fr-FR" sz="1200" i="1" dirty="0"/>
            </a:br>
            <a:r>
              <a:rPr lang="fr-FR" sz="1200" i="1" dirty="0"/>
              <a:t>et de l'évaluation des apprentissages</a:t>
            </a:r>
            <a:r>
              <a:rPr lang="fr-FR" sz="1200" dirty="0"/>
              <a:t> (3</a:t>
            </a:r>
            <a:r>
              <a:rPr lang="fr-FR" sz="1200" baseline="30000" dirty="0"/>
              <a:t>e</a:t>
            </a:r>
            <a:r>
              <a:rPr lang="fr-FR" sz="1200" dirty="0"/>
              <a:t> éd.). Montréal (Québec), Gaëtan Morin.</a:t>
            </a:r>
          </a:p>
          <a:p>
            <a:pPr marL="171450" indent="-171450">
              <a:lnSpc>
                <a:spcPts val="1640"/>
              </a:lnSpc>
              <a:buClr>
                <a:srgbClr val="FFC000"/>
              </a:buClr>
              <a:buFont typeface="Wingdings" pitchFamily="2" charset="2"/>
              <a:buChar char="§"/>
            </a:pPr>
            <a:r>
              <a:rPr lang="fr-FR" sz="1200" b="1" dirty="0">
                <a:solidFill>
                  <a:schemeClr val="accent6"/>
                </a:solidFill>
              </a:rPr>
              <a:t>Roegiers, X. </a:t>
            </a:r>
            <a:r>
              <a:rPr lang="fr-FR" sz="1200" dirty="0"/>
              <a:t>(2010). </a:t>
            </a:r>
            <a:r>
              <a:rPr lang="fr-FR" sz="1200" i="1" dirty="0"/>
              <a:t>La pédagogie de l'intégration : Des systèmes d'éducation </a:t>
            </a:r>
            <a:br>
              <a:rPr lang="fr-FR" sz="1200" i="1" dirty="0"/>
            </a:br>
            <a:r>
              <a:rPr lang="fr-FR" sz="1200" i="1" dirty="0"/>
              <a:t>et de formation au cœur de nos sociétés</a:t>
            </a:r>
            <a:r>
              <a:rPr lang="fr-FR" sz="1200" dirty="0"/>
              <a:t>. De Boeck Supérieur.</a:t>
            </a:r>
          </a:p>
          <a:p>
            <a:pPr marL="171450" indent="-171450">
              <a:lnSpc>
                <a:spcPts val="1640"/>
              </a:lnSpc>
              <a:buClr>
                <a:srgbClr val="FFC000"/>
              </a:buClr>
              <a:buFont typeface="Wingdings" pitchFamily="2" charset="2"/>
              <a:buChar char="§"/>
            </a:pPr>
            <a:r>
              <a:rPr lang="fr-FR" sz="1200" b="1" dirty="0">
                <a:solidFill>
                  <a:schemeClr val="accent6"/>
                </a:solidFill>
              </a:rPr>
              <a:t>Simon, M. </a:t>
            </a:r>
            <a:r>
              <a:rPr lang="fr-FR" sz="1200" dirty="0"/>
              <a:t>et </a:t>
            </a:r>
            <a:r>
              <a:rPr lang="fr-FR" sz="1200" b="1" dirty="0">
                <a:solidFill>
                  <a:schemeClr val="accent6"/>
                </a:solidFill>
              </a:rPr>
              <a:t>Forgette-Giroux, R. </a:t>
            </a:r>
            <a:r>
              <a:rPr lang="fr-FR" sz="1200" dirty="0"/>
              <a:t>(2001). A rubric for scoring postsecondary academic skills. </a:t>
            </a:r>
            <a:r>
              <a:rPr lang="fr-FR" sz="1200" i="1" dirty="0"/>
              <a:t>Practical assessment research and evaluation, 7</a:t>
            </a:r>
            <a:r>
              <a:rPr lang="fr-FR" sz="1200" dirty="0"/>
              <a:t>(18). </a:t>
            </a:r>
          </a:p>
        </p:txBody>
      </p:sp>
    </p:spTree>
    <p:extLst>
      <p:ext uri="{BB962C8B-B14F-4D97-AF65-F5344CB8AC3E}">
        <p14:creationId xmlns:p14="http://schemas.microsoft.com/office/powerpoint/2010/main" val="4040155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0E5E2A-F3C4-DD34-43D0-443C47121D76}"/>
              </a:ext>
            </a:extLst>
          </p:cNvPr>
          <p:cNvSpPr>
            <a:spLocks noGrp="1"/>
          </p:cNvSpPr>
          <p:nvPr>
            <p:ph type="sldNum" sz="quarter" idx="12"/>
          </p:nvPr>
        </p:nvSpPr>
        <p:spPr/>
        <p:txBody>
          <a:bodyPr/>
          <a:lstStyle/>
          <a:p>
            <a:fld id="{055BF32D-CF4B-1B43-8AA7-7C8BB1DDF0EC}" type="slidenum">
              <a:rPr lang="fr-FR" smtClean="0"/>
              <a:pPr/>
              <a:t>20</a:t>
            </a:fld>
            <a:endParaRPr lang="fr-FR" dirty="0"/>
          </a:p>
        </p:txBody>
      </p:sp>
      <p:sp>
        <p:nvSpPr>
          <p:cNvPr id="3" name="Espace réservé du pied de page 2">
            <a:extLst>
              <a:ext uri="{FF2B5EF4-FFF2-40B4-BE49-F238E27FC236}">
                <a16:creationId xmlns:a16="http://schemas.microsoft.com/office/drawing/2014/main" id="{DA711726-A048-F5BC-F7E2-E693254F5267}"/>
              </a:ext>
            </a:extLst>
          </p:cNvPr>
          <p:cNvSpPr>
            <a:spLocks noGrp="1"/>
          </p:cNvSpPr>
          <p:nvPr>
            <p:ph type="ftr" sz="quarter" idx="3"/>
          </p:nvPr>
        </p:nvSpPr>
        <p:spPr/>
        <p:txBody>
          <a:bodyPr/>
          <a:lstStyle/>
          <a:p>
            <a:r>
              <a:rPr lang="fr-FR"/>
              <a:t>APPRENDRE </a:t>
            </a:r>
            <a:r>
              <a:rPr lang="fr-FR" b="1">
                <a:solidFill>
                  <a:srgbClr val="FF0000"/>
                </a:solidFill>
              </a:rPr>
              <a:t>|</a:t>
            </a:r>
            <a:r>
              <a:rPr lang="fr-FR"/>
              <a:t> Module 8 </a:t>
            </a:r>
            <a:r>
              <a:rPr lang="fr-FR" b="1">
                <a:solidFill>
                  <a:srgbClr val="FF0000"/>
                </a:solidFill>
              </a:rPr>
              <a:t>|</a:t>
            </a:r>
            <a:r>
              <a:rPr lang="fr-FR"/>
              <a:t> </a:t>
            </a:r>
            <a:r>
              <a:rPr lang="fr-CA" b="1">
                <a:solidFill>
                  <a:schemeClr val="tx1">
                    <a:lumMod val="50000"/>
                    <a:lumOff val="50000"/>
                  </a:schemeClr>
                </a:solidFill>
              </a:rPr>
              <a:t>La planification de l’évaluation d’une situation complexe</a:t>
            </a:r>
          </a:p>
        </p:txBody>
      </p:sp>
      <p:sp>
        <p:nvSpPr>
          <p:cNvPr id="4" name="Titre 3">
            <a:extLst>
              <a:ext uri="{FF2B5EF4-FFF2-40B4-BE49-F238E27FC236}">
                <a16:creationId xmlns:a16="http://schemas.microsoft.com/office/drawing/2014/main" id="{2C4F6D8F-F724-DD7F-9D79-AF7A5C6974A9}"/>
              </a:ext>
            </a:extLst>
          </p:cNvPr>
          <p:cNvSpPr>
            <a:spLocks noGrp="1"/>
          </p:cNvSpPr>
          <p:nvPr>
            <p:ph type="title"/>
          </p:nvPr>
        </p:nvSpPr>
        <p:spPr/>
        <p:txBody>
          <a:bodyPr/>
          <a:lstStyle/>
          <a:p>
            <a:r>
              <a:rPr lang="fr-FR"/>
              <a:t>Crédits</a:t>
            </a:r>
          </a:p>
        </p:txBody>
      </p:sp>
      <p:sp>
        <p:nvSpPr>
          <p:cNvPr id="6" name="Espace réservé du texte 4">
            <a:extLst>
              <a:ext uri="{FF2B5EF4-FFF2-40B4-BE49-F238E27FC236}">
                <a16:creationId xmlns:a16="http://schemas.microsoft.com/office/drawing/2014/main" id="{140261F1-BFCF-D2E9-4C74-7695205FF9C0}"/>
              </a:ext>
            </a:extLst>
          </p:cNvPr>
          <p:cNvSpPr>
            <a:spLocks noGrp="1"/>
          </p:cNvSpPr>
          <p:nvPr>
            <p:ph type="body" sz="quarter" idx="13"/>
          </p:nvPr>
        </p:nvSpPr>
        <p:spPr>
          <a:xfrm>
            <a:off x="4621369" y="1229078"/>
            <a:ext cx="6945319" cy="4325028"/>
          </a:xfrm>
        </p:spPr>
        <p:txBody>
          <a:bodyPr lIns="0" tIns="0" rIns="0" bIns="0">
            <a:noAutofit/>
          </a:bodyPr>
          <a:lstStyle/>
          <a:p>
            <a:pPr marL="171450" indent="-171450">
              <a:spcBef>
                <a:spcPts val="1800"/>
              </a:spcBef>
              <a:spcAft>
                <a:spcPts val="600"/>
              </a:spcAft>
              <a:buClr>
                <a:srgbClr val="FFC000"/>
              </a:buClr>
              <a:buFont typeface="Wingdings" pitchFamily="2" charset="2"/>
              <a:buChar char="§"/>
            </a:pPr>
            <a:r>
              <a:rPr lang="fr-FR" sz="1400" b="1" dirty="0">
                <a:solidFill>
                  <a:srgbClr val="7030A0"/>
                </a:solidFill>
              </a:rPr>
              <a:t>Conceptrices principales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Marie-Josée Dubois, </a:t>
            </a:r>
            <a:r>
              <a:rPr lang="fr-FR" sz="1400" dirty="0"/>
              <a:t>M. éd. en évaluation des compétences, chargée de cours,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Marie-Ève Dupuis</a:t>
            </a:r>
            <a:r>
              <a:rPr lang="fr-FR" sz="1400" dirty="0"/>
              <a:t>, orthopédagogue, Université de Montréal.</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Selon une idée originale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Micheline Joanne Durand</a:t>
            </a:r>
            <a:r>
              <a:rPr lang="fr-FR" sz="1400" dirty="0"/>
              <a:t>, Ph. D., professeure en évaluation des apprentissages, Université de Montréal, référente conseil scientifique APPRENDRE, GTE 7.</a:t>
            </a:r>
          </a:p>
          <a:p>
            <a:pPr marL="171450" indent="-171450">
              <a:spcBef>
                <a:spcPts val="1800"/>
              </a:spcBef>
              <a:spcAft>
                <a:spcPts val="600"/>
              </a:spcAft>
              <a:buClr>
                <a:srgbClr val="FFC000"/>
              </a:buClr>
              <a:buFont typeface="Wingdings" pitchFamily="2" charset="2"/>
              <a:buChar char="§"/>
            </a:pPr>
            <a:r>
              <a:rPr lang="fr-FR" sz="1400" b="1" dirty="0">
                <a:solidFill>
                  <a:srgbClr val="7030A0"/>
                </a:solidFill>
              </a:rPr>
              <a:t>Sous la supervision de :</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Pascal Ndinga</a:t>
            </a:r>
            <a:r>
              <a:rPr lang="fr-FR" sz="1400" dirty="0"/>
              <a:t>, Ph. D., professeur à l’Université du Québec à Montréal, coordinateur GTE 7.</a:t>
            </a:r>
          </a:p>
          <a:p>
            <a:pPr marL="351450" indent="-171450">
              <a:lnSpc>
                <a:spcPct val="100000"/>
              </a:lnSpc>
              <a:spcBef>
                <a:spcPts val="400"/>
              </a:spcBef>
              <a:spcAft>
                <a:spcPts val="600"/>
              </a:spcAft>
              <a:buClr>
                <a:srgbClr val="FFC000"/>
              </a:buClr>
              <a:buFont typeface="Arial" panose="020B0604020202020204" pitchFamily="34" charset="0"/>
              <a:buChar char="•"/>
            </a:pPr>
            <a:r>
              <a:rPr lang="fr-FR" sz="1400" b="1" dirty="0"/>
              <a:t>Sitraka lahatramampionona Anjaraharivola</a:t>
            </a:r>
            <a:r>
              <a:rPr lang="fr-FR" sz="1400" dirty="0"/>
              <a:t>, M. éd en évaluation </a:t>
            </a:r>
            <a:br>
              <a:rPr lang="fr-FR" sz="1400" dirty="0"/>
            </a:br>
            <a:r>
              <a:rPr lang="fr-FR" sz="1400" dirty="0"/>
              <a:t>des compétences, narratrice, subventionnée dans le cadre des activités </a:t>
            </a:r>
            <a:br>
              <a:rPr lang="fr-FR" sz="1400" dirty="0"/>
            </a:br>
            <a:r>
              <a:rPr lang="fr-FR" sz="1400" dirty="0"/>
              <a:t>de la DAI, Université de Montréal.</a:t>
            </a:r>
          </a:p>
          <a:p>
            <a:pPr marL="351450" indent="-171450">
              <a:lnSpc>
                <a:spcPct val="100000"/>
              </a:lnSpc>
              <a:spcBef>
                <a:spcPts val="400"/>
              </a:spcBef>
              <a:spcAft>
                <a:spcPts val="600"/>
              </a:spcAft>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a:p>
            <a:pPr marL="351450" indent="-171450">
              <a:lnSpc>
                <a:spcPct val="100000"/>
              </a:lnSpc>
              <a:buClr>
                <a:srgbClr val="FFC000"/>
              </a:buClr>
              <a:buFont typeface="Arial" panose="020B0604020202020204" pitchFamily="34" charset="0"/>
              <a:buChar char="•"/>
            </a:pPr>
            <a:endParaRPr lang="fr-FR" sz="1400" b="1" dirty="0"/>
          </a:p>
        </p:txBody>
      </p:sp>
    </p:spTree>
    <p:extLst>
      <p:ext uri="{BB962C8B-B14F-4D97-AF65-F5344CB8AC3E}">
        <p14:creationId xmlns:p14="http://schemas.microsoft.com/office/powerpoint/2010/main" val="1452474616"/>
      </p:ext>
    </p:extLst>
  </p:cSld>
  <p:clrMapOvr>
    <a:masterClrMapping/>
  </p:clrMapOvr>
</p:sld>
</file>

<file path=ppt/theme/theme1.xml><?xml version="1.0" encoding="utf-8"?>
<a:theme xmlns:a="http://schemas.openxmlformats.org/drawingml/2006/main" name="Thème Office">
  <a:themeElements>
    <a:clrScheme name="APPRENDRE 1">
      <a:dk1>
        <a:srgbClr val="000000"/>
      </a:dk1>
      <a:lt1>
        <a:srgbClr val="FFFFFF"/>
      </a:lt1>
      <a:dk2>
        <a:srgbClr val="44546A"/>
      </a:dk2>
      <a:lt2>
        <a:srgbClr val="E7E6E6"/>
      </a:lt2>
      <a:accent1>
        <a:srgbClr val="A90A2F"/>
      </a:accent1>
      <a:accent2>
        <a:srgbClr val="FFD500"/>
      </a:accent2>
      <a:accent3>
        <a:srgbClr val="0198E9"/>
      </a:accent3>
      <a:accent4>
        <a:srgbClr val="7EB301"/>
      </a:accent4>
      <a:accent5>
        <a:srgbClr val="E30001"/>
      </a:accent5>
      <a:accent6>
        <a:srgbClr val="5D0073"/>
      </a:accent6>
      <a:hlink>
        <a:srgbClr val="0198E9"/>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18592</TotalTime>
  <Words>2189</Words>
  <Application>Microsoft Macintosh PowerPoint</Application>
  <PresentationFormat>Grand écran</PresentationFormat>
  <Paragraphs>221</Paragraphs>
  <Slides>20</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Noto Sans Medium</vt:lpstr>
      <vt:lpstr>Arial</vt:lpstr>
      <vt:lpstr>Noto Sans</vt:lpstr>
      <vt:lpstr>Calibri</vt:lpstr>
      <vt:lpstr>Wingdings</vt:lpstr>
      <vt:lpstr>Noto Sans ExtraBold</vt:lpstr>
      <vt:lpstr>Noto Sans SemiBold</vt:lpstr>
      <vt:lpstr>Thème Office</vt:lpstr>
      <vt:lpstr>Présentation PowerPoint</vt:lpstr>
      <vt:lpstr>Présentation PowerPoint</vt:lpstr>
      <vt:lpstr>Intentions et objectifs</vt:lpstr>
      <vt:lpstr>Structure de la formation</vt:lpstr>
      <vt:lpstr>Activités d’intégration</vt:lpstr>
      <vt:lpstr>Activité 7 Rétroactions  et autorégulation des apprentissages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8 Intégrer  des pistes  de rétroaction</vt:lpstr>
      <vt:lpstr>Présentation PowerPoint</vt:lpstr>
      <vt:lpstr>Activité 9 Objectivation</vt:lpstr>
      <vt:lpstr>Références</vt:lpstr>
      <vt:lpstr>Crédits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Myriam Girouard-Gagné</dc:creator>
  <cp:lastModifiedBy>Sophie DOBOSZ</cp:lastModifiedBy>
  <cp:revision>210</cp:revision>
  <dcterms:created xsi:type="dcterms:W3CDTF">2022-10-03T18:36:32Z</dcterms:created>
  <dcterms:modified xsi:type="dcterms:W3CDTF">2024-10-08T12:04:25Z</dcterms:modified>
</cp:coreProperties>
</file>