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301" r:id="rId9"/>
    <p:sldId id="264" r:id="rId10"/>
    <p:sldId id="302" r:id="rId11"/>
    <p:sldId id="303" r:id="rId12"/>
    <p:sldId id="281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299" r:id="rId21"/>
    <p:sldId id="300" r:id="rId22"/>
  </p:sldIdLst>
  <p:sldSz cx="12192000" cy="6858000"/>
  <p:notesSz cx="6858000" cy="9144000"/>
  <p:embeddedFontLst>
    <p:embeddedFont>
      <p:font typeface="Noto Sans" panose="020B0502040504020204" pitchFamily="34" charset="0"/>
      <p:regular r:id="rId25"/>
      <p:bold r:id="rId26"/>
      <p:italic r:id="rId27"/>
      <p:boldItalic r:id="rId28"/>
    </p:embeddedFont>
    <p:embeddedFont>
      <p:font typeface="Noto Sans ExtraBold" panose="020B0902040504020204" pitchFamily="34" charset="0"/>
      <p:bold r:id="rId29"/>
      <p:italic r:id="rId30"/>
      <p:boldItalic r:id="rId31"/>
    </p:embeddedFont>
    <p:embeddedFont>
      <p:font typeface="Noto Sans Medium" panose="020B0602040504020204" pitchFamily="34" charset="0"/>
      <p:regular r:id="rId32"/>
      <p:italic r:id="rId33"/>
    </p:embeddedFont>
    <p:embeddedFont>
      <p:font typeface="Noto Sans SemiBold" panose="020B0702040504020204" pitchFamily="34" charset="0"/>
      <p:regular r:id="rId34"/>
      <p:bold r:id="rId35"/>
      <p:italic r:id="rId36"/>
      <p:boldItalic r:id="rId3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141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64A8"/>
    <a:srgbClr val="7F5891"/>
    <a:srgbClr val="643772"/>
    <a:srgbClr val="C8EDFF"/>
    <a:srgbClr val="FFF7CC"/>
    <a:srgbClr val="FFC6C7"/>
    <a:srgbClr val="EBFFBD"/>
    <a:srgbClr val="00A1FF"/>
    <a:srgbClr val="007FDB"/>
    <a:srgbClr val="AD7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85" autoAdjust="0"/>
    <p:restoredTop sz="97340" autoAdjust="0"/>
  </p:normalViewPr>
  <p:slideViewPr>
    <p:cSldViewPr snapToGrid="0">
      <p:cViewPr varScale="1">
        <p:scale>
          <a:sx n="107" d="100"/>
          <a:sy n="107" d="100"/>
        </p:scale>
        <p:origin x="552" y="168"/>
      </p:cViewPr>
      <p:guideLst>
        <p:guide pos="1141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2F8EE0-9E1B-E14F-A544-91D9C9F8134B}" type="doc">
      <dgm:prSet loTypeId="urn:microsoft.com/office/officeart/2005/8/layout/venn1" loCatId="" qsTypeId="urn:microsoft.com/office/officeart/2005/8/quickstyle/simple4" qsCatId="simple" csTypeId="urn:microsoft.com/office/officeart/2005/8/colors/accent6_3" csCatId="accent6" phldr="1"/>
      <dgm:spPr/>
    </dgm:pt>
    <dgm:pt modelId="{6B84061D-FB7E-D841-81A5-AE4688223FF7}">
      <dgm:prSet phldrT="[Texte]" custT="1"/>
      <dgm:spPr/>
      <dgm:t>
        <a:bodyPr/>
        <a:lstStyle/>
        <a:p>
          <a:r>
            <a:rPr lang="fr-CA" sz="1400" b="1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Différenciation pédagogique</a:t>
          </a:r>
        </a:p>
      </dgm:t>
    </dgm:pt>
    <dgm:pt modelId="{A8A75BCD-EDE4-E24C-BE44-E0CE2D0D85DC}" type="parTrans" cxnId="{C4FD33A5-6524-B944-A231-08B9070B5332}">
      <dgm:prSet/>
      <dgm:spPr/>
      <dgm:t>
        <a:bodyPr/>
        <a:lstStyle/>
        <a:p>
          <a:endParaRPr lang="fr-CA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180E1630-8202-CE41-80D9-6E520504F413}" type="sibTrans" cxnId="{C4FD33A5-6524-B944-A231-08B9070B5332}">
      <dgm:prSet/>
      <dgm:spPr/>
      <dgm:t>
        <a:bodyPr/>
        <a:lstStyle/>
        <a:p>
          <a:endParaRPr lang="fr-CA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813C71A3-5999-9C4B-8543-0E1F04DBE363}">
      <dgm:prSet phldrT="[Texte]" custT="1"/>
      <dgm:spPr/>
      <dgm:t>
        <a:bodyPr/>
        <a:lstStyle/>
        <a:p>
          <a:r>
            <a:rPr lang="fr-CA" sz="1400" b="1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Régulation des apprentissages</a:t>
          </a:r>
        </a:p>
      </dgm:t>
    </dgm:pt>
    <dgm:pt modelId="{239416AE-FF9B-EC48-BE9D-9E5672A68933}" type="parTrans" cxnId="{5598B60D-DE5F-0B4B-B3C7-5ACAA79DC5E1}">
      <dgm:prSet/>
      <dgm:spPr/>
      <dgm:t>
        <a:bodyPr/>
        <a:lstStyle/>
        <a:p>
          <a:endParaRPr lang="fr-CA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6808FEF9-251A-7C44-BEC5-474E786B53E7}" type="sibTrans" cxnId="{5598B60D-DE5F-0B4B-B3C7-5ACAA79DC5E1}">
      <dgm:prSet/>
      <dgm:spPr/>
      <dgm:t>
        <a:bodyPr/>
        <a:lstStyle/>
        <a:p>
          <a:endParaRPr lang="fr-CA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14B3D93-56A6-CE43-AF14-179015F630B6}">
      <dgm:prSet phldrT="[Texte]" custT="1"/>
      <dgm:spPr/>
      <dgm:t>
        <a:bodyPr/>
        <a:lstStyle/>
        <a:p>
          <a:r>
            <a:rPr lang="fr-CA" sz="1400" b="1" dirty="0">
              <a:solidFill>
                <a:srgbClr val="7F589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Conception universelle de l’apprentissage</a:t>
          </a:r>
        </a:p>
      </dgm:t>
    </dgm:pt>
    <dgm:pt modelId="{0FFD0C40-49E5-6B4F-8890-5DA24930BDE8}" type="parTrans" cxnId="{B31EF955-DAD0-5F47-AE38-A75794BBDEFE}">
      <dgm:prSet/>
      <dgm:spPr/>
      <dgm:t>
        <a:bodyPr/>
        <a:lstStyle/>
        <a:p>
          <a:endParaRPr lang="fr-CA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BDA00DD-EFD1-4041-ACD2-F01B1B6479DB}" type="sibTrans" cxnId="{B31EF955-DAD0-5F47-AE38-A75794BBDEFE}">
      <dgm:prSet/>
      <dgm:spPr/>
      <dgm:t>
        <a:bodyPr/>
        <a:lstStyle/>
        <a:p>
          <a:endParaRPr lang="fr-CA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62A7C719-60CD-BB4E-8DC8-20DDD64EEA47}" type="pres">
      <dgm:prSet presAssocID="{442F8EE0-9E1B-E14F-A544-91D9C9F8134B}" presName="compositeShape" presStyleCnt="0">
        <dgm:presLayoutVars>
          <dgm:chMax val="7"/>
          <dgm:dir/>
          <dgm:resizeHandles val="exact"/>
        </dgm:presLayoutVars>
      </dgm:prSet>
      <dgm:spPr/>
    </dgm:pt>
    <dgm:pt modelId="{96B64C0D-16CC-1A46-A571-2C91215AF09A}" type="pres">
      <dgm:prSet presAssocID="{6B84061D-FB7E-D841-81A5-AE4688223FF7}" presName="circ1" presStyleLbl="vennNode1" presStyleIdx="0" presStyleCnt="3"/>
      <dgm:spPr/>
    </dgm:pt>
    <dgm:pt modelId="{89B4E52B-FAE9-4146-ACC5-42E659A7783E}" type="pres">
      <dgm:prSet presAssocID="{6B84061D-FB7E-D841-81A5-AE4688223FF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0C4E3CF-3788-9D47-9A0E-4112B56951DB}" type="pres">
      <dgm:prSet presAssocID="{813C71A3-5999-9C4B-8543-0E1F04DBE363}" presName="circ2" presStyleLbl="vennNode1" presStyleIdx="1" presStyleCnt="3"/>
      <dgm:spPr/>
    </dgm:pt>
    <dgm:pt modelId="{E9D5A066-A998-7148-AFD5-014AE9A0A779}" type="pres">
      <dgm:prSet presAssocID="{813C71A3-5999-9C4B-8543-0E1F04DBE36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FB6D5E0-A7A1-2044-9BB6-7C1086F8354C}" type="pres">
      <dgm:prSet presAssocID="{714B3D93-56A6-CE43-AF14-179015F630B6}" presName="circ3" presStyleLbl="vennNode1" presStyleIdx="2" presStyleCnt="3"/>
      <dgm:spPr/>
    </dgm:pt>
    <dgm:pt modelId="{B3E23B17-4D7E-4B41-837A-C689CF19C1D2}" type="pres">
      <dgm:prSet presAssocID="{714B3D93-56A6-CE43-AF14-179015F630B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598B60D-DE5F-0B4B-B3C7-5ACAA79DC5E1}" srcId="{442F8EE0-9E1B-E14F-A544-91D9C9F8134B}" destId="{813C71A3-5999-9C4B-8543-0E1F04DBE363}" srcOrd="1" destOrd="0" parTransId="{239416AE-FF9B-EC48-BE9D-9E5672A68933}" sibTransId="{6808FEF9-251A-7C44-BEC5-474E786B53E7}"/>
    <dgm:cxn modelId="{3113141A-25FD-CC4B-B4BF-A05E7095A310}" type="presOf" srcId="{813C71A3-5999-9C4B-8543-0E1F04DBE363}" destId="{E9D5A066-A998-7148-AFD5-014AE9A0A779}" srcOrd="1" destOrd="0" presId="urn:microsoft.com/office/officeart/2005/8/layout/venn1"/>
    <dgm:cxn modelId="{4F599129-CF6C-5E49-8F09-C2C11CB56B68}" type="presOf" srcId="{813C71A3-5999-9C4B-8543-0E1F04DBE363}" destId="{A0C4E3CF-3788-9D47-9A0E-4112B56951DB}" srcOrd="0" destOrd="0" presId="urn:microsoft.com/office/officeart/2005/8/layout/venn1"/>
    <dgm:cxn modelId="{15EFA72C-0D06-2E48-A7D7-E2CF5491ADC2}" type="presOf" srcId="{714B3D93-56A6-CE43-AF14-179015F630B6}" destId="{B3E23B17-4D7E-4B41-837A-C689CF19C1D2}" srcOrd="1" destOrd="0" presId="urn:microsoft.com/office/officeart/2005/8/layout/venn1"/>
    <dgm:cxn modelId="{B31EF955-DAD0-5F47-AE38-A75794BBDEFE}" srcId="{442F8EE0-9E1B-E14F-A544-91D9C9F8134B}" destId="{714B3D93-56A6-CE43-AF14-179015F630B6}" srcOrd="2" destOrd="0" parTransId="{0FFD0C40-49E5-6B4F-8890-5DA24930BDE8}" sibTransId="{7BDA00DD-EFD1-4041-ACD2-F01B1B6479DB}"/>
    <dgm:cxn modelId="{2F4C9D97-7C1B-464E-BF7E-E2B730A22CD4}" type="presOf" srcId="{714B3D93-56A6-CE43-AF14-179015F630B6}" destId="{5FB6D5E0-A7A1-2044-9BB6-7C1086F8354C}" srcOrd="0" destOrd="0" presId="urn:microsoft.com/office/officeart/2005/8/layout/venn1"/>
    <dgm:cxn modelId="{C4FD33A5-6524-B944-A231-08B9070B5332}" srcId="{442F8EE0-9E1B-E14F-A544-91D9C9F8134B}" destId="{6B84061D-FB7E-D841-81A5-AE4688223FF7}" srcOrd="0" destOrd="0" parTransId="{A8A75BCD-EDE4-E24C-BE44-E0CE2D0D85DC}" sibTransId="{180E1630-8202-CE41-80D9-6E520504F413}"/>
    <dgm:cxn modelId="{FE202CA8-E9EB-5E43-B9D6-D030759C118C}" type="presOf" srcId="{6B84061D-FB7E-D841-81A5-AE4688223FF7}" destId="{89B4E52B-FAE9-4146-ACC5-42E659A7783E}" srcOrd="1" destOrd="0" presId="urn:microsoft.com/office/officeart/2005/8/layout/venn1"/>
    <dgm:cxn modelId="{C4C6F8B1-508B-2048-B2F4-78F43EC66B69}" type="presOf" srcId="{442F8EE0-9E1B-E14F-A544-91D9C9F8134B}" destId="{62A7C719-60CD-BB4E-8DC8-20DDD64EEA47}" srcOrd="0" destOrd="0" presId="urn:microsoft.com/office/officeart/2005/8/layout/venn1"/>
    <dgm:cxn modelId="{BD4252CD-5B8F-864D-A497-E4DC1CF9CB93}" type="presOf" srcId="{6B84061D-FB7E-D841-81A5-AE4688223FF7}" destId="{96B64C0D-16CC-1A46-A571-2C91215AF09A}" srcOrd="0" destOrd="0" presId="urn:microsoft.com/office/officeart/2005/8/layout/venn1"/>
    <dgm:cxn modelId="{CFB5B18A-2BED-DA40-A8CB-E7CEB724AAEB}" type="presParOf" srcId="{62A7C719-60CD-BB4E-8DC8-20DDD64EEA47}" destId="{96B64C0D-16CC-1A46-A571-2C91215AF09A}" srcOrd="0" destOrd="0" presId="urn:microsoft.com/office/officeart/2005/8/layout/venn1"/>
    <dgm:cxn modelId="{D1CCC059-E88C-DC4B-8240-03FC06CF82FB}" type="presParOf" srcId="{62A7C719-60CD-BB4E-8DC8-20DDD64EEA47}" destId="{89B4E52B-FAE9-4146-ACC5-42E659A7783E}" srcOrd="1" destOrd="0" presId="urn:microsoft.com/office/officeart/2005/8/layout/venn1"/>
    <dgm:cxn modelId="{C397E838-167A-6149-82D2-FB624AD6CD6D}" type="presParOf" srcId="{62A7C719-60CD-BB4E-8DC8-20DDD64EEA47}" destId="{A0C4E3CF-3788-9D47-9A0E-4112B56951DB}" srcOrd="2" destOrd="0" presId="urn:microsoft.com/office/officeart/2005/8/layout/venn1"/>
    <dgm:cxn modelId="{5FE7ECC1-7250-A944-9EF2-708A457FC195}" type="presParOf" srcId="{62A7C719-60CD-BB4E-8DC8-20DDD64EEA47}" destId="{E9D5A066-A998-7148-AFD5-014AE9A0A779}" srcOrd="3" destOrd="0" presId="urn:microsoft.com/office/officeart/2005/8/layout/venn1"/>
    <dgm:cxn modelId="{536399B5-6633-0D4D-9591-E8932924FA6F}" type="presParOf" srcId="{62A7C719-60CD-BB4E-8DC8-20DDD64EEA47}" destId="{5FB6D5E0-A7A1-2044-9BB6-7C1086F8354C}" srcOrd="4" destOrd="0" presId="urn:microsoft.com/office/officeart/2005/8/layout/venn1"/>
    <dgm:cxn modelId="{8062906D-7A7E-6A47-B757-A6A853C019E6}" type="presParOf" srcId="{62A7C719-60CD-BB4E-8DC8-20DDD64EEA47}" destId="{B3E23B17-4D7E-4B41-837A-C689CF19C1D2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81A2F9-0C96-5E44-AD4F-378A0B1E702E}" type="doc">
      <dgm:prSet loTypeId="urn:microsoft.com/office/officeart/2005/8/layout/matrix1" loCatId="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fr-CA"/>
        </a:p>
      </dgm:t>
    </dgm:pt>
    <dgm:pt modelId="{7B61D36F-42E4-A644-A4B2-30BA807AB315}">
      <dgm:prSet phldrT="[Texte]" custT="1"/>
      <dgm:spPr>
        <a:solidFill>
          <a:srgbClr val="FFC000"/>
        </a:solidFill>
        <a:ln w="76200">
          <a:solidFill>
            <a:schemeClr val="bg1"/>
          </a:solidFill>
        </a:ln>
      </dgm:spPr>
      <dgm:t>
        <a:bodyPr/>
        <a:lstStyle/>
        <a:p>
          <a:pPr>
            <a:lnSpc>
              <a:spcPct val="80000"/>
            </a:lnSpc>
          </a:pPr>
          <a:r>
            <a:rPr lang="fr-CA" sz="1800" b="1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Différenciation pédagogique</a:t>
          </a:r>
        </a:p>
      </dgm:t>
    </dgm:pt>
    <dgm:pt modelId="{78C526D8-86D8-A245-9EBC-EDCD3F5C7827}" type="parTrans" cxnId="{8554C1EB-F7A9-D24E-BB63-F6FE390FE926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9D2B2E42-4B9C-D044-A8E3-48D1D5D6E3B5}" type="sibTrans" cxnId="{8554C1EB-F7A9-D24E-BB63-F6FE390FE926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345A4B2D-CDC9-2741-8BAE-6E9A5ACD80FC}">
      <dgm:prSet phldrT="[Texte]" custT="1"/>
      <dgm:spPr>
        <a:ln w="76200">
          <a:solidFill>
            <a:schemeClr val="bg1"/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fr-CA" sz="2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Contenu</a:t>
          </a:r>
          <a:endParaRPr lang="fr-CA" sz="3200" b="1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5B617962-DAE7-0D40-A500-46F2D1BF0D13}" type="parTrans" cxnId="{9CAA95A5-AA96-B44E-8B3D-EB44E72E31C3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10DDCC36-BC0C-2943-9580-CADF8C3DDEF8}" type="sibTrans" cxnId="{9CAA95A5-AA96-B44E-8B3D-EB44E72E31C3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53F35F74-FA59-B24D-9AC0-47C99C9D73EB}">
      <dgm:prSet phldrT="[Texte]" custT="1"/>
      <dgm:spPr>
        <a:ln w="76200">
          <a:solidFill>
            <a:schemeClr val="bg1"/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fr-CA" sz="2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Structure</a:t>
          </a:r>
          <a:endParaRPr lang="fr-CA" sz="3700" b="1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EAA602CA-087E-DB47-9A79-759F71D0E35C}" type="parTrans" cxnId="{764897E4-53C3-7F49-9DA4-66109D7C41F4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03CD2F09-9C34-A949-9BFA-493035003590}" type="sibTrans" cxnId="{764897E4-53C3-7F49-9DA4-66109D7C41F4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527EE824-BCCB-8F40-9181-5FD3ECBDCEB4}">
      <dgm:prSet phldrT="[Texte]" custT="1"/>
      <dgm:spPr>
        <a:ln w="76200">
          <a:solidFill>
            <a:schemeClr val="bg1"/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fr-CA" sz="2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Processus</a:t>
          </a:r>
          <a:endParaRPr lang="fr-CA" sz="3700" b="1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9544E50F-8D55-0F42-8409-E8DDC40020F6}" type="parTrans" cxnId="{5F3AEC30-DB90-C149-B1FA-F3F33AAC98CB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005D348A-3148-B545-8983-224F9D2C7133}" type="sibTrans" cxnId="{5F3AEC30-DB90-C149-B1FA-F3F33AAC98CB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5D386927-5BB1-8745-A15C-9B1E3DC58F5B}">
      <dgm:prSet phldrT="[Texte]" custT="1"/>
      <dgm:spPr>
        <a:ln w="76200">
          <a:solidFill>
            <a:schemeClr val="bg1"/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fr-CA" sz="2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Produit</a:t>
          </a:r>
          <a:endParaRPr lang="fr-CA" sz="3700" b="1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0B47F6F2-9D64-B847-8F97-179CB5AEFFFA}" type="parTrans" cxnId="{0418C621-D6E3-8B40-AA9E-6A705CA77244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A15D314D-F41C-C84F-B9F7-D7CA6B38C7D2}" type="sibTrans" cxnId="{0418C621-D6E3-8B40-AA9E-6A705CA77244}">
      <dgm:prSet/>
      <dgm:spPr/>
      <dgm:t>
        <a:bodyPr/>
        <a:lstStyle/>
        <a:p>
          <a:pPr>
            <a:lnSpc>
              <a:spcPct val="90000"/>
            </a:lnSpc>
          </a:pPr>
          <a:endParaRPr lang="fr-CA" b="1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2EEF3964-8D2C-4243-B7D1-90C689953191}" type="pres">
      <dgm:prSet presAssocID="{AB81A2F9-0C96-5E44-AD4F-378A0B1E702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F327E1C-C256-8448-888C-D42DBF3D8E30}" type="pres">
      <dgm:prSet presAssocID="{AB81A2F9-0C96-5E44-AD4F-378A0B1E702E}" presName="matrix" presStyleCnt="0"/>
      <dgm:spPr/>
    </dgm:pt>
    <dgm:pt modelId="{80512DF5-453F-5A4B-934B-F5B96D06900F}" type="pres">
      <dgm:prSet presAssocID="{AB81A2F9-0C96-5E44-AD4F-378A0B1E702E}" presName="tile1" presStyleLbl="node1" presStyleIdx="0" presStyleCnt="4"/>
      <dgm:spPr/>
    </dgm:pt>
    <dgm:pt modelId="{7EA1E1FE-5AC1-0940-AAE0-3D426BE82A22}" type="pres">
      <dgm:prSet presAssocID="{AB81A2F9-0C96-5E44-AD4F-378A0B1E702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617FCCB-E77E-2746-BB7A-75CEF3CE004F}" type="pres">
      <dgm:prSet presAssocID="{AB81A2F9-0C96-5E44-AD4F-378A0B1E702E}" presName="tile2" presStyleLbl="node1" presStyleIdx="1" presStyleCnt="4"/>
      <dgm:spPr/>
    </dgm:pt>
    <dgm:pt modelId="{E05DCAB6-62AD-A04A-8DD5-BEED283451DD}" type="pres">
      <dgm:prSet presAssocID="{AB81A2F9-0C96-5E44-AD4F-378A0B1E702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DA780E8-54CF-E345-9C40-009FA79636F5}" type="pres">
      <dgm:prSet presAssocID="{AB81A2F9-0C96-5E44-AD4F-378A0B1E702E}" presName="tile3" presStyleLbl="node1" presStyleIdx="2" presStyleCnt="4"/>
      <dgm:spPr/>
    </dgm:pt>
    <dgm:pt modelId="{C8365662-C914-884E-8555-770A0D7AA458}" type="pres">
      <dgm:prSet presAssocID="{AB81A2F9-0C96-5E44-AD4F-378A0B1E702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1475F0B-027E-9342-861D-342BF9EB9EE1}" type="pres">
      <dgm:prSet presAssocID="{AB81A2F9-0C96-5E44-AD4F-378A0B1E702E}" presName="tile4" presStyleLbl="node1" presStyleIdx="3" presStyleCnt="4"/>
      <dgm:spPr/>
    </dgm:pt>
    <dgm:pt modelId="{2190929C-ACE1-C044-B94E-6C051288CE76}" type="pres">
      <dgm:prSet presAssocID="{AB81A2F9-0C96-5E44-AD4F-378A0B1E702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ABC4D37-845F-904E-A4E1-6294DE0F892B}" type="pres">
      <dgm:prSet presAssocID="{AB81A2F9-0C96-5E44-AD4F-378A0B1E702E}" presName="centerTile" presStyleLbl="fgShp" presStyleIdx="0" presStyleCnt="1" custScaleX="129473" custScaleY="134837">
        <dgm:presLayoutVars>
          <dgm:chMax val="0"/>
          <dgm:chPref val="0"/>
        </dgm:presLayoutVars>
      </dgm:prSet>
      <dgm:spPr/>
    </dgm:pt>
  </dgm:ptLst>
  <dgm:cxnLst>
    <dgm:cxn modelId="{3FD81A21-8FC3-8B44-B529-F82378374543}" type="presOf" srcId="{7B61D36F-42E4-A644-A4B2-30BA807AB315}" destId="{EABC4D37-845F-904E-A4E1-6294DE0F892B}" srcOrd="0" destOrd="0" presId="urn:microsoft.com/office/officeart/2005/8/layout/matrix1"/>
    <dgm:cxn modelId="{0418C621-D6E3-8B40-AA9E-6A705CA77244}" srcId="{7B61D36F-42E4-A644-A4B2-30BA807AB315}" destId="{5D386927-5BB1-8745-A15C-9B1E3DC58F5B}" srcOrd="3" destOrd="0" parTransId="{0B47F6F2-9D64-B847-8F97-179CB5AEFFFA}" sibTransId="{A15D314D-F41C-C84F-B9F7-D7CA6B38C7D2}"/>
    <dgm:cxn modelId="{5F3AEC30-DB90-C149-B1FA-F3F33AAC98CB}" srcId="{7B61D36F-42E4-A644-A4B2-30BA807AB315}" destId="{527EE824-BCCB-8F40-9181-5FD3ECBDCEB4}" srcOrd="2" destOrd="0" parTransId="{9544E50F-8D55-0F42-8409-E8DDC40020F6}" sibTransId="{005D348A-3148-B545-8983-224F9D2C7133}"/>
    <dgm:cxn modelId="{4F6F9067-F797-4740-8B60-4B333E6CEB7A}" type="presOf" srcId="{527EE824-BCCB-8F40-9181-5FD3ECBDCEB4}" destId="{C8365662-C914-884E-8555-770A0D7AA458}" srcOrd="1" destOrd="0" presId="urn:microsoft.com/office/officeart/2005/8/layout/matrix1"/>
    <dgm:cxn modelId="{1F296078-068A-3340-94C6-7E8AC224964F}" type="presOf" srcId="{53F35F74-FA59-B24D-9AC0-47C99C9D73EB}" destId="{2617FCCB-E77E-2746-BB7A-75CEF3CE004F}" srcOrd="0" destOrd="0" presId="urn:microsoft.com/office/officeart/2005/8/layout/matrix1"/>
    <dgm:cxn modelId="{8879507B-CDCF-D641-926F-DC4F421A40C0}" type="presOf" srcId="{5D386927-5BB1-8745-A15C-9B1E3DC58F5B}" destId="{2190929C-ACE1-C044-B94E-6C051288CE76}" srcOrd="1" destOrd="0" presId="urn:microsoft.com/office/officeart/2005/8/layout/matrix1"/>
    <dgm:cxn modelId="{47BD7C7C-66D9-2141-BCBF-8E493BE7347D}" type="presOf" srcId="{527EE824-BCCB-8F40-9181-5FD3ECBDCEB4}" destId="{7DA780E8-54CF-E345-9C40-009FA79636F5}" srcOrd="0" destOrd="0" presId="urn:microsoft.com/office/officeart/2005/8/layout/matrix1"/>
    <dgm:cxn modelId="{6F9C0285-980C-D54E-B10E-44563EE6151C}" type="presOf" srcId="{345A4B2D-CDC9-2741-8BAE-6E9A5ACD80FC}" destId="{7EA1E1FE-5AC1-0940-AAE0-3D426BE82A22}" srcOrd="1" destOrd="0" presId="urn:microsoft.com/office/officeart/2005/8/layout/matrix1"/>
    <dgm:cxn modelId="{60CD799A-658C-644D-B6EF-E14F9C29755F}" type="presOf" srcId="{53F35F74-FA59-B24D-9AC0-47C99C9D73EB}" destId="{E05DCAB6-62AD-A04A-8DD5-BEED283451DD}" srcOrd="1" destOrd="0" presId="urn:microsoft.com/office/officeart/2005/8/layout/matrix1"/>
    <dgm:cxn modelId="{9CAA95A5-AA96-B44E-8B3D-EB44E72E31C3}" srcId="{7B61D36F-42E4-A644-A4B2-30BA807AB315}" destId="{345A4B2D-CDC9-2741-8BAE-6E9A5ACD80FC}" srcOrd="0" destOrd="0" parTransId="{5B617962-DAE7-0D40-A500-46F2D1BF0D13}" sibTransId="{10DDCC36-BC0C-2943-9580-CADF8C3DDEF8}"/>
    <dgm:cxn modelId="{4713F1B8-EF4E-964F-A686-57F6B31B8A32}" type="presOf" srcId="{345A4B2D-CDC9-2741-8BAE-6E9A5ACD80FC}" destId="{80512DF5-453F-5A4B-934B-F5B96D06900F}" srcOrd="0" destOrd="0" presId="urn:microsoft.com/office/officeart/2005/8/layout/matrix1"/>
    <dgm:cxn modelId="{E02433BB-1961-9A4A-B8A7-7784C7827232}" type="presOf" srcId="{5D386927-5BB1-8745-A15C-9B1E3DC58F5B}" destId="{81475F0B-027E-9342-861D-342BF9EB9EE1}" srcOrd="0" destOrd="0" presId="urn:microsoft.com/office/officeart/2005/8/layout/matrix1"/>
    <dgm:cxn modelId="{F49FFDC7-B3BE-1D4A-B101-3FDA5A6E7835}" type="presOf" srcId="{AB81A2F9-0C96-5E44-AD4F-378A0B1E702E}" destId="{2EEF3964-8D2C-4243-B7D1-90C689953191}" srcOrd="0" destOrd="0" presId="urn:microsoft.com/office/officeart/2005/8/layout/matrix1"/>
    <dgm:cxn modelId="{764897E4-53C3-7F49-9DA4-66109D7C41F4}" srcId="{7B61D36F-42E4-A644-A4B2-30BA807AB315}" destId="{53F35F74-FA59-B24D-9AC0-47C99C9D73EB}" srcOrd="1" destOrd="0" parTransId="{EAA602CA-087E-DB47-9A79-759F71D0E35C}" sibTransId="{03CD2F09-9C34-A949-9BFA-493035003590}"/>
    <dgm:cxn modelId="{8554C1EB-F7A9-D24E-BB63-F6FE390FE926}" srcId="{AB81A2F9-0C96-5E44-AD4F-378A0B1E702E}" destId="{7B61D36F-42E4-A644-A4B2-30BA807AB315}" srcOrd="0" destOrd="0" parTransId="{78C526D8-86D8-A245-9EBC-EDCD3F5C7827}" sibTransId="{9D2B2E42-4B9C-D044-A8E3-48D1D5D6E3B5}"/>
    <dgm:cxn modelId="{08A3284E-8ADA-1A41-915B-E110D38A6A95}" type="presParOf" srcId="{2EEF3964-8D2C-4243-B7D1-90C689953191}" destId="{5F327E1C-C256-8448-888C-D42DBF3D8E30}" srcOrd="0" destOrd="0" presId="urn:microsoft.com/office/officeart/2005/8/layout/matrix1"/>
    <dgm:cxn modelId="{C571F968-F025-3541-BAEF-3E79688C1960}" type="presParOf" srcId="{5F327E1C-C256-8448-888C-D42DBF3D8E30}" destId="{80512DF5-453F-5A4B-934B-F5B96D06900F}" srcOrd="0" destOrd="0" presId="urn:microsoft.com/office/officeart/2005/8/layout/matrix1"/>
    <dgm:cxn modelId="{EEFB0B29-9A7E-3940-8EBF-ADC9FB16E5E6}" type="presParOf" srcId="{5F327E1C-C256-8448-888C-D42DBF3D8E30}" destId="{7EA1E1FE-5AC1-0940-AAE0-3D426BE82A22}" srcOrd="1" destOrd="0" presId="urn:microsoft.com/office/officeart/2005/8/layout/matrix1"/>
    <dgm:cxn modelId="{F65284E3-8943-1F4F-B572-A413224D3144}" type="presParOf" srcId="{5F327E1C-C256-8448-888C-D42DBF3D8E30}" destId="{2617FCCB-E77E-2746-BB7A-75CEF3CE004F}" srcOrd="2" destOrd="0" presId="urn:microsoft.com/office/officeart/2005/8/layout/matrix1"/>
    <dgm:cxn modelId="{77695A67-6AF3-5A40-8778-203BA06BD0F5}" type="presParOf" srcId="{5F327E1C-C256-8448-888C-D42DBF3D8E30}" destId="{E05DCAB6-62AD-A04A-8DD5-BEED283451DD}" srcOrd="3" destOrd="0" presId="urn:microsoft.com/office/officeart/2005/8/layout/matrix1"/>
    <dgm:cxn modelId="{E07C5765-4C8F-FD46-94E5-F70498C007C4}" type="presParOf" srcId="{5F327E1C-C256-8448-888C-D42DBF3D8E30}" destId="{7DA780E8-54CF-E345-9C40-009FA79636F5}" srcOrd="4" destOrd="0" presId="urn:microsoft.com/office/officeart/2005/8/layout/matrix1"/>
    <dgm:cxn modelId="{861B60A4-D44D-5D4E-8205-37D8C71F1842}" type="presParOf" srcId="{5F327E1C-C256-8448-888C-D42DBF3D8E30}" destId="{C8365662-C914-884E-8555-770A0D7AA458}" srcOrd="5" destOrd="0" presId="urn:microsoft.com/office/officeart/2005/8/layout/matrix1"/>
    <dgm:cxn modelId="{5AC912C8-C773-D841-9A7F-3E84E33FE127}" type="presParOf" srcId="{5F327E1C-C256-8448-888C-D42DBF3D8E30}" destId="{81475F0B-027E-9342-861D-342BF9EB9EE1}" srcOrd="6" destOrd="0" presId="urn:microsoft.com/office/officeart/2005/8/layout/matrix1"/>
    <dgm:cxn modelId="{56F3CAE8-E264-B646-B843-C1B627E02225}" type="presParOf" srcId="{5F327E1C-C256-8448-888C-D42DBF3D8E30}" destId="{2190929C-ACE1-C044-B94E-6C051288CE76}" srcOrd="7" destOrd="0" presId="urn:microsoft.com/office/officeart/2005/8/layout/matrix1"/>
    <dgm:cxn modelId="{745C3AD6-D4D9-A142-9483-7CE65EA0E222}" type="presParOf" srcId="{2EEF3964-8D2C-4243-B7D1-90C689953191}" destId="{EABC4D37-845F-904E-A4E1-6294DE0F892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64C0D-16CC-1A46-A571-2C91215AF09A}">
      <dsp:nvSpPr>
        <dsp:cNvPr id="0" name=""/>
        <dsp:cNvSpPr/>
      </dsp:nvSpPr>
      <dsp:spPr>
        <a:xfrm>
          <a:off x="2612987" y="50233"/>
          <a:ext cx="2411196" cy="2411196"/>
        </a:xfrm>
        <a:prstGeom prst="ellipse">
          <a:avLst/>
        </a:prstGeom>
        <a:gradFill rotWithShape="0">
          <a:gsLst>
            <a:gs pos="0">
              <a:schemeClr val="accent6">
                <a:shade val="80000"/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80000"/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80000"/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Différenciation pédagogique</a:t>
          </a:r>
        </a:p>
      </dsp:txBody>
      <dsp:txXfrm>
        <a:off x="2934480" y="472192"/>
        <a:ext cx="1768210" cy="1085038"/>
      </dsp:txXfrm>
    </dsp:sp>
    <dsp:sp modelId="{A0C4E3CF-3788-9D47-9A0E-4112B56951DB}">
      <dsp:nvSpPr>
        <dsp:cNvPr id="0" name=""/>
        <dsp:cNvSpPr/>
      </dsp:nvSpPr>
      <dsp:spPr>
        <a:xfrm>
          <a:off x="3483027" y="1557231"/>
          <a:ext cx="2411196" cy="2411196"/>
        </a:xfrm>
        <a:prstGeom prst="ellipse">
          <a:avLst/>
        </a:prstGeom>
        <a:gradFill rotWithShape="0">
          <a:gsLst>
            <a:gs pos="0">
              <a:schemeClr val="accent6">
                <a:shade val="80000"/>
                <a:alpha val="50000"/>
                <a:hueOff val="-262679"/>
                <a:satOff val="-43470"/>
                <a:lumOff val="2144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80000"/>
                <a:alpha val="50000"/>
                <a:hueOff val="-262679"/>
                <a:satOff val="-43470"/>
                <a:lumOff val="2144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80000"/>
                <a:alpha val="50000"/>
                <a:hueOff val="-262679"/>
                <a:satOff val="-43470"/>
                <a:lumOff val="2144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Régulation des apprentissages</a:t>
          </a:r>
        </a:p>
      </dsp:txBody>
      <dsp:txXfrm>
        <a:off x="4220451" y="2180123"/>
        <a:ext cx="1446717" cy="1326158"/>
      </dsp:txXfrm>
    </dsp:sp>
    <dsp:sp modelId="{5FB6D5E0-A7A1-2044-9BB6-7C1086F8354C}">
      <dsp:nvSpPr>
        <dsp:cNvPr id="0" name=""/>
        <dsp:cNvSpPr/>
      </dsp:nvSpPr>
      <dsp:spPr>
        <a:xfrm>
          <a:off x="1742947" y="1557231"/>
          <a:ext cx="2411196" cy="2411196"/>
        </a:xfrm>
        <a:prstGeom prst="ellipse">
          <a:avLst/>
        </a:prstGeom>
        <a:gradFill rotWithShape="0">
          <a:gsLst>
            <a:gs pos="0">
              <a:schemeClr val="accent6">
                <a:shade val="80000"/>
                <a:alpha val="50000"/>
                <a:hueOff val="-525359"/>
                <a:satOff val="-86939"/>
                <a:lumOff val="428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80000"/>
                <a:alpha val="50000"/>
                <a:hueOff val="-525359"/>
                <a:satOff val="-86939"/>
                <a:lumOff val="428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80000"/>
                <a:alpha val="50000"/>
                <a:hueOff val="-525359"/>
                <a:satOff val="-86939"/>
                <a:lumOff val="428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>
              <a:solidFill>
                <a:srgbClr val="7F589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Conception universelle de l’apprentissage</a:t>
          </a:r>
        </a:p>
      </dsp:txBody>
      <dsp:txXfrm>
        <a:off x="1970001" y="2180123"/>
        <a:ext cx="1446717" cy="13261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12DF5-453F-5A4B-934B-F5B96D06900F}">
      <dsp:nvSpPr>
        <dsp:cNvPr id="0" name=""/>
        <dsp:cNvSpPr/>
      </dsp:nvSpPr>
      <dsp:spPr>
        <a:xfrm rot="16200000">
          <a:off x="758111" y="-758111"/>
          <a:ext cx="1487169" cy="3003391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762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Contenu</a:t>
          </a:r>
          <a:endParaRPr lang="fr-CA" sz="3200" b="1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 rot="5400000">
        <a:off x="0" y="0"/>
        <a:ext cx="3003391" cy="1115376"/>
      </dsp:txXfrm>
    </dsp:sp>
    <dsp:sp modelId="{2617FCCB-E77E-2746-BB7A-75CEF3CE004F}">
      <dsp:nvSpPr>
        <dsp:cNvPr id="0" name=""/>
        <dsp:cNvSpPr/>
      </dsp:nvSpPr>
      <dsp:spPr>
        <a:xfrm>
          <a:off x="3003391" y="0"/>
          <a:ext cx="3003391" cy="1487169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762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Structure</a:t>
          </a:r>
          <a:endParaRPr lang="fr-CA" sz="3700" b="1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3003391" y="0"/>
        <a:ext cx="3003391" cy="1115376"/>
      </dsp:txXfrm>
    </dsp:sp>
    <dsp:sp modelId="{7DA780E8-54CF-E345-9C40-009FA79636F5}">
      <dsp:nvSpPr>
        <dsp:cNvPr id="0" name=""/>
        <dsp:cNvSpPr/>
      </dsp:nvSpPr>
      <dsp:spPr>
        <a:xfrm rot="10800000">
          <a:off x="0" y="1487169"/>
          <a:ext cx="3003391" cy="1487169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762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Processus</a:t>
          </a:r>
          <a:endParaRPr lang="fr-CA" sz="3700" b="1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 rot="10800000">
        <a:off x="0" y="1858961"/>
        <a:ext cx="3003391" cy="1115376"/>
      </dsp:txXfrm>
    </dsp:sp>
    <dsp:sp modelId="{81475F0B-027E-9342-861D-342BF9EB9EE1}">
      <dsp:nvSpPr>
        <dsp:cNvPr id="0" name=""/>
        <dsp:cNvSpPr/>
      </dsp:nvSpPr>
      <dsp:spPr>
        <a:xfrm rot="5400000">
          <a:off x="3761502" y="729057"/>
          <a:ext cx="1487169" cy="3003391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762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Produit</a:t>
          </a:r>
          <a:endParaRPr lang="fr-CA" sz="3700" b="1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 rot="-5400000">
        <a:off x="3003391" y="1858960"/>
        <a:ext cx="3003391" cy="1115376"/>
      </dsp:txXfrm>
    </dsp:sp>
    <dsp:sp modelId="{EABC4D37-845F-904E-A4E1-6294DE0F892B}">
      <dsp:nvSpPr>
        <dsp:cNvPr id="0" name=""/>
        <dsp:cNvSpPr/>
      </dsp:nvSpPr>
      <dsp:spPr>
        <a:xfrm>
          <a:off x="1836817" y="985855"/>
          <a:ext cx="2333148" cy="1002627"/>
        </a:xfrm>
        <a:prstGeom prst="roundRect">
          <a:avLst/>
        </a:prstGeom>
        <a:solidFill>
          <a:srgbClr val="FFC000"/>
        </a:solidFill>
        <a:ln w="762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kern="12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Différenciation pédagogique</a:t>
          </a:r>
        </a:p>
      </dsp:txBody>
      <dsp:txXfrm>
        <a:off x="1885761" y="1034799"/>
        <a:ext cx="2235260" cy="904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08/10/2024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08/10/2024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1439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77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1220358" y="2766221"/>
            <a:ext cx="4536504" cy="2062103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La planification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de l’évaluation </a:t>
            </a:r>
          </a:p>
          <a:p>
            <a:pPr algn="l"/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d’une situation complexe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845916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4" pos="72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9318" y="0"/>
            <a:ext cx="9026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</a:t>
            </a:r>
            <a:b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d’une situation d’apprentissage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4279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  <p15:guide id="2" pos="406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1" r:id="rId8"/>
    <p:sldLayoutId id="2147483682" r:id="rId9"/>
    <p:sldLayoutId id="2147483683" r:id="rId10"/>
    <p:sldLayoutId id="2147483684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6E16AD0-A0C3-14AC-5AE4-B04CE676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7F6C527-B38E-D218-EE1B-C86478362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AB925A4-858E-B3F6-0D63-CEB97438A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CF5C781-810F-5A65-DE1E-152037309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028226"/>
              </p:ext>
            </p:extLst>
          </p:nvPr>
        </p:nvGraphicFramePr>
        <p:xfrm>
          <a:off x="2563328" y="2792592"/>
          <a:ext cx="7065343" cy="217200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958470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106873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O1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Établir les critères d’évaluation et la façon dont les outils d’évaluation et de consignation seront utilisés.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O2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Prévoir des dispositifs de différenciation pédagogique.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O3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</a:rPr>
                        <a:t>Intégrer des pistes de rétroaction à chaque étape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de la démarche d’apprentissage.</a:t>
                      </a:r>
                      <a:endParaRPr lang="fr-FR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153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2B7D0B1-CD89-6754-E4A4-1E409F6E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0AE2CE-5E93-9348-94E1-33C355750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B70B6EF-AE54-8D02-3CDE-CEC8EC07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formation</a:t>
            </a:r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5DC8BD1-98E9-2335-CB6B-88216AF5102D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7030A0">
              <a:alpha val="50949"/>
            </a:srgbClr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Mise en situation 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niveau de complexité d’une tâche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caractéristiques </a:t>
            </a:r>
            <a:b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la SAE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E953954-CA12-5819-6173-A183AFF9FF0D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algn="ctr"/>
            <a:endParaRPr lang="fr-CA" sz="1400" b="1" kern="1200" dirty="0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critères d’évaluation </a:t>
            </a:r>
            <a:b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le critère de réussite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EBDFC3A-1E07-7728-7F0A-405CABFD9B4D}"/>
              </a:ext>
            </a:extLst>
          </p:cNvPr>
          <p:cNvSpPr/>
          <p:nvPr/>
        </p:nvSpPr>
        <p:spPr>
          <a:xfrm>
            <a:off x="7906328" y="2306780"/>
            <a:ext cx="3352799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: i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ntégration des apprentissages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pistes </a:t>
            </a:r>
            <a:b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rétroaction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EC57F8F-A445-E816-FD7D-B47CD37BAEB4}"/>
              </a:ext>
            </a:extLst>
          </p:cNvPr>
          <p:cNvSpPr/>
          <p:nvPr/>
        </p:nvSpPr>
        <p:spPr>
          <a:xfrm>
            <a:off x="4372904" y="2306780"/>
            <a:ext cx="3352800" cy="3207327"/>
          </a:xfrm>
          <a:prstGeom prst="roundRect">
            <a:avLst/>
          </a:prstGeom>
          <a:solidFill>
            <a:srgbClr val="7030A0">
              <a:alpha val="50949"/>
            </a:srgbClr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 réalisation des apprentissages</a:t>
            </a:r>
          </a:p>
          <a:p>
            <a:pPr marL="180000" indent="-180000"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 proposer aux élèves </a:t>
            </a:r>
            <a:b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difficulté ?</a:t>
            </a:r>
          </a:p>
          <a:p>
            <a:pPr marL="180000" indent="-180000"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dispositifs de différenciation pédagogique</a:t>
            </a:r>
          </a:p>
          <a:p>
            <a:pPr marL="180000" indent="-180000"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Mise en place de dispositifs de différenciation pédagogique</a:t>
            </a:r>
          </a:p>
          <a:p>
            <a:pPr marL="540000" indent="-180000">
              <a:buClr>
                <a:srgbClr val="FFC000"/>
              </a:buClr>
              <a:buFont typeface="Wingdings" pitchFamily="2" charset="2"/>
              <a:buChar char="§"/>
            </a:pPr>
            <a:endParaRPr lang="fr-CA" sz="1200" b="1" u="none" kern="12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56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1167827-C31F-F87E-1F3A-0CD9A9D8F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D2C17F0-9EA3-C601-258D-57A8B5E8E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F0F9798-6A95-B208-65BB-780D33A4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Activités de réalisation</a:t>
            </a:r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35BFC7D-6CC3-A1F0-4423-BB21E5E94156}"/>
              </a:ext>
            </a:extLst>
          </p:cNvPr>
          <p:cNvGrpSpPr/>
          <p:nvPr/>
        </p:nvGrpSpPr>
        <p:grpSpPr>
          <a:xfrm>
            <a:off x="1263722" y="2198669"/>
            <a:ext cx="9965823" cy="3421295"/>
            <a:chOff x="1263722" y="2198669"/>
            <a:chExt cx="9965823" cy="3421295"/>
          </a:xfrm>
        </p:grpSpPr>
        <p:sp>
          <p:nvSpPr>
            <p:cNvPr id="7" name="Flèche droite à entaille 6">
              <a:extLst>
                <a:ext uri="{FF2B5EF4-FFF2-40B4-BE49-F238E27FC236}">
                  <a16:creationId xmlns:a16="http://schemas.microsoft.com/office/drawing/2014/main" id="{2BA30753-4DA1-D744-F882-749BF60405AF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FF16A40F-7093-CBDB-1E92-C9B56764DBB3}"/>
                </a:ext>
              </a:extLst>
            </p:cNvPr>
            <p:cNvSpPr/>
            <p:nvPr/>
          </p:nvSpPr>
          <p:spPr>
            <a:xfrm>
              <a:off x="1268101" y="2198669"/>
              <a:ext cx="2890477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4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fr-CA" sz="2000" b="1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b="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Que proposer aux élèves en difficulté ?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0120042-665D-0B01-9F8E-CD9ADF292779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BAE2E7D1-E0B4-CC0E-95E4-D2CF72467074}"/>
                </a:ext>
              </a:extLst>
            </p:cNvPr>
            <p:cNvSpPr/>
            <p:nvPr/>
          </p:nvSpPr>
          <p:spPr>
            <a:xfrm>
              <a:off x="3544094" y="4251446"/>
              <a:ext cx="4400243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5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  <a:br>
                <a:rPr lang="fr-CA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Des dispositifs de différenciation pédagogique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235272A-32A4-1351-857D-3F8B1FE9F034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07CC18F9-8103-4A6E-5A00-D9D3D20AC9AB}"/>
                </a:ext>
              </a:extLst>
            </p:cNvPr>
            <p:cNvSpPr/>
            <p:nvPr/>
          </p:nvSpPr>
          <p:spPr>
            <a:xfrm>
              <a:off x="6623314" y="2198669"/>
              <a:ext cx="4320057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</a:t>
              </a:r>
              <a:r>
                <a:rPr lang="en-US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6</a:t>
              </a:r>
              <a:r>
                <a:rPr lang="en-US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en-US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Mise en place de dispositifs </a:t>
              </a:r>
              <a:b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de différenciation </a:t>
              </a:r>
              <a:b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pédagogique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03C74F3-48C8-45C9-7392-23366C32A567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5AB2DE2-25CA-82A8-873E-164F5B197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A9846-083F-63B2-D5B6-8790152CF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AB281B-895C-B643-9E12-04A596AF9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36989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4</a:t>
            </a:r>
            <a:br>
              <a:rPr lang="fr-FR"/>
            </a:br>
            <a:r>
              <a:rPr lang="fr-FR"/>
              <a:t>Que proposer aux élèves </a:t>
            </a:r>
            <a:br>
              <a:rPr lang="fr-FR"/>
            </a:br>
            <a:r>
              <a:rPr lang="fr-FR"/>
              <a:t>en difficulté </a:t>
            </a:r>
            <a:br>
              <a:rPr lang="fr-FR"/>
            </a:br>
            <a:r>
              <a:rPr lang="fr-FR" sz="4800"/>
              <a:t>?</a:t>
            </a:r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B34BB539-4B04-0BE1-BA2A-CC74F022703B}"/>
              </a:ext>
            </a:extLst>
          </p:cNvPr>
          <p:cNvSpPr txBox="1">
            <a:spLocks/>
          </p:cNvSpPr>
          <p:nvPr/>
        </p:nvSpPr>
        <p:spPr>
          <a:xfrm>
            <a:off x="4463270" y="853149"/>
            <a:ext cx="7002682" cy="7013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i="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b="1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CA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Appliquer des pratiques </a:t>
            </a:r>
            <a:br>
              <a:rPr lang="fr-CA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évaluatives inclusives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8A15B72-2070-6173-FA88-6223E9A3C6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3388092"/>
              </p:ext>
            </p:extLst>
          </p:nvPr>
        </p:nvGraphicFramePr>
        <p:xfrm>
          <a:off x="4146026" y="1759569"/>
          <a:ext cx="7637171" cy="4018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642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BD7F35-E742-D192-3C0E-726C6D5CFB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A5FCC2E-5C00-359A-A844-FC70F0F3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EEA25F7C-4025-36EE-FC40-1DD7E7F3C581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4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B51413-B393-752E-6433-2C0F9E3DB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Que proposer aux élèves en difficulté ? </a:t>
            </a:r>
            <a:r>
              <a:rPr lang="fr-FR" b="0" i="1" dirty="0"/>
              <a:t>(suite)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0330C47-2174-3EB1-7173-4C4DDF8B0DF1}"/>
              </a:ext>
            </a:extLst>
          </p:cNvPr>
          <p:cNvSpPr txBox="1"/>
          <p:nvPr/>
        </p:nvSpPr>
        <p:spPr>
          <a:xfrm>
            <a:off x="4792615" y="1145291"/>
            <a:ext cx="65045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Tableau CLIX II :</a:t>
            </a:r>
            <a: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</a:t>
            </a:r>
            <a:b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</a:br>
            <a: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Actions du maître en cas de difficultés particulières </a:t>
            </a:r>
            <a:b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</a:br>
            <a: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chez certains élèves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7F3290C-F84D-C0A9-06CF-0C8ED348BA70}"/>
              </a:ext>
            </a:extLst>
          </p:cNvPr>
          <p:cNvSpPr txBox="1"/>
          <p:nvPr/>
        </p:nvSpPr>
        <p:spPr>
          <a:xfrm>
            <a:off x="5232877" y="5834652"/>
            <a:ext cx="6064249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fr-CA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Diallo, M. C</a:t>
            </a:r>
            <a:r>
              <a:rPr lang="fr-CA" sz="10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et al. </a:t>
            </a:r>
            <a:r>
              <a:rPr lang="fr-CA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(2020) </a:t>
            </a:r>
            <a:endParaRPr lang="fr-FR" sz="10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A337BDE-2384-95C1-860A-F9F5A6BBB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247114"/>
              </p:ext>
            </p:extLst>
          </p:nvPr>
        </p:nvGraphicFramePr>
        <p:xfrm>
          <a:off x="4792614" y="2205157"/>
          <a:ext cx="6504512" cy="3609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80512">
                  <a:extLst>
                    <a:ext uri="{9D8B030D-6E8A-4147-A177-3AD203B41FA5}">
                      <a16:colId xmlns:a16="http://schemas.microsoft.com/office/drawing/2014/main" val="1803802424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84667841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04856676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866085404"/>
                    </a:ext>
                  </a:extLst>
                </a:gridCol>
              </a:tblGrid>
              <a:tr h="212399">
                <a:tc>
                  <a:txBody>
                    <a:bodyPr/>
                    <a:lstStyle/>
                    <a:p>
                      <a:pPr algn="ctr"/>
                      <a:r>
                        <a:rPr lang="fr-CA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Réponses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72000" marB="7200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Fréquence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72000" marB="7200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Pourcentage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72000" marB="7200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Pourcentage valide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72000" marB="7200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274519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Expliciter </a:t>
                      </a:r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les leçons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33,3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33,3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2228836877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Tutorat par </a:t>
                      </a:r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 maître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13,9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13,9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955506698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Tutorat par les pairs</a:t>
                      </a: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11,1</a:t>
                      </a: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11,1</a:t>
                      </a: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2005807711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Impliquer les parents dans le suivi </a:t>
                      </a:r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élèves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8,3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8,3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1267165617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Organiser des séances </a:t>
                      </a:r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révision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8,3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8,3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259643136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Prêter une attention particulière à </a:t>
                      </a:r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ces élèves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5,6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5,6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3972957549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Punir cette </a:t>
                      </a:r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catégorie d’élèves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5,6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5,6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1335499999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Solliciter fréquemment ces élèves pour </a:t>
                      </a:r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 tableau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5,6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5,6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2696104023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Rétrogradation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949887622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Donner beaucoup </a:t>
                      </a:r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devoirs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1994963030"/>
                  </a:ext>
                </a:extLst>
              </a:tr>
              <a:tr h="212399">
                <a:tc>
                  <a:txBody>
                    <a:bodyPr/>
                    <a:lstStyle/>
                    <a:p>
                      <a:r>
                        <a:rPr lang="fr-CA" sz="10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Illustrer par </a:t>
                      </a:r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exemples</a:t>
                      </a:r>
                      <a:endParaRPr lang="fr-CA" sz="10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54000" marB="54000"/>
                </a:tc>
                <a:extLst>
                  <a:ext uri="{0D108BD9-81ED-4DB2-BD59-A6C34878D82A}">
                    <a16:rowId xmlns:a16="http://schemas.microsoft.com/office/drawing/2014/main" val="509899351"/>
                  </a:ext>
                </a:extLst>
              </a:tr>
              <a:tr h="217058">
                <a:tc>
                  <a:txBody>
                    <a:bodyPr/>
                    <a:lstStyle/>
                    <a:p>
                      <a:r>
                        <a:rPr lang="fr-CA" sz="1000" b="1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fr-CA" sz="1000" b="1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72000" marB="72000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</a:t>
                      </a:r>
                      <a:endParaRPr lang="fr-CA" sz="1000" b="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72000" marB="72000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100,0</a:t>
                      </a:r>
                      <a:endParaRPr lang="fr-CA" sz="1000" b="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72000" marB="72000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000" b="1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100,0</a:t>
                      </a:r>
                      <a:endParaRPr lang="fr-CA" sz="1000" b="1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0000" marR="90000" marT="72000" marB="72000">
                    <a:solidFill>
                      <a:srgbClr val="B8B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352772"/>
                  </a:ext>
                </a:extLst>
              </a:tr>
            </a:tbl>
          </a:graphicData>
        </a:graphic>
      </p:graphicFrame>
      <p:sp>
        <p:nvSpPr>
          <p:cNvPr id="6" name="Titre 1">
            <a:extLst>
              <a:ext uri="{FF2B5EF4-FFF2-40B4-BE49-F238E27FC236}">
                <a16:creationId xmlns:a16="http://schemas.microsoft.com/office/drawing/2014/main" id="{AD19D250-EEE2-D356-FE68-44B598933017}"/>
              </a:ext>
            </a:extLst>
          </p:cNvPr>
          <p:cNvSpPr txBox="1">
            <a:spLocks/>
          </p:cNvSpPr>
          <p:nvPr/>
        </p:nvSpPr>
        <p:spPr>
          <a:xfrm>
            <a:off x="1530067" y="1915969"/>
            <a:ext cx="2894295" cy="324818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715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108000" tIns="108000" rIns="108000" bIns="10800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643772"/>
                </a:solidFill>
              </a:rPr>
              <a:t>De l’évaluation des apprentissages à l’évaluation pour l’apprentissage : </a:t>
            </a:r>
            <a:br>
              <a:rPr lang="en-US" sz="1800" dirty="0">
                <a:solidFill>
                  <a:srgbClr val="643772"/>
                </a:solidFill>
              </a:rPr>
            </a:br>
            <a:r>
              <a:rPr lang="en-US" sz="1800" dirty="0" err="1">
                <a:solidFill>
                  <a:srgbClr val="643772"/>
                </a:solidFill>
              </a:rPr>
              <a:t>état</a:t>
            </a:r>
            <a:r>
              <a:rPr lang="en-US" sz="1800" dirty="0">
                <a:solidFill>
                  <a:srgbClr val="643772"/>
                </a:solidFill>
              </a:rPr>
              <a:t> de la situation à travers les pratiques d’évaluation </a:t>
            </a:r>
            <a:br>
              <a:rPr lang="en-US" sz="1800" dirty="0">
                <a:solidFill>
                  <a:srgbClr val="643772"/>
                </a:solidFill>
              </a:rPr>
            </a:br>
            <a:r>
              <a:rPr lang="en-US" sz="1800" dirty="0">
                <a:solidFill>
                  <a:srgbClr val="643772"/>
                </a:solidFill>
              </a:rPr>
              <a:t>dans l’enseignement </a:t>
            </a:r>
            <a:r>
              <a:rPr lang="en-US" sz="1800" dirty="0" err="1">
                <a:solidFill>
                  <a:srgbClr val="643772"/>
                </a:solidFill>
              </a:rPr>
              <a:t>élémentaire</a:t>
            </a:r>
            <a:r>
              <a:rPr lang="en-US" sz="1800" dirty="0">
                <a:solidFill>
                  <a:srgbClr val="643772"/>
                </a:solidFill>
              </a:rPr>
              <a:t> </a:t>
            </a:r>
            <a:r>
              <a:rPr lang="en-US" sz="1800" err="1">
                <a:solidFill>
                  <a:srgbClr val="643772"/>
                </a:solidFill>
              </a:rPr>
              <a:t>guinéen</a:t>
            </a:r>
            <a:r>
              <a:rPr lang="en-US" sz="1800">
                <a:solidFill>
                  <a:srgbClr val="643772"/>
                </a:solidFill>
              </a:rPr>
              <a:t>.</a:t>
            </a:r>
            <a:endParaRPr lang="en-US" sz="1800" dirty="0">
              <a:solidFill>
                <a:srgbClr val="6437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77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BD7F35-E742-D192-3C0E-726C6D5CFB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A5FCC2E-5C00-359A-A844-FC70F0F3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EEA25F7C-4025-36EE-FC40-1DD7E7F3C581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4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B51413-B393-752E-6433-2C0F9E3DB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Planification de l’évaluation </a:t>
            </a:r>
            <a:r>
              <a:rPr lang="fr-FR" b="0" i="1" dirty="0"/>
              <a:t>(suite)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0330C47-2174-3EB1-7173-4C4DDF8B0DF1}"/>
              </a:ext>
            </a:extLst>
          </p:cNvPr>
          <p:cNvSpPr txBox="1"/>
          <p:nvPr/>
        </p:nvSpPr>
        <p:spPr>
          <a:xfrm>
            <a:off x="4949960" y="1327101"/>
            <a:ext cx="64068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Tableau CLIX : </a:t>
            </a:r>
            <a:b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</a:br>
            <a: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Actions du maître selon les élèves faibles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7F3290C-F84D-C0A9-06CF-0C8ED348BA70}"/>
              </a:ext>
            </a:extLst>
          </p:cNvPr>
          <p:cNvSpPr txBox="1"/>
          <p:nvPr/>
        </p:nvSpPr>
        <p:spPr>
          <a:xfrm>
            <a:off x="8915118" y="5271182"/>
            <a:ext cx="2042314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fr-CA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Diallo, M. C</a:t>
            </a:r>
            <a:r>
              <a:rPr lang="fr-CA" sz="10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et al. </a:t>
            </a:r>
            <a:r>
              <a:rPr lang="fr-CA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(2020) </a:t>
            </a:r>
            <a:endParaRPr lang="fr-FR" sz="10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E77AEBF1-1C5E-921E-E25D-22CEC4AA20AF}"/>
              </a:ext>
            </a:extLst>
          </p:cNvPr>
          <p:cNvSpPr txBox="1">
            <a:spLocks/>
          </p:cNvSpPr>
          <p:nvPr/>
        </p:nvSpPr>
        <p:spPr>
          <a:xfrm>
            <a:off x="1530067" y="1915969"/>
            <a:ext cx="2894295" cy="324818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715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108000" tIns="108000" rIns="108000" bIns="10800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643772"/>
                </a:solidFill>
              </a:rPr>
              <a:t>De l’évaluation des apprentissages à l’évaluation pour l’apprentissage : </a:t>
            </a:r>
            <a:br>
              <a:rPr lang="en-US" sz="1800" dirty="0">
                <a:solidFill>
                  <a:srgbClr val="643772"/>
                </a:solidFill>
              </a:rPr>
            </a:br>
            <a:r>
              <a:rPr lang="en-US" sz="1800" dirty="0" err="1">
                <a:solidFill>
                  <a:srgbClr val="643772"/>
                </a:solidFill>
              </a:rPr>
              <a:t>état</a:t>
            </a:r>
            <a:r>
              <a:rPr lang="en-US" sz="1800" dirty="0">
                <a:solidFill>
                  <a:srgbClr val="643772"/>
                </a:solidFill>
              </a:rPr>
              <a:t> de la situation à travers les pratiques d’évaluation </a:t>
            </a:r>
            <a:br>
              <a:rPr lang="en-US" sz="1800" dirty="0">
                <a:solidFill>
                  <a:srgbClr val="643772"/>
                </a:solidFill>
              </a:rPr>
            </a:br>
            <a:r>
              <a:rPr lang="en-US" sz="1800" dirty="0">
                <a:solidFill>
                  <a:srgbClr val="643772"/>
                </a:solidFill>
              </a:rPr>
              <a:t>dans l’enseignement </a:t>
            </a:r>
            <a:r>
              <a:rPr lang="en-US" sz="1800" dirty="0" err="1">
                <a:solidFill>
                  <a:srgbClr val="643772"/>
                </a:solidFill>
              </a:rPr>
              <a:t>élémentaire</a:t>
            </a:r>
            <a:r>
              <a:rPr lang="en-US" sz="1800" dirty="0">
                <a:solidFill>
                  <a:srgbClr val="643772"/>
                </a:solidFill>
              </a:rPr>
              <a:t> </a:t>
            </a:r>
            <a:r>
              <a:rPr lang="en-US" sz="1800" err="1">
                <a:solidFill>
                  <a:srgbClr val="643772"/>
                </a:solidFill>
              </a:rPr>
              <a:t>guinéen</a:t>
            </a:r>
            <a:r>
              <a:rPr lang="en-US" sz="1800">
                <a:solidFill>
                  <a:srgbClr val="643772"/>
                </a:solidFill>
              </a:rPr>
              <a:t>.</a:t>
            </a:r>
            <a:endParaRPr lang="en-US" sz="1800" dirty="0">
              <a:solidFill>
                <a:srgbClr val="643772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A0158B1-16B7-BCC1-A209-E52F6E566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826761"/>
              </p:ext>
            </p:extLst>
          </p:nvPr>
        </p:nvGraphicFramePr>
        <p:xfrm>
          <a:off x="5025062" y="2098379"/>
          <a:ext cx="5932370" cy="3124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63002">
                  <a:extLst>
                    <a:ext uri="{9D8B030D-6E8A-4147-A177-3AD203B41FA5}">
                      <a16:colId xmlns:a16="http://schemas.microsoft.com/office/drawing/2014/main" val="1803802424"/>
                    </a:ext>
                  </a:extLst>
                </a:gridCol>
                <a:gridCol w="1052712">
                  <a:extLst>
                    <a:ext uri="{9D8B030D-6E8A-4147-A177-3AD203B41FA5}">
                      <a16:colId xmlns:a16="http://schemas.microsoft.com/office/drawing/2014/main" val="2846678418"/>
                    </a:ext>
                  </a:extLst>
                </a:gridCol>
                <a:gridCol w="1167974">
                  <a:extLst>
                    <a:ext uri="{9D8B030D-6E8A-4147-A177-3AD203B41FA5}">
                      <a16:colId xmlns:a16="http://schemas.microsoft.com/office/drawing/2014/main" val="1048566768"/>
                    </a:ext>
                  </a:extLst>
                </a:gridCol>
                <a:gridCol w="1648682">
                  <a:extLst>
                    <a:ext uri="{9D8B030D-6E8A-4147-A177-3AD203B41FA5}">
                      <a16:colId xmlns:a16="http://schemas.microsoft.com/office/drawing/2014/main" val="1866085404"/>
                    </a:ext>
                  </a:extLst>
                </a:gridCol>
              </a:tblGrid>
              <a:tr h="246822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Réponse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Fréquence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Pourcentage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Pourcentage valide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1936274519"/>
                  </a:ext>
                </a:extLst>
              </a:tr>
              <a:tr h="246822">
                <a:tc>
                  <a:txBody>
                    <a:bodyPr/>
                    <a:lstStyle/>
                    <a:p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Encouragement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27,8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35,7</a:t>
                      </a:r>
                      <a:endParaRPr lang="fr-CA" sz="12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3757622272"/>
                  </a:ext>
                </a:extLst>
              </a:tr>
              <a:tr h="246822">
                <a:tc>
                  <a:txBody>
                    <a:bodyPr/>
                    <a:lstStyle/>
                    <a:p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Exercices d'application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16,7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21,4</a:t>
                      </a:r>
                      <a:endParaRPr lang="fr-CA" sz="12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2967319814"/>
                  </a:ext>
                </a:extLst>
              </a:tr>
              <a:tr h="246822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Cours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renforcement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13,9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17,9</a:t>
                      </a:r>
                      <a:endParaRPr lang="fr-CA" sz="12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1698645669"/>
                  </a:ext>
                </a:extLst>
              </a:tr>
              <a:tr h="384913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Corriger les productions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faibles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11,1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14,2</a:t>
                      </a:r>
                      <a:endParaRPr lang="fr-CA" sz="12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3972957549"/>
                  </a:ext>
                </a:extLst>
              </a:tr>
              <a:tr h="246822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Informer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les parents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3,6</a:t>
                      </a:r>
                      <a:endParaRPr lang="fr-CA" sz="12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1179911251"/>
                  </a:ext>
                </a:extLst>
              </a:tr>
              <a:tr h="246822">
                <a:tc>
                  <a:txBody>
                    <a:bodyPr/>
                    <a:lstStyle/>
                    <a:p>
                      <a:r>
                        <a:rPr lang="fr-CA" sz="1200" b="1" kern="120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Punition</a:t>
                      </a:r>
                      <a:endParaRPr lang="fr-CA" sz="1200" b="1" kern="1200" dirty="0">
                        <a:solidFill>
                          <a:schemeClr val="dk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3,6</a:t>
                      </a:r>
                      <a:endParaRPr lang="fr-CA" sz="12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1596062774"/>
                  </a:ext>
                </a:extLst>
              </a:tr>
              <a:tr h="246822">
                <a:tc>
                  <a:txBody>
                    <a:bodyPr/>
                    <a:lstStyle/>
                    <a:p>
                      <a:r>
                        <a:rPr lang="fr-CA" sz="1200" b="1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Tutorat par </a:t>
                      </a:r>
                      <a:r>
                        <a:rPr lang="fr-CA" sz="1200" b="1" kern="120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les pairs</a:t>
                      </a:r>
                      <a:endParaRPr lang="fr-CA" sz="1200" b="1" kern="1200" dirty="0">
                        <a:solidFill>
                          <a:schemeClr val="dk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3,6</a:t>
                      </a:r>
                      <a:endParaRPr lang="fr-CA" sz="12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3341382960"/>
                  </a:ext>
                </a:extLst>
              </a:tr>
              <a:tr h="246822">
                <a:tc>
                  <a:txBody>
                    <a:bodyPr/>
                    <a:lstStyle/>
                    <a:p>
                      <a:r>
                        <a:rPr lang="fr-CA" sz="1200" b="1" kern="120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fr-CA" sz="1200" b="1" kern="120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  <a:endParaRPr lang="fr-CA" sz="1200" b="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77,9</a:t>
                      </a:r>
                      <a:endParaRPr lang="fr-CA" sz="1200" b="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100,0</a:t>
                      </a:r>
                      <a:endParaRPr lang="fr-CA" sz="1200" b="1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solidFill>
                      <a:srgbClr val="B8B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499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812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BD7F35-E742-D192-3C0E-726C6D5CFB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A5FCC2E-5C00-359A-A844-FC70F0F3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EEA25F7C-4025-36EE-FC40-1DD7E7F3C581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4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B51413-B393-752E-6433-2C0F9E3DB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Planification de l’évaluation </a:t>
            </a:r>
            <a:r>
              <a:rPr lang="fr-FR" b="0" i="1" dirty="0"/>
              <a:t>(suite)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0330C47-2174-3EB1-7173-4C4DDF8B0DF1}"/>
              </a:ext>
            </a:extLst>
          </p:cNvPr>
          <p:cNvSpPr txBox="1"/>
          <p:nvPr/>
        </p:nvSpPr>
        <p:spPr>
          <a:xfrm>
            <a:off x="4949960" y="1327101"/>
            <a:ext cx="64068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Tableau CLX : </a:t>
            </a:r>
            <a:b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</a:br>
            <a: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Actions du maître selon les élèves moyens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7F3290C-F84D-C0A9-06CF-0C8ED348BA70}"/>
              </a:ext>
            </a:extLst>
          </p:cNvPr>
          <p:cNvSpPr txBox="1"/>
          <p:nvPr/>
        </p:nvSpPr>
        <p:spPr>
          <a:xfrm>
            <a:off x="9358788" y="5193152"/>
            <a:ext cx="2042314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fr-CA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Diallo, M. C</a:t>
            </a:r>
            <a:r>
              <a:rPr lang="fr-CA" sz="10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et al. </a:t>
            </a:r>
            <a:r>
              <a:rPr lang="fr-CA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(2020) </a:t>
            </a:r>
            <a:endParaRPr lang="fr-FR" sz="10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E77AEBF1-1C5E-921E-E25D-22CEC4AA20AF}"/>
              </a:ext>
            </a:extLst>
          </p:cNvPr>
          <p:cNvSpPr txBox="1">
            <a:spLocks/>
          </p:cNvSpPr>
          <p:nvPr/>
        </p:nvSpPr>
        <p:spPr>
          <a:xfrm>
            <a:off x="1530067" y="1915969"/>
            <a:ext cx="2894295" cy="324818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715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108000" tIns="108000" rIns="108000" bIns="10800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643772"/>
                </a:solidFill>
              </a:rPr>
              <a:t>De l’évaluation des apprentissages à l’évaluation pour l’apprentissage : </a:t>
            </a:r>
            <a:br>
              <a:rPr lang="en-US" sz="1800" dirty="0">
                <a:solidFill>
                  <a:srgbClr val="643772"/>
                </a:solidFill>
              </a:rPr>
            </a:br>
            <a:r>
              <a:rPr lang="en-US" sz="1800" dirty="0" err="1">
                <a:solidFill>
                  <a:srgbClr val="643772"/>
                </a:solidFill>
              </a:rPr>
              <a:t>état</a:t>
            </a:r>
            <a:r>
              <a:rPr lang="en-US" sz="1800" dirty="0">
                <a:solidFill>
                  <a:srgbClr val="643772"/>
                </a:solidFill>
              </a:rPr>
              <a:t> de la situation à travers les pratiques d’évaluation </a:t>
            </a:r>
            <a:br>
              <a:rPr lang="en-US" sz="1800" dirty="0">
                <a:solidFill>
                  <a:srgbClr val="643772"/>
                </a:solidFill>
              </a:rPr>
            </a:br>
            <a:r>
              <a:rPr lang="en-US" sz="1800" dirty="0">
                <a:solidFill>
                  <a:srgbClr val="643772"/>
                </a:solidFill>
              </a:rPr>
              <a:t>dans l’enseignement </a:t>
            </a:r>
            <a:r>
              <a:rPr lang="en-US" sz="1800" dirty="0" err="1">
                <a:solidFill>
                  <a:srgbClr val="643772"/>
                </a:solidFill>
              </a:rPr>
              <a:t>élémentaire</a:t>
            </a:r>
            <a:r>
              <a:rPr lang="en-US" sz="1800" dirty="0">
                <a:solidFill>
                  <a:srgbClr val="643772"/>
                </a:solidFill>
              </a:rPr>
              <a:t> </a:t>
            </a:r>
            <a:r>
              <a:rPr lang="en-US" sz="1800" err="1">
                <a:solidFill>
                  <a:srgbClr val="643772"/>
                </a:solidFill>
              </a:rPr>
              <a:t>guinéen</a:t>
            </a:r>
            <a:r>
              <a:rPr lang="en-US" sz="1800">
                <a:solidFill>
                  <a:srgbClr val="643772"/>
                </a:solidFill>
              </a:rPr>
              <a:t>.</a:t>
            </a:r>
            <a:endParaRPr lang="en-US" sz="1800" dirty="0">
              <a:solidFill>
                <a:srgbClr val="643772"/>
              </a:solidFill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85CB0C5-6445-6ADC-9FEF-55436020FB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259900"/>
              </p:ext>
            </p:extLst>
          </p:nvPr>
        </p:nvGraphicFramePr>
        <p:xfrm>
          <a:off x="4905696" y="2052452"/>
          <a:ext cx="6495406" cy="306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69163">
                  <a:extLst>
                    <a:ext uri="{9D8B030D-6E8A-4147-A177-3AD203B41FA5}">
                      <a16:colId xmlns:a16="http://schemas.microsoft.com/office/drawing/2014/main" val="1803802424"/>
                    </a:ext>
                  </a:extLst>
                </a:gridCol>
                <a:gridCol w="1106501">
                  <a:extLst>
                    <a:ext uri="{9D8B030D-6E8A-4147-A177-3AD203B41FA5}">
                      <a16:colId xmlns:a16="http://schemas.microsoft.com/office/drawing/2014/main" val="2846678418"/>
                    </a:ext>
                  </a:extLst>
                </a:gridCol>
                <a:gridCol w="1206393">
                  <a:extLst>
                    <a:ext uri="{9D8B030D-6E8A-4147-A177-3AD203B41FA5}">
                      <a16:colId xmlns:a16="http://schemas.microsoft.com/office/drawing/2014/main" val="1048566768"/>
                    </a:ext>
                  </a:extLst>
                </a:gridCol>
                <a:gridCol w="1913349">
                  <a:extLst>
                    <a:ext uri="{9D8B030D-6E8A-4147-A177-3AD203B41FA5}">
                      <a16:colId xmlns:a16="http://schemas.microsoft.com/office/drawing/2014/main" val="18660854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Réponses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Fréquence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Pourcentage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Pourcentage valide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extLst>
                  <a:ext uri="{0D108BD9-81ED-4DB2-BD59-A6C34878D82A}">
                    <a16:rowId xmlns:a16="http://schemas.microsoft.com/office/drawing/2014/main" val="193627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Encouragement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36,1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40,6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extLst>
                  <a:ext uri="{0D108BD9-81ED-4DB2-BD59-A6C34878D82A}">
                    <a16:rowId xmlns:a16="http://schemas.microsoft.com/office/drawing/2014/main" val="96217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Corriger les productions avec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les élèves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22,2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25,0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extLst>
                  <a:ext uri="{0D108BD9-81ED-4DB2-BD59-A6C34878D82A}">
                    <a16:rowId xmlns:a16="http://schemas.microsoft.com/office/drawing/2014/main" val="397295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Cours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renforcement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19,4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21,9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extLst>
                  <a:ext uri="{0D108BD9-81ED-4DB2-BD59-A6C34878D82A}">
                    <a16:rowId xmlns:a16="http://schemas.microsoft.com/office/drawing/2014/main" val="136022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Devoirs supplémentaires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5,6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6,3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extLst>
                  <a:ext uri="{0D108BD9-81ED-4DB2-BD59-A6C34878D82A}">
                    <a16:rowId xmlns:a16="http://schemas.microsoft.com/office/drawing/2014/main" val="18747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Punition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extLst>
                  <a:ext uri="{0D108BD9-81ED-4DB2-BD59-A6C34878D82A}">
                    <a16:rowId xmlns:a16="http://schemas.microsoft.com/office/drawing/2014/main" val="117991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Tutorat par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les pairs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/>
                </a:tc>
                <a:extLst>
                  <a:ext uri="{0D108BD9-81ED-4DB2-BD59-A6C34878D82A}">
                    <a16:rowId xmlns:a16="http://schemas.microsoft.com/office/drawing/2014/main" val="159606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CA" sz="1200" b="1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fr-CA" sz="1200" b="1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</a:t>
                      </a:r>
                      <a:endParaRPr lang="fr-CA" sz="1200" b="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88,9</a:t>
                      </a:r>
                      <a:endParaRPr lang="fr-CA" sz="1200" b="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100,0</a:t>
                      </a:r>
                      <a:endParaRPr lang="fr-CA" sz="1200" b="1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72000" marB="72000" anchor="ctr">
                    <a:solidFill>
                      <a:srgbClr val="B8B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382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992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BD7F35-E742-D192-3C0E-726C6D5CFB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A5FCC2E-5C00-359A-A844-FC70F0F3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EEA25F7C-4025-36EE-FC40-1DD7E7F3C581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4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B51413-B393-752E-6433-2C0F9E3DB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Planification de l’évaluation </a:t>
            </a:r>
            <a:r>
              <a:rPr lang="fr-FR" b="0" i="1" dirty="0"/>
              <a:t>(suite)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0330C47-2174-3EB1-7173-4C4DDF8B0DF1}"/>
              </a:ext>
            </a:extLst>
          </p:cNvPr>
          <p:cNvSpPr txBox="1"/>
          <p:nvPr/>
        </p:nvSpPr>
        <p:spPr>
          <a:xfrm>
            <a:off x="4949960" y="1327101"/>
            <a:ext cx="64068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Tableau CLXI : </a:t>
            </a:r>
            <a:b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</a:br>
            <a:r>
              <a:rPr lang="fr-CA">
                <a:effectLst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Actions du maître selon les élèves forts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7F3290C-F84D-C0A9-06CF-0C8ED348BA70}"/>
              </a:ext>
            </a:extLst>
          </p:cNvPr>
          <p:cNvSpPr txBox="1"/>
          <p:nvPr/>
        </p:nvSpPr>
        <p:spPr>
          <a:xfrm>
            <a:off x="9314525" y="5288072"/>
            <a:ext cx="2042314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fr-CA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Diallo, M. C</a:t>
            </a:r>
            <a:r>
              <a:rPr lang="fr-CA" sz="10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et al. </a:t>
            </a:r>
            <a:r>
              <a:rPr lang="fr-CA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(2020) </a:t>
            </a:r>
            <a:endParaRPr lang="fr-FR" sz="10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E77AEBF1-1C5E-921E-E25D-22CEC4AA20AF}"/>
              </a:ext>
            </a:extLst>
          </p:cNvPr>
          <p:cNvSpPr txBox="1">
            <a:spLocks/>
          </p:cNvSpPr>
          <p:nvPr/>
        </p:nvSpPr>
        <p:spPr>
          <a:xfrm>
            <a:off x="1530067" y="1915969"/>
            <a:ext cx="2894295" cy="324818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715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108000" tIns="108000" rIns="108000" bIns="10800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643772"/>
                </a:solidFill>
              </a:rPr>
              <a:t>De l’évaluation des apprentissages à l’évaluation pour l’apprentissage : </a:t>
            </a:r>
            <a:br>
              <a:rPr lang="en-US" sz="1800" dirty="0">
                <a:solidFill>
                  <a:srgbClr val="643772"/>
                </a:solidFill>
              </a:rPr>
            </a:br>
            <a:r>
              <a:rPr lang="en-US" sz="1800" dirty="0" err="1">
                <a:solidFill>
                  <a:srgbClr val="643772"/>
                </a:solidFill>
              </a:rPr>
              <a:t>état</a:t>
            </a:r>
            <a:r>
              <a:rPr lang="en-US" sz="1800" dirty="0">
                <a:solidFill>
                  <a:srgbClr val="643772"/>
                </a:solidFill>
              </a:rPr>
              <a:t> de la situation à travers les pratiques d’évaluation </a:t>
            </a:r>
            <a:br>
              <a:rPr lang="en-US" sz="1800" dirty="0">
                <a:solidFill>
                  <a:srgbClr val="643772"/>
                </a:solidFill>
              </a:rPr>
            </a:br>
            <a:r>
              <a:rPr lang="en-US" sz="1800" dirty="0">
                <a:solidFill>
                  <a:srgbClr val="643772"/>
                </a:solidFill>
              </a:rPr>
              <a:t>dans l’enseignement </a:t>
            </a:r>
            <a:r>
              <a:rPr lang="en-US" sz="1800" dirty="0" err="1">
                <a:solidFill>
                  <a:srgbClr val="643772"/>
                </a:solidFill>
              </a:rPr>
              <a:t>élémentaire</a:t>
            </a:r>
            <a:r>
              <a:rPr lang="en-US" sz="1800" dirty="0">
                <a:solidFill>
                  <a:srgbClr val="643772"/>
                </a:solidFill>
              </a:rPr>
              <a:t> </a:t>
            </a:r>
            <a:r>
              <a:rPr lang="en-US" sz="1800" err="1">
                <a:solidFill>
                  <a:srgbClr val="643772"/>
                </a:solidFill>
              </a:rPr>
              <a:t>guinéen</a:t>
            </a:r>
            <a:r>
              <a:rPr lang="en-US" sz="1800">
                <a:solidFill>
                  <a:srgbClr val="643772"/>
                </a:solidFill>
              </a:rPr>
              <a:t>.</a:t>
            </a:r>
            <a:endParaRPr lang="en-US" sz="1800" dirty="0">
              <a:solidFill>
                <a:srgbClr val="643772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7475E07-718D-D909-544D-F72DA19AAF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272595"/>
              </p:ext>
            </p:extLst>
          </p:nvPr>
        </p:nvGraphicFramePr>
        <p:xfrm>
          <a:off x="4925336" y="2068352"/>
          <a:ext cx="6430585" cy="3124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73902">
                  <a:extLst>
                    <a:ext uri="{9D8B030D-6E8A-4147-A177-3AD203B41FA5}">
                      <a16:colId xmlns:a16="http://schemas.microsoft.com/office/drawing/2014/main" val="1803802424"/>
                    </a:ext>
                  </a:extLst>
                </a:gridCol>
                <a:gridCol w="968189">
                  <a:extLst>
                    <a:ext uri="{9D8B030D-6E8A-4147-A177-3AD203B41FA5}">
                      <a16:colId xmlns:a16="http://schemas.microsoft.com/office/drawing/2014/main" val="2846678418"/>
                    </a:ext>
                  </a:extLst>
                </a:gridCol>
                <a:gridCol w="1152605">
                  <a:extLst>
                    <a:ext uri="{9D8B030D-6E8A-4147-A177-3AD203B41FA5}">
                      <a16:colId xmlns:a16="http://schemas.microsoft.com/office/drawing/2014/main" val="1048566768"/>
                    </a:ext>
                  </a:extLst>
                </a:gridCol>
                <a:gridCol w="1635889">
                  <a:extLst>
                    <a:ext uri="{9D8B030D-6E8A-4147-A177-3AD203B41FA5}">
                      <a16:colId xmlns:a16="http://schemas.microsoft.com/office/drawing/2014/main" val="18660854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Réponse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Fréquence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Pourcentage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Pourcentage valide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1936274519"/>
                  </a:ext>
                </a:extLst>
              </a:tr>
              <a:tr h="189489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Féliciter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ces élèves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36,1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46,4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231672234"/>
                  </a:ext>
                </a:extLst>
              </a:tr>
              <a:tr h="189489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Les inviter à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persévérer davantage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22,2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28,6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3723168704"/>
                  </a:ext>
                </a:extLst>
              </a:tr>
              <a:tr h="189489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Correction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productions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5,6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3972957549"/>
                  </a:ext>
                </a:extLst>
              </a:tr>
              <a:tr h="189489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Gérer les équipes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travail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5,6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187476210"/>
                  </a:ext>
                </a:extLst>
              </a:tr>
              <a:tr h="189489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Octroyer de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bonnes notes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3,6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1179911251"/>
                  </a:ext>
                </a:extLst>
              </a:tr>
              <a:tr h="189489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Organiser des cours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révision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3,6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1596062774"/>
                  </a:ext>
                </a:extLst>
              </a:tr>
              <a:tr h="189489">
                <a:tc>
                  <a:txBody>
                    <a:bodyPr/>
                    <a:lstStyle/>
                    <a:p>
                      <a:r>
                        <a:rPr lang="fr-CA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Valoriser </a:t>
                      </a:r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ces élèves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3,6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val="3341382960"/>
                  </a:ext>
                </a:extLst>
              </a:tr>
              <a:tr h="189489">
                <a:tc>
                  <a:txBody>
                    <a:bodyPr/>
                    <a:lstStyle/>
                    <a:p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77,9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solidFill>
                      <a:srgbClr val="B8B1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b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100,0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solidFill>
                      <a:srgbClr val="B8B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67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569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BD7F35-E742-D192-3C0E-726C6D5CFB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A5FCC2E-5C00-359A-A844-FC70F0F3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EEA25F7C-4025-36EE-FC40-1DD7E7F3C581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4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B51413-B393-752E-6433-2C0F9E3DB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Exemples de dispositifs</a:t>
            </a:r>
          </a:p>
        </p:txBody>
      </p:sp>
      <p:graphicFrame>
        <p:nvGraphicFramePr>
          <p:cNvPr id="7" name="Tableau 4">
            <a:extLst>
              <a:ext uri="{FF2B5EF4-FFF2-40B4-BE49-F238E27FC236}">
                <a16:creationId xmlns:a16="http://schemas.microsoft.com/office/drawing/2014/main" id="{F76FEFE4-EA9F-F391-364E-04E5B736DB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4661857"/>
              </p:ext>
            </p:extLst>
          </p:nvPr>
        </p:nvGraphicFramePr>
        <p:xfrm>
          <a:off x="2199004" y="1270680"/>
          <a:ext cx="8071364" cy="4316640"/>
        </p:xfrm>
        <a:graphic>
          <a:graphicData uri="http://schemas.openxmlformats.org/drawingml/2006/table">
            <a:tbl>
              <a:tblPr>
                <a:effectLst/>
                <a:tableStyleId>{306799F8-075E-4A3A-A7F6-7FBC6576F1A4}</a:tableStyleId>
              </a:tblPr>
              <a:tblGrid>
                <a:gridCol w="4035682">
                  <a:extLst>
                    <a:ext uri="{9D8B030D-6E8A-4147-A177-3AD203B41FA5}">
                      <a16:colId xmlns:a16="http://schemas.microsoft.com/office/drawing/2014/main" val="1833521218"/>
                    </a:ext>
                  </a:extLst>
                </a:gridCol>
                <a:gridCol w="4035682">
                  <a:extLst>
                    <a:ext uri="{9D8B030D-6E8A-4147-A177-3AD203B41FA5}">
                      <a16:colId xmlns:a16="http://schemas.microsoft.com/office/drawing/2014/main" val="1209391558"/>
                    </a:ext>
                  </a:extLst>
                </a:gridCol>
              </a:tblGrid>
              <a:tr h="1315887"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Contenus</a:t>
                      </a:r>
                      <a:endParaRPr lang="fr-CA" sz="1200" b="1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0000" indent="-180000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Varier le nombre de questions touchant </a:t>
                      </a:r>
                      <a:b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 même concept.</a:t>
                      </a:r>
                    </a:p>
                    <a:p>
                      <a:pPr marL="180000" indent="-180000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Présenter une activité d’apprentissage comportant une gradation de complexité </a:t>
                      </a:r>
                      <a:b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tâches en considérant la zone proximale </a:t>
                      </a:r>
                      <a:b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développement des apprentissages.</a:t>
                      </a:r>
                    </a:p>
                  </a:txBody>
                  <a:tcPr marL="180000" marR="180000" marT="180000" marB="180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Structures</a:t>
                      </a:r>
                      <a:endParaRPr lang="fr-CA" sz="1200" b="1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Varier l’aménagement de la classe.</a:t>
                      </a: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Donner une consigne à la fois.</a:t>
                      </a: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Donner des consignes courtes.</a:t>
                      </a: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Proposer du travail en individuel, en dyade, </a:t>
                      </a:r>
                      <a:b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 équipe ou en collectif.</a:t>
                      </a: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Permettre les pairs aidants.</a:t>
                      </a:r>
                    </a:p>
                  </a:txBody>
                  <a:tcPr marL="180000" marR="180000" marT="180000" marB="1800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360100"/>
                  </a:ext>
                </a:extLst>
              </a:tr>
              <a:tr h="1475172"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Processus</a:t>
                      </a:r>
                      <a:endParaRPr lang="fr-CA" sz="1200" b="1" dirty="0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Permettre les échanges, les discussions </a:t>
                      </a:r>
                      <a:b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 l’appropriation de concepts.</a:t>
                      </a: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Reformuler à l’oral ou à l’écrit.</a:t>
                      </a: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Fournir des déclencheurs variés.</a:t>
                      </a: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Remettre une question à la fois.</a:t>
                      </a:r>
                    </a:p>
                  </a:txBody>
                  <a:tcPr marL="180000" marR="180000" marT="180000" marB="180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Productions</a:t>
                      </a:r>
                      <a:endParaRPr lang="fr-CA" sz="1200" b="1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Offrir des choix aux élèves quant aux productions demandées (affiche, </a:t>
                      </a:r>
                      <a:b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présentation orale, texte).</a:t>
                      </a: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Donner un choix de sujets différents pour </a:t>
                      </a:r>
                      <a:b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une même compétence à développer.</a:t>
                      </a:r>
                    </a:p>
                    <a:p>
                      <a:pPr marL="180000" indent="-180000" algn="l" defTabSz="914400" rtl="0" eaLnBrk="1" latinLnBrk="0" hangingPunct="1"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Répondre autrement que par l’écrit </a:t>
                      </a:r>
                      <a:b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lt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(oralement, scripteur).</a:t>
                      </a:r>
                    </a:p>
                  </a:txBody>
                  <a:tcPr marL="180000" marR="180000" marT="180000" marB="1800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629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477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B1D21-A4C2-D354-75BC-7C134B5C76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7" y="441729"/>
            <a:ext cx="1014711" cy="991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74F66-43F9-3A54-C193-EDC6682DA979}"/>
              </a:ext>
            </a:extLst>
          </p:cNvPr>
          <p:cNvSpPr txBox="1"/>
          <p:nvPr/>
        </p:nvSpPr>
        <p:spPr>
          <a:xfrm>
            <a:off x="1551388" y="581080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10C5D5-A1D2-6BAD-B0DB-4E7B6FA1C788}"/>
              </a:ext>
            </a:extLst>
          </p:cNvPr>
          <p:cNvSpPr txBox="1"/>
          <p:nvPr/>
        </p:nvSpPr>
        <p:spPr>
          <a:xfrm>
            <a:off x="1551387" y="1572444"/>
            <a:ext cx="7458075" cy="733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60000">
              <a:lnSpc>
                <a:spcPct val="120000"/>
              </a:lnSpc>
            </a:pPr>
            <a:r>
              <a:rPr lang="fr-FR" b="1" dirty="0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1.</a:t>
            </a:r>
            <a:r>
              <a:rPr lang="fr-FR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J’identifie un dispositif à intégrer à la SAE.</a:t>
            </a:r>
          </a:p>
          <a:p>
            <a:pPr marL="360000" indent="-360000">
              <a:lnSpc>
                <a:spcPct val="120000"/>
              </a:lnSpc>
            </a:pPr>
            <a:r>
              <a:rPr lang="fr-FR" b="1" dirty="0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2.</a:t>
            </a:r>
            <a:r>
              <a:rPr lang="fr-FR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 partage avec mon groupe associé, je fais une liste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1E1663C-33D0-98D0-D0EB-BC9B9B0584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850468"/>
              </p:ext>
            </p:extLst>
          </p:nvPr>
        </p:nvGraphicFramePr>
        <p:xfrm>
          <a:off x="4289451" y="2801476"/>
          <a:ext cx="5959971" cy="2598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2219">
                  <a:extLst>
                    <a:ext uri="{9D8B030D-6E8A-4147-A177-3AD203B41FA5}">
                      <a16:colId xmlns:a16="http://schemas.microsoft.com/office/drawing/2014/main" val="2655636385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3875042474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3895457630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788885852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773147653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297465785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762438410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652034084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4018876011"/>
                    </a:ext>
                  </a:extLst>
                </a:gridCol>
              </a:tblGrid>
              <a:tr h="76968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CA" sz="1800" b="1" dirty="0">
                          <a:solidFill>
                            <a:srgbClr val="00A1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Étape 1 :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Groupe classe</a:t>
                      </a:r>
                    </a:p>
                  </a:txBody>
                  <a:tcPr marL="63500" marR="63500" marT="63500" marB="635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fr-CA" sz="18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CA" sz="1800" b="1" kern="1200">
                          <a:solidFill>
                            <a:srgbClr val="00A1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Étape 2 :</a:t>
                      </a:r>
                      <a:endParaRPr lang="fr-CA" sz="1800" b="1" kern="1200" dirty="0">
                        <a:solidFill>
                          <a:srgbClr val="00A1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b="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Groupe associé</a:t>
                      </a:r>
                    </a:p>
                  </a:txBody>
                  <a:tcPr marL="63500" marR="63500" marT="63500" marB="635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495497"/>
                  </a:ext>
                </a:extLst>
              </a:tr>
              <a:tr h="4571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fr-CA" sz="18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512821"/>
                  </a:ext>
                </a:extLst>
              </a:tr>
              <a:tr h="4571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fr-CA" sz="18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316953"/>
                  </a:ext>
                </a:extLst>
              </a:tr>
              <a:tr h="4571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fr-CA" sz="18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524235"/>
                  </a:ext>
                </a:extLst>
              </a:tr>
              <a:tr h="4571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6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8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fr-CA" sz="18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380819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F7EB264-6E82-EAA1-D54B-60A39B0128E6}"/>
              </a:ext>
            </a:extLst>
          </p:cNvPr>
          <p:cNvSpPr txBox="1"/>
          <p:nvPr/>
        </p:nvSpPr>
        <p:spPr>
          <a:xfrm>
            <a:off x="1551387" y="2801476"/>
            <a:ext cx="2215166" cy="1991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fr-CA" sz="1800" b="1" dirty="0">
                <a:solidFill>
                  <a:srgbClr val="00A1FF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Légende :</a:t>
            </a:r>
            <a:endParaRPr lang="fr-CA" sz="2400" dirty="0">
              <a:solidFill>
                <a:srgbClr val="00A1FF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= </a:t>
            </a:r>
            <a:r>
              <a:rPr lang="fr-CA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ontenu</a:t>
            </a:r>
            <a:endParaRPr lang="fr-CA" sz="24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PS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= </a:t>
            </a:r>
            <a:r>
              <a:rPr lang="fr-CA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rocessus</a:t>
            </a:r>
            <a:endParaRPr lang="fr-CA" sz="24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PN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= </a:t>
            </a:r>
            <a:r>
              <a:rPr lang="fr-CA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roduction</a:t>
            </a:r>
            <a:endParaRPr lang="fr-CA" sz="24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= </a:t>
            </a:r>
            <a:r>
              <a:rPr lang="fr-CA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tructure</a:t>
            </a:r>
            <a:endParaRPr lang="fr-CA" sz="24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253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03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5</a:t>
            </a:r>
            <a:br>
              <a:rPr lang="fr-FR"/>
            </a:br>
            <a:r>
              <a:rPr lang="fr-FR"/>
              <a:t>Des dispositifs de différenciation pédagogique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ABF6C7-D4F7-0740-1710-838F95B490B5}"/>
              </a:ext>
            </a:extLst>
          </p:cNvPr>
          <p:cNvSpPr/>
          <p:nvPr/>
        </p:nvSpPr>
        <p:spPr>
          <a:xfrm>
            <a:off x="4867141" y="2233469"/>
            <a:ext cx="6699548" cy="3083881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Contenus : </a:t>
            </a:r>
            <a:r>
              <a:rPr lang="fr-CA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connaissance du programme.</a:t>
            </a:r>
            <a:endParaRPr lang="en-US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lvl="0" indent="-28575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Structures : </a:t>
            </a:r>
            <a:r>
              <a:rPr lang="fr-CA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formation des sous-groupes de travail.</a:t>
            </a:r>
            <a:endParaRPr lang="en-US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lvl="0" indent="-28575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Processus : </a:t>
            </a:r>
            <a:r>
              <a:rPr lang="fr-CA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rythme des activités, fréquence </a:t>
            </a:r>
            <a:br>
              <a:rPr lang="fr-CA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évaluations, matériel.</a:t>
            </a:r>
            <a:endParaRPr lang="en-US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lvl="0" indent="-28575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Productions : </a:t>
            </a:r>
            <a:r>
              <a:rPr lang="fr-CA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moyens utilisés par l’élève </a:t>
            </a:r>
            <a:br>
              <a:rPr lang="fr-CA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pour laisser des traces de ses apprentissages.</a:t>
            </a:r>
            <a:endParaRPr lang="en-US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952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B1D21-A4C2-D354-75BC-7C134B5C76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7" y="441729"/>
            <a:ext cx="1014711" cy="991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74F66-43F9-3A54-C193-EDC6682DA979}"/>
              </a:ext>
            </a:extLst>
          </p:cNvPr>
          <p:cNvSpPr txBox="1"/>
          <p:nvPr/>
        </p:nvSpPr>
        <p:spPr>
          <a:xfrm>
            <a:off x="1551388" y="581080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10C5D5-A1D2-6BAD-B0DB-4E7B6FA1C788}"/>
              </a:ext>
            </a:extLst>
          </p:cNvPr>
          <p:cNvSpPr txBox="1"/>
          <p:nvPr/>
        </p:nvSpPr>
        <p:spPr>
          <a:xfrm>
            <a:off x="1551387" y="1572444"/>
            <a:ext cx="8230388" cy="401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60000">
              <a:lnSpc>
                <a:spcPct val="120000"/>
              </a:lnSpc>
            </a:pPr>
            <a:r>
              <a:rPr lang="fr-FR" b="1" dirty="0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3.</a:t>
            </a:r>
            <a:r>
              <a:rPr lang="fr-FR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 partage ma liste de dispositifs avec mon groupe d’experts.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1E1663C-33D0-98D0-D0EB-BC9B9B0584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069630"/>
              </p:ext>
            </p:extLst>
          </p:nvPr>
        </p:nvGraphicFramePr>
        <p:xfrm>
          <a:off x="4771562" y="2432643"/>
          <a:ext cx="2648876" cy="2598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2219">
                  <a:extLst>
                    <a:ext uri="{9D8B030D-6E8A-4147-A177-3AD203B41FA5}">
                      <a16:colId xmlns:a16="http://schemas.microsoft.com/office/drawing/2014/main" val="2655636385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3875042474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3895457630"/>
                    </a:ext>
                  </a:extLst>
                </a:gridCol>
                <a:gridCol w="662219">
                  <a:extLst>
                    <a:ext uri="{9D8B030D-6E8A-4147-A177-3AD203B41FA5}">
                      <a16:colId xmlns:a16="http://schemas.microsoft.com/office/drawing/2014/main" val="788885852"/>
                    </a:ext>
                  </a:extLst>
                </a:gridCol>
              </a:tblGrid>
              <a:tr h="76968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CA" sz="1800" b="1" dirty="0">
                          <a:solidFill>
                            <a:srgbClr val="00A1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Étape 3 :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Groupe expert</a:t>
                      </a:r>
                    </a:p>
                  </a:txBody>
                  <a:tcPr marL="63500" marR="63500" marT="63500" marB="635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495497"/>
                  </a:ext>
                </a:extLst>
              </a:tr>
              <a:tr h="4571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512821"/>
                  </a:ext>
                </a:extLst>
              </a:tr>
              <a:tr h="4571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316953"/>
                  </a:ext>
                </a:extLst>
              </a:tr>
              <a:tr h="4571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524235"/>
                  </a:ext>
                </a:extLst>
              </a:tr>
              <a:tr h="4571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</a:p>
                  </a:txBody>
                  <a:tcPr marL="63500" marR="63500" marT="63500" marB="6350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6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PN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PS</a:t>
                      </a: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8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380819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F7EB264-6E82-EAA1-D54B-60A39B0128E6}"/>
              </a:ext>
            </a:extLst>
          </p:cNvPr>
          <p:cNvSpPr txBox="1"/>
          <p:nvPr/>
        </p:nvSpPr>
        <p:spPr>
          <a:xfrm>
            <a:off x="1897168" y="2409432"/>
            <a:ext cx="2215166" cy="1991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fr-CA" sz="1800" b="1" dirty="0">
                <a:solidFill>
                  <a:srgbClr val="00A1FF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Légende :</a:t>
            </a:r>
            <a:endParaRPr lang="fr-CA" sz="2400" dirty="0">
              <a:solidFill>
                <a:srgbClr val="00A1FF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= </a:t>
            </a:r>
            <a:r>
              <a:rPr lang="fr-CA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ontenu</a:t>
            </a:r>
            <a:endParaRPr lang="fr-CA" sz="24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PS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= </a:t>
            </a:r>
            <a:r>
              <a:rPr lang="fr-CA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rocessus</a:t>
            </a:r>
            <a:endParaRPr lang="fr-CA" sz="24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PN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= </a:t>
            </a:r>
            <a:r>
              <a:rPr lang="fr-CA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roduction</a:t>
            </a:r>
            <a:endParaRPr lang="fr-CA" sz="24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= </a:t>
            </a:r>
            <a:r>
              <a:rPr lang="fr-CA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</a:t>
            </a:r>
            <a:r>
              <a:rPr lang="fr-CA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tructure</a:t>
            </a:r>
            <a:endParaRPr lang="fr-CA" sz="24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647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BD7F35-E742-D192-3C0E-726C6D5CFB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A5FCC2E-5C00-359A-A844-FC70F0F3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EEA25F7C-4025-36EE-FC40-1DD7E7F3C581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5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B51413-B393-752E-6433-2C0F9E3DB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Quelques exemples de pistes de différenciation pédagogique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426D19C-BC96-82BC-FC0A-0356C20961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0849925"/>
              </p:ext>
            </p:extLst>
          </p:nvPr>
        </p:nvGraphicFramePr>
        <p:xfrm>
          <a:off x="1859176" y="1294998"/>
          <a:ext cx="8751019" cy="409414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613940">
                  <a:extLst>
                    <a:ext uri="{9D8B030D-6E8A-4147-A177-3AD203B41FA5}">
                      <a16:colId xmlns:a16="http://schemas.microsoft.com/office/drawing/2014/main" val="481090661"/>
                    </a:ext>
                  </a:extLst>
                </a:gridCol>
                <a:gridCol w="7137079">
                  <a:extLst>
                    <a:ext uri="{9D8B030D-6E8A-4147-A177-3AD203B41FA5}">
                      <a16:colId xmlns:a16="http://schemas.microsoft.com/office/drawing/2014/main" val="20154478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8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Dispositif</a:t>
                      </a:r>
                      <a:endParaRPr lang="fr-CA" sz="18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8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SAE primaire</a:t>
                      </a:r>
                      <a:endParaRPr lang="fr-CA" sz="18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468891"/>
                  </a:ext>
                </a:extLst>
              </a:tr>
              <a:tr h="1589403">
                <a:tc>
                  <a:txBody>
                    <a:bodyPr/>
                    <a:lstStyle/>
                    <a:p>
                      <a:pPr marL="180000" indent="-180000" rtl="0" fontAlgn="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CA" sz="14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Contenu</a:t>
                      </a:r>
                      <a:endParaRPr lang="fr-CA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T w="127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N’exiger que la rédaction du conte modifié et non celle du résumé.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Fournir une idée de péripétie, de dénouement et de situation finale </a:t>
                      </a:r>
                      <a:b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un élève qui n’a pas d’idée.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Offrir un soutien constant pendant la tâche pour l’écriture de mots fréquents (correspondance phonèmes-graphèmes non acquise).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Fournir un canevas avec des débuts de phrase pour guider la rédaction </a:t>
                      </a:r>
                      <a:b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 résumé du conte d’un autre élève.</a:t>
                      </a:r>
                    </a:p>
                  </a:txBody>
                  <a:tcPr marL="108000" marR="108000" marT="108000" marB="108000">
                    <a:lnT w="127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986866"/>
                  </a:ext>
                </a:extLst>
              </a:tr>
              <a:tr h="1207985">
                <a:tc>
                  <a:txBody>
                    <a:bodyPr/>
                    <a:lstStyle/>
                    <a:p>
                      <a:pPr marL="180000" indent="-180000" rtl="0" fontAlgn="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CA" sz="14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Processus</a:t>
                      </a:r>
                      <a:endParaRPr lang="fr-CA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Permettre à l’élève d’écrire son texte au propre au crayon à la mine ou au stylo.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Grossir les caractères d’impression du texte à lire pour un élève qui présente une déficience visuelle.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Autoriser l’élève à surligner la ponctuation en couleur dans son texte </a:t>
                      </a:r>
                      <a:b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 se rappeler de moduler son intonation à l’oral.</a:t>
                      </a:r>
                    </a:p>
                  </a:txBody>
                  <a:tcPr marL="108000" marR="108000" marT="108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433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02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BD7F35-E742-D192-3C0E-726C6D5CFB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A5FCC2E-5C00-359A-A844-FC70F0F3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EEA25F7C-4025-36EE-FC40-1DD7E7F3C581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5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B51413-B393-752E-6433-2C0F9E3DB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Quelques exemples de pistes de différenciation pédagogique </a:t>
            </a:r>
            <a:r>
              <a:rPr lang="fr-FR" b="0" i="1" dirty="0"/>
              <a:t>(suite)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426D19C-BC96-82BC-FC0A-0356C20961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180657"/>
              </p:ext>
            </p:extLst>
          </p:nvPr>
        </p:nvGraphicFramePr>
        <p:xfrm>
          <a:off x="1859177" y="1294998"/>
          <a:ext cx="7116382" cy="409414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12466">
                  <a:extLst>
                    <a:ext uri="{9D8B030D-6E8A-4147-A177-3AD203B41FA5}">
                      <a16:colId xmlns:a16="http://schemas.microsoft.com/office/drawing/2014/main" val="481090661"/>
                    </a:ext>
                  </a:extLst>
                </a:gridCol>
                <a:gridCol w="5803916">
                  <a:extLst>
                    <a:ext uri="{9D8B030D-6E8A-4147-A177-3AD203B41FA5}">
                      <a16:colId xmlns:a16="http://schemas.microsoft.com/office/drawing/2014/main" val="20154478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8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Dispositif</a:t>
                      </a:r>
                      <a:endParaRPr lang="fr-CA" sz="18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8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SAE primaire</a:t>
                      </a:r>
                      <a:endParaRPr lang="fr-CA" sz="18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468891"/>
                  </a:ext>
                </a:extLst>
              </a:tr>
              <a:tr h="957882">
                <a:tc>
                  <a:txBody>
                    <a:bodyPr/>
                    <a:lstStyle/>
                    <a:p>
                      <a:pPr marL="180000" indent="-180000" rtl="0" fontAlgn="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CA" sz="14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Production</a:t>
                      </a:r>
                      <a:endParaRPr lang="fr-CA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T w="127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Permettre à un élève très timide de faire une présentation devant un plus petit groupe d’enfants.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Autoriser l’élève à porter un costume de son choix pour rendre sa communication orale plus vivante.</a:t>
                      </a:r>
                    </a:p>
                  </a:txBody>
                  <a:tcPr marL="108000" marR="108000" marT="108000" marB="108000">
                    <a:lnT w="127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986866"/>
                  </a:ext>
                </a:extLst>
              </a:tr>
              <a:tr h="1207985">
                <a:tc>
                  <a:txBody>
                    <a:bodyPr/>
                    <a:lstStyle/>
                    <a:p>
                      <a:pPr marL="180000" indent="-180000" rtl="0" fontAlgn="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CA" sz="14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Structure</a:t>
                      </a:r>
                      <a:endParaRPr lang="fr-CA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Laisser les élèves former leur équipe de travail.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Permettre des pauses entre les pratiques de la lecture </a:t>
                      </a:r>
                      <a:b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voix haute.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Mettre en évidence la structure du texte à rédiger </a:t>
                      </a:r>
                      <a:b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par des pictogrammes.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Laisser certains élèves travailler en équipe de trois plutôt </a:t>
                      </a:r>
                      <a:b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 de deux.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Autoriser l’élève à répéter son texte debout ou assis.</a:t>
                      </a:r>
                    </a:p>
                  </a:txBody>
                  <a:tcPr marL="108000" marR="108000" marT="108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433414"/>
                  </a:ext>
                </a:extLst>
              </a:tr>
            </a:tbl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7CA8DC6B-A9F7-B036-BD7B-98651D3C5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9713" y="1294649"/>
            <a:ext cx="2276976" cy="132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033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BD7F35-E742-D192-3C0E-726C6D5CFB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A5FCC2E-5C00-359A-A844-FC70F0F3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EEA25F7C-4025-36EE-FC40-1DD7E7F3C581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5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B51413-B393-752E-6433-2C0F9E3DB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Quelques exemples de pistes de différenciation pédagogique </a:t>
            </a:r>
            <a:r>
              <a:rPr lang="fr-FR" b="0" i="1" dirty="0"/>
              <a:t>(suite)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426D19C-BC96-82BC-FC0A-0356C20961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789443"/>
              </p:ext>
            </p:extLst>
          </p:nvPr>
        </p:nvGraphicFramePr>
        <p:xfrm>
          <a:off x="1754902" y="1327478"/>
          <a:ext cx="7493371" cy="4272020"/>
        </p:xfrm>
        <a:graphic>
          <a:graphicData uri="http://schemas.openxmlformats.org/drawingml/2006/table">
            <a:tbl>
              <a:tblPr firstRow="1">
                <a:tableStyleId>{C083E6E3-FA7D-4D7B-A595-EF9225AFEA82}</a:tableStyleId>
              </a:tblPr>
              <a:tblGrid>
                <a:gridCol w="1613940">
                  <a:extLst>
                    <a:ext uri="{9D8B030D-6E8A-4147-A177-3AD203B41FA5}">
                      <a16:colId xmlns:a16="http://schemas.microsoft.com/office/drawing/2014/main" val="481090661"/>
                    </a:ext>
                  </a:extLst>
                </a:gridCol>
                <a:gridCol w="5879431">
                  <a:extLst>
                    <a:ext uri="{9D8B030D-6E8A-4147-A177-3AD203B41FA5}">
                      <a16:colId xmlns:a16="http://schemas.microsoft.com/office/drawing/2014/main" val="2015447871"/>
                    </a:ext>
                  </a:extLst>
                </a:gridCol>
              </a:tblGrid>
              <a:tr h="374695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8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Dispositif</a:t>
                      </a:r>
                      <a:endParaRPr lang="fr-CA" sz="18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8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SAE secondaire</a:t>
                      </a:r>
                      <a:endParaRPr lang="fr-CA" sz="18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468891"/>
                  </a:ext>
                </a:extLst>
              </a:tr>
              <a:tr h="1168529">
                <a:tc>
                  <a:txBody>
                    <a:bodyPr/>
                    <a:lstStyle/>
                    <a:p>
                      <a:pPr marL="180000" indent="-180000" rtl="0" fontAlgn="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CA" sz="14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Contenu</a:t>
                      </a:r>
                      <a:endParaRPr lang="fr-CA" sz="14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36000" marB="108000">
                    <a:lnT w="127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 fonction de l’activation des connaissances antérieures, créer trois banques d’exercices de niveaux différents.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Fournir des sources d’information pour la conception du four </a:t>
                      </a:r>
                      <a:b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 lieu de laisser la recherche libre à l’élève.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Offrir un soutien constant pendant la tâche de construction </a:t>
                      </a:r>
                      <a:b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 four.</a:t>
                      </a:r>
                    </a:p>
                  </a:txBody>
                  <a:tcPr marL="108000" marR="108000" marT="108000" marB="108000">
                    <a:lnT w="127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986866"/>
                  </a:ext>
                </a:extLst>
              </a:tr>
              <a:tr h="572244">
                <a:tc>
                  <a:txBody>
                    <a:bodyPr/>
                    <a:lstStyle/>
                    <a:p>
                      <a:pPr marL="180000" indent="-180000" rtl="0" fontAlgn="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CA" sz="14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Processus</a:t>
                      </a:r>
                      <a:endParaRPr lang="fr-CA" sz="14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36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Prévoir différentes versions de l’examen de connaissance.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Adapter le texte de la mise en situation pour faciliter la lecture.</a:t>
                      </a:r>
                    </a:p>
                  </a:txBody>
                  <a:tcPr marL="108000" marR="108000" marT="108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433414"/>
                  </a:ext>
                </a:extLst>
              </a:tr>
              <a:tr h="334662">
                <a:tc>
                  <a:txBody>
                    <a:bodyPr/>
                    <a:lstStyle/>
                    <a:p>
                      <a:pPr marL="180000" indent="-180000" rtl="0" fontAlgn="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CA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Production</a:t>
                      </a:r>
                    </a:p>
                  </a:txBody>
                  <a:tcPr marL="108000" marR="108000" marT="36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Fournir un journal de bord guidé par des titres et des sections.</a:t>
                      </a:r>
                    </a:p>
                  </a:txBody>
                  <a:tcPr marL="108000" marR="108000" marT="108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679405"/>
                  </a:ext>
                </a:extLst>
              </a:tr>
              <a:tr h="923125">
                <a:tc>
                  <a:txBody>
                    <a:bodyPr/>
                    <a:lstStyle/>
                    <a:p>
                      <a:pPr marL="180000" indent="-180000" rtl="0" fontAlgn="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CA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Structure</a:t>
                      </a:r>
                    </a:p>
                  </a:txBody>
                  <a:tcPr marL="108000" marR="108000" marT="36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Créer des équipes hétérogènes par rapport aux connaissances acquises sur les coniques.</a:t>
                      </a:r>
                    </a:p>
                    <a:p>
                      <a:pPr marL="180000" indent="-1800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4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Permettre plusieurs mises à l’essai et ajustements.</a:t>
                      </a:r>
                    </a:p>
                  </a:txBody>
                  <a:tcPr marL="108000" marR="108000" marT="108000" marB="108000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233193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C5D5177-30C1-374B-EB4F-BB130D646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5221" y="1327478"/>
            <a:ext cx="1962578" cy="134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11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03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6</a:t>
            </a:r>
            <a:br>
              <a:rPr lang="fr-FR"/>
            </a:br>
            <a:r>
              <a:rPr lang="fr-FR"/>
              <a:t>Mise en place de </a:t>
            </a:r>
            <a:br>
              <a:rPr lang="fr-FR"/>
            </a:br>
            <a:r>
              <a:rPr lang="fr-FR"/>
              <a:t>dispositifs </a:t>
            </a:r>
            <a:br>
              <a:rPr lang="fr-FR"/>
            </a:br>
            <a:r>
              <a:rPr lang="fr-FR"/>
              <a:t>de différenciation pédagogique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2F2A8914-E0DC-FCAF-779B-7DD6EAF08D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7048579"/>
              </p:ext>
            </p:extLst>
          </p:nvPr>
        </p:nvGraphicFramePr>
        <p:xfrm>
          <a:off x="4757469" y="1941831"/>
          <a:ext cx="6006783" cy="2974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4957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B1D21-A4C2-D354-75BC-7C134B5C76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7" y="441729"/>
            <a:ext cx="1014711" cy="991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74F66-43F9-3A54-C193-EDC6682DA979}"/>
              </a:ext>
            </a:extLst>
          </p:cNvPr>
          <p:cNvSpPr txBox="1"/>
          <p:nvPr/>
        </p:nvSpPr>
        <p:spPr>
          <a:xfrm>
            <a:off x="1551388" y="581080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7FDD0D2-4DB9-F376-C2C0-23C26EE33A01}"/>
              </a:ext>
            </a:extLst>
          </p:cNvPr>
          <p:cNvSpPr txBox="1"/>
          <p:nvPr/>
        </p:nvSpPr>
        <p:spPr>
          <a:xfrm>
            <a:off x="1298472" y="2338461"/>
            <a:ext cx="9595056" cy="2036678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9912"/>
            </a:schemeClr>
          </a:solidFill>
          <a:ln w="38100">
            <a:solidFill>
              <a:srgbClr val="FFC000"/>
            </a:solidFill>
          </a:ln>
        </p:spPr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l’exemple de la SAE présentée, </a:t>
            </a:r>
            <a:br>
              <a:rPr lang="fr-F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reprenez le canevas de la SAE produite au module 7.</a:t>
            </a:r>
          </a:p>
          <a:p>
            <a:pPr algn="ctr"/>
            <a:r>
              <a:rPr lang="fr-F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Identifiez quatre dispositifs de différenciation pédagogique </a:t>
            </a:r>
            <a:br>
              <a:rPr lang="fr-F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qui peuvent être intégrés selon les difficultés des élèves.</a:t>
            </a:r>
          </a:p>
        </p:txBody>
      </p:sp>
    </p:spTree>
    <p:extLst>
      <p:ext uri="{BB962C8B-B14F-4D97-AF65-F5344CB8AC3E}">
        <p14:creationId xmlns:p14="http://schemas.microsoft.com/office/powerpoint/2010/main" val="2950474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168DCD-90F1-D978-D4E8-FB201306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F6AF08-A135-84C9-1910-2DCE241AD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72184D-6CA9-BA62-C02A-B471B52B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291ADF09-3F88-F1AC-CD40-78E2DDC6A724}"/>
              </a:ext>
            </a:extLst>
          </p:cNvPr>
          <p:cNvSpPr txBox="1">
            <a:spLocks/>
          </p:cNvSpPr>
          <p:nvPr/>
        </p:nvSpPr>
        <p:spPr>
          <a:xfrm>
            <a:off x="4919671" y="1418804"/>
            <a:ext cx="6219383" cy="44408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chemeClr val="accent6"/>
                </a:solidFill>
              </a:rPr>
              <a:t>Diallo, M. C.</a:t>
            </a:r>
            <a:r>
              <a:rPr lang="fr-FR" sz="1200" b="1" dirty="0"/>
              <a:t>, </a:t>
            </a:r>
            <a:r>
              <a:rPr lang="fr-FR" sz="1200" b="1" dirty="0">
                <a:solidFill>
                  <a:schemeClr val="accent6"/>
                </a:solidFill>
              </a:rPr>
              <a:t>Balde, D.</a:t>
            </a:r>
            <a:r>
              <a:rPr lang="fr-FR" sz="1200" dirty="0"/>
              <a:t>, </a:t>
            </a:r>
            <a:r>
              <a:rPr lang="fr-FR" sz="1200" b="1" dirty="0">
                <a:solidFill>
                  <a:schemeClr val="accent6"/>
                </a:solidFill>
              </a:rPr>
              <a:t>Diallo, T. M.</a:t>
            </a:r>
            <a:r>
              <a:rPr lang="fr-FR" sz="1200" dirty="0"/>
              <a:t>, </a:t>
            </a:r>
            <a:r>
              <a:rPr lang="fr-FR" sz="1200" b="1" dirty="0">
                <a:solidFill>
                  <a:schemeClr val="accent6"/>
                </a:solidFill>
              </a:rPr>
              <a:t>Blondiaux, M. </a:t>
            </a:r>
            <a:r>
              <a:rPr lang="fr-FR" sz="1200" dirty="0"/>
              <a:t>et </a:t>
            </a:r>
            <a:r>
              <a:rPr lang="fr-FR" sz="1200" b="1" dirty="0">
                <a:solidFill>
                  <a:schemeClr val="accent6"/>
                </a:solidFill>
              </a:rPr>
              <a:t>Conde, S. </a:t>
            </a:r>
            <a:r>
              <a:rPr lang="fr-FR" sz="1200" dirty="0"/>
              <a:t>(2020). </a:t>
            </a:r>
            <a:br>
              <a:rPr lang="fr-FR" sz="1200" dirty="0"/>
            </a:br>
            <a:r>
              <a:rPr lang="fr-FR" sz="1200" i="1" dirty="0"/>
              <a:t>De l’évaluation des apprentissages à l’évaluation pour l’apprentissage : </a:t>
            </a:r>
            <a:br>
              <a:rPr lang="fr-FR" sz="1200" i="1" dirty="0"/>
            </a:br>
            <a:r>
              <a:rPr lang="fr-FR" sz="1200" i="1" dirty="0"/>
              <a:t>État de la situation à travers les pratiques d’évaluation dans l’enseignement </a:t>
            </a:r>
            <a:br>
              <a:rPr lang="fr-FR" sz="1200" i="1" dirty="0"/>
            </a:br>
            <a:r>
              <a:rPr lang="fr-FR" sz="1200" i="1" dirty="0"/>
              <a:t>élémentaire guinéen</a:t>
            </a:r>
            <a:r>
              <a:rPr lang="fr-FR" sz="1200" dirty="0"/>
              <a:t>. APP2-Projet transition école-collège. AUF, APPRENDRE.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chemeClr val="accent6"/>
                </a:solidFill>
              </a:rPr>
              <a:t>Durand, M.-J. </a:t>
            </a:r>
            <a:r>
              <a:rPr lang="fr-FR" sz="1200" dirty="0"/>
              <a:t>et </a:t>
            </a:r>
            <a:r>
              <a:rPr lang="fr-FR" sz="1200" b="1" dirty="0">
                <a:solidFill>
                  <a:schemeClr val="accent6"/>
                </a:solidFill>
              </a:rPr>
              <a:t>Chouinard, R.</a:t>
            </a:r>
            <a:r>
              <a:rPr lang="fr-FR" sz="1200" dirty="0"/>
              <a:t> (2012). </a:t>
            </a:r>
            <a:r>
              <a:rPr lang="fr-FR" sz="1200" i="1" dirty="0"/>
              <a:t>L’évaluation des apprentissages : </a:t>
            </a:r>
            <a:br>
              <a:rPr lang="fr-FR" sz="1200" i="1" dirty="0"/>
            </a:br>
            <a:r>
              <a:rPr lang="fr-FR" sz="1200" i="1" dirty="0"/>
              <a:t>de la planification de la démarche à la communication des résultats </a:t>
            </a:r>
            <a:r>
              <a:rPr lang="fr-FR" sz="1200" dirty="0"/>
              <a:t>(2</a:t>
            </a:r>
            <a:r>
              <a:rPr lang="fr-FR" sz="1200" baseline="30000" dirty="0"/>
              <a:t>e</a:t>
            </a:r>
            <a:r>
              <a:rPr lang="fr-FR" sz="1200" dirty="0"/>
              <a:t> éd.), </a:t>
            </a:r>
            <a:br>
              <a:rPr lang="fr-FR" sz="1200" dirty="0"/>
            </a:br>
            <a:r>
              <a:rPr lang="fr-FR" sz="1200" dirty="0"/>
              <a:t>Montréal (Québec), édition MD.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chemeClr val="accent6"/>
                </a:solidFill>
              </a:rPr>
              <a:t>Fomba, C. O.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chemeClr val="accent6"/>
                </a:solidFill>
              </a:rPr>
              <a:t>Barry, I. </a:t>
            </a:r>
            <a:r>
              <a:rPr lang="fr-FR" sz="1200" dirty="0"/>
              <a:t>(2022, février). Atelier de renforcement des capacités </a:t>
            </a:r>
            <a:br>
              <a:rPr lang="fr-FR" sz="1200" dirty="0"/>
            </a:br>
            <a:r>
              <a:rPr lang="fr-FR" sz="1200" dirty="0"/>
              <a:t>des formateurs de formateurs et des inspecteurs généraux en évaluation </a:t>
            </a:r>
            <a:br>
              <a:rPr lang="fr-FR" sz="1200" dirty="0"/>
            </a:br>
            <a:r>
              <a:rPr lang="fr-FR" sz="1200" dirty="0"/>
              <a:t>des apprentissages scolaires. Module 4 : élaboration d’épreuves d’évaluation </a:t>
            </a:r>
            <a:br>
              <a:rPr lang="fr-FR" sz="1200" dirty="0"/>
            </a:br>
            <a:r>
              <a:rPr lang="fr-FR" sz="1200" dirty="0"/>
              <a:t>des compétences [Dossier de formation, notes de cours non publiées].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chemeClr val="accent6"/>
                </a:solidFill>
              </a:rPr>
              <a:t>Laurier, M. D.</a:t>
            </a:r>
            <a:r>
              <a:rPr lang="fr-FR" sz="1200" dirty="0"/>
              <a:t>, </a:t>
            </a:r>
            <a:r>
              <a:rPr lang="fr-FR" sz="1200" b="1" dirty="0">
                <a:solidFill>
                  <a:schemeClr val="accent6"/>
                </a:solidFill>
              </a:rPr>
              <a:t>Tousignant, R.</a:t>
            </a:r>
            <a:r>
              <a:rPr lang="fr-FR" sz="1200" dirty="0"/>
              <a:t>, et </a:t>
            </a:r>
            <a:r>
              <a:rPr lang="fr-FR" sz="1200" b="1" dirty="0">
                <a:solidFill>
                  <a:schemeClr val="accent6"/>
                </a:solidFill>
              </a:rPr>
              <a:t>Morissette, D. </a:t>
            </a:r>
            <a:r>
              <a:rPr lang="fr-FR" sz="1200" dirty="0"/>
              <a:t>(2005). </a:t>
            </a:r>
            <a:r>
              <a:rPr lang="fr-FR" sz="1200" i="1" dirty="0"/>
              <a:t>Les principes de la mesure </a:t>
            </a:r>
            <a:br>
              <a:rPr lang="fr-FR" sz="1200" i="1" dirty="0"/>
            </a:br>
            <a:r>
              <a:rPr lang="fr-FR" sz="1200" i="1" dirty="0"/>
              <a:t>et de l'évaluation des apprentissages</a:t>
            </a:r>
            <a:r>
              <a:rPr lang="fr-FR" sz="1200" dirty="0"/>
              <a:t> (3</a:t>
            </a:r>
            <a:r>
              <a:rPr lang="fr-FR" sz="1200" baseline="30000" dirty="0"/>
              <a:t>e</a:t>
            </a:r>
            <a:r>
              <a:rPr lang="fr-FR" sz="1200" dirty="0"/>
              <a:t> éd.). Montréal (Québec), Gaëtan Morin.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chemeClr val="accent6"/>
                </a:solidFill>
              </a:rPr>
              <a:t>Roegiers, X. </a:t>
            </a:r>
            <a:r>
              <a:rPr lang="fr-FR" sz="1200" dirty="0"/>
              <a:t>(2010). </a:t>
            </a:r>
            <a:r>
              <a:rPr lang="fr-FR" sz="1200" i="1" dirty="0"/>
              <a:t>La pédagogie de l'intégration : Des systèmes d'éducation </a:t>
            </a:r>
            <a:br>
              <a:rPr lang="fr-FR" sz="1200" i="1" dirty="0"/>
            </a:br>
            <a:r>
              <a:rPr lang="fr-FR" sz="1200" i="1" dirty="0"/>
              <a:t>et de formation au cœur de nos sociétés</a:t>
            </a:r>
            <a:r>
              <a:rPr lang="fr-FR" sz="1200" dirty="0"/>
              <a:t>. De Boeck Supérieur.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chemeClr val="accent6"/>
                </a:solidFill>
              </a:rPr>
              <a:t>Simon, M. </a:t>
            </a:r>
            <a:r>
              <a:rPr lang="fr-FR" sz="1200" dirty="0"/>
              <a:t>et </a:t>
            </a:r>
            <a:r>
              <a:rPr lang="fr-FR" sz="1200" b="1" dirty="0">
                <a:solidFill>
                  <a:schemeClr val="accent6"/>
                </a:solidFill>
              </a:rPr>
              <a:t>Forgette-Giroux, R. </a:t>
            </a:r>
            <a:r>
              <a:rPr lang="fr-FR" sz="1200" dirty="0"/>
              <a:t>(2001). A rubric for scoring postsecondary academic skills. </a:t>
            </a:r>
            <a:r>
              <a:rPr lang="fr-FR" sz="1200" i="1" dirty="0"/>
              <a:t>Practical assessment research and evaluation, 7</a:t>
            </a:r>
            <a:r>
              <a:rPr lang="fr-FR" sz="1200" dirty="0"/>
              <a:t>(18). </a:t>
            </a:r>
          </a:p>
        </p:txBody>
      </p:sp>
    </p:spTree>
    <p:extLst>
      <p:ext uri="{BB962C8B-B14F-4D97-AF65-F5344CB8AC3E}">
        <p14:creationId xmlns:p14="http://schemas.microsoft.com/office/powerpoint/2010/main" val="4040155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20E5E2A-F3C4-DD34-43D0-443C4712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711726-A048-F5BC-F7E2-E693254F5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8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de l’évaluation d’une situation complexe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C4F6D8F-F724-DD7F-9D79-AF7A5C69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140261F1-BFCF-D2E9-4C74-7695205FF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69" y="1229078"/>
            <a:ext cx="6945319" cy="4325028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Marie-Josée Dubois, </a:t>
            </a:r>
            <a:r>
              <a:rPr lang="fr-FR" sz="1400" dirty="0"/>
              <a:t>M. éd. en évaluation des compétences, chargée de cours, Université de Montréal.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Marie-Ève Dupuis</a:t>
            </a:r>
            <a:r>
              <a:rPr lang="fr-FR" sz="1400" dirty="0"/>
              <a:t>, orthopédagogue, Université de Montréal.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Selon une idée originale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Sous la supervision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 à l’Université du Québec à Montréal, coordinateur GTE 7.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Sitraka lahatramampionona Anjaraharivola</a:t>
            </a:r>
            <a:r>
              <a:rPr lang="fr-FR" sz="1400" dirty="0"/>
              <a:t>, M. éd en évaluation </a:t>
            </a:r>
            <a:br>
              <a:rPr lang="fr-FR" sz="1400" dirty="0"/>
            </a:br>
            <a:r>
              <a:rPr lang="fr-FR" sz="1400" dirty="0"/>
              <a:t>des compétences, narratrice, subventionnée dans le cadre des activités </a:t>
            </a:r>
            <a:br>
              <a:rPr lang="fr-FR" sz="1400" dirty="0"/>
            </a:br>
            <a:r>
              <a:rPr lang="fr-FR" sz="1400" dirty="0"/>
              <a:t>de la DAI, Université de Montréal.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452474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18490</TotalTime>
  <Words>2069</Words>
  <Application>Microsoft Macintosh PowerPoint</Application>
  <PresentationFormat>Grand écran</PresentationFormat>
  <Paragraphs>411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Noto Sans Medium</vt:lpstr>
      <vt:lpstr>Arial</vt:lpstr>
      <vt:lpstr>Noto Sans</vt:lpstr>
      <vt:lpstr>Calibri</vt:lpstr>
      <vt:lpstr>Wingdings</vt:lpstr>
      <vt:lpstr>Noto Sans SemiBold</vt:lpstr>
      <vt:lpstr>Noto Sans ExtraBold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de réalisation</vt:lpstr>
      <vt:lpstr>Activité 4 Que proposer aux élèves  en difficulté 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Activité 5 Des dispositifs de différenciation pédagogique</vt:lpstr>
      <vt:lpstr>Présentation PowerPoint</vt:lpstr>
      <vt:lpstr>Présentation PowerPoint</vt:lpstr>
      <vt:lpstr>Présentation PowerPoint</vt:lpstr>
      <vt:lpstr>Présentation PowerPoint</vt:lpstr>
      <vt:lpstr>Activité 6 Mise en place de  dispositifs  de différenciation pédagogique</vt:lpstr>
      <vt:lpstr>Présentation PowerPoint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Sophie DOBOSZ</cp:lastModifiedBy>
  <cp:revision>197</cp:revision>
  <dcterms:created xsi:type="dcterms:W3CDTF">2022-10-03T18:36:32Z</dcterms:created>
  <dcterms:modified xsi:type="dcterms:W3CDTF">2024-10-08T12:04:11Z</dcterms:modified>
</cp:coreProperties>
</file>