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6"/>
  </p:notesMasterIdLst>
  <p:handoutMasterIdLst>
    <p:handoutMasterId r:id="rId3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99" r:id="rId34"/>
    <p:sldId id="300" r:id="rId35"/>
  </p:sldIdLst>
  <p:sldSz cx="12192000" cy="6858000"/>
  <p:notesSz cx="6858000" cy="9144000"/>
  <p:embeddedFontLst>
    <p:embeddedFont>
      <p:font typeface="Noto Sans" panose="020B0502040504020204" pitchFamily="34" charset="0"/>
      <p:regular r:id="rId38"/>
      <p:bold r:id="rId39"/>
      <p:italic r:id="rId40"/>
      <p:boldItalic r:id="rId41"/>
    </p:embeddedFont>
    <p:embeddedFont>
      <p:font typeface="Noto Sans ExtraBold" panose="020B0902040504020204" pitchFamily="34" charset="0"/>
      <p:bold r:id="rId42"/>
      <p:italic r:id="rId43"/>
      <p:boldItalic r:id="rId44"/>
    </p:embeddedFont>
    <p:embeddedFont>
      <p:font typeface="Noto Sans Medium" panose="020B0602040504020204" pitchFamily="34" charset="0"/>
      <p:regular r:id="rId45"/>
      <p:italic r:id="rId46"/>
    </p:embeddedFont>
    <p:embeddedFont>
      <p:font typeface="Noto Sans SemiBold" panose="020B0702040504020204" pitchFamily="34" charset="0"/>
      <p:regular r:id="rId47"/>
      <p:bold r:id="rId48"/>
      <p:italic r:id="rId49"/>
      <p:boldItalic r:id="rId5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41"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EB8"/>
    <a:srgbClr val="E7EFFB"/>
    <a:srgbClr val="7F5891"/>
    <a:srgbClr val="FBE5FF"/>
    <a:srgbClr val="942FB0"/>
    <a:srgbClr val="643772"/>
    <a:srgbClr val="AA52C5"/>
    <a:srgbClr val="381043"/>
    <a:srgbClr val="86299F"/>
    <a:srgbClr val="6F26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08" autoAdjust="0"/>
    <p:restoredTop sz="97340" autoAdjust="0"/>
  </p:normalViewPr>
  <p:slideViewPr>
    <p:cSldViewPr snapToGrid="0">
      <p:cViewPr varScale="1">
        <p:scale>
          <a:sx n="107" d="100"/>
          <a:sy n="107" d="100"/>
        </p:scale>
        <p:origin x="520" y="168"/>
      </p:cViewPr>
      <p:guideLst>
        <p:guide pos="1141"/>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2.fntdata"/></Relationships>
</file>

<file path=ppt/diagrams/_rels/data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DEDD1B-C846-5547-AFAC-9348C9D9573A}" type="doc">
      <dgm:prSet loTypeId="urn:microsoft.com/office/officeart/2005/8/layout/process1" loCatId="" qsTypeId="urn:microsoft.com/office/officeart/2005/8/quickstyle/simple1" qsCatId="simple" csTypeId="urn:microsoft.com/office/officeart/2005/8/colors/accent1_2" csCatId="accent1" phldr="1"/>
      <dgm:spPr/>
    </dgm:pt>
    <dgm:pt modelId="{3FCA64D4-D942-C046-97DC-FDD1F21E5CA6}">
      <dgm:prSet phldrT="[Texte]" custT="1"/>
      <dgm:spPr>
        <a:solidFill>
          <a:schemeClr val="accent3">
            <a:lumMod val="40000"/>
            <a:lumOff val="60000"/>
          </a:schemeClr>
        </a:solidFill>
        <a:ln>
          <a:noFill/>
        </a:ln>
      </dgm:spPr>
      <dgm:t>
        <a:bodyPr/>
        <a:lstStyle/>
        <a:p>
          <a:r>
            <a:rPr lang="fr-CA" sz="1600" b="1" dirty="0">
              <a:latin typeface="Noto Sans" panose="020B0502040504020204" pitchFamily="34" charset="0"/>
              <a:ea typeface="Noto Sans" panose="020B0502040504020204" pitchFamily="34" charset="0"/>
              <a:cs typeface="Noto Sans" panose="020B0502040504020204" pitchFamily="34" charset="0"/>
            </a:rPr>
            <a:t>Critères</a:t>
          </a:r>
        </a:p>
      </dgm:t>
    </dgm:pt>
    <dgm:pt modelId="{B2362A69-8E65-1249-81F6-7B0D14B9A5CE}" type="parTrans" cxnId="{077195C6-EE66-2A43-8565-D595E69ED8A1}">
      <dgm:prSet/>
      <dgm:spPr/>
      <dgm:t>
        <a:bodyPr/>
        <a:lstStyle/>
        <a:p>
          <a:endParaRPr lang="fr-CA" sz="1600" b="1">
            <a:latin typeface="Noto Sans" panose="020B0502040504020204" pitchFamily="34" charset="0"/>
            <a:ea typeface="Noto Sans" panose="020B0502040504020204" pitchFamily="34" charset="0"/>
            <a:cs typeface="Noto Sans" panose="020B0502040504020204" pitchFamily="34" charset="0"/>
          </a:endParaRPr>
        </a:p>
      </dgm:t>
    </dgm:pt>
    <dgm:pt modelId="{42CB165F-D31B-FF40-B8DA-014369B34D91}" type="sibTrans" cxnId="{077195C6-EE66-2A43-8565-D595E69ED8A1}">
      <dgm:prSet custT="1"/>
      <dgm:spPr>
        <a:solidFill>
          <a:schemeClr val="accent3">
            <a:lumMod val="20000"/>
            <a:lumOff val="80000"/>
          </a:schemeClr>
        </a:solidFill>
      </dgm:spPr>
      <dgm:t>
        <a:bodyPr/>
        <a:lstStyle/>
        <a:p>
          <a:endParaRPr lang="fr-CA" sz="1600" b="1" dirty="0">
            <a:latin typeface="Noto Sans" panose="020B0502040504020204" pitchFamily="34" charset="0"/>
            <a:ea typeface="Noto Sans" panose="020B0502040504020204" pitchFamily="34" charset="0"/>
            <a:cs typeface="Noto Sans" panose="020B0502040504020204" pitchFamily="34" charset="0"/>
          </a:endParaRPr>
        </a:p>
      </dgm:t>
    </dgm:pt>
    <dgm:pt modelId="{2EC72193-C934-EF4A-8D48-1575D63B8E56}">
      <dgm:prSet phldrT="[Texte]" custT="1"/>
      <dgm:spPr>
        <a:solidFill>
          <a:schemeClr val="accent3">
            <a:lumMod val="60000"/>
            <a:lumOff val="40000"/>
          </a:schemeClr>
        </a:solidFill>
      </dgm:spPr>
      <dgm:t>
        <a:bodyPr/>
        <a:lstStyle/>
        <a:p>
          <a:r>
            <a:rPr lang="fr-CA" sz="1600" b="1" dirty="0">
              <a:latin typeface="Noto Sans" panose="020B0502040504020204" pitchFamily="34" charset="0"/>
              <a:ea typeface="Noto Sans" panose="020B0502040504020204" pitchFamily="34" charset="0"/>
              <a:cs typeface="Noto Sans" panose="020B0502040504020204" pitchFamily="34" charset="0"/>
            </a:rPr>
            <a:t>Indicateurs</a:t>
          </a:r>
        </a:p>
      </dgm:t>
    </dgm:pt>
    <dgm:pt modelId="{AC2D776D-4534-0E4A-B209-3D4384619EE5}" type="parTrans" cxnId="{C036DB8B-920A-CF48-A2A9-AC765BF8E4B7}">
      <dgm:prSet/>
      <dgm:spPr/>
      <dgm:t>
        <a:bodyPr/>
        <a:lstStyle/>
        <a:p>
          <a:endParaRPr lang="fr-CA" sz="1600" b="1">
            <a:latin typeface="Noto Sans" panose="020B0502040504020204" pitchFamily="34" charset="0"/>
            <a:ea typeface="Noto Sans" panose="020B0502040504020204" pitchFamily="34" charset="0"/>
            <a:cs typeface="Noto Sans" panose="020B0502040504020204" pitchFamily="34" charset="0"/>
          </a:endParaRPr>
        </a:p>
      </dgm:t>
    </dgm:pt>
    <dgm:pt modelId="{CF16D07B-FC16-7D4A-A198-6C6ECC84340B}" type="sibTrans" cxnId="{C036DB8B-920A-CF48-A2A9-AC765BF8E4B7}">
      <dgm:prSet custT="1"/>
      <dgm:spPr>
        <a:solidFill>
          <a:schemeClr val="accent3">
            <a:lumMod val="20000"/>
            <a:lumOff val="80000"/>
          </a:schemeClr>
        </a:solidFill>
      </dgm:spPr>
      <dgm:t>
        <a:bodyPr/>
        <a:lstStyle/>
        <a:p>
          <a:endParaRPr lang="fr-CA" sz="1600" b="1" dirty="0">
            <a:latin typeface="Noto Sans" panose="020B0502040504020204" pitchFamily="34" charset="0"/>
            <a:ea typeface="Noto Sans" panose="020B0502040504020204" pitchFamily="34" charset="0"/>
            <a:cs typeface="Noto Sans" panose="020B0502040504020204" pitchFamily="34" charset="0"/>
          </a:endParaRPr>
        </a:p>
      </dgm:t>
    </dgm:pt>
    <dgm:pt modelId="{B6B9E73E-2192-8B43-B7E9-3D7EB6DED79F}">
      <dgm:prSet custT="1"/>
      <dgm:spPr>
        <a:solidFill>
          <a:srgbClr val="00B0F0"/>
        </a:solidFill>
      </dgm:spPr>
      <dgm:t>
        <a:bodyPr/>
        <a:lstStyle/>
        <a:p>
          <a:r>
            <a:rPr lang="fr-CA" sz="1600" b="1" dirty="0">
              <a:latin typeface="Noto Sans" panose="020B0502040504020204" pitchFamily="34" charset="0"/>
              <a:ea typeface="Noto Sans" panose="020B0502040504020204" pitchFamily="34" charset="0"/>
              <a:cs typeface="Noto Sans" panose="020B0502040504020204" pitchFamily="34" charset="0"/>
            </a:rPr>
            <a:t>Description de l’exigence attendue</a:t>
          </a:r>
        </a:p>
      </dgm:t>
    </dgm:pt>
    <dgm:pt modelId="{F44D4AD8-EA01-AB44-B433-26FE59A660AA}" type="parTrans" cxnId="{B9896847-C1AC-CB4D-B9EF-A446107DF89E}">
      <dgm:prSet/>
      <dgm:spPr/>
      <dgm:t>
        <a:bodyPr/>
        <a:lstStyle/>
        <a:p>
          <a:endParaRPr lang="fr-CA" sz="1600" b="1">
            <a:latin typeface="Noto Sans" panose="020B0502040504020204" pitchFamily="34" charset="0"/>
            <a:ea typeface="Noto Sans" panose="020B0502040504020204" pitchFamily="34" charset="0"/>
            <a:cs typeface="Noto Sans" panose="020B0502040504020204" pitchFamily="34" charset="0"/>
          </a:endParaRPr>
        </a:p>
      </dgm:t>
    </dgm:pt>
    <dgm:pt modelId="{6B3361B9-94D3-3243-BBFB-9ECC506CC3BB}" type="sibTrans" cxnId="{B9896847-C1AC-CB4D-B9EF-A446107DF89E}">
      <dgm:prSet/>
      <dgm:spPr/>
      <dgm:t>
        <a:bodyPr/>
        <a:lstStyle/>
        <a:p>
          <a:endParaRPr lang="fr-CA" sz="1600" b="1">
            <a:latin typeface="Noto Sans" panose="020B0502040504020204" pitchFamily="34" charset="0"/>
            <a:ea typeface="Noto Sans" panose="020B0502040504020204" pitchFamily="34" charset="0"/>
            <a:cs typeface="Noto Sans" panose="020B0502040504020204" pitchFamily="34" charset="0"/>
          </a:endParaRPr>
        </a:p>
      </dgm:t>
    </dgm:pt>
    <dgm:pt modelId="{4F283E01-DF47-A74E-85BD-348FDC0EC151}" type="pres">
      <dgm:prSet presAssocID="{9DDEDD1B-C846-5547-AFAC-9348C9D9573A}" presName="Name0" presStyleCnt="0">
        <dgm:presLayoutVars>
          <dgm:dir/>
          <dgm:resizeHandles val="exact"/>
        </dgm:presLayoutVars>
      </dgm:prSet>
      <dgm:spPr/>
    </dgm:pt>
    <dgm:pt modelId="{984D2E54-6330-784F-AEE4-643394313160}" type="pres">
      <dgm:prSet presAssocID="{3FCA64D4-D942-C046-97DC-FDD1F21E5CA6}" presName="node" presStyleLbl="node1" presStyleIdx="0" presStyleCnt="3" custScaleX="75576" custScaleY="82910">
        <dgm:presLayoutVars>
          <dgm:bulletEnabled val="1"/>
        </dgm:presLayoutVars>
      </dgm:prSet>
      <dgm:spPr/>
    </dgm:pt>
    <dgm:pt modelId="{5360B39D-517E-F843-8AD8-FB5644DD3F4B}" type="pres">
      <dgm:prSet presAssocID="{42CB165F-D31B-FF40-B8DA-014369B34D91}" presName="sibTrans" presStyleLbl="sibTrans2D1" presStyleIdx="0" presStyleCnt="2"/>
      <dgm:spPr/>
    </dgm:pt>
    <dgm:pt modelId="{C46B7E62-0227-294F-8C94-5382234FDFB6}" type="pres">
      <dgm:prSet presAssocID="{42CB165F-D31B-FF40-B8DA-014369B34D91}" presName="connectorText" presStyleLbl="sibTrans2D1" presStyleIdx="0" presStyleCnt="2"/>
      <dgm:spPr/>
    </dgm:pt>
    <dgm:pt modelId="{54E34CBF-1D54-D34F-BE58-75FA4DC38845}" type="pres">
      <dgm:prSet presAssocID="{2EC72193-C934-EF4A-8D48-1575D63B8E56}" presName="node" presStyleLbl="node1" presStyleIdx="1" presStyleCnt="3" custScaleX="100478" custScaleY="82910">
        <dgm:presLayoutVars>
          <dgm:bulletEnabled val="1"/>
        </dgm:presLayoutVars>
      </dgm:prSet>
      <dgm:spPr/>
    </dgm:pt>
    <dgm:pt modelId="{1CB23C5B-AC60-9248-BD89-BBCE39B17BCE}" type="pres">
      <dgm:prSet presAssocID="{CF16D07B-FC16-7D4A-A198-6C6ECC84340B}" presName="sibTrans" presStyleLbl="sibTrans2D1" presStyleIdx="1" presStyleCnt="2"/>
      <dgm:spPr/>
    </dgm:pt>
    <dgm:pt modelId="{5AA63E57-DF50-8842-A9E6-42AA43EC235F}" type="pres">
      <dgm:prSet presAssocID="{CF16D07B-FC16-7D4A-A198-6C6ECC84340B}" presName="connectorText" presStyleLbl="sibTrans2D1" presStyleIdx="1" presStyleCnt="2"/>
      <dgm:spPr/>
    </dgm:pt>
    <dgm:pt modelId="{23082B1B-220B-704E-8B57-3F2A7C0FBE3E}" type="pres">
      <dgm:prSet presAssocID="{B6B9E73E-2192-8B43-B7E9-3D7EB6DED79F}" presName="node" presStyleLbl="node1" presStyleIdx="2" presStyleCnt="3" custScaleX="107557" custScaleY="83479">
        <dgm:presLayoutVars>
          <dgm:bulletEnabled val="1"/>
        </dgm:presLayoutVars>
      </dgm:prSet>
      <dgm:spPr/>
    </dgm:pt>
  </dgm:ptLst>
  <dgm:cxnLst>
    <dgm:cxn modelId="{85ACD346-7A8A-0E43-85D0-6D26E0F40011}" type="presOf" srcId="{B6B9E73E-2192-8B43-B7E9-3D7EB6DED79F}" destId="{23082B1B-220B-704E-8B57-3F2A7C0FBE3E}" srcOrd="0" destOrd="0" presId="urn:microsoft.com/office/officeart/2005/8/layout/process1"/>
    <dgm:cxn modelId="{B9896847-C1AC-CB4D-B9EF-A446107DF89E}" srcId="{9DDEDD1B-C846-5547-AFAC-9348C9D9573A}" destId="{B6B9E73E-2192-8B43-B7E9-3D7EB6DED79F}" srcOrd="2" destOrd="0" parTransId="{F44D4AD8-EA01-AB44-B433-26FE59A660AA}" sibTransId="{6B3361B9-94D3-3243-BBFB-9ECC506CC3BB}"/>
    <dgm:cxn modelId="{46197C6E-AC87-3344-8741-3C03D5AFB4B5}" type="presOf" srcId="{42CB165F-D31B-FF40-B8DA-014369B34D91}" destId="{C46B7E62-0227-294F-8C94-5382234FDFB6}" srcOrd="1" destOrd="0" presId="urn:microsoft.com/office/officeart/2005/8/layout/process1"/>
    <dgm:cxn modelId="{474AB16E-453E-7847-8A13-1AA008A01BE1}" type="presOf" srcId="{9DDEDD1B-C846-5547-AFAC-9348C9D9573A}" destId="{4F283E01-DF47-A74E-85BD-348FDC0EC151}" srcOrd="0" destOrd="0" presId="urn:microsoft.com/office/officeart/2005/8/layout/process1"/>
    <dgm:cxn modelId="{FFEFD170-3D48-B24E-B5F2-2908A396BB89}" type="presOf" srcId="{42CB165F-D31B-FF40-B8DA-014369B34D91}" destId="{5360B39D-517E-F843-8AD8-FB5644DD3F4B}" srcOrd="0" destOrd="0" presId="urn:microsoft.com/office/officeart/2005/8/layout/process1"/>
    <dgm:cxn modelId="{8C3A1677-6596-E844-A334-769575910A5B}" type="presOf" srcId="{CF16D07B-FC16-7D4A-A198-6C6ECC84340B}" destId="{5AA63E57-DF50-8842-A9E6-42AA43EC235F}" srcOrd="1" destOrd="0" presId="urn:microsoft.com/office/officeart/2005/8/layout/process1"/>
    <dgm:cxn modelId="{C036DB8B-920A-CF48-A2A9-AC765BF8E4B7}" srcId="{9DDEDD1B-C846-5547-AFAC-9348C9D9573A}" destId="{2EC72193-C934-EF4A-8D48-1575D63B8E56}" srcOrd="1" destOrd="0" parTransId="{AC2D776D-4534-0E4A-B209-3D4384619EE5}" sibTransId="{CF16D07B-FC16-7D4A-A198-6C6ECC84340B}"/>
    <dgm:cxn modelId="{1D8AE6A1-D719-4F48-8AA4-4C8BDE8A766F}" type="presOf" srcId="{3FCA64D4-D942-C046-97DC-FDD1F21E5CA6}" destId="{984D2E54-6330-784F-AEE4-643394313160}" srcOrd="0" destOrd="0" presId="urn:microsoft.com/office/officeart/2005/8/layout/process1"/>
    <dgm:cxn modelId="{A2DEA7C1-6287-C646-A4BA-11369E8C296C}" type="presOf" srcId="{2EC72193-C934-EF4A-8D48-1575D63B8E56}" destId="{54E34CBF-1D54-D34F-BE58-75FA4DC38845}" srcOrd="0" destOrd="0" presId="urn:microsoft.com/office/officeart/2005/8/layout/process1"/>
    <dgm:cxn modelId="{85E93EC5-9A9A-DB40-9FFC-9FE34C446101}" type="presOf" srcId="{CF16D07B-FC16-7D4A-A198-6C6ECC84340B}" destId="{1CB23C5B-AC60-9248-BD89-BBCE39B17BCE}" srcOrd="0" destOrd="0" presId="urn:microsoft.com/office/officeart/2005/8/layout/process1"/>
    <dgm:cxn modelId="{077195C6-EE66-2A43-8565-D595E69ED8A1}" srcId="{9DDEDD1B-C846-5547-AFAC-9348C9D9573A}" destId="{3FCA64D4-D942-C046-97DC-FDD1F21E5CA6}" srcOrd="0" destOrd="0" parTransId="{B2362A69-8E65-1249-81F6-7B0D14B9A5CE}" sibTransId="{42CB165F-D31B-FF40-B8DA-014369B34D91}"/>
    <dgm:cxn modelId="{A04361BC-6A4A-5746-B2BF-664C64AB1187}" type="presParOf" srcId="{4F283E01-DF47-A74E-85BD-348FDC0EC151}" destId="{984D2E54-6330-784F-AEE4-643394313160}" srcOrd="0" destOrd="0" presId="urn:microsoft.com/office/officeart/2005/8/layout/process1"/>
    <dgm:cxn modelId="{F83E06FF-87E6-F14A-B04D-A16F65FC2509}" type="presParOf" srcId="{4F283E01-DF47-A74E-85BD-348FDC0EC151}" destId="{5360B39D-517E-F843-8AD8-FB5644DD3F4B}" srcOrd="1" destOrd="0" presId="urn:microsoft.com/office/officeart/2005/8/layout/process1"/>
    <dgm:cxn modelId="{D91BE451-3013-4E40-9C6E-6D55A273DECE}" type="presParOf" srcId="{5360B39D-517E-F843-8AD8-FB5644DD3F4B}" destId="{C46B7E62-0227-294F-8C94-5382234FDFB6}" srcOrd="0" destOrd="0" presId="urn:microsoft.com/office/officeart/2005/8/layout/process1"/>
    <dgm:cxn modelId="{AE00260E-61F4-4A48-AAA3-CA16CF90FF19}" type="presParOf" srcId="{4F283E01-DF47-A74E-85BD-348FDC0EC151}" destId="{54E34CBF-1D54-D34F-BE58-75FA4DC38845}" srcOrd="2" destOrd="0" presId="urn:microsoft.com/office/officeart/2005/8/layout/process1"/>
    <dgm:cxn modelId="{AB85F278-D053-6F4F-BB76-6F53051BF1E8}" type="presParOf" srcId="{4F283E01-DF47-A74E-85BD-348FDC0EC151}" destId="{1CB23C5B-AC60-9248-BD89-BBCE39B17BCE}" srcOrd="3" destOrd="0" presId="urn:microsoft.com/office/officeart/2005/8/layout/process1"/>
    <dgm:cxn modelId="{498585CC-3C62-3948-A711-C5AF7672CCA1}" type="presParOf" srcId="{1CB23C5B-AC60-9248-BD89-BBCE39B17BCE}" destId="{5AA63E57-DF50-8842-A9E6-42AA43EC235F}" srcOrd="0" destOrd="0" presId="urn:microsoft.com/office/officeart/2005/8/layout/process1"/>
    <dgm:cxn modelId="{19BA9333-EB25-954E-AEAF-2590FC8EFE93}" type="presParOf" srcId="{4F283E01-DF47-A74E-85BD-348FDC0EC151}" destId="{23082B1B-220B-704E-8B57-3F2A7C0FBE3E}"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709954-B839-4287-8A63-4C408B95400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FA2EF036-787D-476F-8EE7-16F1BDE608B0}">
      <dgm:prSet custT="1"/>
      <dgm:spPr/>
      <dgm:t>
        <a:bodyPr/>
        <a:lstStyle/>
        <a:p>
          <a:pPr>
            <a:lnSpc>
              <a:spcPct val="100000"/>
            </a:lnSpc>
          </a:pPr>
          <a:r>
            <a:rPr lang="fr-CA" sz="1200" dirty="0">
              <a:latin typeface="Noto Sans" panose="020B0502040504020204" pitchFamily="34" charset="0"/>
              <a:ea typeface="Noto Sans" panose="020B0502040504020204" pitchFamily="34" charset="0"/>
              <a:cs typeface="Noto Sans" panose="020B0502040504020204" pitchFamily="34" charset="0"/>
            </a:rPr>
            <a:t>Les indicateurs ont pour but d’illustrer, en termes observables, les caractéristiques et les propriétés d’un critère spécifique.</a:t>
          </a:r>
          <a:endParaRPr lang="en-US" sz="1200" dirty="0">
            <a:latin typeface="Noto Sans" panose="020B0502040504020204" pitchFamily="34" charset="0"/>
            <a:ea typeface="Noto Sans" panose="020B0502040504020204" pitchFamily="34" charset="0"/>
            <a:cs typeface="Noto Sans" panose="020B0502040504020204" pitchFamily="34" charset="0"/>
          </a:endParaRPr>
        </a:p>
      </dgm:t>
    </dgm:pt>
    <dgm:pt modelId="{7A68077E-0626-4BA2-8687-B27397D371B8}" type="parTrans" cxnId="{02EBCCBB-240D-4878-BFE2-F49E9F6E9A1C}">
      <dgm:prSet/>
      <dgm:spPr/>
      <dgm:t>
        <a:bodyPr/>
        <a:lstStyle/>
        <a:p>
          <a:endParaRPr lang="en-US"/>
        </a:p>
      </dgm:t>
    </dgm:pt>
    <dgm:pt modelId="{E0EED98A-491E-4D2E-A974-CF3A5AFDFA11}" type="sibTrans" cxnId="{02EBCCBB-240D-4878-BFE2-F49E9F6E9A1C}">
      <dgm:prSet/>
      <dgm:spPr/>
      <dgm:t>
        <a:bodyPr/>
        <a:lstStyle/>
        <a:p>
          <a:pPr>
            <a:lnSpc>
              <a:spcPct val="100000"/>
            </a:lnSpc>
          </a:pPr>
          <a:endParaRPr lang="en-US"/>
        </a:p>
      </dgm:t>
    </dgm:pt>
    <dgm:pt modelId="{8058A030-1011-477A-8B48-1BF079058063}">
      <dgm:prSet custT="1"/>
      <dgm:spPr/>
      <dgm:t>
        <a:bodyPr/>
        <a:lstStyle/>
        <a:p>
          <a:pPr>
            <a:lnSpc>
              <a:spcPct val="100000"/>
            </a:lnSpc>
          </a:pPr>
          <a:r>
            <a:rPr lang="fr-CA" sz="1200" dirty="0">
              <a:latin typeface="Noto Sans" panose="020B0502040504020204" pitchFamily="34" charset="0"/>
              <a:ea typeface="Noto Sans" panose="020B0502040504020204" pitchFamily="34" charset="0"/>
              <a:cs typeface="Noto Sans" panose="020B0502040504020204" pitchFamily="34" charset="0"/>
            </a:rPr>
            <a:t>Ils doivent être à la fois exhaustifs et indépendants les uns des autres et reliés directement à la compétence. </a:t>
          </a:r>
          <a:endParaRPr lang="en-US" sz="1200" dirty="0">
            <a:latin typeface="Noto Sans" panose="020B0502040504020204" pitchFamily="34" charset="0"/>
            <a:ea typeface="Noto Sans" panose="020B0502040504020204" pitchFamily="34" charset="0"/>
            <a:cs typeface="Noto Sans" panose="020B0502040504020204" pitchFamily="34" charset="0"/>
          </a:endParaRPr>
        </a:p>
      </dgm:t>
    </dgm:pt>
    <dgm:pt modelId="{84C0BC3C-EFF6-4268-A2AD-3DCEA7A74424}" type="parTrans" cxnId="{F90E8CC8-F80E-4DA3-AC34-DEB9F87F236B}">
      <dgm:prSet/>
      <dgm:spPr/>
      <dgm:t>
        <a:bodyPr/>
        <a:lstStyle/>
        <a:p>
          <a:endParaRPr lang="en-US"/>
        </a:p>
      </dgm:t>
    </dgm:pt>
    <dgm:pt modelId="{30251ACE-1B51-4B75-9B67-B082012E7C90}" type="sibTrans" cxnId="{F90E8CC8-F80E-4DA3-AC34-DEB9F87F236B}">
      <dgm:prSet/>
      <dgm:spPr/>
      <dgm:t>
        <a:bodyPr/>
        <a:lstStyle/>
        <a:p>
          <a:pPr>
            <a:lnSpc>
              <a:spcPct val="100000"/>
            </a:lnSpc>
          </a:pPr>
          <a:endParaRPr lang="en-US"/>
        </a:p>
      </dgm:t>
    </dgm:pt>
    <dgm:pt modelId="{23491E8E-2932-4A27-BE07-D9FA6599B05C}">
      <dgm:prSet custT="1"/>
      <dgm:spPr/>
      <dgm:t>
        <a:bodyPr/>
        <a:lstStyle/>
        <a:p>
          <a:pPr>
            <a:lnSpc>
              <a:spcPct val="100000"/>
            </a:lnSpc>
          </a:pPr>
          <a:r>
            <a:rPr lang="fr-CA" sz="1200" dirty="0">
              <a:latin typeface="Noto Sans" panose="020B0502040504020204" pitchFamily="34" charset="0"/>
              <a:ea typeface="Noto Sans" panose="020B0502040504020204" pitchFamily="34" charset="0"/>
              <a:cs typeface="Noto Sans" panose="020B0502040504020204" pitchFamily="34" charset="0"/>
            </a:rPr>
            <a:t>Ils doivent être élaborés à partir de copies types d’élèves et ils sont difficiles à élaborer correctement si la tâche est nouvellement implantée.</a:t>
          </a:r>
          <a:endParaRPr lang="en-US" sz="1200" dirty="0">
            <a:latin typeface="Noto Sans" panose="020B0502040504020204" pitchFamily="34" charset="0"/>
            <a:ea typeface="Noto Sans" panose="020B0502040504020204" pitchFamily="34" charset="0"/>
            <a:cs typeface="Noto Sans" panose="020B0502040504020204" pitchFamily="34" charset="0"/>
          </a:endParaRPr>
        </a:p>
      </dgm:t>
    </dgm:pt>
    <dgm:pt modelId="{2794870C-91E1-472E-9B43-A1BCD3BEBBF0}" type="parTrans" cxnId="{A5369AE1-8A47-4FC9-B5A8-763911A25D67}">
      <dgm:prSet/>
      <dgm:spPr/>
      <dgm:t>
        <a:bodyPr/>
        <a:lstStyle/>
        <a:p>
          <a:endParaRPr lang="en-US"/>
        </a:p>
      </dgm:t>
    </dgm:pt>
    <dgm:pt modelId="{ABDDBB45-4A30-4F88-9020-98894D394164}" type="sibTrans" cxnId="{A5369AE1-8A47-4FC9-B5A8-763911A25D67}">
      <dgm:prSet/>
      <dgm:spPr/>
      <dgm:t>
        <a:bodyPr/>
        <a:lstStyle/>
        <a:p>
          <a:pPr>
            <a:lnSpc>
              <a:spcPct val="100000"/>
            </a:lnSpc>
          </a:pPr>
          <a:endParaRPr lang="en-US"/>
        </a:p>
      </dgm:t>
    </dgm:pt>
    <dgm:pt modelId="{FE712E35-934B-4CD6-879F-6A2721FDA446}">
      <dgm:prSet custT="1"/>
      <dgm:spPr/>
      <dgm:t>
        <a:bodyPr/>
        <a:lstStyle/>
        <a:p>
          <a:pPr>
            <a:lnSpc>
              <a:spcPct val="100000"/>
            </a:lnSpc>
          </a:pPr>
          <a:r>
            <a:rPr lang="fr-CA" sz="1200" dirty="0">
              <a:latin typeface="Noto Sans" panose="020B0502040504020204" pitchFamily="34" charset="0"/>
              <a:ea typeface="Noto Sans" panose="020B0502040504020204" pitchFamily="34" charset="0"/>
              <a:cs typeface="Noto Sans" panose="020B0502040504020204" pitchFamily="34" charset="0"/>
            </a:rPr>
            <a:t>Les indicateurs et les niveaux d’exigence sont importants pour améliorer l’objectivité du jugement et pour la qualité de la rétroaction aux élèves.</a:t>
          </a:r>
          <a:endParaRPr lang="en-US" sz="1200" dirty="0">
            <a:latin typeface="Noto Sans" panose="020B0502040504020204" pitchFamily="34" charset="0"/>
            <a:ea typeface="Noto Sans" panose="020B0502040504020204" pitchFamily="34" charset="0"/>
            <a:cs typeface="Noto Sans" panose="020B0502040504020204" pitchFamily="34" charset="0"/>
          </a:endParaRPr>
        </a:p>
      </dgm:t>
    </dgm:pt>
    <dgm:pt modelId="{618F8939-217F-4A60-AA94-EEA9D0A2A22B}" type="parTrans" cxnId="{469DACDF-FEDF-4E04-8FCA-AE1C96EE145B}">
      <dgm:prSet/>
      <dgm:spPr/>
      <dgm:t>
        <a:bodyPr/>
        <a:lstStyle/>
        <a:p>
          <a:endParaRPr lang="en-US"/>
        </a:p>
      </dgm:t>
    </dgm:pt>
    <dgm:pt modelId="{9DDBED32-AE50-4DC7-B186-B9AF2E36E145}" type="sibTrans" cxnId="{469DACDF-FEDF-4E04-8FCA-AE1C96EE145B}">
      <dgm:prSet/>
      <dgm:spPr/>
      <dgm:t>
        <a:bodyPr/>
        <a:lstStyle/>
        <a:p>
          <a:pPr>
            <a:lnSpc>
              <a:spcPct val="100000"/>
            </a:lnSpc>
          </a:pPr>
          <a:endParaRPr lang="en-US"/>
        </a:p>
      </dgm:t>
    </dgm:pt>
    <dgm:pt modelId="{26370227-9262-43DE-B98D-E39A0710FBFD}">
      <dgm:prSet custT="1"/>
      <dgm:spPr/>
      <dgm:t>
        <a:bodyPr/>
        <a:lstStyle/>
        <a:p>
          <a:pPr>
            <a:lnSpc>
              <a:spcPct val="100000"/>
            </a:lnSpc>
          </a:pPr>
          <a:r>
            <a:rPr lang="fr-CA" sz="1200" dirty="0">
              <a:latin typeface="Noto Sans" panose="020B0502040504020204" pitchFamily="34" charset="0"/>
              <a:ea typeface="Noto Sans" panose="020B0502040504020204" pitchFamily="34" charset="0"/>
              <a:cs typeface="Noto Sans" panose="020B0502040504020204" pitchFamily="34" charset="0"/>
            </a:rPr>
            <a:t>Les niveaux d’exigence permettent d’illustrer ce qui est attendu concrètement de la production de l’élève pour chacun des critères de la tâche retenue. </a:t>
          </a:r>
          <a:endParaRPr lang="en-US" sz="1200" dirty="0">
            <a:latin typeface="Noto Sans" panose="020B0502040504020204" pitchFamily="34" charset="0"/>
            <a:ea typeface="Noto Sans" panose="020B0502040504020204" pitchFamily="34" charset="0"/>
            <a:cs typeface="Noto Sans" panose="020B0502040504020204" pitchFamily="34" charset="0"/>
          </a:endParaRPr>
        </a:p>
      </dgm:t>
    </dgm:pt>
    <dgm:pt modelId="{56B4EE36-D15E-41A9-9878-BD33758EF387}" type="parTrans" cxnId="{6C603C6E-DE83-4545-BF74-3A42DE4B90D4}">
      <dgm:prSet/>
      <dgm:spPr/>
      <dgm:t>
        <a:bodyPr/>
        <a:lstStyle/>
        <a:p>
          <a:endParaRPr lang="en-US"/>
        </a:p>
      </dgm:t>
    </dgm:pt>
    <dgm:pt modelId="{5C7955CA-CAA8-49DB-ABE4-4D89348EF895}" type="sibTrans" cxnId="{6C603C6E-DE83-4545-BF74-3A42DE4B90D4}">
      <dgm:prSet/>
      <dgm:spPr/>
      <dgm:t>
        <a:bodyPr/>
        <a:lstStyle/>
        <a:p>
          <a:endParaRPr lang="en-US"/>
        </a:p>
      </dgm:t>
    </dgm:pt>
    <dgm:pt modelId="{DEB64B77-77A0-456D-9C09-5532EC7DB644}" type="pres">
      <dgm:prSet presAssocID="{12709954-B839-4287-8A63-4C408B95400B}" presName="root" presStyleCnt="0">
        <dgm:presLayoutVars>
          <dgm:dir/>
          <dgm:resizeHandles val="exact"/>
        </dgm:presLayoutVars>
      </dgm:prSet>
      <dgm:spPr/>
    </dgm:pt>
    <dgm:pt modelId="{BC1FEBE6-FBB1-445C-B96A-DBA76F0DA1CB}" type="pres">
      <dgm:prSet presAssocID="{12709954-B839-4287-8A63-4C408B95400B}" presName="container" presStyleCnt="0">
        <dgm:presLayoutVars>
          <dgm:dir/>
          <dgm:resizeHandles val="exact"/>
        </dgm:presLayoutVars>
      </dgm:prSet>
      <dgm:spPr/>
    </dgm:pt>
    <dgm:pt modelId="{352973A9-09D0-4303-ADE5-78656FBE3CB3}" type="pres">
      <dgm:prSet presAssocID="{FA2EF036-787D-476F-8EE7-16F1BDE608B0}" presName="compNode" presStyleCnt="0"/>
      <dgm:spPr/>
    </dgm:pt>
    <dgm:pt modelId="{3253F82F-C77C-42B3-A166-F98CE9D43F6B}" type="pres">
      <dgm:prSet presAssocID="{FA2EF036-787D-476F-8EE7-16F1BDE608B0}" presName="iconBgRect" presStyleLbl="bgShp" presStyleIdx="0" presStyleCnt="5"/>
      <dgm:spPr>
        <a:solidFill>
          <a:schemeClr val="accent6">
            <a:lumMod val="20000"/>
            <a:lumOff val="80000"/>
          </a:schemeClr>
        </a:solidFill>
      </dgm:spPr>
    </dgm:pt>
    <dgm:pt modelId="{73D92B1F-CF6D-41A9-9F07-350E1AB2CE3A}" type="pres">
      <dgm:prSet presAssocID="{FA2EF036-787D-476F-8EE7-16F1BDE608B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Œil"/>
        </a:ext>
      </dgm:extLst>
    </dgm:pt>
    <dgm:pt modelId="{97758219-FBC8-4AA9-929F-5BA938030618}" type="pres">
      <dgm:prSet presAssocID="{FA2EF036-787D-476F-8EE7-16F1BDE608B0}" presName="spaceRect" presStyleCnt="0"/>
      <dgm:spPr/>
    </dgm:pt>
    <dgm:pt modelId="{15EB3BC9-1A2E-466C-863E-78495AB43F15}" type="pres">
      <dgm:prSet presAssocID="{FA2EF036-787D-476F-8EE7-16F1BDE608B0}" presName="textRect" presStyleLbl="revTx" presStyleIdx="0" presStyleCnt="5">
        <dgm:presLayoutVars>
          <dgm:chMax val="1"/>
          <dgm:chPref val="1"/>
        </dgm:presLayoutVars>
      </dgm:prSet>
      <dgm:spPr/>
    </dgm:pt>
    <dgm:pt modelId="{6C8F1F8D-B928-4FB7-BE23-6A738C1D0164}" type="pres">
      <dgm:prSet presAssocID="{E0EED98A-491E-4D2E-A974-CF3A5AFDFA11}" presName="sibTrans" presStyleLbl="sibTrans2D1" presStyleIdx="0" presStyleCnt="0"/>
      <dgm:spPr/>
    </dgm:pt>
    <dgm:pt modelId="{E4F07C04-191D-4EE1-9E15-8D6FDF22EDE1}" type="pres">
      <dgm:prSet presAssocID="{8058A030-1011-477A-8B48-1BF079058063}" presName="compNode" presStyleCnt="0"/>
      <dgm:spPr/>
    </dgm:pt>
    <dgm:pt modelId="{148D93AB-BEDF-4F74-8139-20F1307719B9}" type="pres">
      <dgm:prSet presAssocID="{8058A030-1011-477A-8B48-1BF079058063}" presName="iconBgRect" presStyleLbl="bgShp" presStyleIdx="1" presStyleCnt="5"/>
      <dgm:spPr>
        <a:solidFill>
          <a:schemeClr val="accent6">
            <a:lumMod val="20000"/>
            <a:lumOff val="80000"/>
          </a:schemeClr>
        </a:solidFill>
      </dgm:spPr>
    </dgm:pt>
    <dgm:pt modelId="{8D9CEB30-A57C-41A9-9DE1-9135C80F2F1D}" type="pres">
      <dgm:prSet presAssocID="{8058A030-1011-477A-8B48-1BF07905806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D491EE36-EFBC-4844-AE8E-087EF0582972}" type="pres">
      <dgm:prSet presAssocID="{8058A030-1011-477A-8B48-1BF079058063}" presName="spaceRect" presStyleCnt="0"/>
      <dgm:spPr/>
    </dgm:pt>
    <dgm:pt modelId="{612EBFBC-80F2-4165-B203-43C8968B7F3F}" type="pres">
      <dgm:prSet presAssocID="{8058A030-1011-477A-8B48-1BF079058063}" presName="textRect" presStyleLbl="revTx" presStyleIdx="1" presStyleCnt="5">
        <dgm:presLayoutVars>
          <dgm:chMax val="1"/>
          <dgm:chPref val="1"/>
        </dgm:presLayoutVars>
      </dgm:prSet>
      <dgm:spPr/>
    </dgm:pt>
    <dgm:pt modelId="{386CD813-BD93-476B-9404-1EB7C93000AE}" type="pres">
      <dgm:prSet presAssocID="{30251ACE-1B51-4B75-9B67-B082012E7C90}" presName="sibTrans" presStyleLbl="sibTrans2D1" presStyleIdx="0" presStyleCnt="0"/>
      <dgm:spPr/>
    </dgm:pt>
    <dgm:pt modelId="{3A80F99C-6FB5-4D83-824E-A6BCB482C6A2}" type="pres">
      <dgm:prSet presAssocID="{23491E8E-2932-4A27-BE07-D9FA6599B05C}" presName="compNode" presStyleCnt="0"/>
      <dgm:spPr/>
    </dgm:pt>
    <dgm:pt modelId="{C9B86704-1147-41F5-8CA8-D36AB2AC24C9}" type="pres">
      <dgm:prSet presAssocID="{23491E8E-2932-4A27-BE07-D9FA6599B05C}" presName="iconBgRect" presStyleLbl="bgShp" presStyleIdx="2" presStyleCnt="5"/>
      <dgm:spPr>
        <a:solidFill>
          <a:schemeClr val="accent6">
            <a:lumMod val="20000"/>
            <a:lumOff val="80000"/>
          </a:schemeClr>
        </a:solidFill>
      </dgm:spPr>
    </dgm:pt>
    <dgm:pt modelId="{006F1261-8DBB-4292-BBFB-7C38AC1DD5B4}" type="pres">
      <dgm:prSet presAssocID="{23491E8E-2932-4A27-BE07-D9FA6599B05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e"/>
        </a:ext>
      </dgm:extLst>
    </dgm:pt>
    <dgm:pt modelId="{4491C0DD-3886-4BB7-89A1-318A40776D8C}" type="pres">
      <dgm:prSet presAssocID="{23491E8E-2932-4A27-BE07-D9FA6599B05C}" presName="spaceRect" presStyleCnt="0"/>
      <dgm:spPr/>
    </dgm:pt>
    <dgm:pt modelId="{FB82F039-FC6A-445C-B93D-4E8748CBB952}" type="pres">
      <dgm:prSet presAssocID="{23491E8E-2932-4A27-BE07-D9FA6599B05C}" presName="textRect" presStyleLbl="revTx" presStyleIdx="2" presStyleCnt="5">
        <dgm:presLayoutVars>
          <dgm:chMax val="1"/>
          <dgm:chPref val="1"/>
        </dgm:presLayoutVars>
      </dgm:prSet>
      <dgm:spPr/>
    </dgm:pt>
    <dgm:pt modelId="{DBC0CE75-F85D-4D2F-BB07-A15A28AE2A43}" type="pres">
      <dgm:prSet presAssocID="{ABDDBB45-4A30-4F88-9020-98894D394164}" presName="sibTrans" presStyleLbl="sibTrans2D1" presStyleIdx="0" presStyleCnt="0"/>
      <dgm:spPr/>
    </dgm:pt>
    <dgm:pt modelId="{02B0FB84-CA7A-4BBA-B278-16932616D87C}" type="pres">
      <dgm:prSet presAssocID="{FE712E35-934B-4CD6-879F-6A2721FDA446}" presName="compNode" presStyleCnt="0"/>
      <dgm:spPr/>
    </dgm:pt>
    <dgm:pt modelId="{592642F3-C765-496F-9C32-57DAEE53055F}" type="pres">
      <dgm:prSet presAssocID="{FE712E35-934B-4CD6-879F-6A2721FDA446}" presName="iconBgRect" presStyleLbl="bgShp" presStyleIdx="3" presStyleCnt="5"/>
      <dgm:spPr>
        <a:solidFill>
          <a:schemeClr val="accent6">
            <a:lumMod val="20000"/>
            <a:lumOff val="80000"/>
          </a:schemeClr>
        </a:solidFill>
      </dgm:spPr>
    </dgm:pt>
    <dgm:pt modelId="{463CF188-6F98-4FD3-8499-7D64A1F716BC}" type="pres">
      <dgm:prSet presAssocID="{FE712E35-934B-4CD6-879F-6A2721FDA44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esentation with Checklist"/>
        </a:ext>
      </dgm:extLst>
    </dgm:pt>
    <dgm:pt modelId="{8374FE08-4E50-49D8-B8CD-BEE4B78BC0E6}" type="pres">
      <dgm:prSet presAssocID="{FE712E35-934B-4CD6-879F-6A2721FDA446}" presName="spaceRect" presStyleCnt="0"/>
      <dgm:spPr/>
    </dgm:pt>
    <dgm:pt modelId="{BD02E558-F582-459E-8A49-19422F5F2692}" type="pres">
      <dgm:prSet presAssocID="{FE712E35-934B-4CD6-879F-6A2721FDA446}" presName="textRect" presStyleLbl="revTx" presStyleIdx="3" presStyleCnt="5">
        <dgm:presLayoutVars>
          <dgm:chMax val="1"/>
          <dgm:chPref val="1"/>
        </dgm:presLayoutVars>
      </dgm:prSet>
      <dgm:spPr/>
    </dgm:pt>
    <dgm:pt modelId="{11292C32-73D8-4C12-8EEC-6BF5F9B91E1A}" type="pres">
      <dgm:prSet presAssocID="{9DDBED32-AE50-4DC7-B186-B9AF2E36E145}" presName="sibTrans" presStyleLbl="sibTrans2D1" presStyleIdx="0" presStyleCnt="0"/>
      <dgm:spPr/>
    </dgm:pt>
    <dgm:pt modelId="{D996D252-38AE-4784-A115-104A77C6036C}" type="pres">
      <dgm:prSet presAssocID="{26370227-9262-43DE-B98D-E39A0710FBFD}" presName="compNode" presStyleCnt="0"/>
      <dgm:spPr/>
    </dgm:pt>
    <dgm:pt modelId="{4900C5DA-6480-47D8-BDB2-2B71DB1C9F0D}" type="pres">
      <dgm:prSet presAssocID="{26370227-9262-43DE-B98D-E39A0710FBFD}" presName="iconBgRect" presStyleLbl="bgShp" presStyleIdx="4" presStyleCnt="5"/>
      <dgm:spPr>
        <a:solidFill>
          <a:schemeClr val="accent6">
            <a:lumMod val="20000"/>
            <a:lumOff val="80000"/>
          </a:schemeClr>
        </a:solidFill>
      </dgm:spPr>
    </dgm:pt>
    <dgm:pt modelId="{89B09192-4AFE-43A6-9304-7A6D7FA69528}" type="pres">
      <dgm:prSet presAssocID="{26370227-9262-43DE-B98D-E39A0710FBFD}"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oche"/>
        </a:ext>
      </dgm:extLst>
    </dgm:pt>
    <dgm:pt modelId="{4DA3D8B5-40C0-42CD-B0AB-FB63B98F8019}" type="pres">
      <dgm:prSet presAssocID="{26370227-9262-43DE-B98D-E39A0710FBFD}" presName="spaceRect" presStyleCnt="0"/>
      <dgm:spPr/>
    </dgm:pt>
    <dgm:pt modelId="{FA26600C-3FB1-4CB1-BE8A-C9ACFE5685DD}" type="pres">
      <dgm:prSet presAssocID="{26370227-9262-43DE-B98D-E39A0710FBFD}" presName="textRect" presStyleLbl="revTx" presStyleIdx="4" presStyleCnt="5" custScaleX="159541" custLinFactNeighborX="30258" custLinFactNeighborY="-2058">
        <dgm:presLayoutVars>
          <dgm:chMax val="1"/>
          <dgm:chPref val="1"/>
        </dgm:presLayoutVars>
      </dgm:prSet>
      <dgm:spPr/>
    </dgm:pt>
  </dgm:ptLst>
  <dgm:cxnLst>
    <dgm:cxn modelId="{5FDC1400-842A-43B3-A780-76A148DD83B7}" type="presOf" srcId="{12709954-B839-4287-8A63-4C408B95400B}" destId="{DEB64B77-77A0-456D-9C09-5532EC7DB644}" srcOrd="0" destOrd="0" presId="urn:microsoft.com/office/officeart/2018/2/layout/IconCircleList"/>
    <dgm:cxn modelId="{DF92B803-ACF1-41F4-8CB2-C673DF551016}" type="presOf" srcId="{26370227-9262-43DE-B98D-E39A0710FBFD}" destId="{FA26600C-3FB1-4CB1-BE8A-C9ACFE5685DD}" srcOrd="0" destOrd="0" presId="urn:microsoft.com/office/officeart/2018/2/layout/IconCircleList"/>
    <dgm:cxn modelId="{8E8E2617-E233-4DC5-A925-0278942F754E}" type="presOf" srcId="{30251ACE-1B51-4B75-9B67-B082012E7C90}" destId="{386CD813-BD93-476B-9404-1EB7C93000AE}" srcOrd="0" destOrd="0" presId="urn:microsoft.com/office/officeart/2018/2/layout/IconCircleList"/>
    <dgm:cxn modelId="{2C689848-4521-4518-B369-84FAFA7B2537}" type="presOf" srcId="{8058A030-1011-477A-8B48-1BF079058063}" destId="{612EBFBC-80F2-4165-B203-43C8968B7F3F}" srcOrd="0" destOrd="0" presId="urn:microsoft.com/office/officeart/2018/2/layout/IconCircleList"/>
    <dgm:cxn modelId="{FA813150-8118-4595-B9AB-7C59B2309A88}" type="presOf" srcId="{FA2EF036-787D-476F-8EE7-16F1BDE608B0}" destId="{15EB3BC9-1A2E-466C-863E-78495AB43F15}" srcOrd="0" destOrd="0" presId="urn:microsoft.com/office/officeart/2018/2/layout/IconCircleList"/>
    <dgm:cxn modelId="{410A8369-FAAD-4042-889F-5773FAD0B640}" type="presOf" srcId="{FE712E35-934B-4CD6-879F-6A2721FDA446}" destId="{BD02E558-F582-459E-8A49-19422F5F2692}" srcOrd="0" destOrd="0" presId="urn:microsoft.com/office/officeart/2018/2/layout/IconCircleList"/>
    <dgm:cxn modelId="{6C603C6E-DE83-4545-BF74-3A42DE4B90D4}" srcId="{12709954-B839-4287-8A63-4C408B95400B}" destId="{26370227-9262-43DE-B98D-E39A0710FBFD}" srcOrd="4" destOrd="0" parTransId="{56B4EE36-D15E-41A9-9878-BD33758EF387}" sibTransId="{5C7955CA-CAA8-49DB-ABE4-4D89348EF895}"/>
    <dgm:cxn modelId="{310ACB9A-E203-4C0E-A32F-52610EDE1012}" type="presOf" srcId="{23491E8E-2932-4A27-BE07-D9FA6599B05C}" destId="{FB82F039-FC6A-445C-B93D-4E8748CBB952}" srcOrd="0" destOrd="0" presId="urn:microsoft.com/office/officeart/2018/2/layout/IconCircleList"/>
    <dgm:cxn modelId="{27263BA7-F9D4-42F3-A025-6CFF74B2003A}" type="presOf" srcId="{ABDDBB45-4A30-4F88-9020-98894D394164}" destId="{DBC0CE75-F85D-4D2F-BB07-A15A28AE2A43}" srcOrd="0" destOrd="0" presId="urn:microsoft.com/office/officeart/2018/2/layout/IconCircleList"/>
    <dgm:cxn modelId="{3BEF09B0-C3AA-445B-97CD-5D39C9CFE447}" type="presOf" srcId="{E0EED98A-491E-4D2E-A974-CF3A5AFDFA11}" destId="{6C8F1F8D-B928-4FB7-BE23-6A738C1D0164}" srcOrd="0" destOrd="0" presId="urn:microsoft.com/office/officeart/2018/2/layout/IconCircleList"/>
    <dgm:cxn modelId="{02EBCCBB-240D-4878-BFE2-F49E9F6E9A1C}" srcId="{12709954-B839-4287-8A63-4C408B95400B}" destId="{FA2EF036-787D-476F-8EE7-16F1BDE608B0}" srcOrd="0" destOrd="0" parTransId="{7A68077E-0626-4BA2-8687-B27397D371B8}" sibTransId="{E0EED98A-491E-4D2E-A974-CF3A5AFDFA11}"/>
    <dgm:cxn modelId="{F90E8CC8-F80E-4DA3-AC34-DEB9F87F236B}" srcId="{12709954-B839-4287-8A63-4C408B95400B}" destId="{8058A030-1011-477A-8B48-1BF079058063}" srcOrd="1" destOrd="0" parTransId="{84C0BC3C-EFF6-4268-A2AD-3DCEA7A74424}" sibTransId="{30251ACE-1B51-4B75-9B67-B082012E7C90}"/>
    <dgm:cxn modelId="{469DACDF-FEDF-4E04-8FCA-AE1C96EE145B}" srcId="{12709954-B839-4287-8A63-4C408B95400B}" destId="{FE712E35-934B-4CD6-879F-6A2721FDA446}" srcOrd="3" destOrd="0" parTransId="{618F8939-217F-4A60-AA94-EEA9D0A2A22B}" sibTransId="{9DDBED32-AE50-4DC7-B186-B9AF2E36E145}"/>
    <dgm:cxn modelId="{A5369AE1-8A47-4FC9-B5A8-763911A25D67}" srcId="{12709954-B839-4287-8A63-4C408B95400B}" destId="{23491E8E-2932-4A27-BE07-D9FA6599B05C}" srcOrd="2" destOrd="0" parTransId="{2794870C-91E1-472E-9B43-A1BCD3BEBBF0}" sibTransId="{ABDDBB45-4A30-4F88-9020-98894D394164}"/>
    <dgm:cxn modelId="{32FC82EC-9CB1-4086-B0ED-4969816BD310}" type="presOf" srcId="{9DDBED32-AE50-4DC7-B186-B9AF2E36E145}" destId="{11292C32-73D8-4C12-8EEC-6BF5F9B91E1A}" srcOrd="0" destOrd="0" presId="urn:microsoft.com/office/officeart/2018/2/layout/IconCircleList"/>
    <dgm:cxn modelId="{76DCE25F-DF2B-4B18-841D-F6FDD459C49F}" type="presParOf" srcId="{DEB64B77-77A0-456D-9C09-5532EC7DB644}" destId="{BC1FEBE6-FBB1-445C-B96A-DBA76F0DA1CB}" srcOrd="0" destOrd="0" presId="urn:microsoft.com/office/officeart/2018/2/layout/IconCircleList"/>
    <dgm:cxn modelId="{5BD53105-5B06-45E9-95A3-E66DA02B22FE}" type="presParOf" srcId="{BC1FEBE6-FBB1-445C-B96A-DBA76F0DA1CB}" destId="{352973A9-09D0-4303-ADE5-78656FBE3CB3}" srcOrd="0" destOrd="0" presId="urn:microsoft.com/office/officeart/2018/2/layout/IconCircleList"/>
    <dgm:cxn modelId="{A5E4DA56-D1DD-4AE2-9C98-420EF71E9E9C}" type="presParOf" srcId="{352973A9-09D0-4303-ADE5-78656FBE3CB3}" destId="{3253F82F-C77C-42B3-A166-F98CE9D43F6B}" srcOrd="0" destOrd="0" presId="urn:microsoft.com/office/officeart/2018/2/layout/IconCircleList"/>
    <dgm:cxn modelId="{6A7AED99-C11F-460C-AF7C-C85AD74C965A}" type="presParOf" srcId="{352973A9-09D0-4303-ADE5-78656FBE3CB3}" destId="{73D92B1F-CF6D-41A9-9F07-350E1AB2CE3A}" srcOrd="1" destOrd="0" presId="urn:microsoft.com/office/officeart/2018/2/layout/IconCircleList"/>
    <dgm:cxn modelId="{F92E0921-AF17-4EDB-B4E4-0BA57453A0B9}" type="presParOf" srcId="{352973A9-09D0-4303-ADE5-78656FBE3CB3}" destId="{97758219-FBC8-4AA9-929F-5BA938030618}" srcOrd="2" destOrd="0" presId="urn:microsoft.com/office/officeart/2018/2/layout/IconCircleList"/>
    <dgm:cxn modelId="{E4E5805E-46F4-4AF5-A364-2D147E2DEA84}" type="presParOf" srcId="{352973A9-09D0-4303-ADE5-78656FBE3CB3}" destId="{15EB3BC9-1A2E-466C-863E-78495AB43F15}" srcOrd="3" destOrd="0" presId="urn:microsoft.com/office/officeart/2018/2/layout/IconCircleList"/>
    <dgm:cxn modelId="{D5D30466-CE6A-4D05-A4BE-B5830319A32D}" type="presParOf" srcId="{BC1FEBE6-FBB1-445C-B96A-DBA76F0DA1CB}" destId="{6C8F1F8D-B928-4FB7-BE23-6A738C1D0164}" srcOrd="1" destOrd="0" presId="urn:microsoft.com/office/officeart/2018/2/layout/IconCircleList"/>
    <dgm:cxn modelId="{D144C15A-45DF-40B9-B7B6-3FB8D16CB3E3}" type="presParOf" srcId="{BC1FEBE6-FBB1-445C-B96A-DBA76F0DA1CB}" destId="{E4F07C04-191D-4EE1-9E15-8D6FDF22EDE1}" srcOrd="2" destOrd="0" presId="urn:microsoft.com/office/officeart/2018/2/layout/IconCircleList"/>
    <dgm:cxn modelId="{9ADFA36B-7BAD-40BA-BC3A-D7333CF24427}" type="presParOf" srcId="{E4F07C04-191D-4EE1-9E15-8D6FDF22EDE1}" destId="{148D93AB-BEDF-4F74-8139-20F1307719B9}" srcOrd="0" destOrd="0" presId="urn:microsoft.com/office/officeart/2018/2/layout/IconCircleList"/>
    <dgm:cxn modelId="{5D0FA473-A0E5-436E-960B-16E682423DA2}" type="presParOf" srcId="{E4F07C04-191D-4EE1-9E15-8D6FDF22EDE1}" destId="{8D9CEB30-A57C-41A9-9DE1-9135C80F2F1D}" srcOrd="1" destOrd="0" presId="urn:microsoft.com/office/officeart/2018/2/layout/IconCircleList"/>
    <dgm:cxn modelId="{D996AC83-32B1-4E53-9C85-9A5757B83BD9}" type="presParOf" srcId="{E4F07C04-191D-4EE1-9E15-8D6FDF22EDE1}" destId="{D491EE36-EFBC-4844-AE8E-087EF0582972}" srcOrd="2" destOrd="0" presId="urn:microsoft.com/office/officeart/2018/2/layout/IconCircleList"/>
    <dgm:cxn modelId="{E4E39B59-732B-431C-801E-414BDC2FB736}" type="presParOf" srcId="{E4F07C04-191D-4EE1-9E15-8D6FDF22EDE1}" destId="{612EBFBC-80F2-4165-B203-43C8968B7F3F}" srcOrd="3" destOrd="0" presId="urn:microsoft.com/office/officeart/2018/2/layout/IconCircleList"/>
    <dgm:cxn modelId="{0C500295-AB6F-4FC3-A0E0-3643A9FAF298}" type="presParOf" srcId="{BC1FEBE6-FBB1-445C-B96A-DBA76F0DA1CB}" destId="{386CD813-BD93-476B-9404-1EB7C93000AE}" srcOrd="3" destOrd="0" presId="urn:microsoft.com/office/officeart/2018/2/layout/IconCircleList"/>
    <dgm:cxn modelId="{BC12E31D-76A3-497B-9E72-9B3A38D48BB5}" type="presParOf" srcId="{BC1FEBE6-FBB1-445C-B96A-DBA76F0DA1CB}" destId="{3A80F99C-6FB5-4D83-824E-A6BCB482C6A2}" srcOrd="4" destOrd="0" presId="urn:microsoft.com/office/officeart/2018/2/layout/IconCircleList"/>
    <dgm:cxn modelId="{56F4661A-F184-4D2F-A9DE-2E83949B6FA3}" type="presParOf" srcId="{3A80F99C-6FB5-4D83-824E-A6BCB482C6A2}" destId="{C9B86704-1147-41F5-8CA8-D36AB2AC24C9}" srcOrd="0" destOrd="0" presId="urn:microsoft.com/office/officeart/2018/2/layout/IconCircleList"/>
    <dgm:cxn modelId="{C274F8D0-C1F9-4F15-B354-3B1FF8B5D362}" type="presParOf" srcId="{3A80F99C-6FB5-4D83-824E-A6BCB482C6A2}" destId="{006F1261-8DBB-4292-BBFB-7C38AC1DD5B4}" srcOrd="1" destOrd="0" presId="urn:microsoft.com/office/officeart/2018/2/layout/IconCircleList"/>
    <dgm:cxn modelId="{C81D2190-CA48-4A7C-94C0-7E245B1AFCC5}" type="presParOf" srcId="{3A80F99C-6FB5-4D83-824E-A6BCB482C6A2}" destId="{4491C0DD-3886-4BB7-89A1-318A40776D8C}" srcOrd="2" destOrd="0" presId="urn:microsoft.com/office/officeart/2018/2/layout/IconCircleList"/>
    <dgm:cxn modelId="{7A0444DA-8263-4D51-B3FE-3BB6ABE66148}" type="presParOf" srcId="{3A80F99C-6FB5-4D83-824E-A6BCB482C6A2}" destId="{FB82F039-FC6A-445C-B93D-4E8748CBB952}" srcOrd="3" destOrd="0" presId="urn:microsoft.com/office/officeart/2018/2/layout/IconCircleList"/>
    <dgm:cxn modelId="{59749E32-670C-44FF-BD6C-33C5DD1968B0}" type="presParOf" srcId="{BC1FEBE6-FBB1-445C-B96A-DBA76F0DA1CB}" destId="{DBC0CE75-F85D-4D2F-BB07-A15A28AE2A43}" srcOrd="5" destOrd="0" presId="urn:microsoft.com/office/officeart/2018/2/layout/IconCircleList"/>
    <dgm:cxn modelId="{CF87E3E6-1AC9-4960-A92B-9F554F5633CC}" type="presParOf" srcId="{BC1FEBE6-FBB1-445C-B96A-DBA76F0DA1CB}" destId="{02B0FB84-CA7A-4BBA-B278-16932616D87C}" srcOrd="6" destOrd="0" presId="urn:microsoft.com/office/officeart/2018/2/layout/IconCircleList"/>
    <dgm:cxn modelId="{18C79670-F567-452F-97A2-A0D4F1A59C79}" type="presParOf" srcId="{02B0FB84-CA7A-4BBA-B278-16932616D87C}" destId="{592642F3-C765-496F-9C32-57DAEE53055F}" srcOrd="0" destOrd="0" presId="urn:microsoft.com/office/officeart/2018/2/layout/IconCircleList"/>
    <dgm:cxn modelId="{E631D1FB-336B-4C49-B3A7-FCB3AD1295F5}" type="presParOf" srcId="{02B0FB84-CA7A-4BBA-B278-16932616D87C}" destId="{463CF188-6F98-4FD3-8499-7D64A1F716BC}" srcOrd="1" destOrd="0" presId="urn:microsoft.com/office/officeart/2018/2/layout/IconCircleList"/>
    <dgm:cxn modelId="{150E9D07-4F66-494E-826A-65DE045C5266}" type="presParOf" srcId="{02B0FB84-CA7A-4BBA-B278-16932616D87C}" destId="{8374FE08-4E50-49D8-B8CD-BEE4B78BC0E6}" srcOrd="2" destOrd="0" presId="urn:microsoft.com/office/officeart/2018/2/layout/IconCircleList"/>
    <dgm:cxn modelId="{CA3A4DBB-1F3B-493B-955B-14BF54F5B6DF}" type="presParOf" srcId="{02B0FB84-CA7A-4BBA-B278-16932616D87C}" destId="{BD02E558-F582-459E-8A49-19422F5F2692}" srcOrd="3" destOrd="0" presId="urn:microsoft.com/office/officeart/2018/2/layout/IconCircleList"/>
    <dgm:cxn modelId="{8A9E9F57-78A5-405A-B021-0B6455312A47}" type="presParOf" srcId="{BC1FEBE6-FBB1-445C-B96A-DBA76F0DA1CB}" destId="{11292C32-73D8-4C12-8EEC-6BF5F9B91E1A}" srcOrd="7" destOrd="0" presId="urn:microsoft.com/office/officeart/2018/2/layout/IconCircleList"/>
    <dgm:cxn modelId="{72B98C65-60DC-4953-8F1F-4B07A3561EA3}" type="presParOf" srcId="{BC1FEBE6-FBB1-445C-B96A-DBA76F0DA1CB}" destId="{D996D252-38AE-4784-A115-104A77C6036C}" srcOrd="8" destOrd="0" presId="urn:microsoft.com/office/officeart/2018/2/layout/IconCircleList"/>
    <dgm:cxn modelId="{416157D2-6B99-4B3C-A3E8-0E89351AA38E}" type="presParOf" srcId="{D996D252-38AE-4784-A115-104A77C6036C}" destId="{4900C5DA-6480-47D8-BDB2-2B71DB1C9F0D}" srcOrd="0" destOrd="0" presId="urn:microsoft.com/office/officeart/2018/2/layout/IconCircleList"/>
    <dgm:cxn modelId="{7BD97C81-4599-4842-A7F4-579C7394F660}" type="presParOf" srcId="{D996D252-38AE-4784-A115-104A77C6036C}" destId="{89B09192-4AFE-43A6-9304-7A6D7FA69528}" srcOrd="1" destOrd="0" presId="urn:microsoft.com/office/officeart/2018/2/layout/IconCircleList"/>
    <dgm:cxn modelId="{719F3DD9-D6EC-4C0A-9906-B952F24650EE}" type="presParOf" srcId="{D996D252-38AE-4784-A115-104A77C6036C}" destId="{4DA3D8B5-40C0-42CD-B0AB-FB63B98F8019}" srcOrd="2" destOrd="0" presId="urn:microsoft.com/office/officeart/2018/2/layout/IconCircleList"/>
    <dgm:cxn modelId="{9A692F76-3CDF-4E5A-A277-E6AB43FC5A38}" type="presParOf" srcId="{D996D252-38AE-4784-A115-104A77C6036C}" destId="{FA26600C-3FB1-4CB1-BE8A-C9ACFE5685DD}"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D2E54-6330-784F-AEE4-643394313160}">
      <dsp:nvSpPr>
        <dsp:cNvPr id="0" name=""/>
        <dsp:cNvSpPr/>
      </dsp:nvSpPr>
      <dsp:spPr>
        <a:xfrm>
          <a:off x="6697" y="0"/>
          <a:ext cx="1984425" cy="855094"/>
        </a:xfrm>
        <a:prstGeom prst="roundRect">
          <a:avLst>
            <a:gd name="adj" fmla="val 10000"/>
          </a:avLst>
        </a:prstGeom>
        <a:solidFill>
          <a:schemeClr val="accent3">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latin typeface="Noto Sans" panose="020B0502040504020204" pitchFamily="34" charset="0"/>
              <a:ea typeface="Noto Sans" panose="020B0502040504020204" pitchFamily="34" charset="0"/>
              <a:cs typeface="Noto Sans" panose="020B0502040504020204" pitchFamily="34" charset="0"/>
            </a:rPr>
            <a:t>Critères</a:t>
          </a:r>
        </a:p>
      </dsp:txBody>
      <dsp:txXfrm>
        <a:off x="31742" y="25045"/>
        <a:ext cx="1934335" cy="805004"/>
      </dsp:txXfrm>
    </dsp:sp>
    <dsp:sp modelId="{5360B39D-517E-F843-8AD8-FB5644DD3F4B}">
      <dsp:nvSpPr>
        <dsp:cNvPr id="0" name=""/>
        <dsp:cNvSpPr/>
      </dsp:nvSpPr>
      <dsp:spPr>
        <a:xfrm>
          <a:off x="2253696" y="101955"/>
          <a:ext cx="556655" cy="651182"/>
        </a:xfrm>
        <a:prstGeom prst="rightArrow">
          <a:avLst>
            <a:gd name="adj1" fmla="val 60000"/>
            <a:gd name="adj2" fmla="val 50000"/>
          </a:avLst>
        </a:prstGeom>
        <a:solidFill>
          <a:schemeClr val="accent3">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CA" sz="1600" b="1" kern="1200" dirty="0">
            <a:latin typeface="Noto Sans" panose="020B0502040504020204" pitchFamily="34" charset="0"/>
            <a:ea typeface="Noto Sans" panose="020B0502040504020204" pitchFamily="34" charset="0"/>
            <a:cs typeface="Noto Sans" panose="020B0502040504020204" pitchFamily="34" charset="0"/>
          </a:endParaRPr>
        </a:p>
      </dsp:txBody>
      <dsp:txXfrm>
        <a:off x="2253696" y="232191"/>
        <a:ext cx="389659" cy="390710"/>
      </dsp:txXfrm>
    </dsp:sp>
    <dsp:sp modelId="{54E34CBF-1D54-D34F-BE58-75FA4DC38845}">
      <dsp:nvSpPr>
        <dsp:cNvPr id="0" name=""/>
        <dsp:cNvSpPr/>
      </dsp:nvSpPr>
      <dsp:spPr>
        <a:xfrm>
          <a:off x="3041417" y="0"/>
          <a:ext cx="2638286" cy="855094"/>
        </a:xfrm>
        <a:prstGeom prst="roundRect">
          <a:avLst>
            <a:gd name="adj" fmla="val 10000"/>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latin typeface="Noto Sans" panose="020B0502040504020204" pitchFamily="34" charset="0"/>
              <a:ea typeface="Noto Sans" panose="020B0502040504020204" pitchFamily="34" charset="0"/>
              <a:cs typeface="Noto Sans" panose="020B0502040504020204" pitchFamily="34" charset="0"/>
            </a:rPr>
            <a:t>Indicateurs</a:t>
          </a:r>
        </a:p>
      </dsp:txBody>
      <dsp:txXfrm>
        <a:off x="3066462" y="25045"/>
        <a:ext cx="2588196" cy="805004"/>
      </dsp:txXfrm>
    </dsp:sp>
    <dsp:sp modelId="{1CB23C5B-AC60-9248-BD89-BBCE39B17BCE}">
      <dsp:nvSpPr>
        <dsp:cNvPr id="0" name=""/>
        <dsp:cNvSpPr/>
      </dsp:nvSpPr>
      <dsp:spPr>
        <a:xfrm>
          <a:off x="5942277" y="101955"/>
          <a:ext cx="556655" cy="651182"/>
        </a:xfrm>
        <a:prstGeom prst="rightArrow">
          <a:avLst>
            <a:gd name="adj1" fmla="val 60000"/>
            <a:gd name="adj2" fmla="val 50000"/>
          </a:avLst>
        </a:prstGeom>
        <a:solidFill>
          <a:schemeClr val="accent3">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CA" sz="1600" b="1" kern="1200" dirty="0">
            <a:latin typeface="Noto Sans" panose="020B0502040504020204" pitchFamily="34" charset="0"/>
            <a:ea typeface="Noto Sans" panose="020B0502040504020204" pitchFamily="34" charset="0"/>
            <a:cs typeface="Noto Sans" panose="020B0502040504020204" pitchFamily="34" charset="0"/>
          </a:endParaRPr>
        </a:p>
      </dsp:txBody>
      <dsp:txXfrm>
        <a:off x="5942277" y="232191"/>
        <a:ext cx="389659" cy="390710"/>
      </dsp:txXfrm>
    </dsp:sp>
    <dsp:sp modelId="{23082B1B-220B-704E-8B57-3F2A7C0FBE3E}">
      <dsp:nvSpPr>
        <dsp:cNvPr id="0" name=""/>
        <dsp:cNvSpPr/>
      </dsp:nvSpPr>
      <dsp:spPr>
        <a:xfrm>
          <a:off x="6729998" y="-2934"/>
          <a:ext cx="2824162" cy="860962"/>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latin typeface="Noto Sans" panose="020B0502040504020204" pitchFamily="34" charset="0"/>
              <a:ea typeface="Noto Sans" panose="020B0502040504020204" pitchFamily="34" charset="0"/>
              <a:cs typeface="Noto Sans" panose="020B0502040504020204" pitchFamily="34" charset="0"/>
            </a:rPr>
            <a:t>Description de l’exigence attendue</a:t>
          </a:r>
        </a:p>
      </dsp:txBody>
      <dsp:txXfrm>
        <a:off x="6755215" y="22283"/>
        <a:ext cx="2773728" cy="8105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3F82F-C77C-42B3-A166-F98CE9D43F6B}">
      <dsp:nvSpPr>
        <dsp:cNvPr id="0" name=""/>
        <dsp:cNvSpPr/>
      </dsp:nvSpPr>
      <dsp:spPr>
        <a:xfrm>
          <a:off x="164461" y="752264"/>
          <a:ext cx="798543" cy="798543"/>
        </a:xfrm>
        <a:prstGeom prst="ellipse">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dsp:style>
    </dsp:sp>
    <dsp:sp modelId="{73D92B1F-CF6D-41A9-9F07-350E1AB2CE3A}">
      <dsp:nvSpPr>
        <dsp:cNvPr id="0" name=""/>
        <dsp:cNvSpPr/>
      </dsp:nvSpPr>
      <dsp:spPr>
        <a:xfrm>
          <a:off x="332155" y="919958"/>
          <a:ext cx="463154" cy="4631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EB3BC9-1A2E-466C-863E-78495AB43F15}">
      <dsp:nvSpPr>
        <dsp:cNvPr id="0" name=""/>
        <dsp:cNvSpPr/>
      </dsp:nvSpPr>
      <dsp:spPr>
        <a:xfrm>
          <a:off x="1134121" y="752264"/>
          <a:ext cx="1882280" cy="798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r-CA" sz="1200" kern="1200" dirty="0">
              <a:latin typeface="Noto Sans" panose="020B0502040504020204" pitchFamily="34" charset="0"/>
              <a:ea typeface="Noto Sans" panose="020B0502040504020204" pitchFamily="34" charset="0"/>
              <a:cs typeface="Noto Sans" panose="020B0502040504020204" pitchFamily="34" charset="0"/>
            </a:rPr>
            <a:t>Les indicateurs ont pour but d’illustrer, en termes observables, les caractéristiques et les propriétés d’un critère spécifique.</a:t>
          </a:r>
          <a:endParaRPr lang="en-US" sz="1200" kern="1200" dirty="0">
            <a:latin typeface="Noto Sans" panose="020B0502040504020204" pitchFamily="34" charset="0"/>
            <a:ea typeface="Noto Sans" panose="020B0502040504020204" pitchFamily="34" charset="0"/>
            <a:cs typeface="Noto Sans" panose="020B0502040504020204" pitchFamily="34" charset="0"/>
          </a:endParaRPr>
        </a:p>
      </dsp:txBody>
      <dsp:txXfrm>
        <a:off x="1134121" y="752264"/>
        <a:ext cx="1882280" cy="798543"/>
      </dsp:txXfrm>
    </dsp:sp>
    <dsp:sp modelId="{148D93AB-BEDF-4F74-8139-20F1307719B9}">
      <dsp:nvSpPr>
        <dsp:cNvPr id="0" name=""/>
        <dsp:cNvSpPr/>
      </dsp:nvSpPr>
      <dsp:spPr>
        <a:xfrm>
          <a:off x="3344374" y="752264"/>
          <a:ext cx="798543" cy="798543"/>
        </a:xfrm>
        <a:prstGeom prst="ellipse">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dsp:style>
    </dsp:sp>
    <dsp:sp modelId="{8D9CEB30-A57C-41A9-9DE1-9135C80F2F1D}">
      <dsp:nvSpPr>
        <dsp:cNvPr id="0" name=""/>
        <dsp:cNvSpPr/>
      </dsp:nvSpPr>
      <dsp:spPr>
        <a:xfrm>
          <a:off x="3512068" y="919958"/>
          <a:ext cx="463154" cy="4631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2EBFBC-80F2-4165-B203-43C8968B7F3F}">
      <dsp:nvSpPr>
        <dsp:cNvPr id="0" name=""/>
        <dsp:cNvSpPr/>
      </dsp:nvSpPr>
      <dsp:spPr>
        <a:xfrm>
          <a:off x="4314033" y="752264"/>
          <a:ext cx="1882280" cy="798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r-CA" sz="1200" kern="1200" dirty="0">
              <a:latin typeface="Noto Sans" panose="020B0502040504020204" pitchFamily="34" charset="0"/>
              <a:ea typeface="Noto Sans" panose="020B0502040504020204" pitchFamily="34" charset="0"/>
              <a:cs typeface="Noto Sans" panose="020B0502040504020204" pitchFamily="34" charset="0"/>
            </a:rPr>
            <a:t>Ils doivent être à la fois exhaustifs et indépendants les uns des autres et reliés directement à la compétence. </a:t>
          </a:r>
          <a:endParaRPr lang="en-US" sz="1200" kern="1200" dirty="0">
            <a:latin typeface="Noto Sans" panose="020B0502040504020204" pitchFamily="34" charset="0"/>
            <a:ea typeface="Noto Sans" panose="020B0502040504020204" pitchFamily="34" charset="0"/>
            <a:cs typeface="Noto Sans" panose="020B0502040504020204" pitchFamily="34" charset="0"/>
          </a:endParaRPr>
        </a:p>
      </dsp:txBody>
      <dsp:txXfrm>
        <a:off x="4314033" y="752264"/>
        <a:ext cx="1882280" cy="798543"/>
      </dsp:txXfrm>
    </dsp:sp>
    <dsp:sp modelId="{C9B86704-1147-41F5-8CA8-D36AB2AC24C9}">
      <dsp:nvSpPr>
        <dsp:cNvPr id="0" name=""/>
        <dsp:cNvSpPr/>
      </dsp:nvSpPr>
      <dsp:spPr>
        <a:xfrm>
          <a:off x="6524286" y="752264"/>
          <a:ext cx="798543" cy="798543"/>
        </a:xfrm>
        <a:prstGeom prst="ellipse">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dsp:style>
    </dsp:sp>
    <dsp:sp modelId="{006F1261-8DBB-4292-BBFB-7C38AC1DD5B4}">
      <dsp:nvSpPr>
        <dsp:cNvPr id="0" name=""/>
        <dsp:cNvSpPr/>
      </dsp:nvSpPr>
      <dsp:spPr>
        <a:xfrm>
          <a:off x="6691980" y="919958"/>
          <a:ext cx="463154" cy="4631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82F039-FC6A-445C-B93D-4E8748CBB952}">
      <dsp:nvSpPr>
        <dsp:cNvPr id="0" name=""/>
        <dsp:cNvSpPr/>
      </dsp:nvSpPr>
      <dsp:spPr>
        <a:xfrm>
          <a:off x="7493946" y="752264"/>
          <a:ext cx="1882280" cy="798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r-CA" sz="1200" kern="1200" dirty="0">
              <a:latin typeface="Noto Sans" panose="020B0502040504020204" pitchFamily="34" charset="0"/>
              <a:ea typeface="Noto Sans" panose="020B0502040504020204" pitchFamily="34" charset="0"/>
              <a:cs typeface="Noto Sans" panose="020B0502040504020204" pitchFamily="34" charset="0"/>
            </a:rPr>
            <a:t>Ils doivent être élaborés à partir de copies types d’élèves et ils sont difficiles à élaborer correctement si la tâche est nouvellement implantée.</a:t>
          </a:r>
          <a:endParaRPr lang="en-US" sz="1200" kern="1200" dirty="0">
            <a:latin typeface="Noto Sans" panose="020B0502040504020204" pitchFamily="34" charset="0"/>
            <a:ea typeface="Noto Sans" panose="020B0502040504020204" pitchFamily="34" charset="0"/>
            <a:cs typeface="Noto Sans" panose="020B0502040504020204" pitchFamily="34" charset="0"/>
          </a:endParaRPr>
        </a:p>
      </dsp:txBody>
      <dsp:txXfrm>
        <a:off x="7493946" y="752264"/>
        <a:ext cx="1882280" cy="798543"/>
      </dsp:txXfrm>
    </dsp:sp>
    <dsp:sp modelId="{592642F3-C765-496F-9C32-57DAEE53055F}">
      <dsp:nvSpPr>
        <dsp:cNvPr id="0" name=""/>
        <dsp:cNvSpPr/>
      </dsp:nvSpPr>
      <dsp:spPr>
        <a:xfrm>
          <a:off x="164461" y="2186078"/>
          <a:ext cx="798543" cy="798543"/>
        </a:xfrm>
        <a:prstGeom prst="ellipse">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dsp:style>
    </dsp:sp>
    <dsp:sp modelId="{463CF188-6F98-4FD3-8499-7D64A1F716BC}">
      <dsp:nvSpPr>
        <dsp:cNvPr id="0" name=""/>
        <dsp:cNvSpPr/>
      </dsp:nvSpPr>
      <dsp:spPr>
        <a:xfrm>
          <a:off x="332155" y="2353772"/>
          <a:ext cx="463154" cy="4631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02E558-F582-459E-8A49-19422F5F2692}">
      <dsp:nvSpPr>
        <dsp:cNvPr id="0" name=""/>
        <dsp:cNvSpPr/>
      </dsp:nvSpPr>
      <dsp:spPr>
        <a:xfrm>
          <a:off x="1134121" y="2186078"/>
          <a:ext cx="1882280" cy="798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r-CA" sz="1200" kern="1200" dirty="0">
              <a:latin typeface="Noto Sans" panose="020B0502040504020204" pitchFamily="34" charset="0"/>
              <a:ea typeface="Noto Sans" panose="020B0502040504020204" pitchFamily="34" charset="0"/>
              <a:cs typeface="Noto Sans" panose="020B0502040504020204" pitchFamily="34" charset="0"/>
            </a:rPr>
            <a:t>Les indicateurs et les niveaux d’exigence sont importants pour améliorer l’objectivité du jugement et pour la qualité de la rétroaction aux élèves.</a:t>
          </a:r>
          <a:endParaRPr lang="en-US" sz="1200" kern="1200" dirty="0">
            <a:latin typeface="Noto Sans" panose="020B0502040504020204" pitchFamily="34" charset="0"/>
            <a:ea typeface="Noto Sans" panose="020B0502040504020204" pitchFamily="34" charset="0"/>
            <a:cs typeface="Noto Sans" panose="020B0502040504020204" pitchFamily="34" charset="0"/>
          </a:endParaRPr>
        </a:p>
      </dsp:txBody>
      <dsp:txXfrm>
        <a:off x="1134121" y="2186078"/>
        <a:ext cx="1882280" cy="798543"/>
      </dsp:txXfrm>
    </dsp:sp>
    <dsp:sp modelId="{4900C5DA-6480-47D8-BDB2-2B71DB1C9F0D}">
      <dsp:nvSpPr>
        <dsp:cNvPr id="0" name=""/>
        <dsp:cNvSpPr/>
      </dsp:nvSpPr>
      <dsp:spPr>
        <a:xfrm>
          <a:off x="3344374" y="2186078"/>
          <a:ext cx="798543" cy="798543"/>
        </a:xfrm>
        <a:prstGeom prst="ellipse">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dsp:style>
    </dsp:sp>
    <dsp:sp modelId="{89B09192-4AFE-43A6-9304-7A6D7FA69528}">
      <dsp:nvSpPr>
        <dsp:cNvPr id="0" name=""/>
        <dsp:cNvSpPr/>
      </dsp:nvSpPr>
      <dsp:spPr>
        <a:xfrm>
          <a:off x="3512068" y="2353772"/>
          <a:ext cx="463154" cy="4631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26600C-3FB1-4CB1-BE8A-C9ACFE5685DD}">
      <dsp:nvSpPr>
        <dsp:cNvPr id="0" name=""/>
        <dsp:cNvSpPr/>
      </dsp:nvSpPr>
      <dsp:spPr>
        <a:xfrm>
          <a:off x="4323209" y="2169644"/>
          <a:ext cx="3003008" cy="798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r-CA" sz="1200" kern="1200" dirty="0">
              <a:latin typeface="Noto Sans" panose="020B0502040504020204" pitchFamily="34" charset="0"/>
              <a:ea typeface="Noto Sans" panose="020B0502040504020204" pitchFamily="34" charset="0"/>
              <a:cs typeface="Noto Sans" panose="020B0502040504020204" pitchFamily="34" charset="0"/>
            </a:rPr>
            <a:t>Les niveaux d’exigence permettent d’illustrer ce qui est attendu concrètement de la production de l’élève pour chacun des critères de la tâche retenue. </a:t>
          </a:r>
          <a:endParaRPr lang="en-US" sz="1200" kern="1200" dirty="0">
            <a:latin typeface="Noto Sans" panose="020B0502040504020204" pitchFamily="34" charset="0"/>
            <a:ea typeface="Noto Sans" panose="020B0502040504020204" pitchFamily="34" charset="0"/>
            <a:cs typeface="Noto Sans" panose="020B0502040504020204" pitchFamily="34" charset="0"/>
          </a:endParaRPr>
        </a:p>
      </dsp:txBody>
      <dsp:txXfrm>
        <a:off x="4323209" y="2169644"/>
        <a:ext cx="3003008" cy="79854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08/10/2024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08/10/2024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6776"/>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766221"/>
            <a:ext cx="4536504" cy="2062103"/>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planification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de l’évaluation </a:t>
            </a:r>
          </a:p>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d’une situation complexe</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8</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00435231"/>
      </p:ext>
    </p:extLst>
  </p:cSld>
  <p:clrMapOvr>
    <a:masterClrMapping/>
  </p:clrMapOvr>
  <p:extLst>
    <p:ext uri="{DCECCB84-F9BA-43D5-87BE-67443E8EF086}">
      <p15:sldGuideLst xmlns:p15="http://schemas.microsoft.com/office/powerpoint/2012/main">
        <p15:guide id="1" pos="3613">
          <p15:clr>
            <a:srgbClr val="FBAE40"/>
          </p15:clr>
        </p15:guide>
        <p15:guide id="2" pos="40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 id="2147483684"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E16AD0-A0C3-14AC-5AE4-B04CE676DAE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07F6C527-B38E-D218-EE1B-C86478362A70}"/>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2AB925A4-858E-B3F6-0D63-CEB97438A3B7}"/>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ACF5C781-810F-5A65-DE1E-152037309F16}"/>
              </a:ext>
            </a:extLst>
          </p:cNvPr>
          <p:cNvGraphicFramePr>
            <a:graphicFrameLocks noGrp="1"/>
          </p:cNvGraphicFramePr>
          <p:nvPr>
            <p:extLst>
              <p:ext uri="{D42A27DB-BD31-4B8C-83A1-F6EECF244321}">
                <p14:modId xmlns:p14="http://schemas.microsoft.com/office/powerpoint/2010/main" val="2246028226"/>
              </p:ext>
            </p:extLst>
          </p:nvPr>
        </p:nvGraphicFramePr>
        <p:xfrm>
          <a:off x="2563328" y="2792592"/>
          <a:ext cx="7065343" cy="217200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Établir les critères d’évaluation et la façon dont les outils d’évaluation et de consignation seront utilisés.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Prévoir des dispositifs de différenciation pédagogique.</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Intégrer des pistes de rétroaction à chaque étape </a:t>
                      </a:r>
                      <a:br>
                        <a:rPr lang="fr-CA" sz="1800" dirty="0">
                          <a:effectLst/>
                        </a:rPr>
                      </a:br>
                      <a:r>
                        <a:rPr lang="fr-CA" sz="1800" dirty="0">
                          <a:effectLst/>
                        </a:rPr>
                        <a:t>de la démarche d’apprentissage.</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63915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2B7D0B1-CD89-6754-E4A4-1E409F6E5D3D}"/>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B90AE2CE-5E93-9348-94E1-33C3557507BD}"/>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AB70B6EF-AE54-8D02-3CDE-CEC8EC07BD57}"/>
              </a:ext>
            </a:extLst>
          </p:cNvPr>
          <p:cNvSpPr>
            <a:spLocks noGrp="1"/>
          </p:cNvSpPr>
          <p:nvPr>
            <p:ph type="title"/>
          </p:nvPr>
        </p:nvSpPr>
        <p:spPr/>
        <p:txBody>
          <a:bodyPr/>
          <a:lstStyle/>
          <a:p>
            <a:r>
              <a:rPr lang="fr-FR" dirty="0"/>
              <a:t>Structure de la formation</a:t>
            </a:r>
            <a:endParaRPr lang="fr-FR"/>
          </a:p>
        </p:txBody>
      </p:sp>
      <p:sp>
        <p:nvSpPr>
          <p:cNvPr id="6" name="Rectangle : coins arrondis 5">
            <a:extLst>
              <a:ext uri="{FF2B5EF4-FFF2-40B4-BE49-F238E27FC236}">
                <a16:creationId xmlns:a16="http://schemas.microsoft.com/office/drawing/2014/main" id="{5ED743B8-FB63-8F42-E20D-723B1CBE7801}"/>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Identification des critères d’évaluation</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critère de réussite</a:t>
            </a:r>
          </a:p>
        </p:txBody>
      </p:sp>
      <p:sp>
        <p:nvSpPr>
          <p:cNvPr id="7" name="Rectangle : coins arrondis 6">
            <a:extLst>
              <a:ext uri="{FF2B5EF4-FFF2-40B4-BE49-F238E27FC236}">
                <a16:creationId xmlns:a16="http://schemas.microsoft.com/office/drawing/2014/main" id="{A6151CB3-1450-C95D-BCA3-C98BE2C8E7EE}"/>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Les dispositifs </a:t>
            </a:r>
            <a:b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 différenciation pédagogique</a:t>
            </a:r>
          </a:p>
        </p:txBody>
      </p:sp>
      <p:sp>
        <p:nvSpPr>
          <p:cNvPr id="8" name="Rectangle : coins arrondis 7">
            <a:extLst>
              <a:ext uri="{FF2B5EF4-FFF2-40B4-BE49-F238E27FC236}">
                <a16:creationId xmlns:a16="http://schemas.microsoft.com/office/drawing/2014/main" id="{06F145B5-96FF-3CB2-2A03-5D541D9624CE}"/>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Les pistes </a:t>
            </a:r>
            <a:b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 rétroaction</a:t>
            </a:r>
          </a:p>
        </p:txBody>
      </p:sp>
    </p:spTree>
    <p:extLst>
      <p:ext uri="{BB962C8B-B14F-4D97-AF65-F5344CB8AC3E}">
        <p14:creationId xmlns:p14="http://schemas.microsoft.com/office/powerpoint/2010/main" val="391056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167827-C31F-F87E-1F3A-0CD9A9D8F7D0}"/>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DD2C17F0-9EA3-C601-258D-57A8B5E8E992}"/>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7F0F9798-6A95-B208-65BB-780D33A435DC}"/>
              </a:ext>
            </a:extLst>
          </p:cNvPr>
          <p:cNvSpPr>
            <a:spLocks noGrp="1"/>
          </p:cNvSpPr>
          <p:nvPr>
            <p:ph type="title"/>
          </p:nvPr>
        </p:nvSpPr>
        <p:spPr/>
        <p:txBody>
          <a:bodyPr/>
          <a:lstStyle/>
          <a:p>
            <a:r>
              <a:rPr lang="fr-FR" dirty="0"/>
              <a:t>Activités de préparation</a:t>
            </a:r>
            <a:endParaRPr lang="fr-FR"/>
          </a:p>
        </p:txBody>
      </p:sp>
      <p:grpSp>
        <p:nvGrpSpPr>
          <p:cNvPr id="6" name="Groupe 5">
            <a:extLst>
              <a:ext uri="{FF2B5EF4-FFF2-40B4-BE49-F238E27FC236}">
                <a16:creationId xmlns:a16="http://schemas.microsoft.com/office/drawing/2014/main" id="{D35BFC7D-6CC3-A1F0-4423-BB21E5E94156}"/>
              </a:ext>
            </a:extLst>
          </p:cNvPr>
          <p:cNvGrpSpPr/>
          <p:nvPr/>
        </p:nvGrpSpPr>
        <p:grpSpPr>
          <a:xfrm>
            <a:off x="1263722" y="2198669"/>
            <a:ext cx="9965823" cy="3421295"/>
            <a:chOff x="1263722" y="2198669"/>
            <a:chExt cx="9965823" cy="3421295"/>
          </a:xfrm>
        </p:grpSpPr>
        <p:sp>
          <p:nvSpPr>
            <p:cNvPr id="7" name="Flèche droite à entaille 6">
              <a:extLst>
                <a:ext uri="{FF2B5EF4-FFF2-40B4-BE49-F238E27FC236}">
                  <a16:creationId xmlns:a16="http://schemas.microsoft.com/office/drawing/2014/main" id="{2BA30753-4DA1-D744-F882-749BF60405AF}"/>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8" name="Forme libre 7">
              <a:extLst>
                <a:ext uri="{FF2B5EF4-FFF2-40B4-BE49-F238E27FC236}">
                  <a16:creationId xmlns:a16="http://schemas.microsoft.com/office/drawing/2014/main" id="{FF16A40F-7093-CBDB-1E92-C9B56764DBB3}"/>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1</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Mise en situation</a:t>
              </a:r>
              <a:endParaRPr lang="fr-ES" sz="2000" kern="12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Ellipse 8">
              <a:extLst>
                <a:ext uri="{FF2B5EF4-FFF2-40B4-BE49-F238E27FC236}">
                  <a16:creationId xmlns:a16="http://schemas.microsoft.com/office/drawing/2014/main" id="{40120042-665D-0B01-9F8E-CD9ADF292779}"/>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BAE2E7D1-E0B4-CC0E-95E4-D2CF72467074}"/>
                </a:ext>
              </a:extLst>
            </p:cNvPr>
            <p:cNvSpPr/>
            <p:nvPr/>
          </p:nvSpPr>
          <p:spPr>
            <a:xfrm>
              <a:off x="4067624" y="4251446"/>
              <a:ext cx="3353183"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2</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Identification des critères d’évaluation</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Ellipse 10">
              <a:extLst>
                <a:ext uri="{FF2B5EF4-FFF2-40B4-BE49-F238E27FC236}">
                  <a16:creationId xmlns:a16="http://schemas.microsoft.com/office/drawing/2014/main" id="{7235272A-32A4-1351-857D-3F8B1FE9F034}"/>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07CC18F9-8103-4A6E-5A00-D9D3D20AC9AB}"/>
                </a:ext>
              </a:extLst>
            </p:cNvPr>
            <p:cNvSpPr/>
            <p:nvPr/>
          </p:nvSpPr>
          <p:spPr>
            <a:xfrm>
              <a:off x="7176615" y="2198669"/>
              <a:ext cx="3213455"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3</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Le critère de réussite</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Ellipse 12">
              <a:extLst>
                <a:ext uri="{FF2B5EF4-FFF2-40B4-BE49-F238E27FC236}">
                  <a16:creationId xmlns:a16="http://schemas.microsoft.com/office/drawing/2014/main" id="{C03C74F3-48C8-45C9-7392-23366C32A567}"/>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C5AB2DE2-25CA-82A8-873E-164F5B19749D}"/>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613A9846-083F-63B2-D5B6-8790152CF6F1}"/>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35AB281B-895C-B643-9E12-04A596AF9F18}"/>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83698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p:txBody>
          <a:bodyPr/>
          <a:lstStyle/>
          <a:p>
            <a:r>
              <a:rPr lang="fr-FR" sz="4000">
                <a:solidFill>
                  <a:srgbClr val="FFC000"/>
                </a:solidFill>
              </a:rPr>
              <a:t>Activité 1</a:t>
            </a:r>
            <a:br>
              <a:rPr lang="fr-FR"/>
            </a:br>
            <a:r>
              <a:rPr lang="fr-FR"/>
              <a:t>Mise en situation</a:t>
            </a:r>
          </a:p>
        </p:txBody>
      </p:sp>
      <p:sp>
        <p:nvSpPr>
          <p:cNvPr id="6" name="Espace réservé du texte 1">
            <a:extLst>
              <a:ext uri="{FF2B5EF4-FFF2-40B4-BE49-F238E27FC236}">
                <a16:creationId xmlns:a16="http://schemas.microsoft.com/office/drawing/2014/main" id="{B34BB539-4B04-0BE1-BA2A-CC74F022703B}"/>
              </a:ext>
            </a:extLst>
          </p:cNvPr>
          <p:cNvSpPr txBox="1">
            <a:spLocks/>
          </p:cNvSpPr>
          <p:nvPr/>
        </p:nvSpPr>
        <p:spPr>
          <a:xfrm>
            <a:off x="4342806" y="1419299"/>
            <a:ext cx="7002682" cy="1313342"/>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algn="ctr">
              <a:defRPr/>
            </a:pPr>
            <a:r>
              <a:rPr lang="fr-CA"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Après la planification des apprentissages, </a:t>
            </a:r>
            <a:br>
              <a:rPr lang="fr-CA"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CA"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il est indispensable que l’enseignant se munisse d’outils performants et surtout adéquats pour planifier l’évaluation (Laurier </a:t>
            </a:r>
            <a:r>
              <a:rPr lang="fr-CA" b="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et al.</a:t>
            </a:r>
            <a:r>
              <a:rPr lang="fr-CA"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2005).</a:t>
            </a:r>
          </a:p>
        </p:txBody>
      </p:sp>
      <p:graphicFrame>
        <p:nvGraphicFramePr>
          <p:cNvPr id="7" name="Tableau 6">
            <a:extLst>
              <a:ext uri="{FF2B5EF4-FFF2-40B4-BE49-F238E27FC236}">
                <a16:creationId xmlns:a16="http://schemas.microsoft.com/office/drawing/2014/main" id="{658B298E-2E86-EA59-9724-9C894C927877}"/>
              </a:ext>
            </a:extLst>
          </p:cNvPr>
          <p:cNvGraphicFramePr>
            <a:graphicFrameLocks noGrp="1"/>
          </p:cNvGraphicFramePr>
          <p:nvPr>
            <p:extLst>
              <p:ext uri="{D42A27DB-BD31-4B8C-83A1-F6EECF244321}">
                <p14:modId xmlns:p14="http://schemas.microsoft.com/office/powerpoint/2010/main" val="2559568663"/>
              </p:ext>
            </p:extLst>
          </p:nvPr>
        </p:nvGraphicFramePr>
        <p:xfrm>
          <a:off x="4503637" y="2732641"/>
          <a:ext cx="6681019" cy="2609080"/>
        </p:xfrm>
        <a:graphic>
          <a:graphicData uri="http://schemas.openxmlformats.org/drawingml/2006/table">
            <a:tbl>
              <a:tblPr/>
              <a:tblGrid>
                <a:gridCol w="951133">
                  <a:extLst>
                    <a:ext uri="{9D8B030D-6E8A-4147-A177-3AD203B41FA5}">
                      <a16:colId xmlns:a16="http://schemas.microsoft.com/office/drawing/2014/main" val="2472198462"/>
                    </a:ext>
                  </a:extLst>
                </a:gridCol>
                <a:gridCol w="636654">
                  <a:extLst>
                    <a:ext uri="{9D8B030D-6E8A-4147-A177-3AD203B41FA5}">
                      <a16:colId xmlns:a16="http://schemas.microsoft.com/office/drawing/2014/main" val="1352394677"/>
                    </a:ext>
                  </a:extLst>
                </a:gridCol>
                <a:gridCol w="636654">
                  <a:extLst>
                    <a:ext uri="{9D8B030D-6E8A-4147-A177-3AD203B41FA5}">
                      <a16:colId xmlns:a16="http://schemas.microsoft.com/office/drawing/2014/main" val="2694825014"/>
                    </a:ext>
                  </a:extLst>
                </a:gridCol>
                <a:gridCol w="636654">
                  <a:extLst>
                    <a:ext uri="{9D8B030D-6E8A-4147-A177-3AD203B41FA5}">
                      <a16:colId xmlns:a16="http://schemas.microsoft.com/office/drawing/2014/main" val="158684483"/>
                    </a:ext>
                  </a:extLst>
                </a:gridCol>
                <a:gridCol w="636654">
                  <a:extLst>
                    <a:ext uri="{9D8B030D-6E8A-4147-A177-3AD203B41FA5}">
                      <a16:colId xmlns:a16="http://schemas.microsoft.com/office/drawing/2014/main" val="2849245571"/>
                    </a:ext>
                  </a:extLst>
                </a:gridCol>
                <a:gridCol w="636654">
                  <a:extLst>
                    <a:ext uri="{9D8B030D-6E8A-4147-A177-3AD203B41FA5}">
                      <a16:colId xmlns:a16="http://schemas.microsoft.com/office/drawing/2014/main" val="1417584007"/>
                    </a:ext>
                  </a:extLst>
                </a:gridCol>
                <a:gridCol w="636654">
                  <a:extLst>
                    <a:ext uri="{9D8B030D-6E8A-4147-A177-3AD203B41FA5}">
                      <a16:colId xmlns:a16="http://schemas.microsoft.com/office/drawing/2014/main" val="3572125128"/>
                    </a:ext>
                  </a:extLst>
                </a:gridCol>
                <a:gridCol w="636654">
                  <a:extLst>
                    <a:ext uri="{9D8B030D-6E8A-4147-A177-3AD203B41FA5}">
                      <a16:colId xmlns:a16="http://schemas.microsoft.com/office/drawing/2014/main" val="3101023549"/>
                    </a:ext>
                  </a:extLst>
                </a:gridCol>
                <a:gridCol w="636654">
                  <a:extLst>
                    <a:ext uri="{9D8B030D-6E8A-4147-A177-3AD203B41FA5}">
                      <a16:colId xmlns:a16="http://schemas.microsoft.com/office/drawing/2014/main" val="1808894107"/>
                    </a:ext>
                  </a:extLst>
                </a:gridCol>
                <a:gridCol w="636654">
                  <a:extLst>
                    <a:ext uri="{9D8B030D-6E8A-4147-A177-3AD203B41FA5}">
                      <a16:colId xmlns:a16="http://schemas.microsoft.com/office/drawing/2014/main" val="776712359"/>
                    </a:ext>
                  </a:extLst>
                </a:gridCol>
              </a:tblGrid>
              <a:tr h="322346">
                <a:tc rowSpan="2">
                  <a:txBody>
                    <a:bodyPr/>
                    <a:lstStyle/>
                    <a:p>
                      <a:pPr algn="ctr" rtl="0" fontAlgn="ctr">
                        <a:spcBef>
                          <a:spcPts val="0"/>
                        </a:spcBef>
                        <a:spcAft>
                          <a:spcPts val="0"/>
                        </a:spcAft>
                      </a:pPr>
                      <a:r>
                        <a:rPr lang="fr-CA" sz="12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Avant</a:t>
                      </a:r>
                      <a:endParaRPr lang="fr-CA" sz="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gridSpan="9">
                  <a:txBody>
                    <a:bodyPr/>
                    <a:lstStyle/>
                    <a:p>
                      <a:pPr algn="ctr" rtl="0" fontAlgn="t">
                        <a:spcBef>
                          <a:spcPts val="0"/>
                        </a:spcBef>
                        <a:spcAft>
                          <a:spcPts val="0"/>
                        </a:spcAft>
                      </a:pPr>
                      <a:r>
                        <a:rPr lang="fr-CA" sz="1600" b="1" i="0" u="none" strike="noStrike"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La planification</a:t>
                      </a:r>
                      <a:endParaRPr lang="fr-CA" sz="1600" b="1"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3794369920"/>
                  </a:ext>
                </a:extLst>
              </a:tr>
              <a:tr h="269358">
                <a:tc vMerge="1">
                  <a:txBody>
                    <a:bodyPr/>
                    <a:lstStyle/>
                    <a:p>
                      <a:endParaRPr lang="fr-CA"/>
                    </a:p>
                  </a:txBody>
                  <a:tcPr/>
                </a:tc>
                <a:tc gridSpan="4">
                  <a:txBody>
                    <a:bodyPr/>
                    <a:lstStyle/>
                    <a:p>
                      <a:pPr algn="ctr"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des apprentissages</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tc hMerge="1">
                  <a:txBody>
                    <a:bodyPr/>
                    <a:lstStyle/>
                    <a:p>
                      <a:endParaRPr lang="fr-CA"/>
                    </a:p>
                  </a:txBody>
                  <a:tcPr/>
                </a:tc>
                <a:tc gridSpan="5">
                  <a:txBody>
                    <a:bodyPr/>
                    <a:lstStyle/>
                    <a:p>
                      <a:pPr algn="ctr" rtl="0" fontAlgn="t">
                        <a:spcBef>
                          <a:spcPts val="0"/>
                        </a:spcBef>
                        <a:spcAft>
                          <a:spcPts val="0"/>
                        </a:spcAft>
                      </a:pPr>
                      <a:r>
                        <a:rPr lang="fr-CA" sz="1200" b="0" i="0" u="none" strike="noStrike"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de l’évaluation</a:t>
                      </a:r>
                      <a:endParaRPr lang="fr-CA" sz="120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accent6">
                        <a:lumMod val="20000"/>
                        <a:lumOff val="80000"/>
                      </a:schemeClr>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345030144"/>
                  </a:ext>
                </a:extLst>
              </a:tr>
              <a:tr h="322346">
                <a:tc rowSpan="3">
                  <a:txBody>
                    <a:bodyPr/>
                    <a:lstStyle/>
                    <a:p>
                      <a:pPr algn="ctr" rtl="0" fontAlgn="ctr">
                        <a:spcBef>
                          <a:spcPts val="0"/>
                        </a:spcBef>
                        <a:spcAft>
                          <a:spcPts val="0"/>
                        </a:spcAft>
                      </a:pPr>
                      <a:r>
                        <a:rPr lang="fr-CA" sz="12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Pendant</a:t>
                      </a:r>
                      <a:endParaRPr lang="fr-CA" sz="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gridSpan="9">
                  <a:txBody>
                    <a:bodyPr/>
                    <a:lstStyle/>
                    <a:p>
                      <a:pPr algn="ctr" rtl="0" fontAlgn="t">
                        <a:spcBef>
                          <a:spcPts val="0"/>
                        </a:spcBef>
                        <a:spcAft>
                          <a:spcPts val="0"/>
                        </a:spcAft>
                      </a:pPr>
                      <a:r>
                        <a:rPr lang="fr-CA" sz="1600" b="1" i="0" u="none" strike="noStrike"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L’action en classe</a:t>
                      </a:r>
                      <a:endParaRPr lang="fr-CA" sz="1600" b="1"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899189426"/>
                  </a:ext>
                </a:extLst>
              </a:tr>
              <a:tr h="269358">
                <a:tc vMerge="1">
                  <a:txBody>
                    <a:bodyPr/>
                    <a:lstStyle/>
                    <a:p>
                      <a:endParaRPr lang="fr-CA"/>
                    </a:p>
                  </a:txBody>
                  <a:tcPr/>
                </a:tc>
                <a:tc gridSpan="3">
                  <a:txBody>
                    <a:bodyPr/>
                    <a:lstStyle/>
                    <a:p>
                      <a:pPr algn="ctr"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La préparation</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tc gridSpan="3">
                  <a:txBody>
                    <a:bodyPr/>
                    <a:lstStyle/>
                    <a:p>
                      <a:pPr algn="ctr"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La réalisation</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tc gridSpan="3">
                  <a:txBody>
                    <a:bodyPr/>
                    <a:lstStyle/>
                    <a:p>
                      <a:pPr algn="ctr"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L’intégration</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559350547"/>
                  </a:ext>
                </a:extLst>
              </a:tr>
              <a:tr h="428323">
                <a:tc vMerge="1">
                  <a:txBody>
                    <a:bodyPr/>
                    <a:lstStyle/>
                    <a:p>
                      <a:endParaRPr lang="fr-CA"/>
                    </a:p>
                  </a:txBody>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1</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2</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3</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4</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5</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6</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7</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8</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rtl="0" fontAlgn="t">
                        <a:spcBef>
                          <a:spcPts val="0"/>
                        </a:spcBef>
                        <a:spcAft>
                          <a:spcPts val="0"/>
                        </a:spcAft>
                      </a:pPr>
                      <a:r>
                        <a:rPr lang="fr-CA"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Activité 9</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032564066"/>
                  </a:ext>
                </a:extLst>
              </a:tr>
              <a:tr h="331127">
                <a:tc>
                  <a:txBody>
                    <a:bodyPr/>
                    <a:lstStyle/>
                    <a:p>
                      <a:pPr algn="ctr" rtl="0" fontAlgn="ctr">
                        <a:spcBef>
                          <a:spcPts val="0"/>
                        </a:spcBef>
                        <a:spcAft>
                          <a:spcPts val="0"/>
                        </a:spcAft>
                      </a:pPr>
                      <a:r>
                        <a:rPr lang="fr-CA" sz="12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Après</a:t>
                      </a:r>
                      <a:endParaRPr lang="fr-CA" sz="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accent6"/>
                    </a:solidFill>
                  </a:tcPr>
                </a:tc>
                <a:tc gridSpan="9">
                  <a:txBody>
                    <a:bodyPr/>
                    <a:lstStyle/>
                    <a:p>
                      <a:pPr algn="ctr" rtl="0" fontAlgn="t">
                        <a:spcBef>
                          <a:spcPts val="0"/>
                        </a:spcBef>
                        <a:spcAft>
                          <a:spcPts val="0"/>
                        </a:spcAft>
                      </a:pPr>
                      <a:r>
                        <a:rPr lang="fr-CA" sz="1600" b="1" i="0" u="none" strike="noStrike"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Le retour réflexif sur l’enseignement</a:t>
                      </a:r>
                      <a:endParaRPr lang="fr-CA" sz="1600" b="1"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2517606202"/>
                  </a:ext>
                </a:extLst>
              </a:tr>
            </a:tbl>
          </a:graphicData>
        </a:graphic>
      </p:graphicFrame>
    </p:spTree>
    <p:extLst>
      <p:ext uri="{BB962C8B-B14F-4D97-AF65-F5344CB8AC3E}">
        <p14:creationId xmlns:p14="http://schemas.microsoft.com/office/powerpoint/2010/main" val="646423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Planification de l’évaluation</a:t>
            </a:r>
          </a:p>
        </p:txBody>
      </p:sp>
      <p:sp>
        <p:nvSpPr>
          <p:cNvPr id="14" name="Text Box 16">
            <a:extLst>
              <a:ext uri="{FF2B5EF4-FFF2-40B4-BE49-F238E27FC236}">
                <a16:creationId xmlns:a16="http://schemas.microsoft.com/office/drawing/2014/main" id="{BA11ADE8-CA06-6546-11B4-2EF44FF9BA18}"/>
              </a:ext>
            </a:extLst>
          </p:cNvPr>
          <p:cNvSpPr txBox="1">
            <a:spLocks noChangeArrowheads="1"/>
          </p:cNvSpPr>
          <p:nvPr/>
        </p:nvSpPr>
        <p:spPr bwMode="auto">
          <a:xfrm>
            <a:off x="1818940" y="2630512"/>
            <a:ext cx="7760743" cy="484519"/>
          </a:xfrm>
          <a:prstGeom prst="rect">
            <a:avLst/>
          </a:prstGeom>
          <a:solidFill>
            <a:schemeClr val="accent6">
              <a:lumMod val="40000"/>
              <a:lumOff val="60000"/>
            </a:schemeClr>
          </a:solidFill>
          <a:ln w="9525">
            <a:noFill/>
            <a:miter lim="800000"/>
            <a:headEnd/>
            <a:tailEnd/>
          </a:ln>
        </p:spPr>
        <p:txBody>
          <a:bodyPr lIns="108000" tIns="108000" rIns="108000" bIns="108000" anchor="ctr" anchorCtr="0"/>
          <a:lstStyle>
            <a:lvl1pPr eaLnBrk="0" hangingPunct="0">
              <a:spcBef>
                <a:spcPct val="20000"/>
              </a:spcBef>
              <a:buClr>
                <a:schemeClr val="accent1"/>
              </a:buClr>
              <a:buSzPct val="70000"/>
              <a:buFont typeface="Wingdings 2" pitchFamily="2" charset="2"/>
              <a:buChar char=""/>
              <a:defRPr sz="3200">
                <a:solidFill>
                  <a:schemeClr val="tx2"/>
                </a:solidFill>
                <a:latin typeface="Franklin Gothic Book" panose="020B0503020102020204" pitchFamily="34" charset="0"/>
              </a:defRPr>
            </a:lvl1pPr>
            <a:lvl2pPr marL="742950" indent="-285750" eaLnBrk="0" hangingPunct="0">
              <a:spcBef>
                <a:spcPct val="20000"/>
              </a:spcBef>
              <a:buClr>
                <a:schemeClr val="accent1"/>
              </a:buClr>
              <a:buSzPct val="70000"/>
              <a:buFont typeface="Wingdings 2" pitchFamily="2" charset="2"/>
              <a:buChar char=""/>
              <a:defRPr sz="2800">
                <a:solidFill>
                  <a:schemeClr val="tx2"/>
                </a:solidFill>
                <a:latin typeface="Franklin Gothic Book" panose="020B0503020102020204" pitchFamily="34" charset="0"/>
              </a:defRPr>
            </a:lvl2pPr>
            <a:lvl3pPr marL="1143000" indent="-228600" eaLnBrk="0" hangingPunct="0">
              <a:spcBef>
                <a:spcPct val="20000"/>
              </a:spcBef>
              <a:buClr>
                <a:schemeClr val="accent1"/>
              </a:buClr>
              <a:buSzPct val="70000"/>
              <a:buFont typeface="Wingdings 2" pitchFamily="2" charset="2"/>
              <a:buChar char=""/>
              <a:defRPr sz="2400">
                <a:solidFill>
                  <a:schemeClr val="tx2"/>
                </a:solidFill>
                <a:latin typeface="Franklin Gothic Book" panose="020B0503020102020204" pitchFamily="34" charset="0"/>
              </a:defRPr>
            </a:lvl3pPr>
            <a:lvl4pPr marL="1600200" indent="-228600" eaLnBrk="0" hangingPunct="0">
              <a:spcBef>
                <a:spcPct val="20000"/>
              </a:spcBef>
              <a:buClr>
                <a:schemeClr val="accent1"/>
              </a:buClr>
              <a:buSzPct val="70000"/>
              <a:buFont typeface="Wingdings 2" pitchFamily="2" charset="2"/>
              <a:buChar char=""/>
              <a:defRPr sz="2000">
                <a:solidFill>
                  <a:schemeClr val="tx2"/>
                </a:solidFill>
                <a:latin typeface="Franklin Gothic Book" panose="020B0503020102020204" pitchFamily="34" charset="0"/>
              </a:defRPr>
            </a:lvl4pPr>
            <a:lvl5pPr marL="2057400" indent="-228600" eaLnBrk="0" hangingPunct="0">
              <a:spcBef>
                <a:spcPct val="20000"/>
              </a:spcBef>
              <a:buClr>
                <a:schemeClr val="accent1"/>
              </a:buClr>
              <a:buSzPct val="60000"/>
              <a:buFont typeface="Wingdings 2" pitchFamily="2"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9pPr>
          </a:lstStyle>
          <a:p>
            <a:pPr algn="ctr">
              <a:spcBef>
                <a:spcPct val="0"/>
              </a:spcBef>
              <a:buClrTx/>
              <a:buSzTx/>
              <a:buFontTx/>
              <a:buNone/>
            </a:pPr>
            <a:r>
              <a:rPr lang="fr-CA" altLang="fr-FR"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1B. Critères de réussite : « L’élève réussit si… »</a:t>
            </a:r>
          </a:p>
        </p:txBody>
      </p:sp>
      <p:sp>
        <p:nvSpPr>
          <p:cNvPr id="16" name="Line 18">
            <a:extLst>
              <a:ext uri="{FF2B5EF4-FFF2-40B4-BE49-F238E27FC236}">
                <a16:creationId xmlns:a16="http://schemas.microsoft.com/office/drawing/2014/main" id="{9B26834F-83A2-4410-AFB4-B0AA6E4D49A0}"/>
              </a:ext>
            </a:extLst>
          </p:cNvPr>
          <p:cNvSpPr>
            <a:spLocks noChangeShapeType="1"/>
          </p:cNvSpPr>
          <p:nvPr/>
        </p:nvSpPr>
        <p:spPr bwMode="auto">
          <a:xfrm>
            <a:off x="1500266" y="2005672"/>
            <a:ext cx="0" cy="334331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31" name="Groupe 30">
            <a:extLst>
              <a:ext uri="{FF2B5EF4-FFF2-40B4-BE49-F238E27FC236}">
                <a16:creationId xmlns:a16="http://schemas.microsoft.com/office/drawing/2014/main" id="{66EDEF2E-6F11-4F17-294A-797201FEA6E1}"/>
              </a:ext>
            </a:extLst>
          </p:cNvPr>
          <p:cNvGrpSpPr/>
          <p:nvPr/>
        </p:nvGrpSpPr>
        <p:grpSpPr>
          <a:xfrm>
            <a:off x="1491992" y="3260919"/>
            <a:ext cx="9040541" cy="716120"/>
            <a:chOff x="1491992" y="3260919"/>
            <a:chExt cx="9040541" cy="716120"/>
          </a:xfrm>
        </p:grpSpPr>
        <p:sp>
          <p:nvSpPr>
            <p:cNvPr id="9" name="Text Box 10">
              <a:extLst>
                <a:ext uri="{FF2B5EF4-FFF2-40B4-BE49-F238E27FC236}">
                  <a16:creationId xmlns:a16="http://schemas.microsoft.com/office/drawing/2014/main" id="{A6F0C047-23FB-5EEB-1D1C-6C47B20BF6BF}"/>
                </a:ext>
              </a:extLst>
            </p:cNvPr>
            <p:cNvSpPr txBox="1">
              <a:spLocks noChangeArrowheads="1"/>
            </p:cNvSpPr>
            <p:nvPr/>
          </p:nvSpPr>
          <p:spPr bwMode="auto">
            <a:xfrm>
              <a:off x="4471653" y="3260919"/>
              <a:ext cx="6060880" cy="710551"/>
            </a:xfrm>
            <a:prstGeom prst="rect">
              <a:avLst/>
            </a:prstGeom>
            <a:solidFill>
              <a:schemeClr val="accent6">
                <a:lumMod val="60000"/>
                <a:lumOff val="40000"/>
              </a:schemeClr>
            </a:solidFill>
            <a:ln w="9525">
              <a:noFill/>
              <a:miter lim="800000"/>
              <a:headEnd/>
              <a:tailEnd/>
            </a:ln>
          </p:spPr>
          <p:txBody>
            <a:bodyPr wrap="square" lIns="108000" tIns="108000" rIns="108000" bIns="108000" anchor="ctr" anchorCtr="0">
              <a:noAutofit/>
            </a:bodyPr>
            <a:lstStyle>
              <a:defPPr>
                <a:defRPr lang="fr-FR"/>
              </a:defPPr>
              <a:lvl1pPr algn="ctr" eaLnBrk="0" hangingPunct="0">
                <a:defRPr sz="1600">
                  <a:latin typeface="Noto Sans" panose="020B0502040504020204" pitchFamily="34" charset="0"/>
                  <a:ea typeface="Noto Sans" panose="020B0502040504020204" pitchFamily="34" charset="0"/>
                  <a:cs typeface="Noto Sans" panose="020B0502040504020204" pitchFamily="34" charset="0"/>
                </a:defRPr>
              </a:lvl1pPr>
            </a:lstStyle>
            <a:p>
              <a:pPr algn="l"/>
              <a:r>
                <a:rPr lang="fr-CA" altLang="fr-FR" sz="1400" dirty="0"/>
                <a:t>Pour l’élève : portfolio.</a:t>
              </a:r>
            </a:p>
            <a:p>
              <a:pPr algn="l"/>
              <a:r>
                <a:rPr lang="fr-CA" altLang="fr-FR" sz="1400" dirty="0"/>
                <a:t>Pour l’enseignant : grille d’observation, </a:t>
              </a:r>
              <a:r>
                <a:rPr lang="fr-CA" altLang="fr-FR" sz="1400"/>
                <a:t>annotations</a:t>
              </a:r>
              <a:r>
                <a:rPr lang="fr-CA" altLang="fr-FR" sz="1400" dirty="0"/>
                <a:t>, journal de bord.</a:t>
              </a:r>
            </a:p>
          </p:txBody>
        </p:sp>
        <p:sp>
          <p:nvSpPr>
            <p:cNvPr id="11" name="Line 13">
              <a:extLst>
                <a:ext uri="{FF2B5EF4-FFF2-40B4-BE49-F238E27FC236}">
                  <a16:creationId xmlns:a16="http://schemas.microsoft.com/office/drawing/2014/main" id="{D1F1BCC6-9394-5625-AE0F-40E2E706DA63}"/>
                </a:ext>
              </a:extLst>
            </p:cNvPr>
            <p:cNvSpPr>
              <a:spLocks noChangeShapeType="1"/>
            </p:cNvSpPr>
            <p:nvPr/>
          </p:nvSpPr>
          <p:spPr bwMode="auto">
            <a:xfrm>
              <a:off x="3974765" y="3645071"/>
              <a:ext cx="49688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Text Box 14">
              <a:extLst>
                <a:ext uri="{FF2B5EF4-FFF2-40B4-BE49-F238E27FC236}">
                  <a16:creationId xmlns:a16="http://schemas.microsoft.com/office/drawing/2014/main" id="{F9FC3CF4-60AB-84E2-6678-8E8546081068}"/>
                </a:ext>
              </a:extLst>
            </p:cNvPr>
            <p:cNvSpPr txBox="1">
              <a:spLocks noChangeArrowheads="1"/>
            </p:cNvSpPr>
            <p:nvPr/>
          </p:nvSpPr>
          <p:spPr bwMode="auto">
            <a:xfrm>
              <a:off x="1818940" y="3266487"/>
              <a:ext cx="2155825" cy="710552"/>
            </a:xfrm>
            <a:prstGeom prst="rect">
              <a:avLst/>
            </a:prstGeom>
            <a:solidFill>
              <a:schemeClr val="accent6">
                <a:lumMod val="60000"/>
                <a:lumOff val="40000"/>
              </a:schemeClr>
            </a:solidFill>
            <a:ln w="9525">
              <a:noFill/>
              <a:miter lim="800000"/>
              <a:headEnd/>
              <a:tailEnd/>
            </a:ln>
          </p:spPr>
          <p:txBody>
            <a:bodyPr lIns="108000" tIns="108000" rIns="108000" bIns="108000" anchor="ctr" anchorCtr="0">
              <a:spAutoFit/>
            </a:bodyPr>
            <a:lstStyle/>
            <a:p>
              <a:pPr algn="ctr" eaLnBrk="0" hangingPunct="0">
                <a:defRPr/>
              </a:pPr>
              <a:r>
                <a:rPr lang="fr-CA" altLang="fr-FR" sz="1600" dirty="0">
                  <a:latin typeface="Noto Sans" panose="020B0502040504020204" pitchFamily="34" charset="0"/>
                  <a:ea typeface="Noto Sans" panose="020B0502040504020204" pitchFamily="34" charset="0"/>
                  <a:cs typeface="Noto Sans" panose="020B0502040504020204" pitchFamily="34" charset="0"/>
                </a:rPr>
                <a:t>2A. Outils</a:t>
              </a:r>
            </a:p>
            <a:p>
              <a:pPr algn="ctr" eaLnBrk="0" hangingPunct="0">
                <a:defRPr/>
              </a:pPr>
              <a:r>
                <a:rPr lang="fr-CA" altLang="fr-FR" sz="1600" dirty="0">
                  <a:latin typeface="Noto Sans" panose="020B0502040504020204" pitchFamily="34" charset="0"/>
                  <a:ea typeface="Noto Sans" panose="020B0502040504020204" pitchFamily="34" charset="0"/>
                  <a:cs typeface="Noto Sans" panose="020B0502040504020204" pitchFamily="34" charset="0"/>
                </a:rPr>
                <a:t>de consignation</a:t>
              </a:r>
            </a:p>
          </p:txBody>
        </p:sp>
        <p:sp>
          <p:nvSpPr>
            <p:cNvPr id="18" name="Line 21">
              <a:extLst>
                <a:ext uri="{FF2B5EF4-FFF2-40B4-BE49-F238E27FC236}">
                  <a16:creationId xmlns:a16="http://schemas.microsoft.com/office/drawing/2014/main" id="{9A8BA440-E8B7-4FF6-E6F2-D1A3106D43BE}"/>
                </a:ext>
              </a:extLst>
            </p:cNvPr>
            <p:cNvSpPr>
              <a:spLocks noChangeShapeType="1"/>
            </p:cNvSpPr>
            <p:nvPr/>
          </p:nvSpPr>
          <p:spPr bwMode="auto">
            <a:xfrm flipH="1">
              <a:off x="1491992" y="3623724"/>
              <a:ext cx="319346"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32" name="Groupe 31">
            <a:extLst>
              <a:ext uri="{FF2B5EF4-FFF2-40B4-BE49-F238E27FC236}">
                <a16:creationId xmlns:a16="http://schemas.microsoft.com/office/drawing/2014/main" id="{4D7583CE-1D4D-3DE2-2DB4-2BF234848783}"/>
              </a:ext>
            </a:extLst>
          </p:cNvPr>
          <p:cNvGrpSpPr/>
          <p:nvPr/>
        </p:nvGrpSpPr>
        <p:grpSpPr>
          <a:xfrm>
            <a:off x="1500264" y="4122291"/>
            <a:ext cx="9818763" cy="710552"/>
            <a:chOff x="1500264" y="4077901"/>
            <a:chExt cx="9818763" cy="710552"/>
          </a:xfrm>
        </p:grpSpPr>
        <p:sp>
          <p:nvSpPr>
            <p:cNvPr id="7" name="Text Box 8">
              <a:extLst>
                <a:ext uri="{FF2B5EF4-FFF2-40B4-BE49-F238E27FC236}">
                  <a16:creationId xmlns:a16="http://schemas.microsoft.com/office/drawing/2014/main" id="{15F034EA-A87C-DCC3-43E7-CC33E2D574A6}"/>
                </a:ext>
              </a:extLst>
            </p:cNvPr>
            <p:cNvSpPr txBox="1">
              <a:spLocks noChangeArrowheads="1"/>
            </p:cNvSpPr>
            <p:nvPr/>
          </p:nvSpPr>
          <p:spPr bwMode="auto">
            <a:xfrm>
              <a:off x="1818940" y="4077901"/>
              <a:ext cx="2155825" cy="710552"/>
            </a:xfrm>
            <a:prstGeom prst="rect">
              <a:avLst/>
            </a:prstGeom>
            <a:solidFill>
              <a:schemeClr val="accent3">
                <a:lumMod val="40000"/>
                <a:lumOff val="60000"/>
              </a:schemeClr>
            </a:solidFill>
            <a:ln w="9525">
              <a:noFill/>
              <a:miter lim="800000"/>
              <a:headEnd/>
              <a:tailEnd/>
            </a:ln>
          </p:spPr>
          <p:txBody>
            <a:bodyPr lIns="108000" tIns="108000" rIns="108000" bIns="108000" anchor="ctr" anchorCtr="0">
              <a:spAutoFit/>
            </a:bodyPr>
            <a:lstStyle/>
            <a:p>
              <a:pPr algn="ctr" eaLnBrk="0" hangingPunct="0">
                <a:defRPr/>
              </a:pPr>
              <a:r>
                <a:rPr lang="fr-CA" altLang="fr-FR" sz="1600" dirty="0">
                  <a:latin typeface="Noto Sans" panose="020B0502040504020204" pitchFamily="34" charset="0"/>
                  <a:ea typeface="Noto Sans" panose="020B0502040504020204" pitchFamily="34" charset="0"/>
                  <a:cs typeface="Noto Sans" panose="020B0502040504020204" pitchFamily="34" charset="0"/>
                </a:rPr>
                <a:t>2B. Outils</a:t>
              </a:r>
            </a:p>
            <a:p>
              <a:pPr algn="ctr" eaLnBrk="0" hangingPunct="0">
                <a:defRPr/>
              </a:pPr>
              <a:r>
                <a:rPr lang="fr-CA" altLang="fr-FR" sz="1600" dirty="0">
                  <a:latin typeface="Noto Sans" panose="020B0502040504020204" pitchFamily="34" charset="0"/>
                  <a:ea typeface="Noto Sans" panose="020B0502040504020204" pitchFamily="34" charset="0"/>
                  <a:cs typeface="Noto Sans" panose="020B0502040504020204" pitchFamily="34" charset="0"/>
                </a:rPr>
                <a:t>d’évaluation</a:t>
              </a:r>
            </a:p>
          </p:txBody>
        </p:sp>
        <p:sp>
          <p:nvSpPr>
            <p:cNvPr id="10" name="Text Box 11">
              <a:extLst>
                <a:ext uri="{FF2B5EF4-FFF2-40B4-BE49-F238E27FC236}">
                  <a16:creationId xmlns:a16="http://schemas.microsoft.com/office/drawing/2014/main" id="{88013513-4A1A-B556-EC23-497C57EE51D3}"/>
                </a:ext>
              </a:extLst>
            </p:cNvPr>
            <p:cNvSpPr txBox="1">
              <a:spLocks noChangeArrowheads="1"/>
            </p:cNvSpPr>
            <p:nvPr/>
          </p:nvSpPr>
          <p:spPr bwMode="auto">
            <a:xfrm>
              <a:off x="4461686" y="4085598"/>
              <a:ext cx="4966395" cy="702855"/>
            </a:xfrm>
            <a:prstGeom prst="rect">
              <a:avLst/>
            </a:prstGeom>
            <a:solidFill>
              <a:schemeClr val="accent3">
                <a:lumMod val="40000"/>
                <a:lumOff val="60000"/>
              </a:schemeClr>
            </a:solidFill>
            <a:ln w="9525">
              <a:noFill/>
              <a:miter lim="800000"/>
              <a:headEnd/>
              <a:tailEnd/>
            </a:ln>
          </p:spPr>
          <p:txBody>
            <a:bodyPr wrap="square" lIns="108000" tIns="108000" rIns="108000" bIns="108000" anchor="ctr" anchorCtr="0">
              <a:noAutofit/>
            </a:bodyPr>
            <a:lstStyle>
              <a:defPPr>
                <a:defRPr lang="fr-FR"/>
              </a:defPPr>
              <a:lvl1pPr algn="ctr" eaLnBrk="0" hangingPunct="0">
                <a:defRPr sz="1600">
                  <a:latin typeface="Noto Sans" panose="020B0502040504020204" pitchFamily="34" charset="0"/>
                  <a:ea typeface="Noto Sans" panose="020B0502040504020204" pitchFamily="34" charset="0"/>
                  <a:cs typeface="Noto Sans" panose="020B0502040504020204" pitchFamily="34" charset="0"/>
                </a:defRPr>
              </a:lvl1pPr>
            </a:lstStyle>
            <a:p>
              <a:r>
                <a:rPr lang="fr-CA" altLang="fr-FR" sz="1400" dirty="0"/>
                <a:t>Participation de l’élève à son évaluation : </a:t>
              </a:r>
              <a:br>
                <a:rPr lang="fr-CA" altLang="fr-FR" sz="1400" dirty="0"/>
              </a:br>
              <a:r>
                <a:rPr lang="fr-CA" altLang="fr-FR" sz="1400" dirty="0"/>
                <a:t>autoévaluation, coévaluation, évaluation par les pairs.</a:t>
              </a:r>
            </a:p>
          </p:txBody>
        </p:sp>
        <p:sp>
          <p:nvSpPr>
            <p:cNvPr id="19" name="Line 22">
              <a:extLst>
                <a:ext uri="{FF2B5EF4-FFF2-40B4-BE49-F238E27FC236}">
                  <a16:creationId xmlns:a16="http://schemas.microsoft.com/office/drawing/2014/main" id="{1AB5FAF8-43E0-00A8-0E30-2D85658005A2}"/>
                </a:ext>
              </a:extLst>
            </p:cNvPr>
            <p:cNvSpPr>
              <a:spLocks noChangeShapeType="1"/>
            </p:cNvSpPr>
            <p:nvPr/>
          </p:nvSpPr>
          <p:spPr bwMode="auto">
            <a:xfrm flipH="1">
              <a:off x="1500264" y="4433177"/>
              <a:ext cx="311073"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22" name="Line 25">
              <a:extLst>
                <a:ext uri="{FF2B5EF4-FFF2-40B4-BE49-F238E27FC236}">
                  <a16:creationId xmlns:a16="http://schemas.microsoft.com/office/drawing/2014/main" id="{904C8E0E-2371-156B-AB9C-6B90658B7579}"/>
                </a:ext>
              </a:extLst>
            </p:cNvPr>
            <p:cNvSpPr>
              <a:spLocks noChangeShapeType="1"/>
            </p:cNvSpPr>
            <p:nvPr/>
          </p:nvSpPr>
          <p:spPr bwMode="auto">
            <a:xfrm>
              <a:off x="3964799" y="4445274"/>
              <a:ext cx="49688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24" name="Signalisation droite 23">
              <a:extLst>
                <a:ext uri="{FF2B5EF4-FFF2-40B4-BE49-F238E27FC236}">
                  <a16:creationId xmlns:a16="http://schemas.microsoft.com/office/drawing/2014/main" id="{17C8E88B-1FDA-02BA-4F44-8805EC84480B}"/>
                </a:ext>
              </a:extLst>
            </p:cNvPr>
            <p:cNvSpPr/>
            <p:nvPr/>
          </p:nvSpPr>
          <p:spPr>
            <a:xfrm>
              <a:off x="9559019" y="4081446"/>
              <a:ext cx="1760008" cy="702855"/>
            </a:xfrm>
            <a:prstGeom prst="homePlat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Module 9</a:t>
              </a:r>
            </a:p>
          </p:txBody>
        </p:sp>
      </p:grpSp>
      <p:grpSp>
        <p:nvGrpSpPr>
          <p:cNvPr id="33" name="Groupe 32">
            <a:extLst>
              <a:ext uri="{FF2B5EF4-FFF2-40B4-BE49-F238E27FC236}">
                <a16:creationId xmlns:a16="http://schemas.microsoft.com/office/drawing/2014/main" id="{AD12576C-A336-7645-F8DC-79145DDCC19E}"/>
              </a:ext>
            </a:extLst>
          </p:cNvPr>
          <p:cNvGrpSpPr/>
          <p:nvPr/>
        </p:nvGrpSpPr>
        <p:grpSpPr>
          <a:xfrm>
            <a:off x="1491991" y="4992103"/>
            <a:ext cx="9827036" cy="710552"/>
            <a:chOff x="1491991" y="4992103"/>
            <a:chExt cx="9827036" cy="710552"/>
          </a:xfrm>
        </p:grpSpPr>
        <p:sp>
          <p:nvSpPr>
            <p:cNvPr id="8" name="Text Box 9">
              <a:extLst>
                <a:ext uri="{FF2B5EF4-FFF2-40B4-BE49-F238E27FC236}">
                  <a16:creationId xmlns:a16="http://schemas.microsoft.com/office/drawing/2014/main" id="{F7256AFD-235C-1229-CC02-D7CDA9D2B32D}"/>
                </a:ext>
              </a:extLst>
            </p:cNvPr>
            <p:cNvSpPr txBox="1">
              <a:spLocks noChangeArrowheads="1"/>
            </p:cNvSpPr>
            <p:nvPr/>
          </p:nvSpPr>
          <p:spPr bwMode="auto">
            <a:xfrm>
              <a:off x="1812668" y="4992103"/>
              <a:ext cx="2105025" cy="710552"/>
            </a:xfrm>
            <a:prstGeom prst="rect">
              <a:avLst/>
            </a:prstGeom>
            <a:solidFill>
              <a:schemeClr val="accent3">
                <a:lumMod val="40000"/>
                <a:lumOff val="60000"/>
              </a:schemeClr>
            </a:solidFill>
            <a:ln w="9525">
              <a:noFill/>
              <a:miter lim="800000"/>
              <a:headEnd/>
              <a:tailEnd/>
            </a:ln>
          </p:spPr>
          <p:txBody>
            <a:bodyPr lIns="108000" tIns="108000" rIns="108000" bIns="108000" anchor="ctr" anchorCtr="0">
              <a:spAutoFit/>
            </a:bodyPr>
            <a:lstStyle>
              <a:defPPr>
                <a:defRPr lang="fr-FR"/>
              </a:defPPr>
              <a:lvl1pPr algn="ctr" eaLnBrk="0" hangingPunct="0">
                <a:defRPr sz="1600">
                  <a:latin typeface="Noto Sans" panose="020B0502040504020204" pitchFamily="34" charset="0"/>
                  <a:ea typeface="Noto Sans" panose="020B0502040504020204" pitchFamily="34" charset="0"/>
                  <a:cs typeface="Noto Sans" panose="020B0502040504020204" pitchFamily="34" charset="0"/>
                </a:defRPr>
              </a:lvl1pPr>
              <a:lvl2pPr marL="742950" indent="-285750" eaLnBrk="0" hangingPunct="0">
                <a:spcBef>
                  <a:spcPct val="20000"/>
                </a:spcBef>
                <a:buClr>
                  <a:schemeClr val="accent1"/>
                </a:buClr>
                <a:buSzPct val="70000"/>
                <a:buFont typeface="Wingdings 2" pitchFamily="2" charset="2"/>
                <a:buChar char=""/>
                <a:defRPr sz="2800">
                  <a:solidFill>
                    <a:schemeClr val="tx2"/>
                  </a:solidFill>
                  <a:latin typeface="Franklin Gothic Book" panose="020B0503020102020204" pitchFamily="34" charset="0"/>
                </a:defRPr>
              </a:lvl2pPr>
              <a:lvl3pPr marL="1143000" indent="-228600" eaLnBrk="0" hangingPunct="0">
                <a:spcBef>
                  <a:spcPct val="20000"/>
                </a:spcBef>
                <a:buClr>
                  <a:schemeClr val="accent1"/>
                </a:buClr>
                <a:buSzPct val="70000"/>
                <a:buFont typeface="Wingdings 2" pitchFamily="2" charset="2"/>
                <a:buChar char=""/>
                <a:defRPr sz="2400">
                  <a:solidFill>
                    <a:schemeClr val="tx2"/>
                  </a:solidFill>
                  <a:latin typeface="Franklin Gothic Book" panose="020B0503020102020204" pitchFamily="34" charset="0"/>
                </a:defRPr>
              </a:lvl3pPr>
              <a:lvl4pPr marL="1600200" indent="-228600" eaLnBrk="0" hangingPunct="0">
                <a:spcBef>
                  <a:spcPct val="20000"/>
                </a:spcBef>
                <a:buClr>
                  <a:schemeClr val="accent1"/>
                </a:buClr>
                <a:buSzPct val="70000"/>
                <a:buFont typeface="Wingdings 2" pitchFamily="2" charset="2"/>
                <a:buChar char=""/>
                <a:defRPr sz="2000">
                  <a:solidFill>
                    <a:schemeClr val="tx2"/>
                  </a:solidFill>
                  <a:latin typeface="Franklin Gothic Book" panose="020B0503020102020204" pitchFamily="34" charset="0"/>
                </a:defRPr>
              </a:lvl4pPr>
              <a:lvl5pPr marL="2057400" indent="-228600" eaLnBrk="0" hangingPunct="0">
                <a:spcBef>
                  <a:spcPct val="20000"/>
                </a:spcBef>
                <a:buClr>
                  <a:schemeClr val="accent1"/>
                </a:buClr>
                <a:buSzPct val="60000"/>
                <a:buFont typeface="Wingdings 2" pitchFamily="2"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9pPr>
            </a:lstStyle>
            <a:p>
              <a:r>
                <a:rPr lang="fr-CA" altLang="fr-FR" dirty="0"/>
                <a:t>3. Outils pour porter le jugement</a:t>
              </a:r>
            </a:p>
          </p:txBody>
        </p:sp>
        <p:sp>
          <p:nvSpPr>
            <p:cNvPr id="15" name="Text Box 17">
              <a:extLst>
                <a:ext uri="{FF2B5EF4-FFF2-40B4-BE49-F238E27FC236}">
                  <a16:creationId xmlns:a16="http://schemas.microsoft.com/office/drawing/2014/main" id="{F948B03C-AE69-E1F0-00C0-0F7AE95F13CB}"/>
                </a:ext>
              </a:extLst>
            </p:cNvPr>
            <p:cNvSpPr txBox="1">
              <a:spLocks noChangeArrowheads="1"/>
            </p:cNvSpPr>
            <p:nvPr/>
          </p:nvSpPr>
          <p:spPr bwMode="auto">
            <a:xfrm>
              <a:off x="4414580" y="4993881"/>
              <a:ext cx="5013501" cy="702855"/>
            </a:xfrm>
            <a:prstGeom prst="rect">
              <a:avLst/>
            </a:prstGeom>
            <a:solidFill>
              <a:schemeClr val="accent3">
                <a:lumMod val="40000"/>
                <a:lumOff val="60000"/>
              </a:schemeClr>
            </a:solidFill>
            <a:ln w="9525">
              <a:noFill/>
              <a:miter lim="800000"/>
              <a:headEnd/>
              <a:tailEnd/>
            </a:ln>
          </p:spPr>
          <p:txBody>
            <a:bodyPr wrap="square" lIns="108000" tIns="108000" rIns="108000" bIns="108000" anchor="ctr" anchorCtr="0">
              <a:noAutofit/>
            </a:bodyPr>
            <a:lstStyle>
              <a:defPPr>
                <a:defRPr lang="fr-FR"/>
              </a:defPPr>
              <a:lvl1pPr algn="ctr" eaLnBrk="0" hangingPunct="0">
                <a:defRPr sz="1600">
                  <a:latin typeface="Noto Sans" panose="020B0502040504020204" pitchFamily="34" charset="0"/>
                  <a:ea typeface="Noto Sans" panose="020B0502040504020204" pitchFamily="34" charset="0"/>
                  <a:cs typeface="Noto Sans" panose="020B0502040504020204" pitchFamily="34" charset="0"/>
                </a:defRPr>
              </a:lvl1pPr>
              <a:lvl2pPr eaLnBrk="0" hangingPunct="0">
                <a:spcBef>
                  <a:spcPct val="20000"/>
                </a:spcBef>
                <a:buClr>
                  <a:schemeClr val="accent1"/>
                </a:buClr>
                <a:buSzPct val="70000"/>
                <a:buFont typeface="Wingdings 2" pitchFamily="2" charset="2"/>
                <a:buChar char=""/>
                <a:defRPr sz="2800">
                  <a:solidFill>
                    <a:schemeClr val="tx2"/>
                  </a:solidFill>
                  <a:latin typeface="Franklin Gothic Book" panose="020B0503020102020204" pitchFamily="34" charset="0"/>
                </a:defRPr>
              </a:lvl2pPr>
              <a:lvl3pPr marL="1143000" indent="-228600" eaLnBrk="0" hangingPunct="0">
                <a:spcBef>
                  <a:spcPct val="20000"/>
                </a:spcBef>
                <a:buClr>
                  <a:schemeClr val="accent1"/>
                </a:buClr>
                <a:buSzPct val="70000"/>
                <a:buFont typeface="Wingdings 2" pitchFamily="2" charset="2"/>
                <a:buChar char=""/>
                <a:defRPr sz="2400">
                  <a:solidFill>
                    <a:schemeClr val="tx2"/>
                  </a:solidFill>
                  <a:latin typeface="Franklin Gothic Book" panose="020B0503020102020204" pitchFamily="34" charset="0"/>
                </a:defRPr>
              </a:lvl3pPr>
              <a:lvl4pPr marL="1600200" indent="-228600" eaLnBrk="0" hangingPunct="0">
                <a:spcBef>
                  <a:spcPct val="20000"/>
                </a:spcBef>
                <a:buClr>
                  <a:schemeClr val="accent1"/>
                </a:buClr>
                <a:buSzPct val="70000"/>
                <a:buFont typeface="Wingdings 2" pitchFamily="2" charset="2"/>
                <a:buChar char=""/>
                <a:defRPr sz="2000">
                  <a:solidFill>
                    <a:schemeClr val="tx2"/>
                  </a:solidFill>
                  <a:latin typeface="Franklin Gothic Book" panose="020B0503020102020204" pitchFamily="34" charset="0"/>
                </a:defRPr>
              </a:lvl4pPr>
              <a:lvl5pPr marL="2057400" indent="-228600" eaLnBrk="0" hangingPunct="0">
                <a:spcBef>
                  <a:spcPct val="20000"/>
                </a:spcBef>
                <a:buClr>
                  <a:schemeClr val="accent1"/>
                </a:buClr>
                <a:buSzPct val="60000"/>
                <a:buFont typeface="Wingdings 2" pitchFamily="2"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itchFamily="2" charset="2"/>
                <a:buChar char=""/>
                <a:defRPr>
                  <a:solidFill>
                    <a:schemeClr val="tx2"/>
                  </a:solidFill>
                  <a:latin typeface="Franklin Gothic Book" panose="020B0503020102020204" pitchFamily="34" charset="0"/>
                </a:defRPr>
              </a:lvl9pPr>
            </a:lstStyle>
            <a:p>
              <a:r>
                <a:rPr lang="fr-CA" altLang="fr-FR" sz="1400" dirty="0"/>
                <a:t>Grille descriptive, échelle analytique </a:t>
              </a:r>
              <a:br>
                <a:rPr lang="fr-CA" altLang="fr-FR" sz="1400" dirty="0"/>
              </a:br>
              <a:r>
                <a:rPr lang="fr-CA" altLang="fr-FR" sz="1400" dirty="0"/>
                <a:t>ou échelle globale.</a:t>
              </a:r>
            </a:p>
          </p:txBody>
        </p:sp>
        <p:sp>
          <p:nvSpPr>
            <p:cNvPr id="20" name="Line 23">
              <a:extLst>
                <a:ext uri="{FF2B5EF4-FFF2-40B4-BE49-F238E27FC236}">
                  <a16:creationId xmlns:a16="http://schemas.microsoft.com/office/drawing/2014/main" id="{A73BE169-C09E-E10F-0241-A0D8EF1D54E9}"/>
                </a:ext>
              </a:extLst>
            </p:cNvPr>
            <p:cNvSpPr>
              <a:spLocks noChangeShapeType="1"/>
            </p:cNvSpPr>
            <p:nvPr/>
          </p:nvSpPr>
          <p:spPr bwMode="auto">
            <a:xfrm flipH="1">
              <a:off x="1491991" y="5348992"/>
              <a:ext cx="326949"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23" name="Line 26">
              <a:extLst>
                <a:ext uri="{FF2B5EF4-FFF2-40B4-BE49-F238E27FC236}">
                  <a16:creationId xmlns:a16="http://schemas.microsoft.com/office/drawing/2014/main" id="{F50BFA0A-1305-E634-6C16-7D29FD1AEADA}"/>
                </a:ext>
              </a:extLst>
            </p:cNvPr>
            <p:cNvSpPr>
              <a:spLocks noChangeShapeType="1"/>
            </p:cNvSpPr>
            <p:nvPr/>
          </p:nvSpPr>
          <p:spPr bwMode="auto">
            <a:xfrm>
              <a:off x="3917693" y="5358204"/>
              <a:ext cx="49688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25" name="Signalisation droite 24">
              <a:extLst>
                <a:ext uri="{FF2B5EF4-FFF2-40B4-BE49-F238E27FC236}">
                  <a16:creationId xmlns:a16="http://schemas.microsoft.com/office/drawing/2014/main" id="{F9916A7E-762E-7003-4428-3F4BFF3BCE65}"/>
                </a:ext>
              </a:extLst>
            </p:cNvPr>
            <p:cNvSpPr/>
            <p:nvPr/>
          </p:nvSpPr>
          <p:spPr>
            <a:xfrm>
              <a:off x="9559019" y="4992103"/>
              <a:ext cx="1760008" cy="710552"/>
            </a:xfrm>
            <a:prstGeom prst="homePlat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Module 10</a:t>
              </a:r>
            </a:p>
          </p:txBody>
        </p:sp>
      </p:grpSp>
      <p:sp>
        <p:nvSpPr>
          <p:cNvPr id="27" name="Line 21">
            <a:extLst>
              <a:ext uri="{FF2B5EF4-FFF2-40B4-BE49-F238E27FC236}">
                <a16:creationId xmlns:a16="http://schemas.microsoft.com/office/drawing/2014/main" id="{403F90E5-93EB-18C8-66A4-C7966C8BD1A4}"/>
              </a:ext>
            </a:extLst>
          </p:cNvPr>
          <p:cNvSpPr>
            <a:spLocks noChangeShapeType="1"/>
          </p:cNvSpPr>
          <p:nvPr/>
        </p:nvSpPr>
        <p:spPr bwMode="auto">
          <a:xfrm flipH="1">
            <a:off x="1491991" y="2880572"/>
            <a:ext cx="31934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34" name="Groupe 33">
            <a:extLst>
              <a:ext uri="{FF2B5EF4-FFF2-40B4-BE49-F238E27FC236}">
                <a16:creationId xmlns:a16="http://schemas.microsoft.com/office/drawing/2014/main" id="{93056196-6074-A3A3-8352-2D6D081CFEDF}"/>
              </a:ext>
            </a:extLst>
          </p:cNvPr>
          <p:cNvGrpSpPr/>
          <p:nvPr/>
        </p:nvGrpSpPr>
        <p:grpSpPr>
          <a:xfrm>
            <a:off x="1491992" y="1486730"/>
            <a:ext cx="8737620" cy="1010144"/>
            <a:chOff x="1491992" y="1273671"/>
            <a:chExt cx="8737620" cy="1010144"/>
          </a:xfrm>
        </p:grpSpPr>
        <p:sp>
          <p:nvSpPr>
            <p:cNvPr id="6" name="Text Box 7">
              <a:extLst>
                <a:ext uri="{FF2B5EF4-FFF2-40B4-BE49-F238E27FC236}">
                  <a16:creationId xmlns:a16="http://schemas.microsoft.com/office/drawing/2014/main" id="{785E560C-5EAC-B71E-A8C8-64A609D68B34}"/>
                </a:ext>
              </a:extLst>
            </p:cNvPr>
            <p:cNvSpPr txBox="1">
              <a:spLocks noChangeArrowheads="1"/>
            </p:cNvSpPr>
            <p:nvPr/>
          </p:nvSpPr>
          <p:spPr bwMode="auto">
            <a:xfrm>
              <a:off x="1812149" y="1441097"/>
              <a:ext cx="2152650" cy="710552"/>
            </a:xfrm>
            <a:prstGeom prst="rect">
              <a:avLst/>
            </a:prstGeom>
            <a:solidFill>
              <a:schemeClr val="accent6">
                <a:lumMod val="20000"/>
                <a:lumOff val="80000"/>
              </a:schemeClr>
            </a:solidFill>
            <a:ln w="9525">
              <a:noFill/>
              <a:miter lim="800000"/>
              <a:headEnd/>
              <a:tailEnd/>
            </a:ln>
          </p:spPr>
          <p:txBody>
            <a:bodyPr lIns="108000" tIns="108000" rIns="108000" bIns="108000" anchor="ctr" anchorCtr="0">
              <a:spAutoFit/>
            </a:bodyPr>
            <a:lstStyle/>
            <a:p>
              <a:pPr algn="ctr" eaLnBrk="0" hangingPunct="0">
                <a:defRPr/>
              </a:pPr>
              <a:r>
                <a:rPr lang="fr-CA" altLang="fr-FR" sz="1600" dirty="0">
                  <a:latin typeface="Noto Sans" panose="020B0502040504020204" pitchFamily="34" charset="0"/>
                  <a:ea typeface="Noto Sans" panose="020B0502040504020204" pitchFamily="34" charset="0"/>
                  <a:cs typeface="Noto Sans" panose="020B0502040504020204" pitchFamily="34" charset="0"/>
                </a:rPr>
                <a:t>1A. Critères d’évaluation</a:t>
              </a:r>
            </a:p>
          </p:txBody>
        </p:sp>
        <p:sp>
          <p:nvSpPr>
            <p:cNvPr id="13" name="Text Box 15">
              <a:extLst>
                <a:ext uri="{FF2B5EF4-FFF2-40B4-BE49-F238E27FC236}">
                  <a16:creationId xmlns:a16="http://schemas.microsoft.com/office/drawing/2014/main" id="{45E2FE96-B9E3-34A2-DAED-E33DA076E7D3}"/>
                </a:ext>
              </a:extLst>
            </p:cNvPr>
            <p:cNvSpPr txBox="1">
              <a:spLocks noChangeArrowheads="1"/>
            </p:cNvSpPr>
            <p:nvPr/>
          </p:nvSpPr>
          <p:spPr bwMode="auto">
            <a:xfrm>
              <a:off x="4463274" y="1850262"/>
              <a:ext cx="5766338" cy="433553"/>
            </a:xfrm>
            <a:prstGeom prst="rect">
              <a:avLst/>
            </a:prstGeom>
            <a:solidFill>
              <a:schemeClr val="accent6">
                <a:lumMod val="20000"/>
                <a:lumOff val="80000"/>
              </a:schemeClr>
            </a:solidFill>
            <a:ln w="9525">
              <a:noFill/>
              <a:miter lim="800000"/>
              <a:headEnd/>
              <a:tailEnd/>
            </a:ln>
          </p:spPr>
          <p:txBody>
            <a:bodyPr lIns="108000" tIns="108000" rIns="108000" bIns="108000" anchor="ctr" anchorCtr="0">
              <a:spAutoFit/>
            </a:bodyPr>
            <a:lstStyle>
              <a:defPPr>
                <a:defRPr lang="fr-FR"/>
              </a:defPPr>
              <a:lvl1pPr algn="ctr" eaLnBrk="0" hangingPunct="0">
                <a:defRPr sz="1600">
                  <a:latin typeface="Noto Sans" panose="020B0502040504020204" pitchFamily="34" charset="0"/>
                  <a:ea typeface="Noto Sans" panose="020B0502040504020204" pitchFamily="34" charset="0"/>
                  <a:cs typeface="Noto Sans" panose="020B0502040504020204" pitchFamily="34" charset="0"/>
                </a:defRPr>
              </a:lvl1pPr>
            </a:lstStyle>
            <a:p>
              <a:r>
                <a:rPr lang="fr-CA" altLang="fr-FR" sz="1400" dirty="0"/>
                <a:t>Travaux des élèves : processus et produit (traces, tâches).</a:t>
              </a:r>
            </a:p>
          </p:txBody>
        </p:sp>
        <p:sp>
          <p:nvSpPr>
            <p:cNvPr id="17" name="Line 20">
              <a:extLst>
                <a:ext uri="{FF2B5EF4-FFF2-40B4-BE49-F238E27FC236}">
                  <a16:creationId xmlns:a16="http://schemas.microsoft.com/office/drawing/2014/main" id="{FB11F45E-0DA7-1C1B-F011-6E05AAA081A7}"/>
                </a:ext>
              </a:extLst>
            </p:cNvPr>
            <p:cNvSpPr>
              <a:spLocks noChangeShapeType="1"/>
            </p:cNvSpPr>
            <p:nvPr/>
          </p:nvSpPr>
          <p:spPr bwMode="auto">
            <a:xfrm flipH="1">
              <a:off x="1491992" y="1792614"/>
              <a:ext cx="31934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21" name="Line 24">
              <a:extLst>
                <a:ext uri="{FF2B5EF4-FFF2-40B4-BE49-F238E27FC236}">
                  <a16:creationId xmlns:a16="http://schemas.microsoft.com/office/drawing/2014/main" id="{C1E78A1D-62D7-0CF2-1F59-A585F6DDB4AD}"/>
                </a:ext>
              </a:extLst>
            </p:cNvPr>
            <p:cNvSpPr>
              <a:spLocks noChangeShapeType="1"/>
            </p:cNvSpPr>
            <p:nvPr/>
          </p:nvSpPr>
          <p:spPr bwMode="auto">
            <a:xfrm>
              <a:off x="3964799" y="1639946"/>
              <a:ext cx="4984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28" name="Line 24">
              <a:extLst>
                <a:ext uri="{FF2B5EF4-FFF2-40B4-BE49-F238E27FC236}">
                  <a16:creationId xmlns:a16="http://schemas.microsoft.com/office/drawing/2014/main" id="{C0D94AA5-F5B3-FF4D-34C0-C232A8D6155D}"/>
                </a:ext>
              </a:extLst>
            </p:cNvPr>
            <p:cNvSpPr>
              <a:spLocks noChangeShapeType="1"/>
            </p:cNvSpPr>
            <p:nvPr/>
          </p:nvSpPr>
          <p:spPr bwMode="auto">
            <a:xfrm>
              <a:off x="3964799" y="1945833"/>
              <a:ext cx="4984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fr-FR"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29" name="Text Box 6">
              <a:extLst>
                <a:ext uri="{FF2B5EF4-FFF2-40B4-BE49-F238E27FC236}">
                  <a16:creationId xmlns:a16="http://schemas.microsoft.com/office/drawing/2014/main" id="{FC346CD4-0384-BF95-F86E-33243F63FEBA}"/>
                </a:ext>
              </a:extLst>
            </p:cNvPr>
            <p:cNvSpPr txBox="1">
              <a:spLocks noChangeArrowheads="1"/>
            </p:cNvSpPr>
            <p:nvPr/>
          </p:nvSpPr>
          <p:spPr bwMode="auto">
            <a:xfrm>
              <a:off x="4463274" y="1273671"/>
              <a:ext cx="5766338" cy="433553"/>
            </a:xfrm>
            <a:prstGeom prst="rect">
              <a:avLst/>
            </a:prstGeom>
            <a:solidFill>
              <a:schemeClr val="accent6">
                <a:lumMod val="20000"/>
                <a:lumOff val="80000"/>
              </a:schemeClr>
            </a:solidFill>
            <a:ln w="9525">
              <a:noFill/>
              <a:miter lim="800000"/>
              <a:headEnd/>
              <a:tailEnd/>
            </a:ln>
          </p:spPr>
          <p:txBody>
            <a:bodyPr wrap="square" lIns="108000" tIns="108000" rIns="108000" bIns="108000" anchor="ctr" anchorCtr="0">
              <a:spAutoFit/>
            </a:bodyPr>
            <a:lstStyle>
              <a:defPPr>
                <a:defRPr lang="fr-FR"/>
              </a:defPPr>
              <a:lvl1pPr algn="ctr" eaLnBrk="0" hangingPunct="0">
                <a:defRPr sz="1600">
                  <a:latin typeface="Noto Sans" panose="020B0502040504020204" pitchFamily="34" charset="0"/>
                  <a:ea typeface="Noto Sans" panose="020B0502040504020204" pitchFamily="34" charset="0"/>
                  <a:cs typeface="Noto Sans" panose="020B0502040504020204" pitchFamily="34" charset="0"/>
                </a:defRPr>
              </a:lvl1pPr>
            </a:lstStyle>
            <a:p>
              <a:r>
                <a:rPr lang="fr-CA" altLang="fr-FR" sz="1400" dirty="0"/>
                <a:t>Indicateurs formulés en manifestations observables.</a:t>
              </a:r>
            </a:p>
          </p:txBody>
        </p:sp>
      </p:grpSp>
      <p:sp>
        <p:nvSpPr>
          <p:cNvPr id="30" name="ZoneTexte 29">
            <a:extLst>
              <a:ext uri="{FF2B5EF4-FFF2-40B4-BE49-F238E27FC236}">
                <a16:creationId xmlns:a16="http://schemas.microsoft.com/office/drawing/2014/main" id="{FA636086-4EEB-EF08-786B-369AB691D446}"/>
              </a:ext>
            </a:extLst>
          </p:cNvPr>
          <p:cNvSpPr txBox="1"/>
          <p:nvPr/>
        </p:nvSpPr>
        <p:spPr>
          <a:xfrm>
            <a:off x="915019" y="839617"/>
            <a:ext cx="2884616" cy="276999"/>
          </a:xfrm>
          <a:prstGeom prst="rect">
            <a:avLst/>
          </a:prstGeom>
          <a:noFill/>
        </p:spPr>
        <p:txBody>
          <a:bodyPr wrap="square" rtlCol="0">
            <a:spAutoFit/>
          </a:bodyPr>
          <a:lstStyle/>
          <a:p>
            <a:r>
              <a:rPr lang="fr-FR" sz="1200" dirty="0">
                <a:latin typeface="Noto Sans" panose="020B0502040504020204" pitchFamily="34" charset="0"/>
                <a:ea typeface="Noto Sans" panose="020B0502040504020204" pitchFamily="34" charset="0"/>
                <a:cs typeface="Noto Sans" panose="020B0502040504020204" pitchFamily="34" charset="0"/>
              </a:rPr>
              <a:t>Durand et Chouinard, 2012, p. 154</a:t>
            </a:r>
          </a:p>
        </p:txBody>
      </p:sp>
    </p:spTree>
    <p:extLst>
      <p:ext uri="{BB962C8B-B14F-4D97-AF65-F5344CB8AC3E}">
        <p14:creationId xmlns:p14="http://schemas.microsoft.com/office/powerpoint/2010/main" val="3674995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Planification de l’évaluation </a:t>
            </a:r>
            <a:r>
              <a:rPr lang="fr-FR" b="0" i="1" dirty="0"/>
              <a:t>(suite)</a:t>
            </a:r>
          </a:p>
        </p:txBody>
      </p:sp>
      <p:sp>
        <p:nvSpPr>
          <p:cNvPr id="26" name="ZoneTexte 25">
            <a:extLst>
              <a:ext uri="{FF2B5EF4-FFF2-40B4-BE49-F238E27FC236}">
                <a16:creationId xmlns:a16="http://schemas.microsoft.com/office/drawing/2014/main" id="{00330C47-2174-3EB1-7173-4C4DDF8B0DF1}"/>
              </a:ext>
            </a:extLst>
          </p:cNvPr>
          <p:cNvSpPr txBox="1"/>
          <p:nvPr/>
        </p:nvSpPr>
        <p:spPr>
          <a:xfrm>
            <a:off x="4248210" y="1327101"/>
            <a:ext cx="7102839" cy="646331"/>
          </a:xfrm>
          <a:prstGeom prst="rect">
            <a:avLst/>
          </a:prstGeom>
          <a:noFill/>
        </p:spPr>
        <p:txBody>
          <a:bodyPr wrap="square">
            <a:spAutoFit/>
          </a:bodyPr>
          <a:lstStyle/>
          <a:p>
            <a:pPr algn="ctr"/>
            <a:r>
              <a:rPr lang="fr-CA">
                <a:effectLst/>
                <a:latin typeface="Arial" panose="020B0604020202020204" pitchFamily="34" charset="0"/>
                <a:ea typeface="Meiryo" panose="020B0604030504040204" pitchFamily="34" charset="-128"/>
                <a:cs typeface="Arial" panose="020B0604020202020204" pitchFamily="34" charset="0"/>
              </a:rPr>
              <a:t>Tableau LV : </a:t>
            </a:r>
            <a:r>
              <a:rPr lang="fr-CA" dirty="0">
                <a:effectLst/>
                <a:latin typeface="Arial" panose="020B0604020202020204" pitchFamily="34" charset="0"/>
                <a:ea typeface="Meiryo" panose="020B0604030504040204" pitchFamily="34" charset="-128"/>
                <a:cs typeface="Arial" panose="020B0604020202020204" pitchFamily="34" charset="0"/>
              </a:rPr>
              <a:t>Révélation par les enseignants </a:t>
            </a:r>
            <a:br>
              <a:rPr lang="fr-CA" dirty="0">
                <a:effectLst/>
                <a:latin typeface="Arial" panose="020B0604020202020204" pitchFamily="34" charset="0"/>
                <a:ea typeface="Meiryo" panose="020B0604030504040204" pitchFamily="34" charset="-128"/>
                <a:cs typeface="Arial" panose="020B0604020202020204" pitchFamily="34" charset="0"/>
              </a:rPr>
            </a:br>
            <a:r>
              <a:rPr lang="fr-CA" dirty="0">
                <a:effectLst/>
                <a:latin typeface="Arial" panose="020B0604020202020204" pitchFamily="34" charset="0"/>
                <a:ea typeface="Meiryo" panose="020B0604030504040204" pitchFamily="34" charset="-128"/>
                <a:cs typeface="Arial" panose="020B0604020202020204" pitchFamily="34" charset="0"/>
              </a:rPr>
              <a:t>des critères de correction des productions </a:t>
            </a:r>
            <a:r>
              <a:rPr lang="fr-CA">
                <a:effectLst/>
                <a:latin typeface="Arial" panose="020B0604020202020204" pitchFamily="34" charset="0"/>
                <a:ea typeface="Meiryo" panose="020B0604030504040204" pitchFamily="34" charset="-128"/>
                <a:cs typeface="Arial" panose="020B0604020202020204" pitchFamily="34" charset="0"/>
              </a:rPr>
              <a:t>aux élèves</a:t>
            </a:r>
            <a:endParaRPr lang="fr-CA" dirty="0">
              <a:effectLst/>
              <a:latin typeface="Arial" panose="020B0604020202020204" pitchFamily="34" charset="0"/>
              <a:ea typeface="Meiryo" panose="020B0604030504040204" pitchFamily="34" charset="-128"/>
              <a:cs typeface="Arial" panose="020B0604020202020204" pitchFamily="34" charset="0"/>
            </a:endParaRPr>
          </a:p>
        </p:txBody>
      </p:sp>
      <p:graphicFrame>
        <p:nvGraphicFramePr>
          <p:cNvPr id="35" name="Tableau 34">
            <a:extLst>
              <a:ext uri="{FF2B5EF4-FFF2-40B4-BE49-F238E27FC236}">
                <a16:creationId xmlns:a16="http://schemas.microsoft.com/office/drawing/2014/main" id="{D811C1D1-0153-AC46-FF83-E6154903CC1B}"/>
              </a:ext>
            </a:extLst>
          </p:cNvPr>
          <p:cNvGraphicFramePr>
            <a:graphicFrameLocks noGrp="1"/>
          </p:cNvGraphicFramePr>
          <p:nvPr>
            <p:extLst>
              <p:ext uri="{D42A27DB-BD31-4B8C-83A1-F6EECF244321}">
                <p14:modId xmlns:p14="http://schemas.microsoft.com/office/powerpoint/2010/main" val="3830476996"/>
              </p:ext>
            </p:extLst>
          </p:nvPr>
        </p:nvGraphicFramePr>
        <p:xfrm>
          <a:off x="4860940" y="2243542"/>
          <a:ext cx="5995923" cy="2576160"/>
        </p:xfrm>
        <a:graphic>
          <a:graphicData uri="http://schemas.openxmlformats.org/drawingml/2006/table">
            <a:tbl>
              <a:tblPr firstRow="1" bandRow="1">
                <a:tableStyleId>{93296810-A885-4BE3-A3E7-6D5BEEA58F35}</a:tableStyleId>
              </a:tblPr>
              <a:tblGrid>
                <a:gridCol w="1426403">
                  <a:extLst>
                    <a:ext uri="{9D8B030D-6E8A-4147-A177-3AD203B41FA5}">
                      <a16:colId xmlns:a16="http://schemas.microsoft.com/office/drawing/2014/main" val="1803802424"/>
                    </a:ext>
                  </a:extLst>
                </a:gridCol>
                <a:gridCol w="1169894">
                  <a:extLst>
                    <a:ext uri="{9D8B030D-6E8A-4147-A177-3AD203B41FA5}">
                      <a16:colId xmlns:a16="http://schemas.microsoft.com/office/drawing/2014/main" val="2846678418"/>
                    </a:ext>
                  </a:extLst>
                </a:gridCol>
                <a:gridCol w="1402737">
                  <a:extLst>
                    <a:ext uri="{9D8B030D-6E8A-4147-A177-3AD203B41FA5}">
                      <a16:colId xmlns:a16="http://schemas.microsoft.com/office/drawing/2014/main" val="1048566768"/>
                    </a:ext>
                  </a:extLst>
                </a:gridCol>
                <a:gridCol w="1996889">
                  <a:extLst>
                    <a:ext uri="{9D8B030D-6E8A-4147-A177-3AD203B41FA5}">
                      <a16:colId xmlns:a16="http://schemas.microsoft.com/office/drawing/2014/main" val="1866085404"/>
                    </a:ext>
                  </a:extLst>
                </a:gridCol>
              </a:tblGrid>
              <a:tr h="0">
                <a:tc>
                  <a:txBody>
                    <a:bodyPr/>
                    <a:lstStyle/>
                    <a:p>
                      <a:r>
                        <a:rPr lang="fr-CA" sz="1400" b="1" dirty="0">
                          <a:effectLst/>
                          <a:latin typeface="Noto Sans" panose="020B0502040504020204" pitchFamily="34" charset="0"/>
                          <a:ea typeface="Noto Sans" panose="020B0502040504020204" pitchFamily="34" charset="0"/>
                          <a:cs typeface="Noto Sans" panose="020B0502040504020204" pitchFamily="34" charset="0"/>
                        </a:rPr>
                        <a:t>Réponse</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tc>
                <a:tc>
                  <a:txBody>
                    <a:bodyPr/>
                    <a:lstStyle/>
                    <a:p>
                      <a:pPr algn="ctr"/>
                      <a:r>
                        <a:rPr lang="fr-CA" sz="1400" b="1" dirty="0">
                          <a:effectLst/>
                          <a:latin typeface="Noto Sans" panose="020B0502040504020204" pitchFamily="34" charset="0"/>
                          <a:ea typeface="Noto Sans" panose="020B0502040504020204" pitchFamily="34" charset="0"/>
                          <a:cs typeface="Noto Sans" panose="020B0502040504020204" pitchFamily="34" charset="0"/>
                        </a:rPr>
                        <a:t>Fréquence</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solidFill>
                      <a:srgbClr val="643772"/>
                    </a:solidFill>
                  </a:tcPr>
                </a:tc>
                <a:tc>
                  <a:txBody>
                    <a:bodyPr/>
                    <a:lstStyle/>
                    <a:p>
                      <a:pPr algn="ctr"/>
                      <a:r>
                        <a:rPr lang="fr-CA" sz="1400" b="1">
                          <a:effectLst/>
                          <a:latin typeface="Noto Sans" panose="020B0502040504020204" pitchFamily="34" charset="0"/>
                          <a:ea typeface="Noto Sans" panose="020B0502040504020204" pitchFamily="34" charset="0"/>
                          <a:cs typeface="Noto Sans" panose="020B0502040504020204" pitchFamily="34" charset="0"/>
                        </a:rPr>
                        <a:t>Pourcentage</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tc>
                <a:tc>
                  <a:txBody>
                    <a:bodyPr/>
                    <a:lstStyle/>
                    <a:p>
                      <a:pPr algn="ctr"/>
                      <a:r>
                        <a:rPr lang="fr-CA" sz="1400" b="1">
                          <a:effectLst/>
                          <a:latin typeface="Noto Sans" panose="020B0502040504020204" pitchFamily="34" charset="0"/>
                          <a:ea typeface="Noto Sans" panose="020B0502040504020204" pitchFamily="34" charset="0"/>
                          <a:cs typeface="Noto Sans" panose="020B0502040504020204" pitchFamily="34" charset="0"/>
                        </a:rPr>
                        <a:t>Pourcentage valide</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solidFill>
                      <a:srgbClr val="643772"/>
                    </a:solidFill>
                  </a:tcPr>
                </a:tc>
                <a:extLst>
                  <a:ext uri="{0D108BD9-81ED-4DB2-BD59-A6C34878D82A}">
                    <a16:rowId xmlns:a16="http://schemas.microsoft.com/office/drawing/2014/main" val="1936274519"/>
                  </a:ext>
                </a:extLst>
              </a:tr>
              <a:tr h="370840">
                <a:tc>
                  <a:txBody>
                    <a:bodyPr/>
                    <a:lstStyle/>
                    <a:p>
                      <a:r>
                        <a:rPr lang="fr-CA" sz="1400" b="1">
                          <a:effectLst/>
                          <a:latin typeface="Noto Sans" panose="020B0502040504020204" pitchFamily="34" charset="0"/>
                          <a:ea typeface="Noto Sans" panose="020B0502040504020204" pitchFamily="34" charset="0"/>
                          <a:cs typeface="Noto Sans" panose="020B0502040504020204" pitchFamily="34" charset="0"/>
                        </a:rPr>
                        <a:t>Oui</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86</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450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89,6</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540000" marT="108000" marB="108000"/>
                </a:tc>
                <a:tc>
                  <a:txBody>
                    <a:bodyPr/>
                    <a:lstStyle/>
                    <a:p>
                      <a:pPr algn="r"/>
                      <a:r>
                        <a:rPr lang="fr-CA" sz="1400" b="1">
                          <a:effectLst/>
                          <a:latin typeface="Noto Sans" panose="020B0502040504020204" pitchFamily="34" charset="0"/>
                          <a:ea typeface="Noto Sans" panose="020B0502040504020204" pitchFamily="34" charset="0"/>
                          <a:cs typeface="Noto Sans" panose="020B0502040504020204" pitchFamily="34" charset="0"/>
                        </a:rPr>
                        <a:t>94,5</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810000" marT="108000" marB="108000"/>
                </a:tc>
                <a:extLst>
                  <a:ext uri="{0D108BD9-81ED-4DB2-BD59-A6C34878D82A}">
                    <a16:rowId xmlns:a16="http://schemas.microsoft.com/office/drawing/2014/main" val="3972957549"/>
                  </a:ext>
                </a:extLst>
              </a:tr>
              <a:tr h="370840">
                <a:tc>
                  <a:txBody>
                    <a:bodyPr/>
                    <a:lstStyle/>
                    <a:p>
                      <a:r>
                        <a:rPr lang="fr-CA" sz="1400" b="1">
                          <a:effectLst/>
                          <a:latin typeface="Noto Sans" panose="020B0502040504020204" pitchFamily="34" charset="0"/>
                          <a:ea typeface="Noto Sans" panose="020B0502040504020204" pitchFamily="34" charset="0"/>
                          <a:cs typeface="Noto Sans" panose="020B0502040504020204" pitchFamily="34" charset="0"/>
                        </a:rPr>
                        <a:t>Non</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5</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450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5,2</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540000" marT="108000" marB="108000"/>
                </a:tc>
                <a:tc>
                  <a:txBody>
                    <a:bodyPr/>
                    <a:lstStyle/>
                    <a:p>
                      <a:pPr algn="r"/>
                      <a:r>
                        <a:rPr lang="fr-CA" sz="1400" b="1">
                          <a:effectLst/>
                          <a:latin typeface="Noto Sans" panose="020B0502040504020204" pitchFamily="34" charset="0"/>
                          <a:ea typeface="Noto Sans" panose="020B0502040504020204" pitchFamily="34" charset="0"/>
                          <a:cs typeface="Noto Sans" panose="020B0502040504020204" pitchFamily="34" charset="0"/>
                        </a:rPr>
                        <a:t>5,5</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810000" marT="108000" marB="108000"/>
                </a:tc>
                <a:extLst>
                  <a:ext uri="{0D108BD9-81ED-4DB2-BD59-A6C34878D82A}">
                    <a16:rowId xmlns:a16="http://schemas.microsoft.com/office/drawing/2014/main" val="1360227920"/>
                  </a:ext>
                </a:extLst>
              </a:tr>
              <a:tr h="370840">
                <a:tc>
                  <a:txBody>
                    <a:bodyPr/>
                    <a:lstStyle/>
                    <a:p>
                      <a:r>
                        <a:rPr lang="fr-CA" sz="1400" b="1">
                          <a:effectLst/>
                          <a:latin typeface="Noto Sans" panose="020B0502040504020204" pitchFamily="34" charset="0"/>
                          <a:ea typeface="Noto Sans" panose="020B0502040504020204" pitchFamily="34" charset="0"/>
                          <a:cs typeface="Noto Sans" panose="020B0502040504020204" pitchFamily="34" charset="0"/>
                        </a:rPr>
                        <a:t>Total</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91</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450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94,8</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540000" marT="108000" marB="108000"/>
                </a:tc>
                <a:tc>
                  <a:txBody>
                    <a:bodyPr/>
                    <a:lstStyle/>
                    <a:p>
                      <a:pPr algn="r"/>
                      <a:r>
                        <a:rPr lang="fr-CA" sz="1400" b="1">
                          <a:effectLst/>
                          <a:latin typeface="Noto Sans" panose="020B0502040504020204" pitchFamily="34" charset="0"/>
                          <a:ea typeface="Noto Sans" panose="020B0502040504020204" pitchFamily="34" charset="0"/>
                          <a:cs typeface="Noto Sans" panose="020B0502040504020204" pitchFamily="34" charset="0"/>
                        </a:rPr>
                        <a:t>100,0</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810000" marT="108000" marB="108000"/>
                </a:tc>
                <a:extLst>
                  <a:ext uri="{0D108BD9-81ED-4DB2-BD59-A6C34878D82A}">
                    <a16:rowId xmlns:a16="http://schemas.microsoft.com/office/drawing/2014/main" val="187476210"/>
                  </a:ext>
                </a:extLst>
              </a:tr>
              <a:tr h="370840">
                <a:tc>
                  <a:txBody>
                    <a:bodyPr/>
                    <a:lstStyle/>
                    <a:p>
                      <a:r>
                        <a:rPr lang="fr-CA" sz="1400" b="1" dirty="0">
                          <a:effectLst/>
                          <a:latin typeface="Noto Sans" panose="020B0502040504020204" pitchFamily="34" charset="0"/>
                          <a:ea typeface="Noto Sans" panose="020B0502040504020204" pitchFamily="34" charset="0"/>
                          <a:cs typeface="Noto Sans" panose="020B0502040504020204" pitchFamily="34" charset="0"/>
                        </a:rPr>
                        <a:t>Non-réponse</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5</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450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5,2</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540000" marT="108000" marB="108000"/>
                </a:tc>
                <a:tc>
                  <a:txBody>
                    <a:bodyPr/>
                    <a:lstStyle/>
                    <a:p>
                      <a:pPr algn="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810000" marT="108000" marB="108000"/>
                </a:tc>
                <a:extLst>
                  <a:ext uri="{0D108BD9-81ED-4DB2-BD59-A6C34878D82A}">
                    <a16:rowId xmlns:a16="http://schemas.microsoft.com/office/drawing/2014/main" val="1776326959"/>
                  </a:ext>
                </a:extLst>
              </a:tr>
              <a:tr h="370840">
                <a:tc>
                  <a:txBody>
                    <a:bodyPr/>
                    <a:lstStyle/>
                    <a:p>
                      <a:r>
                        <a:rPr lang="fr-CA" sz="1400" b="1">
                          <a:effectLst/>
                          <a:latin typeface="Noto Sans" panose="020B0502040504020204" pitchFamily="34" charset="0"/>
                          <a:ea typeface="Noto Sans" panose="020B0502040504020204" pitchFamily="34" charset="0"/>
                          <a:cs typeface="Noto Sans" panose="020B0502040504020204" pitchFamily="34" charset="0"/>
                        </a:rPr>
                        <a:t>Total</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96</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450000" marT="108000" marB="108000"/>
                </a:tc>
                <a:tc>
                  <a:txBody>
                    <a:bodyPr/>
                    <a:lstStyle/>
                    <a:p>
                      <a:pPr algn="r"/>
                      <a:r>
                        <a:rPr lang="fr-CA" sz="1400">
                          <a:effectLst/>
                          <a:latin typeface="Noto Sans" panose="020B0502040504020204" pitchFamily="34" charset="0"/>
                          <a:ea typeface="Noto Sans" panose="020B0502040504020204" pitchFamily="34" charset="0"/>
                          <a:cs typeface="Noto Sans" panose="020B0502040504020204" pitchFamily="34" charset="0"/>
                        </a:rPr>
                        <a:t>100,0</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540000" marT="108000" marB="108000"/>
                </a:tc>
                <a:tc>
                  <a:txBody>
                    <a:bodyPr/>
                    <a:lstStyle/>
                    <a:p>
                      <a:pPr algn="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810000" marT="108000" marB="108000"/>
                </a:tc>
                <a:extLst>
                  <a:ext uri="{0D108BD9-81ED-4DB2-BD59-A6C34878D82A}">
                    <a16:rowId xmlns:a16="http://schemas.microsoft.com/office/drawing/2014/main" val="1179911251"/>
                  </a:ext>
                </a:extLst>
              </a:tr>
            </a:tbl>
          </a:graphicData>
        </a:graphic>
      </p:graphicFrame>
      <p:sp>
        <p:nvSpPr>
          <p:cNvPr id="36" name="Titre 1">
            <a:extLst>
              <a:ext uri="{FF2B5EF4-FFF2-40B4-BE49-F238E27FC236}">
                <a16:creationId xmlns:a16="http://schemas.microsoft.com/office/drawing/2014/main" id="{CB91A3D7-AF2F-F757-D7FD-EE9822C2D8E1}"/>
              </a:ext>
            </a:extLst>
          </p:cNvPr>
          <p:cNvSpPr txBox="1">
            <a:spLocks/>
          </p:cNvSpPr>
          <p:nvPr/>
        </p:nvSpPr>
        <p:spPr>
          <a:xfrm>
            <a:off x="1438805" y="1650267"/>
            <a:ext cx="2894295" cy="3248184"/>
          </a:xfrm>
          <a:prstGeom prst="roundRect">
            <a:avLst/>
          </a:prstGeom>
          <a:solidFill>
            <a:schemeClr val="accent2">
              <a:lumMod val="20000"/>
              <a:lumOff val="80000"/>
              <a:alpha val="27156"/>
            </a:schemeClr>
          </a:solidFill>
          <a:ln>
            <a:noFill/>
          </a:ln>
        </p:spPr>
        <p:style>
          <a:lnRef idx="2">
            <a:schemeClr val="dk1"/>
          </a:lnRef>
          <a:fillRef idx="1">
            <a:schemeClr val="lt1"/>
          </a:fillRef>
          <a:effectRef idx="0">
            <a:schemeClr val="dk1"/>
          </a:effectRef>
          <a:fontRef idx="minor">
            <a:schemeClr val="dk1"/>
          </a:fontRef>
        </p:style>
        <p:txBody>
          <a:bodyPr vert="horz" wrap="square" lIns="108000" tIns="108000" rIns="108000" bIns="108000" rtlCol="0" anchor="t" anchorCtr="0">
            <a:sp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00000"/>
              </a:lnSpc>
            </a:pPr>
            <a:r>
              <a:rPr lang="en-US" sz="1800" dirty="0">
                <a:solidFill>
                  <a:srgbClr val="7F5891"/>
                </a:solidFill>
              </a:rPr>
              <a:t>De l’évaluation des apprentissages à l’évaluation pour l’apprentissage : </a:t>
            </a:r>
            <a:br>
              <a:rPr lang="en-US" sz="1800" dirty="0">
                <a:solidFill>
                  <a:srgbClr val="7F5891"/>
                </a:solidFill>
              </a:rPr>
            </a:br>
            <a:r>
              <a:rPr lang="en-US" sz="1800" dirty="0" err="1">
                <a:solidFill>
                  <a:srgbClr val="7F5891"/>
                </a:solidFill>
              </a:rPr>
              <a:t>état</a:t>
            </a:r>
            <a:r>
              <a:rPr lang="en-US" sz="1800" dirty="0">
                <a:solidFill>
                  <a:srgbClr val="7F5891"/>
                </a:solidFill>
              </a:rPr>
              <a:t> de la situation à travers les pratiques d’évaluation </a:t>
            </a:r>
            <a:br>
              <a:rPr lang="en-US" sz="1800" dirty="0">
                <a:solidFill>
                  <a:srgbClr val="7F5891"/>
                </a:solidFill>
              </a:rPr>
            </a:br>
            <a:r>
              <a:rPr lang="en-US" sz="1800" dirty="0">
                <a:solidFill>
                  <a:srgbClr val="7F5891"/>
                </a:solidFill>
              </a:rPr>
              <a:t>dans l’enseignement </a:t>
            </a:r>
            <a:r>
              <a:rPr lang="en-US" sz="1800" dirty="0" err="1">
                <a:solidFill>
                  <a:srgbClr val="7F5891"/>
                </a:solidFill>
              </a:rPr>
              <a:t>élémentaire</a:t>
            </a:r>
            <a:r>
              <a:rPr lang="en-US" sz="1800" dirty="0">
                <a:solidFill>
                  <a:srgbClr val="7F5891"/>
                </a:solidFill>
              </a:rPr>
              <a:t> </a:t>
            </a:r>
            <a:r>
              <a:rPr lang="en-US" sz="1800" err="1">
                <a:solidFill>
                  <a:srgbClr val="7F5891"/>
                </a:solidFill>
              </a:rPr>
              <a:t>guinéen</a:t>
            </a:r>
            <a:r>
              <a:rPr lang="en-US" sz="1800">
                <a:solidFill>
                  <a:srgbClr val="7F5891"/>
                </a:solidFill>
              </a:rPr>
              <a:t>.</a:t>
            </a:r>
            <a:endParaRPr lang="en-US" sz="1800" dirty="0">
              <a:solidFill>
                <a:srgbClr val="7F5891"/>
              </a:solidFill>
            </a:endParaRPr>
          </a:p>
        </p:txBody>
      </p:sp>
      <p:sp>
        <p:nvSpPr>
          <p:cNvPr id="37" name="ZoneTexte 36">
            <a:extLst>
              <a:ext uri="{FF2B5EF4-FFF2-40B4-BE49-F238E27FC236}">
                <a16:creationId xmlns:a16="http://schemas.microsoft.com/office/drawing/2014/main" id="{A7F3290C-F84D-C0A9-06CF-0C8ED348BA70}"/>
              </a:ext>
            </a:extLst>
          </p:cNvPr>
          <p:cNvSpPr txBox="1"/>
          <p:nvPr/>
        </p:nvSpPr>
        <p:spPr>
          <a:xfrm>
            <a:off x="4792614" y="4853322"/>
            <a:ext cx="6064249" cy="153888"/>
          </a:xfrm>
          <a:prstGeom prst="rect">
            <a:avLst/>
          </a:prstGeom>
          <a:noFill/>
        </p:spPr>
        <p:txBody>
          <a:bodyPr wrap="square" lIns="0" tIns="0" rIns="0" bIns="0">
            <a:spAutoFit/>
          </a:bodyPr>
          <a:lstStyle/>
          <a:p>
            <a:pPr algn="r"/>
            <a:r>
              <a:rPr lang="fr-CA" sz="1000"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Diallo, M. C</a:t>
            </a:r>
            <a:r>
              <a:rPr lang="fr-CA" sz="1000" i="1"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 et al. </a:t>
            </a:r>
            <a:r>
              <a:rPr lang="fr-CA" sz="1000"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(2020) </a:t>
            </a:r>
            <a:endParaRPr lang="fr-FR" sz="10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309277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Planification de l’évaluation </a:t>
            </a:r>
            <a:r>
              <a:rPr lang="fr-FR" b="0" i="1" dirty="0"/>
              <a:t>(suite)</a:t>
            </a:r>
          </a:p>
        </p:txBody>
      </p:sp>
      <p:sp>
        <p:nvSpPr>
          <p:cNvPr id="26" name="ZoneTexte 25">
            <a:extLst>
              <a:ext uri="{FF2B5EF4-FFF2-40B4-BE49-F238E27FC236}">
                <a16:creationId xmlns:a16="http://schemas.microsoft.com/office/drawing/2014/main" id="{00330C47-2174-3EB1-7173-4C4DDF8B0DF1}"/>
              </a:ext>
            </a:extLst>
          </p:cNvPr>
          <p:cNvSpPr txBox="1"/>
          <p:nvPr/>
        </p:nvSpPr>
        <p:spPr>
          <a:xfrm>
            <a:off x="4273318" y="998941"/>
            <a:ext cx="7102839" cy="646331"/>
          </a:xfrm>
          <a:prstGeom prst="rect">
            <a:avLst/>
          </a:prstGeom>
          <a:noFill/>
        </p:spPr>
        <p:txBody>
          <a:bodyPr wrap="square">
            <a:spAutoFit/>
          </a:bodyPr>
          <a:lstStyle/>
          <a:p>
            <a:pPr algn="ctr"/>
            <a:r>
              <a:rPr lang="fr-CA">
                <a:effectLst/>
                <a:latin typeface="Arial" panose="020B0604020202020204" pitchFamily="34" charset="0"/>
                <a:ea typeface="Meiryo" panose="020B0604030504040204" pitchFamily="34" charset="-128"/>
                <a:cs typeface="Arial" panose="020B0604020202020204" pitchFamily="34" charset="0"/>
              </a:rPr>
              <a:t>Tableau LXI : Moment choisi par les enseignants </a:t>
            </a:r>
            <a:br>
              <a:rPr lang="fr-CA">
                <a:effectLst/>
                <a:latin typeface="Arial" panose="020B0604020202020204" pitchFamily="34" charset="0"/>
                <a:ea typeface="Meiryo" panose="020B0604030504040204" pitchFamily="34" charset="-128"/>
                <a:cs typeface="Arial" panose="020B0604020202020204" pitchFamily="34" charset="0"/>
              </a:rPr>
            </a:br>
            <a:r>
              <a:rPr lang="fr-CA">
                <a:effectLst/>
                <a:latin typeface="Arial" panose="020B0604020202020204" pitchFamily="34" charset="0"/>
                <a:ea typeface="Meiryo" panose="020B0604030504040204" pitchFamily="34" charset="-128"/>
                <a:cs typeface="Arial" panose="020B0604020202020204" pitchFamily="34" charset="0"/>
              </a:rPr>
              <a:t>pour communiquer les critères aux élèves, p. 65.</a:t>
            </a:r>
          </a:p>
        </p:txBody>
      </p:sp>
      <p:sp>
        <p:nvSpPr>
          <p:cNvPr id="37" name="ZoneTexte 36">
            <a:extLst>
              <a:ext uri="{FF2B5EF4-FFF2-40B4-BE49-F238E27FC236}">
                <a16:creationId xmlns:a16="http://schemas.microsoft.com/office/drawing/2014/main" id="{A7F3290C-F84D-C0A9-06CF-0C8ED348BA70}"/>
              </a:ext>
            </a:extLst>
          </p:cNvPr>
          <p:cNvSpPr txBox="1"/>
          <p:nvPr/>
        </p:nvSpPr>
        <p:spPr>
          <a:xfrm rot="5400000">
            <a:off x="9839760" y="4760957"/>
            <a:ext cx="2042314" cy="153888"/>
          </a:xfrm>
          <a:prstGeom prst="rect">
            <a:avLst/>
          </a:prstGeom>
          <a:noFill/>
        </p:spPr>
        <p:txBody>
          <a:bodyPr wrap="square" lIns="0" tIns="0" rIns="0" bIns="0">
            <a:spAutoFit/>
          </a:bodyPr>
          <a:lstStyle/>
          <a:p>
            <a:pPr algn="r"/>
            <a:r>
              <a:rPr lang="fr-CA" sz="1000"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Diallo, M. C</a:t>
            </a:r>
            <a:r>
              <a:rPr lang="fr-CA" sz="1000" i="1"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 et al. </a:t>
            </a:r>
            <a:r>
              <a:rPr lang="fr-CA" sz="1000" dirty="0">
                <a:solidFill>
                  <a:schemeClr val="tx1">
                    <a:lumMod val="50000"/>
                    <a:lumOff val="50000"/>
                  </a:schemeClr>
                </a:solidFill>
                <a:effectLst/>
                <a:latin typeface="Noto Sans" panose="020B0502040504020204" pitchFamily="34" charset="0"/>
                <a:ea typeface="Noto Sans" panose="020B0502040504020204" pitchFamily="34" charset="0"/>
                <a:cs typeface="Noto Sans" panose="020B0502040504020204" pitchFamily="34" charset="0"/>
              </a:rPr>
              <a:t>(2020) </a:t>
            </a:r>
            <a:endParaRPr lang="fr-FR" sz="10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6" name="Tableau 5">
            <a:extLst>
              <a:ext uri="{FF2B5EF4-FFF2-40B4-BE49-F238E27FC236}">
                <a16:creationId xmlns:a16="http://schemas.microsoft.com/office/drawing/2014/main" id="{A7ADF589-035B-EAA4-9777-4B7002035BE2}"/>
              </a:ext>
            </a:extLst>
          </p:cNvPr>
          <p:cNvGraphicFramePr>
            <a:graphicFrameLocks noGrp="1"/>
          </p:cNvGraphicFramePr>
          <p:nvPr>
            <p:extLst>
              <p:ext uri="{D42A27DB-BD31-4B8C-83A1-F6EECF244321}">
                <p14:modId xmlns:p14="http://schemas.microsoft.com/office/powerpoint/2010/main" val="3142639598"/>
              </p:ext>
            </p:extLst>
          </p:nvPr>
        </p:nvGraphicFramePr>
        <p:xfrm>
          <a:off x="4792614" y="1782480"/>
          <a:ext cx="5897798" cy="4077600"/>
        </p:xfrm>
        <a:graphic>
          <a:graphicData uri="http://schemas.openxmlformats.org/drawingml/2006/table">
            <a:tbl>
              <a:tblPr firstRow="1" bandRow="1">
                <a:tableStyleId>{93296810-A885-4BE3-A3E7-6D5BEEA58F35}</a:tableStyleId>
              </a:tblPr>
              <a:tblGrid>
                <a:gridCol w="2293940">
                  <a:extLst>
                    <a:ext uri="{9D8B030D-6E8A-4147-A177-3AD203B41FA5}">
                      <a16:colId xmlns:a16="http://schemas.microsoft.com/office/drawing/2014/main" val="1803802424"/>
                    </a:ext>
                  </a:extLst>
                </a:gridCol>
                <a:gridCol w="954787">
                  <a:extLst>
                    <a:ext uri="{9D8B030D-6E8A-4147-A177-3AD203B41FA5}">
                      <a16:colId xmlns:a16="http://schemas.microsoft.com/office/drawing/2014/main" val="2846678418"/>
                    </a:ext>
                  </a:extLst>
                </a:gridCol>
                <a:gridCol w="1082488">
                  <a:extLst>
                    <a:ext uri="{9D8B030D-6E8A-4147-A177-3AD203B41FA5}">
                      <a16:colId xmlns:a16="http://schemas.microsoft.com/office/drawing/2014/main" val="1048566768"/>
                    </a:ext>
                  </a:extLst>
                </a:gridCol>
                <a:gridCol w="1566583">
                  <a:extLst>
                    <a:ext uri="{9D8B030D-6E8A-4147-A177-3AD203B41FA5}">
                      <a16:colId xmlns:a16="http://schemas.microsoft.com/office/drawing/2014/main" val="1866085404"/>
                    </a:ext>
                  </a:extLst>
                </a:gridCol>
              </a:tblGrid>
              <a:tr h="0">
                <a:tc>
                  <a:txBody>
                    <a:bodyPr/>
                    <a:lstStyle/>
                    <a:p>
                      <a:r>
                        <a:rPr lang="fr-CA" sz="1000" b="1" dirty="0">
                          <a:effectLst/>
                          <a:latin typeface="Noto Sans" panose="020B0502040504020204" pitchFamily="34" charset="0"/>
                          <a:ea typeface="Noto Sans" panose="020B0502040504020204" pitchFamily="34" charset="0"/>
                          <a:cs typeface="Noto Sans" panose="020B0502040504020204" pitchFamily="34" charset="0"/>
                        </a:rPr>
                        <a:t>Moment </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Fréquence</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solidFill>
                      <a:srgbClr val="7F5891"/>
                    </a:solidFill>
                  </a:tcP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Pourcentage</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Pourcentage valide</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solidFill>
                      <a:srgbClr val="7F5891"/>
                    </a:solidFill>
                  </a:tcPr>
                </a:tc>
                <a:extLst>
                  <a:ext uri="{0D108BD9-81ED-4DB2-BD59-A6C34878D82A}">
                    <a16:rowId xmlns:a16="http://schemas.microsoft.com/office/drawing/2014/main" val="1936274519"/>
                  </a:ext>
                </a:extLst>
              </a:tr>
              <a:tr h="334780">
                <a:tc>
                  <a:txBody>
                    <a:bodyPr/>
                    <a:lstStyle/>
                    <a:p>
                      <a:r>
                        <a:rPr lang="fr-CA" sz="1000" b="1" dirty="0">
                          <a:effectLst/>
                          <a:latin typeface="Noto Sans" panose="020B0502040504020204" pitchFamily="34" charset="0"/>
                          <a:ea typeface="Noto Sans" panose="020B0502040504020204" pitchFamily="34" charset="0"/>
                          <a:cs typeface="Noto Sans" panose="020B0502040504020204" pitchFamily="34" charset="0"/>
                        </a:rPr>
                        <a:t>Durant l’administration </a:t>
                      </a:r>
                      <a:br>
                        <a:rPr lang="fr-CA" sz="1000" b="1" dirty="0">
                          <a:effectLst/>
                          <a:latin typeface="Noto Sans" panose="020B0502040504020204" pitchFamily="34" charset="0"/>
                          <a:ea typeface="Noto Sans" panose="020B0502040504020204" pitchFamily="34" charset="0"/>
                          <a:cs typeface="Noto Sans" panose="020B0502040504020204" pitchFamily="34" charset="0"/>
                        </a:rPr>
                      </a:br>
                      <a:r>
                        <a:rPr lang="fr-CA" sz="1000" b="1" dirty="0">
                          <a:effectLst/>
                          <a:latin typeface="Noto Sans" panose="020B0502040504020204" pitchFamily="34" charset="0"/>
                          <a:ea typeface="Noto Sans" panose="020B0502040504020204" pitchFamily="34" charset="0"/>
                          <a:cs typeface="Noto Sans" panose="020B0502040504020204" pitchFamily="34" charset="0"/>
                        </a:rPr>
                        <a:t>des </a:t>
                      </a:r>
                      <a:r>
                        <a:rPr lang="fr-CA" sz="1000" b="1">
                          <a:effectLst/>
                          <a:latin typeface="Noto Sans" panose="020B0502040504020204" pitchFamily="34" charset="0"/>
                          <a:ea typeface="Noto Sans" panose="020B0502040504020204" pitchFamily="34" charset="0"/>
                          <a:cs typeface="Noto Sans" panose="020B0502040504020204" pitchFamily="34" charset="0"/>
                        </a:rPr>
                        <a:t>épreuves d’évaluation</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54</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56,3</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59,3</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648000" marT="108000" marB="108000" anchor="ctr"/>
                </a:tc>
                <a:extLst>
                  <a:ext uri="{0D108BD9-81ED-4DB2-BD59-A6C34878D82A}">
                    <a16:rowId xmlns:a16="http://schemas.microsoft.com/office/drawing/2014/main" val="3972957549"/>
                  </a:ext>
                </a:extLst>
              </a:tr>
              <a:tr h="432745">
                <a:tc>
                  <a:txBody>
                    <a:bodyPr/>
                    <a:lstStyle/>
                    <a:p>
                      <a:r>
                        <a:rPr lang="fr-CA" sz="1000" b="1" dirty="0">
                          <a:effectLst/>
                          <a:latin typeface="Noto Sans" panose="020B0502040504020204" pitchFamily="34" charset="0"/>
                          <a:ea typeface="Noto Sans" panose="020B0502040504020204" pitchFamily="34" charset="0"/>
                          <a:cs typeface="Noto Sans" panose="020B0502040504020204" pitchFamily="34" charset="0"/>
                        </a:rPr>
                        <a:t>Au cours de la conception </a:t>
                      </a:r>
                      <a:br>
                        <a:rPr lang="fr-CA" sz="1000" b="1" dirty="0">
                          <a:effectLst/>
                          <a:latin typeface="Noto Sans" panose="020B0502040504020204" pitchFamily="34" charset="0"/>
                          <a:ea typeface="Noto Sans" panose="020B0502040504020204" pitchFamily="34" charset="0"/>
                          <a:cs typeface="Noto Sans" panose="020B0502040504020204" pitchFamily="34" charset="0"/>
                        </a:rPr>
                      </a:br>
                      <a:r>
                        <a:rPr lang="fr-CA" sz="1000" b="1" dirty="0">
                          <a:effectLst/>
                          <a:latin typeface="Noto Sans" panose="020B0502040504020204" pitchFamily="34" charset="0"/>
                          <a:ea typeface="Noto Sans" panose="020B0502040504020204" pitchFamily="34" charset="0"/>
                          <a:cs typeface="Noto Sans" panose="020B0502040504020204" pitchFamily="34" charset="0"/>
                        </a:rPr>
                        <a:t>de l’activité ou de la </a:t>
                      </a:r>
                      <a:r>
                        <a:rPr lang="fr-CA" sz="1000" b="1">
                          <a:effectLst/>
                          <a:latin typeface="Noto Sans" panose="020B0502040504020204" pitchFamily="34" charset="0"/>
                          <a:ea typeface="Noto Sans" panose="020B0502040504020204" pitchFamily="34" charset="0"/>
                          <a:cs typeface="Noto Sans" panose="020B0502040504020204" pitchFamily="34" charset="0"/>
                        </a:rPr>
                        <a:t>tâche d’évaluation</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4</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4,1</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4,4</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648000" marT="108000" marB="108000" anchor="ctr"/>
                </a:tc>
                <a:extLst>
                  <a:ext uri="{0D108BD9-81ED-4DB2-BD59-A6C34878D82A}">
                    <a16:rowId xmlns:a16="http://schemas.microsoft.com/office/drawing/2014/main" val="1360227920"/>
                  </a:ext>
                </a:extLst>
              </a:tr>
              <a:tr h="334780">
                <a:tc>
                  <a:txBody>
                    <a:bodyPr/>
                    <a:lstStyle/>
                    <a:p>
                      <a:r>
                        <a:rPr lang="fr-CA" sz="1000" b="1" dirty="0">
                          <a:effectLst/>
                          <a:latin typeface="Noto Sans" panose="020B0502040504020204" pitchFamily="34" charset="0"/>
                          <a:ea typeface="Noto Sans" panose="020B0502040504020204" pitchFamily="34" charset="0"/>
                          <a:cs typeface="Noto Sans" panose="020B0502040504020204" pitchFamily="34" charset="0"/>
                        </a:rPr>
                        <a:t>Au moment de la correction </a:t>
                      </a:r>
                      <a:br>
                        <a:rPr lang="fr-CA" sz="1000" b="1" dirty="0">
                          <a:effectLst/>
                          <a:latin typeface="Noto Sans" panose="020B0502040504020204" pitchFamily="34" charset="0"/>
                          <a:ea typeface="Noto Sans" panose="020B0502040504020204" pitchFamily="34" charset="0"/>
                          <a:cs typeface="Noto Sans" panose="020B0502040504020204" pitchFamily="34" charset="0"/>
                        </a:rPr>
                      </a:br>
                      <a:r>
                        <a:rPr lang="fr-CA" sz="1000" b="1">
                          <a:effectLst/>
                          <a:latin typeface="Noto Sans" panose="020B0502040504020204" pitchFamily="34" charset="0"/>
                          <a:ea typeface="Noto Sans" panose="020B0502040504020204" pitchFamily="34" charset="0"/>
                          <a:cs typeface="Noto Sans" panose="020B0502040504020204" pitchFamily="34" charset="0"/>
                        </a:rPr>
                        <a:t>des travaux</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23</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24,0</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25,3</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648000" marT="108000" marB="108000" anchor="ctr"/>
                </a:tc>
                <a:extLst>
                  <a:ext uri="{0D108BD9-81ED-4DB2-BD59-A6C34878D82A}">
                    <a16:rowId xmlns:a16="http://schemas.microsoft.com/office/drawing/2014/main" val="187476210"/>
                  </a:ext>
                </a:extLst>
              </a:tr>
              <a:tr h="334780">
                <a:tc>
                  <a:txBody>
                    <a:bodyPr/>
                    <a:lstStyle/>
                    <a:p>
                      <a:r>
                        <a:rPr lang="fr-CA" sz="1000" b="1" dirty="0">
                          <a:effectLst/>
                          <a:latin typeface="Noto Sans" panose="020B0502040504020204" pitchFamily="34" charset="0"/>
                          <a:ea typeface="Noto Sans" panose="020B0502040504020204" pitchFamily="34" charset="0"/>
                          <a:cs typeface="Noto Sans" panose="020B0502040504020204" pitchFamily="34" charset="0"/>
                        </a:rPr>
                        <a:t>Au moment de la communication </a:t>
                      </a:r>
                      <a:r>
                        <a:rPr lang="fr-CA" sz="1000" b="1">
                          <a:effectLst/>
                          <a:latin typeface="Noto Sans" panose="020B0502040504020204" pitchFamily="34" charset="0"/>
                          <a:ea typeface="Noto Sans" panose="020B0502040504020204" pitchFamily="34" charset="0"/>
                          <a:cs typeface="Noto Sans" panose="020B0502040504020204" pitchFamily="34" charset="0"/>
                        </a:rPr>
                        <a:t>des résultats</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7</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7,3</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7,7</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648000" marT="108000" marB="108000" anchor="ctr"/>
                </a:tc>
                <a:extLst>
                  <a:ext uri="{0D108BD9-81ED-4DB2-BD59-A6C34878D82A}">
                    <a16:rowId xmlns:a16="http://schemas.microsoft.com/office/drawing/2014/main" val="1776326959"/>
                  </a:ext>
                </a:extLst>
              </a:tr>
              <a:tr h="0">
                <a:tc>
                  <a:txBody>
                    <a:bodyPr/>
                    <a:lstStyle/>
                    <a:p>
                      <a:r>
                        <a:rPr lang="fr-CA" sz="1000" b="1">
                          <a:effectLst/>
                          <a:latin typeface="Noto Sans" panose="020B0502040504020204" pitchFamily="34" charset="0"/>
                          <a:ea typeface="Noto Sans" panose="020B0502040504020204" pitchFamily="34" charset="0"/>
                          <a:cs typeface="Noto Sans" panose="020B0502040504020204" pitchFamily="34" charset="0"/>
                        </a:rPr>
                        <a:t>Autres réponses</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3</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3,1</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3,3</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648000" marT="108000" marB="108000" anchor="ctr"/>
                </a:tc>
                <a:extLst>
                  <a:ext uri="{0D108BD9-81ED-4DB2-BD59-A6C34878D82A}">
                    <a16:rowId xmlns:a16="http://schemas.microsoft.com/office/drawing/2014/main" val="1179911251"/>
                  </a:ext>
                </a:extLst>
              </a:tr>
              <a:tr h="0">
                <a:tc>
                  <a:txBody>
                    <a:bodyPr/>
                    <a:lstStyle/>
                    <a:p>
                      <a:r>
                        <a:rPr lang="fr-CA" sz="1000" b="1">
                          <a:effectLst/>
                          <a:latin typeface="Noto Sans" panose="020B0502040504020204" pitchFamily="34" charset="0"/>
                          <a:ea typeface="Noto Sans" panose="020B0502040504020204" pitchFamily="34" charset="0"/>
                          <a:cs typeface="Noto Sans" panose="020B0502040504020204" pitchFamily="34" charset="0"/>
                        </a:rPr>
                        <a:t>Total</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91</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94,8</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b="1">
                          <a:effectLst/>
                          <a:latin typeface="Noto Sans" panose="020B0502040504020204" pitchFamily="34" charset="0"/>
                          <a:ea typeface="Noto Sans" panose="020B0502040504020204" pitchFamily="34" charset="0"/>
                          <a:cs typeface="Noto Sans" panose="020B0502040504020204" pitchFamily="34" charset="0"/>
                        </a:rPr>
                        <a:t>100,0</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648000" marT="108000" marB="108000" anchor="ctr"/>
                </a:tc>
                <a:extLst>
                  <a:ext uri="{0D108BD9-81ED-4DB2-BD59-A6C34878D82A}">
                    <a16:rowId xmlns:a16="http://schemas.microsoft.com/office/drawing/2014/main" val="2027333780"/>
                  </a:ext>
                </a:extLst>
              </a:tr>
              <a:tr h="0">
                <a:tc>
                  <a:txBody>
                    <a:bodyPr/>
                    <a:lstStyle/>
                    <a:p>
                      <a:r>
                        <a:rPr lang="fr-CA" sz="1000" b="1" dirty="0">
                          <a:effectLst/>
                          <a:latin typeface="Noto Sans" panose="020B0502040504020204" pitchFamily="34" charset="0"/>
                          <a:ea typeface="Noto Sans" panose="020B0502040504020204" pitchFamily="34" charset="0"/>
                          <a:cs typeface="Noto Sans" panose="020B0502040504020204" pitchFamily="34" charset="0"/>
                        </a:rPr>
                        <a:t>Non-réponse</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5</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5,2</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endParaRPr lang="fr-FR" sz="10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extLst>
                  <a:ext uri="{0D108BD9-81ED-4DB2-BD59-A6C34878D82A}">
                    <a16:rowId xmlns:a16="http://schemas.microsoft.com/office/drawing/2014/main" val="1345035559"/>
                  </a:ext>
                </a:extLst>
              </a:tr>
              <a:tr h="0">
                <a:tc>
                  <a:txBody>
                    <a:bodyPr/>
                    <a:lstStyle/>
                    <a:p>
                      <a:r>
                        <a:rPr lang="fr-CA" sz="1000" b="1">
                          <a:effectLst/>
                          <a:latin typeface="Noto Sans" panose="020B0502040504020204" pitchFamily="34" charset="0"/>
                          <a:ea typeface="Noto Sans" panose="020B0502040504020204" pitchFamily="34" charset="0"/>
                          <a:cs typeface="Noto Sans" panose="020B0502040504020204" pitchFamily="34" charset="0"/>
                        </a:rPr>
                        <a:t>Total</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96</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r>
                        <a:rPr lang="fr-CA" sz="1000">
                          <a:effectLst/>
                          <a:latin typeface="Noto Sans" panose="020B0502040504020204" pitchFamily="34" charset="0"/>
                          <a:ea typeface="Noto Sans" panose="020B0502040504020204" pitchFamily="34" charset="0"/>
                          <a:cs typeface="Noto Sans" panose="020B0502040504020204" pitchFamily="34" charset="0"/>
                        </a:rPr>
                        <a:t>100,0</a:t>
                      </a:r>
                      <a:endParaRPr lang="fr-CA" sz="1000"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360000" marT="108000" marB="108000" anchor="ctr"/>
                </a:tc>
                <a:tc>
                  <a:txBody>
                    <a:bodyPr/>
                    <a:lstStyle/>
                    <a:p>
                      <a:pPr algn="r"/>
                      <a:endParaRPr lang="fr-FR" sz="10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tc>
                <a:extLst>
                  <a:ext uri="{0D108BD9-81ED-4DB2-BD59-A6C34878D82A}">
                    <a16:rowId xmlns:a16="http://schemas.microsoft.com/office/drawing/2014/main" val="506569996"/>
                  </a:ext>
                </a:extLst>
              </a:tr>
            </a:tbl>
          </a:graphicData>
        </a:graphic>
      </p:graphicFrame>
      <p:sp>
        <p:nvSpPr>
          <p:cNvPr id="7" name="Titre 1">
            <a:extLst>
              <a:ext uri="{FF2B5EF4-FFF2-40B4-BE49-F238E27FC236}">
                <a16:creationId xmlns:a16="http://schemas.microsoft.com/office/drawing/2014/main" id="{4C2530BE-51C0-C44C-DB5E-4670359EFB77}"/>
              </a:ext>
            </a:extLst>
          </p:cNvPr>
          <p:cNvSpPr txBox="1">
            <a:spLocks/>
          </p:cNvSpPr>
          <p:nvPr/>
        </p:nvSpPr>
        <p:spPr>
          <a:xfrm>
            <a:off x="1438805" y="1650267"/>
            <a:ext cx="2894295" cy="3248184"/>
          </a:xfrm>
          <a:prstGeom prst="roundRect">
            <a:avLst/>
          </a:prstGeom>
          <a:solidFill>
            <a:schemeClr val="accent2">
              <a:lumMod val="20000"/>
              <a:lumOff val="80000"/>
              <a:alpha val="27156"/>
            </a:schemeClr>
          </a:solidFill>
          <a:ln>
            <a:noFill/>
          </a:ln>
        </p:spPr>
        <p:style>
          <a:lnRef idx="2">
            <a:schemeClr val="dk1"/>
          </a:lnRef>
          <a:fillRef idx="1">
            <a:schemeClr val="lt1"/>
          </a:fillRef>
          <a:effectRef idx="0">
            <a:schemeClr val="dk1"/>
          </a:effectRef>
          <a:fontRef idx="minor">
            <a:schemeClr val="dk1"/>
          </a:fontRef>
        </p:style>
        <p:txBody>
          <a:bodyPr vert="horz" wrap="square" lIns="108000" tIns="108000" rIns="108000" bIns="108000" rtlCol="0" anchor="t" anchorCtr="0">
            <a:sp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00000"/>
              </a:lnSpc>
            </a:pPr>
            <a:r>
              <a:rPr lang="en-US" sz="1800" dirty="0">
                <a:solidFill>
                  <a:srgbClr val="7F5891"/>
                </a:solidFill>
              </a:rPr>
              <a:t>De l’évaluation des apprentissages à l’évaluation pour l’apprentissage : </a:t>
            </a:r>
            <a:br>
              <a:rPr lang="en-US" sz="1800" dirty="0">
                <a:solidFill>
                  <a:srgbClr val="7F5891"/>
                </a:solidFill>
              </a:rPr>
            </a:br>
            <a:r>
              <a:rPr lang="en-US" sz="1800" dirty="0" err="1">
                <a:solidFill>
                  <a:srgbClr val="7F5891"/>
                </a:solidFill>
              </a:rPr>
              <a:t>état</a:t>
            </a:r>
            <a:r>
              <a:rPr lang="en-US" sz="1800" dirty="0">
                <a:solidFill>
                  <a:srgbClr val="7F5891"/>
                </a:solidFill>
              </a:rPr>
              <a:t> de la situation à travers les pratiques d’évaluation </a:t>
            </a:r>
            <a:br>
              <a:rPr lang="en-US" sz="1800" dirty="0">
                <a:solidFill>
                  <a:srgbClr val="7F5891"/>
                </a:solidFill>
              </a:rPr>
            </a:br>
            <a:r>
              <a:rPr lang="en-US" sz="1800" dirty="0">
                <a:solidFill>
                  <a:srgbClr val="7F5891"/>
                </a:solidFill>
              </a:rPr>
              <a:t>dans l’enseignement </a:t>
            </a:r>
            <a:r>
              <a:rPr lang="en-US" sz="1800" dirty="0" err="1">
                <a:solidFill>
                  <a:srgbClr val="7F5891"/>
                </a:solidFill>
              </a:rPr>
              <a:t>élémentaire</a:t>
            </a:r>
            <a:r>
              <a:rPr lang="en-US" sz="1800" dirty="0">
                <a:solidFill>
                  <a:srgbClr val="7F5891"/>
                </a:solidFill>
              </a:rPr>
              <a:t> </a:t>
            </a:r>
            <a:r>
              <a:rPr lang="en-US" sz="1800" err="1">
                <a:solidFill>
                  <a:srgbClr val="7F5891"/>
                </a:solidFill>
              </a:rPr>
              <a:t>guinéen</a:t>
            </a:r>
            <a:r>
              <a:rPr lang="en-US" sz="1800">
                <a:solidFill>
                  <a:srgbClr val="7F5891"/>
                </a:solidFill>
              </a:rPr>
              <a:t>.</a:t>
            </a:r>
            <a:endParaRPr lang="en-US" sz="1800" dirty="0">
              <a:solidFill>
                <a:srgbClr val="7F5891"/>
              </a:solidFill>
            </a:endParaRPr>
          </a:p>
        </p:txBody>
      </p:sp>
    </p:spTree>
    <p:extLst>
      <p:ext uri="{BB962C8B-B14F-4D97-AF65-F5344CB8AC3E}">
        <p14:creationId xmlns:p14="http://schemas.microsoft.com/office/powerpoint/2010/main" val="2693992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p:txBody>
          <a:bodyPr/>
          <a:lstStyle/>
          <a:p>
            <a:r>
              <a:rPr lang="fr-FR" sz="4000">
                <a:solidFill>
                  <a:srgbClr val="FFC000"/>
                </a:solidFill>
              </a:rPr>
              <a:t>Activité 2</a:t>
            </a:r>
            <a:br>
              <a:rPr lang="fr-FR"/>
            </a:br>
            <a:r>
              <a:rPr lang="fr-FR"/>
              <a:t>Identification des critères d’évaluation</a:t>
            </a:r>
          </a:p>
        </p:txBody>
      </p:sp>
      <p:sp>
        <p:nvSpPr>
          <p:cNvPr id="5" name="Espace réservé du contenu 2">
            <a:extLst>
              <a:ext uri="{FF2B5EF4-FFF2-40B4-BE49-F238E27FC236}">
                <a16:creationId xmlns:a16="http://schemas.microsoft.com/office/drawing/2014/main" id="{BF934AEA-C93C-EAAE-C3DD-54C552F35F71}"/>
              </a:ext>
            </a:extLst>
          </p:cNvPr>
          <p:cNvSpPr txBox="1">
            <a:spLocks/>
          </p:cNvSpPr>
          <p:nvPr/>
        </p:nvSpPr>
        <p:spPr>
          <a:xfrm>
            <a:off x="4565433" y="1213238"/>
            <a:ext cx="6780055" cy="465665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CA" sz="6600" dirty="0">
                <a:solidFill>
                  <a:srgbClr val="0070C0"/>
                </a:solidFill>
              </a:rPr>
              <a:t>1</a:t>
            </a:r>
          </a:p>
          <a:p>
            <a:pPr algn="ctr"/>
            <a:r>
              <a:rPr lang="fr-CA" sz="2400" b="1" dirty="0">
                <a:solidFill>
                  <a:srgbClr val="00B0F0"/>
                </a:solidFill>
              </a:rPr>
              <a:t>Identifier les critères d’évaluation</a:t>
            </a:r>
          </a:p>
          <a:p>
            <a:pPr marL="285750" indent="-285750">
              <a:lnSpc>
                <a:spcPct val="120000"/>
              </a:lnSpc>
              <a:spcBef>
                <a:spcPts val="1200"/>
              </a:spcBef>
              <a:buClr>
                <a:srgbClr val="FFC000"/>
              </a:buClr>
              <a:buFont typeface="Wingdings" pitchFamily="2" charset="2"/>
              <a:buChar char="§"/>
            </a:pPr>
            <a:r>
              <a:rPr lang="fr-CA" sz="1800" dirty="0"/>
              <a:t>Définir les aspects sur lesquels l’élève sera évalué.</a:t>
            </a:r>
          </a:p>
          <a:p>
            <a:pPr marL="285750" indent="-285750">
              <a:lnSpc>
                <a:spcPct val="120000"/>
              </a:lnSpc>
              <a:spcBef>
                <a:spcPts val="1200"/>
              </a:spcBef>
              <a:buClr>
                <a:srgbClr val="FFC000"/>
              </a:buClr>
              <a:buFont typeface="Wingdings" pitchFamily="2" charset="2"/>
              <a:buChar char="§"/>
            </a:pPr>
            <a:r>
              <a:rPr lang="fr-CA" sz="1800" dirty="0"/>
              <a:t>Critère : « norme à laquelle l’enseignant se réfère pour dire qu’un élève a pu [atteindre ce qui était visé ou développer </a:t>
            </a:r>
            <a:br>
              <a:rPr lang="fr-CA" sz="1800" dirty="0"/>
            </a:br>
            <a:r>
              <a:rPr lang="fr-CA" sz="1800" dirty="0"/>
              <a:t>la compétence ciblée] » </a:t>
            </a:r>
            <a:r>
              <a:rPr lang="fr-CA" sz="1800" dirty="0">
                <a:solidFill>
                  <a:schemeClr val="tx1">
                    <a:lumMod val="50000"/>
                    <a:lumOff val="50000"/>
                  </a:schemeClr>
                </a:solidFill>
              </a:rPr>
              <a:t>(Fomba et Barry, 2022, p. 9)</a:t>
            </a:r>
            <a:r>
              <a:rPr lang="fr-CA" sz="1800" dirty="0"/>
              <a:t>.</a:t>
            </a:r>
          </a:p>
          <a:p>
            <a:pPr marL="285750" indent="-285750">
              <a:lnSpc>
                <a:spcPct val="120000"/>
              </a:lnSpc>
              <a:spcBef>
                <a:spcPts val="1200"/>
              </a:spcBef>
              <a:buClr>
                <a:srgbClr val="FFC000"/>
              </a:buClr>
              <a:buFont typeface="Wingdings" pitchFamily="2" charset="2"/>
              <a:buChar char="§"/>
            </a:pPr>
            <a:r>
              <a:rPr lang="fr-CA" sz="1800" dirty="0"/>
              <a:t>Traduire en manifestations observables.</a:t>
            </a:r>
          </a:p>
          <a:p>
            <a:pPr algn="r">
              <a:spcBef>
                <a:spcPts val="1200"/>
              </a:spcBef>
            </a:pPr>
            <a:r>
              <a:rPr lang="fr-CA" sz="1800" dirty="0">
                <a:solidFill>
                  <a:schemeClr val="tx1">
                    <a:lumMod val="50000"/>
                    <a:lumOff val="50000"/>
                  </a:schemeClr>
                </a:solidFill>
              </a:rPr>
              <a:t>(Durand et Chouinard, 2012)</a:t>
            </a:r>
          </a:p>
          <a:p>
            <a:endParaRPr lang="fr-CA" sz="1800" dirty="0"/>
          </a:p>
          <a:p>
            <a:endParaRPr lang="fr-CA" sz="1800" dirty="0"/>
          </a:p>
        </p:txBody>
      </p:sp>
    </p:spTree>
    <p:extLst>
      <p:ext uri="{BB962C8B-B14F-4D97-AF65-F5344CB8AC3E}">
        <p14:creationId xmlns:p14="http://schemas.microsoft.com/office/powerpoint/2010/main" val="231707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Comment définir les critères ?</a:t>
            </a:r>
            <a:endParaRPr lang="fr-FR" b="0" i="1" dirty="0"/>
          </a:p>
        </p:txBody>
      </p:sp>
      <p:sp>
        <p:nvSpPr>
          <p:cNvPr id="7" name="Titre 1">
            <a:extLst>
              <a:ext uri="{FF2B5EF4-FFF2-40B4-BE49-F238E27FC236}">
                <a16:creationId xmlns:a16="http://schemas.microsoft.com/office/drawing/2014/main" id="{4C2530BE-51C0-C44C-DB5E-4670359EFB77}"/>
              </a:ext>
            </a:extLst>
          </p:cNvPr>
          <p:cNvSpPr txBox="1">
            <a:spLocks/>
          </p:cNvSpPr>
          <p:nvPr/>
        </p:nvSpPr>
        <p:spPr>
          <a:xfrm>
            <a:off x="2156850" y="1777111"/>
            <a:ext cx="8155671" cy="3405827"/>
          </a:xfrm>
          <a:prstGeom prst="roundRect">
            <a:avLst/>
          </a:prstGeom>
          <a:solidFill>
            <a:schemeClr val="accent2">
              <a:lumMod val="20000"/>
              <a:lumOff val="80000"/>
              <a:alpha val="26000"/>
            </a:schemeClr>
          </a:solidFill>
          <a:ln w="25400">
            <a:solidFill>
              <a:srgbClr val="FFC000"/>
            </a:solidFill>
          </a:ln>
        </p:spPr>
        <p:style>
          <a:lnRef idx="2">
            <a:schemeClr val="dk1"/>
          </a:lnRef>
          <a:fillRef idx="1">
            <a:schemeClr val="lt1"/>
          </a:fillRef>
          <a:effectRef idx="0">
            <a:schemeClr val="dk1"/>
          </a:effectRef>
          <a:fontRef idx="minor">
            <a:schemeClr val="dk1"/>
          </a:fontRef>
        </p:style>
        <p:txBody>
          <a:bodyPr vert="horz" wrap="square" lIns="108000" tIns="108000" rIns="108000" bIns="108000" rtlCol="0" anchor="ctr" anchorCtr="0">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50000"/>
              </a:lnSpc>
            </a:pPr>
            <a:r>
              <a:rPr lang="en-US" sz="1800" dirty="0">
                <a:solidFill>
                  <a:srgbClr val="7F5891"/>
                </a:solidFill>
              </a:rPr>
              <a:t>Du grec </a:t>
            </a:r>
            <a:r>
              <a:rPr lang="en-US" sz="1800" i="1" dirty="0">
                <a:solidFill>
                  <a:srgbClr val="7F5891"/>
                </a:solidFill>
              </a:rPr>
              <a:t>kritêrion</a:t>
            </a:r>
            <a:r>
              <a:rPr lang="en-US" sz="1800" dirty="0">
                <a:solidFill>
                  <a:srgbClr val="7F5891"/>
                </a:solidFill>
              </a:rPr>
              <a:t>, signifiant « ce qui sert à juger, </a:t>
            </a:r>
            <a:br>
              <a:rPr lang="en-US" sz="1800" dirty="0">
                <a:solidFill>
                  <a:srgbClr val="7F5891"/>
                </a:solidFill>
              </a:rPr>
            </a:br>
            <a:r>
              <a:rPr lang="en-US" sz="1800" dirty="0">
                <a:solidFill>
                  <a:srgbClr val="7F5891"/>
                </a:solidFill>
              </a:rPr>
              <a:t>à distinguer le vrai du faux », le critère est une caractéristique d’une performance, d’un produit ou d’une réponse élaborée </a:t>
            </a:r>
            <a:br>
              <a:rPr lang="en-US" sz="1800" dirty="0">
                <a:solidFill>
                  <a:srgbClr val="7F5891"/>
                </a:solidFill>
              </a:rPr>
            </a:br>
            <a:r>
              <a:rPr lang="en-US" sz="1800" dirty="0">
                <a:solidFill>
                  <a:srgbClr val="7F5891"/>
                </a:solidFill>
              </a:rPr>
              <a:t>qui peut se teinter de différentes valeurs </a:t>
            </a:r>
            <a:br>
              <a:rPr lang="en-US" sz="1800" dirty="0">
                <a:solidFill>
                  <a:srgbClr val="7F5891"/>
                </a:solidFill>
              </a:rPr>
            </a:br>
            <a:r>
              <a:rPr lang="en-US" sz="1800" dirty="0">
                <a:solidFill>
                  <a:srgbClr val="7F5891"/>
                </a:solidFill>
              </a:rPr>
              <a:t>(Simon et Forgette-Giroux, 2001).</a:t>
            </a:r>
          </a:p>
        </p:txBody>
      </p:sp>
    </p:spTree>
    <p:extLst>
      <p:ext uri="{BB962C8B-B14F-4D97-AF65-F5344CB8AC3E}">
        <p14:creationId xmlns:p14="http://schemas.microsoft.com/office/powerpoint/2010/main" val="3139032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Nature des critères d’évaluation</a:t>
            </a:r>
            <a:endParaRPr lang="fr-FR" b="0" i="1" dirty="0"/>
          </a:p>
        </p:txBody>
      </p:sp>
      <p:sp>
        <p:nvSpPr>
          <p:cNvPr id="7" name="Titre 1">
            <a:extLst>
              <a:ext uri="{FF2B5EF4-FFF2-40B4-BE49-F238E27FC236}">
                <a16:creationId xmlns:a16="http://schemas.microsoft.com/office/drawing/2014/main" id="{4C2530BE-51C0-C44C-DB5E-4670359EFB77}"/>
              </a:ext>
            </a:extLst>
          </p:cNvPr>
          <p:cNvSpPr txBox="1">
            <a:spLocks/>
          </p:cNvSpPr>
          <p:nvPr/>
        </p:nvSpPr>
        <p:spPr>
          <a:xfrm>
            <a:off x="2984846" y="2139730"/>
            <a:ext cx="6499679" cy="2680589"/>
          </a:xfrm>
          <a:prstGeom prst="roundRect">
            <a:avLst/>
          </a:prstGeom>
          <a:solidFill>
            <a:schemeClr val="accent2">
              <a:lumMod val="20000"/>
              <a:lumOff val="80000"/>
              <a:alpha val="26000"/>
            </a:schemeClr>
          </a:solidFill>
          <a:ln w="25400">
            <a:solidFill>
              <a:srgbClr val="FFC000"/>
            </a:solidFill>
          </a:ln>
        </p:spPr>
        <p:style>
          <a:lnRef idx="2">
            <a:schemeClr val="dk1"/>
          </a:lnRef>
          <a:fillRef idx="1">
            <a:schemeClr val="lt1"/>
          </a:fillRef>
          <a:effectRef idx="0">
            <a:schemeClr val="dk1"/>
          </a:effectRef>
          <a:fontRef idx="minor">
            <a:schemeClr val="dk1"/>
          </a:fontRef>
        </p:style>
        <p:txBody>
          <a:bodyPr vert="horz" wrap="square" lIns="108000" tIns="108000" rIns="108000" bIns="108000" rtlCol="0" anchor="ctr" anchorCtr="0">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marL="285750" indent="-285750">
              <a:lnSpc>
                <a:spcPct val="120000"/>
              </a:lnSpc>
              <a:spcBef>
                <a:spcPts val="1200"/>
              </a:spcBef>
              <a:buClr>
                <a:srgbClr val="FFC000"/>
              </a:buClr>
              <a:buFont typeface="Wingdings" pitchFamily="2" charset="2"/>
              <a:buChar char="§"/>
            </a:pPr>
            <a:r>
              <a:rPr lang="en-US" sz="1800" dirty="0">
                <a:solidFill>
                  <a:srgbClr val="7F5891"/>
                </a:solidFill>
              </a:rPr>
              <a:t>Le critère est une qualité que l’on attend de l’objet évalué, c’est un point de vue depuis lequel on se place pour porter un regard sur l’objet.</a:t>
            </a:r>
          </a:p>
          <a:p>
            <a:pPr marL="285750" indent="-285750">
              <a:lnSpc>
                <a:spcPct val="120000"/>
              </a:lnSpc>
              <a:spcBef>
                <a:spcPts val="1200"/>
              </a:spcBef>
              <a:buClr>
                <a:srgbClr val="FFC000"/>
              </a:buClr>
              <a:buFont typeface="Wingdings" pitchFamily="2" charset="2"/>
              <a:buChar char="§"/>
            </a:pPr>
            <a:r>
              <a:rPr lang="en-US" sz="1800" dirty="0">
                <a:solidFill>
                  <a:srgbClr val="7F5891"/>
                </a:solidFill>
              </a:rPr>
              <a:t>Le critère peut-être générique ou spécifique.</a:t>
            </a:r>
          </a:p>
        </p:txBody>
      </p:sp>
    </p:spTree>
    <p:extLst>
      <p:ext uri="{BB962C8B-B14F-4D97-AF65-F5344CB8AC3E}">
        <p14:creationId xmlns:p14="http://schemas.microsoft.com/office/powerpoint/2010/main" val="1155315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Choix des critères d’évaluation</a:t>
            </a:r>
            <a:endParaRPr lang="fr-FR" b="0" i="1" dirty="0"/>
          </a:p>
        </p:txBody>
      </p:sp>
      <p:graphicFrame>
        <p:nvGraphicFramePr>
          <p:cNvPr id="6" name="Tableau 4">
            <a:extLst>
              <a:ext uri="{FF2B5EF4-FFF2-40B4-BE49-F238E27FC236}">
                <a16:creationId xmlns:a16="http://schemas.microsoft.com/office/drawing/2014/main" id="{995C2484-2B3A-9B3C-880D-08D9D0DA2BD7}"/>
              </a:ext>
            </a:extLst>
          </p:cNvPr>
          <p:cNvGraphicFramePr>
            <a:graphicFrameLocks noGrp="1"/>
          </p:cNvGraphicFramePr>
          <p:nvPr>
            <p:extLst>
              <p:ext uri="{D42A27DB-BD31-4B8C-83A1-F6EECF244321}">
                <p14:modId xmlns:p14="http://schemas.microsoft.com/office/powerpoint/2010/main" val="3601567249"/>
              </p:ext>
            </p:extLst>
          </p:nvPr>
        </p:nvGraphicFramePr>
        <p:xfrm>
          <a:off x="2257638" y="1662745"/>
          <a:ext cx="7954095" cy="3394806"/>
        </p:xfrm>
        <a:graphic>
          <a:graphicData uri="http://schemas.openxmlformats.org/drawingml/2006/table">
            <a:tbl>
              <a:tblPr firstCol="1" bandRow="1">
                <a:tableStyleId>{68D230F3-CF80-4859-8CE7-A43EE81993B5}</a:tableStyleId>
              </a:tblPr>
              <a:tblGrid>
                <a:gridCol w="1863885">
                  <a:extLst>
                    <a:ext uri="{9D8B030D-6E8A-4147-A177-3AD203B41FA5}">
                      <a16:colId xmlns:a16="http://schemas.microsoft.com/office/drawing/2014/main" val="2555762998"/>
                    </a:ext>
                  </a:extLst>
                </a:gridCol>
                <a:gridCol w="6090210">
                  <a:extLst>
                    <a:ext uri="{9D8B030D-6E8A-4147-A177-3AD203B41FA5}">
                      <a16:colId xmlns:a16="http://schemas.microsoft.com/office/drawing/2014/main" val="1663765650"/>
                    </a:ext>
                  </a:extLst>
                </a:gridCol>
              </a:tblGrid>
              <a:tr h="7981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kern="1200">
                          <a:solidFill>
                            <a:schemeClr val="tx1">
                              <a:lumMod val="75000"/>
                              <a:lumOff val="25000"/>
                            </a:schemeClr>
                          </a:solidFill>
                          <a:effectLst/>
                          <a:latin typeface="Noto Sans" panose="020B0502040504020204" pitchFamily="34" charset="0"/>
                          <a:ea typeface="Noto Sans" panose="020B0502040504020204" pitchFamily="34" charset="0"/>
                          <a:cs typeface="Noto Sans" panose="020B0502040504020204" pitchFamily="34" charset="0"/>
                        </a:rPr>
                        <a:t>Pertinents</a:t>
                      </a:r>
                      <a:endParaRPr lang="fr-CA" sz="1600" dirty="0">
                        <a:solidFill>
                          <a:schemeClr val="tx1">
                            <a:lumMod val="75000"/>
                            <a:lumOff val="25000"/>
                          </a:schemeClr>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lnT w="12700" cmpd="sng">
                      <a:noFill/>
                    </a:lnT>
                    <a:solidFill>
                      <a:srgbClr val="AD7EB8">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Est-ce que les critères utilisés permettent de prendre une bonne </a:t>
                      </a:r>
                      <a:r>
                        <a:rPr lang="fr-CA" sz="1600" kern="1200" dirty="0" err="1">
                          <a:solidFill>
                            <a:schemeClr val="dk1"/>
                          </a:solidFill>
                          <a:effectLst/>
                          <a:latin typeface="Noto Sans" panose="020B0502040504020204" pitchFamily="34" charset="0"/>
                          <a:ea typeface="Noto Sans" panose="020B0502040504020204" pitchFamily="34" charset="0"/>
                          <a:cs typeface="Noto Sans" panose="020B0502040504020204" pitchFamily="34" charset="0"/>
                        </a:rPr>
                        <a:t>décision</a:t>
                      </a:r>
                      <a:r>
                        <a:rPr lang="fr-CA" sz="16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 Sont-ils observables et mesurables ?</a:t>
                      </a:r>
                      <a:endParaRPr lang="fr-CA" sz="160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lnT w="12700" cmpd="sng">
                      <a:noFill/>
                    </a:lnT>
                    <a:solidFill>
                      <a:srgbClr val="AD7EB8">
                        <a:alpha val="20000"/>
                      </a:srgbClr>
                    </a:solidFill>
                  </a:tcPr>
                </a:tc>
                <a:extLst>
                  <a:ext uri="{0D108BD9-81ED-4DB2-BD59-A6C34878D82A}">
                    <a16:rowId xmlns:a16="http://schemas.microsoft.com/office/drawing/2014/main" val="280302283"/>
                  </a:ext>
                </a:extLst>
              </a:tr>
              <a:tr h="7981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kern="1200" dirty="0" err="1">
                          <a:solidFill>
                            <a:schemeClr val="tx1">
                              <a:lumMod val="75000"/>
                              <a:lumOff val="25000"/>
                            </a:schemeClr>
                          </a:solidFill>
                          <a:effectLst/>
                          <a:latin typeface="Noto Sans" panose="020B0502040504020204" pitchFamily="34" charset="0"/>
                          <a:ea typeface="Noto Sans" panose="020B0502040504020204" pitchFamily="34" charset="0"/>
                          <a:cs typeface="Noto Sans" panose="020B0502040504020204" pitchFamily="34" charset="0"/>
                        </a:rPr>
                        <a:t>Indépendants</a:t>
                      </a:r>
                      <a:endParaRPr lang="fr-CA" sz="1600" dirty="0">
                        <a:solidFill>
                          <a:schemeClr val="tx1">
                            <a:lumMod val="75000"/>
                            <a:lumOff val="25000"/>
                          </a:schemeClr>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L’échec ou la réussite d’un critère ne doit pas engendrer automatiquement l’échec ou la réussite d’un autre </a:t>
                      </a:r>
                      <a:r>
                        <a:rPr lang="fr-CA" sz="16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critère.</a:t>
                      </a:r>
                      <a:endParaRPr lang="fr-CA" sz="160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extLst>
                  <a:ext uri="{0D108BD9-81ED-4DB2-BD59-A6C34878D82A}">
                    <a16:rowId xmlns:a16="http://schemas.microsoft.com/office/drawing/2014/main" val="3464816621"/>
                  </a:ext>
                </a:extLst>
              </a:tr>
              <a:tr h="10277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kern="1200">
                          <a:solidFill>
                            <a:schemeClr val="tx1">
                              <a:lumMod val="75000"/>
                              <a:lumOff val="25000"/>
                            </a:schemeClr>
                          </a:solidFill>
                          <a:effectLst/>
                          <a:latin typeface="Noto Sans" panose="020B0502040504020204" pitchFamily="34" charset="0"/>
                          <a:ea typeface="Noto Sans" panose="020B0502040504020204" pitchFamily="34" charset="0"/>
                          <a:cs typeface="Noto Sans" panose="020B0502040504020204" pitchFamily="34" charset="0"/>
                        </a:rPr>
                        <a:t>Peu nombreux</a:t>
                      </a:r>
                      <a:endParaRPr lang="fr-CA" sz="1600" dirty="0">
                        <a:solidFill>
                          <a:schemeClr val="tx1">
                            <a:lumMod val="75000"/>
                            <a:lumOff val="25000"/>
                          </a:schemeClr>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Pour éviter la multiplication des points de vue étudiés et l’« infaisabilité » de l’évaluation et parce qu’on cherche en vain la perfection (min. : 3, max. : 8).</a:t>
                      </a:r>
                      <a:endParaRPr lang="fr-CA" sz="160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extLst>
                  <a:ext uri="{0D108BD9-81ED-4DB2-BD59-A6C34878D82A}">
                    <a16:rowId xmlns:a16="http://schemas.microsoft.com/office/drawing/2014/main" val="4137152961"/>
                  </a:ext>
                </a:extLst>
              </a:tr>
              <a:tr h="6079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kern="1200" dirty="0" err="1">
                          <a:solidFill>
                            <a:schemeClr val="tx1">
                              <a:lumMod val="75000"/>
                              <a:lumOff val="25000"/>
                            </a:schemeClr>
                          </a:solidFill>
                          <a:effectLst/>
                          <a:latin typeface="Noto Sans" panose="020B0502040504020204" pitchFamily="34" charset="0"/>
                          <a:ea typeface="Noto Sans" panose="020B0502040504020204" pitchFamily="34" charset="0"/>
                          <a:cs typeface="Noto Sans" panose="020B0502040504020204" pitchFamily="34" charset="0"/>
                        </a:rPr>
                        <a:t>Pondérés</a:t>
                      </a:r>
                      <a:endParaRPr lang="fr-CA" sz="1600" dirty="0">
                        <a:solidFill>
                          <a:schemeClr val="tx1">
                            <a:lumMod val="75000"/>
                            <a:lumOff val="25000"/>
                          </a:schemeClr>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L’importance des critères minimaux/de </a:t>
                      </a:r>
                      <a:r>
                        <a:rPr lang="fr-CA" sz="16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perfectionnement.</a:t>
                      </a:r>
                      <a:endParaRPr lang="fr-CA" sz="160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extLst>
                  <a:ext uri="{0D108BD9-81ED-4DB2-BD59-A6C34878D82A}">
                    <a16:rowId xmlns:a16="http://schemas.microsoft.com/office/drawing/2014/main" val="283808441"/>
                  </a:ext>
                </a:extLst>
              </a:tr>
            </a:tbl>
          </a:graphicData>
        </a:graphic>
      </p:graphicFrame>
    </p:spTree>
    <p:extLst>
      <p:ext uri="{BB962C8B-B14F-4D97-AF65-F5344CB8AC3E}">
        <p14:creationId xmlns:p14="http://schemas.microsoft.com/office/powerpoint/2010/main" val="3494539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Reformuler les critères en indicateurs observables et mesurables</a:t>
            </a:r>
            <a:endParaRPr lang="fr-FR" b="0" i="1" dirty="0"/>
          </a:p>
        </p:txBody>
      </p:sp>
      <p:sp>
        <p:nvSpPr>
          <p:cNvPr id="7" name="Espace réservé du contenu 2">
            <a:extLst>
              <a:ext uri="{FF2B5EF4-FFF2-40B4-BE49-F238E27FC236}">
                <a16:creationId xmlns:a16="http://schemas.microsoft.com/office/drawing/2014/main" id="{ADB88E83-13FF-B60D-EAA2-448BED1747FD}"/>
              </a:ext>
            </a:extLst>
          </p:cNvPr>
          <p:cNvSpPr txBox="1">
            <a:spLocks/>
          </p:cNvSpPr>
          <p:nvPr/>
        </p:nvSpPr>
        <p:spPr>
          <a:xfrm>
            <a:off x="1840821" y="1200814"/>
            <a:ext cx="9096626" cy="294355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eiryo" panose="020B0604030504040204" pitchFamily="34" charset="-128"/>
                <a:ea typeface="Meiryo" panose="020B0604030504040204"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eiryo" panose="020B0604030504040204" pitchFamily="34" charset="-128"/>
                <a:ea typeface="Meiryo" panose="020B0604030504040204"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FC000"/>
              </a:buClr>
              <a:buFont typeface="Wingdings" pitchFamily="2" charset="2"/>
              <a:buChar char="§"/>
            </a:pPr>
            <a:r>
              <a:rPr lang="fr-CA" altLang="fr-FR" sz="2000" dirty="0">
                <a:latin typeface="Noto Sans" panose="020B0502040504020204" pitchFamily="34" charset="0"/>
                <a:ea typeface="Noto Sans" panose="020B0502040504020204" pitchFamily="34" charset="0"/>
                <a:cs typeface="Noto Sans" panose="020B0502040504020204" pitchFamily="34" charset="0"/>
              </a:rPr>
              <a:t>Le critère est composé d’une dimension et d’un objet à évaluer.</a:t>
            </a:r>
          </a:p>
          <a:p>
            <a:pPr>
              <a:buClr>
                <a:srgbClr val="FFC000"/>
              </a:buClr>
              <a:buFont typeface="Wingdings" pitchFamily="2" charset="2"/>
              <a:buChar char="§"/>
            </a:pPr>
            <a:r>
              <a:rPr lang="fr-CA" altLang="fr-FR" sz="2000" b="1" dirty="0">
                <a:latin typeface="Noto Sans" panose="020B0502040504020204" pitchFamily="34" charset="0"/>
                <a:ea typeface="Noto Sans" panose="020B0502040504020204" pitchFamily="34" charset="0"/>
                <a:cs typeface="Noto Sans" panose="020B0502040504020204" pitchFamily="34" charset="0"/>
              </a:rPr>
              <a:t>Dimensions qu’on </a:t>
            </a:r>
            <a:r>
              <a:rPr lang="fr-CA" altLang="fr-FR" sz="2000" b="1">
                <a:latin typeface="Noto Sans" panose="020B0502040504020204" pitchFamily="34" charset="0"/>
                <a:ea typeface="Noto Sans" panose="020B0502040504020204" pitchFamily="34" charset="0"/>
                <a:cs typeface="Noto Sans" panose="020B0502040504020204" pitchFamily="34" charset="0"/>
              </a:rPr>
              <a:t>peut utiliser : </a:t>
            </a:r>
            <a:r>
              <a:rPr lang="fr-CA" altLang="fr-FR" sz="2000" dirty="0">
                <a:latin typeface="Noto Sans" panose="020B0502040504020204" pitchFamily="34" charset="0"/>
                <a:ea typeface="Noto Sans" panose="020B0502040504020204" pitchFamily="34" charset="0"/>
                <a:cs typeface="Noto Sans" panose="020B0502040504020204" pitchFamily="34" charset="0"/>
              </a:rPr>
              <a:t>l’efficacité, la pertinence, la cohérence, la clarté, la qualité, la justesse, la suffisance, </a:t>
            </a:r>
            <a:r>
              <a:rPr lang="fr-CA" altLang="fr-FR" sz="2000">
                <a:latin typeface="Noto Sans" panose="020B0502040504020204" pitchFamily="34" charset="0"/>
                <a:ea typeface="Noto Sans" panose="020B0502040504020204" pitchFamily="34" charset="0"/>
                <a:cs typeface="Noto Sans" panose="020B0502040504020204" pitchFamily="34" charset="0"/>
              </a:rPr>
              <a:t>etc.</a:t>
            </a:r>
            <a:endParaRPr lang="fr-CA" altLang="fr-FR" sz="2000" dirty="0">
              <a:latin typeface="Noto Sans" panose="020B0502040504020204" pitchFamily="34" charset="0"/>
              <a:ea typeface="Noto Sans" panose="020B0502040504020204" pitchFamily="34" charset="0"/>
              <a:cs typeface="Noto Sans" panose="020B0502040504020204" pitchFamily="34" charset="0"/>
            </a:endParaRPr>
          </a:p>
          <a:p>
            <a:pPr>
              <a:buClr>
                <a:srgbClr val="FFC000"/>
              </a:buClr>
              <a:buFont typeface="Wingdings" pitchFamily="2" charset="2"/>
              <a:buChar char="§"/>
            </a:pPr>
            <a:endParaRPr lang="fr-CA" altLang="fr-FR" sz="2000" b="1" i="1" dirty="0">
              <a:latin typeface="Noto Sans" panose="020B0502040504020204" pitchFamily="34" charset="0"/>
              <a:ea typeface="Noto Sans" panose="020B0502040504020204" pitchFamily="34" charset="0"/>
              <a:cs typeface="Noto Sans" panose="020B0502040504020204" pitchFamily="34" charset="0"/>
            </a:endParaRPr>
          </a:p>
          <a:p>
            <a:pPr>
              <a:buClr>
                <a:srgbClr val="FFC000"/>
              </a:buClr>
              <a:buFont typeface="Wingdings" pitchFamily="2" charset="2"/>
              <a:buChar char="§"/>
            </a:pPr>
            <a:r>
              <a:rPr lang="fr-CA" altLang="fr-FR" sz="2000" b="1" i="1" dirty="0">
                <a:latin typeface="Noto Sans" panose="020B0502040504020204" pitchFamily="34" charset="0"/>
                <a:ea typeface="Noto Sans" panose="020B0502040504020204" pitchFamily="34" charset="0"/>
                <a:cs typeface="Noto Sans" panose="020B0502040504020204" pitchFamily="34" charset="0"/>
              </a:rPr>
              <a:t>Pertinence de l’explication</a:t>
            </a:r>
          </a:p>
          <a:p>
            <a:pPr>
              <a:buClr>
                <a:srgbClr val="FFC000"/>
              </a:buClr>
              <a:buFont typeface="Wingdings" pitchFamily="2" charset="2"/>
              <a:buChar char="§"/>
            </a:pPr>
            <a:r>
              <a:rPr lang="fr-CA" altLang="fr-FR" sz="2000" b="1" i="1" dirty="0">
                <a:latin typeface="Noto Sans" panose="020B0502040504020204" pitchFamily="34" charset="0"/>
                <a:ea typeface="Noto Sans" panose="020B0502040504020204" pitchFamily="34" charset="0"/>
                <a:cs typeface="Noto Sans" panose="020B0502040504020204" pitchFamily="34" charset="0"/>
              </a:rPr>
              <a:t>Suffisance des idées</a:t>
            </a:r>
          </a:p>
          <a:p>
            <a:pPr>
              <a:buClr>
                <a:srgbClr val="FFC000"/>
              </a:buClr>
              <a:buFont typeface="Wingdings" pitchFamily="2" charset="2"/>
              <a:buChar char="§"/>
            </a:pPr>
            <a:r>
              <a:rPr lang="fr-CA" altLang="fr-FR" sz="2000" b="1" i="1" dirty="0">
                <a:latin typeface="Noto Sans" panose="020B0502040504020204" pitchFamily="34" charset="0"/>
                <a:ea typeface="Noto Sans" panose="020B0502040504020204" pitchFamily="34" charset="0"/>
                <a:cs typeface="Noto Sans" panose="020B0502040504020204" pitchFamily="34" charset="0"/>
              </a:rPr>
              <a:t>Efficacité des stratégies utilisées</a:t>
            </a:r>
          </a:p>
        </p:txBody>
      </p:sp>
      <p:sp>
        <p:nvSpPr>
          <p:cNvPr id="11" name="Rectangle : coins arrondis 10">
            <a:extLst>
              <a:ext uri="{FF2B5EF4-FFF2-40B4-BE49-F238E27FC236}">
                <a16:creationId xmlns:a16="http://schemas.microsoft.com/office/drawing/2014/main" id="{14ADC483-C111-6722-C810-F9580770A4A5}"/>
              </a:ext>
            </a:extLst>
          </p:cNvPr>
          <p:cNvSpPr/>
          <p:nvPr/>
        </p:nvSpPr>
        <p:spPr bwMode="auto">
          <a:xfrm>
            <a:off x="2804846" y="4353720"/>
            <a:ext cx="3817830" cy="944562"/>
          </a:xfrm>
          <a:prstGeom prst="roundRect">
            <a:avLst/>
          </a:prstGeom>
          <a:solidFill>
            <a:srgbClr val="0070C0"/>
          </a:solidFill>
        </p:spPr>
        <p:style>
          <a:lnRef idx="0">
            <a:scrgbClr r="0" g="0" b="0"/>
          </a:lnRef>
          <a:fillRef idx="0">
            <a:scrgbClr r="0" g="0" b="0"/>
          </a:fillRef>
          <a:effectRef idx="0">
            <a:scrgbClr r="0" g="0" b="0"/>
          </a:effectRef>
          <a:fontRef idx="minor">
            <a:schemeClr val="lt1"/>
          </a:fontRef>
        </p:style>
        <p:txBody>
          <a:bodyPr lIns="57150" tIns="57150" rIns="57150" bIns="57150" spcCol="127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285750" indent="-285750" defTabSz="666750">
              <a:lnSpc>
                <a:spcPct val="90000"/>
              </a:lnSpc>
              <a:spcAft>
                <a:spcPct val="35000"/>
              </a:spcAft>
              <a:buClr>
                <a:srgbClr val="FFC000"/>
              </a:buClr>
              <a:buFont typeface="Wingdings" pitchFamily="2" charset="2"/>
              <a:buChar char="§"/>
              <a:defRPr/>
            </a:pPr>
            <a:r>
              <a:rPr lang="fr-CA" sz="2000" b="1" dirty="0">
                <a:solidFill>
                  <a:schemeClr val="bg1"/>
                </a:solidFill>
                <a:latin typeface="Arial" panose="020B0604020202020204" pitchFamily="34" charset="0"/>
                <a:cs typeface="Arial" panose="020B0604020202020204" pitchFamily="34" charset="0"/>
              </a:rPr>
              <a:t>Au moins 3 critères</a:t>
            </a:r>
          </a:p>
          <a:p>
            <a:pPr marL="285750" indent="-285750" defTabSz="666750">
              <a:lnSpc>
                <a:spcPct val="90000"/>
              </a:lnSpc>
              <a:spcAft>
                <a:spcPct val="35000"/>
              </a:spcAft>
              <a:buClr>
                <a:srgbClr val="FFC000"/>
              </a:buClr>
              <a:buFont typeface="Wingdings" pitchFamily="2" charset="2"/>
              <a:buChar char="§"/>
              <a:defRPr/>
            </a:pPr>
            <a:r>
              <a:rPr lang="fr-CA" sz="2000" b="1" dirty="0">
                <a:solidFill>
                  <a:schemeClr val="bg1"/>
                </a:solidFill>
                <a:latin typeface="Arial" panose="020B0604020202020204" pitchFamily="34" charset="0"/>
                <a:cs typeface="Arial" panose="020B0604020202020204" pitchFamily="34" charset="0"/>
              </a:rPr>
              <a:t>Maximum de 8 indicateurs</a:t>
            </a:r>
          </a:p>
        </p:txBody>
      </p:sp>
      <p:sp>
        <p:nvSpPr>
          <p:cNvPr id="9" name="Flèche droite 6">
            <a:extLst>
              <a:ext uri="{FF2B5EF4-FFF2-40B4-BE49-F238E27FC236}">
                <a16:creationId xmlns:a16="http://schemas.microsoft.com/office/drawing/2014/main" id="{994AA213-5A5C-594C-DEF1-67404B8942F2}"/>
              </a:ext>
            </a:extLst>
          </p:cNvPr>
          <p:cNvSpPr/>
          <p:nvPr/>
        </p:nvSpPr>
        <p:spPr>
          <a:xfrm>
            <a:off x="1992173" y="4537870"/>
            <a:ext cx="650174" cy="576262"/>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endParaRPr lang="fr-CA" dirty="0"/>
          </a:p>
        </p:txBody>
      </p:sp>
    </p:spTree>
    <p:extLst>
      <p:ext uri="{BB962C8B-B14F-4D97-AF65-F5344CB8AC3E}">
        <p14:creationId xmlns:p14="http://schemas.microsoft.com/office/powerpoint/2010/main" val="2343773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15</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10" name="ZoneTexte 9">
            <a:extLst>
              <a:ext uri="{FF2B5EF4-FFF2-40B4-BE49-F238E27FC236}">
                <a16:creationId xmlns:a16="http://schemas.microsoft.com/office/drawing/2014/main" id="{F8940902-AC6E-F811-47B6-4C42D9DEFB68}"/>
              </a:ext>
            </a:extLst>
          </p:cNvPr>
          <p:cNvSpPr txBox="1"/>
          <p:nvPr/>
        </p:nvSpPr>
        <p:spPr>
          <a:xfrm>
            <a:off x="1551388" y="1475892"/>
            <a:ext cx="8439777" cy="400110"/>
          </a:xfrm>
          <a:prstGeom prst="rect">
            <a:avLst/>
          </a:prstGeom>
          <a:noFill/>
        </p:spPr>
        <p:txBody>
          <a:bodyPr wrap="square" rtlCol="0">
            <a:spAutoFit/>
          </a:bodyPr>
          <a:lstStyle/>
          <a:p>
            <a:r>
              <a:rPr lang="fr-FR" sz="20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Associer les critères aux disciplines appropriées (</a:t>
            </a:r>
            <a:r>
              <a:rPr lang="fr-FR" sz="2000" b="1" dirty="0" err="1">
                <a:solidFill>
                  <a:srgbClr val="FFC000"/>
                </a:solidFill>
                <a:latin typeface="Noto Sans" panose="020B0502040504020204" pitchFamily="34" charset="0"/>
                <a:ea typeface="Noto Sans" panose="020B0502040504020204" pitchFamily="34" charset="0"/>
                <a:cs typeface="Noto Sans" panose="020B0502040504020204" pitchFamily="34" charset="0"/>
              </a:rPr>
              <a:t>Roegiers</a:t>
            </a:r>
            <a:r>
              <a:rPr lang="fr-FR" sz="20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 2010).</a:t>
            </a:r>
            <a:endParaRPr lang="fr-FR" sz="2000" dirty="0">
              <a:solidFill>
                <a:srgbClr val="FFC000"/>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2" name="Espace réservé du contenu 5">
            <a:extLst>
              <a:ext uri="{FF2B5EF4-FFF2-40B4-BE49-F238E27FC236}">
                <a16:creationId xmlns:a16="http://schemas.microsoft.com/office/drawing/2014/main" id="{9B1AA385-BA42-85D2-AFBF-C123B2B0FCE6}"/>
              </a:ext>
            </a:extLst>
          </p:cNvPr>
          <p:cNvGraphicFramePr>
            <a:graphicFrameLocks/>
          </p:cNvGraphicFramePr>
          <p:nvPr>
            <p:extLst>
              <p:ext uri="{D42A27DB-BD31-4B8C-83A1-F6EECF244321}">
                <p14:modId xmlns:p14="http://schemas.microsoft.com/office/powerpoint/2010/main" val="3703503064"/>
              </p:ext>
            </p:extLst>
          </p:nvPr>
        </p:nvGraphicFramePr>
        <p:xfrm>
          <a:off x="1044032" y="2002334"/>
          <a:ext cx="6169705" cy="3588240"/>
        </p:xfrm>
        <a:graphic>
          <a:graphicData uri="http://schemas.openxmlformats.org/drawingml/2006/table">
            <a:tbl>
              <a:tblPr/>
              <a:tblGrid>
                <a:gridCol w="614904">
                  <a:extLst>
                    <a:ext uri="{9D8B030D-6E8A-4147-A177-3AD203B41FA5}">
                      <a16:colId xmlns:a16="http://schemas.microsoft.com/office/drawing/2014/main" val="2373132979"/>
                    </a:ext>
                  </a:extLst>
                </a:gridCol>
                <a:gridCol w="5554801">
                  <a:extLst>
                    <a:ext uri="{9D8B030D-6E8A-4147-A177-3AD203B41FA5}">
                      <a16:colId xmlns:a16="http://schemas.microsoft.com/office/drawing/2014/main" val="3768273840"/>
                    </a:ext>
                  </a:extLst>
                </a:gridCol>
              </a:tblGrid>
              <a:tr h="2943413">
                <a:tc>
                  <a:txBody>
                    <a:bodyPr/>
                    <a:lstStyle/>
                    <a:p>
                      <a:pPr algn="ctr" rtl="0" fontAlgn="t">
                        <a:spcBef>
                          <a:spcPts val="0"/>
                        </a:spcBef>
                        <a:spcAft>
                          <a:spcPts val="0"/>
                        </a:spcAft>
                      </a:pPr>
                      <a:r>
                        <a:rPr lang="fr-CA" sz="2000" b="1" i="0" u="none" strike="noStrike" dirty="0">
                          <a:solidFill>
                            <a:srgbClr val="7030A0"/>
                          </a:solidFill>
                          <a:effectLst/>
                          <a:latin typeface="Noto Sans" panose="020B0502040504020204" pitchFamily="34" charset="0"/>
                          <a:ea typeface="Noto Sans" panose="020B0502040504020204" pitchFamily="34" charset="0"/>
                          <a:cs typeface="Noto Sans" panose="020B0502040504020204" pitchFamily="34" charset="0"/>
                        </a:rPr>
                        <a:t>Critères</a:t>
                      </a:r>
                      <a:endParaRPr lang="fr-CA" sz="1200" b="1" dirty="0">
                        <a:solidFill>
                          <a:srgbClr val="7030A0"/>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vert="vert270" anchor="ctr">
                    <a:lnL w="12700" cap="flat" cmpd="sng" algn="ctr">
                      <a:noFill/>
                      <a:prstDash val="solid"/>
                      <a:round/>
                      <a:headEnd type="none" w="med" len="med"/>
                      <a:tailEnd type="none" w="med" len="med"/>
                    </a:lnL>
                    <a:lnR w="28575"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Qualité des éléments prosodiques</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Pertinence des idées</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Interprétation correcte de la situation-problème</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Efficacité des outils et concepts utilisés</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Cohérence du texte</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Respect de la syntaxe</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Complétude de l’explication</a:t>
                      </a:r>
                    </a:p>
                    <a:p>
                      <a:pPr marL="171450" indent="-171450" algn="l" rtl="0" fontAlgn="t">
                        <a:spcBef>
                          <a:spcPts val="600"/>
                        </a:spcBef>
                        <a:spcAft>
                          <a:spcPts val="0"/>
                        </a:spcAft>
                        <a:buClr>
                          <a:srgbClr val="FFC000"/>
                        </a:buClr>
                        <a:buFont typeface="Wingdings" pitchFamily="2" charset="2"/>
                        <a:buChar char="§"/>
                      </a:pPr>
                      <a:r>
                        <a:rPr lang="fr-CA" sz="1600" dirty="0">
                          <a:effectLst/>
                          <a:latin typeface="Noto Sans" panose="020B0502040504020204" pitchFamily="34" charset="0"/>
                          <a:ea typeface="Noto Sans" panose="020B0502040504020204" pitchFamily="34" charset="0"/>
                          <a:cs typeface="Noto Sans" panose="020B0502040504020204" pitchFamily="34" charset="0"/>
                        </a:rPr>
                        <a:t>Exactitude des calculs</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Originalité de la production</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Précision des opérations</a:t>
                      </a:r>
                    </a:p>
                    <a:p>
                      <a:pPr marL="171450" indent="-171450" algn="l" rtl="0" fontAlgn="t">
                        <a:spcBef>
                          <a:spcPts val="600"/>
                        </a:spcBef>
                        <a:spcAft>
                          <a:spcPts val="0"/>
                        </a:spcAft>
                        <a:buClr>
                          <a:srgbClr val="FFC000"/>
                        </a:buClr>
                        <a:buFont typeface="Wingdings" pitchFamily="2" charset="2"/>
                        <a:buChar char="§"/>
                      </a:pPr>
                      <a:r>
                        <a:rPr lang="fr-CA"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Présentation soignée de la copie</a:t>
                      </a:r>
                      <a:endParaRPr lang="fr-CA" sz="160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72000" marT="72000" marB="72000">
                    <a:lnL w="28575"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15384040"/>
                  </a:ext>
                </a:extLst>
              </a:tr>
            </a:tbl>
          </a:graphicData>
        </a:graphic>
      </p:graphicFrame>
      <p:graphicFrame>
        <p:nvGraphicFramePr>
          <p:cNvPr id="13" name="Tableau 12">
            <a:extLst>
              <a:ext uri="{FF2B5EF4-FFF2-40B4-BE49-F238E27FC236}">
                <a16:creationId xmlns:a16="http://schemas.microsoft.com/office/drawing/2014/main" id="{C94BDC5E-1C6F-6B68-DC78-3A82B798BF1A}"/>
              </a:ext>
            </a:extLst>
          </p:cNvPr>
          <p:cNvGraphicFramePr>
            <a:graphicFrameLocks noGrp="1"/>
          </p:cNvGraphicFramePr>
          <p:nvPr>
            <p:extLst>
              <p:ext uri="{D42A27DB-BD31-4B8C-83A1-F6EECF244321}">
                <p14:modId xmlns:p14="http://schemas.microsoft.com/office/powerpoint/2010/main" val="3729864231"/>
              </p:ext>
            </p:extLst>
          </p:nvPr>
        </p:nvGraphicFramePr>
        <p:xfrm>
          <a:off x="7552132" y="2308922"/>
          <a:ext cx="2997085" cy="3171600"/>
        </p:xfrm>
        <a:graphic>
          <a:graphicData uri="http://schemas.openxmlformats.org/drawingml/2006/table">
            <a:tbl>
              <a:tblPr/>
              <a:tblGrid>
                <a:gridCol w="2997085">
                  <a:extLst>
                    <a:ext uri="{9D8B030D-6E8A-4147-A177-3AD203B41FA5}">
                      <a16:colId xmlns:a16="http://schemas.microsoft.com/office/drawing/2014/main" val="366313851"/>
                    </a:ext>
                  </a:extLst>
                </a:gridCol>
              </a:tblGrid>
              <a:tr h="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fr-CA" sz="1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Langues</a:t>
                      </a:r>
                      <a:endParaRPr lang="fr-CA"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007129732"/>
                  </a:ext>
                </a:extLst>
              </a:tr>
              <a:tr h="0">
                <a:tc>
                  <a:txBody>
                    <a:bodyPr/>
                    <a:lstStyle/>
                    <a:p>
                      <a:pPr algn="ctr" rtl="0" fontAlgn="t">
                        <a:spcBef>
                          <a:spcPts val="0"/>
                        </a:spcBef>
                        <a:spcAft>
                          <a:spcPts val="0"/>
                        </a:spcAft>
                      </a:pPr>
                      <a:r>
                        <a:rPr lang="fr-CA" sz="1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Maths</a:t>
                      </a:r>
                      <a:endParaRPr lang="fr-CA"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628793761"/>
                  </a:ext>
                </a:extLst>
              </a:tr>
              <a:tr h="0">
                <a:tc>
                  <a:txBody>
                    <a:bodyPr/>
                    <a:lstStyle/>
                    <a:p>
                      <a:pPr algn="ctr" rtl="0" fontAlgn="t">
                        <a:spcBef>
                          <a:spcPts val="0"/>
                        </a:spcBef>
                        <a:spcAft>
                          <a:spcPts val="0"/>
                        </a:spcAft>
                      </a:pPr>
                      <a:r>
                        <a:rPr lang="fr-CA" sz="1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Sciences</a:t>
                      </a:r>
                      <a:endParaRPr lang="fr-CA"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907850480"/>
                  </a:ext>
                </a:extLst>
              </a:tr>
              <a:tr h="50471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fr-CA" sz="1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Histoire-géographie</a:t>
                      </a:r>
                      <a:endParaRPr lang="fr-CA"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5953990"/>
                  </a:ext>
                </a:extLst>
              </a:tr>
              <a:tr h="0">
                <a:tc>
                  <a:txBody>
                    <a:bodyPr/>
                    <a:lstStyle/>
                    <a:p>
                      <a:pPr algn="ctr" rtl="0" fontAlgn="t">
                        <a:spcBef>
                          <a:spcPts val="0"/>
                        </a:spcBef>
                        <a:spcAft>
                          <a:spcPts val="0"/>
                        </a:spcAft>
                      </a:pPr>
                      <a:r>
                        <a:rPr lang="fr-CA" sz="1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Éducation civique</a:t>
                      </a:r>
                      <a:endParaRPr lang="fr-CA"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467788002"/>
                  </a:ext>
                </a:extLst>
              </a:tr>
            </a:tbl>
          </a:graphicData>
        </a:graphic>
      </p:graphicFrame>
    </p:spTree>
    <p:extLst>
      <p:ext uri="{BB962C8B-B14F-4D97-AF65-F5344CB8AC3E}">
        <p14:creationId xmlns:p14="http://schemas.microsoft.com/office/powerpoint/2010/main" val="2982253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16</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7" y="581080"/>
            <a:ext cx="6753027"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 : </a:t>
            </a:r>
            <a:r>
              <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rPr>
              <a:t>exemples de critères</a:t>
            </a:r>
          </a:p>
        </p:txBody>
      </p:sp>
      <p:graphicFrame>
        <p:nvGraphicFramePr>
          <p:cNvPr id="6" name="Espace réservé du contenu 5">
            <a:extLst>
              <a:ext uri="{FF2B5EF4-FFF2-40B4-BE49-F238E27FC236}">
                <a16:creationId xmlns:a16="http://schemas.microsoft.com/office/drawing/2014/main" id="{935A0FC4-893E-2A64-E3A1-BC4B49A6130E}"/>
              </a:ext>
            </a:extLst>
          </p:cNvPr>
          <p:cNvGraphicFramePr>
            <a:graphicFrameLocks/>
          </p:cNvGraphicFramePr>
          <p:nvPr>
            <p:extLst>
              <p:ext uri="{D42A27DB-BD31-4B8C-83A1-F6EECF244321}">
                <p14:modId xmlns:p14="http://schemas.microsoft.com/office/powerpoint/2010/main" val="1885423563"/>
              </p:ext>
            </p:extLst>
          </p:nvPr>
        </p:nvGraphicFramePr>
        <p:xfrm>
          <a:off x="1044032" y="1596364"/>
          <a:ext cx="10119457" cy="3922560"/>
        </p:xfrm>
        <a:graphic>
          <a:graphicData uri="http://schemas.openxmlformats.org/drawingml/2006/table">
            <a:tbl>
              <a:tblPr/>
              <a:tblGrid>
                <a:gridCol w="3924656">
                  <a:extLst>
                    <a:ext uri="{9D8B030D-6E8A-4147-A177-3AD203B41FA5}">
                      <a16:colId xmlns:a16="http://schemas.microsoft.com/office/drawing/2014/main" val="3768273840"/>
                    </a:ext>
                  </a:extLst>
                </a:gridCol>
                <a:gridCol w="981636">
                  <a:extLst>
                    <a:ext uri="{9D8B030D-6E8A-4147-A177-3AD203B41FA5}">
                      <a16:colId xmlns:a16="http://schemas.microsoft.com/office/drawing/2014/main" val="264669708"/>
                    </a:ext>
                  </a:extLst>
                </a:gridCol>
                <a:gridCol w="853888">
                  <a:extLst>
                    <a:ext uri="{9D8B030D-6E8A-4147-A177-3AD203B41FA5}">
                      <a16:colId xmlns:a16="http://schemas.microsoft.com/office/drawing/2014/main" val="2290442475"/>
                    </a:ext>
                  </a:extLst>
                </a:gridCol>
                <a:gridCol w="937001">
                  <a:extLst>
                    <a:ext uri="{9D8B030D-6E8A-4147-A177-3AD203B41FA5}">
                      <a16:colId xmlns:a16="http://schemas.microsoft.com/office/drawing/2014/main" val="2719871093"/>
                    </a:ext>
                  </a:extLst>
                </a:gridCol>
                <a:gridCol w="1812922">
                  <a:extLst>
                    <a:ext uri="{9D8B030D-6E8A-4147-A177-3AD203B41FA5}">
                      <a16:colId xmlns:a16="http://schemas.microsoft.com/office/drawing/2014/main" val="155414189"/>
                    </a:ext>
                  </a:extLst>
                </a:gridCol>
                <a:gridCol w="1609354">
                  <a:extLst>
                    <a:ext uri="{9D8B030D-6E8A-4147-A177-3AD203B41FA5}">
                      <a16:colId xmlns:a16="http://schemas.microsoft.com/office/drawing/2014/main" val="1133639588"/>
                    </a:ext>
                  </a:extLst>
                </a:gridCol>
              </a:tblGrid>
              <a:tr h="216377">
                <a:tc>
                  <a:txBody>
                    <a:bodyPr/>
                    <a:lstStyle/>
                    <a:p>
                      <a:pPr algn="ctr" rtl="0" fontAlgn="t">
                        <a:spcBef>
                          <a:spcPts val="0"/>
                        </a:spcBef>
                        <a:spcAft>
                          <a:spcPts val="0"/>
                        </a:spcAft>
                      </a:pPr>
                      <a:r>
                        <a:rPr lang="fr-CA" sz="1200" b="1" i="0" u="none" strike="noStrike"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Critères</a:t>
                      </a:r>
                      <a:endParaRPr lang="fr-CA" sz="1200" b="1"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tc>
                  <a:txBody>
                    <a:bodyPr/>
                    <a:lstStyle/>
                    <a:p>
                      <a:pPr algn="ctr" rtl="0" fontAlgn="t">
                        <a:spcBef>
                          <a:spcPts val="0"/>
                        </a:spcBef>
                        <a:spcAft>
                          <a:spcPts val="0"/>
                        </a:spcAft>
                      </a:pPr>
                      <a:r>
                        <a:rPr lang="fr-CA"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Langues</a:t>
                      </a:r>
                      <a:endPar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7F5891"/>
                    </a:solidFill>
                  </a:tcPr>
                </a:tc>
                <a:tc>
                  <a:txBody>
                    <a:bodyPr/>
                    <a:lstStyle/>
                    <a:p>
                      <a:pPr algn="ctr" rtl="0" fontAlgn="t">
                        <a:spcBef>
                          <a:spcPts val="0"/>
                        </a:spcBef>
                        <a:spcAft>
                          <a:spcPts val="0"/>
                        </a:spcAft>
                      </a:pPr>
                      <a:r>
                        <a:rPr lang="fr-CA"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Maths</a:t>
                      </a:r>
                      <a:endPar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solidFill>
                  </a:tcPr>
                </a:tc>
                <a:tc>
                  <a:txBody>
                    <a:bodyPr/>
                    <a:lstStyle/>
                    <a:p>
                      <a:pPr algn="ctr" rtl="0" fontAlgn="t">
                        <a:spcBef>
                          <a:spcPts val="0"/>
                        </a:spcBef>
                        <a:spcAft>
                          <a:spcPts val="0"/>
                        </a:spcAft>
                      </a:pPr>
                      <a:r>
                        <a:rPr lang="fr-CA"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Sciences</a:t>
                      </a:r>
                      <a:endPar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7F5891"/>
                    </a:solidFill>
                  </a:tcPr>
                </a:tc>
                <a:tc>
                  <a:txBody>
                    <a:bodyPr/>
                    <a:lstStyle/>
                    <a:p>
                      <a:pPr algn="ctr" rtl="0" fontAlgn="t">
                        <a:spcBef>
                          <a:spcPts val="0"/>
                        </a:spcBef>
                        <a:spcAft>
                          <a:spcPts val="0"/>
                        </a:spcAft>
                      </a:pPr>
                      <a:r>
                        <a:rPr lang="fr-CA"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Histoire Géographie</a:t>
                      </a:r>
                      <a:endPar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solidFill>
                  </a:tcPr>
                </a:tc>
                <a:tc>
                  <a:txBody>
                    <a:bodyPr/>
                    <a:lstStyle/>
                    <a:p>
                      <a:pPr algn="ctr" rtl="0" fontAlgn="t">
                        <a:spcBef>
                          <a:spcPts val="0"/>
                        </a:spcBef>
                        <a:spcAft>
                          <a:spcPts val="0"/>
                        </a:spcAft>
                      </a:pPr>
                      <a:r>
                        <a:rPr lang="fr-CA"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Éducation </a:t>
                      </a:r>
                      <a:r>
                        <a:rPr lang="fr-CA" sz="12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civique</a:t>
                      </a:r>
                      <a:endPar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7F5891"/>
                    </a:solidFill>
                  </a:tcPr>
                </a:tc>
                <a:extLst>
                  <a:ext uri="{0D108BD9-81ED-4DB2-BD59-A6C34878D82A}">
                    <a16:rowId xmlns:a16="http://schemas.microsoft.com/office/drawing/2014/main" val="4278476258"/>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Qualité des éléments prosodiques</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15384040"/>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Pertinence des idées</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96230592"/>
                  </a:ext>
                </a:extLst>
              </a:tr>
              <a:tr h="211070">
                <a:tc>
                  <a:txBody>
                    <a:bodyPr/>
                    <a:lstStyle/>
                    <a:p>
                      <a:pPr algn="l"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Interprétation correcte de la situation-problème</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179175185"/>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Efficacité des outils et concepts utilisés</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95357792"/>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Cohérence du texte</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272858664"/>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Respect de la syntaxe</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176688151"/>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Complétude de l’explication</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10642300"/>
                  </a:ext>
                </a:extLst>
              </a:tr>
              <a:tr h="211070">
                <a:tc>
                  <a:txBody>
                    <a:bodyPr/>
                    <a:lstStyle/>
                    <a:p>
                      <a:pPr algn="just" rtl="0" fontAlgn="t">
                        <a:spcBef>
                          <a:spcPts val="0"/>
                        </a:spcBef>
                        <a:spcAft>
                          <a:spcPts val="0"/>
                        </a:spcAft>
                      </a:pPr>
                      <a:r>
                        <a:rPr lang="fr-CA" sz="1200" dirty="0">
                          <a:effectLst/>
                          <a:latin typeface="Noto Sans" panose="020B0502040504020204" pitchFamily="34" charset="0"/>
                          <a:ea typeface="Noto Sans" panose="020B0502040504020204" pitchFamily="34" charset="0"/>
                          <a:cs typeface="Noto Sans" panose="020B0502040504020204" pitchFamily="34" charset="0"/>
                        </a:rPr>
                        <a:t>Exactitude des calculs</a:t>
                      </a: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971926902"/>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Originalité de la production</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550924291"/>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Précision des opérations</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316655749"/>
                  </a:ext>
                </a:extLst>
              </a:tr>
              <a:tr h="211070">
                <a:tc>
                  <a:txBody>
                    <a:bodyPr/>
                    <a:lstStyle/>
                    <a:p>
                      <a:pPr algn="just" rtl="0" fontAlgn="t">
                        <a:spcBef>
                          <a:spcPts val="0"/>
                        </a:spcBef>
                        <a:spcAft>
                          <a:spcPts val="0"/>
                        </a:spcAft>
                      </a:pPr>
                      <a:r>
                        <a:rPr lang="fr-CA"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Présentation soignée de la copie</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72000" marB="72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fontAlgn="t"/>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rtl="0" fontAlgn="t">
                        <a:spcBef>
                          <a:spcPts val="0"/>
                        </a:spcBef>
                        <a:spcAft>
                          <a:spcPts val="0"/>
                        </a:spcAft>
                      </a:pPr>
                      <a:r>
                        <a:rPr lang="fr-CA" sz="2000" b="1" i="0"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a:t>
                      </a:r>
                      <a:endParaRPr lang="fr-CA" sz="20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933880047"/>
                  </a:ext>
                </a:extLst>
              </a:tr>
            </a:tbl>
          </a:graphicData>
        </a:graphic>
      </p:graphicFrame>
      <p:sp>
        <p:nvSpPr>
          <p:cNvPr id="7" name="ZoneTexte 6">
            <a:extLst>
              <a:ext uri="{FF2B5EF4-FFF2-40B4-BE49-F238E27FC236}">
                <a16:creationId xmlns:a16="http://schemas.microsoft.com/office/drawing/2014/main" id="{6628E253-EFF6-8AE5-F666-983280F34F07}"/>
              </a:ext>
            </a:extLst>
          </p:cNvPr>
          <p:cNvSpPr txBox="1"/>
          <p:nvPr/>
        </p:nvSpPr>
        <p:spPr>
          <a:xfrm rot="1819361">
            <a:off x="7650570" y="591108"/>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spTree>
    <p:extLst>
      <p:ext uri="{BB962C8B-B14F-4D97-AF65-F5344CB8AC3E}">
        <p14:creationId xmlns:p14="http://schemas.microsoft.com/office/powerpoint/2010/main" val="1986562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Comment rédiger un critère spécifique à une tâche</a:t>
            </a:r>
            <a:endParaRPr lang="fr-FR" b="0" i="1" dirty="0"/>
          </a:p>
        </p:txBody>
      </p:sp>
      <p:graphicFrame>
        <p:nvGraphicFramePr>
          <p:cNvPr id="7" name="Espace réservé du contenu 5">
            <a:extLst>
              <a:ext uri="{FF2B5EF4-FFF2-40B4-BE49-F238E27FC236}">
                <a16:creationId xmlns:a16="http://schemas.microsoft.com/office/drawing/2014/main" id="{151B7DEC-1EC6-153A-9131-D1788019445B}"/>
              </a:ext>
            </a:extLst>
          </p:cNvPr>
          <p:cNvGraphicFramePr>
            <a:graphicFrameLocks/>
          </p:cNvGraphicFramePr>
          <p:nvPr>
            <p:extLst>
              <p:ext uri="{D42A27DB-BD31-4B8C-83A1-F6EECF244321}">
                <p14:modId xmlns:p14="http://schemas.microsoft.com/office/powerpoint/2010/main" val="1256564433"/>
              </p:ext>
            </p:extLst>
          </p:nvPr>
        </p:nvGraphicFramePr>
        <p:xfrm>
          <a:off x="1687606" y="2075687"/>
          <a:ext cx="9560858" cy="855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e 7">
            <a:extLst>
              <a:ext uri="{FF2B5EF4-FFF2-40B4-BE49-F238E27FC236}">
                <a16:creationId xmlns:a16="http://schemas.microsoft.com/office/drawing/2014/main" id="{E9C5802E-E41F-9C81-4A5D-AE578F3CE1AE}"/>
              </a:ext>
            </a:extLst>
          </p:cNvPr>
          <p:cNvGrpSpPr/>
          <p:nvPr/>
        </p:nvGrpSpPr>
        <p:grpSpPr>
          <a:xfrm>
            <a:off x="1806140" y="3188553"/>
            <a:ext cx="9314577" cy="1815882"/>
            <a:chOff x="1396006" y="4762241"/>
            <a:chExt cx="9262041" cy="1643532"/>
          </a:xfrm>
        </p:grpSpPr>
        <p:sp>
          <p:nvSpPr>
            <p:cNvPr id="9" name="ZoneTexte 8">
              <a:extLst>
                <a:ext uri="{FF2B5EF4-FFF2-40B4-BE49-F238E27FC236}">
                  <a16:creationId xmlns:a16="http://schemas.microsoft.com/office/drawing/2014/main" id="{B876357E-E447-0A75-9CD9-F05E11384D5B}"/>
                </a:ext>
              </a:extLst>
            </p:cNvPr>
            <p:cNvSpPr txBox="1"/>
            <p:nvPr/>
          </p:nvSpPr>
          <p:spPr>
            <a:xfrm>
              <a:off x="1396006" y="4762241"/>
              <a:ext cx="1883910" cy="1197828"/>
            </a:xfrm>
            <a:prstGeom prst="rect">
              <a:avLst/>
            </a:prstGeom>
            <a:noFill/>
          </p:spPr>
          <p:txBody>
            <a:bodyPr wrap="square" rtlCol="0" anchor="ctr" anchorCtr="0">
              <a:spAutoFit/>
            </a:bodyPr>
            <a:lstStyle/>
            <a:p>
              <a:pPr algn="ctr"/>
              <a:r>
                <a:rPr lang="fr-FR" sz="1600" dirty="0">
                  <a:latin typeface="Noto Sans" panose="020B0502040504020204" pitchFamily="34" charset="0"/>
                  <a:ea typeface="Noto Sans" panose="020B0502040504020204" pitchFamily="34" charset="0"/>
                  <a:cs typeface="Noto Sans" panose="020B0502040504020204" pitchFamily="34" charset="0"/>
                </a:rPr>
                <a:t>Choisir les critères pour chacune des compétences ciblées.</a:t>
              </a:r>
            </a:p>
          </p:txBody>
        </p:sp>
        <p:sp>
          <p:nvSpPr>
            <p:cNvPr id="10" name="Flèche vers la droite 7">
              <a:extLst>
                <a:ext uri="{FF2B5EF4-FFF2-40B4-BE49-F238E27FC236}">
                  <a16:creationId xmlns:a16="http://schemas.microsoft.com/office/drawing/2014/main" id="{9F3D7062-9104-5225-4FCB-9FB547D32C43}"/>
                </a:ext>
              </a:extLst>
            </p:cNvPr>
            <p:cNvSpPr/>
            <p:nvPr/>
          </p:nvSpPr>
          <p:spPr>
            <a:xfrm>
              <a:off x="3517820" y="4948831"/>
              <a:ext cx="568277" cy="600165"/>
            </a:xfrm>
            <a:prstGeom prst="rightArrow">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fr-FR"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Flèche vers la droite 8">
              <a:extLst>
                <a:ext uri="{FF2B5EF4-FFF2-40B4-BE49-F238E27FC236}">
                  <a16:creationId xmlns:a16="http://schemas.microsoft.com/office/drawing/2014/main" id="{87E86DE6-AB93-4B90-7162-4D6EA4BDCBC5}"/>
                </a:ext>
              </a:extLst>
            </p:cNvPr>
            <p:cNvSpPr/>
            <p:nvPr/>
          </p:nvSpPr>
          <p:spPr>
            <a:xfrm>
              <a:off x="7174847" y="4948831"/>
              <a:ext cx="532620" cy="600165"/>
            </a:xfrm>
            <a:prstGeom prst="rightArrow">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fr-FR"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ZoneTexte 11">
              <a:extLst>
                <a:ext uri="{FF2B5EF4-FFF2-40B4-BE49-F238E27FC236}">
                  <a16:creationId xmlns:a16="http://schemas.microsoft.com/office/drawing/2014/main" id="{35F7BE20-0542-4459-50A4-1ACAC97DFB06}"/>
                </a:ext>
              </a:extLst>
            </p:cNvPr>
            <p:cNvSpPr txBox="1"/>
            <p:nvPr/>
          </p:nvSpPr>
          <p:spPr>
            <a:xfrm>
              <a:off x="4554075" y="4872852"/>
              <a:ext cx="2215190" cy="752125"/>
            </a:xfrm>
            <a:prstGeom prst="rect">
              <a:avLst/>
            </a:prstGeom>
            <a:noFill/>
          </p:spPr>
          <p:txBody>
            <a:bodyPr wrap="square" rtlCol="0" anchor="ctr" anchorCtr="0">
              <a:spAutoFit/>
            </a:bodyPr>
            <a:lstStyle/>
            <a:p>
              <a:pPr algn="ctr"/>
              <a:r>
                <a:rPr lang="fr-FR" sz="1600" dirty="0">
                  <a:latin typeface="Noto Sans" panose="020B0502040504020204" pitchFamily="34" charset="0"/>
                  <a:ea typeface="Noto Sans" panose="020B0502040504020204" pitchFamily="34" charset="0"/>
                  <a:cs typeface="Noto Sans" panose="020B0502040504020204" pitchFamily="34" charset="0"/>
                </a:rPr>
                <a:t>Les reformuler en indicateurs en lien avec la tâche.</a:t>
              </a:r>
            </a:p>
          </p:txBody>
        </p:sp>
        <p:sp>
          <p:nvSpPr>
            <p:cNvPr id="13" name="ZoneTexte 12">
              <a:extLst>
                <a:ext uri="{FF2B5EF4-FFF2-40B4-BE49-F238E27FC236}">
                  <a16:creationId xmlns:a16="http://schemas.microsoft.com/office/drawing/2014/main" id="{59F6197B-FF91-B324-D529-5F2CA03BDC09}"/>
                </a:ext>
              </a:extLst>
            </p:cNvPr>
            <p:cNvSpPr txBox="1"/>
            <p:nvPr/>
          </p:nvSpPr>
          <p:spPr>
            <a:xfrm>
              <a:off x="8216148" y="4762241"/>
              <a:ext cx="2441899" cy="1643532"/>
            </a:xfrm>
            <a:prstGeom prst="rect">
              <a:avLst/>
            </a:prstGeom>
            <a:noFill/>
          </p:spPr>
          <p:txBody>
            <a:bodyPr wrap="square" rtlCol="0" anchor="ctr" anchorCtr="0">
              <a:spAutoFit/>
            </a:bodyPr>
            <a:lstStyle/>
            <a:p>
              <a:pPr algn="ctr"/>
              <a:r>
                <a:rPr lang="fr-FR" sz="1600" dirty="0">
                  <a:latin typeface="Noto Sans" panose="020B0502040504020204" pitchFamily="34" charset="0"/>
                  <a:ea typeface="Noto Sans" panose="020B0502040504020204" pitchFamily="34" charset="0"/>
                  <a:cs typeface="Noto Sans" panose="020B0502040504020204" pitchFamily="34" charset="0"/>
                </a:rPr>
                <a:t>Décrire ce que l’on doit observer dans les traces de l’élève afin que ce dernier démontre qu’il a bien compris, qu’il a bien agi, qu’il est </a:t>
              </a:r>
              <a:r>
                <a:rPr lang="fr-FR" sz="1600">
                  <a:latin typeface="Noto Sans" panose="020B0502040504020204" pitchFamily="34" charset="0"/>
                  <a:ea typeface="Noto Sans" panose="020B0502040504020204" pitchFamily="34" charset="0"/>
                  <a:cs typeface="Noto Sans" panose="020B0502040504020204" pitchFamily="34" charset="0"/>
                </a:rPr>
                <a:t>compétent.</a:t>
              </a:r>
              <a:endParaRPr lang="fr-FR" sz="1600" dirty="0">
                <a:latin typeface="Noto Sans" panose="020B0502040504020204" pitchFamily="34" charset="0"/>
                <a:ea typeface="Noto Sans" panose="020B0502040504020204" pitchFamily="34" charset="0"/>
                <a:cs typeface="Noto Sans" panose="020B0502040504020204" pitchFamily="34" charset="0"/>
              </a:endParaRPr>
            </a:p>
          </p:txBody>
        </p:sp>
      </p:grpSp>
    </p:spTree>
    <p:extLst>
      <p:ext uri="{BB962C8B-B14F-4D97-AF65-F5344CB8AC3E}">
        <p14:creationId xmlns:p14="http://schemas.microsoft.com/office/powerpoint/2010/main" val="184061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Comment rédiger un critère spécifique à une tâche</a:t>
            </a:r>
            <a:endParaRPr lang="fr-FR" b="0" i="1" dirty="0"/>
          </a:p>
        </p:txBody>
      </p:sp>
      <p:sp>
        <p:nvSpPr>
          <p:cNvPr id="6" name="Titre 5">
            <a:extLst>
              <a:ext uri="{FF2B5EF4-FFF2-40B4-BE49-F238E27FC236}">
                <a16:creationId xmlns:a16="http://schemas.microsoft.com/office/drawing/2014/main" id="{61322517-01FF-1DF4-A9BC-28C4B7F2AA0E}"/>
              </a:ext>
            </a:extLst>
          </p:cNvPr>
          <p:cNvSpPr txBox="1">
            <a:spLocks/>
          </p:cNvSpPr>
          <p:nvPr/>
        </p:nvSpPr>
        <p:spPr>
          <a:xfrm>
            <a:off x="1411145" y="967215"/>
            <a:ext cx="10092813" cy="77417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fr-FR" sz="1800" dirty="0">
                <a:solidFill>
                  <a:schemeClr val="accent3"/>
                </a:solidFill>
              </a:rPr>
              <a:t>Reformuler les critères d’évaluation en indicateurs observables spécifiques à la tâche</a:t>
            </a:r>
          </a:p>
        </p:txBody>
      </p:sp>
      <p:graphicFrame>
        <p:nvGraphicFramePr>
          <p:cNvPr id="14" name="Espace réservé du contenu 5">
            <a:extLst>
              <a:ext uri="{FF2B5EF4-FFF2-40B4-BE49-F238E27FC236}">
                <a16:creationId xmlns:a16="http://schemas.microsoft.com/office/drawing/2014/main" id="{8643CC0E-9787-E575-6CA3-8AF64BC10D8A}"/>
              </a:ext>
            </a:extLst>
          </p:cNvPr>
          <p:cNvGraphicFramePr>
            <a:graphicFrameLocks/>
          </p:cNvGraphicFramePr>
          <p:nvPr>
            <p:extLst>
              <p:ext uri="{D42A27DB-BD31-4B8C-83A1-F6EECF244321}">
                <p14:modId xmlns:p14="http://schemas.microsoft.com/office/powerpoint/2010/main" val="1429027708"/>
              </p:ext>
            </p:extLst>
          </p:nvPr>
        </p:nvGraphicFramePr>
        <p:xfrm>
          <a:off x="1546412" y="1671618"/>
          <a:ext cx="9540688" cy="3736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855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 de situation 1 (primaire)</a:t>
            </a:r>
            <a:endParaRPr lang="fr-FR" b="0" i="1" dirty="0"/>
          </a:p>
        </p:txBody>
      </p:sp>
      <p:graphicFrame>
        <p:nvGraphicFramePr>
          <p:cNvPr id="6" name="Tableau 5">
            <a:extLst>
              <a:ext uri="{FF2B5EF4-FFF2-40B4-BE49-F238E27FC236}">
                <a16:creationId xmlns:a16="http://schemas.microsoft.com/office/drawing/2014/main" id="{66E5DF8C-1050-F3C1-D15D-04CBFF6F8CA4}"/>
              </a:ext>
            </a:extLst>
          </p:cNvPr>
          <p:cNvGraphicFramePr>
            <a:graphicFrameLocks noGrp="1"/>
          </p:cNvGraphicFramePr>
          <p:nvPr>
            <p:extLst>
              <p:ext uri="{D42A27DB-BD31-4B8C-83A1-F6EECF244321}">
                <p14:modId xmlns:p14="http://schemas.microsoft.com/office/powerpoint/2010/main" val="1987381391"/>
              </p:ext>
            </p:extLst>
          </p:nvPr>
        </p:nvGraphicFramePr>
        <p:xfrm>
          <a:off x="2666685" y="2877328"/>
          <a:ext cx="7575808" cy="2207760"/>
        </p:xfrm>
        <a:graphic>
          <a:graphicData uri="http://schemas.openxmlformats.org/drawingml/2006/table">
            <a:tbl>
              <a:tblPr firstRow="1">
                <a:tableStyleId>{F5AB1C69-6EDB-4FF4-983F-18BD219EF322}</a:tableStyleId>
              </a:tblPr>
              <a:tblGrid>
                <a:gridCol w="5056411">
                  <a:extLst>
                    <a:ext uri="{9D8B030D-6E8A-4147-A177-3AD203B41FA5}">
                      <a16:colId xmlns:a16="http://schemas.microsoft.com/office/drawing/2014/main" val="2019293877"/>
                    </a:ext>
                  </a:extLst>
                </a:gridCol>
                <a:gridCol w="2519397">
                  <a:extLst>
                    <a:ext uri="{9D8B030D-6E8A-4147-A177-3AD203B41FA5}">
                      <a16:colId xmlns:a16="http://schemas.microsoft.com/office/drawing/2014/main" val="2143610329"/>
                    </a:ext>
                  </a:extLst>
                </a:gridCol>
              </a:tblGrid>
              <a:tr h="352479">
                <a:tc>
                  <a:txBody>
                    <a:bodyPr/>
                    <a:lstStyle/>
                    <a:p>
                      <a:pPr algn="ctr">
                        <a:spcAft>
                          <a:spcPts val="0"/>
                        </a:spcAft>
                      </a:pPr>
                      <a:r>
                        <a:rPr lang="fr-CA" sz="18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Référentiel</a:t>
                      </a:r>
                      <a:endParaRPr lang="fr-CA" sz="16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6111500"/>
                  </a:ext>
                </a:extLst>
              </a:tr>
              <a:tr h="352479">
                <a:tc>
                  <a:txBody>
                    <a:bodyPr/>
                    <a:lstStyle/>
                    <a:p>
                      <a:pPr>
                        <a:spcAft>
                          <a:spcPts val="0"/>
                        </a:spcAft>
                      </a:pPr>
                      <a:r>
                        <a:rPr lang="fr-CA" sz="14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Respecte l’intention d’écriture.</a:t>
                      </a:r>
                      <a:endPar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1389144821"/>
                  </a:ext>
                </a:extLst>
              </a:tr>
              <a:tr h="352479">
                <a:tc>
                  <a:txBody>
                    <a:bodyPr/>
                    <a:lstStyle/>
                    <a:p>
                      <a:r>
                        <a:rPr lang="fr-CA" sz="14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Structure bien son </a:t>
                      </a:r>
                      <a:r>
                        <a:rPr kumimoji="0" lang="fr-CA" sz="1400" b="0"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texte.</a:t>
                      </a:r>
                      <a:endPar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endParaRPr lang="fr-FR" sz="140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3910651351"/>
                  </a:ext>
                </a:extLst>
              </a:tr>
              <a:tr h="352479">
                <a:tc>
                  <a:txBody>
                    <a:bodyPr/>
                    <a:lstStyle/>
                    <a:p>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Utilise un vocabulaire précis et significatif.</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endParaRPr lang="fr-FR" sz="140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207825825"/>
                  </a:ext>
                </a:extLst>
              </a:tr>
              <a:tr h="352479">
                <a:tc>
                  <a:txBody>
                    <a:bodyPr/>
                    <a:lstStyle/>
                    <a:p>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Rédige des phrases bien construites et bien ponctuées.</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FBE5FF"/>
                    </a:solidFill>
                  </a:tcPr>
                </a:tc>
                <a:extLst>
                  <a:ext uri="{0D108BD9-81ED-4DB2-BD59-A6C34878D82A}">
                    <a16:rowId xmlns:a16="http://schemas.microsoft.com/office/drawing/2014/main" val="197800849"/>
                  </a:ext>
                </a:extLst>
              </a:tr>
            </a:tbl>
          </a:graphicData>
        </a:graphic>
      </p:graphicFrame>
      <p:pic>
        <p:nvPicPr>
          <p:cNvPr id="8" name="Picture 2">
            <a:extLst>
              <a:ext uri="{FF2B5EF4-FFF2-40B4-BE49-F238E27FC236}">
                <a16:creationId xmlns:a16="http://schemas.microsoft.com/office/drawing/2014/main" id="{1E6E8E80-5353-659B-4270-DDF641CEC55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66685" y="1628553"/>
            <a:ext cx="1664847" cy="108742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02EFD9B4-F774-9BA3-5ABF-E6A9E7B9AE8B}"/>
              </a:ext>
            </a:extLst>
          </p:cNvPr>
          <p:cNvSpPr txBox="1"/>
          <p:nvPr/>
        </p:nvSpPr>
        <p:spPr>
          <a:xfrm>
            <a:off x="4437810" y="2071955"/>
            <a:ext cx="6152028" cy="707886"/>
          </a:xfrm>
          <a:prstGeom prst="rect">
            <a:avLst/>
          </a:prstGeom>
          <a:noFill/>
        </p:spPr>
        <p:txBody>
          <a:bodyPr wrap="square">
            <a:spAutoFit/>
          </a:bodyPr>
          <a:lstStyle/>
          <a:p>
            <a:pPr>
              <a:spcBef>
                <a:spcPts val="600"/>
              </a:spcBef>
              <a:spcAft>
                <a:spcPts val="600"/>
              </a:spcAft>
            </a:pPr>
            <a: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Compétence : </a:t>
            </a:r>
            <a:b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br>
            <a:r>
              <a:rPr lang="fr-CA" sz="2000" b="1" dirty="0">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Écrire des textes variés</a:t>
            </a:r>
          </a:p>
        </p:txBody>
      </p:sp>
    </p:spTree>
    <p:extLst>
      <p:ext uri="{BB962C8B-B14F-4D97-AF65-F5344CB8AC3E}">
        <p14:creationId xmlns:p14="http://schemas.microsoft.com/office/powerpoint/2010/main" val="25594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 de situation 2 (secondaire)</a:t>
            </a:r>
            <a:endParaRPr lang="fr-FR" b="0" i="1" dirty="0"/>
          </a:p>
        </p:txBody>
      </p:sp>
      <p:graphicFrame>
        <p:nvGraphicFramePr>
          <p:cNvPr id="6" name="Tableau 5">
            <a:extLst>
              <a:ext uri="{FF2B5EF4-FFF2-40B4-BE49-F238E27FC236}">
                <a16:creationId xmlns:a16="http://schemas.microsoft.com/office/drawing/2014/main" id="{66E5DF8C-1050-F3C1-D15D-04CBFF6F8CA4}"/>
              </a:ext>
            </a:extLst>
          </p:cNvPr>
          <p:cNvGraphicFramePr>
            <a:graphicFrameLocks noGrp="1"/>
          </p:cNvGraphicFramePr>
          <p:nvPr>
            <p:extLst>
              <p:ext uri="{D42A27DB-BD31-4B8C-83A1-F6EECF244321}">
                <p14:modId xmlns:p14="http://schemas.microsoft.com/office/powerpoint/2010/main" val="3273316733"/>
              </p:ext>
            </p:extLst>
          </p:nvPr>
        </p:nvGraphicFramePr>
        <p:xfrm>
          <a:off x="2002334" y="2611259"/>
          <a:ext cx="8635568" cy="2604000"/>
        </p:xfrm>
        <a:graphic>
          <a:graphicData uri="http://schemas.openxmlformats.org/drawingml/2006/table">
            <a:tbl>
              <a:tblPr firstRow="1">
                <a:tableStyleId>{F5AB1C69-6EDB-4FF4-983F-18BD219EF322}</a:tableStyleId>
              </a:tblPr>
              <a:tblGrid>
                <a:gridCol w="4317784">
                  <a:extLst>
                    <a:ext uri="{9D8B030D-6E8A-4147-A177-3AD203B41FA5}">
                      <a16:colId xmlns:a16="http://schemas.microsoft.com/office/drawing/2014/main" val="2019293877"/>
                    </a:ext>
                  </a:extLst>
                </a:gridCol>
                <a:gridCol w="4317784">
                  <a:extLst>
                    <a:ext uri="{9D8B030D-6E8A-4147-A177-3AD203B41FA5}">
                      <a16:colId xmlns:a16="http://schemas.microsoft.com/office/drawing/2014/main" val="2143610329"/>
                    </a:ext>
                  </a:extLst>
                </a:gridCol>
              </a:tblGrid>
              <a:tr h="352479">
                <a:tc>
                  <a:txBody>
                    <a:bodyPr/>
                    <a:lstStyle/>
                    <a:p>
                      <a:pPr algn="ctr">
                        <a:spcAft>
                          <a:spcPts val="0"/>
                        </a:spcAft>
                      </a:pPr>
                      <a:r>
                        <a:rPr lang="fr-CA" sz="16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Référentiel</a:t>
                      </a:r>
                    </a:p>
                  </a:txBody>
                  <a:tcPr marL="108000" marR="108000" marT="108000" marB="108000" anchor="ctr">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ctr"/>
                      <a:r>
                        <a:rPr lang="fr-FR" sz="1400" dirty="0">
                          <a:latin typeface="Noto Sans" panose="020B0502040504020204" pitchFamily="34" charset="0"/>
                          <a:ea typeface="Noto Sans" panose="020B0502040504020204" pitchFamily="34" charset="0"/>
                          <a:cs typeface="Noto Sans" panose="020B0502040504020204" pitchFamily="34" charset="0"/>
                        </a:rPr>
                        <a:t>Critères d’évaluation</a:t>
                      </a:r>
                    </a:p>
                  </a:txBody>
                  <a:tcPr marL="108000" marR="108000" marT="108000" marB="108000"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6111500"/>
                  </a:ext>
                </a:extLst>
              </a:tr>
              <a:tr h="352479">
                <a:tc>
                  <a:txBody>
                    <a:bodyPr/>
                    <a:lstStyle/>
                    <a:p>
                      <a:pPr>
                        <a:spcAft>
                          <a:spcPts val="0"/>
                        </a:spcAft>
                      </a:pPr>
                      <a:r>
                        <a:rPr lang="fr-CA" sz="14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r>
                        <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Manifestation d’une compréhension adéquate </a:t>
                      </a:r>
                      <a:br>
                        <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 la situation-problème.</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400" b="1" dirty="0">
                          <a:latin typeface="Noto Sans" panose="020B0502040504020204" pitchFamily="34" charset="0"/>
                          <a:ea typeface="Noto Sans" panose="020B0502040504020204" pitchFamily="34" charset="0"/>
                          <a:cs typeface="Noto Sans" panose="020B0502040504020204" pitchFamily="34" charset="0"/>
                        </a:rPr>
                        <a:t>Précision</a:t>
                      </a:r>
                      <a:r>
                        <a:rPr lang="fr-FR" sz="1400" dirty="0">
                          <a:latin typeface="Noto Sans" panose="020B0502040504020204" pitchFamily="34" charset="0"/>
                          <a:ea typeface="Noto Sans" panose="020B0502040504020204" pitchFamily="34" charset="0"/>
                          <a:cs typeface="Noto Sans" panose="020B0502040504020204" pitchFamily="34" charset="0"/>
                        </a:rPr>
                        <a:t> du but et des données.</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1389144821"/>
                  </a:ext>
                </a:extLst>
              </a:tr>
              <a:tr h="352479">
                <a:tc>
                  <a:txBody>
                    <a:bodyPr/>
                    <a:lstStyle/>
                    <a:p>
                      <a:r>
                        <a:rPr lang="fr-CA" sz="14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 </a:t>
                      </a:r>
                      <a:r>
                        <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Mobilisation des savoirs mathématiques </a:t>
                      </a:r>
                      <a:br>
                        <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appropriés à la situation-problème.</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400" b="1">
                          <a:latin typeface="Noto Sans" panose="020B0502040504020204" pitchFamily="34" charset="0"/>
                          <a:ea typeface="Noto Sans" panose="020B0502040504020204" pitchFamily="34" charset="0"/>
                          <a:cs typeface="Noto Sans" panose="020B0502040504020204" pitchFamily="34" charset="0"/>
                        </a:rPr>
                        <a:t>Efficacité</a:t>
                      </a:r>
                      <a:r>
                        <a:rPr lang="fr-FR" sz="1400">
                          <a:latin typeface="Noto Sans" panose="020B0502040504020204" pitchFamily="34" charset="0"/>
                          <a:ea typeface="Noto Sans" panose="020B0502040504020204" pitchFamily="34" charset="0"/>
                          <a:cs typeface="Noto Sans" panose="020B0502040504020204" pitchFamily="34" charset="0"/>
                        </a:rPr>
                        <a:t> des concepts </a:t>
                      </a:r>
                      <a:br>
                        <a:rPr lang="fr-FR" sz="1400">
                          <a:latin typeface="Noto Sans" panose="020B0502040504020204" pitchFamily="34" charset="0"/>
                          <a:ea typeface="Noto Sans" panose="020B0502040504020204" pitchFamily="34" charset="0"/>
                          <a:cs typeface="Noto Sans" panose="020B0502040504020204" pitchFamily="34" charset="0"/>
                        </a:rPr>
                      </a:br>
                      <a:r>
                        <a:rPr lang="fr-FR" sz="1400">
                          <a:latin typeface="Noto Sans" panose="020B0502040504020204" pitchFamily="34" charset="0"/>
                          <a:ea typeface="Noto Sans" panose="020B0502040504020204" pitchFamily="34" charset="0"/>
                          <a:cs typeface="Noto Sans" panose="020B0502040504020204" pitchFamily="34" charset="0"/>
                        </a:rPr>
                        <a:t>et des processus utilisés.</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3910651351"/>
                  </a:ext>
                </a:extLst>
              </a:tr>
              <a:tr h="352479">
                <a:tc>
                  <a:txBody>
                    <a:bodyPr/>
                    <a:lstStyle/>
                    <a:p>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Élaboration d’une solution.</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400" b="1">
                          <a:latin typeface="Noto Sans" panose="020B0502040504020204" pitchFamily="34" charset="0"/>
                          <a:ea typeface="Noto Sans" panose="020B0502040504020204" pitchFamily="34" charset="0"/>
                          <a:cs typeface="Noto Sans" panose="020B0502040504020204" pitchFamily="34" charset="0"/>
                        </a:rPr>
                        <a:t>Clarté</a:t>
                      </a:r>
                      <a:r>
                        <a:rPr lang="fr-FR" sz="1400">
                          <a:latin typeface="Noto Sans" panose="020B0502040504020204" pitchFamily="34" charset="0"/>
                          <a:ea typeface="Noto Sans" panose="020B0502040504020204" pitchFamily="34" charset="0"/>
                          <a:cs typeface="Noto Sans" panose="020B0502040504020204" pitchFamily="34" charset="0"/>
                        </a:rPr>
                        <a:t> de l’explication.</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207825825"/>
                  </a:ext>
                </a:extLst>
              </a:tr>
              <a:tr h="352479">
                <a:tc>
                  <a:txBody>
                    <a:bodyPr/>
                    <a:lstStyle/>
                    <a:p>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Validation des étapes.</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r>
                        <a:rPr lang="fr-FR" sz="1400" b="1" dirty="0">
                          <a:latin typeface="Noto Sans" panose="020B0502040504020204" pitchFamily="34" charset="0"/>
                          <a:ea typeface="Noto Sans" panose="020B0502040504020204" pitchFamily="34" charset="0"/>
                          <a:cs typeface="Noto Sans" panose="020B0502040504020204" pitchFamily="34" charset="0"/>
                        </a:rPr>
                        <a:t>Justesse</a:t>
                      </a:r>
                      <a:r>
                        <a:rPr lang="fr-FR" sz="1400" dirty="0">
                          <a:latin typeface="Noto Sans" panose="020B0502040504020204" pitchFamily="34" charset="0"/>
                          <a:ea typeface="Noto Sans" panose="020B0502040504020204" pitchFamily="34" charset="0"/>
                          <a:cs typeface="Noto Sans" panose="020B0502040504020204" pitchFamily="34" charset="0"/>
                        </a:rPr>
                        <a:t> des étapes d’élaboration.</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FBE5FF"/>
                    </a:solidFill>
                  </a:tcPr>
                </a:tc>
                <a:extLst>
                  <a:ext uri="{0D108BD9-81ED-4DB2-BD59-A6C34878D82A}">
                    <a16:rowId xmlns:a16="http://schemas.microsoft.com/office/drawing/2014/main" val="197800849"/>
                  </a:ext>
                </a:extLst>
              </a:tr>
            </a:tbl>
          </a:graphicData>
        </a:graphic>
      </p:graphicFrame>
      <p:sp>
        <p:nvSpPr>
          <p:cNvPr id="12" name="ZoneTexte 11">
            <a:extLst>
              <a:ext uri="{FF2B5EF4-FFF2-40B4-BE49-F238E27FC236}">
                <a16:creationId xmlns:a16="http://schemas.microsoft.com/office/drawing/2014/main" id="{02EFD9B4-F774-9BA3-5ABF-E6A9E7B9AE8B}"/>
              </a:ext>
            </a:extLst>
          </p:cNvPr>
          <p:cNvSpPr txBox="1"/>
          <p:nvPr/>
        </p:nvSpPr>
        <p:spPr>
          <a:xfrm>
            <a:off x="3560914" y="1813560"/>
            <a:ext cx="4592486" cy="707886"/>
          </a:xfrm>
          <a:prstGeom prst="rect">
            <a:avLst/>
          </a:prstGeom>
          <a:noFill/>
        </p:spPr>
        <p:txBody>
          <a:bodyPr wrap="square">
            <a:spAutoFit/>
          </a:bodyPr>
          <a:lstStyle/>
          <a:p>
            <a:pPr>
              <a:spcBef>
                <a:spcPts val="600"/>
              </a:spcBef>
              <a:spcAft>
                <a:spcPts val="600"/>
              </a:spcAft>
            </a:pPr>
            <a: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Compétence : </a:t>
            </a:r>
            <a:b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br>
            <a:r>
              <a:rPr lang="fr-CA" sz="2000" b="1" dirty="0">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Résoudre une situation-problème</a:t>
            </a:r>
          </a:p>
        </p:txBody>
      </p:sp>
      <p:pic>
        <p:nvPicPr>
          <p:cNvPr id="7" name="Image 6">
            <a:extLst>
              <a:ext uri="{FF2B5EF4-FFF2-40B4-BE49-F238E27FC236}">
                <a16:creationId xmlns:a16="http://schemas.microsoft.com/office/drawing/2014/main" id="{477E26C7-5B0A-C181-5BD2-6BEB16A9201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02334" y="1423712"/>
            <a:ext cx="1483851" cy="1015808"/>
          </a:xfrm>
          <a:prstGeom prst="rect">
            <a:avLst/>
          </a:prstGeom>
        </p:spPr>
      </p:pic>
    </p:spTree>
    <p:extLst>
      <p:ext uri="{BB962C8B-B14F-4D97-AF65-F5344CB8AC3E}">
        <p14:creationId xmlns:p14="http://schemas.microsoft.com/office/powerpoint/2010/main" val="3322888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21</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6" name="ZoneTexte 5">
            <a:extLst>
              <a:ext uri="{FF2B5EF4-FFF2-40B4-BE49-F238E27FC236}">
                <a16:creationId xmlns:a16="http://schemas.microsoft.com/office/drawing/2014/main" id="{932C6C7B-D744-A456-102A-F1C2B9AB8993}"/>
              </a:ext>
            </a:extLst>
          </p:cNvPr>
          <p:cNvSpPr txBox="1"/>
          <p:nvPr/>
        </p:nvSpPr>
        <p:spPr>
          <a:xfrm>
            <a:off x="2228376" y="2325531"/>
            <a:ext cx="7735247" cy="2206937"/>
          </a:xfrm>
          <a:prstGeom prst="roundRect">
            <a:avLst/>
          </a:prstGeom>
          <a:solidFill>
            <a:schemeClr val="accent2">
              <a:lumMod val="20000"/>
              <a:lumOff val="80000"/>
              <a:alpha val="22537"/>
            </a:schemeClr>
          </a:solidFill>
          <a:ln w="38100">
            <a:solidFill>
              <a:schemeClr val="accent2"/>
            </a:solidFill>
          </a:ln>
        </p:spPr>
        <p:txBody>
          <a:bodyPr wrap="square" lIns="180000" tIns="180000" rIns="180000" bIns="180000" rtlCol="0">
            <a:spAutoFit/>
          </a:bodyPr>
          <a:lstStyle/>
          <a:p>
            <a:pPr marL="360000" indent="-360000">
              <a:spcBef>
                <a:spcPts val="1200"/>
              </a:spcBef>
            </a:pPr>
            <a:r>
              <a:rPr lang="fr-FR" sz="24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1. </a:t>
            </a:r>
            <a:r>
              <a:rPr lang="fr-FR" sz="2400" dirty="0">
                <a:latin typeface="Noto Sans" panose="020B0502040504020204" pitchFamily="34" charset="0"/>
                <a:ea typeface="Noto Sans" panose="020B0502040504020204" pitchFamily="34" charset="0"/>
                <a:cs typeface="Noto Sans" panose="020B0502040504020204" pitchFamily="34" charset="0"/>
              </a:rPr>
              <a:t>À l’exemple de la SAE présentée, reprenez </a:t>
            </a:r>
            <a:br>
              <a:rPr lang="fr-FR" sz="2400" dirty="0">
                <a:latin typeface="Noto Sans" panose="020B0502040504020204" pitchFamily="34" charset="0"/>
                <a:ea typeface="Noto Sans" panose="020B0502040504020204" pitchFamily="34" charset="0"/>
                <a:cs typeface="Noto Sans" panose="020B0502040504020204" pitchFamily="34" charset="0"/>
              </a:rPr>
            </a:br>
            <a:r>
              <a:rPr lang="fr-FR" sz="2400" dirty="0">
                <a:latin typeface="Noto Sans" panose="020B0502040504020204" pitchFamily="34" charset="0"/>
                <a:ea typeface="Noto Sans" panose="020B0502040504020204" pitchFamily="34" charset="0"/>
                <a:cs typeface="Noto Sans" panose="020B0502040504020204" pitchFamily="34" charset="0"/>
              </a:rPr>
              <a:t>le canevas de la SAE produite au module 7.</a:t>
            </a:r>
          </a:p>
          <a:p>
            <a:pPr marL="360000" indent="-360000">
              <a:spcBef>
                <a:spcPts val="1200"/>
              </a:spcBef>
            </a:pPr>
            <a:r>
              <a:rPr lang="fr-FR" sz="24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2.</a:t>
            </a:r>
            <a:r>
              <a:rPr lang="fr-FR" sz="2400" b="1" dirty="0">
                <a:latin typeface="Noto Sans" panose="020B0502040504020204" pitchFamily="34" charset="0"/>
                <a:ea typeface="Noto Sans" panose="020B0502040504020204" pitchFamily="34" charset="0"/>
                <a:cs typeface="Noto Sans" panose="020B0502040504020204" pitchFamily="34" charset="0"/>
              </a:rPr>
              <a:t>	</a:t>
            </a:r>
            <a:r>
              <a:rPr lang="fr-FR" sz="2400" dirty="0">
                <a:latin typeface="Noto Sans" panose="020B0502040504020204" pitchFamily="34" charset="0"/>
                <a:ea typeface="Noto Sans" panose="020B0502040504020204" pitchFamily="34" charset="0"/>
                <a:cs typeface="Noto Sans" panose="020B0502040504020204" pitchFamily="34" charset="0"/>
              </a:rPr>
              <a:t>Identifier les critères d’évaluation pour chaque compétence ciblée.</a:t>
            </a:r>
          </a:p>
        </p:txBody>
      </p:sp>
    </p:spTree>
    <p:extLst>
      <p:ext uri="{BB962C8B-B14F-4D97-AF65-F5344CB8AC3E}">
        <p14:creationId xmlns:p14="http://schemas.microsoft.com/office/powerpoint/2010/main" val="2060908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p:txBody>
          <a:bodyPr/>
          <a:lstStyle/>
          <a:p>
            <a:r>
              <a:rPr lang="fr-FR" sz="4000">
                <a:solidFill>
                  <a:srgbClr val="FFC000"/>
                </a:solidFill>
              </a:rPr>
              <a:t>Activité 3</a:t>
            </a:r>
            <a:br>
              <a:rPr lang="fr-FR"/>
            </a:br>
            <a:r>
              <a:rPr lang="fr-FR"/>
              <a:t>Le critère </a:t>
            </a:r>
            <a:br>
              <a:rPr lang="fr-FR"/>
            </a:br>
            <a:r>
              <a:rPr lang="fr-FR"/>
              <a:t>de réussite</a:t>
            </a:r>
          </a:p>
        </p:txBody>
      </p:sp>
      <p:sp>
        <p:nvSpPr>
          <p:cNvPr id="5" name="Espace réservé du contenu 2">
            <a:extLst>
              <a:ext uri="{FF2B5EF4-FFF2-40B4-BE49-F238E27FC236}">
                <a16:creationId xmlns:a16="http://schemas.microsoft.com/office/drawing/2014/main" id="{BF934AEA-C93C-EAAE-C3DD-54C552F35F71}"/>
              </a:ext>
            </a:extLst>
          </p:cNvPr>
          <p:cNvSpPr txBox="1">
            <a:spLocks/>
          </p:cNvSpPr>
          <p:nvPr/>
        </p:nvSpPr>
        <p:spPr>
          <a:xfrm>
            <a:off x="4478027" y="1346552"/>
            <a:ext cx="6780055" cy="3882153"/>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1200"/>
              </a:spcBef>
            </a:pPr>
            <a:r>
              <a:rPr lang="fr-CA" sz="6600" dirty="0">
                <a:solidFill>
                  <a:srgbClr val="0070C0"/>
                </a:solidFill>
              </a:rPr>
              <a:t>2</a:t>
            </a:r>
            <a:endParaRPr lang="fr-CA" sz="2400" b="1" dirty="0">
              <a:solidFill>
                <a:srgbClr val="00B0F0"/>
              </a:solidFill>
            </a:endParaRPr>
          </a:p>
          <a:p>
            <a:pPr algn="ctr">
              <a:spcBef>
                <a:spcPts val="1200"/>
              </a:spcBef>
            </a:pPr>
            <a:r>
              <a:rPr lang="fr-CA" sz="2400" b="1" dirty="0">
                <a:solidFill>
                  <a:srgbClr val="00B0F0"/>
                </a:solidFill>
              </a:rPr>
              <a:t>Déterminer les outils d’évaluation </a:t>
            </a:r>
            <a:br>
              <a:rPr lang="fr-CA" sz="2400" b="1" dirty="0">
                <a:solidFill>
                  <a:srgbClr val="00B0F0"/>
                </a:solidFill>
              </a:rPr>
            </a:br>
            <a:r>
              <a:rPr lang="fr-CA" sz="2400" b="1" dirty="0">
                <a:solidFill>
                  <a:srgbClr val="00B0F0"/>
                </a:solidFill>
              </a:rPr>
              <a:t>et de consignation</a:t>
            </a:r>
          </a:p>
          <a:p>
            <a:pPr algn="ctr">
              <a:lnSpc>
                <a:spcPct val="120000"/>
              </a:lnSpc>
              <a:spcBef>
                <a:spcPts val="1200"/>
              </a:spcBef>
              <a:buClr>
                <a:srgbClr val="FFC000"/>
              </a:buClr>
            </a:pPr>
            <a:r>
              <a:rPr lang="fr-CA" sz="1800" dirty="0"/>
              <a:t>Choisir :</a:t>
            </a:r>
          </a:p>
          <a:p>
            <a:pPr marL="285750" indent="-285750" algn="ctr">
              <a:lnSpc>
                <a:spcPct val="100000"/>
              </a:lnSpc>
              <a:spcBef>
                <a:spcPts val="1200"/>
              </a:spcBef>
              <a:buClr>
                <a:srgbClr val="FFC000"/>
              </a:buClr>
              <a:buFont typeface="Wingdings" pitchFamily="2" charset="2"/>
              <a:buChar char="§"/>
            </a:pPr>
            <a:r>
              <a:rPr lang="fr-CA" sz="1800" dirty="0"/>
              <a:t>Les traces observables</a:t>
            </a:r>
          </a:p>
          <a:p>
            <a:pPr marL="285750" indent="-285750" algn="ctr">
              <a:lnSpc>
                <a:spcPct val="100000"/>
              </a:lnSpc>
              <a:spcBef>
                <a:spcPts val="600"/>
              </a:spcBef>
              <a:buClr>
                <a:srgbClr val="FFC000"/>
              </a:buClr>
              <a:buFont typeface="Wingdings" pitchFamily="2" charset="2"/>
              <a:buChar char="§"/>
            </a:pPr>
            <a:r>
              <a:rPr lang="fr-CA" sz="1800" dirty="0"/>
              <a:t>Les instrumentations</a:t>
            </a:r>
          </a:p>
          <a:p>
            <a:pPr algn="ctr">
              <a:lnSpc>
                <a:spcPct val="120000"/>
              </a:lnSpc>
              <a:spcBef>
                <a:spcPts val="1200"/>
              </a:spcBef>
              <a:buClr>
                <a:srgbClr val="FFC000"/>
              </a:buClr>
            </a:pPr>
            <a:r>
              <a:rPr lang="fr-CA" sz="1800" dirty="0"/>
              <a:t>À utiliser pour poser son jugement </a:t>
            </a:r>
            <a:br>
              <a:rPr lang="fr-CA" sz="1800" dirty="0"/>
            </a:br>
            <a:r>
              <a:rPr lang="fr-CA" sz="1800" dirty="0"/>
              <a:t>à l’égard des critères choisis.</a:t>
            </a:r>
          </a:p>
        </p:txBody>
      </p:sp>
    </p:spTree>
    <p:extLst>
      <p:ext uri="{BB962C8B-B14F-4D97-AF65-F5344CB8AC3E}">
        <p14:creationId xmlns:p14="http://schemas.microsoft.com/office/powerpoint/2010/main" val="2134431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23</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7195924"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 : </a:t>
            </a:r>
            <a:r>
              <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rPr>
              <a:t>langue (primaire)</a:t>
            </a:r>
          </a:p>
        </p:txBody>
      </p:sp>
      <p:sp>
        <p:nvSpPr>
          <p:cNvPr id="8" name="Espace réservé du contenu 7">
            <a:extLst>
              <a:ext uri="{FF2B5EF4-FFF2-40B4-BE49-F238E27FC236}">
                <a16:creationId xmlns:a16="http://schemas.microsoft.com/office/drawing/2014/main" id="{EAA383FA-F91F-CB22-4052-F2CC071511E5}"/>
              </a:ext>
            </a:extLst>
          </p:cNvPr>
          <p:cNvSpPr txBox="1">
            <a:spLocks/>
          </p:cNvSpPr>
          <p:nvPr/>
        </p:nvSpPr>
        <p:spPr>
          <a:xfrm>
            <a:off x="1044032" y="2266977"/>
            <a:ext cx="4547236" cy="3371732"/>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lIns="0" tIns="0" rIns="0" bIns="0">
            <a:noAutofit/>
          </a:bodyPr>
          <a:lstStyle>
            <a:lvl1pPr>
              <a:defRPr>
                <a:solidFill>
                  <a:schemeClr val="accent6"/>
                </a:solidFill>
                <a:latin typeface="+mn-lt"/>
                <a:ea typeface="+mn-ea"/>
                <a:cs typeface="+mn-cs"/>
              </a:defRPr>
            </a:lvl1pPr>
            <a:lvl2pPr>
              <a:defRPr>
                <a:solidFill>
                  <a:schemeClr val="accent6"/>
                </a:solidFill>
                <a:latin typeface="+mn-lt"/>
                <a:ea typeface="+mn-ea"/>
                <a:cs typeface="+mn-cs"/>
              </a:defRPr>
            </a:lvl2pPr>
            <a:lvl3pPr>
              <a:defRPr>
                <a:solidFill>
                  <a:schemeClr val="accent6"/>
                </a:solidFill>
                <a:latin typeface="+mn-lt"/>
                <a:ea typeface="+mn-ea"/>
                <a:cs typeface="+mn-cs"/>
              </a:defRPr>
            </a:lvl3pPr>
            <a:lvl4pPr>
              <a:defRPr>
                <a:solidFill>
                  <a:schemeClr val="accent6"/>
                </a:solidFill>
                <a:latin typeface="+mn-lt"/>
                <a:ea typeface="+mn-ea"/>
                <a:cs typeface="+mn-cs"/>
              </a:defRPr>
            </a:lvl4pPr>
            <a:lvl5pPr>
              <a:defRPr>
                <a:solidFill>
                  <a:schemeClr val="accent6"/>
                </a:solidFill>
                <a:latin typeface="+mn-lt"/>
                <a:ea typeface="+mn-ea"/>
                <a:cs typeface="+mn-cs"/>
              </a:defRPr>
            </a:lvl5pPr>
            <a:lvl6pPr>
              <a:defRPr>
                <a:solidFill>
                  <a:schemeClr val="accent6"/>
                </a:solidFill>
                <a:latin typeface="+mn-lt"/>
                <a:ea typeface="+mn-ea"/>
                <a:cs typeface="+mn-cs"/>
              </a:defRPr>
            </a:lvl6pPr>
            <a:lvl7pPr>
              <a:defRPr>
                <a:solidFill>
                  <a:schemeClr val="accent6"/>
                </a:solidFill>
                <a:latin typeface="+mn-lt"/>
                <a:ea typeface="+mn-ea"/>
                <a:cs typeface="+mn-cs"/>
              </a:defRPr>
            </a:lvl7pPr>
            <a:lvl8pPr>
              <a:defRPr>
                <a:solidFill>
                  <a:schemeClr val="accent6"/>
                </a:solidFill>
                <a:latin typeface="+mn-lt"/>
                <a:ea typeface="+mn-ea"/>
                <a:cs typeface="+mn-cs"/>
              </a:defRPr>
            </a:lvl8pPr>
            <a:lvl9pPr>
              <a:defRPr>
                <a:solidFill>
                  <a:schemeClr val="accent6"/>
                </a:solidFill>
                <a:latin typeface="+mn-lt"/>
                <a:ea typeface="+mn-ea"/>
                <a:cs typeface="+mn-cs"/>
              </a:defRPr>
            </a:lvl9pPr>
          </a:lstStyle>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Notes de l’enseignant lorsqu’il assiste </a:t>
            </a:r>
            <a:b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à la lecture du conte ou fichier vidéo.</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Résumé de la péripétie, du dénouement </a:t>
            </a:r>
            <a:b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et de la situation finale du texte d’un pair.</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Annotations par l’enseignant sur le canevas de planification pour valider ou ajuster la structure avant la mise en texte.</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Grille d’évaluation de l’écriture par l’enseignant.</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Autoévaluation des stratégies de lecture.</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Pratiques orales en classe.</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Version du conte modifié par l’élève.</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Coévaluation élève/enseignant </a:t>
            </a:r>
            <a:b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de la communication orale.</a:t>
            </a:r>
          </a:p>
        </p:txBody>
      </p:sp>
      <p:sp>
        <p:nvSpPr>
          <p:cNvPr id="12" name="ZoneTexte 11">
            <a:extLst>
              <a:ext uri="{FF2B5EF4-FFF2-40B4-BE49-F238E27FC236}">
                <a16:creationId xmlns:a16="http://schemas.microsoft.com/office/drawing/2014/main" id="{A85B80A7-05A8-73F8-843C-BF03EDFCB326}"/>
              </a:ext>
            </a:extLst>
          </p:cNvPr>
          <p:cNvSpPr txBox="1"/>
          <p:nvPr/>
        </p:nvSpPr>
        <p:spPr>
          <a:xfrm>
            <a:off x="939164" y="1697934"/>
            <a:ext cx="10135237" cy="369332"/>
          </a:xfrm>
          <a:prstGeom prst="rect">
            <a:avLst/>
          </a:prstGeom>
          <a:noFill/>
        </p:spPr>
        <p:txBody>
          <a:bodyPr wrap="square">
            <a:spAutoFit/>
          </a:bodyPr>
          <a:lstStyle/>
          <a:p>
            <a:pPr marL="0" indent="0">
              <a:spcBef>
                <a:spcPts val="0"/>
              </a:spcBef>
              <a:spcAft>
                <a:spcPts val="600"/>
              </a:spcAft>
              <a:buFont typeface="Arial" panose="020B0604020202020204" pitchFamily="34" charset="0"/>
              <a:buNone/>
            </a:pPr>
            <a:r>
              <a:rPr lang="fr-CA" sz="18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Associer une ou plusieurs </a:t>
            </a:r>
            <a:r>
              <a:rPr lang="fr-CA" sz="1800" b="1">
                <a:solidFill>
                  <a:schemeClr val="accent3"/>
                </a:solidFill>
                <a:latin typeface="Noto Sans" panose="020B0502040504020204" pitchFamily="34" charset="0"/>
                <a:ea typeface="Noto Sans" panose="020B0502040504020204" pitchFamily="34" charset="0"/>
                <a:cs typeface="Noto Sans" panose="020B0502040504020204" pitchFamily="34" charset="0"/>
              </a:rPr>
              <a:t>options ci-dessous </a:t>
            </a:r>
            <a:r>
              <a:rPr lang="fr-CA" sz="18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à </a:t>
            </a:r>
            <a:r>
              <a:rPr lang="fr-CA" sz="1800" b="1">
                <a:solidFill>
                  <a:schemeClr val="accent3"/>
                </a:solidFill>
                <a:latin typeface="Noto Sans" panose="020B0502040504020204" pitchFamily="34" charset="0"/>
                <a:ea typeface="Noto Sans" panose="020B0502040504020204" pitchFamily="34" charset="0"/>
                <a:cs typeface="Noto Sans" panose="020B0502040504020204" pitchFamily="34" charset="0"/>
              </a:rPr>
              <a:t>chaque critère :</a:t>
            </a:r>
            <a:endParaRPr lang="fr-CA" sz="1800" b="1" dirty="0">
              <a:solidFill>
                <a:schemeClr val="accent3"/>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3" name="Tableau 12">
            <a:extLst>
              <a:ext uri="{FF2B5EF4-FFF2-40B4-BE49-F238E27FC236}">
                <a16:creationId xmlns:a16="http://schemas.microsoft.com/office/drawing/2014/main" id="{61EFC31E-1DA0-7764-389E-1B197D507896}"/>
              </a:ext>
            </a:extLst>
          </p:cNvPr>
          <p:cNvGraphicFramePr>
            <a:graphicFrameLocks noGrp="1"/>
          </p:cNvGraphicFramePr>
          <p:nvPr>
            <p:extLst>
              <p:ext uri="{D42A27DB-BD31-4B8C-83A1-F6EECF244321}">
                <p14:modId xmlns:p14="http://schemas.microsoft.com/office/powerpoint/2010/main" val="759813579"/>
              </p:ext>
            </p:extLst>
          </p:nvPr>
        </p:nvGraphicFramePr>
        <p:xfrm>
          <a:off x="6096000" y="2640170"/>
          <a:ext cx="4865115" cy="2238240"/>
        </p:xfrm>
        <a:graphic>
          <a:graphicData uri="http://schemas.openxmlformats.org/drawingml/2006/table">
            <a:tbl>
              <a:tblPr firstRow="1" bandRow="1">
                <a:tableStyleId>{F2DE63D5-997A-4646-A377-4702673A728D}</a:tableStyleId>
              </a:tblPr>
              <a:tblGrid>
                <a:gridCol w="4865115">
                  <a:extLst>
                    <a:ext uri="{9D8B030D-6E8A-4147-A177-3AD203B41FA5}">
                      <a16:colId xmlns:a16="http://schemas.microsoft.com/office/drawing/2014/main" val="3216242881"/>
                    </a:ext>
                  </a:extLst>
                </a:gridCol>
              </a:tblGrid>
              <a:tr h="418329">
                <a:tc>
                  <a:txBody>
                    <a:bodyPr/>
                    <a:lstStyle/>
                    <a:p>
                      <a:pPr algn="ctr" rtl="0" fontAlgn="t">
                        <a:spcBef>
                          <a:spcPts val="0"/>
                        </a:spcBef>
                        <a:spcAft>
                          <a:spcPts val="0"/>
                        </a:spcAft>
                      </a:pPr>
                      <a:r>
                        <a:rPr lang="fr-CA" sz="1600" b="1" u="none" strike="noStrike"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Critères d’évaluation</a:t>
                      </a:r>
                      <a:endParaRPr lang="fr-CA" sz="1600" b="1"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90000" marB="90000" anchor="ctr"/>
                </a:tc>
                <a:extLst>
                  <a:ext uri="{0D108BD9-81ED-4DB2-BD59-A6C34878D82A}">
                    <a16:rowId xmlns:a16="http://schemas.microsoft.com/office/drawing/2014/main" val="2326012064"/>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Recours à des stratégies appropriées (préparation à la lecture).</a:t>
                      </a:r>
                    </a:p>
                  </a:txBody>
                  <a:tcPr marL="90000" marR="90000" marT="90000" marB="90000" anchor="ctr"/>
                </a:tc>
                <a:extLst>
                  <a:ext uri="{0D108BD9-81ED-4DB2-BD59-A6C34878D82A}">
                    <a16:rowId xmlns:a16="http://schemas.microsoft.com/office/drawing/2014/main" val="231250953"/>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Compréhension des éléments significatifs d’un texte (lecture).</a:t>
                      </a:r>
                    </a:p>
                  </a:txBody>
                  <a:tcPr marL="90000" marR="90000" marT="90000" marB="90000" anchor="ctr"/>
                </a:tc>
                <a:extLst>
                  <a:ext uri="{0D108BD9-81ED-4DB2-BD59-A6C34878D82A}">
                    <a16:rowId xmlns:a16="http://schemas.microsoft.com/office/drawing/2014/main" val="1187313976"/>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Adaptation à la situation d’écriture.</a:t>
                      </a:r>
                    </a:p>
                  </a:txBody>
                  <a:tcPr marL="90000" marR="90000" marT="90000" marB="90000" anchor="ctr"/>
                </a:tc>
                <a:extLst>
                  <a:ext uri="{0D108BD9-81ED-4DB2-BD59-A6C34878D82A}">
                    <a16:rowId xmlns:a16="http://schemas.microsoft.com/office/drawing/2014/main" val="1728173582"/>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Cohérence du texte (écriture).</a:t>
                      </a:r>
                    </a:p>
                  </a:txBody>
                  <a:tcPr marL="90000" marR="90000" marT="90000" marB="90000" anchor="ctr"/>
                </a:tc>
                <a:extLst>
                  <a:ext uri="{0D108BD9-81ED-4DB2-BD59-A6C34878D82A}">
                    <a16:rowId xmlns:a16="http://schemas.microsoft.com/office/drawing/2014/main" val="1651318591"/>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Adaptation à la situation de communication (production orale).</a:t>
                      </a:r>
                    </a:p>
                  </a:txBody>
                  <a:tcPr marL="90000" marR="90000" marT="90000" marB="90000" anchor="ctr"/>
                </a:tc>
                <a:extLst>
                  <a:ext uri="{0D108BD9-81ED-4DB2-BD59-A6C34878D82A}">
                    <a16:rowId xmlns:a16="http://schemas.microsoft.com/office/drawing/2014/main" val="1713357759"/>
                  </a:ext>
                </a:extLst>
              </a:tr>
            </a:tbl>
          </a:graphicData>
        </a:graphic>
      </p:graphicFrame>
    </p:spTree>
    <p:extLst>
      <p:ext uri="{BB962C8B-B14F-4D97-AF65-F5344CB8AC3E}">
        <p14:creationId xmlns:p14="http://schemas.microsoft.com/office/powerpoint/2010/main" val="2888496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24</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7195924"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 : </a:t>
            </a:r>
            <a:r>
              <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rPr>
              <a:t>langue (primaire)</a:t>
            </a:r>
          </a:p>
        </p:txBody>
      </p:sp>
      <p:sp>
        <p:nvSpPr>
          <p:cNvPr id="6" name="ZoneTexte 5">
            <a:extLst>
              <a:ext uri="{FF2B5EF4-FFF2-40B4-BE49-F238E27FC236}">
                <a16:creationId xmlns:a16="http://schemas.microsoft.com/office/drawing/2014/main" id="{9CA4CD58-CAA5-BAEB-5778-F24CC87681DA}"/>
              </a:ext>
            </a:extLst>
          </p:cNvPr>
          <p:cNvSpPr txBox="1"/>
          <p:nvPr/>
        </p:nvSpPr>
        <p:spPr>
          <a:xfrm rot="1819361">
            <a:off x="7650570" y="648013"/>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graphicFrame>
        <p:nvGraphicFramePr>
          <p:cNvPr id="9" name="Espace réservé du contenu 3">
            <a:extLst>
              <a:ext uri="{FF2B5EF4-FFF2-40B4-BE49-F238E27FC236}">
                <a16:creationId xmlns:a16="http://schemas.microsoft.com/office/drawing/2014/main" id="{80C4C0D3-A98E-6C0C-3AF4-AF357A055C3B}"/>
              </a:ext>
            </a:extLst>
          </p:cNvPr>
          <p:cNvGraphicFramePr>
            <a:graphicFrameLocks/>
          </p:cNvGraphicFramePr>
          <p:nvPr>
            <p:extLst>
              <p:ext uri="{D42A27DB-BD31-4B8C-83A1-F6EECF244321}">
                <p14:modId xmlns:p14="http://schemas.microsoft.com/office/powerpoint/2010/main" val="281327238"/>
              </p:ext>
            </p:extLst>
          </p:nvPr>
        </p:nvGraphicFramePr>
        <p:xfrm>
          <a:off x="1769813" y="2308699"/>
          <a:ext cx="8652374" cy="2573520"/>
        </p:xfrm>
        <a:graphic>
          <a:graphicData uri="http://schemas.openxmlformats.org/drawingml/2006/table">
            <a:tbl>
              <a:tblPr firstRow="1" bandRow="1">
                <a:tableStyleId>{F2DE63D5-997A-4646-A377-4702673A728D}</a:tableStyleId>
              </a:tblPr>
              <a:tblGrid>
                <a:gridCol w="5848214">
                  <a:extLst>
                    <a:ext uri="{9D8B030D-6E8A-4147-A177-3AD203B41FA5}">
                      <a16:colId xmlns:a16="http://schemas.microsoft.com/office/drawing/2014/main" val="1639831963"/>
                    </a:ext>
                  </a:extLst>
                </a:gridCol>
                <a:gridCol w="2804160">
                  <a:extLst>
                    <a:ext uri="{9D8B030D-6E8A-4147-A177-3AD203B41FA5}">
                      <a16:colId xmlns:a16="http://schemas.microsoft.com/office/drawing/2014/main" val="288911572"/>
                    </a:ext>
                  </a:extLst>
                </a:gridCol>
              </a:tblGrid>
              <a:tr h="418329">
                <a:tc>
                  <a:txBody>
                    <a:bodyPr/>
                    <a:lstStyle/>
                    <a:p>
                      <a:pPr algn="ctr" rtl="0" fontAlgn="t">
                        <a:spcBef>
                          <a:spcPts val="0"/>
                        </a:spcBef>
                        <a:spcAft>
                          <a:spcPts val="0"/>
                        </a:spcAft>
                      </a:pPr>
                      <a:r>
                        <a:rPr lang="fr-CA" sz="1800" b="1" u="none" strike="noStrike"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Critères d’évaluation</a:t>
                      </a:r>
                      <a:endParaRPr lang="fr-CA" sz="1800" b="1"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90000" marB="90000" anchor="ctr">
                    <a:lnL w="6350" cap="flat" cmpd="sng" algn="ctr">
                      <a:noFill/>
                      <a:prstDash val="solid"/>
                      <a:miter lim="800000"/>
                    </a:lnL>
                    <a:lnT w="6350" cap="flat" cmpd="sng" algn="ctr">
                      <a:noFill/>
                      <a:prstDash val="solid"/>
                      <a:miter lim="800000"/>
                    </a:lnT>
                  </a:tcPr>
                </a:tc>
                <a:tc>
                  <a:txBody>
                    <a:bodyPr/>
                    <a:lstStyle/>
                    <a:p>
                      <a:pPr marL="90488" indent="0" algn="ctr" defTabSz="914400" rtl="0" eaLnBrk="1" fontAlgn="t" latinLnBrk="0" hangingPunct="1">
                        <a:spcBef>
                          <a:spcPts val="0"/>
                        </a:spcBef>
                        <a:spcAft>
                          <a:spcPts val="0"/>
                        </a:spcAft>
                      </a:pPr>
                      <a:r>
                        <a:rPr lang="fr-CA" sz="1400" b="1" u="none" strike="noStrike" kern="1200"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Traces ou outils d’évaluation</a:t>
                      </a:r>
                    </a:p>
                  </a:txBody>
                  <a:tcPr marL="90000" marR="90000" marT="90000" marB="90000" anchor="ctr">
                    <a:lnR w="6350" cap="flat" cmpd="sng" algn="ctr">
                      <a:noFill/>
                      <a:prstDash val="solid"/>
                      <a:miter lim="800000"/>
                    </a:lnR>
                    <a:lnT w="6350" cap="flat" cmpd="sng" algn="ctr">
                      <a:noFill/>
                      <a:prstDash val="solid"/>
                      <a:miter lim="800000"/>
                    </a:lnT>
                    <a:solidFill>
                      <a:schemeClr val="accent3">
                        <a:lumMod val="60000"/>
                        <a:lumOff val="40000"/>
                      </a:schemeClr>
                    </a:solidFill>
                  </a:tcPr>
                </a:tc>
                <a:extLst>
                  <a:ext uri="{0D108BD9-81ED-4DB2-BD59-A6C34878D82A}">
                    <a16:rowId xmlns:a16="http://schemas.microsoft.com/office/drawing/2014/main" val="2196344896"/>
                  </a:ext>
                </a:extLst>
              </a:tr>
              <a:tr h="265553">
                <a:tc>
                  <a:txBody>
                    <a:bodyPr/>
                    <a:lstStyle/>
                    <a:p>
                      <a:pPr marL="90488" indent="0" algn="l" defTabSz="914400" rtl="0" eaLnBrk="1" fontAlgn="t" latinLnBrk="0" hangingPunct="1">
                        <a:spcBef>
                          <a:spcPts val="0"/>
                        </a:spcBef>
                        <a:spcAft>
                          <a:spcPts val="0"/>
                        </a:spcAft>
                      </a:pPr>
                      <a:r>
                        <a:rPr lang="fr-CA" sz="14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Recours à des stratégies appropriées (préparation à la lecture).</a:t>
                      </a:r>
                    </a:p>
                  </a:txBody>
                  <a:tcPr marL="90000" marR="90000" marT="90000" marB="90000" anchor="ctr">
                    <a:lnL w="6350" cap="flat" cmpd="sng" algn="ctr">
                      <a:noFill/>
                      <a:prstDash val="solid"/>
                      <a:miter lim="800000"/>
                    </a:lnL>
                  </a:tcPr>
                </a:tc>
                <a:tc>
                  <a:txBody>
                    <a:bodyPr/>
                    <a:lstStyle/>
                    <a:p>
                      <a:pPr marL="90488" indent="0" algn="ctr" defTabSz="914400" rtl="0" eaLnBrk="1" fontAlgn="t" latinLnBrk="0" hangingPunct="1">
                        <a:spcBef>
                          <a:spcPts val="0"/>
                        </a:spcBef>
                        <a:spcAft>
                          <a:spcPts val="0"/>
                        </a:spcAft>
                      </a:pPr>
                      <a:r>
                        <a:rPr lang="fr-CA" sz="1400" b="1" u="none" strike="noStrike" kern="1200" cap="none" spc="0"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0000" marR="90000" marT="90000" marB="90000" anchor="ctr">
                    <a:lnR w="6350" cap="flat" cmpd="sng" algn="ctr">
                      <a:noFill/>
                      <a:prstDash val="solid"/>
                      <a:miter lim="800000"/>
                    </a:lnR>
                  </a:tcPr>
                </a:tc>
                <a:extLst>
                  <a:ext uri="{0D108BD9-81ED-4DB2-BD59-A6C34878D82A}">
                    <a16:rowId xmlns:a16="http://schemas.microsoft.com/office/drawing/2014/main" val="4194999220"/>
                  </a:ext>
                </a:extLst>
              </a:tr>
              <a:tr h="265553">
                <a:tc>
                  <a:txBody>
                    <a:bodyPr/>
                    <a:lstStyle/>
                    <a:p>
                      <a:pPr marL="90488" indent="0" algn="l" defTabSz="914400" rtl="0" eaLnBrk="1" fontAlgn="t" latinLnBrk="0" hangingPunct="1">
                        <a:spcBef>
                          <a:spcPts val="0"/>
                        </a:spcBef>
                        <a:spcAft>
                          <a:spcPts val="0"/>
                        </a:spcAft>
                      </a:pPr>
                      <a:r>
                        <a:rPr lang="fr-CA" sz="14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Compréhension des éléments significatifs d’un texte (lecture).</a:t>
                      </a:r>
                    </a:p>
                  </a:txBody>
                  <a:tcPr marL="90000" marR="90000" marT="90000" marB="90000" anchor="ctr">
                    <a:lnL w="6350" cap="flat" cmpd="sng" algn="ctr">
                      <a:noFill/>
                      <a:prstDash val="solid"/>
                      <a:miter lim="800000"/>
                    </a:lnL>
                  </a:tcPr>
                </a:tc>
                <a:tc>
                  <a:txBody>
                    <a:bodyPr/>
                    <a:lstStyle/>
                    <a:p>
                      <a:pPr marL="90488" indent="0" algn="ctr" defTabSz="914400" rtl="0" eaLnBrk="1" fontAlgn="t" latinLnBrk="0" hangingPunct="1">
                        <a:spcBef>
                          <a:spcPts val="0"/>
                        </a:spcBef>
                        <a:spcAft>
                          <a:spcPts val="0"/>
                        </a:spcAft>
                      </a:pPr>
                      <a:r>
                        <a:rPr lang="fr-CA" sz="1400" b="1" u="none" strike="noStrike" kern="1200" cap="none" spc="0"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90000" marR="90000" marT="90000" marB="90000" anchor="ctr">
                    <a:lnR w="6350" cap="flat" cmpd="sng" algn="ctr">
                      <a:noFill/>
                      <a:prstDash val="solid"/>
                      <a:miter lim="800000"/>
                    </a:lnR>
                  </a:tcPr>
                </a:tc>
                <a:extLst>
                  <a:ext uri="{0D108BD9-81ED-4DB2-BD59-A6C34878D82A}">
                    <a16:rowId xmlns:a16="http://schemas.microsoft.com/office/drawing/2014/main" val="2173672880"/>
                  </a:ext>
                </a:extLst>
              </a:tr>
              <a:tr h="265553">
                <a:tc>
                  <a:txBody>
                    <a:bodyPr/>
                    <a:lstStyle/>
                    <a:p>
                      <a:pPr marL="90488" indent="0" algn="l" defTabSz="914400" rtl="0" eaLnBrk="1" fontAlgn="t" latinLnBrk="0" hangingPunct="1">
                        <a:spcBef>
                          <a:spcPts val="0"/>
                        </a:spcBef>
                        <a:spcAft>
                          <a:spcPts val="0"/>
                        </a:spcAft>
                      </a:pPr>
                      <a:r>
                        <a:rPr lang="fr-CA" sz="14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Adaptation à la situation d’écriture.</a:t>
                      </a:r>
                    </a:p>
                  </a:txBody>
                  <a:tcPr marL="90000" marR="90000" marT="90000" marB="90000" anchor="ctr">
                    <a:lnL w="6350" cap="flat" cmpd="sng" algn="ctr">
                      <a:noFill/>
                      <a:prstDash val="solid"/>
                      <a:miter lim="800000"/>
                    </a:lnL>
                  </a:tcPr>
                </a:tc>
                <a:tc>
                  <a:txBody>
                    <a:bodyPr/>
                    <a:lstStyle/>
                    <a:p>
                      <a:pPr marL="90488" indent="0" algn="ctr" defTabSz="914400" rtl="0" eaLnBrk="1" fontAlgn="t" latinLnBrk="0" hangingPunct="1">
                        <a:spcBef>
                          <a:spcPts val="0"/>
                        </a:spcBef>
                        <a:spcAft>
                          <a:spcPts val="0"/>
                        </a:spcAft>
                      </a:pPr>
                      <a:r>
                        <a:rPr lang="fr-CA" sz="1400" b="1" u="none" strike="noStrike" kern="1200" cap="none" spc="0"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4-7</a:t>
                      </a:r>
                    </a:p>
                  </a:txBody>
                  <a:tcPr marL="90000" marR="90000" marT="90000" marB="90000" anchor="ctr">
                    <a:lnR w="6350" cap="flat" cmpd="sng" algn="ctr">
                      <a:noFill/>
                      <a:prstDash val="solid"/>
                      <a:miter lim="800000"/>
                    </a:lnR>
                  </a:tcPr>
                </a:tc>
                <a:extLst>
                  <a:ext uri="{0D108BD9-81ED-4DB2-BD59-A6C34878D82A}">
                    <a16:rowId xmlns:a16="http://schemas.microsoft.com/office/drawing/2014/main" val="3087250062"/>
                  </a:ext>
                </a:extLst>
              </a:tr>
              <a:tr h="265553">
                <a:tc>
                  <a:txBody>
                    <a:bodyPr/>
                    <a:lstStyle/>
                    <a:p>
                      <a:pPr marL="90488" indent="0" algn="l" defTabSz="914400" rtl="0" eaLnBrk="1" fontAlgn="t" latinLnBrk="0" hangingPunct="1">
                        <a:spcBef>
                          <a:spcPts val="0"/>
                        </a:spcBef>
                        <a:spcAft>
                          <a:spcPts val="0"/>
                        </a:spcAft>
                      </a:pPr>
                      <a:r>
                        <a:rPr lang="fr-CA" sz="14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Cohérence du texte (écriture).</a:t>
                      </a:r>
                    </a:p>
                  </a:txBody>
                  <a:tcPr marL="90000" marR="90000" marT="90000" marB="90000" anchor="ctr">
                    <a:lnL w="6350" cap="flat" cmpd="sng" algn="ctr">
                      <a:noFill/>
                      <a:prstDash val="solid"/>
                      <a:miter lim="800000"/>
                    </a:lnL>
                  </a:tcPr>
                </a:tc>
                <a:tc>
                  <a:txBody>
                    <a:bodyPr/>
                    <a:lstStyle/>
                    <a:p>
                      <a:pPr marL="90488" indent="0" algn="ctr" defTabSz="914400" rtl="0" eaLnBrk="1" fontAlgn="t" latinLnBrk="0" hangingPunct="1">
                        <a:spcBef>
                          <a:spcPts val="0"/>
                        </a:spcBef>
                        <a:spcAft>
                          <a:spcPts val="0"/>
                        </a:spcAft>
                      </a:pPr>
                      <a:r>
                        <a:rPr lang="fr-CA" sz="1400" b="1" u="none" strike="noStrike" kern="1200" cap="none" spc="0"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3-4-7</a:t>
                      </a:r>
                    </a:p>
                  </a:txBody>
                  <a:tcPr marL="90000" marR="90000" marT="90000" marB="90000" anchor="ctr">
                    <a:lnR w="6350" cap="flat" cmpd="sng" algn="ctr">
                      <a:noFill/>
                      <a:prstDash val="solid"/>
                      <a:miter lim="800000"/>
                    </a:lnR>
                  </a:tcPr>
                </a:tc>
                <a:extLst>
                  <a:ext uri="{0D108BD9-81ED-4DB2-BD59-A6C34878D82A}">
                    <a16:rowId xmlns:a16="http://schemas.microsoft.com/office/drawing/2014/main" val="3643367245"/>
                  </a:ext>
                </a:extLst>
              </a:tr>
              <a:tr h="265553">
                <a:tc>
                  <a:txBody>
                    <a:bodyPr/>
                    <a:lstStyle/>
                    <a:p>
                      <a:pPr marL="90488" indent="0" algn="l" defTabSz="914400" rtl="0" eaLnBrk="1" fontAlgn="t" latinLnBrk="0" hangingPunct="1">
                        <a:spcBef>
                          <a:spcPts val="0"/>
                        </a:spcBef>
                        <a:spcAft>
                          <a:spcPts val="0"/>
                        </a:spcAft>
                      </a:pPr>
                      <a:r>
                        <a:rPr lang="fr-CA" sz="14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Adaptation à la situation de communication (production orale).</a:t>
                      </a:r>
                    </a:p>
                  </a:txBody>
                  <a:tcPr marL="90000" marR="90000" marT="90000" marB="90000" anchor="ctr">
                    <a:lnL w="6350" cap="flat" cmpd="sng" algn="ctr">
                      <a:noFill/>
                      <a:prstDash val="solid"/>
                      <a:miter lim="800000"/>
                    </a:lnL>
                    <a:lnB w="6350" cap="flat" cmpd="sng" algn="ctr">
                      <a:noFill/>
                      <a:prstDash val="solid"/>
                      <a:miter lim="800000"/>
                    </a:lnB>
                  </a:tcPr>
                </a:tc>
                <a:tc>
                  <a:txBody>
                    <a:bodyPr/>
                    <a:lstStyle/>
                    <a:p>
                      <a:pPr marL="90488" indent="0" algn="ctr" defTabSz="914400" rtl="0" eaLnBrk="1" fontAlgn="t" latinLnBrk="0" hangingPunct="1">
                        <a:spcBef>
                          <a:spcPts val="0"/>
                        </a:spcBef>
                        <a:spcAft>
                          <a:spcPts val="0"/>
                        </a:spcAft>
                      </a:pPr>
                      <a:r>
                        <a:rPr lang="fr-CA" sz="1400" b="1" u="none" strike="noStrike" kern="1200" cap="none" spc="0"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1-6-8</a:t>
                      </a:r>
                    </a:p>
                  </a:txBody>
                  <a:tcPr marL="90000" marR="90000" marT="90000" marB="90000" anchor="ctr">
                    <a:lnR w="6350" cap="flat" cmpd="sng" algn="ctr">
                      <a:noFill/>
                      <a:prstDash val="solid"/>
                      <a:miter lim="800000"/>
                    </a:lnR>
                    <a:lnB w="6350" cap="flat" cmpd="sng" algn="ctr">
                      <a:noFill/>
                      <a:prstDash val="solid"/>
                      <a:miter lim="800000"/>
                    </a:lnB>
                  </a:tcPr>
                </a:tc>
                <a:extLst>
                  <a:ext uri="{0D108BD9-81ED-4DB2-BD59-A6C34878D82A}">
                    <a16:rowId xmlns:a16="http://schemas.microsoft.com/office/drawing/2014/main" val="1646218089"/>
                  </a:ext>
                </a:extLst>
              </a:tr>
            </a:tbl>
          </a:graphicData>
        </a:graphic>
      </p:graphicFrame>
    </p:spTree>
    <p:extLst>
      <p:ext uri="{BB962C8B-B14F-4D97-AF65-F5344CB8AC3E}">
        <p14:creationId xmlns:p14="http://schemas.microsoft.com/office/powerpoint/2010/main" val="4238778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 de situation 1 (primaire)</a:t>
            </a:r>
            <a:endParaRPr lang="fr-FR" b="0" i="1" dirty="0"/>
          </a:p>
        </p:txBody>
      </p:sp>
      <p:graphicFrame>
        <p:nvGraphicFramePr>
          <p:cNvPr id="6" name="Tableau 5">
            <a:extLst>
              <a:ext uri="{FF2B5EF4-FFF2-40B4-BE49-F238E27FC236}">
                <a16:creationId xmlns:a16="http://schemas.microsoft.com/office/drawing/2014/main" id="{66E5DF8C-1050-F3C1-D15D-04CBFF6F8CA4}"/>
              </a:ext>
            </a:extLst>
          </p:cNvPr>
          <p:cNvGraphicFramePr>
            <a:graphicFrameLocks noGrp="1"/>
          </p:cNvGraphicFramePr>
          <p:nvPr>
            <p:extLst>
              <p:ext uri="{D42A27DB-BD31-4B8C-83A1-F6EECF244321}">
                <p14:modId xmlns:p14="http://schemas.microsoft.com/office/powerpoint/2010/main" val="1475346817"/>
              </p:ext>
            </p:extLst>
          </p:nvPr>
        </p:nvGraphicFramePr>
        <p:xfrm>
          <a:off x="1956906" y="2527482"/>
          <a:ext cx="8830456" cy="2360160"/>
        </p:xfrm>
        <a:graphic>
          <a:graphicData uri="http://schemas.openxmlformats.org/drawingml/2006/table">
            <a:tbl>
              <a:tblPr firstRow="1">
                <a:tableStyleId>{F5AB1C69-6EDB-4FF4-983F-18BD219EF322}</a:tableStyleId>
              </a:tblPr>
              <a:tblGrid>
                <a:gridCol w="4070627">
                  <a:extLst>
                    <a:ext uri="{9D8B030D-6E8A-4147-A177-3AD203B41FA5}">
                      <a16:colId xmlns:a16="http://schemas.microsoft.com/office/drawing/2014/main" val="2019293877"/>
                    </a:ext>
                  </a:extLst>
                </a:gridCol>
                <a:gridCol w="2496210">
                  <a:extLst>
                    <a:ext uri="{9D8B030D-6E8A-4147-A177-3AD203B41FA5}">
                      <a16:colId xmlns:a16="http://schemas.microsoft.com/office/drawing/2014/main" val="2143610329"/>
                    </a:ext>
                  </a:extLst>
                </a:gridCol>
                <a:gridCol w="2263619">
                  <a:extLst>
                    <a:ext uri="{9D8B030D-6E8A-4147-A177-3AD203B41FA5}">
                      <a16:colId xmlns:a16="http://schemas.microsoft.com/office/drawing/2014/main" val="2829139978"/>
                    </a:ext>
                  </a:extLst>
                </a:gridCol>
              </a:tblGrid>
              <a:tr h="352479">
                <a:tc>
                  <a:txBody>
                    <a:bodyPr/>
                    <a:lstStyle/>
                    <a:p>
                      <a:pPr algn="ctr">
                        <a:spcAft>
                          <a:spcPts val="0"/>
                        </a:spcAft>
                      </a:pPr>
                      <a:r>
                        <a:rPr lang="fr-CA" sz="14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Référentiel</a:t>
                      </a:r>
                      <a:endParaRPr lang="fr-CA" sz="16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ctr"/>
                      <a:r>
                        <a:rPr lang="fr-FR" sz="1400" dirty="0">
                          <a:latin typeface="Noto Sans" panose="020B0502040504020204" pitchFamily="34" charset="0"/>
                          <a:ea typeface="Noto Sans" panose="020B0502040504020204" pitchFamily="34" charset="0"/>
                          <a:cs typeface="Noto Sans" panose="020B0502040504020204" pitchFamily="34" charset="0"/>
                        </a:rPr>
                        <a:t>Critères d’évaluation</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fr-FR" sz="1400" dirty="0">
                          <a:latin typeface="Noto Sans" panose="020B0502040504020204" pitchFamily="34" charset="0"/>
                          <a:ea typeface="Noto Sans" panose="020B0502040504020204" pitchFamily="34" charset="0"/>
                          <a:cs typeface="Noto Sans" panose="020B0502040504020204" pitchFamily="34" charset="0"/>
                        </a:rPr>
                        <a:t>Traces de l’élève</a:t>
                      </a:r>
                    </a:p>
                  </a:txBody>
                  <a:tcPr marL="108000" marR="108000" marT="108000" marB="108000"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06111500"/>
                  </a:ext>
                </a:extLst>
              </a:tr>
              <a:tr h="352479">
                <a:tc>
                  <a:txBody>
                    <a:bodyPr/>
                    <a:lstStyle/>
                    <a:p>
                      <a:pPr marL="180000" indent="-180000">
                        <a:spcAft>
                          <a:spcPts val="0"/>
                        </a:spcAft>
                      </a:pPr>
                      <a:r>
                        <a:rPr lang="fr-CA" sz="14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Respecte l’intention d’écriture.</a:t>
                      </a:r>
                      <a:endPar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EFFB"/>
                    </a:solidFill>
                  </a:tcPr>
                </a:tc>
                <a:tc>
                  <a:txBody>
                    <a:bodyPr/>
                    <a:lstStyle/>
                    <a:p>
                      <a:pPr algn="ctr">
                        <a:spcAft>
                          <a:spcPts val="0"/>
                        </a:spcAft>
                      </a:pPr>
                      <a:r>
                        <a:rPr lang="fr-CA" sz="1400" b="1" i="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Pertinence</a:t>
                      </a:r>
                      <a:r>
                        <a:rPr lang="fr-CA" sz="1400" b="1" i="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r>
                        <a:rPr lang="fr-CA" sz="1400" b="0"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des idées.</a:t>
                      </a:r>
                    </a:p>
                  </a:txBody>
                  <a:tcPr marL="62893" marR="62893"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rowSpan="4">
                  <a:txBody>
                    <a:bodyPr/>
                    <a:lstStyle/>
                    <a:p>
                      <a:pPr marL="180000" indent="-180000" algn="l">
                        <a:spcAft>
                          <a:spcPts val="0"/>
                        </a:spcAft>
                        <a:buClr>
                          <a:srgbClr val="FFC000"/>
                        </a:buClr>
                        <a:buFont typeface="Wingdings" pitchFamily="2" charset="2"/>
                        <a:buChar char="§"/>
                      </a:pPr>
                      <a:r>
                        <a:rPr lang="fr-CA" sz="1400" b="0"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La structure du récit.</a:t>
                      </a:r>
                    </a:p>
                    <a:p>
                      <a:pPr marL="180000" indent="-180000" algn="l">
                        <a:spcAft>
                          <a:spcPts val="0"/>
                        </a:spcAft>
                        <a:buClr>
                          <a:srgbClr val="FFC000"/>
                        </a:buClr>
                        <a:buFont typeface="Wingdings" pitchFamily="2" charset="2"/>
                        <a:buChar char="§"/>
                      </a:pPr>
                      <a:r>
                        <a:rPr lang="fr-CA" sz="1400" b="0"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Brouillon de rédaction.</a:t>
                      </a:r>
                    </a:p>
                    <a:p>
                      <a:pPr marL="180000" indent="-180000" algn="l">
                        <a:spcAft>
                          <a:spcPts val="0"/>
                        </a:spcAft>
                        <a:buClr>
                          <a:srgbClr val="FFC000"/>
                        </a:buClr>
                        <a:buFont typeface="Wingdings" pitchFamily="2" charset="2"/>
                        <a:buChar char="§"/>
                      </a:pPr>
                      <a:r>
                        <a:rPr lang="fr-CA" sz="1400" b="0"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Texte</a:t>
                      </a:r>
                    </a:p>
                  </a:txBody>
                  <a:tcPr marL="62893" marR="62893"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E7EFFB"/>
                    </a:solidFill>
                  </a:tcPr>
                </a:tc>
                <a:extLst>
                  <a:ext uri="{0D108BD9-81ED-4DB2-BD59-A6C34878D82A}">
                    <a16:rowId xmlns:a16="http://schemas.microsoft.com/office/drawing/2014/main" val="1389144821"/>
                  </a:ext>
                </a:extLst>
              </a:tr>
              <a:tr h="352479">
                <a:tc>
                  <a:txBody>
                    <a:bodyPr/>
                    <a:lstStyle/>
                    <a:p>
                      <a:pPr marL="180000" indent="-180000"/>
                      <a:r>
                        <a:rPr lang="fr-CA" sz="14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Structure bien son </a:t>
                      </a:r>
                      <a:r>
                        <a:rPr kumimoji="0" lang="fr-CA" sz="1400" b="0"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texte.</a:t>
                      </a:r>
                      <a:endPar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400" b="1" kern="120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Cohérence</a:t>
                      </a:r>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du texte.</a:t>
                      </a:r>
                    </a:p>
                  </a:txBody>
                  <a:tcPr marL="62893" marR="62893"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2893" marR="62893"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3910651351"/>
                  </a:ext>
                </a:extLst>
              </a:tr>
              <a:tr h="352479">
                <a:tc>
                  <a:txBody>
                    <a:bodyPr/>
                    <a:lstStyle/>
                    <a:p>
                      <a:pPr marL="180000" indent="-180000"/>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Utilise un vocabulaire précis et significatif.</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en-CA" sz="1400" b="1" i="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Justesse</a:t>
                      </a:r>
                      <a:r>
                        <a:rPr lang="en-CA" sz="14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r>
                        <a:rPr lang="en-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du </a:t>
                      </a:r>
                      <a:r>
                        <a:rPr lang="en-CA" sz="1400" b="0" dirty="0" err="1">
                          <a:solidFill>
                            <a:schemeClr val="tx1"/>
                          </a:solidFill>
                          <a:effectLst/>
                          <a:latin typeface="Noto Sans" panose="020B0502040504020204" pitchFamily="34" charset="0"/>
                          <a:ea typeface="Noto Sans" panose="020B0502040504020204" pitchFamily="34" charset="0"/>
                          <a:cs typeface="Noto Sans" panose="020B0502040504020204" pitchFamily="34" charset="0"/>
                        </a:rPr>
                        <a:t>vocabulaire</a:t>
                      </a:r>
                      <a:r>
                        <a:rPr lang="en-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t>
                      </a:r>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62893" marR="62893"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vMerge="1">
                  <a:txBody>
                    <a:bodyPr/>
                    <a:lstStyle/>
                    <a:p>
                      <a:pPr algn="ctr"/>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62893" marR="62893"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207825825"/>
                  </a:ext>
                </a:extLst>
              </a:tr>
              <a:tr h="352479">
                <a:tc>
                  <a:txBody>
                    <a:bodyPr/>
                    <a:lstStyle/>
                    <a:p>
                      <a:pPr marL="180000" indent="-180000"/>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Rédige des phrases bien construites </a:t>
                      </a:r>
                      <a:b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et bien ponctuées.</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spcAft>
                          <a:spcPts val="0"/>
                        </a:spcAft>
                      </a:pPr>
                      <a:r>
                        <a:rPr kumimoji="0" lang="fr-CA" sz="1400" b="1" i="0" kern="120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Qualité</a:t>
                      </a:r>
                      <a:r>
                        <a:rPr kumimoji="0" lang="fr-CA" sz="1400" b="1" i="1" kern="1200" baseline="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des phrases construites.</a:t>
                      </a:r>
                    </a:p>
                  </a:txBody>
                  <a:tcPr marL="62893" marR="62893"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rgbClr val="FBE5FF"/>
                    </a:solidFill>
                  </a:tcPr>
                </a:tc>
                <a:tc vMerge="1">
                  <a:txBody>
                    <a:bodyPr/>
                    <a:lstStyle/>
                    <a:p>
                      <a:pPr algn="ctr">
                        <a:spcAft>
                          <a:spcPts val="0"/>
                        </a:spcAft>
                      </a:pPr>
                      <a:endPar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2893" marR="62893"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FBE5FF"/>
                    </a:solidFill>
                  </a:tcPr>
                </a:tc>
                <a:extLst>
                  <a:ext uri="{0D108BD9-81ED-4DB2-BD59-A6C34878D82A}">
                    <a16:rowId xmlns:a16="http://schemas.microsoft.com/office/drawing/2014/main" val="197800849"/>
                  </a:ext>
                </a:extLst>
              </a:tr>
            </a:tbl>
          </a:graphicData>
        </a:graphic>
      </p:graphicFrame>
      <p:pic>
        <p:nvPicPr>
          <p:cNvPr id="8" name="Picture 2">
            <a:extLst>
              <a:ext uri="{FF2B5EF4-FFF2-40B4-BE49-F238E27FC236}">
                <a16:creationId xmlns:a16="http://schemas.microsoft.com/office/drawing/2014/main" id="{1E6E8E80-5353-659B-4270-DDF641CEC55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66685" y="1139881"/>
            <a:ext cx="1664847" cy="108742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02EFD9B4-F774-9BA3-5ABF-E6A9E7B9AE8B}"/>
              </a:ext>
            </a:extLst>
          </p:cNvPr>
          <p:cNvSpPr txBox="1"/>
          <p:nvPr/>
        </p:nvSpPr>
        <p:spPr>
          <a:xfrm>
            <a:off x="4437810" y="1583283"/>
            <a:ext cx="6152028" cy="707886"/>
          </a:xfrm>
          <a:prstGeom prst="rect">
            <a:avLst/>
          </a:prstGeom>
          <a:noFill/>
        </p:spPr>
        <p:txBody>
          <a:bodyPr wrap="square">
            <a:spAutoFit/>
          </a:bodyPr>
          <a:lstStyle/>
          <a:p>
            <a:pPr>
              <a:spcBef>
                <a:spcPts val="600"/>
              </a:spcBef>
              <a:spcAft>
                <a:spcPts val="600"/>
              </a:spcAft>
            </a:pPr>
            <a: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Compétence : </a:t>
            </a:r>
            <a:b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br>
            <a:r>
              <a:rPr lang="fr-CA" sz="2000" b="1" dirty="0">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Écrire des textes variés</a:t>
            </a:r>
          </a:p>
        </p:txBody>
      </p:sp>
    </p:spTree>
    <p:extLst>
      <p:ext uri="{BB962C8B-B14F-4D97-AF65-F5344CB8AC3E}">
        <p14:creationId xmlns:p14="http://schemas.microsoft.com/office/powerpoint/2010/main" val="2411852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26</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7" y="581080"/>
            <a:ext cx="9312707" cy="1435393"/>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 : </a:t>
            </a:r>
            <a:r>
              <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rPr>
              <a:t>mathématiques (secondaire)</a:t>
            </a:r>
          </a:p>
          <a:p>
            <a:pPr lvl="0" algn="l">
              <a:lnSpc>
                <a:spcPts val="2600"/>
              </a:lnSpc>
            </a:pPr>
            <a:endPar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endParaRPr>
          </a:p>
          <a:p>
            <a:pPr lvl="0" algn="l">
              <a:lnSpc>
                <a:spcPts val="2600"/>
              </a:lnSpc>
            </a:pPr>
            <a:endPar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8" name="Espace réservé du contenu 7">
            <a:extLst>
              <a:ext uri="{FF2B5EF4-FFF2-40B4-BE49-F238E27FC236}">
                <a16:creationId xmlns:a16="http://schemas.microsoft.com/office/drawing/2014/main" id="{EAA383FA-F91F-CB22-4052-F2CC071511E5}"/>
              </a:ext>
            </a:extLst>
          </p:cNvPr>
          <p:cNvSpPr txBox="1">
            <a:spLocks/>
          </p:cNvSpPr>
          <p:nvPr/>
        </p:nvSpPr>
        <p:spPr>
          <a:xfrm>
            <a:off x="1044032" y="2266977"/>
            <a:ext cx="4547236" cy="2298629"/>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lIns="0" tIns="0" rIns="0" bIns="0">
            <a:noAutofit/>
          </a:bodyPr>
          <a:lstStyle>
            <a:lvl1pPr>
              <a:defRPr>
                <a:solidFill>
                  <a:schemeClr val="accent6"/>
                </a:solidFill>
                <a:latin typeface="+mn-lt"/>
                <a:ea typeface="+mn-ea"/>
                <a:cs typeface="+mn-cs"/>
              </a:defRPr>
            </a:lvl1pPr>
            <a:lvl2pPr>
              <a:defRPr>
                <a:solidFill>
                  <a:schemeClr val="accent6"/>
                </a:solidFill>
                <a:latin typeface="+mn-lt"/>
                <a:ea typeface="+mn-ea"/>
                <a:cs typeface="+mn-cs"/>
              </a:defRPr>
            </a:lvl2pPr>
            <a:lvl3pPr>
              <a:defRPr>
                <a:solidFill>
                  <a:schemeClr val="accent6"/>
                </a:solidFill>
                <a:latin typeface="+mn-lt"/>
                <a:ea typeface="+mn-ea"/>
                <a:cs typeface="+mn-cs"/>
              </a:defRPr>
            </a:lvl3pPr>
            <a:lvl4pPr>
              <a:defRPr>
                <a:solidFill>
                  <a:schemeClr val="accent6"/>
                </a:solidFill>
                <a:latin typeface="+mn-lt"/>
                <a:ea typeface="+mn-ea"/>
                <a:cs typeface="+mn-cs"/>
              </a:defRPr>
            </a:lvl4pPr>
            <a:lvl5pPr>
              <a:defRPr>
                <a:solidFill>
                  <a:schemeClr val="accent6"/>
                </a:solidFill>
                <a:latin typeface="+mn-lt"/>
                <a:ea typeface="+mn-ea"/>
                <a:cs typeface="+mn-cs"/>
              </a:defRPr>
            </a:lvl5pPr>
            <a:lvl6pPr>
              <a:defRPr>
                <a:solidFill>
                  <a:schemeClr val="accent6"/>
                </a:solidFill>
                <a:latin typeface="+mn-lt"/>
                <a:ea typeface="+mn-ea"/>
                <a:cs typeface="+mn-cs"/>
              </a:defRPr>
            </a:lvl6pPr>
            <a:lvl7pPr>
              <a:defRPr>
                <a:solidFill>
                  <a:schemeClr val="accent6"/>
                </a:solidFill>
                <a:latin typeface="+mn-lt"/>
                <a:ea typeface="+mn-ea"/>
                <a:cs typeface="+mn-cs"/>
              </a:defRPr>
            </a:lvl7pPr>
            <a:lvl8pPr>
              <a:defRPr>
                <a:solidFill>
                  <a:schemeClr val="accent6"/>
                </a:solidFill>
                <a:latin typeface="+mn-lt"/>
                <a:ea typeface="+mn-ea"/>
                <a:cs typeface="+mn-cs"/>
              </a:defRPr>
            </a:lvl8pPr>
            <a:lvl9pPr>
              <a:defRPr>
                <a:solidFill>
                  <a:schemeClr val="accent6"/>
                </a:solidFill>
                <a:latin typeface="+mn-lt"/>
                <a:ea typeface="+mn-ea"/>
                <a:cs typeface="+mn-cs"/>
              </a:defRPr>
            </a:lvl9pPr>
          </a:lstStyle>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Annotations sur les copies des élèves.</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Grille d’évaluation compétence : résoudre </a:t>
            </a:r>
            <a:b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une situation-problème.</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Journal de bord.</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Grille d’évaluation compétence : déployer </a:t>
            </a:r>
            <a:b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un raisonnement mathématique.</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Autoévaluation.</a:t>
            </a:r>
          </a:p>
          <a:p>
            <a:pPr marL="342900" indent="-342900" fontAlgn="base">
              <a:lnSpc>
                <a:spcPct val="110000"/>
              </a:lnSpc>
              <a:spcBef>
                <a:spcPts val="0"/>
              </a:spcBef>
              <a:spcAft>
                <a:spcPts val="500"/>
              </a:spcAft>
              <a:buClr>
                <a:srgbClr val="FF0000"/>
              </a:buClr>
              <a:buFont typeface="+mj-lt"/>
              <a:buAutoNum type="arabicPeriod"/>
            </a:pPr>
            <a:r>
              <a:rPr lang="fr-CA"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Examen de connaissances.</a:t>
            </a:r>
          </a:p>
        </p:txBody>
      </p:sp>
      <p:sp>
        <p:nvSpPr>
          <p:cNvPr id="12" name="ZoneTexte 11">
            <a:extLst>
              <a:ext uri="{FF2B5EF4-FFF2-40B4-BE49-F238E27FC236}">
                <a16:creationId xmlns:a16="http://schemas.microsoft.com/office/drawing/2014/main" id="{A85B80A7-05A8-73F8-843C-BF03EDFCB326}"/>
              </a:ext>
            </a:extLst>
          </p:cNvPr>
          <p:cNvSpPr txBox="1"/>
          <p:nvPr/>
        </p:nvSpPr>
        <p:spPr>
          <a:xfrm>
            <a:off x="939164" y="1697934"/>
            <a:ext cx="10135237" cy="369332"/>
          </a:xfrm>
          <a:prstGeom prst="rect">
            <a:avLst/>
          </a:prstGeom>
          <a:noFill/>
        </p:spPr>
        <p:txBody>
          <a:bodyPr wrap="square">
            <a:spAutoFit/>
          </a:bodyPr>
          <a:lstStyle/>
          <a:p>
            <a:pPr marL="0" indent="0">
              <a:spcBef>
                <a:spcPts val="0"/>
              </a:spcBef>
              <a:spcAft>
                <a:spcPts val="600"/>
              </a:spcAft>
              <a:buFont typeface="Arial" panose="020B0604020202020204" pitchFamily="34" charset="0"/>
              <a:buNone/>
            </a:pPr>
            <a:r>
              <a:rPr lang="fr-CA" sz="18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Associer une ou plusieurs </a:t>
            </a:r>
            <a:r>
              <a:rPr lang="fr-CA" sz="1800" b="1">
                <a:solidFill>
                  <a:schemeClr val="accent3"/>
                </a:solidFill>
                <a:latin typeface="Noto Sans" panose="020B0502040504020204" pitchFamily="34" charset="0"/>
                <a:ea typeface="Noto Sans" panose="020B0502040504020204" pitchFamily="34" charset="0"/>
                <a:cs typeface="Noto Sans" panose="020B0502040504020204" pitchFamily="34" charset="0"/>
              </a:rPr>
              <a:t>options ci-dessous </a:t>
            </a:r>
            <a:r>
              <a:rPr lang="fr-CA" sz="18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à </a:t>
            </a:r>
            <a:r>
              <a:rPr lang="fr-CA" sz="1800" b="1">
                <a:solidFill>
                  <a:schemeClr val="accent3"/>
                </a:solidFill>
                <a:latin typeface="Noto Sans" panose="020B0502040504020204" pitchFamily="34" charset="0"/>
                <a:ea typeface="Noto Sans" panose="020B0502040504020204" pitchFamily="34" charset="0"/>
                <a:cs typeface="Noto Sans" panose="020B0502040504020204" pitchFamily="34" charset="0"/>
              </a:rPr>
              <a:t>chaque critère :</a:t>
            </a:r>
            <a:endParaRPr lang="fr-CA" sz="1800" b="1" dirty="0">
              <a:solidFill>
                <a:schemeClr val="accent3"/>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3" name="Tableau 12">
            <a:extLst>
              <a:ext uri="{FF2B5EF4-FFF2-40B4-BE49-F238E27FC236}">
                <a16:creationId xmlns:a16="http://schemas.microsoft.com/office/drawing/2014/main" id="{61EFC31E-1DA0-7764-389E-1B197D507896}"/>
              </a:ext>
            </a:extLst>
          </p:cNvPr>
          <p:cNvGraphicFramePr>
            <a:graphicFrameLocks noGrp="1"/>
          </p:cNvGraphicFramePr>
          <p:nvPr>
            <p:extLst>
              <p:ext uri="{D42A27DB-BD31-4B8C-83A1-F6EECF244321}">
                <p14:modId xmlns:p14="http://schemas.microsoft.com/office/powerpoint/2010/main" val="18592654"/>
              </p:ext>
            </p:extLst>
          </p:nvPr>
        </p:nvGraphicFramePr>
        <p:xfrm>
          <a:off x="5859833" y="2322676"/>
          <a:ext cx="4793247" cy="3329760"/>
        </p:xfrm>
        <a:graphic>
          <a:graphicData uri="http://schemas.openxmlformats.org/drawingml/2006/table">
            <a:tbl>
              <a:tblPr firstRow="1" bandRow="1">
                <a:tableStyleId>{F2DE63D5-997A-4646-A377-4702673A728D}</a:tableStyleId>
              </a:tblPr>
              <a:tblGrid>
                <a:gridCol w="4793247">
                  <a:extLst>
                    <a:ext uri="{9D8B030D-6E8A-4147-A177-3AD203B41FA5}">
                      <a16:colId xmlns:a16="http://schemas.microsoft.com/office/drawing/2014/main" val="3216242881"/>
                    </a:ext>
                  </a:extLst>
                </a:gridCol>
              </a:tblGrid>
              <a:tr h="418329">
                <a:tc>
                  <a:txBody>
                    <a:bodyPr/>
                    <a:lstStyle/>
                    <a:p>
                      <a:pPr algn="ctr" rtl="0" fontAlgn="t">
                        <a:spcBef>
                          <a:spcPts val="0"/>
                        </a:spcBef>
                        <a:spcAft>
                          <a:spcPts val="0"/>
                        </a:spcAft>
                      </a:pPr>
                      <a:r>
                        <a:rPr lang="fr-CA" sz="1600" b="1" u="none" strike="noStrike"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Critères d’évaluation</a:t>
                      </a:r>
                      <a:endParaRPr lang="fr-CA" sz="1600" b="1"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90000" marB="90000" anchor="ctr"/>
                </a:tc>
                <a:extLst>
                  <a:ext uri="{0D108BD9-81ED-4DB2-BD59-A6C34878D82A}">
                    <a16:rowId xmlns:a16="http://schemas.microsoft.com/office/drawing/2014/main" val="2326012064"/>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Manifestation d’une compréhension adéquate de la situation-problème.</a:t>
                      </a:r>
                    </a:p>
                  </a:txBody>
                  <a:tcPr marL="90000" marR="90000" marT="90000" marB="90000" anchor="ctr"/>
                </a:tc>
                <a:extLst>
                  <a:ext uri="{0D108BD9-81ED-4DB2-BD59-A6C34878D82A}">
                    <a16:rowId xmlns:a16="http://schemas.microsoft.com/office/drawing/2014/main" val="231250953"/>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Mobilisation de savoirs mathématiques appropriés </a:t>
                      </a:r>
                      <a:b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à la situation-problème.</a:t>
                      </a:r>
                    </a:p>
                  </a:txBody>
                  <a:tcPr marL="90000" marR="90000" marT="90000" marB="90000" anchor="ctr"/>
                </a:tc>
                <a:extLst>
                  <a:ext uri="{0D108BD9-81ED-4DB2-BD59-A6C34878D82A}">
                    <a16:rowId xmlns:a16="http://schemas.microsoft.com/office/drawing/2014/main" val="1187313976"/>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Élaboration d’une solution à la situation-problème.</a:t>
                      </a:r>
                    </a:p>
                  </a:txBody>
                  <a:tcPr marL="90000" marR="90000" marT="90000" marB="90000" anchor="ctr"/>
                </a:tc>
                <a:extLst>
                  <a:ext uri="{0D108BD9-81ED-4DB2-BD59-A6C34878D82A}">
                    <a16:rowId xmlns:a16="http://schemas.microsoft.com/office/drawing/2014/main" val="1728173582"/>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Validation appropriée des étapes de la solution élaborée.</a:t>
                      </a:r>
                    </a:p>
                  </a:txBody>
                  <a:tcPr marL="90000" marR="90000" marT="90000" marB="90000" anchor="ctr"/>
                </a:tc>
                <a:extLst>
                  <a:ext uri="{0D108BD9-81ED-4DB2-BD59-A6C34878D82A}">
                    <a16:rowId xmlns:a16="http://schemas.microsoft.com/office/drawing/2014/main" val="1651318591"/>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Pertinence des méthodes choisies.</a:t>
                      </a:r>
                    </a:p>
                  </a:txBody>
                  <a:tcPr marL="90000" marR="90000" marT="90000" marB="90000" anchor="ctr"/>
                </a:tc>
                <a:extLst>
                  <a:ext uri="{0D108BD9-81ED-4DB2-BD59-A6C34878D82A}">
                    <a16:rowId xmlns:a16="http://schemas.microsoft.com/office/drawing/2014/main" val="1713357759"/>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Application des concepts et processus.</a:t>
                      </a:r>
                    </a:p>
                  </a:txBody>
                  <a:tcPr marL="90000" marR="90000" marT="90000" marB="90000" anchor="ctr"/>
                </a:tc>
                <a:extLst>
                  <a:ext uri="{0D108BD9-81ED-4DB2-BD59-A6C34878D82A}">
                    <a16:rowId xmlns:a16="http://schemas.microsoft.com/office/drawing/2014/main" val="803643255"/>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Structuration et justification des étapes d’une démarche.</a:t>
                      </a:r>
                    </a:p>
                  </a:txBody>
                  <a:tcPr marL="90000" marR="90000" marT="90000" marB="90000" anchor="ctr"/>
                </a:tc>
                <a:extLst>
                  <a:ext uri="{0D108BD9-81ED-4DB2-BD59-A6C34878D82A}">
                    <a16:rowId xmlns:a16="http://schemas.microsoft.com/office/drawing/2014/main" val="1292170261"/>
                  </a:ext>
                </a:extLst>
              </a:tr>
            </a:tbl>
          </a:graphicData>
        </a:graphic>
      </p:graphicFrame>
    </p:spTree>
    <p:extLst>
      <p:ext uri="{BB962C8B-B14F-4D97-AF65-F5344CB8AC3E}">
        <p14:creationId xmlns:p14="http://schemas.microsoft.com/office/powerpoint/2010/main" val="2868572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27</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9143116"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 : </a:t>
            </a:r>
            <a:r>
              <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rPr>
              <a:t>mathématique (secondaire)</a:t>
            </a:r>
          </a:p>
        </p:txBody>
      </p:sp>
      <p:sp>
        <p:nvSpPr>
          <p:cNvPr id="6" name="ZoneTexte 5">
            <a:extLst>
              <a:ext uri="{FF2B5EF4-FFF2-40B4-BE49-F238E27FC236}">
                <a16:creationId xmlns:a16="http://schemas.microsoft.com/office/drawing/2014/main" id="{9CA4CD58-CAA5-BAEB-5778-F24CC87681DA}"/>
              </a:ext>
            </a:extLst>
          </p:cNvPr>
          <p:cNvSpPr txBox="1"/>
          <p:nvPr/>
        </p:nvSpPr>
        <p:spPr>
          <a:xfrm rot="1819361">
            <a:off x="9201073" y="682022"/>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graphicFrame>
        <p:nvGraphicFramePr>
          <p:cNvPr id="9" name="Espace réservé du contenu 3">
            <a:extLst>
              <a:ext uri="{FF2B5EF4-FFF2-40B4-BE49-F238E27FC236}">
                <a16:creationId xmlns:a16="http://schemas.microsoft.com/office/drawing/2014/main" id="{80C4C0D3-A98E-6C0C-3AF4-AF357A055C3B}"/>
              </a:ext>
            </a:extLst>
          </p:cNvPr>
          <p:cNvGraphicFramePr>
            <a:graphicFrameLocks/>
          </p:cNvGraphicFramePr>
          <p:nvPr>
            <p:extLst>
              <p:ext uri="{D42A27DB-BD31-4B8C-83A1-F6EECF244321}">
                <p14:modId xmlns:p14="http://schemas.microsoft.com/office/powerpoint/2010/main" val="2679317777"/>
              </p:ext>
            </p:extLst>
          </p:nvPr>
        </p:nvGraphicFramePr>
        <p:xfrm>
          <a:off x="1769813" y="1917542"/>
          <a:ext cx="8652374" cy="3329760"/>
        </p:xfrm>
        <a:graphic>
          <a:graphicData uri="http://schemas.openxmlformats.org/drawingml/2006/table">
            <a:tbl>
              <a:tblPr firstRow="1" bandRow="1">
                <a:tableStyleId>{F2DE63D5-997A-4646-A377-4702673A728D}</a:tableStyleId>
              </a:tblPr>
              <a:tblGrid>
                <a:gridCol w="5848214">
                  <a:extLst>
                    <a:ext uri="{9D8B030D-6E8A-4147-A177-3AD203B41FA5}">
                      <a16:colId xmlns:a16="http://schemas.microsoft.com/office/drawing/2014/main" val="1639831963"/>
                    </a:ext>
                  </a:extLst>
                </a:gridCol>
                <a:gridCol w="2804160">
                  <a:extLst>
                    <a:ext uri="{9D8B030D-6E8A-4147-A177-3AD203B41FA5}">
                      <a16:colId xmlns:a16="http://schemas.microsoft.com/office/drawing/2014/main" val="288911572"/>
                    </a:ext>
                  </a:extLst>
                </a:gridCol>
              </a:tblGrid>
              <a:tr h="418329">
                <a:tc>
                  <a:txBody>
                    <a:bodyPr/>
                    <a:lstStyle/>
                    <a:p>
                      <a:pPr algn="ctr" rtl="0" fontAlgn="t">
                        <a:spcBef>
                          <a:spcPts val="0"/>
                        </a:spcBef>
                        <a:spcAft>
                          <a:spcPts val="0"/>
                        </a:spcAft>
                      </a:pPr>
                      <a:r>
                        <a:rPr lang="fr-CA" sz="1800" b="1" u="none" strike="noStrike"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Critères d’évaluation</a:t>
                      </a:r>
                      <a:endParaRPr lang="fr-CA" sz="1800" b="1"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0000" marR="90000" marT="90000" marB="90000" anchor="ctr">
                    <a:lnL w="6350" cap="flat" cmpd="sng" algn="ctr">
                      <a:noFill/>
                      <a:prstDash val="solid"/>
                      <a:miter lim="800000"/>
                    </a:lnL>
                    <a:lnT w="6350" cap="flat" cmpd="sng" algn="ctr">
                      <a:noFill/>
                      <a:prstDash val="solid"/>
                      <a:miter lim="800000"/>
                    </a:lnT>
                  </a:tcPr>
                </a:tc>
                <a:tc>
                  <a:txBody>
                    <a:bodyPr/>
                    <a:lstStyle/>
                    <a:p>
                      <a:pPr marL="90488" indent="0" algn="ctr" defTabSz="914400" rtl="0" eaLnBrk="1" fontAlgn="t" latinLnBrk="0" hangingPunct="1">
                        <a:spcBef>
                          <a:spcPts val="0"/>
                        </a:spcBef>
                        <a:spcAft>
                          <a:spcPts val="0"/>
                        </a:spcAft>
                      </a:pPr>
                      <a:r>
                        <a:rPr lang="fr-CA" sz="1400" b="1" u="none" strike="noStrike" kern="1200" cap="none" spc="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Traces ou outils d’évaluation</a:t>
                      </a:r>
                    </a:p>
                  </a:txBody>
                  <a:tcPr marL="90000" marR="90000" marT="90000" marB="90000" anchor="ctr">
                    <a:lnR w="6350" cap="flat" cmpd="sng" algn="ctr">
                      <a:noFill/>
                      <a:prstDash val="solid"/>
                      <a:miter lim="800000"/>
                    </a:lnR>
                    <a:lnT w="6350" cap="flat" cmpd="sng" algn="ctr">
                      <a:noFill/>
                      <a:prstDash val="solid"/>
                      <a:miter lim="800000"/>
                    </a:lnT>
                    <a:solidFill>
                      <a:schemeClr val="accent3">
                        <a:lumMod val="60000"/>
                        <a:lumOff val="40000"/>
                      </a:schemeClr>
                    </a:solidFill>
                  </a:tcPr>
                </a:tc>
                <a:extLst>
                  <a:ext uri="{0D108BD9-81ED-4DB2-BD59-A6C34878D82A}">
                    <a16:rowId xmlns:a16="http://schemas.microsoft.com/office/drawing/2014/main" val="2196344896"/>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Manifestation d’une compréhension adéquate de la situation-problème.</a:t>
                      </a:r>
                    </a:p>
                  </a:txBody>
                  <a:tcPr marL="90000" marR="90000" marT="90000" marB="90000" anchor="ctr">
                    <a:lnL w="6350" cap="flat" cmpd="sng" algn="ctr">
                      <a:noFill/>
                      <a:prstDash val="solid"/>
                      <a:miter lim="800000"/>
                    </a:lnL>
                  </a:tcPr>
                </a:tc>
                <a:tc>
                  <a:txBody>
                    <a:bodyPr/>
                    <a:lstStyle/>
                    <a:p>
                      <a:pPr algn="ctr" rtl="0" fontAlgn="t">
                        <a:spcBef>
                          <a:spcPts val="0"/>
                        </a:spcBef>
                        <a:spcAft>
                          <a:spcPts val="0"/>
                        </a:spcAft>
                      </a:pPr>
                      <a:r>
                        <a:rPr lang="fr-CA" sz="1400" b="1"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1-2-3</a:t>
                      </a:r>
                      <a:endParaRPr lang="fr-CA" sz="14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R w="6350" cap="flat" cmpd="sng" algn="ctr">
                      <a:noFill/>
                      <a:prstDash val="solid"/>
                      <a:miter lim="800000"/>
                    </a:lnR>
                  </a:tcPr>
                </a:tc>
                <a:extLst>
                  <a:ext uri="{0D108BD9-81ED-4DB2-BD59-A6C34878D82A}">
                    <a16:rowId xmlns:a16="http://schemas.microsoft.com/office/drawing/2014/main" val="4194999220"/>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Mobilisation de savoirs mathématiques appropriés </a:t>
                      </a:r>
                      <a:b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à la situation-problème.</a:t>
                      </a:r>
                    </a:p>
                  </a:txBody>
                  <a:tcPr marL="90000" marR="90000" marT="90000" marB="90000" anchor="ctr">
                    <a:lnL w="6350" cap="flat" cmpd="sng" algn="ctr">
                      <a:noFill/>
                      <a:prstDash val="solid"/>
                      <a:miter lim="800000"/>
                    </a:lnL>
                  </a:tcPr>
                </a:tc>
                <a:tc>
                  <a:txBody>
                    <a:bodyPr/>
                    <a:lstStyle/>
                    <a:p>
                      <a:pPr algn="ctr" rtl="0" fontAlgn="t">
                        <a:spcBef>
                          <a:spcPts val="0"/>
                        </a:spcBef>
                        <a:spcAft>
                          <a:spcPts val="0"/>
                        </a:spcAft>
                      </a:pPr>
                      <a:r>
                        <a:rPr lang="fr-CA" sz="1400" b="1"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1-2-3</a:t>
                      </a:r>
                      <a:endParaRPr lang="fr-CA" sz="14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R w="6350" cap="flat" cmpd="sng" algn="ctr">
                      <a:noFill/>
                      <a:prstDash val="solid"/>
                      <a:miter lim="800000"/>
                    </a:lnR>
                  </a:tcPr>
                </a:tc>
                <a:extLst>
                  <a:ext uri="{0D108BD9-81ED-4DB2-BD59-A6C34878D82A}">
                    <a16:rowId xmlns:a16="http://schemas.microsoft.com/office/drawing/2014/main" val="2173672880"/>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Élaboration d’une solution à la situation-problème.</a:t>
                      </a:r>
                    </a:p>
                  </a:txBody>
                  <a:tcPr marL="90000" marR="90000" marT="90000" marB="90000" anchor="ctr">
                    <a:lnL w="6350" cap="flat" cmpd="sng" algn="ctr">
                      <a:noFill/>
                      <a:prstDash val="solid"/>
                      <a:miter lim="800000"/>
                    </a:lnL>
                  </a:tcPr>
                </a:tc>
                <a:tc>
                  <a:txBody>
                    <a:bodyPr/>
                    <a:lstStyle/>
                    <a:p>
                      <a:pPr algn="ctr" rtl="0" fontAlgn="t">
                        <a:spcBef>
                          <a:spcPts val="0"/>
                        </a:spcBef>
                        <a:spcAft>
                          <a:spcPts val="0"/>
                        </a:spcAft>
                      </a:pPr>
                      <a:r>
                        <a:rPr lang="fr-CA" sz="1400" b="1"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1-2-3</a:t>
                      </a:r>
                      <a:endParaRPr lang="fr-CA" sz="14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R w="6350" cap="flat" cmpd="sng" algn="ctr">
                      <a:noFill/>
                      <a:prstDash val="solid"/>
                      <a:miter lim="800000"/>
                    </a:lnR>
                  </a:tcPr>
                </a:tc>
                <a:extLst>
                  <a:ext uri="{0D108BD9-81ED-4DB2-BD59-A6C34878D82A}">
                    <a16:rowId xmlns:a16="http://schemas.microsoft.com/office/drawing/2014/main" val="3087250062"/>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Validation appropriée des étapes de la solution élaborée.</a:t>
                      </a:r>
                    </a:p>
                  </a:txBody>
                  <a:tcPr marL="90000" marR="90000" marT="90000" marB="90000" anchor="ctr">
                    <a:lnL w="6350" cap="flat" cmpd="sng" algn="ctr">
                      <a:noFill/>
                      <a:prstDash val="solid"/>
                      <a:miter lim="800000"/>
                    </a:lnL>
                  </a:tcPr>
                </a:tc>
                <a:tc>
                  <a:txBody>
                    <a:bodyPr/>
                    <a:lstStyle/>
                    <a:p>
                      <a:pPr algn="ctr" rtl="0" fontAlgn="t">
                        <a:spcBef>
                          <a:spcPts val="0"/>
                        </a:spcBef>
                        <a:spcAft>
                          <a:spcPts val="0"/>
                        </a:spcAft>
                      </a:pPr>
                      <a:r>
                        <a:rPr lang="fr-CA" sz="1400" b="1"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1-2-3</a:t>
                      </a:r>
                      <a:endParaRPr lang="fr-CA" sz="14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R w="6350" cap="flat" cmpd="sng" algn="ctr">
                      <a:noFill/>
                      <a:prstDash val="solid"/>
                      <a:miter lim="800000"/>
                    </a:lnR>
                  </a:tcPr>
                </a:tc>
                <a:extLst>
                  <a:ext uri="{0D108BD9-81ED-4DB2-BD59-A6C34878D82A}">
                    <a16:rowId xmlns:a16="http://schemas.microsoft.com/office/drawing/2014/main" val="3643367245"/>
                  </a:ext>
                </a:extLst>
              </a:tr>
              <a:tr h="265553">
                <a:tc>
                  <a:txBody>
                    <a:bodyPr/>
                    <a:lstStyle/>
                    <a:p>
                      <a:pPr marL="90488" indent="0" algn="l" defTabSz="914400" rtl="0" eaLnBrk="1" fontAlgn="t" latinLnBrk="0" hangingPunct="1">
                        <a:spcBef>
                          <a:spcPts val="0"/>
                        </a:spcBef>
                        <a:spcAft>
                          <a:spcPts val="0"/>
                        </a:spcAft>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Pertinence des méthodes choisies.</a:t>
                      </a:r>
                    </a:p>
                  </a:txBody>
                  <a:tcPr marL="90000" marR="90000" marT="90000" marB="90000" anchor="ctr">
                    <a:lnL w="6350" cap="flat" cmpd="sng" algn="ctr">
                      <a:noFill/>
                      <a:prstDash val="solid"/>
                      <a:miter lim="800000"/>
                    </a:lnL>
                  </a:tcPr>
                </a:tc>
                <a:tc>
                  <a:txBody>
                    <a:bodyPr/>
                    <a:lstStyle/>
                    <a:p>
                      <a:pPr algn="ctr" rtl="0" fontAlgn="t">
                        <a:spcBef>
                          <a:spcPts val="0"/>
                        </a:spcBef>
                        <a:spcAft>
                          <a:spcPts val="0"/>
                        </a:spcAft>
                      </a:pPr>
                      <a:r>
                        <a:rPr lang="fr-CA" sz="1400" b="1"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1-2-4</a:t>
                      </a:r>
                      <a:endParaRPr lang="fr-CA" sz="14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R w="6350" cap="flat" cmpd="sng" algn="ctr">
                      <a:noFill/>
                      <a:prstDash val="solid"/>
                      <a:miter lim="800000"/>
                    </a:lnR>
                  </a:tcPr>
                </a:tc>
                <a:extLst>
                  <a:ext uri="{0D108BD9-81ED-4DB2-BD59-A6C34878D82A}">
                    <a16:rowId xmlns:a16="http://schemas.microsoft.com/office/drawing/2014/main" val="1646218089"/>
                  </a:ext>
                </a:extLst>
              </a:tr>
              <a:tr h="265553">
                <a:tc>
                  <a:txBody>
                    <a:bodyPr/>
                    <a:lstStyle/>
                    <a:p>
                      <a:pPr marL="90488" marR="0" lvl="0" indent="0" algn="l" defTabSz="914400" rtl="0" eaLnBrk="1" fontAlgn="t" latinLnBrk="0" hangingPunct="1">
                        <a:lnSpc>
                          <a:spcPct val="100000"/>
                        </a:lnSpc>
                        <a:spcBef>
                          <a:spcPts val="0"/>
                        </a:spcBef>
                        <a:spcAft>
                          <a:spcPts val="0"/>
                        </a:spcAft>
                        <a:buClrTx/>
                        <a:buSzTx/>
                        <a:buFontTx/>
                        <a:buNone/>
                        <a:tabLst/>
                        <a:defRPr/>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Application des concepts et processus.</a:t>
                      </a:r>
                    </a:p>
                  </a:txBody>
                  <a:tcPr marL="90000" marR="90000" marT="90000" marB="90000" anchor="ctr">
                    <a:lnL w="6350" cap="flat" cmpd="sng" algn="ctr">
                      <a:noFill/>
                      <a:prstDash val="solid"/>
                      <a:miter lim="800000"/>
                    </a:lnL>
                  </a:tcPr>
                </a:tc>
                <a:tc>
                  <a:txBody>
                    <a:bodyPr/>
                    <a:lstStyle/>
                    <a:p>
                      <a:pPr algn="ctr" rtl="0" fontAlgn="t">
                        <a:spcBef>
                          <a:spcPts val="0"/>
                        </a:spcBef>
                        <a:spcAft>
                          <a:spcPts val="0"/>
                        </a:spcAft>
                      </a:pPr>
                      <a:r>
                        <a:rPr lang="fr-CA" sz="1400" b="1"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1-2-4-6</a:t>
                      </a:r>
                      <a:endParaRPr lang="fr-CA" sz="14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R w="6350" cap="flat" cmpd="sng" algn="ctr">
                      <a:noFill/>
                      <a:prstDash val="solid"/>
                      <a:miter lim="800000"/>
                    </a:lnR>
                  </a:tcPr>
                </a:tc>
                <a:extLst>
                  <a:ext uri="{0D108BD9-81ED-4DB2-BD59-A6C34878D82A}">
                    <a16:rowId xmlns:a16="http://schemas.microsoft.com/office/drawing/2014/main" val="3692258278"/>
                  </a:ext>
                </a:extLst>
              </a:tr>
              <a:tr h="265553">
                <a:tc>
                  <a:txBody>
                    <a:bodyPr/>
                    <a:lstStyle/>
                    <a:p>
                      <a:pPr marL="90488" marR="0" lvl="0" indent="0" algn="l" defTabSz="914400" rtl="0" eaLnBrk="1" fontAlgn="t" latinLnBrk="0" hangingPunct="1">
                        <a:lnSpc>
                          <a:spcPct val="100000"/>
                        </a:lnSpc>
                        <a:spcBef>
                          <a:spcPts val="0"/>
                        </a:spcBef>
                        <a:spcAft>
                          <a:spcPts val="0"/>
                        </a:spcAft>
                        <a:buClrTx/>
                        <a:buSzTx/>
                        <a:buFontTx/>
                        <a:buNone/>
                        <a:tabLst/>
                        <a:defRPr/>
                      </a:pPr>
                      <a:r>
                        <a:rPr lang="fr-CA" sz="1200" b="0" u="none" strike="noStrike" kern="1200" cap="none" spc="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Structuration et justification des étapes d’une démarche.</a:t>
                      </a:r>
                    </a:p>
                  </a:txBody>
                  <a:tcPr marL="90000" marR="90000" marT="90000" marB="90000" anchor="ctr">
                    <a:lnL w="6350" cap="flat" cmpd="sng" algn="ctr">
                      <a:noFill/>
                      <a:prstDash val="solid"/>
                      <a:miter lim="800000"/>
                    </a:lnL>
                    <a:lnB w="6350" cap="flat" cmpd="sng" algn="ctr">
                      <a:noFill/>
                      <a:prstDash val="solid"/>
                      <a:miter lim="800000"/>
                    </a:lnB>
                  </a:tcPr>
                </a:tc>
                <a:tc>
                  <a:txBody>
                    <a:bodyPr/>
                    <a:lstStyle/>
                    <a:p>
                      <a:pPr algn="ctr" rtl="0" fontAlgn="t">
                        <a:spcBef>
                          <a:spcPts val="0"/>
                        </a:spcBef>
                        <a:spcAft>
                          <a:spcPts val="0"/>
                        </a:spcAft>
                      </a:pPr>
                      <a:r>
                        <a:rPr lang="fr-CA" sz="1400" b="1" u="none" strike="noStrike"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1-2-4-5</a:t>
                      </a:r>
                      <a:endParaRPr lang="fr-CA" sz="1400" b="1"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3500" marR="63500" marT="63500" marB="63500" anchor="ctr">
                    <a:lnR w="6350" cap="flat" cmpd="sng" algn="ctr">
                      <a:noFill/>
                      <a:prstDash val="solid"/>
                      <a:miter lim="800000"/>
                    </a:lnR>
                    <a:lnB w="6350" cap="flat" cmpd="sng" algn="ctr">
                      <a:noFill/>
                      <a:prstDash val="solid"/>
                      <a:miter lim="800000"/>
                    </a:lnB>
                  </a:tcPr>
                </a:tc>
                <a:extLst>
                  <a:ext uri="{0D108BD9-81ED-4DB2-BD59-A6C34878D82A}">
                    <a16:rowId xmlns:a16="http://schemas.microsoft.com/office/drawing/2014/main" val="709519326"/>
                  </a:ext>
                </a:extLst>
              </a:tr>
            </a:tbl>
          </a:graphicData>
        </a:graphic>
      </p:graphicFrame>
    </p:spTree>
    <p:extLst>
      <p:ext uri="{BB962C8B-B14F-4D97-AF65-F5344CB8AC3E}">
        <p14:creationId xmlns:p14="http://schemas.microsoft.com/office/powerpoint/2010/main" val="3093668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28</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 de situation 2 (secondaire)</a:t>
            </a:r>
            <a:endParaRPr lang="fr-FR" b="0" i="1" dirty="0"/>
          </a:p>
        </p:txBody>
      </p:sp>
      <p:graphicFrame>
        <p:nvGraphicFramePr>
          <p:cNvPr id="6" name="Tableau 5">
            <a:extLst>
              <a:ext uri="{FF2B5EF4-FFF2-40B4-BE49-F238E27FC236}">
                <a16:creationId xmlns:a16="http://schemas.microsoft.com/office/drawing/2014/main" id="{66E5DF8C-1050-F3C1-D15D-04CBFF6F8CA4}"/>
              </a:ext>
            </a:extLst>
          </p:cNvPr>
          <p:cNvGraphicFramePr>
            <a:graphicFrameLocks noGrp="1"/>
          </p:cNvGraphicFramePr>
          <p:nvPr>
            <p:extLst>
              <p:ext uri="{D42A27DB-BD31-4B8C-83A1-F6EECF244321}">
                <p14:modId xmlns:p14="http://schemas.microsoft.com/office/powerpoint/2010/main" val="3602749509"/>
              </p:ext>
            </p:extLst>
          </p:nvPr>
        </p:nvGraphicFramePr>
        <p:xfrm>
          <a:off x="2002334" y="2753972"/>
          <a:ext cx="8700122" cy="2543040"/>
        </p:xfrm>
        <a:graphic>
          <a:graphicData uri="http://schemas.openxmlformats.org/drawingml/2006/table">
            <a:tbl>
              <a:tblPr firstRow="1">
                <a:tableStyleId>{F5AB1C69-6EDB-4FF4-983F-18BD219EF322}</a:tableStyleId>
              </a:tblPr>
              <a:tblGrid>
                <a:gridCol w="3841875">
                  <a:extLst>
                    <a:ext uri="{9D8B030D-6E8A-4147-A177-3AD203B41FA5}">
                      <a16:colId xmlns:a16="http://schemas.microsoft.com/office/drawing/2014/main" val="2019293877"/>
                    </a:ext>
                  </a:extLst>
                </a:gridCol>
                <a:gridCol w="2130949">
                  <a:extLst>
                    <a:ext uri="{9D8B030D-6E8A-4147-A177-3AD203B41FA5}">
                      <a16:colId xmlns:a16="http://schemas.microsoft.com/office/drawing/2014/main" val="2143610329"/>
                    </a:ext>
                  </a:extLst>
                </a:gridCol>
                <a:gridCol w="2727298">
                  <a:extLst>
                    <a:ext uri="{9D8B030D-6E8A-4147-A177-3AD203B41FA5}">
                      <a16:colId xmlns:a16="http://schemas.microsoft.com/office/drawing/2014/main" val="118945341"/>
                    </a:ext>
                  </a:extLst>
                </a:gridCol>
              </a:tblGrid>
              <a:tr h="352479">
                <a:tc>
                  <a:txBody>
                    <a:bodyPr/>
                    <a:lstStyle/>
                    <a:p>
                      <a:pPr algn="ctr">
                        <a:spcAft>
                          <a:spcPts val="0"/>
                        </a:spcAft>
                      </a:pPr>
                      <a:r>
                        <a:rPr lang="fr-CA" sz="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Référentiel</a:t>
                      </a:r>
                    </a:p>
                  </a:txBody>
                  <a:tcPr marL="108000" marR="108000" marT="108000" marB="108000" anchor="ctr">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Critères d’évaluation</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Traces de l’élève</a:t>
                      </a:r>
                    </a:p>
                  </a:txBody>
                  <a:tcPr marL="108000" marR="108000" marT="108000" marB="108000"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6111500"/>
                  </a:ext>
                </a:extLst>
              </a:tr>
              <a:tr h="352479">
                <a:tc>
                  <a:txBody>
                    <a:bodyPr/>
                    <a:lstStyle/>
                    <a:p>
                      <a:pPr marL="180000" indent="-180000">
                        <a:spcAft>
                          <a:spcPts val="0"/>
                        </a:spcAft>
                      </a:pPr>
                      <a:r>
                        <a:rPr lang="fr-CA" sz="12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Manifestation d’une compréhension adéquate </a:t>
                      </a:r>
                      <a:b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 la situation-problème.</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200"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Précision</a:t>
                      </a:r>
                      <a:r>
                        <a:rPr lang="fr-FR" sz="1200" dirty="0">
                          <a:latin typeface="Noto Sans" panose="020B0502040504020204" pitchFamily="34" charset="0"/>
                          <a:ea typeface="Noto Sans" panose="020B0502040504020204" pitchFamily="34" charset="0"/>
                          <a:cs typeface="Noto Sans" panose="020B0502040504020204" pitchFamily="34" charset="0"/>
                        </a:rPr>
                        <a:t> du but </a:t>
                      </a:r>
                      <a:br>
                        <a:rPr lang="fr-FR" sz="1200" dirty="0">
                          <a:latin typeface="Noto Sans" panose="020B0502040504020204" pitchFamily="34" charset="0"/>
                          <a:ea typeface="Noto Sans" panose="020B0502040504020204" pitchFamily="34" charset="0"/>
                          <a:cs typeface="Noto Sans" panose="020B0502040504020204" pitchFamily="34" charset="0"/>
                        </a:rPr>
                      </a:br>
                      <a:r>
                        <a:rPr lang="fr-FR" sz="1200" dirty="0">
                          <a:latin typeface="Noto Sans" panose="020B0502040504020204" pitchFamily="34" charset="0"/>
                          <a:ea typeface="Noto Sans" panose="020B0502040504020204" pitchFamily="34" charset="0"/>
                          <a:cs typeface="Noto Sans" panose="020B0502040504020204" pitchFamily="34" charset="0"/>
                        </a:rPr>
                        <a:t>et des données.</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a:txBody>
                    <a:bodyP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Fiche de planification.</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EFFB"/>
                    </a:solidFill>
                  </a:tcPr>
                </a:tc>
                <a:extLst>
                  <a:ext uri="{0D108BD9-81ED-4DB2-BD59-A6C34878D82A}">
                    <a16:rowId xmlns:a16="http://schemas.microsoft.com/office/drawing/2014/main" val="1389144821"/>
                  </a:ext>
                </a:extLst>
              </a:tr>
              <a:tr h="352479">
                <a:tc>
                  <a:txBody>
                    <a:bodyPr/>
                    <a:lstStyle/>
                    <a:p>
                      <a:pPr marL="180000" indent="-180000"/>
                      <a:r>
                        <a:rPr lang="fr-CA" sz="12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 </a:t>
                      </a: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Mobilisation des savoirs mathématiques </a:t>
                      </a:r>
                      <a:b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appropriés à la situation-problème.</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200" b="1">
                          <a:solidFill>
                            <a:schemeClr val="accent6"/>
                          </a:solidFill>
                          <a:latin typeface="Noto Sans" panose="020B0502040504020204" pitchFamily="34" charset="0"/>
                          <a:ea typeface="Noto Sans" panose="020B0502040504020204" pitchFamily="34" charset="0"/>
                          <a:cs typeface="Noto Sans" panose="020B0502040504020204" pitchFamily="34" charset="0"/>
                        </a:rPr>
                        <a:t>Efficacité</a:t>
                      </a:r>
                      <a:r>
                        <a:rPr lang="fr-FR" sz="1200">
                          <a:latin typeface="Noto Sans" panose="020B0502040504020204" pitchFamily="34" charset="0"/>
                          <a:ea typeface="Noto Sans" panose="020B0502040504020204" pitchFamily="34" charset="0"/>
                          <a:cs typeface="Noto Sans" panose="020B0502040504020204" pitchFamily="34" charset="0"/>
                        </a:rPr>
                        <a:t> des concepts </a:t>
                      </a:r>
                      <a:br>
                        <a:rPr lang="fr-FR" sz="1200">
                          <a:latin typeface="Noto Sans" panose="020B0502040504020204" pitchFamily="34" charset="0"/>
                          <a:ea typeface="Noto Sans" panose="020B0502040504020204" pitchFamily="34" charset="0"/>
                          <a:cs typeface="Noto Sans" panose="020B0502040504020204" pitchFamily="34" charset="0"/>
                        </a:rPr>
                      </a:br>
                      <a:r>
                        <a:rPr lang="fr-FR" sz="1200">
                          <a:latin typeface="Noto Sans" panose="020B0502040504020204" pitchFamily="34" charset="0"/>
                          <a:ea typeface="Noto Sans" panose="020B0502040504020204" pitchFamily="34" charset="0"/>
                          <a:cs typeface="Noto Sans" panose="020B0502040504020204" pitchFamily="34" charset="0"/>
                        </a:rPr>
                        <a:t>et des processus utilisés.</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a:txBody>
                    <a:bodyPr/>
                    <a:lstStyle/>
                    <a:p>
                      <a:pPr algn="ctr"/>
                      <a:r>
                        <a:rPr lang="fr-FR" sz="1200">
                          <a:latin typeface="Noto Sans" panose="020B0502040504020204" pitchFamily="34" charset="0"/>
                          <a:ea typeface="Noto Sans" panose="020B0502040504020204" pitchFamily="34" charset="0"/>
                          <a:cs typeface="Noto Sans" panose="020B0502040504020204" pitchFamily="34" charset="0"/>
                        </a:rPr>
                        <a:t>Opérations et calculs.</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EFFB"/>
                    </a:solidFill>
                  </a:tcPr>
                </a:tc>
                <a:extLst>
                  <a:ext uri="{0D108BD9-81ED-4DB2-BD59-A6C34878D82A}">
                    <a16:rowId xmlns:a16="http://schemas.microsoft.com/office/drawing/2014/main" val="3910651351"/>
                  </a:ext>
                </a:extLst>
              </a:tr>
              <a:tr h="352479">
                <a:tc>
                  <a:txBody>
                    <a:bodyPr/>
                    <a:lstStyle/>
                    <a:p>
                      <a:pPr marL="180000" indent="-180000"/>
                      <a:r>
                        <a:rPr kumimoji="0" lang="fr-CA"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 </a:t>
                      </a:r>
                      <a:r>
                        <a:rPr kumimoji="0" lang="fr-CA" sz="12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Élaboration d’une solution.</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200" b="1">
                          <a:solidFill>
                            <a:schemeClr val="accent6"/>
                          </a:solidFill>
                          <a:latin typeface="Noto Sans" panose="020B0502040504020204" pitchFamily="34" charset="0"/>
                          <a:ea typeface="Noto Sans" panose="020B0502040504020204" pitchFamily="34" charset="0"/>
                          <a:cs typeface="Noto Sans" panose="020B0502040504020204" pitchFamily="34" charset="0"/>
                        </a:rPr>
                        <a:t>Clarté</a:t>
                      </a:r>
                      <a:r>
                        <a:rPr lang="fr-FR" sz="1200">
                          <a:latin typeface="Noto Sans" panose="020B0502040504020204" pitchFamily="34" charset="0"/>
                          <a:ea typeface="Noto Sans" panose="020B0502040504020204" pitchFamily="34" charset="0"/>
                          <a:cs typeface="Noto Sans" panose="020B0502040504020204" pitchFamily="34" charset="0"/>
                        </a:rPr>
                        <a:t> de l’explication.</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a:txBody>
                    <a:bodyPr/>
                    <a:lstStyle/>
                    <a:p>
                      <a:pPr algn="ctr"/>
                      <a:r>
                        <a:rPr lang="fr-FR" sz="1200">
                          <a:latin typeface="Noto Sans" panose="020B0502040504020204" pitchFamily="34" charset="0"/>
                          <a:ea typeface="Noto Sans" panose="020B0502040504020204" pitchFamily="34" charset="0"/>
                          <a:cs typeface="Noto Sans" panose="020B0502040504020204" pitchFamily="34" charset="0"/>
                        </a:rPr>
                        <a:t>Explication.</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EFFB"/>
                    </a:solidFill>
                  </a:tcPr>
                </a:tc>
                <a:extLst>
                  <a:ext uri="{0D108BD9-81ED-4DB2-BD59-A6C34878D82A}">
                    <a16:rowId xmlns:a16="http://schemas.microsoft.com/office/drawing/2014/main" val="207825825"/>
                  </a:ext>
                </a:extLst>
              </a:tr>
              <a:tr h="352479">
                <a:tc>
                  <a:txBody>
                    <a:bodyPr/>
                    <a:lstStyle/>
                    <a:p>
                      <a:pPr marL="180000" indent="-180000"/>
                      <a:r>
                        <a:rPr kumimoji="0" lang="fr-CA"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 </a:t>
                      </a:r>
                      <a:r>
                        <a:rPr kumimoji="0" lang="fr-CA" sz="12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Validation des étapes.</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r>
                        <a:rPr lang="fr-FR" sz="1200"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Justesse</a:t>
                      </a:r>
                      <a:r>
                        <a:rPr lang="fr-FR" sz="1200" dirty="0">
                          <a:latin typeface="Noto Sans" panose="020B0502040504020204" pitchFamily="34" charset="0"/>
                          <a:ea typeface="Noto Sans" panose="020B0502040504020204" pitchFamily="34" charset="0"/>
                          <a:cs typeface="Noto Sans" panose="020B0502040504020204" pitchFamily="34" charset="0"/>
                        </a:rPr>
                        <a:t> des étapes d’élaboration.</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rgbClr val="FBE5FF"/>
                    </a:solidFill>
                  </a:tcPr>
                </a:tc>
                <a:tc>
                  <a:txBody>
                    <a:bodyP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Validation.</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E7EFFB"/>
                    </a:solidFill>
                  </a:tcPr>
                </a:tc>
                <a:extLst>
                  <a:ext uri="{0D108BD9-81ED-4DB2-BD59-A6C34878D82A}">
                    <a16:rowId xmlns:a16="http://schemas.microsoft.com/office/drawing/2014/main" val="197800849"/>
                  </a:ext>
                </a:extLst>
              </a:tr>
            </a:tbl>
          </a:graphicData>
        </a:graphic>
      </p:graphicFrame>
      <p:sp>
        <p:nvSpPr>
          <p:cNvPr id="12" name="ZoneTexte 11">
            <a:extLst>
              <a:ext uri="{FF2B5EF4-FFF2-40B4-BE49-F238E27FC236}">
                <a16:creationId xmlns:a16="http://schemas.microsoft.com/office/drawing/2014/main" id="{02EFD9B4-F774-9BA3-5ABF-E6A9E7B9AE8B}"/>
              </a:ext>
            </a:extLst>
          </p:cNvPr>
          <p:cNvSpPr txBox="1"/>
          <p:nvPr/>
        </p:nvSpPr>
        <p:spPr>
          <a:xfrm>
            <a:off x="3560914" y="1813560"/>
            <a:ext cx="4592486" cy="707886"/>
          </a:xfrm>
          <a:prstGeom prst="rect">
            <a:avLst/>
          </a:prstGeom>
          <a:noFill/>
        </p:spPr>
        <p:txBody>
          <a:bodyPr wrap="square">
            <a:spAutoFit/>
          </a:bodyPr>
          <a:lstStyle/>
          <a:p>
            <a:pPr>
              <a:spcBef>
                <a:spcPts val="600"/>
              </a:spcBef>
              <a:spcAft>
                <a:spcPts val="600"/>
              </a:spcAft>
            </a:pPr>
            <a: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Compétence : </a:t>
            </a:r>
            <a:b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br>
            <a:r>
              <a:rPr lang="fr-CA" sz="2000" b="1" dirty="0">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Résoudre une situation-problème</a:t>
            </a:r>
          </a:p>
        </p:txBody>
      </p:sp>
      <p:pic>
        <p:nvPicPr>
          <p:cNvPr id="7" name="Image 6">
            <a:extLst>
              <a:ext uri="{FF2B5EF4-FFF2-40B4-BE49-F238E27FC236}">
                <a16:creationId xmlns:a16="http://schemas.microsoft.com/office/drawing/2014/main" id="{477E26C7-5B0A-C181-5BD2-6BEB16A9201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02334" y="1423712"/>
            <a:ext cx="1483851" cy="1015808"/>
          </a:xfrm>
          <a:prstGeom prst="rect">
            <a:avLst/>
          </a:prstGeom>
        </p:spPr>
      </p:pic>
    </p:spTree>
    <p:extLst>
      <p:ext uri="{BB962C8B-B14F-4D97-AF65-F5344CB8AC3E}">
        <p14:creationId xmlns:p14="http://schemas.microsoft.com/office/powerpoint/2010/main" val="2281040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29</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 de situation 2 (secondaire)</a:t>
            </a:r>
            <a:endParaRPr lang="fr-FR" b="0" i="1" dirty="0"/>
          </a:p>
        </p:txBody>
      </p:sp>
      <p:sp>
        <p:nvSpPr>
          <p:cNvPr id="9" name="ZoneTexte 8">
            <a:extLst>
              <a:ext uri="{FF2B5EF4-FFF2-40B4-BE49-F238E27FC236}">
                <a16:creationId xmlns:a16="http://schemas.microsoft.com/office/drawing/2014/main" id="{318D8090-467E-0A2A-D2DF-7E53475463AF}"/>
              </a:ext>
            </a:extLst>
          </p:cNvPr>
          <p:cNvSpPr txBox="1"/>
          <p:nvPr/>
        </p:nvSpPr>
        <p:spPr>
          <a:xfrm>
            <a:off x="3157532" y="1575297"/>
            <a:ext cx="6154308" cy="369332"/>
          </a:xfrm>
          <a:prstGeom prst="rect">
            <a:avLst/>
          </a:prstGeom>
          <a:noFill/>
        </p:spPr>
        <p:txBody>
          <a:bodyPr wrap="square">
            <a:spAutoFit/>
          </a:bodyPr>
          <a:lstStyle/>
          <a:p>
            <a:pPr algn="ctr"/>
            <a:r>
              <a:rPr lang="fr-CA" sz="1800" dirty="0">
                <a:latin typeface="Arial" panose="020B0604020202020204" pitchFamily="34" charset="0"/>
                <a:cs typeface="Arial" panose="020B0604020202020204" pitchFamily="34" charset="0"/>
              </a:rPr>
              <a:t>Lors de la </a:t>
            </a:r>
            <a:r>
              <a:rPr lang="fr-CA" sz="1800" dirty="0">
                <a:latin typeface="Noto Sans" panose="020B0502040504020204" pitchFamily="34" charset="0"/>
                <a:ea typeface="Noto Sans" panose="020B0502040504020204" pitchFamily="34" charset="0"/>
                <a:cs typeface="Noto Sans" panose="020B0502040504020204" pitchFamily="34" charset="0"/>
              </a:rPr>
              <a:t>planification</a:t>
            </a:r>
            <a:r>
              <a:rPr lang="fr-CA" sz="1800" dirty="0">
                <a:latin typeface="Arial" panose="020B0604020202020204" pitchFamily="34" charset="0"/>
                <a:cs typeface="Arial" panose="020B0604020202020204" pitchFamily="34" charset="0"/>
              </a:rPr>
              <a:t>, </a:t>
            </a:r>
            <a:r>
              <a:rPr lang="fr-CA" sz="1800">
                <a:latin typeface="Arial" panose="020B0604020202020204" pitchFamily="34" charset="0"/>
                <a:cs typeface="Arial" panose="020B0604020202020204" pitchFamily="34" charset="0"/>
              </a:rPr>
              <a:t>on doit :</a:t>
            </a:r>
            <a:endParaRPr lang="fr-FR"/>
          </a:p>
        </p:txBody>
      </p:sp>
      <p:sp>
        <p:nvSpPr>
          <p:cNvPr id="11" name="ZoneTexte 10">
            <a:extLst>
              <a:ext uri="{FF2B5EF4-FFF2-40B4-BE49-F238E27FC236}">
                <a16:creationId xmlns:a16="http://schemas.microsoft.com/office/drawing/2014/main" id="{EFAF2CA4-F31C-873B-FB2E-9552CF57361B}"/>
              </a:ext>
            </a:extLst>
          </p:cNvPr>
          <p:cNvSpPr txBox="1"/>
          <p:nvPr/>
        </p:nvSpPr>
        <p:spPr>
          <a:xfrm>
            <a:off x="1375561" y="2201233"/>
            <a:ext cx="9440878" cy="2677656"/>
          </a:xfrm>
          <a:prstGeom prst="rect">
            <a:avLst/>
          </a:prstGeom>
          <a:noFill/>
        </p:spPr>
        <p:txBody>
          <a:bodyPr wrap="square">
            <a:spAutoFit/>
          </a:bodyPr>
          <a:lstStyle/>
          <a:p>
            <a:pPr algn="ctr"/>
            <a:r>
              <a:rPr lang="fr-CA" sz="6600" dirty="0">
                <a:solidFill>
                  <a:srgbClr val="0070C0"/>
                </a:solidFill>
                <a:latin typeface="Noto Sans" panose="020B0502040504020204" pitchFamily="34" charset="0"/>
                <a:ea typeface="Noto Sans" panose="020B0502040504020204" pitchFamily="34" charset="0"/>
                <a:cs typeface="Noto Sans" panose="020B0502040504020204" pitchFamily="34" charset="0"/>
              </a:rPr>
              <a:t>3</a:t>
            </a:r>
          </a:p>
          <a:p>
            <a:pPr algn="ctr"/>
            <a: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Identifier ce qui est attendu (le critère de réussite) </a:t>
            </a:r>
            <a:b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br>
            <a: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et élaborer la grille d’évaluation pour chaque compétence.</a:t>
            </a:r>
          </a:p>
          <a:p>
            <a:pPr algn="ctr">
              <a:spcBef>
                <a:spcPts val="0"/>
              </a:spcBef>
            </a:pPr>
            <a:endParaRPr lang="fr-CA"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algn="ctr">
              <a:spcBef>
                <a:spcPts val="0"/>
              </a:spcBef>
            </a:pPr>
            <a:r>
              <a:rPr lang="fr-CA"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Portrait qui témoigne d’un développement </a:t>
            </a:r>
            <a:br>
              <a:rPr lang="fr-CA"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satisfaisant de la compétence.</a:t>
            </a:r>
          </a:p>
        </p:txBody>
      </p:sp>
    </p:spTree>
    <p:extLst>
      <p:ext uri="{BB962C8B-B14F-4D97-AF65-F5344CB8AC3E}">
        <p14:creationId xmlns:p14="http://schemas.microsoft.com/office/powerpoint/2010/main" val="2699019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30</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 de situation 1 (primaire)</a:t>
            </a:r>
            <a:endParaRPr lang="fr-FR" b="0" i="1" dirty="0"/>
          </a:p>
        </p:txBody>
      </p:sp>
      <p:graphicFrame>
        <p:nvGraphicFramePr>
          <p:cNvPr id="6" name="Tableau 5">
            <a:extLst>
              <a:ext uri="{FF2B5EF4-FFF2-40B4-BE49-F238E27FC236}">
                <a16:creationId xmlns:a16="http://schemas.microsoft.com/office/drawing/2014/main" id="{66E5DF8C-1050-F3C1-D15D-04CBFF6F8CA4}"/>
              </a:ext>
            </a:extLst>
          </p:cNvPr>
          <p:cNvGraphicFramePr>
            <a:graphicFrameLocks noGrp="1"/>
          </p:cNvGraphicFramePr>
          <p:nvPr>
            <p:extLst>
              <p:ext uri="{D42A27DB-BD31-4B8C-83A1-F6EECF244321}">
                <p14:modId xmlns:p14="http://schemas.microsoft.com/office/powerpoint/2010/main" val="743162008"/>
              </p:ext>
            </p:extLst>
          </p:nvPr>
        </p:nvGraphicFramePr>
        <p:xfrm>
          <a:off x="1956906" y="2299944"/>
          <a:ext cx="8830456" cy="2360160"/>
        </p:xfrm>
        <a:graphic>
          <a:graphicData uri="http://schemas.openxmlformats.org/drawingml/2006/table">
            <a:tbl>
              <a:tblPr firstRow="1">
                <a:tableStyleId>{F5AB1C69-6EDB-4FF4-983F-18BD219EF322}</a:tableStyleId>
              </a:tblPr>
              <a:tblGrid>
                <a:gridCol w="4070627">
                  <a:extLst>
                    <a:ext uri="{9D8B030D-6E8A-4147-A177-3AD203B41FA5}">
                      <a16:colId xmlns:a16="http://schemas.microsoft.com/office/drawing/2014/main" val="2019293877"/>
                    </a:ext>
                  </a:extLst>
                </a:gridCol>
                <a:gridCol w="2496210">
                  <a:extLst>
                    <a:ext uri="{9D8B030D-6E8A-4147-A177-3AD203B41FA5}">
                      <a16:colId xmlns:a16="http://schemas.microsoft.com/office/drawing/2014/main" val="2143610329"/>
                    </a:ext>
                  </a:extLst>
                </a:gridCol>
                <a:gridCol w="2263619">
                  <a:extLst>
                    <a:ext uri="{9D8B030D-6E8A-4147-A177-3AD203B41FA5}">
                      <a16:colId xmlns:a16="http://schemas.microsoft.com/office/drawing/2014/main" val="2829139978"/>
                    </a:ext>
                  </a:extLst>
                </a:gridCol>
              </a:tblGrid>
              <a:tr h="352479">
                <a:tc>
                  <a:txBody>
                    <a:bodyPr/>
                    <a:lstStyle/>
                    <a:p>
                      <a:pPr algn="ctr">
                        <a:spcAft>
                          <a:spcPts val="0"/>
                        </a:spcAft>
                      </a:pPr>
                      <a:r>
                        <a:rPr lang="fr-CA" sz="14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Référentiel</a:t>
                      </a:r>
                      <a:endParaRPr lang="fr-CA" sz="16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ctr"/>
                      <a:r>
                        <a:rPr lang="fr-FR" sz="1400" dirty="0">
                          <a:latin typeface="Noto Sans" panose="020B0502040504020204" pitchFamily="34" charset="0"/>
                          <a:ea typeface="Noto Sans" panose="020B0502040504020204" pitchFamily="34" charset="0"/>
                          <a:cs typeface="Noto Sans" panose="020B0502040504020204" pitchFamily="34" charset="0"/>
                        </a:rPr>
                        <a:t>Critères d’évaluation</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fr-FR" sz="1400" dirty="0">
                          <a:latin typeface="Noto Sans" panose="020B0502040504020204" pitchFamily="34" charset="0"/>
                          <a:ea typeface="Noto Sans" panose="020B0502040504020204" pitchFamily="34" charset="0"/>
                          <a:cs typeface="Noto Sans" panose="020B0502040504020204" pitchFamily="34" charset="0"/>
                        </a:rPr>
                        <a:t>Traces de l’élève</a:t>
                      </a:r>
                    </a:p>
                  </a:txBody>
                  <a:tcPr marL="108000" marR="108000" marT="108000" marB="108000"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06111500"/>
                  </a:ext>
                </a:extLst>
              </a:tr>
              <a:tr h="352479">
                <a:tc>
                  <a:txBody>
                    <a:bodyPr/>
                    <a:lstStyle/>
                    <a:p>
                      <a:pPr marL="180000" indent="-180000">
                        <a:spcAft>
                          <a:spcPts val="0"/>
                        </a:spcAft>
                      </a:pPr>
                      <a:r>
                        <a:rPr lang="fr-CA" sz="14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Respecte l’intention d’écriture.</a:t>
                      </a:r>
                      <a:endParaRPr lang="fr-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EFFB"/>
                    </a:solidFill>
                  </a:tcPr>
                </a:tc>
                <a:tc>
                  <a:txBody>
                    <a:bodyPr/>
                    <a:lstStyle/>
                    <a:p>
                      <a:pPr algn="ctr">
                        <a:spcAft>
                          <a:spcPts val="0"/>
                        </a:spcAft>
                      </a:pPr>
                      <a:r>
                        <a:rPr lang="fr-CA" sz="1400" b="1" i="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Pertinence</a:t>
                      </a:r>
                      <a:r>
                        <a:rPr lang="fr-CA" sz="1400" b="1" i="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r>
                        <a:rPr lang="fr-CA" sz="1400" b="0"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des idées.</a:t>
                      </a:r>
                    </a:p>
                  </a:txBody>
                  <a:tcPr marL="62893" marR="62893"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rowSpan="4">
                  <a:txBody>
                    <a:bodyPr/>
                    <a:lstStyle/>
                    <a:p>
                      <a:pPr marL="180000" indent="-180000" algn="l">
                        <a:spcAft>
                          <a:spcPts val="0"/>
                        </a:spcAft>
                        <a:buClr>
                          <a:srgbClr val="FFC000"/>
                        </a:buClr>
                        <a:buFont typeface="Wingdings" pitchFamily="2" charset="2"/>
                        <a:buChar char="§"/>
                      </a:pPr>
                      <a:r>
                        <a:rPr lang="fr-CA" sz="1400" b="0"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La structure du récit.</a:t>
                      </a:r>
                    </a:p>
                    <a:p>
                      <a:pPr marL="180000" indent="-180000" algn="l">
                        <a:spcAft>
                          <a:spcPts val="0"/>
                        </a:spcAft>
                        <a:buClr>
                          <a:srgbClr val="FFC000"/>
                        </a:buClr>
                        <a:buFont typeface="Wingdings" pitchFamily="2" charset="2"/>
                        <a:buChar char="§"/>
                      </a:pPr>
                      <a:r>
                        <a:rPr lang="fr-CA" sz="1400" b="0"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Brouillon de rédaction.</a:t>
                      </a:r>
                    </a:p>
                    <a:p>
                      <a:pPr marL="180000" indent="-180000" algn="l">
                        <a:spcAft>
                          <a:spcPts val="0"/>
                        </a:spcAft>
                        <a:buClr>
                          <a:srgbClr val="FFC000"/>
                        </a:buClr>
                        <a:buFont typeface="Wingdings" pitchFamily="2" charset="2"/>
                        <a:buChar char="§"/>
                      </a:pPr>
                      <a:r>
                        <a:rPr lang="fr-CA" sz="1400" b="0"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Texte</a:t>
                      </a:r>
                    </a:p>
                  </a:txBody>
                  <a:tcPr marL="62893" marR="62893"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E7EFFB"/>
                    </a:solidFill>
                  </a:tcPr>
                </a:tc>
                <a:extLst>
                  <a:ext uri="{0D108BD9-81ED-4DB2-BD59-A6C34878D82A}">
                    <a16:rowId xmlns:a16="http://schemas.microsoft.com/office/drawing/2014/main" val="1389144821"/>
                  </a:ext>
                </a:extLst>
              </a:tr>
              <a:tr h="352479">
                <a:tc>
                  <a:txBody>
                    <a:bodyPr/>
                    <a:lstStyle/>
                    <a:p>
                      <a:pPr marL="180000" indent="-180000"/>
                      <a:r>
                        <a:rPr lang="fr-CA" sz="14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Structure bien son </a:t>
                      </a:r>
                      <a:r>
                        <a:rPr kumimoji="0" lang="fr-CA" sz="1400" b="0"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texte.</a:t>
                      </a:r>
                      <a:endPar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400" b="1" kern="120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Cohérence</a:t>
                      </a:r>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du texte.</a:t>
                      </a:r>
                    </a:p>
                  </a:txBody>
                  <a:tcPr marL="62893" marR="62893"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2893" marR="62893"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3910651351"/>
                  </a:ext>
                </a:extLst>
              </a:tr>
              <a:tr h="352479">
                <a:tc>
                  <a:txBody>
                    <a:bodyPr/>
                    <a:lstStyle/>
                    <a:p>
                      <a:pPr marL="180000" indent="-180000"/>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Utilise un vocabulaire précis et significatif.</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en-CA" sz="1400" b="1" i="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Justesse</a:t>
                      </a:r>
                      <a:r>
                        <a:rPr lang="en-CA" sz="14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r>
                        <a:rPr lang="en-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du </a:t>
                      </a:r>
                      <a:r>
                        <a:rPr lang="en-CA" sz="1400" b="0" dirty="0" err="1">
                          <a:solidFill>
                            <a:schemeClr val="tx1"/>
                          </a:solidFill>
                          <a:effectLst/>
                          <a:latin typeface="Noto Sans" panose="020B0502040504020204" pitchFamily="34" charset="0"/>
                          <a:ea typeface="Noto Sans" panose="020B0502040504020204" pitchFamily="34" charset="0"/>
                          <a:cs typeface="Noto Sans" panose="020B0502040504020204" pitchFamily="34" charset="0"/>
                        </a:rPr>
                        <a:t>vocabulaire</a:t>
                      </a:r>
                      <a:r>
                        <a:rPr lang="en-CA" sz="14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t>
                      </a:r>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62893" marR="62893"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vMerge="1">
                  <a:txBody>
                    <a:bodyPr/>
                    <a:lstStyle/>
                    <a:p>
                      <a:pPr algn="ctr"/>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62893" marR="62893"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extLst>
                  <a:ext uri="{0D108BD9-81ED-4DB2-BD59-A6C34878D82A}">
                    <a16:rowId xmlns:a16="http://schemas.microsoft.com/office/drawing/2014/main" val="207825825"/>
                  </a:ext>
                </a:extLst>
              </a:tr>
              <a:tr h="352479">
                <a:tc>
                  <a:txBody>
                    <a:bodyPr/>
                    <a:lstStyle/>
                    <a:p>
                      <a:pPr marL="180000" indent="-180000"/>
                      <a:r>
                        <a:rPr kumimoji="0" lang="fr-CA" sz="14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Rédige des phrases bien construites </a:t>
                      </a:r>
                      <a:b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et bien ponctuées.</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spcAft>
                          <a:spcPts val="0"/>
                        </a:spcAft>
                      </a:pPr>
                      <a:r>
                        <a:rPr kumimoji="0" lang="fr-CA" sz="1400" b="1" i="0" kern="1200"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Qualité</a:t>
                      </a:r>
                      <a:r>
                        <a:rPr kumimoji="0" lang="fr-CA" sz="1400" b="1" i="1" kern="1200" baseline="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r>
                        <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des phrases construites.</a:t>
                      </a:r>
                    </a:p>
                  </a:txBody>
                  <a:tcPr marL="62893" marR="62893"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rgbClr val="FBE5FF"/>
                    </a:solidFill>
                  </a:tcPr>
                </a:tc>
                <a:tc vMerge="1">
                  <a:txBody>
                    <a:bodyPr/>
                    <a:lstStyle/>
                    <a:p>
                      <a:pPr algn="ctr">
                        <a:spcAft>
                          <a:spcPts val="0"/>
                        </a:spcAft>
                      </a:pPr>
                      <a:endParaRPr kumimoji="0" lang="fr-CA" sz="14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2893" marR="62893"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FBE5FF"/>
                    </a:solidFill>
                  </a:tcPr>
                </a:tc>
                <a:extLst>
                  <a:ext uri="{0D108BD9-81ED-4DB2-BD59-A6C34878D82A}">
                    <a16:rowId xmlns:a16="http://schemas.microsoft.com/office/drawing/2014/main" val="197800849"/>
                  </a:ext>
                </a:extLst>
              </a:tr>
            </a:tbl>
          </a:graphicData>
        </a:graphic>
      </p:graphicFrame>
      <p:pic>
        <p:nvPicPr>
          <p:cNvPr id="8" name="Picture 2">
            <a:extLst>
              <a:ext uri="{FF2B5EF4-FFF2-40B4-BE49-F238E27FC236}">
                <a16:creationId xmlns:a16="http://schemas.microsoft.com/office/drawing/2014/main" id="{1E6E8E80-5353-659B-4270-DDF641CEC55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56906" y="1039573"/>
            <a:ext cx="1664847" cy="108742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02EFD9B4-F774-9BA3-5ABF-E6A9E7B9AE8B}"/>
              </a:ext>
            </a:extLst>
          </p:cNvPr>
          <p:cNvSpPr txBox="1"/>
          <p:nvPr/>
        </p:nvSpPr>
        <p:spPr>
          <a:xfrm>
            <a:off x="3722192" y="1532224"/>
            <a:ext cx="6152028" cy="707886"/>
          </a:xfrm>
          <a:prstGeom prst="rect">
            <a:avLst/>
          </a:prstGeom>
          <a:noFill/>
        </p:spPr>
        <p:txBody>
          <a:bodyPr wrap="square">
            <a:spAutoFit/>
          </a:bodyPr>
          <a:lstStyle/>
          <a:p>
            <a:pPr>
              <a:spcBef>
                <a:spcPts val="600"/>
              </a:spcBef>
              <a:spcAft>
                <a:spcPts val="600"/>
              </a:spcAft>
            </a:pPr>
            <a: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Compétence : </a:t>
            </a:r>
            <a:b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br>
            <a:r>
              <a:rPr lang="fr-CA" sz="2000" b="1" dirty="0">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Écrire des textes variés</a:t>
            </a:r>
          </a:p>
        </p:txBody>
      </p:sp>
      <p:sp>
        <p:nvSpPr>
          <p:cNvPr id="7" name="ZoneTexte 6">
            <a:extLst>
              <a:ext uri="{FF2B5EF4-FFF2-40B4-BE49-F238E27FC236}">
                <a16:creationId xmlns:a16="http://schemas.microsoft.com/office/drawing/2014/main" id="{FFDB68A9-97AB-F19F-5D03-C5BFC2628FAF}"/>
              </a:ext>
            </a:extLst>
          </p:cNvPr>
          <p:cNvSpPr txBox="1"/>
          <p:nvPr/>
        </p:nvSpPr>
        <p:spPr>
          <a:xfrm>
            <a:off x="1956906" y="4861242"/>
            <a:ext cx="8830456" cy="1293971"/>
          </a:xfrm>
          <a:prstGeom prst="roundRect">
            <a:avLst>
              <a:gd name="adj" fmla="val 14824"/>
            </a:avLst>
          </a:prstGeom>
          <a:solidFill>
            <a:schemeClr val="accent6">
              <a:lumMod val="20000"/>
              <a:lumOff val="80000"/>
            </a:schemeClr>
          </a:solidFill>
        </p:spPr>
        <p:txBody>
          <a:bodyPr wrap="square" anchor="ctr" anchorCtr="0">
            <a:spAutoFit/>
          </a:bodyPr>
          <a:lstStyle/>
          <a:p>
            <a:r>
              <a:rPr lang="fr-CA" sz="1400" b="1"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Critère de réussite : </a:t>
            </a:r>
            <a:r>
              <a:rPr lang="fr-CA" sz="1400" dirty="0">
                <a:effectLst/>
                <a:latin typeface="Noto Sans" panose="020B0502040504020204" pitchFamily="34" charset="0"/>
                <a:ea typeface="Noto Sans" panose="020B0502040504020204" pitchFamily="34" charset="0"/>
                <a:cs typeface="Noto Sans" panose="020B0502040504020204" pitchFamily="34" charset="0"/>
              </a:rPr>
              <a:t>L’élève ajoutera une péripétie à l’histoire de Soaamba et modifiera le dénouement et la situation finale en conséquence. Son texte fera vivre une nouvelle mésaventure au héros pour que ce dernier relève un défi supplémentaire. L’élève sera capable d’utiliser un plan pour dégager la structure d’un récit et l’employer pour structurer ses idées avant de rédiger sa </a:t>
            </a:r>
            <a:r>
              <a:rPr lang="fr-CA" sz="1400">
                <a:effectLst/>
                <a:latin typeface="Noto Sans" panose="020B0502040504020204" pitchFamily="34" charset="0"/>
                <a:ea typeface="Noto Sans" panose="020B0502040504020204" pitchFamily="34" charset="0"/>
                <a:cs typeface="Noto Sans" panose="020B0502040504020204" pitchFamily="34" charset="0"/>
              </a:rPr>
              <a:t>composition.</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668740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31</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 de situation 2 (secondaire)</a:t>
            </a:r>
            <a:endParaRPr lang="fr-FR" b="0" i="1" dirty="0"/>
          </a:p>
        </p:txBody>
      </p:sp>
      <p:graphicFrame>
        <p:nvGraphicFramePr>
          <p:cNvPr id="6" name="Tableau 5">
            <a:extLst>
              <a:ext uri="{FF2B5EF4-FFF2-40B4-BE49-F238E27FC236}">
                <a16:creationId xmlns:a16="http://schemas.microsoft.com/office/drawing/2014/main" id="{66E5DF8C-1050-F3C1-D15D-04CBFF6F8CA4}"/>
              </a:ext>
            </a:extLst>
          </p:cNvPr>
          <p:cNvGraphicFramePr>
            <a:graphicFrameLocks noGrp="1"/>
          </p:cNvGraphicFramePr>
          <p:nvPr>
            <p:extLst>
              <p:ext uri="{D42A27DB-BD31-4B8C-83A1-F6EECF244321}">
                <p14:modId xmlns:p14="http://schemas.microsoft.com/office/powerpoint/2010/main" val="2499441965"/>
              </p:ext>
            </p:extLst>
          </p:nvPr>
        </p:nvGraphicFramePr>
        <p:xfrm>
          <a:off x="2002334" y="2329836"/>
          <a:ext cx="8700122" cy="2543040"/>
        </p:xfrm>
        <a:graphic>
          <a:graphicData uri="http://schemas.openxmlformats.org/drawingml/2006/table">
            <a:tbl>
              <a:tblPr firstRow="1">
                <a:tableStyleId>{F5AB1C69-6EDB-4FF4-983F-18BD219EF322}</a:tableStyleId>
              </a:tblPr>
              <a:tblGrid>
                <a:gridCol w="3841875">
                  <a:extLst>
                    <a:ext uri="{9D8B030D-6E8A-4147-A177-3AD203B41FA5}">
                      <a16:colId xmlns:a16="http://schemas.microsoft.com/office/drawing/2014/main" val="2019293877"/>
                    </a:ext>
                  </a:extLst>
                </a:gridCol>
                <a:gridCol w="2130949">
                  <a:extLst>
                    <a:ext uri="{9D8B030D-6E8A-4147-A177-3AD203B41FA5}">
                      <a16:colId xmlns:a16="http://schemas.microsoft.com/office/drawing/2014/main" val="2143610329"/>
                    </a:ext>
                  </a:extLst>
                </a:gridCol>
                <a:gridCol w="2727298">
                  <a:extLst>
                    <a:ext uri="{9D8B030D-6E8A-4147-A177-3AD203B41FA5}">
                      <a16:colId xmlns:a16="http://schemas.microsoft.com/office/drawing/2014/main" val="118945341"/>
                    </a:ext>
                  </a:extLst>
                </a:gridCol>
              </a:tblGrid>
              <a:tr h="330059">
                <a:tc>
                  <a:txBody>
                    <a:bodyPr/>
                    <a:lstStyle/>
                    <a:p>
                      <a:pPr algn="ctr">
                        <a:spcAft>
                          <a:spcPts val="0"/>
                        </a:spcAft>
                      </a:pPr>
                      <a:r>
                        <a:rPr lang="fr-CA" sz="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Référentiel</a:t>
                      </a:r>
                    </a:p>
                  </a:txBody>
                  <a:tcPr marL="108000" marR="108000" marT="108000" marB="108000" anchor="ctr">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Critères d’évaluation</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Traces de l’élève</a:t>
                      </a:r>
                    </a:p>
                  </a:txBody>
                  <a:tcPr marL="108000" marR="108000" marT="108000" marB="108000"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6111500"/>
                  </a:ext>
                </a:extLst>
              </a:tr>
              <a:tr h="481386">
                <a:tc>
                  <a:txBody>
                    <a:bodyPr/>
                    <a:lstStyle/>
                    <a:p>
                      <a:pPr marL="180000" indent="-180000">
                        <a:spcAft>
                          <a:spcPts val="0"/>
                        </a:spcAft>
                      </a:pPr>
                      <a:r>
                        <a:rPr lang="fr-CA" sz="12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Manifestation d’une compréhension adéquate </a:t>
                      </a:r>
                      <a:b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 la situation-problème.</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200"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Précision</a:t>
                      </a:r>
                      <a:r>
                        <a:rPr lang="fr-FR" sz="1200" dirty="0">
                          <a:latin typeface="Noto Sans" panose="020B0502040504020204" pitchFamily="34" charset="0"/>
                          <a:ea typeface="Noto Sans" panose="020B0502040504020204" pitchFamily="34" charset="0"/>
                          <a:cs typeface="Noto Sans" panose="020B0502040504020204" pitchFamily="34" charset="0"/>
                        </a:rPr>
                        <a:t> du but </a:t>
                      </a:r>
                      <a:br>
                        <a:rPr lang="fr-FR" sz="1200" dirty="0">
                          <a:latin typeface="Noto Sans" panose="020B0502040504020204" pitchFamily="34" charset="0"/>
                          <a:ea typeface="Noto Sans" panose="020B0502040504020204" pitchFamily="34" charset="0"/>
                          <a:cs typeface="Noto Sans" panose="020B0502040504020204" pitchFamily="34" charset="0"/>
                        </a:rPr>
                      </a:br>
                      <a:r>
                        <a:rPr lang="fr-FR" sz="1200" dirty="0">
                          <a:latin typeface="Noto Sans" panose="020B0502040504020204" pitchFamily="34" charset="0"/>
                          <a:ea typeface="Noto Sans" panose="020B0502040504020204" pitchFamily="34" charset="0"/>
                          <a:cs typeface="Noto Sans" panose="020B0502040504020204" pitchFamily="34" charset="0"/>
                        </a:rPr>
                        <a:t>et des données.</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a:txBody>
                    <a:bodyP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Fiche de planification.</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EFFB"/>
                    </a:solidFill>
                  </a:tcPr>
                </a:tc>
                <a:extLst>
                  <a:ext uri="{0D108BD9-81ED-4DB2-BD59-A6C34878D82A}">
                    <a16:rowId xmlns:a16="http://schemas.microsoft.com/office/drawing/2014/main" val="1389144821"/>
                  </a:ext>
                </a:extLst>
              </a:tr>
              <a:tr h="481386">
                <a:tc>
                  <a:txBody>
                    <a:bodyPr/>
                    <a:lstStyle/>
                    <a:p>
                      <a:pPr marL="180000" indent="-180000"/>
                      <a:r>
                        <a:rPr lang="fr-CA" sz="1200" b="1"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 </a:t>
                      </a: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Mobilisation des savoirs mathématiques </a:t>
                      </a:r>
                      <a:b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appropriés à la situation-problème.</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200" b="1">
                          <a:solidFill>
                            <a:schemeClr val="accent6"/>
                          </a:solidFill>
                          <a:latin typeface="Noto Sans" panose="020B0502040504020204" pitchFamily="34" charset="0"/>
                          <a:ea typeface="Noto Sans" panose="020B0502040504020204" pitchFamily="34" charset="0"/>
                          <a:cs typeface="Noto Sans" panose="020B0502040504020204" pitchFamily="34" charset="0"/>
                        </a:rPr>
                        <a:t>Efficacité</a:t>
                      </a:r>
                      <a:r>
                        <a:rPr lang="fr-FR" sz="1200">
                          <a:latin typeface="Noto Sans" panose="020B0502040504020204" pitchFamily="34" charset="0"/>
                          <a:ea typeface="Noto Sans" panose="020B0502040504020204" pitchFamily="34" charset="0"/>
                          <a:cs typeface="Noto Sans" panose="020B0502040504020204" pitchFamily="34" charset="0"/>
                        </a:rPr>
                        <a:t> des concepts </a:t>
                      </a:r>
                      <a:br>
                        <a:rPr lang="fr-FR" sz="1200">
                          <a:latin typeface="Noto Sans" panose="020B0502040504020204" pitchFamily="34" charset="0"/>
                          <a:ea typeface="Noto Sans" panose="020B0502040504020204" pitchFamily="34" charset="0"/>
                          <a:cs typeface="Noto Sans" panose="020B0502040504020204" pitchFamily="34" charset="0"/>
                        </a:rPr>
                      </a:br>
                      <a:r>
                        <a:rPr lang="fr-FR" sz="1200">
                          <a:latin typeface="Noto Sans" panose="020B0502040504020204" pitchFamily="34" charset="0"/>
                          <a:ea typeface="Noto Sans" panose="020B0502040504020204" pitchFamily="34" charset="0"/>
                          <a:cs typeface="Noto Sans" panose="020B0502040504020204" pitchFamily="34" charset="0"/>
                        </a:rPr>
                        <a:t>et des processus utilisés.</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a:txBody>
                    <a:bodyPr/>
                    <a:lstStyle/>
                    <a:p>
                      <a:pPr algn="ctr"/>
                      <a:r>
                        <a:rPr lang="fr-FR" sz="1200">
                          <a:latin typeface="Noto Sans" panose="020B0502040504020204" pitchFamily="34" charset="0"/>
                          <a:ea typeface="Noto Sans" panose="020B0502040504020204" pitchFamily="34" charset="0"/>
                          <a:cs typeface="Noto Sans" panose="020B0502040504020204" pitchFamily="34" charset="0"/>
                        </a:rPr>
                        <a:t>Opérations et calculs.</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EFFB"/>
                    </a:solidFill>
                  </a:tcPr>
                </a:tc>
                <a:extLst>
                  <a:ext uri="{0D108BD9-81ED-4DB2-BD59-A6C34878D82A}">
                    <a16:rowId xmlns:a16="http://schemas.microsoft.com/office/drawing/2014/main" val="3910651351"/>
                  </a:ext>
                </a:extLst>
              </a:tr>
              <a:tr h="330059">
                <a:tc>
                  <a:txBody>
                    <a:bodyPr/>
                    <a:lstStyle/>
                    <a:p>
                      <a:pPr marL="180000" indent="-180000"/>
                      <a:r>
                        <a:rPr kumimoji="0" lang="fr-CA"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 </a:t>
                      </a:r>
                      <a:r>
                        <a:rPr kumimoji="0" lang="fr-CA" sz="12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Élaboration d’une solution.</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fr-FR" sz="1200" b="1">
                          <a:solidFill>
                            <a:schemeClr val="accent6"/>
                          </a:solidFill>
                          <a:latin typeface="Noto Sans" panose="020B0502040504020204" pitchFamily="34" charset="0"/>
                          <a:ea typeface="Noto Sans" panose="020B0502040504020204" pitchFamily="34" charset="0"/>
                          <a:cs typeface="Noto Sans" panose="020B0502040504020204" pitchFamily="34" charset="0"/>
                        </a:rPr>
                        <a:t>Clarté</a:t>
                      </a:r>
                      <a:r>
                        <a:rPr lang="fr-FR" sz="1200">
                          <a:latin typeface="Noto Sans" panose="020B0502040504020204" pitchFamily="34" charset="0"/>
                          <a:ea typeface="Noto Sans" panose="020B0502040504020204" pitchFamily="34" charset="0"/>
                          <a:cs typeface="Noto Sans" panose="020B0502040504020204" pitchFamily="34" charset="0"/>
                        </a:rPr>
                        <a:t> de l’explication.</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BE5FF"/>
                    </a:solidFill>
                  </a:tcPr>
                </a:tc>
                <a:tc>
                  <a:txBody>
                    <a:bodyPr/>
                    <a:lstStyle/>
                    <a:p>
                      <a:pPr algn="ctr"/>
                      <a:r>
                        <a:rPr lang="fr-FR" sz="1200">
                          <a:latin typeface="Noto Sans" panose="020B0502040504020204" pitchFamily="34" charset="0"/>
                          <a:ea typeface="Noto Sans" panose="020B0502040504020204" pitchFamily="34" charset="0"/>
                          <a:cs typeface="Noto Sans" panose="020B0502040504020204" pitchFamily="34" charset="0"/>
                        </a:rPr>
                        <a:t>Explication.</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EFFB"/>
                    </a:solidFill>
                  </a:tcPr>
                </a:tc>
                <a:extLst>
                  <a:ext uri="{0D108BD9-81ED-4DB2-BD59-A6C34878D82A}">
                    <a16:rowId xmlns:a16="http://schemas.microsoft.com/office/drawing/2014/main" val="207825825"/>
                  </a:ext>
                </a:extLst>
              </a:tr>
              <a:tr h="481386">
                <a:tc>
                  <a:txBody>
                    <a:bodyPr/>
                    <a:lstStyle/>
                    <a:p>
                      <a:pPr marL="180000" indent="-180000"/>
                      <a:r>
                        <a:rPr kumimoji="0" lang="fr-CA"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 </a:t>
                      </a:r>
                      <a:r>
                        <a:rPr kumimoji="0" lang="fr-CA" sz="1200" b="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Validation des étapes.</a:t>
                      </a:r>
                    </a:p>
                  </a:txBody>
                  <a:tcPr marL="108000" marR="108000" marT="108000" marB="108000"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r>
                        <a:rPr lang="fr-FR" sz="1200"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Justesse</a:t>
                      </a:r>
                      <a:r>
                        <a:rPr lang="fr-FR" sz="1200" dirty="0">
                          <a:latin typeface="Noto Sans" panose="020B0502040504020204" pitchFamily="34" charset="0"/>
                          <a:ea typeface="Noto Sans" panose="020B0502040504020204" pitchFamily="34" charset="0"/>
                          <a:cs typeface="Noto Sans" panose="020B0502040504020204" pitchFamily="34" charset="0"/>
                        </a:rPr>
                        <a:t> des étapes d’élaboration.</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rgbClr val="FBE5FF"/>
                    </a:solidFill>
                  </a:tcPr>
                </a:tc>
                <a:tc>
                  <a:txBody>
                    <a:bodyP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Validation.</a:t>
                      </a:r>
                    </a:p>
                  </a:txBody>
                  <a:tcPr marL="108000" marR="108000" marT="108000" marB="10800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rgbClr val="E7EFFB"/>
                    </a:solidFill>
                  </a:tcPr>
                </a:tc>
                <a:extLst>
                  <a:ext uri="{0D108BD9-81ED-4DB2-BD59-A6C34878D82A}">
                    <a16:rowId xmlns:a16="http://schemas.microsoft.com/office/drawing/2014/main" val="197800849"/>
                  </a:ext>
                </a:extLst>
              </a:tr>
            </a:tbl>
          </a:graphicData>
        </a:graphic>
      </p:graphicFrame>
      <p:sp>
        <p:nvSpPr>
          <p:cNvPr id="12" name="ZoneTexte 11">
            <a:extLst>
              <a:ext uri="{FF2B5EF4-FFF2-40B4-BE49-F238E27FC236}">
                <a16:creationId xmlns:a16="http://schemas.microsoft.com/office/drawing/2014/main" id="{02EFD9B4-F774-9BA3-5ABF-E6A9E7B9AE8B}"/>
              </a:ext>
            </a:extLst>
          </p:cNvPr>
          <p:cNvSpPr txBox="1"/>
          <p:nvPr/>
        </p:nvSpPr>
        <p:spPr>
          <a:xfrm>
            <a:off x="3560914" y="1495508"/>
            <a:ext cx="4592486" cy="707886"/>
          </a:xfrm>
          <a:prstGeom prst="rect">
            <a:avLst/>
          </a:prstGeom>
          <a:noFill/>
        </p:spPr>
        <p:txBody>
          <a:bodyPr wrap="square">
            <a:spAutoFit/>
          </a:bodyPr>
          <a:lstStyle/>
          <a:p>
            <a:pPr>
              <a:spcBef>
                <a:spcPts val="600"/>
              </a:spcBef>
              <a:spcAft>
                <a:spcPts val="600"/>
              </a:spcAft>
            </a:pPr>
            <a: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Compétence : </a:t>
            </a:r>
            <a:br>
              <a:rPr lang="fr-CA" sz="2000" b="1">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br>
            <a:r>
              <a:rPr lang="fr-CA" sz="2000" b="1" dirty="0">
                <a:solidFill>
                  <a:schemeClr val="accent3"/>
                </a:solidFill>
                <a:effectLst/>
                <a:latin typeface="Noto Sans" panose="020B0502040504020204" pitchFamily="34" charset="0"/>
                <a:ea typeface="Noto Sans" panose="020B0502040504020204" pitchFamily="34" charset="0"/>
                <a:cs typeface="Noto Sans" panose="020B0502040504020204" pitchFamily="34" charset="0"/>
              </a:rPr>
              <a:t>Résoudre une situation-problème</a:t>
            </a:r>
          </a:p>
        </p:txBody>
      </p:sp>
      <p:pic>
        <p:nvPicPr>
          <p:cNvPr id="7" name="Image 6">
            <a:extLst>
              <a:ext uri="{FF2B5EF4-FFF2-40B4-BE49-F238E27FC236}">
                <a16:creationId xmlns:a16="http://schemas.microsoft.com/office/drawing/2014/main" id="{477E26C7-5B0A-C181-5BD2-6BEB16A9201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02334" y="1105660"/>
            <a:ext cx="1483851" cy="1015808"/>
          </a:xfrm>
          <a:prstGeom prst="rect">
            <a:avLst/>
          </a:prstGeom>
        </p:spPr>
      </p:pic>
      <p:sp>
        <p:nvSpPr>
          <p:cNvPr id="8" name="ZoneTexte 7">
            <a:extLst>
              <a:ext uri="{FF2B5EF4-FFF2-40B4-BE49-F238E27FC236}">
                <a16:creationId xmlns:a16="http://schemas.microsoft.com/office/drawing/2014/main" id="{76202E24-2FB2-D8BE-8825-6FAF9A7D6191}"/>
              </a:ext>
            </a:extLst>
          </p:cNvPr>
          <p:cNvSpPr txBox="1"/>
          <p:nvPr/>
        </p:nvSpPr>
        <p:spPr>
          <a:xfrm>
            <a:off x="2002333" y="5036518"/>
            <a:ext cx="8700123" cy="966080"/>
          </a:xfrm>
          <a:prstGeom prst="roundRect">
            <a:avLst/>
          </a:prstGeom>
          <a:solidFill>
            <a:schemeClr val="accent6">
              <a:lumMod val="20000"/>
              <a:lumOff val="80000"/>
            </a:schemeClr>
          </a:solidFill>
        </p:spPr>
        <p:txBody>
          <a:bodyPr wrap="square">
            <a:spAutoFit/>
          </a:bodyPr>
          <a:lstStyle/>
          <a:p>
            <a:pPr>
              <a:lnSpc>
                <a:spcPct val="107000"/>
              </a:lnSpc>
              <a:spcAft>
                <a:spcPts val="800"/>
              </a:spcAft>
            </a:pPr>
            <a:r>
              <a:rPr lang="fr-CA" sz="1200" b="1"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Critère </a:t>
            </a:r>
            <a:r>
              <a:rPr lang="fr-CA" sz="1200" b="1">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de réussite :</a:t>
            </a:r>
            <a:r>
              <a:rPr lang="fr-CA" sz="1200" b="1" baseline="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 </a:t>
            </a:r>
            <a:r>
              <a:rPr lang="fr-CA" sz="120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L’élève construit un four solaire faisant réellement augmenter la température d’un verre d’eau et utilisant au moins une famille de coniques. Il procède à des mises à l’essai des fours solaires et apporte les ajustements nécessaires après évaluation des réussites et des aspects à améliorer. Le four créé doit respecter les dimensions demandées, être solide et efficace. Le plan mathématique est fidèle au four construit.</a:t>
            </a:r>
          </a:p>
        </p:txBody>
      </p:sp>
    </p:spTree>
    <p:extLst>
      <p:ext uri="{BB962C8B-B14F-4D97-AF65-F5344CB8AC3E}">
        <p14:creationId xmlns:p14="http://schemas.microsoft.com/office/powerpoint/2010/main" val="1656403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32</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7" y="581080"/>
            <a:ext cx="2607145"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endPar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6" name="ZoneTexte 5">
            <a:extLst>
              <a:ext uri="{FF2B5EF4-FFF2-40B4-BE49-F238E27FC236}">
                <a16:creationId xmlns:a16="http://schemas.microsoft.com/office/drawing/2014/main" id="{16E12E5D-B399-A070-16C4-FD9A35E16A1A}"/>
              </a:ext>
            </a:extLst>
          </p:cNvPr>
          <p:cNvSpPr txBox="1"/>
          <p:nvPr/>
        </p:nvSpPr>
        <p:spPr>
          <a:xfrm>
            <a:off x="1551386" y="2019383"/>
            <a:ext cx="9652001" cy="2819233"/>
          </a:xfrm>
          <a:prstGeom prst="roundRect">
            <a:avLst/>
          </a:prstGeom>
          <a:solidFill>
            <a:schemeClr val="accent2">
              <a:lumMod val="20000"/>
              <a:lumOff val="80000"/>
              <a:alpha val="22537"/>
            </a:schemeClr>
          </a:solidFill>
          <a:ln w="38100">
            <a:solidFill>
              <a:schemeClr val="accent2"/>
            </a:solidFill>
          </a:ln>
        </p:spPr>
        <p:txBody>
          <a:bodyPr wrap="square" lIns="180000" tIns="180000" rIns="180000" bIns="180000" rtlCol="0">
            <a:spAutoFit/>
          </a:bodyPr>
          <a:lstStyle>
            <a:defPPr>
              <a:defRPr lang="fr-FR"/>
            </a:defPPr>
            <a:lvl1pPr>
              <a:lnSpc>
                <a:spcPct val="120000"/>
              </a:lnSpc>
              <a:defRPr sz="2400" b="1">
                <a:latin typeface="Noto Sans" panose="020B0502040504020204" pitchFamily="34" charset="0"/>
                <a:ea typeface="Noto Sans" panose="020B0502040504020204" pitchFamily="34" charset="0"/>
                <a:cs typeface="Noto Sans" panose="020B0502040504020204" pitchFamily="34" charset="0"/>
              </a:defRPr>
            </a:lvl1pPr>
          </a:lstStyle>
          <a:p>
            <a:pPr marL="360000" indent="-360000"/>
            <a:r>
              <a:rPr lang="fr-FR" dirty="0">
                <a:solidFill>
                  <a:srgbClr val="FFC000"/>
                </a:solidFill>
              </a:rPr>
              <a:t>1.</a:t>
            </a:r>
            <a:r>
              <a:rPr lang="fr-FR" b="0" dirty="0"/>
              <a:t>	À l’exemple de la SAE présentée, reprenez le canevas </a:t>
            </a:r>
            <a:br>
              <a:rPr lang="fr-FR" b="0" dirty="0"/>
            </a:br>
            <a:r>
              <a:rPr lang="fr-FR" b="0" dirty="0"/>
              <a:t>de la SAE produite au module 7.</a:t>
            </a:r>
          </a:p>
          <a:p>
            <a:pPr marL="360000" indent="-360000"/>
            <a:r>
              <a:rPr lang="fr-FR" dirty="0">
                <a:solidFill>
                  <a:srgbClr val="FFC000"/>
                </a:solidFill>
              </a:rPr>
              <a:t>2.</a:t>
            </a:r>
            <a:r>
              <a:rPr lang="fr-FR" b="0" dirty="0"/>
              <a:t>	Déterminer les outils d’évaluation et de </a:t>
            </a:r>
            <a:r>
              <a:rPr lang="fr-FR" b="0"/>
              <a:t>consignation.</a:t>
            </a:r>
            <a:endParaRPr lang="fr-CA" b="0" dirty="0"/>
          </a:p>
          <a:p>
            <a:pPr marL="360000" indent="-360000"/>
            <a:r>
              <a:rPr lang="fr-CA" dirty="0">
                <a:solidFill>
                  <a:srgbClr val="FFC000"/>
                </a:solidFill>
              </a:rPr>
              <a:t>3.</a:t>
            </a:r>
            <a:r>
              <a:rPr lang="fr-CA" b="0" dirty="0"/>
              <a:t>	Identifier ce qui est attendu (le critère de réussite) et élaborer la grille d’évaluation pour chaque </a:t>
            </a:r>
            <a:r>
              <a:rPr lang="fr-CA" b="0"/>
              <a:t>compétence.</a:t>
            </a:r>
            <a:endParaRPr lang="fr-FR" b="0" dirty="0"/>
          </a:p>
        </p:txBody>
      </p:sp>
    </p:spTree>
    <p:extLst>
      <p:ext uri="{BB962C8B-B14F-4D97-AF65-F5344CB8AC3E}">
        <p14:creationId xmlns:p14="http://schemas.microsoft.com/office/powerpoint/2010/main" val="3896284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33</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19671" y="1418804"/>
            <a:ext cx="6219383" cy="444080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chemeClr val="accent6"/>
                </a:solidFill>
              </a:rPr>
              <a:t>Diallo, M. C.</a:t>
            </a:r>
            <a:r>
              <a:rPr lang="fr-FR" sz="1200" b="1" dirty="0"/>
              <a:t>, </a:t>
            </a:r>
            <a:r>
              <a:rPr lang="fr-FR" sz="1200" b="1" dirty="0">
                <a:solidFill>
                  <a:schemeClr val="accent6"/>
                </a:solidFill>
              </a:rPr>
              <a:t>Balde, D.</a:t>
            </a:r>
            <a:r>
              <a:rPr lang="fr-FR" sz="1200" dirty="0"/>
              <a:t>, </a:t>
            </a:r>
            <a:r>
              <a:rPr lang="fr-FR" sz="1200" b="1" dirty="0">
                <a:solidFill>
                  <a:schemeClr val="accent6"/>
                </a:solidFill>
              </a:rPr>
              <a:t>Diallo, T. M.</a:t>
            </a:r>
            <a:r>
              <a:rPr lang="fr-FR" sz="1200" dirty="0"/>
              <a:t>, </a:t>
            </a:r>
            <a:r>
              <a:rPr lang="fr-FR" sz="1200" b="1" dirty="0">
                <a:solidFill>
                  <a:schemeClr val="accent6"/>
                </a:solidFill>
              </a:rPr>
              <a:t>Blondiaux, M. </a:t>
            </a:r>
            <a:r>
              <a:rPr lang="fr-FR" sz="1200" dirty="0"/>
              <a:t>et </a:t>
            </a:r>
            <a:r>
              <a:rPr lang="fr-FR" sz="1200" b="1" dirty="0">
                <a:solidFill>
                  <a:schemeClr val="accent6"/>
                </a:solidFill>
              </a:rPr>
              <a:t>Conde, S. </a:t>
            </a:r>
            <a:r>
              <a:rPr lang="fr-FR" sz="1200" dirty="0"/>
              <a:t>(2020). </a:t>
            </a:r>
            <a:br>
              <a:rPr lang="fr-FR" sz="1200" dirty="0"/>
            </a:br>
            <a:r>
              <a:rPr lang="fr-FR" sz="1200" i="1" dirty="0"/>
              <a:t>De l’évaluation des apprentissages à l’évaluation pour l’apprentissage : </a:t>
            </a:r>
            <a:br>
              <a:rPr lang="fr-FR" sz="1200" i="1" dirty="0"/>
            </a:br>
            <a:r>
              <a:rPr lang="fr-FR" sz="1200" i="1" dirty="0"/>
              <a:t>État de la situation à travers les pratiques d’évaluation dans l’enseignement </a:t>
            </a:r>
            <a:br>
              <a:rPr lang="fr-FR" sz="1200" i="1" dirty="0"/>
            </a:br>
            <a:r>
              <a:rPr lang="fr-FR" sz="1200" i="1" dirty="0"/>
              <a:t>élémentaire guinéen</a:t>
            </a:r>
            <a:r>
              <a:rPr lang="fr-FR" sz="1200" dirty="0"/>
              <a:t>. APP2-Projet transition école-collège. AUF, APPRENDRE.</a:t>
            </a:r>
          </a:p>
          <a:p>
            <a:pPr marL="171450" indent="-171450">
              <a:lnSpc>
                <a:spcPts val="1640"/>
              </a:lnSpc>
              <a:buClr>
                <a:srgbClr val="FFC000"/>
              </a:buClr>
              <a:buFont typeface="Wingdings" pitchFamily="2" charset="2"/>
              <a:buChar char="§"/>
            </a:pPr>
            <a:r>
              <a:rPr lang="fr-FR" sz="1200" b="1" dirty="0">
                <a:solidFill>
                  <a:schemeClr val="accent6"/>
                </a:solidFill>
              </a:rPr>
              <a:t>Durand, M.-J. </a:t>
            </a:r>
            <a:r>
              <a:rPr lang="fr-FR" sz="1200" dirty="0"/>
              <a:t>et </a:t>
            </a:r>
            <a:r>
              <a:rPr lang="fr-FR" sz="1200" b="1" dirty="0">
                <a:solidFill>
                  <a:schemeClr val="accent6"/>
                </a:solidFill>
              </a:rPr>
              <a:t>Chouinard, R.</a:t>
            </a:r>
            <a:r>
              <a:rPr lang="fr-FR" sz="1200" dirty="0"/>
              <a:t> (2012). </a:t>
            </a:r>
            <a:r>
              <a:rPr lang="fr-FR" sz="1200" i="1" dirty="0"/>
              <a:t>L’évaluation des apprentissages : </a:t>
            </a:r>
            <a:br>
              <a:rPr lang="fr-FR" sz="1200" i="1" dirty="0"/>
            </a:br>
            <a:r>
              <a:rPr lang="fr-FR" sz="1200" i="1" dirty="0"/>
              <a:t>de la planification de la démarche à la communication des résultats </a:t>
            </a:r>
            <a:r>
              <a:rPr lang="fr-FR" sz="1200" dirty="0"/>
              <a:t>(2</a:t>
            </a:r>
            <a:r>
              <a:rPr lang="fr-FR" sz="1200" baseline="30000" dirty="0"/>
              <a:t>e</a:t>
            </a:r>
            <a:r>
              <a:rPr lang="fr-FR" sz="1200" dirty="0"/>
              <a:t> éd.), </a:t>
            </a:r>
            <a:br>
              <a:rPr lang="fr-FR" sz="1200" dirty="0"/>
            </a:br>
            <a:r>
              <a:rPr lang="fr-FR" sz="1200" dirty="0"/>
              <a:t>Montréal (Québec), édition MD.</a:t>
            </a:r>
          </a:p>
          <a:p>
            <a:pPr marL="171450" indent="-171450">
              <a:lnSpc>
                <a:spcPts val="1640"/>
              </a:lnSpc>
              <a:buClr>
                <a:srgbClr val="FFC000"/>
              </a:buClr>
              <a:buFont typeface="Wingdings" pitchFamily="2" charset="2"/>
              <a:buChar char="§"/>
            </a:pPr>
            <a:r>
              <a:rPr lang="fr-FR" sz="1200" b="1" dirty="0">
                <a:solidFill>
                  <a:schemeClr val="accent6"/>
                </a:solidFill>
              </a:rPr>
              <a:t>Fomba, C. O.</a:t>
            </a:r>
            <a:r>
              <a:rPr lang="fr-FR" sz="1200" dirty="0"/>
              <a:t> et </a:t>
            </a:r>
            <a:r>
              <a:rPr lang="fr-FR" sz="1200" b="1" dirty="0">
                <a:solidFill>
                  <a:schemeClr val="accent6"/>
                </a:solidFill>
              </a:rPr>
              <a:t>Barry, I. </a:t>
            </a:r>
            <a:r>
              <a:rPr lang="fr-FR" sz="1200" dirty="0"/>
              <a:t>(2022, février). Atelier de renforcement des capacités </a:t>
            </a:r>
            <a:br>
              <a:rPr lang="fr-FR" sz="1200" dirty="0"/>
            </a:br>
            <a:r>
              <a:rPr lang="fr-FR" sz="1200" dirty="0"/>
              <a:t>des formateurs de formateurs et des inspecteurs généraux en évaluation </a:t>
            </a:r>
            <a:br>
              <a:rPr lang="fr-FR" sz="1200" dirty="0"/>
            </a:br>
            <a:r>
              <a:rPr lang="fr-FR" sz="1200" dirty="0"/>
              <a:t>des apprentissages scolaires. Module 4 : élaboration d’épreuves d’évaluation </a:t>
            </a:r>
            <a:br>
              <a:rPr lang="fr-FR" sz="1200" dirty="0"/>
            </a:br>
            <a:r>
              <a:rPr lang="fr-FR" sz="1200" dirty="0"/>
              <a:t>des compétences [Dossier de formation, notes de cours non publiées].</a:t>
            </a:r>
          </a:p>
          <a:p>
            <a:pPr marL="171450" indent="-171450">
              <a:lnSpc>
                <a:spcPts val="1640"/>
              </a:lnSpc>
              <a:buClr>
                <a:srgbClr val="FFC000"/>
              </a:buClr>
              <a:buFont typeface="Wingdings" pitchFamily="2" charset="2"/>
              <a:buChar char="§"/>
            </a:pPr>
            <a:r>
              <a:rPr lang="fr-FR" sz="1200" b="1" dirty="0">
                <a:solidFill>
                  <a:schemeClr val="accent6"/>
                </a:solidFill>
              </a:rPr>
              <a:t>Laurier, M. D.</a:t>
            </a:r>
            <a:r>
              <a:rPr lang="fr-FR" sz="1200" dirty="0"/>
              <a:t>, </a:t>
            </a:r>
            <a:r>
              <a:rPr lang="fr-FR" sz="1200" b="1" dirty="0">
                <a:solidFill>
                  <a:schemeClr val="accent6"/>
                </a:solidFill>
              </a:rPr>
              <a:t>Tousignant, R.</a:t>
            </a:r>
            <a:r>
              <a:rPr lang="fr-FR" sz="1200" dirty="0"/>
              <a:t>, et </a:t>
            </a:r>
            <a:r>
              <a:rPr lang="fr-FR" sz="1200" b="1" dirty="0">
                <a:solidFill>
                  <a:schemeClr val="accent6"/>
                </a:solidFill>
              </a:rPr>
              <a:t>Morissette, D. </a:t>
            </a:r>
            <a:r>
              <a:rPr lang="fr-FR" sz="1200" dirty="0"/>
              <a:t>(2005). </a:t>
            </a:r>
            <a:r>
              <a:rPr lang="fr-FR" sz="1200" i="1" dirty="0"/>
              <a:t>Les principes de la mesure </a:t>
            </a:r>
            <a:br>
              <a:rPr lang="fr-FR" sz="1200" i="1" dirty="0"/>
            </a:br>
            <a:r>
              <a:rPr lang="fr-FR" sz="1200" i="1" dirty="0"/>
              <a:t>et de l'évaluation des apprentissages</a:t>
            </a:r>
            <a:r>
              <a:rPr lang="fr-FR" sz="1200" dirty="0"/>
              <a:t> (3</a:t>
            </a:r>
            <a:r>
              <a:rPr lang="fr-FR" sz="1200" baseline="30000" dirty="0"/>
              <a:t>e</a:t>
            </a:r>
            <a:r>
              <a:rPr lang="fr-FR" sz="1200" dirty="0"/>
              <a:t> éd.). Montréal (Québec), Gaëtan Morin.</a:t>
            </a:r>
          </a:p>
          <a:p>
            <a:pPr marL="171450" indent="-171450">
              <a:lnSpc>
                <a:spcPts val="1640"/>
              </a:lnSpc>
              <a:buClr>
                <a:srgbClr val="FFC000"/>
              </a:buClr>
              <a:buFont typeface="Wingdings" pitchFamily="2" charset="2"/>
              <a:buChar char="§"/>
            </a:pPr>
            <a:r>
              <a:rPr lang="fr-FR" sz="1200" b="1" dirty="0">
                <a:solidFill>
                  <a:schemeClr val="accent6"/>
                </a:solidFill>
              </a:rPr>
              <a:t>Roegiers, X. </a:t>
            </a:r>
            <a:r>
              <a:rPr lang="fr-FR" sz="1200" dirty="0"/>
              <a:t>(2010). </a:t>
            </a:r>
            <a:r>
              <a:rPr lang="fr-FR" sz="1200" i="1" dirty="0"/>
              <a:t>La pédagogie de l'intégration : Des systèmes d'éducation </a:t>
            </a:r>
            <a:br>
              <a:rPr lang="fr-FR" sz="1200" i="1" dirty="0"/>
            </a:br>
            <a:r>
              <a:rPr lang="fr-FR" sz="1200" i="1" dirty="0"/>
              <a:t>et de formation au cœur de nos sociétés</a:t>
            </a:r>
            <a:r>
              <a:rPr lang="fr-FR" sz="1200" dirty="0"/>
              <a:t>. De Boeck Supérieur.</a:t>
            </a:r>
          </a:p>
          <a:p>
            <a:pPr marL="171450" indent="-171450">
              <a:lnSpc>
                <a:spcPts val="1640"/>
              </a:lnSpc>
              <a:buClr>
                <a:srgbClr val="FFC000"/>
              </a:buClr>
              <a:buFont typeface="Wingdings" pitchFamily="2" charset="2"/>
              <a:buChar char="§"/>
            </a:pPr>
            <a:r>
              <a:rPr lang="fr-FR" sz="1200" b="1" dirty="0">
                <a:solidFill>
                  <a:schemeClr val="accent6"/>
                </a:solidFill>
              </a:rPr>
              <a:t>Simon, M. </a:t>
            </a:r>
            <a:r>
              <a:rPr lang="fr-FR" sz="1200" dirty="0"/>
              <a:t>et </a:t>
            </a:r>
            <a:r>
              <a:rPr lang="fr-FR" sz="1200" b="1" dirty="0">
                <a:solidFill>
                  <a:schemeClr val="accent6"/>
                </a:solidFill>
              </a:rPr>
              <a:t>Forgette-Giroux, R. </a:t>
            </a:r>
            <a:r>
              <a:rPr lang="fr-FR" sz="1200" dirty="0"/>
              <a:t>(2001). A rubric for scoring postsecondary academic skills. </a:t>
            </a:r>
            <a:r>
              <a:rPr lang="fr-FR" sz="1200" i="1" dirty="0"/>
              <a:t>Practical assessment research and evaluation, 7</a:t>
            </a:r>
            <a:r>
              <a:rPr lang="fr-FR" sz="1200" dirty="0"/>
              <a:t>(18). </a:t>
            </a:r>
          </a:p>
        </p:txBody>
      </p:sp>
    </p:spTree>
    <p:extLst>
      <p:ext uri="{BB962C8B-B14F-4D97-AF65-F5344CB8AC3E}">
        <p14:creationId xmlns:p14="http://schemas.microsoft.com/office/powerpoint/2010/main" val="4040155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0E5E2A-F3C4-DD34-43D0-443C47121D76}"/>
              </a:ext>
            </a:extLst>
          </p:cNvPr>
          <p:cNvSpPr>
            <a:spLocks noGrp="1"/>
          </p:cNvSpPr>
          <p:nvPr>
            <p:ph type="sldNum" sz="quarter" idx="12"/>
          </p:nvPr>
        </p:nvSpPr>
        <p:spPr/>
        <p:txBody>
          <a:bodyPr/>
          <a:lstStyle/>
          <a:p>
            <a:fld id="{055BF32D-CF4B-1B43-8AA7-7C8BB1DDF0EC}" type="slidenum">
              <a:rPr lang="fr-FR" smtClean="0"/>
              <a:pPr/>
              <a:t>34</a:t>
            </a:fld>
            <a:endParaRPr lang="fr-FR" dirty="0"/>
          </a:p>
        </p:txBody>
      </p:sp>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229078"/>
            <a:ext cx="6945319" cy="432502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Marie-Josée Dubois, </a:t>
            </a:r>
            <a:r>
              <a:rPr lang="fr-FR" sz="1400" dirty="0"/>
              <a:t>M. éd. en évaluation des compétences, chargée de cours,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Marie-Ève Dupuis</a:t>
            </a:r>
            <a:r>
              <a:rPr lang="fr-FR" sz="1400" dirty="0"/>
              <a:t>, orthopédagogue,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Selon une idée originale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Sitraka lahatramampionona Anjaraharivola</a:t>
            </a:r>
            <a:r>
              <a:rPr lang="fr-FR" sz="1400" dirty="0"/>
              <a:t>, M. éd en évaluation </a:t>
            </a:r>
            <a:br>
              <a:rPr lang="fr-FR" sz="1400" dirty="0"/>
            </a:br>
            <a:r>
              <a:rPr lang="fr-FR" sz="1400" dirty="0"/>
              <a:t>des compétences, narratrice, subventionnée dans le cadre des activités </a:t>
            </a:r>
            <a:br>
              <a:rPr lang="fr-FR" sz="1400" dirty="0"/>
            </a:br>
            <a:r>
              <a:rPr lang="fr-FR" sz="1400" dirty="0"/>
              <a:t>de la DAI,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18250</TotalTime>
  <Words>3185</Words>
  <Application>Microsoft Macintosh PowerPoint</Application>
  <PresentationFormat>Grand écran</PresentationFormat>
  <Paragraphs>505</Paragraphs>
  <Slides>34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34</vt:i4>
      </vt:variant>
    </vt:vector>
  </HeadingPairs>
  <TitlesOfParts>
    <vt:vector size="42" baseType="lpstr">
      <vt:lpstr>Noto Sans Medium</vt:lpstr>
      <vt:lpstr>Arial</vt:lpstr>
      <vt:lpstr>Noto Sans</vt:lpstr>
      <vt:lpstr>Calibri</vt:lpstr>
      <vt:lpstr>Wingdings</vt:lpstr>
      <vt:lpstr>Noto Sans SemiBold</vt:lpstr>
      <vt:lpstr>Noto Sans ExtraBold</vt:lpstr>
      <vt:lpstr>Thème Office</vt:lpstr>
      <vt:lpstr>Présentation PowerPoint</vt:lpstr>
      <vt:lpstr>Présentation PowerPoint</vt:lpstr>
      <vt:lpstr>Intentions et objectifs</vt:lpstr>
      <vt:lpstr>Structure de la formation</vt:lpstr>
      <vt:lpstr>Activités de préparation</vt:lpstr>
      <vt:lpstr>Activité 1 Mise en situation</vt:lpstr>
      <vt:lpstr>Présentation PowerPoint</vt:lpstr>
      <vt:lpstr>Présentation PowerPoint</vt:lpstr>
      <vt:lpstr>Présentation PowerPoint</vt:lpstr>
      <vt:lpstr>Activité 2 Identification des critères d’évaluation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3 Le critère  de réussite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188</cp:revision>
  <dcterms:created xsi:type="dcterms:W3CDTF">2022-10-03T18:36:32Z</dcterms:created>
  <dcterms:modified xsi:type="dcterms:W3CDTF">2024-10-08T12:04:00Z</dcterms:modified>
</cp:coreProperties>
</file>