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313" r:id="rId9"/>
    <p:sldId id="314" r:id="rId10"/>
    <p:sldId id="315" r:id="rId11"/>
    <p:sldId id="286" r:id="rId12"/>
    <p:sldId id="316" r:id="rId13"/>
    <p:sldId id="317" r:id="rId14"/>
    <p:sldId id="318" r:id="rId15"/>
    <p:sldId id="319" r:id="rId16"/>
    <p:sldId id="320" r:id="rId17"/>
    <p:sldId id="321" r:id="rId18"/>
  </p:sldIdLst>
  <p:sldSz cx="12192000" cy="6858000"/>
  <p:notesSz cx="6858000" cy="9144000"/>
  <p:embeddedFontLst>
    <p:embeddedFont>
      <p:font typeface="Noto Sans" panose="020B0502040504020204" pitchFamily="34" charset="0"/>
      <p:regular r:id="rId21"/>
      <p:bold r:id="rId22"/>
      <p:italic r:id="rId23"/>
      <p:boldItalic r:id="rId24"/>
    </p:embeddedFont>
    <p:embeddedFont>
      <p:font typeface="Noto Sans ExtraBold" panose="020B0902040504020204" pitchFamily="34" charset="0"/>
      <p:bold r:id="rId25"/>
      <p:italic r:id="rId26"/>
      <p:boldItalic r:id="rId27"/>
    </p:embeddedFont>
    <p:embeddedFont>
      <p:font typeface="Noto Sans Medium" panose="020B0602040504020204" pitchFamily="34" charset="0"/>
      <p:regular r:id="rId28"/>
      <p:italic r:id="rId29"/>
    </p:embeddedFont>
    <p:embeddedFont>
      <p:font typeface="Noto Sans SemiBold" panose="020B0702040504020204" pitchFamily="34" charset="0"/>
      <p:regular r:id="rId30"/>
      <p:bold r:id="rId31"/>
      <p:italic r:id="rId32"/>
      <p:boldItalic r:id="rId3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1323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, Sidonie (DREES/DIRECTION/RFAS)" initials="HS(" lastIdx="13" clrIdx="0">
    <p:extLst>
      <p:ext uri="{19B8F6BF-5375-455C-9EA6-DF929625EA0E}">
        <p15:presenceInfo xmlns:p15="http://schemas.microsoft.com/office/powerpoint/2012/main" userId="S-1-5-21-27022435-3177379373-3347635678-1030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6FA"/>
    <a:srgbClr val="FFF2FC"/>
    <a:srgbClr val="FFFCEB"/>
    <a:srgbClr val="F1FAFF"/>
    <a:srgbClr val="FFB200"/>
    <a:srgbClr val="FFA100"/>
    <a:srgbClr val="FFC000"/>
    <a:srgbClr val="E14BA5"/>
    <a:srgbClr val="DE4AA3"/>
    <a:srgbClr val="EB4D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06799F8-075E-4A3A-A7F6-7FBC6576F1A4}" styleName="Style à thème 2 - Accentuation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Style à thème 2 - Accentuation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8603FDC-E32A-4AB5-989C-0864C3EAD2B8}" styleName="Style à thème 2 - Accentuation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B1032C-EA38-4F05-BA0D-38AFFFC7BED3}" styleName="Style léger 3 - Accentuation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6D9F66E-5EB9-4882-86FB-DCBF35E3C3E4}" styleName="Style moyen 4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AF606853-7671-496A-8E4F-DF71F8EC918B}" styleName="Style foncé 1 - Accentuation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62" autoAdjust="0"/>
    <p:restoredTop sz="96098" autoAdjust="0"/>
  </p:normalViewPr>
  <p:slideViewPr>
    <p:cSldViewPr snapToGrid="0">
      <p:cViewPr varScale="1">
        <p:scale>
          <a:sx n="107" d="100"/>
          <a:sy n="107" d="100"/>
        </p:scale>
        <p:origin x="1152" y="168"/>
      </p:cViewPr>
      <p:guideLst>
        <p:guide pos="3840"/>
        <p:guide pos="1323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19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21" Type="http://schemas.openxmlformats.org/officeDocument/2006/relationships/font" Target="fonts/font1.fntdata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978C49-AE6F-46BE-B7CF-6A023EF00DF6}" type="datetimeFigureOut">
              <a:rPr lang="fr-FR" smtClean="0"/>
              <a:t>08/10/2024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BF797-DEA2-4F33-86C2-C9659CA007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6616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FE873B-F639-C242-987B-5C8E959C9FFB}" type="datetimeFigureOut">
              <a:rPr lang="fr-FR" smtClean="0"/>
              <a:t>08/10/2024</a:t>
            </a:fld>
            <a:endParaRPr lang="fr-FR"/>
          </a:p>
        </p:txBody>
      </p:sp>
      <p:sp>
        <p:nvSpPr>
          <p:cNvPr id="4" name="Espace réservé de l'image de diapositiv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C04BE4-11F2-A743-8FFB-AAD1EC6CC0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3904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2F4E788-1B31-5DA6-457A-347915016B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504872"/>
            <a:ext cx="12192000" cy="1353128"/>
          </a:xfrm>
          <a:prstGeom prst="rect">
            <a:avLst/>
          </a:prstGeom>
          <a:effectLst/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CFC5DE5-8857-0A40-B272-A423998607A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3553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génér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5073F54C-A5D2-7BBF-AC8B-37A7C35204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B4A71CF-2C2F-9274-5855-FC128822DB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6446982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9F9B755-D8CE-2350-FF93-887AB19282BB}"/>
              </a:ext>
            </a:extLst>
          </p:cNvPr>
          <p:cNvSpPr txBox="1"/>
          <p:nvPr userDrawn="1"/>
        </p:nvSpPr>
        <p:spPr>
          <a:xfrm>
            <a:off x="1220358" y="2644169"/>
            <a:ext cx="4536504" cy="1569660"/>
          </a:xfrm>
          <a:prstGeom prst="rect">
            <a:avLst/>
          </a:prstGeom>
          <a:noFill/>
          <a:effectLst>
            <a:outerShdw blurRad="128777" dist="40732" dir="2700000" algn="tl" rotWithShape="0">
              <a:prstClr val="black">
                <a:alpha val="50004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fr-CA" sz="32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La planification </a:t>
            </a:r>
            <a:br>
              <a:rPr lang="fr-CA" sz="32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</a:br>
            <a:r>
              <a:rPr lang="fr-CA" sz="32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d’une situation d’apprentissage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0B058E2-6E66-FAE1-20F9-0E7ABDBC7736}"/>
              </a:ext>
            </a:extLst>
          </p:cNvPr>
          <p:cNvSpPr txBox="1"/>
          <p:nvPr userDrawn="1"/>
        </p:nvSpPr>
        <p:spPr>
          <a:xfrm>
            <a:off x="827587" y="1255938"/>
            <a:ext cx="392771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5400" b="0" i="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466892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8" userDrawn="1">
          <p15:clr>
            <a:srgbClr val="FBAE40"/>
          </p15:clr>
        </p15:guide>
        <p15:guide id="4" pos="72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1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7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d’une situation d’apprentissage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123" y="728664"/>
            <a:ext cx="9955549" cy="113708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FC3798-33B6-7C6D-9687-D5B70986A6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2386013"/>
            <a:ext cx="10801350" cy="374332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830674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2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7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d’une situation d’apprentissage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AD86BC9-0932-67D7-ACE4-4CFFAE4C3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185" y="728664"/>
            <a:ext cx="9978265" cy="1137082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A84E05A-579C-C0C9-1197-E7E38F3832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2241550"/>
            <a:ext cx="10801350" cy="38877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135143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3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7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d’une situation d’apprentissage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0849" y="728664"/>
            <a:ext cx="9965823" cy="113708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8C8740-06A0-CD4C-1592-676561B1F3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2322513"/>
            <a:ext cx="10801350" cy="36004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620228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nº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412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7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d’une situation d’apprentissage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076" y="1554480"/>
            <a:ext cx="2808394" cy="3674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3200" baseline="0"/>
            </a:lvl1pPr>
          </a:lstStyle>
          <a:p>
            <a:r>
              <a:rPr lang="fr-FR" dirty="0"/>
              <a:t>Activité 1</a:t>
            </a:r>
            <a:br>
              <a:rPr lang="fr-FR" dirty="0"/>
            </a:br>
            <a:r>
              <a:rPr lang="fr-CA" dirty="0"/>
              <a:t>Mise en situation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BFECEB-F62E-7DC8-E7C6-DCC572ADE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9188" y="1554163"/>
            <a:ext cx="5741987" cy="39560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62044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collaborativ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4">
            <a:extLst>
              <a:ext uri="{FF2B5EF4-FFF2-40B4-BE49-F238E27FC236}">
                <a16:creationId xmlns:a16="http://schemas.microsoft.com/office/drawing/2014/main" id="{4F3373BE-6445-8190-950E-6B328B801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1" name="Espace réservé du pied de page 20">
            <a:extLst>
              <a:ext uri="{FF2B5EF4-FFF2-40B4-BE49-F238E27FC236}">
                <a16:creationId xmlns:a16="http://schemas.microsoft.com/office/drawing/2014/main" id="{81B42524-8864-0137-D99E-7CCC477F700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7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d’une situation d’apprentissage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52AAE10-72B2-3E8B-99E4-6DAD724B9D58}"/>
              </a:ext>
            </a:extLst>
          </p:cNvPr>
          <p:cNvSpPr txBox="1"/>
          <p:nvPr userDrawn="1"/>
        </p:nvSpPr>
        <p:spPr>
          <a:xfrm>
            <a:off x="1693628" y="728663"/>
            <a:ext cx="3826110" cy="7684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l">
              <a:lnSpc>
                <a:spcPts val="2600"/>
              </a:lnSpc>
            </a:pPr>
            <a:r>
              <a:rPr lang="fr-FR" sz="2800" b="1" i="0" dirty="0">
                <a:solidFill>
                  <a:srgbClr val="621D75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Activité</a:t>
            </a:r>
            <a:r>
              <a:rPr lang="fr-FR" sz="2800" b="1" i="0" dirty="0">
                <a:solidFill>
                  <a:srgbClr val="86299F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 </a:t>
            </a:r>
            <a:br>
              <a:rPr lang="fr-FR" sz="2800" b="1" i="0" dirty="0">
                <a:solidFill>
                  <a:srgbClr val="86299F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</a:br>
            <a:r>
              <a:rPr lang="fr-FR" sz="2800" b="1" i="0" dirty="0">
                <a:solidFill>
                  <a:srgbClr val="621D75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collaborative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5728788-CCD7-218A-2DC4-47529A980B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1786468"/>
            <a:ext cx="4824413" cy="3877732"/>
          </a:xfrm>
        </p:spPr>
        <p:txBody>
          <a:bodyPr lIns="0" tIns="0" rIns="0" bIns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None/>
              <a:tabLst/>
              <a:defRPr sz="3200"/>
            </a:lvl1pPr>
            <a:lvl2pPr>
              <a:defRPr sz="2000"/>
            </a:lvl2pPr>
          </a:lstStyle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rPr>
              <a:t>Énumération…</a:t>
            </a:r>
          </a:p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rPr>
              <a:t>Énumération…</a:t>
            </a:r>
          </a:p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fr-CA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oto Sans Medium" panose="020B0502040504020204" pitchFamily="34" charset="0"/>
              <a:ea typeface="Noto Sans Medium" panose="020B0502040504020204" pitchFamily="34" charset="0"/>
              <a:cs typeface="Noto Sans Medium" panose="020B0502040504020204" pitchFamily="34" charset="0"/>
            </a:endParaRPr>
          </a:p>
        </p:txBody>
      </p:sp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CF4DE5FD-74B1-83E9-4B06-9987B1D4A98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87068" y="1786468"/>
            <a:ext cx="4909608" cy="3877732"/>
          </a:xfrm>
        </p:spPr>
        <p:txBody>
          <a:bodyPr lIns="0" tIns="0" rIns="0" bIns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C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Titre :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Énumération ;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Énumération ;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…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8434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&gt; Sous-tit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ECFA330-23B6-516D-5F23-4F9A86EBDC46}"/>
              </a:ext>
            </a:extLst>
          </p:cNvPr>
          <p:cNvCxnSpPr>
            <a:cxnSpLocks/>
          </p:cNvCxnSpPr>
          <p:nvPr userDrawn="1"/>
        </p:nvCxnSpPr>
        <p:spPr>
          <a:xfrm>
            <a:off x="0" y="728663"/>
            <a:ext cx="114966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AB98770B-441D-C6E6-6D5A-4CC6B097E24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7FD2F4-0C29-EEBB-A9B2-75C3AF694F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7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d’une situation d’apprentissage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F96B245-7039-8519-DC1F-A9D6C452C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contenu vertical 9">
            <a:extLst>
              <a:ext uri="{FF2B5EF4-FFF2-40B4-BE49-F238E27FC236}">
                <a16:creationId xmlns:a16="http://schemas.microsoft.com/office/drawing/2014/main" id="{514C0306-443F-C5C7-0E87-A8714434BB55}"/>
              </a:ext>
            </a:extLst>
          </p:cNvPr>
          <p:cNvSpPr>
            <a:spLocks noGrp="1"/>
          </p:cNvSpPr>
          <p:nvPr>
            <p:ph orient="vert" sz="quarter" idx="13" hasCustomPrompt="1"/>
          </p:nvPr>
        </p:nvSpPr>
        <p:spPr>
          <a:xfrm rot="10800000">
            <a:off x="174929" y="914399"/>
            <a:ext cx="520396" cy="295751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eaVert"/>
          <a:lstStyle>
            <a:lvl1pPr algn="r">
              <a:defRPr sz="3000">
                <a:solidFill>
                  <a:srgbClr val="FFC000"/>
                </a:solidFill>
              </a:defRPr>
            </a:lvl1pPr>
            <a:lvl2pPr>
              <a:defRPr sz="3000"/>
            </a:lvl2pPr>
            <a:lvl3pPr>
              <a:defRPr sz="3000"/>
            </a:lvl3pPr>
            <a:lvl4pPr>
              <a:defRPr sz="2600"/>
            </a:lvl4pPr>
          </a:lstStyle>
          <a:p>
            <a:pPr lvl="0"/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Activité 1</a:t>
            </a:r>
            <a:endParaRPr lang="fr-FR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9760AC54-4AE4-333E-C2DC-483B8B67E7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2682" y="452988"/>
            <a:ext cx="10664008" cy="270783"/>
          </a:xfrm>
        </p:spPr>
        <p:txBody>
          <a:bodyPr wrap="none" lIns="0" tIns="0" rIns="0" bIns="0" anchor="b">
            <a:noAutofit/>
          </a:bodyPr>
          <a:lstStyle>
            <a:lvl2pPr>
              <a:defRPr b="1" i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</a:lstStyle>
          <a:p>
            <a:pPr lvl="1"/>
            <a:r>
              <a:rPr lang="fr-FR" dirty="0"/>
              <a:t>Code de correction en écriture</a:t>
            </a:r>
          </a:p>
        </p:txBody>
      </p:sp>
    </p:spTree>
    <p:extLst>
      <p:ext uri="{BB962C8B-B14F-4D97-AF65-F5344CB8AC3E}">
        <p14:creationId xmlns:p14="http://schemas.microsoft.com/office/powerpoint/2010/main" val="1326235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ctivité &gt; Sous-tit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ECFA330-23B6-516D-5F23-4F9A86EBDC46}"/>
              </a:ext>
            </a:extLst>
          </p:cNvPr>
          <p:cNvCxnSpPr>
            <a:cxnSpLocks/>
          </p:cNvCxnSpPr>
          <p:nvPr userDrawn="1"/>
        </p:nvCxnSpPr>
        <p:spPr>
          <a:xfrm>
            <a:off x="0" y="1090008"/>
            <a:ext cx="114966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AB98770B-441D-C6E6-6D5A-4CC6B097E24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7FD2F4-0C29-EEBB-A9B2-75C3AF694F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7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d’une situation d’apprentissage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F96B245-7039-8519-DC1F-A9D6C452C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9760AC54-4AE4-333E-C2DC-483B8B67E7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2682" y="396264"/>
            <a:ext cx="3832781" cy="664797"/>
          </a:xfrm>
        </p:spPr>
        <p:txBody>
          <a:bodyPr wrap="none" lIns="0" tIns="0" rIns="0" bIns="0" anchor="b">
            <a:spAutoFit/>
          </a:bodyPr>
          <a:lstStyle>
            <a:lvl2pPr>
              <a:defRPr b="1" i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</a:lstStyle>
          <a:p>
            <a:pPr lvl="1"/>
            <a:r>
              <a:rPr lang="fr-FR" dirty="0"/>
              <a:t>Titre sur 2 lignes</a:t>
            </a:r>
            <a:br>
              <a:rPr lang="fr-FR" dirty="0"/>
            </a:br>
            <a:r>
              <a:rPr lang="fr-FR" dirty="0"/>
              <a:t>suite du titre sur 2 lignes</a:t>
            </a:r>
          </a:p>
        </p:txBody>
      </p:sp>
      <p:sp>
        <p:nvSpPr>
          <p:cNvPr id="4" name="Espace réservé du contenu vertical 9">
            <a:extLst>
              <a:ext uri="{FF2B5EF4-FFF2-40B4-BE49-F238E27FC236}">
                <a16:creationId xmlns:a16="http://schemas.microsoft.com/office/drawing/2014/main" id="{AB938A95-A9DF-6840-7658-E2937F468618}"/>
              </a:ext>
            </a:extLst>
          </p:cNvPr>
          <p:cNvSpPr>
            <a:spLocks noGrp="1"/>
          </p:cNvSpPr>
          <p:nvPr>
            <p:ph orient="vert" sz="quarter" idx="13" hasCustomPrompt="1"/>
          </p:nvPr>
        </p:nvSpPr>
        <p:spPr>
          <a:xfrm rot="10800000">
            <a:off x="174929" y="914399"/>
            <a:ext cx="520396" cy="295751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eaVert"/>
          <a:lstStyle>
            <a:lvl1pPr algn="r">
              <a:defRPr sz="3000">
                <a:solidFill>
                  <a:srgbClr val="FFC000"/>
                </a:solidFill>
              </a:defRPr>
            </a:lvl1pPr>
            <a:lvl2pPr>
              <a:defRPr sz="3000"/>
            </a:lvl2pPr>
            <a:lvl3pPr>
              <a:defRPr sz="3000"/>
            </a:lvl3pPr>
            <a:lvl4pPr>
              <a:defRPr sz="2600"/>
            </a:lvl4pPr>
          </a:lstStyle>
          <a:p>
            <a:pPr lvl="0"/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Activité 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8315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éférences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412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7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d’une situation d’apprentissage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076" y="1554480"/>
            <a:ext cx="2808394" cy="3674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3200" baseline="0"/>
            </a:lvl1pPr>
          </a:lstStyle>
          <a:p>
            <a:r>
              <a:rPr lang="fr-FR" dirty="0"/>
              <a:t>Activité 1</a:t>
            </a:r>
            <a:br>
              <a:rPr lang="fr-FR" dirty="0"/>
            </a:br>
            <a:r>
              <a:rPr lang="fr-CA" dirty="0"/>
              <a:t>Mise en situation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BFECEB-F62E-7DC8-E7C6-DCC572ADE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9188" y="1554163"/>
            <a:ext cx="5741987" cy="39560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84064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édits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412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7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d’une situation d’apprentissage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076" y="1554480"/>
            <a:ext cx="2808394" cy="3674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3200" baseline="0"/>
            </a:lvl1pPr>
          </a:lstStyle>
          <a:p>
            <a:r>
              <a:rPr lang="fr-FR" dirty="0"/>
              <a:t>Activité 1</a:t>
            </a:r>
            <a:br>
              <a:rPr lang="fr-FR" dirty="0"/>
            </a:br>
            <a:r>
              <a:rPr lang="fr-CA" dirty="0"/>
              <a:t>Mise en situation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BFECEB-F62E-7DC8-E7C6-DCC572ADE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9188" y="1554163"/>
            <a:ext cx="5741987" cy="39560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10139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ctivité &gt; Sous-tit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AB98770B-441D-C6E6-6D5A-4CC6B097E2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89318" y="0"/>
            <a:ext cx="902682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7FD2F4-0C29-EEBB-A9B2-75C3AF694F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7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d’une situation d’apprentissage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F96B245-7039-8519-DC1F-A9D6C452C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8145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13" userDrawn="1">
          <p15:clr>
            <a:srgbClr val="FBAE40"/>
          </p15:clr>
        </p15:guide>
        <p15:guide id="2" pos="4067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EDA21FE-E9F6-23EE-D1FE-051C4B1E0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728664"/>
            <a:ext cx="10801349" cy="11370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C2B5A1-D5DC-B576-F94C-63F3842C3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865745"/>
            <a:ext cx="10801350" cy="4263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780ED2-6F14-360A-E385-DDDED1F218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4" y="6356351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5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correction, les annotations et la remédiation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8DA43C-E5B1-8DAF-0B7C-4729CDBD2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3473" y="6356350"/>
            <a:ext cx="2743200" cy="1968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0594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74" r:id="rId3"/>
    <p:sldLayoutId id="2147483678" r:id="rId4"/>
    <p:sldLayoutId id="2147483679" r:id="rId5"/>
    <p:sldLayoutId id="2147483680" r:id="rId6"/>
    <p:sldLayoutId id="2147483673" r:id="rId7"/>
    <p:sldLayoutId id="2147483681" r:id="rId8"/>
    <p:sldLayoutId id="2147483685" r:id="rId9"/>
    <p:sldLayoutId id="2147483682" r:id="rId10"/>
    <p:sldLayoutId id="2147483683" r:id="rId11"/>
    <p:sldLayoutId id="2147483684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1" i="0" kern="1200" baseline="0">
          <a:solidFill>
            <a:srgbClr val="7030A0"/>
          </a:solidFill>
          <a:latin typeface="Noto Sans SemiBold" panose="020B0502040504020204" pitchFamily="34" charset="0"/>
          <a:ea typeface="Noto Sans SemiBold" panose="020B0502040504020204" pitchFamily="34" charset="0"/>
          <a:cs typeface="Noto Sans SemiBold" panose="020B0502040504020204" pitchFamily="34" charset="0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7242" userDrawn="1">
          <p15:clr>
            <a:srgbClr val="F26B43"/>
          </p15:clr>
        </p15:guide>
        <p15:guide id="5" orient="horz" pos="459" userDrawn="1">
          <p15:clr>
            <a:srgbClr val="F26B43"/>
          </p15:clr>
        </p15:guide>
        <p15:guide id="6" orient="horz" pos="386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9001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4285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6E16AD0-A0C3-14AC-5AE4-B04CE676D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7F6C527-B38E-D218-EE1B-C86478362A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7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d’une situation d’apprentissage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AB925A4-858E-B3F6-0D63-CEB97438A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Intentions et objectifs</a:t>
            </a:r>
            <a:endParaRPr lang="fr-FR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CF5C781-810F-5A65-DE1E-152037309F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7771509"/>
              </p:ext>
            </p:extLst>
          </p:nvPr>
        </p:nvGraphicFramePr>
        <p:xfrm>
          <a:off x="2563328" y="2792592"/>
          <a:ext cx="7065343" cy="2568240"/>
        </p:xfrm>
        <a:graphic>
          <a:graphicData uri="http://schemas.openxmlformats.org/drawingml/2006/table">
            <a:tbl>
              <a:tblPr bandRow="1">
                <a:effectLst>
                  <a:outerShdw blurRad="76200" dir="13500000" sy="23000" kx="1200000" algn="br" rotWithShape="0">
                    <a:prstClr val="black">
                      <a:alpha val="8014"/>
                    </a:prstClr>
                  </a:outerShdw>
                </a:effectLst>
                <a:tableStyleId>{21E4AEA4-8DFA-4A89-87EB-49C32662AFE0}</a:tableStyleId>
              </a:tblPr>
              <a:tblGrid>
                <a:gridCol w="958470">
                  <a:extLst>
                    <a:ext uri="{9D8B030D-6E8A-4147-A177-3AD203B41FA5}">
                      <a16:colId xmlns:a16="http://schemas.microsoft.com/office/drawing/2014/main" val="252977201"/>
                    </a:ext>
                  </a:extLst>
                </a:gridCol>
                <a:gridCol w="6106873">
                  <a:extLst>
                    <a:ext uri="{9D8B030D-6E8A-4147-A177-3AD203B41FA5}">
                      <a16:colId xmlns:a16="http://schemas.microsoft.com/office/drawing/2014/main" val="3396690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CA" sz="2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O1</a:t>
                      </a:r>
                      <a:r>
                        <a:rPr lang="fr-CA" sz="2800" b="1" dirty="0"/>
                        <a:t> </a:t>
                      </a:r>
                      <a:r>
                        <a:rPr lang="fr-CA" sz="2800" b="1" dirty="0">
                          <a:solidFill>
                            <a:srgbClr val="FFC000"/>
                          </a:solidFill>
                        </a:rPr>
                        <a:t>&gt;</a:t>
                      </a:r>
                      <a:endParaRPr lang="fr-FR" sz="2800" dirty="0"/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800" dirty="0">
                          <a:effectLst/>
                        </a:rPr>
                        <a:t>Cerner les caractéristiques et la structure d’une situation d’apprentissage et d’évaluation.</a:t>
                      </a:r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17305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sz="2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O2</a:t>
                      </a:r>
                      <a:r>
                        <a:rPr lang="fr-CA" sz="2800" b="1" dirty="0"/>
                        <a:t> </a:t>
                      </a:r>
                      <a:r>
                        <a:rPr lang="fr-CA" sz="2800" b="1" dirty="0">
                          <a:solidFill>
                            <a:srgbClr val="FFC000"/>
                          </a:solidFill>
                        </a:rPr>
                        <a:t>&gt;</a:t>
                      </a:r>
                      <a:endParaRPr lang="fr-FR" sz="2800" dirty="0"/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800" dirty="0">
                          <a:effectLst/>
                        </a:rPr>
                        <a:t>Planifier les apprentissages en identifiant l’intention éducative et pédagogique, les compétences ciblées et les ressources mobilisées.</a:t>
                      </a:r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30484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sz="2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O3</a:t>
                      </a:r>
                      <a:r>
                        <a:rPr lang="fr-CA" sz="2800" b="1" dirty="0"/>
                        <a:t> </a:t>
                      </a:r>
                      <a:r>
                        <a:rPr lang="fr-CA" sz="2800" b="1" dirty="0">
                          <a:solidFill>
                            <a:srgbClr val="FFC000"/>
                          </a:solidFill>
                        </a:rPr>
                        <a:t>&gt;</a:t>
                      </a:r>
                      <a:endParaRPr lang="fr-FR" sz="2800" dirty="0"/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CA" sz="1800" dirty="0">
                          <a:effectLst/>
                        </a:rPr>
                        <a:t>Structurer la SAE selon les trois temps de la démarche d’apprentissage.</a:t>
                      </a:r>
                      <a:endParaRPr lang="fr-FR" dirty="0"/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884987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9153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2B7D0B1-CD89-6754-E4A4-1E409F6E5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90AE2CE-5E93-9348-94E1-33C3557507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7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d’une situation d’apprentissage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B70B6EF-AE54-8D02-3CDE-CEC8EC07B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Structure de la formation</a:t>
            </a:r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ED743B8-FB63-8F42-E20D-723B1CBE7801}"/>
              </a:ext>
            </a:extLst>
          </p:cNvPr>
          <p:cNvSpPr/>
          <p:nvPr/>
        </p:nvSpPr>
        <p:spPr>
          <a:xfrm>
            <a:off x="794326" y="2306780"/>
            <a:ext cx="3352800" cy="3207327"/>
          </a:xfrm>
          <a:prstGeom prst="roundRect">
            <a:avLst/>
          </a:prstGeom>
          <a:solidFill>
            <a:srgbClr val="7030A0">
              <a:alpha val="50949"/>
            </a:srgbClr>
          </a:solidFill>
          <a:ln w="38100">
            <a:noFill/>
            <a:prstDash val="solid"/>
            <a:round/>
          </a:ln>
          <a:effectLst>
            <a:outerShdw blurRad="63500" sx="102000" sy="102000" algn="ctr" rotWithShape="0">
              <a:schemeClr val="tx1">
                <a:alpha val="19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180000" rIns="180000" bIns="180000" rtlCol="0" anchor="ctr"/>
          <a:lstStyle/>
          <a:p>
            <a:pPr algn="ctr"/>
            <a:r>
              <a:rPr lang="fr-CA" sz="3600" b="1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</a:t>
            </a:r>
          </a:p>
          <a:p>
            <a:pPr algn="ctr">
              <a:spcAft>
                <a:spcPts val="1200"/>
              </a:spcAft>
            </a:pPr>
            <a:r>
              <a:rPr lang="fr-CA" sz="1800" b="1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Appropriation : préparation des apprentissages</a:t>
            </a:r>
          </a:p>
          <a:p>
            <a:pPr marL="180000" indent="-180000">
              <a:spcAft>
                <a:spcPts val="4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6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Mise en situation </a:t>
            </a:r>
          </a:p>
          <a:p>
            <a:pPr marL="180000" indent="-180000">
              <a:spcAft>
                <a:spcPts val="4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6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 niveau de complexité d’une tâche</a:t>
            </a:r>
          </a:p>
          <a:p>
            <a:pPr marL="180000" indent="-180000">
              <a:spcAft>
                <a:spcPts val="4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6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Les caractéristiques </a:t>
            </a:r>
            <a:br>
              <a:rPr lang="fr-CA" sz="16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6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la SAE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6151CB3-1450-C95D-BCA3-C98BE2C8E7EE}"/>
              </a:ext>
            </a:extLst>
          </p:cNvPr>
          <p:cNvSpPr/>
          <p:nvPr/>
        </p:nvSpPr>
        <p:spPr>
          <a:xfrm>
            <a:off x="794326" y="2306780"/>
            <a:ext cx="3352800" cy="3207327"/>
          </a:xfrm>
          <a:prstGeom prst="roundRect">
            <a:avLst/>
          </a:prstGeom>
          <a:solidFill>
            <a:srgbClr val="FCFCFC"/>
          </a:solidFill>
          <a:ln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180000" rIns="180000" bIns="180000" rtlCol="0" anchor="t" anchorCtr="0"/>
          <a:lstStyle/>
          <a:p>
            <a:pPr algn="ctr"/>
            <a:r>
              <a:rPr lang="fr-CA" sz="3600" b="1" kern="1200" dirty="0">
                <a:solidFill>
                  <a:schemeClr val="bg1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</a:t>
            </a:r>
          </a:p>
          <a:p>
            <a:pPr algn="ctr"/>
            <a:r>
              <a:rPr lang="fr-CA" sz="1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Appropriation : préparation des apprentissages</a:t>
            </a:r>
          </a:p>
          <a:p>
            <a:pPr algn="ctr"/>
            <a:endParaRPr lang="fr-CA" sz="1400" b="1" kern="1200" dirty="0">
              <a:solidFill>
                <a:schemeClr val="bg1">
                  <a:lumMod val="6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ctr"/>
            <a:r>
              <a:rPr lang="fr-CA" sz="1400" b="1" kern="1200" dirty="0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Complexité et caractéristiques d’une SAE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B10DF3B-C474-1C5B-67B2-D55AF0A8B630}"/>
              </a:ext>
            </a:extLst>
          </p:cNvPr>
          <p:cNvSpPr/>
          <p:nvPr/>
        </p:nvSpPr>
        <p:spPr>
          <a:xfrm>
            <a:off x="4368800" y="2306780"/>
            <a:ext cx="3352800" cy="3207327"/>
          </a:xfrm>
          <a:prstGeom prst="roundRect">
            <a:avLst/>
          </a:prstGeom>
          <a:solidFill>
            <a:srgbClr val="FCFCFC"/>
          </a:solidFill>
          <a:ln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180000" rIns="180000" bIns="180000" rtlCol="0" anchor="ctr"/>
          <a:lstStyle/>
          <a:p>
            <a:pPr algn="ctr"/>
            <a:r>
              <a:rPr lang="fr-CA" sz="3600" b="1" kern="1200" dirty="0">
                <a:solidFill>
                  <a:schemeClr val="bg1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</a:t>
            </a:r>
          </a:p>
          <a:p>
            <a:pPr algn="ctr"/>
            <a:r>
              <a:rPr lang="fr-CA" sz="1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Accompagnement :</a:t>
            </a:r>
            <a:r>
              <a:rPr lang="fr-CA" sz="1800" b="1" kern="12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r</a:t>
            </a:r>
            <a:r>
              <a:rPr lang="fr-CA" sz="1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éalisation des apprentissages</a:t>
            </a:r>
          </a:p>
          <a:p>
            <a:pPr algn="ctr"/>
            <a:endParaRPr lang="fr-CA" sz="1200" kern="1200" dirty="0">
              <a:solidFill>
                <a:schemeClr val="tx1">
                  <a:lumMod val="50000"/>
                  <a:lumOff val="50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ctr"/>
            <a:r>
              <a:rPr lang="fr-CA" sz="1400" b="1" kern="1200" dirty="0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 structure d’une SAE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CAFDA1D-3640-4131-9352-E1A0434F55DB}"/>
              </a:ext>
            </a:extLst>
          </p:cNvPr>
          <p:cNvSpPr/>
          <p:nvPr/>
        </p:nvSpPr>
        <p:spPr>
          <a:xfrm>
            <a:off x="7906327" y="2306780"/>
            <a:ext cx="3352800" cy="3207327"/>
          </a:xfrm>
          <a:prstGeom prst="roundRect">
            <a:avLst/>
          </a:prstGeom>
          <a:solidFill>
            <a:srgbClr val="7030A0">
              <a:alpha val="50949"/>
            </a:srgbClr>
          </a:solidFill>
          <a:ln w="38100">
            <a:noFill/>
            <a:prstDash val="solid"/>
            <a:round/>
          </a:ln>
          <a:effectLst>
            <a:outerShdw blurRad="63500" sx="102000" sy="102000" algn="ctr" rotWithShape="0">
              <a:schemeClr val="tx1">
                <a:alpha val="19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180000" rIns="180000" bIns="180000" rtlCol="0" anchor="ctr"/>
          <a:lstStyle/>
          <a:p>
            <a:pPr algn="ctr"/>
            <a:r>
              <a:rPr lang="fr-CA" sz="3600" b="1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</a:t>
            </a:r>
          </a:p>
          <a:p>
            <a:pPr algn="ctr">
              <a:spcAft>
                <a:spcPts val="1200"/>
              </a:spcAft>
            </a:pPr>
            <a:r>
              <a:rPr lang="fr-CA" sz="1800" b="1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Autonomie : intégration des apprentissages</a:t>
            </a:r>
          </a:p>
          <a:p>
            <a:pPr marL="180000" indent="-180000">
              <a:spcAft>
                <a:spcPts val="4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4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Analyse critique de la SAE selon la métagrille</a:t>
            </a:r>
          </a:p>
          <a:p>
            <a:pPr marL="180000" indent="-180000">
              <a:spcAft>
                <a:spcPts val="4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4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Planification d’une SAE</a:t>
            </a:r>
          </a:p>
          <a:p>
            <a:pPr marL="180000" indent="-180000">
              <a:spcAft>
                <a:spcPts val="4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4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Objectivation</a:t>
            </a:r>
          </a:p>
        </p:txBody>
      </p:sp>
    </p:spTree>
    <p:extLst>
      <p:ext uri="{BB962C8B-B14F-4D97-AF65-F5344CB8AC3E}">
        <p14:creationId xmlns:p14="http://schemas.microsoft.com/office/powerpoint/2010/main" val="3910562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1167827-C31F-F87E-1F3A-0CD9A9D8F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D2C17F0-9EA3-C601-258D-57A8B5E8E9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7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d’une situation d’apprentissage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F0F9798-6A95-B208-65BB-780D33A43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Activités d’intégration</a:t>
            </a:r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35BFC7D-6CC3-A1F0-4423-BB21E5E94156}"/>
              </a:ext>
            </a:extLst>
          </p:cNvPr>
          <p:cNvGrpSpPr/>
          <p:nvPr/>
        </p:nvGrpSpPr>
        <p:grpSpPr>
          <a:xfrm>
            <a:off x="695325" y="2198669"/>
            <a:ext cx="10534220" cy="3421295"/>
            <a:chOff x="695325" y="2198669"/>
            <a:chExt cx="10534220" cy="3421295"/>
          </a:xfrm>
        </p:grpSpPr>
        <p:sp>
          <p:nvSpPr>
            <p:cNvPr id="7" name="Flèche droite à entaille 6">
              <a:extLst>
                <a:ext uri="{FF2B5EF4-FFF2-40B4-BE49-F238E27FC236}">
                  <a16:creationId xmlns:a16="http://schemas.microsoft.com/office/drawing/2014/main" id="{2BA30753-4DA1-D744-F882-749BF60405AF}"/>
                </a:ext>
              </a:extLst>
            </p:cNvPr>
            <p:cNvSpPr/>
            <p:nvPr/>
          </p:nvSpPr>
          <p:spPr>
            <a:xfrm>
              <a:off x="1263722" y="3225057"/>
              <a:ext cx="9965823" cy="1368518"/>
            </a:xfrm>
            <a:prstGeom prst="notchedRightArrow">
              <a:avLst/>
            </a:prstGeom>
            <a:gradFill flip="none" rotWithShape="1">
              <a:gsLst>
                <a:gs pos="63000">
                  <a:schemeClr val="accent2"/>
                </a:gs>
                <a:gs pos="0">
                  <a:schemeClr val="accent2">
                    <a:lumMod val="49753"/>
                    <a:lumOff val="50247"/>
                  </a:schemeClr>
                </a:gs>
                <a:gs pos="100000">
                  <a:srgbClr val="FFC000"/>
                </a:gs>
              </a:gsLst>
              <a:lin ang="10800000" scaled="1"/>
              <a:tileRect/>
            </a:gradFill>
            <a:effectLst>
              <a:outerShdw blurRad="50800" dist="38100" dir="10800000" algn="r" rotWithShape="0">
                <a:prstClr val="black">
                  <a:alpha val="13856"/>
                </a:prstClr>
              </a:outerShdw>
            </a:effectLst>
          </p:spPr>
          <p:style>
            <a:lnRef idx="0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dirty="0"/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FF16A40F-7093-CBDB-1E92-C9B56764DBB3}"/>
                </a:ext>
              </a:extLst>
            </p:cNvPr>
            <p:cNvSpPr/>
            <p:nvPr/>
          </p:nvSpPr>
          <p:spPr>
            <a:xfrm>
              <a:off x="695325" y="2198669"/>
              <a:ext cx="3941852" cy="1368518"/>
            </a:xfrm>
            <a:custGeom>
              <a:avLst/>
              <a:gdLst>
                <a:gd name="connsiteX0" fmla="*/ 0 w 2890477"/>
                <a:gd name="connsiteY0" fmla="*/ 0 h 1368518"/>
                <a:gd name="connsiteX1" fmla="*/ 2890477 w 2890477"/>
                <a:gd name="connsiteY1" fmla="*/ 0 h 1368518"/>
                <a:gd name="connsiteX2" fmla="*/ 2890477 w 2890477"/>
                <a:gd name="connsiteY2" fmla="*/ 1368518 h 1368518"/>
                <a:gd name="connsiteX3" fmla="*/ 0 w 2890477"/>
                <a:gd name="connsiteY3" fmla="*/ 1368518 h 1368518"/>
                <a:gd name="connsiteX4" fmla="*/ 0 w 2890477"/>
                <a:gd name="connsiteY4" fmla="*/ 0 h 1368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0477" h="1368518">
                  <a:moveTo>
                    <a:pt x="0" y="0"/>
                  </a:moveTo>
                  <a:lnTo>
                    <a:pt x="2890477" y="0"/>
                  </a:lnTo>
                  <a:lnTo>
                    <a:pt x="2890477" y="1368518"/>
                  </a:lnTo>
                  <a:lnTo>
                    <a:pt x="0" y="13685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170688" numCol="1" spcCol="1270" anchor="b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CA" sz="32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Activité 7</a:t>
              </a:r>
              <a:r>
                <a:rPr lang="fr-CA" sz="24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br>
                <a:rPr lang="fr-CA" sz="2400" b="1" i="0" kern="1200" dirty="0">
                  <a:solidFill>
                    <a:schemeClr val="tx1"/>
                  </a:solidFill>
                </a:rPr>
              </a:br>
              <a:r>
                <a:rPr lang="fr-CA" sz="2400" b="0" i="0" kern="1200" dirty="0">
                  <a:solidFill>
                    <a:schemeClr val="tx1"/>
                  </a:solidFill>
                </a:rPr>
                <a:t>Analyse critique de la SAE selon la métagrille</a:t>
              </a:r>
              <a:endParaRPr lang="fr-ES" sz="2400" kern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40120042-665D-0B01-9F8E-CD9ADF292779}"/>
                </a:ext>
              </a:extLst>
            </p:cNvPr>
            <p:cNvSpPr/>
            <p:nvPr/>
          </p:nvSpPr>
          <p:spPr>
            <a:xfrm>
              <a:off x="2542275" y="3738251"/>
              <a:ext cx="342129" cy="342129"/>
            </a:xfrm>
            <a:prstGeom prst="ellipse">
              <a:avLst/>
            </a:prstGeom>
            <a:solidFill>
              <a:srgbClr val="7030A0">
                <a:alpha val="30744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BAE2E7D1-E0B4-CC0E-95E4-D2CF72467074}"/>
                </a:ext>
              </a:extLst>
            </p:cNvPr>
            <p:cNvSpPr/>
            <p:nvPr/>
          </p:nvSpPr>
          <p:spPr>
            <a:xfrm>
              <a:off x="3471888" y="4251446"/>
              <a:ext cx="4544655" cy="1368518"/>
            </a:xfrm>
            <a:custGeom>
              <a:avLst/>
              <a:gdLst>
                <a:gd name="connsiteX0" fmla="*/ 0 w 2890477"/>
                <a:gd name="connsiteY0" fmla="*/ 0 h 1368518"/>
                <a:gd name="connsiteX1" fmla="*/ 2890477 w 2890477"/>
                <a:gd name="connsiteY1" fmla="*/ 0 h 1368518"/>
                <a:gd name="connsiteX2" fmla="*/ 2890477 w 2890477"/>
                <a:gd name="connsiteY2" fmla="*/ 1368518 h 1368518"/>
                <a:gd name="connsiteX3" fmla="*/ 0 w 2890477"/>
                <a:gd name="connsiteY3" fmla="*/ 1368518 h 1368518"/>
                <a:gd name="connsiteX4" fmla="*/ 0 w 2890477"/>
                <a:gd name="connsiteY4" fmla="*/ 0 h 1368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0477" h="1368518">
                  <a:moveTo>
                    <a:pt x="0" y="0"/>
                  </a:moveTo>
                  <a:lnTo>
                    <a:pt x="2890477" y="0"/>
                  </a:lnTo>
                  <a:lnTo>
                    <a:pt x="2890477" y="1368518"/>
                  </a:lnTo>
                  <a:lnTo>
                    <a:pt x="0" y="13685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170688" numCol="1" spcCol="1270" anchor="t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CA" sz="32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Activité 8</a:t>
              </a:r>
              <a:r>
                <a:rPr lang="fr-CA" sz="24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 </a:t>
              </a:r>
              <a:br>
                <a:rPr lang="fr-CA" sz="2400" b="1" i="0" kern="1200" dirty="0"/>
              </a:br>
              <a:r>
                <a:rPr lang="en-US" sz="2400" b="0" i="0" kern="1200" dirty="0"/>
                <a:t>Planification d’une SAE</a:t>
              </a:r>
              <a:endParaRPr lang="fr-ES" sz="2400" kern="1200" dirty="0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7235272A-32A4-1351-857D-3F8B1FE9F034}"/>
                </a:ext>
              </a:extLst>
            </p:cNvPr>
            <p:cNvSpPr/>
            <p:nvPr/>
          </p:nvSpPr>
          <p:spPr>
            <a:xfrm>
              <a:off x="5577277" y="3738251"/>
              <a:ext cx="342129" cy="342129"/>
            </a:xfrm>
            <a:prstGeom prst="ellipse">
              <a:avLst/>
            </a:prstGeom>
            <a:solidFill>
              <a:srgbClr val="942FB0">
                <a:alpha val="47937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07CC18F9-8103-4A6E-5A00-D9D3D20AC9AB}"/>
                </a:ext>
              </a:extLst>
            </p:cNvPr>
            <p:cNvSpPr/>
            <p:nvPr/>
          </p:nvSpPr>
          <p:spPr>
            <a:xfrm>
              <a:off x="7338105" y="2198669"/>
              <a:ext cx="2890477" cy="1368518"/>
            </a:xfrm>
            <a:custGeom>
              <a:avLst/>
              <a:gdLst>
                <a:gd name="connsiteX0" fmla="*/ 0 w 2890477"/>
                <a:gd name="connsiteY0" fmla="*/ 0 h 1368518"/>
                <a:gd name="connsiteX1" fmla="*/ 2890477 w 2890477"/>
                <a:gd name="connsiteY1" fmla="*/ 0 h 1368518"/>
                <a:gd name="connsiteX2" fmla="*/ 2890477 w 2890477"/>
                <a:gd name="connsiteY2" fmla="*/ 1368518 h 1368518"/>
                <a:gd name="connsiteX3" fmla="*/ 0 w 2890477"/>
                <a:gd name="connsiteY3" fmla="*/ 1368518 h 1368518"/>
                <a:gd name="connsiteX4" fmla="*/ 0 w 2890477"/>
                <a:gd name="connsiteY4" fmla="*/ 0 h 1368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0477" h="1368518">
                  <a:moveTo>
                    <a:pt x="0" y="0"/>
                  </a:moveTo>
                  <a:lnTo>
                    <a:pt x="2890477" y="0"/>
                  </a:lnTo>
                  <a:lnTo>
                    <a:pt x="2890477" y="1368518"/>
                  </a:lnTo>
                  <a:lnTo>
                    <a:pt x="0" y="13685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170688" numCol="1" spcCol="1270" anchor="b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200" b="1" i="0" kern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Activité</a:t>
              </a:r>
              <a:r>
                <a:rPr lang="en-US" sz="32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9</a:t>
              </a:r>
              <a:r>
                <a:rPr lang="en-US" sz="24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br>
                <a:rPr lang="en-US" sz="2400" b="1" i="0" kern="1200" dirty="0"/>
              </a:br>
              <a:r>
                <a:rPr lang="en-US" sz="2400" b="0" i="0" kern="1200" dirty="0" err="1"/>
                <a:t>Objectivation</a:t>
              </a:r>
              <a:endParaRPr lang="fr-ES" sz="2400" kern="1200" dirty="0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C03C74F3-48C8-45C9-7392-23366C32A567}"/>
                </a:ext>
              </a:extLst>
            </p:cNvPr>
            <p:cNvSpPr/>
            <p:nvPr/>
          </p:nvSpPr>
          <p:spPr>
            <a:xfrm>
              <a:off x="8612279" y="3738251"/>
              <a:ext cx="342129" cy="342129"/>
            </a:xfrm>
            <a:prstGeom prst="ellipse">
              <a:avLst/>
            </a:prstGeom>
            <a:solidFill>
              <a:srgbClr val="7C2594">
                <a:alpha val="62000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C5AB2DE2-25CA-82A8-873E-164F5B197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839" y="3591815"/>
            <a:ext cx="635000" cy="635000"/>
          </a:xfrm>
          <a:prstGeom prst="rect">
            <a:avLst/>
          </a:prstGeom>
          <a:effectLst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13A9846-083F-63B2-D5B6-8790152CF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6716" y="3591815"/>
            <a:ext cx="635000" cy="635000"/>
          </a:xfrm>
          <a:prstGeom prst="rect">
            <a:avLst/>
          </a:prstGeom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5AB281B-895C-B643-9E12-04A596AF9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7867" y="3591815"/>
            <a:ext cx="635000" cy="6350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836989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7061236-F7EB-472D-51A1-C3D5A0F67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F4A85E7-853E-8974-C238-0AB5D32C28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7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d’une situation d’apprentissage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FCD2888-8DB8-DFBD-AB2F-EDD4B73AF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>
                <a:solidFill>
                  <a:srgbClr val="FFC000"/>
                </a:solidFill>
              </a:rPr>
              <a:t>Activité 7</a:t>
            </a:r>
            <a:br>
              <a:rPr lang="fr-FR"/>
            </a:br>
            <a:r>
              <a:rPr lang="fr-FR"/>
              <a:t>Analyse critique de </a:t>
            </a:r>
            <a:br>
              <a:rPr lang="fr-FR"/>
            </a:br>
            <a:r>
              <a:rPr lang="fr-FR"/>
              <a:t>la SAE selon la métagrille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C6AC427-582B-DE29-1923-50E5FFA9230D}"/>
              </a:ext>
            </a:extLst>
          </p:cNvPr>
          <p:cNvSpPr/>
          <p:nvPr/>
        </p:nvSpPr>
        <p:spPr>
          <a:xfrm>
            <a:off x="4395281" y="2518150"/>
            <a:ext cx="10165098" cy="651866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52F49281-7730-7D37-CE21-AEFF029F63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4085014"/>
              </p:ext>
            </p:extLst>
          </p:nvPr>
        </p:nvGraphicFramePr>
        <p:xfrm>
          <a:off x="4447929" y="903531"/>
          <a:ext cx="6897559" cy="4718351"/>
        </p:xfrm>
        <a:graphic>
          <a:graphicData uri="http://schemas.openxmlformats.org/drawingml/2006/table">
            <a:tbl>
              <a:tblPr/>
              <a:tblGrid>
                <a:gridCol w="7774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81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02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70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46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Critères</a:t>
                      </a:r>
                      <a:endParaRPr lang="fr-CA" sz="1050" b="1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</a:t>
                      </a:r>
                      <a:endParaRPr lang="fr-CA" sz="1050" b="1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Exemplaire</a:t>
                      </a:r>
                      <a:endParaRPr lang="fr-CA" sz="1050" b="1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</a:t>
                      </a:r>
                      <a:endParaRPr lang="fr-CA" sz="1050" b="1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Pertinente</a:t>
                      </a:r>
                      <a:endParaRPr lang="fr-CA" sz="1050" b="1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</a:t>
                      </a:r>
                      <a:endParaRPr lang="fr-CA" sz="1050" b="1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À retravailler</a:t>
                      </a:r>
                      <a:endParaRPr lang="fr-CA" sz="1050" b="1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</a:t>
                      </a:r>
                      <a:endParaRPr lang="fr-CA" sz="1050" b="1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À refaire</a:t>
                      </a:r>
                      <a:endParaRPr lang="fr-CA" sz="1050" b="1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4968"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000" b="1" i="0" u="none" strike="noStrike" dirty="0">
                          <a:solidFill>
                            <a:schemeClr val="accent3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Complexité</a:t>
                      </a:r>
                      <a:endParaRPr lang="fr-CA" sz="1000" b="1" dirty="0">
                        <a:solidFill>
                          <a:schemeClr val="accent3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vert="vert27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propose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 défi cognitif sous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forme d’un problème ouvert qui exige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mobilisation de </a:t>
                      </a:r>
                      <a:r>
                        <a:rPr lang="fr-CA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nombreuses ressources : </a:t>
                      </a: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des savoirs et des savoir-faire.</a:t>
                      </a:r>
                      <a:endParaRPr lang="fr-CA" sz="9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propose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 problème semi-ouvert sous la forme d’une ou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 plusieurs tâches qui exigent la mobilisation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 ressources : </a:t>
                      </a: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des savoirs et des savoir-faire.</a:t>
                      </a:r>
                      <a:endParaRPr lang="fr-CA" sz="9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propose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 ou des problèmes fermés qui exigent l’application des savoirs et des savoir-faire.</a:t>
                      </a:r>
                      <a:endParaRPr lang="fr-CA" sz="9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propose une série de tâches qui exigent l’application </a:t>
                      </a:r>
                      <a:br>
                        <a:rPr lang="fr-CA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 savoirs.</a:t>
                      </a:r>
                      <a:endParaRPr lang="fr-CA" sz="9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3200"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000" b="1" i="0" u="none" strike="noStrike" dirty="0">
                          <a:solidFill>
                            <a:schemeClr val="accent3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Contextualité</a:t>
                      </a:r>
                      <a:endParaRPr lang="fr-CA" sz="1000" b="1" dirty="0">
                        <a:solidFill>
                          <a:schemeClr val="accent3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vert="vert27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propose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 contexte authentique qui suscitera l’intérêt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des élèves visés.</a:t>
                      </a:r>
                      <a:endParaRPr lang="fr-CA" sz="9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propose un contexte réaliste, susceptible d’éveiller l’intérêt des élèves visés.</a:t>
                      </a:r>
                      <a:endParaRPr lang="fr-CA" sz="9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propose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 contexte réaliste,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peu susceptible de motiver les élèves visés</a:t>
                      </a:r>
                      <a:r>
                        <a:rPr lang="fr-CA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</a:t>
                      </a: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ou porteur d’un biais culturel.</a:t>
                      </a:r>
                      <a:endParaRPr lang="fr-CA" sz="9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est décontextualisée.</a:t>
                      </a:r>
                      <a:endParaRPr lang="fr-CA" sz="9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8953"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000" b="1" i="0" u="none" strike="noStrike" dirty="0">
                          <a:solidFill>
                            <a:schemeClr val="accent3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Conformité</a:t>
                      </a:r>
                      <a:endParaRPr lang="fr-CA" sz="1000" b="1" dirty="0">
                        <a:solidFill>
                          <a:schemeClr val="accent3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vert="vert27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comporte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une situation de départ, une ou plusieurs tâches complexes et une production finale. Elle présente une synthèse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ou une intégration de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ou des compétences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à évaluer.</a:t>
                      </a:r>
                      <a:endParaRPr lang="fr-CA" sz="9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comporte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une situation de départ, une ou plusieurs tâches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et une production finale. La situation est en cohésion avec la ou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les compétences à évaluer.</a:t>
                      </a:r>
                      <a:endParaRPr lang="fr-CA" sz="9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comporte une ou plusieurs tâches en relation avec les éléments de la ou des compétences à évaluer.</a:t>
                      </a:r>
                      <a:endParaRPr lang="fr-CA" sz="9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est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en lien avec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des éléments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 la ou des compétences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à évaluer.</a:t>
                      </a:r>
                      <a:endParaRPr lang="fr-CA" sz="9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7773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A686007B-518D-6FBA-FF9A-DE70910133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7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d’une situation d’apprentissage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95D7F29-70A1-455B-962E-F98D10FD0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8E909F53-EA81-9E04-8E33-277E633AA703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sz="3200" b="1" dirty="0">
                <a:solidFill>
                  <a:srgbClr val="FFC000"/>
                </a:solidFill>
              </a:rPr>
              <a:t>Activité 7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64F0837-906C-0DE8-1561-A56ACFE9D0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fr-FR" dirty="0"/>
              <a:t>Rappel des SAE</a:t>
            </a:r>
          </a:p>
        </p:txBody>
      </p:sp>
      <p:sp>
        <p:nvSpPr>
          <p:cNvPr id="7" name="Google Shape;208;p8">
            <a:extLst>
              <a:ext uri="{FF2B5EF4-FFF2-40B4-BE49-F238E27FC236}">
                <a16:creationId xmlns:a16="http://schemas.microsoft.com/office/drawing/2014/main" id="{FB21B5A3-C305-1771-88AE-DD65F61FA8C8}"/>
              </a:ext>
            </a:extLst>
          </p:cNvPr>
          <p:cNvSpPr txBox="1"/>
          <p:nvPr/>
        </p:nvSpPr>
        <p:spPr>
          <a:xfrm>
            <a:off x="2884304" y="2089959"/>
            <a:ext cx="8508699" cy="2678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R="0" lvl="0" algn="l" rtl="0">
              <a:spcBef>
                <a:spcPts val="0"/>
              </a:spcBef>
              <a:spcAft>
                <a:spcPts val="1200"/>
              </a:spcAft>
              <a:buClr>
                <a:srgbClr val="FFC000"/>
              </a:buClr>
              <a:buSzPct val="100000"/>
            </a:pPr>
            <a:r>
              <a:rPr lang="fr-CA" sz="2400" b="1" dirty="0">
                <a:solidFill>
                  <a:schemeClr val="accent3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libri"/>
              </a:rPr>
              <a:t>SAE primaire : </a:t>
            </a:r>
            <a:r>
              <a:rPr lang="fr-CA" sz="2400" dirty="0">
                <a:solidFill>
                  <a:schemeClr val="accent3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libri"/>
              </a:rPr>
              <a:t>les épreuves de Soaamba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1200"/>
              </a:spcAft>
              <a:buClr>
                <a:srgbClr val="FFC000"/>
              </a:buClr>
              <a:buSzPct val="100000"/>
              <a:buFont typeface="Wingdings" pitchFamily="2" charset="2"/>
              <a:buChar char="§"/>
            </a:pPr>
            <a:r>
              <a:rPr lang="fr-CA" sz="2000" dirty="0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libri"/>
              </a:rPr>
              <a:t>Rédaction des péripéties d’un conte (</a:t>
            </a:r>
            <a:r>
              <a:rPr lang="fr-CA" sz="2000" i="1" dirty="0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libri"/>
              </a:rPr>
              <a:t>Le Lièvre et le chef</a:t>
            </a:r>
            <a:r>
              <a:rPr lang="fr-CA" sz="2000" dirty="0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libri"/>
              </a:rPr>
              <a:t>) </a:t>
            </a:r>
            <a:br>
              <a:rPr lang="fr-CA" sz="2000" dirty="0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libri"/>
              </a:rPr>
            </a:br>
            <a:r>
              <a:rPr lang="fr-CA" sz="2000" dirty="0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libri"/>
              </a:rPr>
              <a:t>et lecture animée de ce dernier.</a:t>
            </a:r>
          </a:p>
          <a:p>
            <a:pPr marR="0" lvl="0" algn="l" rtl="0">
              <a:spcBef>
                <a:spcPts val="1200"/>
              </a:spcBef>
              <a:spcAft>
                <a:spcPts val="1200"/>
              </a:spcAft>
              <a:buClr>
                <a:srgbClr val="FFC000"/>
              </a:buClr>
              <a:buSzPct val="100000"/>
            </a:pPr>
            <a:r>
              <a:rPr lang="fr-CA" sz="2400" b="1" dirty="0">
                <a:solidFill>
                  <a:schemeClr val="accent3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libri"/>
              </a:rPr>
              <a:t>SAE secondaire : </a:t>
            </a:r>
            <a:r>
              <a:rPr lang="fr-CA" sz="2400" dirty="0">
                <a:solidFill>
                  <a:schemeClr val="accent3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libri"/>
              </a:rPr>
              <a:t>l’énergie solaire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1200"/>
              </a:spcAft>
              <a:buClr>
                <a:srgbClr val="FFC000"/>
              </a:buClr>
              <a:buSzPct val="100000"/>
              <a:buFont typeface="Wingdings" pitchFamily="2" charset="2"/>
              <a:buChar char="§"/>
            </a:pPr>
            <a:r>
              <a:rPr lang="fr-CA" sz="2000" dirty="0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libri"/>
              </a:rPr>
              <a:t>Construction d’un four solaire grâce à la mobilisation </a:t>
            </a:r>
            <a:br>
              <a:rPr lang="fr-CA" sz="2000" dirty="0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libri"/>
              </a:rPr>
            </a:br>
            <a:r>
              <a:rPr lang="fr-CA" sz="2000" dirty="0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libri"/>
              </a:rPr>
              <a:t>des connaissances mathématiques sur les coniques.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1200"/>
              </a:spcAft>
              <a:buClr>
                <a:srgbClr val="FFC000"/>
              </a:buClr>
              <a:buSzPct val="100000"/>
              <a:buFont typeface="Wingdings" pitchFamily="2" charset="2"/>
              <a:buChar char="§"/>
            </a:pPr>
            <a:endParaRPr lang="fr-CA" sz="2000" dirty="0">
              <a:solidFill>
                <a:schemeClr val="dk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9964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A686007B-518D-6FBA-FF9A-DE70910133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7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d’une situation d’apprentissage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95D7F29-70A1-455B-962E-F98D10FD0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8E909F53-EA81-9E04-8E33-277E633AA703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sz="3200" b="1" dirty="0">
                <a:solidFill>
                  <a:srgbClr val="FFC000"/>
                </a:solidFill>
              </a:rPr>
              <a:t>Activité 7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64F0837-906C-0DE8-1561-A56ACFE9D0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fr-FR" dirty="0"/>
              <a:t>SAE primaire : corrigé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3F2297A-6C56-28B4-0505-FE07F44F6216}"/>
              </a:ext>
            </a:extLst>
          </p:cNvPr>
          <p:cNvSpPr txBox="1"/>
          <p:nvPr/>
        </p:nvSpPr>
        <p:spPr>
          <a:xfrm>
            <a:off x="1800365" y="1153288"/>
            <a:ext cx="88686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Extrait de « la grille d’analyse de la pertinence d’une situation d’évaluation de Durand et Ducharme » (Durand et </a:t>
            </a:r>
            <a:r>
              <a:rPr lang="fr-CA" sz="11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Loye</a:t>
            </a:r>
            <a:r>
              <a:rPr lang="fr-CA" sz="1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2014, p. 179).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4A1AADD6-8794-AF62-4BB9-3E972BF7EF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162312"/>
              </p:ext>
            </p:extLst>
          </p:nvPr>
        </p:nvGraphicFramePr>
        <p:xfrm>
          <a:off x="1883713" y="1637020"/>
          <a:ext cx="8701945" cy="3806082"/>
        </p:xfrm>
        <a:graphic>
          <a:graphicData uri="http://schemas.openxmlformats.org/drawingml/2006/table">
            <a:tbl>
              <a:tblPr/>
              <a:tblGrid>
                <a:gridCol w="961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5659"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Critères</a:t>
                      </a:r>
                      <a:endParaRPr lang="fr-CA" sz="1050" b="1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</a:t>
                      </a:r>
                      <a:endParaRPr lang="fr-CA" sz="1050" b="1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Exemplaire</a:t>
                      </a:r>
                      <a:endParaRPr lang="fr-CA" sz="1050" b="1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</a:t>
                      </a:r>
                      <a:endParaRPr lang="fr-CA" sz="1050" b="1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Pertinente</a:t>
                      </a:r>
                      <a:endParaRPr lang="fr-CA" sz="1050" b="1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</a:t>
                      </a:r>
                      <a:endParaRPr lang="fr-CA" sz="1050" b="1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À retravailler</a:t>
                      </a:r>
                      <a:endParaRPr lang="fr-CA" sz="1050" b="1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</a:t>
                      </a:r>
                      <a:endParaRPr lang="fr-CA" sz="1050" b="1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À refaire</a:t>
                      </a:r>
                      <a:endParaRPr lang="fr-CA" sz="1050" b="1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7190"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000" b="1" i="0" u="none" strike="noStrike" dirty="0">
                          <a:solidFill>
                            <a:schemeClr val="accent3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Complexité</a:t>
                      </a:r>
                      <a:endParaRPr lang="fr-CA" sz="1000" b="1" dirty="0">
                        <a:solidFill>
                          <a:schemeClr val="accent3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vert="vert27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propose un défi cognitif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sous la forme d’un problème ouvert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qui exige la mobilisation de </a:t>
                      </a:r>
                      <a:r>
                        <a:rPr lang="fr-CA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nombreuses ressources : </a:t>
                      </a: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des savoirs et des savoir-faire.</a:t>
                      </a:r>
                      <a:endParaRPr lang="fr-CA" sz="9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propose un problème semi-ouvert sous la forme d’une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ou de plusieurs tâches qui exigent la mobilisation </a:t>
                      </a:r>
                      <a:r>
                        <a:rPr lang="fr-CA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 ressources : </a:t>
                      </a:r>
                      <a:br>
                        <a:rPr lang="fr-CA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des savoirs et des savoir-faire.</a:t>
                      </a:r>
                      <a:endParaRPr lang="fr-CA" sz="9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propose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 ou des problèmes fermés qui exigent l’application des savoirs et des savoir-faire.</a:t>
                      </a:r>
                      <a:endParaRPr lang="fr-CA" sz="9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propose une série de tâches qui exigent l’application </a:t>
                      </a:r>
                      <a:br>
                        <a:rPr lang="fr-CA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 savoirs.</a:t>
                      </a:r>
                      <a:endParaRPr lang="fr-CA" sz="9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5803"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000" b="1" i="0" u="none" strike="noStrike" dirty="0">
                          <a:solidFill>
                            <a:schemeClr val="accent3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Contextualité</a:t>
                      </a:r>
                      <a:endParaRPr lang="fr-CA" sz="1000" b="1" dirty="0">
                        <a:solidFill>
                          <a:schemeClr val="accent3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vert="vert27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propose un contexte authentique qui suscitera l’intérêt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des élèves visés.</a:t>
                      </a:r>
                      <a:endParaRPr lang="fr-CA" sz="9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propose un contexte réaliste, susceptible d’éveiller l’intérêt des élèves visés.</a:t>
                      </a:r>
                      <a:endParaRPr lang="fr-CA" sz="9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propose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 contexte réaliste,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peu susceptible de motiver les élèves visés</a:t>
                      </a:r>
                      <a:r>
                        <a:rPr lang="fr-CA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</a:t>
                      </a: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ou porteur d’un biais culturel.</a:t>
                      </a:r>
                      <a:endParaRPr lang="fr-CA" sz="9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est décontextualisée.</a:t>
                      </a:r>
                      <a:endParaRPr lang="fr-CA" sz="9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5803"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000" b="1" i="0" u="none" strike="noStrike" dirty="0">
                          <a:solidFill>
                            <a:schemeClr val="accent3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Conformité</a:t>
                      </a:r>
                      <a:endParaRPr lang="fr-CA" sz="1000" b="1" dirty="0">
                        <a:solidFill>
                          <a:schemeClr val="accent3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vert="vert27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comporte une situation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 départ, une ou plusieurs tâches complexes et une production finale.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Elle présente une synthèse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ou une intégration de la ou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des compétences à évaluer.</a:t>
                      </a:r>
                      <a:endParaRPr lang="fr-CA" sz="9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comporte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une situation de départ,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une ou plusieurs tâches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et une production finale.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est en cohésion avec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ou les compétences à évaluer.</a:t>
                      </a:r>
                      <a:endParaRPr lang="fr-CA" sz="9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comporte une ou plusieurs tâches en relation avec les éléments de la ou des compétences à évaluer.</a:t>
                      </a:r>
                      <a:endParaRPr lang="fr-CA" sz="9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 en lien avec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des éléments de la ou des compétences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à évaluer.</a:t>
                      </a:r>
                      <a:endParaRPr lang="fr-CA" sz="9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5524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A686007B-518D-6FBA-FF9A-DE70910133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7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d’une situation d’apprentissage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95D7F29-70A1-455B-962E-F98D10FD0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8E909F53-EA81-9E04-8E33-277E633AA703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sz="3200" b="1" dirty="0">
                <a:solidFill>
                  <a:srgbClr val="FFC000"/>
                </a:solidFill>
              </a:rPr>
              <a:t>Activité 7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64F0837-906C-0DE8-1561-A56ACFE9D0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fr-FR" dirty="0"/>
              <a:t>SAE secondaire : corrigé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3F2297A-6C56-28B4-0505-FE07F44F6216}"/>
              </a:ext>
            </a:extLst>
          </p:cNvPr>
          <p:cNvSpPr txBox="1"/>
          <p:nvPr/>
        </p:nvSpPr>
        <p:spPr>
          <a:xfrm>
            <a:off x="1800365" y="1153288"/>
            <a:ext cx="88686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Extrait de « la grille d’analyse de la pertinence d’une situation d’évaluation de Durand et Ducharme » (Durand et </a:t>
            </a:r>
            <a:r>
              <a:rPr lang="fr-CA" sz="11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Loye</a:t>
            </a:r>
            <a:r>
              <a:rPr lang="fr-CA" sz="1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2014, p. 179).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4A1AADD6-8794-AF62-4BB9-3E972BF7EF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015216"/>
              </p:ext>
            </p:extLst>
          </p:nvPr>
        </p:nvGraphicFramePr>
        <p:xfrm>
          <a:off x="1883713" y="1637020"/>
          <a:ext cx="8701945" cy="3806082"/>
        </p:xfrm>
        <a:graphic>
          <a:graphicData uri="http://schemas.openxmlformats.org/drawingml/2006/table">
            <a:tbl>
              <a:tblPr/>
              <a:tblGrid>
                <a:gridCol w="961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5659"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Critères</a:t>
                      </a:r>
                      <a:endParaRPr lang="fr-CA" sz="1050" b="1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</a:t>
                      </a:r>
                      <a:endParaRPr lang="fr-CA" sz="1050" b="1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Exemplaire</a:t>
                      </a:r>
                      <a:endParaRPr lang="fr-CA" sz="1050" b="1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</a:t>
                      </a:r>
                      <a:endParaRPr lang="fr-CA" sz="1050" b="1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Pertinente</a:t>
                      </a:r>
                      <a:endParaRPr lang="fr-CA" sz="1050" b="1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</a:t>
                      </a:r>
                      <a:endParaRPr lang="fr-CA" sz="1050" b="1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À retravailler</a:t>
                      </a:r>
                      <a:endParaRPr lang="fr-CA" sz="1050" b="1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</a:t>
                      </a:r>
                      <a:endParaRPr lang="fr-CA" sz="1050" b="1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À refaire</a:t>
                      </a:r>
                      <a:endParaRPr lang="fr-CA" sz="1050" b="1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7190"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000" b="1" i="0" u="none" strike="noStrike" dirty="0">
                          <a:solidFill>
                            <a:schemeClr val="accent3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Complexité</a:t>
                      </a:r>
                      <a:endParaRPr lang="fr-CA" sz="1000" b="1" dirty="0">
                        <a:solidFill>
                          <a:schemeClr val="accent3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vert="vert27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propose un défi cognitif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sous la forme d’un problème ouvert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qui exige la mobilisation de </a:t>
                      </a:r>
                      <a:r>
                        <a:rPr lang="fr-CA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nombreuses ressources : </a:t>
                      </a: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des savoirs et des savoir-faire.</a:t>
                      </a:r>
                      <a:endParaRPr lang="fr-CA" sz="9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propose un problème semi-ouvert sous la forme d’une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ou de plusieurs tâches qui exigent la mobilisation </a:t>
                      </a:r>
                      <a:r>
                        <a:rPr lang="fr-CA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 ressources : </a:t>
                      </a:r>
                      <a:br>
                        <a:rPr lang="fr-CA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des savoirs et des savoir-faire.</a:t>
                      </a:r>
                      <a:endParaRPr lang="fr-CA" sz="9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propose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 ou des problèmes fermés qui exigent l’application des savoirs et des savoir-faire.</a:t>
                      </a:r>
                      <a:endParaRPr lang="fr-CA" sz="9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propose une série de tâches qui exigent l’application </a:t>
                      </a:r>
                      <a:br>
                        <a:rPr lang="fr-CA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 savoirs.</a:t>
                      </a:r>
                      <a:endParaRPr lang="fr-CA" sz="9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5803"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000" b="1" i="0" u="none" strike="noStrike" dirty="0">
                          <a:solidFill>
                            <a:schemeClr val="accent3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Contextualité</a:t>
                      </a:r>
                      <a:endParaRPr lang="fr-CA" sz="1000" b="1" dirty="0">
                        <a:solidFill>
                          <a:schemeClr val="accent3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vert="vert27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propose un contexte authentique qui suscitera l’intérêt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des élèves visés.</a:t>
                      </a:r>
                      <a:endParaRPr lang="fr-CA" sz="9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propose un contexte réaliste, susceptible d’éveiller l’intérêt des élèves visés.</a:t>
                      </a:r>
                      <a:endParaRPr lang="fr-CA" sz="9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propose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 contexte réaliste,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peu susceptible de motiver les élèves visés</a:t>
                      </a:r>
                      <a:r>
                        <a:rPr lang="fr-CA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</a:t>
                      </a: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ou porteur d’un biais culturel.</a:t>
                      </a:r>
                      <a:endParaRPr lang="fr-CA" sz="9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est décontextualisée.</a:t>
                      </a:r>
                      <a:endParaRPr lang="fr-CA" sz="9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5803"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000" b="1" i="0" u="none" strike="noStrike" dirty="0">
                          <a:solidFill>
                            <a:schemeClr val="accent3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Conformité</a:t>
                      </a:r>
                      <a:endParaRPr lang="fr-CA" sz="1000" b="1" dirty="0">
                        <a:solidFill>
                          <a:schemeClr val="accent3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vert="vert27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comporte une situation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 départ, une ou plusieurs tâches complexes et une production finale.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Elle présente une synthèse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ou une intégration de la ou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des compétences à évaluer.</a:t>
                      </a:r>
                      <a:endParaRPr lang="fr-CA" sz="9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comporte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une situation de départ,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une ou plusieurs tâches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et une production finale.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est en cohésion avec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ou les compétences à évaluer.</a:t>
                      </a:r>
                      <a:endParaRPr lang="fr-CA" sz="9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comporte une ou plusieurs tâches en relation avec les éléments de la ou des compétences à évaluer.</a:t>
                      </a:r>
                      <a:endParaRPr lang="fr-CA" sz="9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situation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 en lien avec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des éléments de la ou des compétences </a:t>
                      </a:r>
                      <a:b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à évaluer.</a:t>
                      </a:r>
                      <a:endParaRPr lang="fr-CA" sz="9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7082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7061236-F7EB-472D-51A1-C3D5A0F67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F4A85E7-853E-8974-C238-0AB5D32C28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7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d’une situation d’apprentissage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FCD2888-8DB8-DFBD-AB2F-EDD4B73AF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>
                <a:solidFill>
                  <a:srgbClr val="FFC000"/>
                </a:solidFill>
              </a:rPr>
              <a:t>Activité 8</a:t>
            </a:r>
            <a:br>
              <a:rPr lang="fr-FR"/>
            </a:br>
            <a:r>
              <a:rPr lang="fr-FR"/>
              <a:t>Planification d’une SAE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C6AC427-582B-DE29-1923-50E5FFA9230D}"/>
              </a:ext>
            </a:extLst>
          </p:cNvPr>
          <p:cNvSpPr/>
          <p:nvPr/>
        </p:nvSpPr>
        <p:spPr>
          <a:xfrm>
            <a:off x="4395281" y="2518150"/>
            <a:ext cx="10165098" cy="651866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148ECA23-6B15-F8ED-BBF3-F1DBB963B519}"/>
              </a:ext>
            </a:extLst>
          </p:cNvPr>
          <p:cNvSpPr txBox="1">
            <a:spLocks/>
          </p:cNvSpPr>
          <p:nvPr/>
        </p:nvSpPr>
        <p:spPr>
          <a:xfrm>
            <a:off x="4395281" y="762000"/>
            <a:ext cx="7163643" cy="1970314"/>
          </a:xfrm>
          <a:prstGeom prst="roundRect">
            <a:avLst>
              <a:gd name="adj" fmla="val 6170"/>
            </a:avLst>
          </a:prstGeom>
          <a:noFill/>
          <a:ln w="38100">
            <a:solidFill>
              <a:srgbClr val="FFC000"/>
            </a:solidFill>
          </a:ln>
        </p:spPr>
        <p:txBody>
          <a:bodyPr wrap="square" lIns="108000" tIns="108000" rIns="108000" bIns="10800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fr-FR" sz="1800" b="1" dirty="0">
                <a:solidFill>
                  <a:schemeClr val="accent3"/>
                </a:solidFill>
              </a:rPr>
              <a:t>Rappel</a:t>
            </a:r>
            <a:endParaRPr lang="fr-FR" sz="1400" b="1" dirty="0">
              <a:solidFill>
                <a:schemeClr val="accent3"/>
              </a:solidFill>
            </a:endParaRPr>
          </a:p>
          <a:p>
            <a:pPr>
              <a:lnSpc>
                <a:spcPct val="100000"/>
              </a:lnSpc>
            </a:pPr>
            <a:r>
              <a:rPr lang="fr-FR" sz="1400" dirty="0"/>
              <a:t>« [</a:t>
            </a:r>
            <a:r>
              <a:rPr lang="fr-FR" sz="1400" b="1" dirty="0"/>
              <a:t>L’intention éducative </a:t>
            </a:r>
            <a:r>
              <a:rPr lang="fr-FR" sz="1400" dirty="0"/>
              <a:t>est ce que la SAE] va permettre à l’élève d’acquérir, </a:t>
            </a:r>
            <a:br>
              <a:rPr lang="fr-FR" sz="1400" dirty="0"/>
            </a:br>
            <a:r>
              <a:rPr lang="fr-FR" sz="1400" dirty="0"/>
              <a:t>la production attendue, ce qu’elle lui apportera et ce en quoi l’élève devra s’investir. L’intention éducative est formulée en tenant compte des compétences […] ciblées. L’intention éducative est formulée en termes de visée et présente </a:t>
            </a:r>
            <a:br>
              <a:rPr lang="fr-FR" sz="1400" dirty="0"/>
            </a:br>
            <a:r>
              <a:rPr lang="fr-FR" sz="1400" dirty="0"/>
              <a:t>un défi signifiant et complexe » (Durand et Chouinard, 2012, p. 150).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4D7991A-9226-EC96-11EF-8296B1972293}"/>
              </a:ext>
            </a:extLst>
          </p:cNvPr>
          <p:cNvSpPr txBox="1"/>
          <p:nvPr/>
        </p:nvSpPr>
        <p:spPr>
          <a:xfrm>
            <a:off x="4395281" y="3452426"/>
            <a:ext cx="7163643" cy="2121307"/>
          </a:xfrm>
          <a:prstGeom prst="rect">
            <a:avLst/>
          </a:prstGeom>
          <a:noFill/>
        </p:spPr>
        <p:txBody>
          <a:bodyPr wrap="square" lIns="0" tIns="0" rIns="0" bIns="0" numCol="2" spcCol="360000">
            <a:noAutofit/>
          </a:bodyPr>
          <a:lstStyle/>
          <a:p>
            <a:pPr>
              <a:lnSpc>
                <a:spcPct val="120000"/>
              </a:lnSpc>
              <a:buClr>
                <a:srgbClr val="FFC000"/>
              </a:buClr>
            </a:pPr>
            <a:r>
              <a:rPr lang="fr-FR" sz="3200" b="1" dirty="0">
                <a:solidFill>
                  <a:srgbClr val="FFC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	1.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Tx/>
              <a:buFontTx/>
              <a:buNone/>
              <a:tabLst/>
              <a:defRPr/>
            </a:pPr>
            <a:r>
              <a:rPr lang="fr-FR" sz="12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Cette situation d’apprentissage permettra aux élèves d’améliorer la qualité de l’environnement. Ils auront à observer, </a:t>
            </a:r>
            <a:br>
              <a:rPr lang="fr-FR" sz="12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FR" sz="12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à expérimenter et à réfléchir sur plusieurs éléments qui composent leur milieu de vie de manière à modifier leur comportement (Durand et Chouinard, 2006, p. 142).</a:t>
            </a:r>
            <a:br>
              <a:rPr lang="fr-FR" sz="12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br>
              <a:rPr lang="fr-FR" sz="12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	2.</a:t>
            </a:r>
            <a:endParaRPr lang="fr-CA" sz="1200" dirty="0"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lnSpc>
                <a:spcPct val="120000"/>
              </a:lnSpc>
              <a:buClr>
                <a:srgbClr val="FFC000"/>
              </a:buClr>
            </a:pPr>
            <a:r>
              <a:rPr lang="fr-FR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Les élèves planifieront les tâches </a:t>
            </a:r>
            <a:br>
              <a:rPr lang="fr-FR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FR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à accomplir et s’engageront dans </a:t>
            </a:r>
            <a:br>
              <a:rPr lang="fr-FR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FR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une démarche de réalisation en plusieurs étapes où la prise de décision est très importante. Ils utiliseront l’arithmétique et s’approprieront le langage mathématique propre au sens et à l’écriture des nombres décimaux représentés en pourcentages (Durand et Chouinard, 2006, p. 144).</a:t>
            </a:r>
            <a:r>
              <a:rPr lang="fr-CA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A0D03BC-178D-2512-D37F-8C9917B97D62}"/>
              </a:ext>
            </a:extLst>
          </p:cNvPr>
          <p:cNvSpPr txBox="1"/>
          <p:nvPr/>
        </p:nvSpPr>
        <p:spPr>
          <a:xfrm>
            <a:off x="4327667" y="3083094"/>
            <a:ext cx="72988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</a:pPr>
            <a:r>
              <a:rPr lang="fr-FR" sz="1800" b="1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Voici deux exemples d’intentions éducatives :</a:t>
            </a:r>
          </a:p>
        </p:txBody>
      </p:sp>
    </p:spTree>
    <p:extLst>
      <p:ext uri="{BB962C8B-B14F-4D97-AF65-F5344CB8AC3E}">
        <p14:creationId xmlns:p14="http://schemas.microsoft.com/office/powerpoint/2010/main" val="4098334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A686007B-518D-6FBA-FF9A-DE70910133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7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d’une situation d’apprentissage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95D7F29-70A1-455B-962E-F98D10FD0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8E909F53-EA81-9E04-8E33-277E633AA703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sz="3200" b="1" dirty="0">
                <a:solidFill>
                  <a:srgbClr val="FFC000"/>
                </a:solidFill>
              </a:rPr>
              <a:t>Activité 8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64F0837-906C-0DE8-1561-A56ACFE9D0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fr-FR" dirty="0"/>
              <a:t>Planification d’une SAE </a:t>
            </a:r>
            <a:r>
              <a:rPr lang="fr-FR" b="0" i="1" dirty="0"/>
              <a:t>(suite)</a:t>
            </a:r>
          </a:p>
        </p:txBody>
      </p:sp>
      <p:sp>
        <p:nvSpPr>
          <p:cNvPr id="6" name="Espace réservé du contenu 4">
            <a:extLst>
              <a:ext uri="{FF2B5EF4-FFF2-40B4-BE49-F238E27FC236}">
                <a16:creationId xmlns:a16="http://schemas.microsoft.com/office/drawing/2014/main" id="{7CF75672-A0A9-2225-72C1-F27BF955E798}"/>
              </a:ext>
            </a:extLst>
          </p:cNvPr>
          <p:cNvSpPr txBox="1">
            <a:spLocks/>
          </p:cNvSpPr>
          <p:nvPr/>
        </p:nvSpPr>
        <p:spPr>
          <a:xfrm>
            <a:off x="2514178" y="1499444"/>
            <a:ext cx="7163643" cy="1810104"/>
          </a:xfrm>
          <a:prstGeom prst="roundRect">
            <a:avLst>
              <a:gd name="adj" fmla="val 6170"/>
            </a:avLst>
          </a:prstGeom>
          <a:noFill/>
          <a:ln w="38100">
            <a:solidFill>
              <a:srgbClr val="FFC000"/>
            </a:solidFill>
          </a:ln>
        </p:spPr>
        <p:txBody>
          <a:bodyPr wrap="square" lIns="108000" tIns="108000" rIns="108000" bIns="10800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fr-FR" sz="1800" b="1" dirty="0">
                <a:solidFill>
                  <a:schemeClr val="accent3"/>
                </a:solidFill>
              </a:rPr>
              <a:t>Rappel</a:t>
            </a:r>
            <a:endParaRPr lang="fr-FR" sz="1400" b="1" dirty="0">
              <a:solidFill>
                <a:schemeClr val="accent3"/>
              </a:solidFill>
            </a:endParaRPr>
          </a:p>
          <a:p>
            <a:pPr>
              <a:lnSpc>
                <a:spcPct val="100000"/>
              </a:lnSpc>
            </a:pPr>
            <a:r>
              <a:rPr lang="fr-FR" sz="1400" dirty="0"/>
              <a:t>On entend par « </a:t>
            </a:r>
            <a:r>
              <a:rPr lang="fr-FR" sz="1400" b="1" dirty="0"/>
              <a:t>ressources à mobiliser </a:t>
            </a:r>
            <a:r>
              <a:rPr lang="fr-FR" sz="1400" dirty="0"/>
              <a:t>» toutes les notions (savoirs), les habiletés ou les stratégies (savoir-faire) et les attitudes (savoir-être) qui seront nécessaires à la réalisation de la situation d’apprentissage et d’évaluation, ainsi que les ressources matérielles et humaines (matériel, personnes) utilisées ou consultées (Durand et Chouinard, 2012, p. 36 et p. 151).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1FB1662-69F5-B8E5-E195-6AAE806B6A4C}"/>
              </a:ext>
            </a:extLst>
          </p:cNvPr>
          <p:cNvSpPr txBox="1"/>
          <p:nvPr/>
        </p:nvSpPr>
        <p:spPr>
          <a:xfrm>
            <a:off x="2514178" y="3646715"/>
            <a:ext cx="8087744" cy="1810104"/>
          </a:xfrm>
          <a:prstGeom prst="rect">
            <a:avLst/>
          </a:prstGeom>
          <a:noFill/>
        </p:spPr>
        <p:txBody>
          <a:bodyPr wrap="square" lIns="0" tIns="0" rIns="0" bIns="0" numCol="3" spcCol="360000" rtlCol="0">
            <a:noAutofit/>
          </a:bodyPr>
          <a:lstStyle/>
          <a:p>
            <a:pPr defTabSz="850392">
              <a:spcAft>
                <a:spcPts val="600"/>
              </a:spcAft>
            </a:pPr>
            <a:r>
              <a:rPr lang="fr-FR" b="1" kern="1200" dirty="0">
                <a:solidFill>
                  <a:srgbClr val="00B0F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Savoirs</a:t>
            </a:r>
            <a:endParaRPr lang="fr-FR" sz="1400" kern="1200" dirty="0">
              <a:solidFill>
                <a:srgbClr val="00B0F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defTabSz="850392">
              <a:spcAft>
                <a:spcPts val="600"/>
              </a:spcAft>
            </a:pPr>
            <a:r>
              <a:rPr lang="fr-FR" sz="1400" kern="12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Formulés par des noms.</a:t>
            </a:r>
          </a:p>
          <a:p>
            <a:pPr defTabSz="850392">
              <a:spcAft>
                <a:spcPts val="600"/>
              </a:spcAft>
            </a:pPr>
            <a:r>
              <a:rPr lang="fr-FR" sz="1400" b="1" kern="1200" dirty="0">
                <a:solidFill>
                  <a:schemeClr val="bg1">
                    <a:lumMod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Par exemple : </a:t>
            </a:r>
            <a:r>
              <a:rPr lang="fr-FR" sz="1400" kern="12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alimentation, mode de vie, formes géométriques, etc.</a:t>
            </a:r>
          </a:p>
          <a:p>
            <a:pPr defTabSz="850392">
              <a:spcAft>
                <a:spcPts val="600"/>
              </a:spcAft>
            </a:pPr>
            <a:endParaRPr lang="fr-FR" sz="1400" kern="1200" dirty="0">
              <a:solidFill>
                <a:schemeClr val="tx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defTabSz="850392">
              <a:spcAft>
                <a:spcPts val="600"/>
              </a:spcAft>
            </a:pPr>
            <a:endParaRPr lang="fr-FR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defTabSz="850392">
              <a:spcAft>
                <a:spcPts val="600"/>
              </a:spcAft>
            </a:pPr>
            <a:r>
              <a:rPr lang="fr-FR" b="1" kern="1200" dirty="0">
                <a:solidFill>
                  <a:srgbClr val="00B0F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Savoir-faire</a:t>
            </a:r>
          </a:p>
          <a:p>
            <a:pPr defTabSz="850392">
              <a:spcAft>
                <a:spcPts val="600"/>
              </a:spcAft>
            </a:pPr>
            <a:r>
              <a:rPr lang="fr-FR" sz="1400" kern="12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Formulés à l’aide de verbes d’action.</a:t>
            </a:r>
          </a:p>
          <a:p>
            <a:pPr defTabSz="850392">
              <a:spcAft>
                <a:spcPts val="600"/>
              </a:spcAft>
            </a:pPr>
            <a:r>
              <a:rPr lang="fr-FR" sz="1400" b="1" kern="1200" dirty="0">
                <a:solidFill>
                  <a:schemeClr val="bg1">
                    <a:lumMod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Par exemple : </a:t>
            </a:r>
            <a:r>
              <a:rPr lang="fr-FR" sz="1400" kern="12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sélectionner l’information importante, calculer l’aire des figures, etc.</a:t>
            </a:r>
          </a:p>
          <a:p>
            <a:pPr defTabSz="850392">
              <a:spcAft>
                <a:spcPts val="600"/>
              </a:spcAft>
            </a:pPr>
            <a:endParaRPr lang="fr-FR" sz="1400" b="1" kern="1200" dirty="0">
              <a:solidFill>
                <a:schemeClr val="tx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defTabSz="850392">
              <a:spcAft>
                <a:spcPts val="600"/>
              </a:spcAft>
            </a:pPr>
            <a:r>
              <a:rPr lang="fr-FR" b="1" kern="1200" dirty="0">
                <a:solidFill>
                  <a:srgbClr val="00B0F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Savoir-être</a:t>
            </a:r>
          </a:p>
          <a:p>
            <a:pPr defTabSz="850392">
              <a:spcAft>
                <a:spcPts val="600"/>
              </a:spcAft>
            </a:pPr>
            <a:r>
              <a:rPr lang="fr-FR" sz="1400" kern="12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Formulés sous forme </a:t>
            </a:r>
            <a:br>
              <a:rPr lang="fr-FR" sz="1400" kern="12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FR" sz="1400" kern="12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qualités.</a:t>
            </a:r>
          </a:p>
          <a:p>
            <a:pPr defTabSz="850392">
              <a:spcAft>
                <a:spcPts val="600"/>
              </a:spcAft>
            </a:pPr>
            <a:r>
              <a:rPr lang="fr-FR" sz="1400" b="1" kern="1200" dirty="0">
                <a:solidFill>
                  <a:schemeClr val="bg1">
                    <a:lumMod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Par exemple : </a:t>
            </a:r>
            <a:r>
              <a:rPr lang="fr-FR" sz="1400" kern="12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être créatif, capacité à s</a:t>
            </a:r>
            <a:r>
              <a:rPr lang="fr-FR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’</a:t>
            </a:r>
            <a:r>
              <a:rPr lang="fr-FR" sz="1400" kern="12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organiser, etc.</a:t>
            </a:r>
          </a:p>
          <a:p>
            <a:pPr defTabSz="850392">
              <a:spcAft>
                <a:spcPts val="600"/>
              </a:spcAft>
            </a:pPr>
            <a:endParaRPr lang="fr-FR" sz="2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058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A686007B-518D-6FBA-FF9A-DE70910133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7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d’une situation d’apprentissage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95D7F29-70A1-455B-962E-F98D10FD0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8E909F53-EA81-9E04-8E33-277E633AA703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sz="3200" b="1" dirty="0">
                <a:solidFill>
                  <a:srgbClr val="FFC000"/>
                </a:solidFill>
              </a:rPr>
              <a:t>Activité 8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64F0837-906C-0DE8-1561-A56ACFE9D0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fr-FR" dirty="0"/>
              <a:t>Canevas</a:t>
            </a:r>
            <a:endParaRPr lang="fr-FR" b="0" i="1" dirty="0"/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0792D43C-7331-2CEA-39B3-C7150D14C3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9483894"/>
              </p:ext>
            </p:extLst>
          </p:nvPr>
        </p:nvGraphicFramePr>
        <p:xfrm>
          <a:off x="2454686" y="2034680"/>
          <a:ext cx="7560000" cy="288378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0000">
                  <a:extLst>
                    <a:ext uri="{9D8B030D-6E8A-4147-A177-3AD203B41FA5}">
                      <a16:colId xmlns:a16="http://schemas.microsoft.com/office/drawing/2014/main" val="3602370099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3077458197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141940758"/>
                    </a:ext>
                  </a:extLst>
                </a:gridCol>
              </a:tblGrid>
              <a:tr h="669492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800" b="1" i="0">
                          <a:solidFill>
                            <a:schemeClr val="bg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APPROPRIATION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800" b="1" i="0">
                          <a:solidFill>
                            <a:schemeClr val="bg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Préparation des apprentissages</a:t>
                      </a:r>
                      <a:endParaRPr sz="1800" b="1" i="0">
                        <a:solidFill>
                          <a:schemeClr val="bg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  <a:sym typeface="Arial"/>
                      </a:endParaRPr>
                    </a:p>
                  </a:txBody>
                  <a:tcPr marL="108000" marR="108000" marT="108000" marB="1080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540148"/>
                  </a:ext>
                </a:extLst>
              </a:tr>
              <a:tr h="75888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1" i="0" u="none" dirty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Activité 1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400" b="0" i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Situation de départ </a:t>
                      </a:r>
                      <a:endParaRPr sz="1400" b="0" i="0">
                        <a:solidFill>
                          <a:schemeClr val="dk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  <a:sym typeface="Arial"/>
                      </a:endParaRPr>
                    </a:p>
                  </a:txBody>
                  <a:tcPr marL="108000" marR="108000" marT="108000" marB="108000" anchor="ctr">
                    <a:lnL w="12700" cmpd="sng">
                      <a:noFill/>
                      <a:prstDash val="soli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BF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1" i="0" u="none" dirty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Activité 2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400" b="0" i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Activations </a:t>
                      </a:r>
                      <a:br>
                        <a:rPr lang="fr-CA" sz="1400" b="0" i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400" b="0" i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des connaissances antérieures  </a:t>
                      </a:r>
                      <a:endParaRPr sz="1400" b="0" i="0">
                        <a:solidFill>
                          <a:schemeClr val="dk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  <a:sym typeface="Arial"/>
                      </a:endParaRPr>
                    </a:p>
                  </a:txBody>
                  <a:tcPr marL="108000" marR="108000" marT="108000" marB="108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BF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1" i="0" u="none" dirty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Activité 3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400" b="0" i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Enseignement explicite </a:t>
                      </a:r>
                      <a:endParaRPr sz="1400" b="0" i="0">
                        <a:solidFill>
                          <a:schemeClr val="dk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  <a:sym typeface="Arial"/>
                      </a:endParaRPr>
                    </a:p>
                  </a:txBody>
                  <a:tcPr marL="108000" marR="108000" marT="108000" marB="108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BF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0207157"/>
                  </a:ext>
                </a:extLst>
              </a:tr>
              <a:tr h="104970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i="0" u="none" dirty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Intention et objectifs </a:t>
                      </a:r>
                      <a:br>
                        <a:rPr lang="fr-FR" sz="1400" i="0" u="none" dirty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FR" sz="1400" i="0" u="none" dirty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 la SAE</a:t>
                      </a:r>
                    </a:p>
                  </a:txBody>
                  <a:tcPr marL="108000" marR="108000" marT="108000" marB="10800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E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i="0" u="none" dirty="0">
                        <a:solidFill>
                          <a:schemeClr val="dk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E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i="0" u="none" dirty="0">
                        <a:solidFill>
                          <a:schemeClr val="dk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E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597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4162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A686007B-518D-6FBA-FF9A-DE70910133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7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d’une situation d’apprentissage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95D7F29-70A1-455B-962E-F98D10FD0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8E909F53-EA81-9E04-8E33-277E633AA703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sz="3200" b="1" dirty="0">
                <a:solidFill>
                  <a:srgbClr val="FFC000"/>
                </a:solidFill>
              </a:rPr>
              <a:t>Activité 8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64F0837-906C-0DE8-1561-A56ACFE9D0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fr-FR" dirty="0"/>
              <a:t>Canevas </a:t>
            </a:r>
            <a:r>
              <a:rPr lang="fr-FR" b="0" i="1" dirty="0"/>
              <a:t>(suite)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0792D43C-7331-2CEA-39B3-C7150D14C3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0782055"/>
              </p:ext>
            </p:extLst>
          </p:nvPr>
        </p:nvGraphicFramePr>
        <p:xfrm>
          <a:off x="2454686" y="2034680"/>
          <a:ext cx="7560000" cy="288378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0000">
                  <a:extLst>
                    <a:ext uri="{9D8B030D-6E8A-4147-A177-3AD203B41FA5}">
                      <a16:colId xmlns:a16="http://schemas.microsoft.com/office/drawing/2014/main" val="3602370099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3077458197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141940758"/>
                    </a:ext>
                  </a:extLst>
                </a:gridCol>
              </a:tblGrid>
              <a:tr h="669492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800" b="1" i="0">
                          <a:solidFill>
                            <a:schemeClr val="bg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ACCOMPAGNEMENT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800" b="1" i="0">
                          <a:solidFill>
                            <a:schemeClr val="bg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Réalisation des apprentissages</a:t>
                      </a:r>
                    </a:p>
                  </a:txBody>
                  <a:tcPr marL="108000" marR="108000" marT="108000" marB="1080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540148"/>
                  </a:ext>
                </a:extLst>
              </a:tr>
              <a:tr h="75888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1" i="0" u="none" dirty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Activité 4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400" b="0" i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Je cherche l’information</a:t>
                      </a:r>
                    </a:p>
                  </a:txBody>
                  <a:tcPr marL="108000" marR="108000" marT="108000" marB="108000" anchor="ctr">
                    <a:lnL w="12700" cmpd="sng">
                      <a:noFill/>
                      <a:prstDash val="soli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BF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1" i="0" u="none" dirty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Activité 5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400" b="0" i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Je traite l’information</a:t>
                      </a:r>
                    </a:p>
                  </a:txBody>
                  <a:tcPr marL="108000" marR="108000" marT="108000" marB="108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BF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1" i="0" u="none" dirty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Activité 6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400" b="0" i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Je communique l’information en vue </a:t>
                      </a:r>
                      <a:br>
                        <a:rPr lang="fr-CA" sz="1400" b="0" i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400" b="0" i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 la valider</a:t>
                      </a:r>
                    </a:p>
                  </a:txBody>
                  <a:tcPr marL="108000" marR="108000" marT="108000" marB="108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BF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0207157"/>
                  </a:ext>
                </a:extLst>
              </a:tr>
              <a:tr h="104970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i="0" u="none" dirty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Planification/rédaction </a:t>
                      </a:r>
                      <a:br>
                        <a:rPr lang="fr-FR" sz="1400" i="0" u="none" dirty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FR" sz="1400" i="0" u="none" dirty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 plan de travail</a:t>
                      </a:r>
                    </a:p>
                  </a:txBody>
                  <a:tcPr marL="108000" marR="108000" marT="108000" marB="10800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E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i="0" u="none" dirty="0">
                        <a:solidFill>
                          <a:schemeClr val="dk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E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i="0" u="none" dirty="0">
                        <a:solidFill>
                          <a:schemeClr val="dk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E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597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83773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A686007B-518D-6FBA-FF9A-DE70910133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7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d’une situation d’apprentissage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95D7F29-70A1-455B-962E-F98D10FD0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8E909F53-EA81-9E04-8E33-277E633AA703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sz="3200" b="1" dirty="0">
                <a:solidFill>
                  <a:srgbClr val="FFC000"/>
                </a:solidFill>
              </a:rPr>
              <a:t>Activité 8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64F0837-906C-0DE8-1561-A56ACFE9D0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fr-FR" dirty="0"/>
              <a:t>Canevas </a:t>
            </a:r>
            <a:r>
              <a:rPr lang="fr-FR" b="0" i="1" dirty="0"/>
              <a:t>(suite)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0792D43C-7331-2CEA-39B3-C7150D14C3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5354885"/>
              </p:ext>
            </p:extLst>
          </p:nvPr>
        </p:nvGraphicFramePr>
        <p:xfrm>
          <a:off x="2454686" y="2034680"/>
          <a:ext cx="7560000" cy="257323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0000">
                  <a:extLst>
                    <a:ext uri="{9D8B030D-6E8A-4147-A177-3AD203B41FA5}">
                      <a16:colId xmlns:a16="http://schemas.microsoft.com/office/drawing/2014/main" val="3602370099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3077458197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141940758"/>
                    </a:ext>
                  </a:extLst>
                </a:gridCol>
              </a:tblGrid>
              <a:tr h="669492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800" b="1" i="0">
                          <a:solidFill>
                            <a:schemeClr val="bg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AUTONOMIE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800" b="1" i="0">
                          <a:solidFill>
                            <a:schemeClr val="bg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Intégration des apprentissages</a:t>
                      </a:r>
                    </a:p>
                  </a:txBody>
                  <a:tcPr marL="108000" marR="108000" marT="108000" marB="1080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540148"/>
                  </a:ext>
                </a:extLst>
              </a:tr>
              <a:tr h="75888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1" i="0" u="none" dirty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Activité 7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400" b="0" i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Décontextualisation</a:t>
                      </a:r>
                    </a:p>
                  </a:txBody>
                  <a:tcPr marL="108000" marR="108000" marT="108000" marB="108000" anchor="ctr">
                    <a:lnL w="12700" cmpd="sng">
                      <a:noFill/>
                      <a:prstDash val="soli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BF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1" i="0" u="none" dirty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Activité 8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400" b="0" i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Recontextualisation</a:t>
                      </a:r>
                    </a:p>
                  </a:txBody>
                  <a:tcPr marL="108000" marR="108000" marT="108000" marB="108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BF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1" i="0" u="none" dirty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Activité 9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400" b="0" i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Activité finale</a:t>
                      </a:r>
                    </a:p>
                  </a:txBody>
                  <a:tcPr marL="108000" marR="108000" marT="108000" marB="108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BF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0207157"/>
                  </a:ext>
                </a:extLst>
              </a:tr>
              <a:tr h="104970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i="0" u="none" dirty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Objectivation/</a:t>
                      </a:r>
                      <a:br>
                        <a:rPr lang="fr-FR" sz="1400" i="0" u="none" dirty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FR" sz="1400" i="0" u="none" dirty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 que je retiens</a:t>
                      </a:r>
                    </a:p>
                  </a:txBody>
                  <a:tcPr marL="108000" marR="108000" marT="108000" marB="10800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E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i="0" u="none" dirty="0">
                        <a:solidFill>
                          <a:schemeClr val="dk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E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i="0" u="none" dirty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Consolidation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i="0" u="none" dirty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Enrichissement</a:t>
                      </a: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E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597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9843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7061236-F7EB-472D-51A1-C3D5A0F67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F4A85E7-853E-8974-C238-0AB5D32C28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7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d’une situation d’apprentissage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FCD2888-8DB8-DFBD-AB2F-EDD4B73AF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>
                <a:solidFill>
                  <a:srgbClr val="FFC000"/>
                </a:solidFill>
              </a:rPr>
              <a:t>Activité 9</a:t>
            </a:r>
            <a:br>
              <a:rPr lang="fr-FR"/>
            </a:br>
            <a:r>
              <a:rPr lang="fr-FR"/>
              <a:t>Objectivation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C6AC427-582B-DE29-1923-50E5FFA9230D}"/>
              </a:ext>
            </a:extLst>
          </p:cNvPr>
          <p:cNvSpPr/>
          <p:nvPr/>
        </p:nvSpPr>
        <p:spPr>
          <a:xfrm>
            <a:off x="4395281" y="2518150"/>
            <a:ext cx="10165098" cy="651866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C32192-7930-9B44-E32F-44E80A910A58}"/>
              </a:ext>
            </a:extLst>
          </p:cNvPr>
          <p:cNvSpPr/>
          <p:nvPr/>
        </p:nvSpPr>
        <p:spPr>
          <a:xfrm>
            <a:off x="4997876" y="1850872"/>
            <a:ext cx="5974924" cy="3674225"/>
          </a:xfrm>
          <a:prstGeom prst="rect">
            <a:avLst/>
          </a:prstGeom>
        </p:spPr>
        <p:txBody>
          <a:bodyPr/>
          <a:lstStyle/>
          <a:p>
            <a:pPr marL="457200" lvl="0" indent="-457200">
              <a:spcAft>
                <a:spcPts val="1200"/>
              </a:spcAft>
              <a:buClr>
                <a:srgbClr val="FFC000"/>
              </a:buClr>
              <a:buFont typeface="+mj-lt"/>
              <a:buAutoNum type="arabicPeriod"/>
            </a:pPr>
            <a:r>
              <a:rPr lang="fr-FR" sz="24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Quelles sont les difficultés rencontrées ?</a:t>
            </a:r>
          </a:p>
          <a:p>
            <a:pPr marL="457200" lvl="0" indent="-457200">
              <a:spcAft>
                <a:spcPts val="1200"/>
              </a:spcAft>
              <a:buClr>
                <a:srgbClr val="FFC000"/>
              </a:buClr>
              <a:buFont typeface="+mj-lt"/>
              <a:buAutoNum type="arabicPeriod"/>
            </a:pPr>
            <a:r>
              <a:rPr lang="fr-FR" sz="24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Pourriez-vous classer des activités de classe selon les niveaux </a:t>
            </a:r>
            <a:br>
              <a:rPr lang="fr-FR" sz="24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FR" sz="24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de complexité ?</a:t>
            </a:r>
          </a:p>
          <a:p>
            <a:pPr marL="457200" lvl="0" indent="-457200">
              <a:spcAft>
                <a:spcPts val="1200"/>
              </a:spcAft>
              <a:buClr>
                <a:srgbClr val="FFC000"/>
              </a:buClr>
              <a:buFont typeface="+mj-lt"/>
              <a:buAutoNum type="arabicPeriod"/>
            </a:pPr>
            <a:r>
              <a:rPr lang="fr-FR" sz="24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Quelles SAE pourriez-vous créer </a:t>
            </a:r>
            <a:br>
              <a:rPr lang="fr-FR" sz="24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FR" sz="24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en lien avec votre contexte d’enseignement ?</a:t>
            </a:r>
          </a:p>
        </p:txBody>
      </p:sp>
    </p:spTree>
    <p:extLst>
      <p:ext uri="{BB962C8B-B14F-4D97-AF65-F5344CB8AC3E}">
        <p14:creationId xmlns:p14="http://schemas.microsoft.com/office/powerpoint/2010/main" val="10460665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5168DCD-90F1-D978-D4E8-FB201306F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9F6AF08-A135-84C9-1910-2DCE241AD1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7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d’une situation d’apprentissage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72184D-6CA9-BA62-C02A-B471B52BD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Références</a:t>
            </a: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291ADF09-3F88-F1AC-CD40-78E2DDC6A724}"/>
              </a:ext>
            </a:extLst>
          </p:cNvPr>
          <p:cNvSpPr txBox="1">
            <a:spLocks/>
          </p:cNvSpPr>
          <p:nvPr/>
        </p:nvSpPr>
        <p:spPr>
          <a:xfrm>
            <a:off x="4919671" y="1554480"/>
            <a:ext cx="6219383" cy="399556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rgbClr val="7030A0"/>
                </a:solidFill>
              </a:rPr>
              <a:t>Durand, M.-J. </a:t>
            </a:r>
            <a:r>
              <a:rPr lang="fr-FR" sz="1200" dirty="0"/>
              <a:t>et </a:t>
            </a:r>
            <a:r>
              <a:rPr lang="fr-FR" sz="1200" b="1" dirty="0">
                <a:solidFill>
                  <a:srgbClr val="7030A0"/>
                </a:solidFill>
              </a:rPr>
              <a:t>Chouinard, R. </a:t>
            </a:r>
            <a:r>
              <a:rPr lang="fr-FR" sz="1200" dirty="0"/>
              <a:t>(2012). </a:t>
            </a:r>
            <a:r>
              <a:rPr lang="fr-FR" sz="1200" i="1" dirty="0"/>
              <a:t>L’évaluation des apprentissages : </a:t>
            </a:r>
            <a:br>
              <a:rPr lang="fr-FR" sz="1200" i="1" dirty="0"/>
            </a:br>
            <a:r>
              <a:rPr lang="fr-FR" sz="1200" i="1" dirty="0"/>
              <a:t>de la planification de la démarche à la communication des résultats </a:t>
            </a:r>
            <a:r>
              <a:rPr lang="fr-FR" sz="1200" dirty="0"/>
              <a:t>(2</a:t>
            </a:r>
            <a:r>
              <a:rPr lang="fr-FR" sz="1200" baseline="30000" dirty="0"/>
              <a:t>e</a:t>
            </a:r>
            <a:r>
              <a:rPr lang="fr-FR" sz="1200" dirty="0"/>
              <a:t> éd.), </a:t>
            </a:r>
            <a:br>
              <a:rPr lang="fr-FR" sz="1200" dirty="0"/>
            </a:br>
            <a:r>
              <a:rPr lang="fr-FR" sz="1200" dirty="0"/>
              <a:t>Montréal (Québec), édition MD.</a:t>
            </a:r>
          </a:p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rgbClr val="7030A0"/>
                </a:solidFill>
              </a:rPr>
              <a:t>Durand, M.-J. </a:t>
            </a:r>
            <a:r>
              <a:rPr lang="fr-FR" sz="1200" dirty="0"/>
              <a:t>et </a:t>
            </a:r>
            <a:r>
              <a:rPr lang="fr-FR" sz="1200" b="1" dirty="0">
                <a:solidFill>
                  <a:srgbClr val="7030A0"/>
                </a:solidFill>
              </a:rPr>
              <a:t>Trépanier, I. </a:t>
            </a:r>
            <a:r>
              <a:rPr lang="fr-FR" sz="1200" dirty="0"/>
              <a:t>(2011). Validité des situations de compétence : Élaboration d’une grille descriptive. </a:t>
            </a:r>
            <a:r>
              <a:rPr lang="fr-FR" sz="1200" i="1" dirty="0"/>
              <a:t>In</a:t>
            </a:r>
            <a:r>
              <a:rPr lang="fr-FR" sz="1200" dirty="0"/>
              <a:t> G. Raîche, K. Paquette-Côté et D. Magis (dir.), </a:t>
            </a:r>
            <a:r>
              <a:rPr lang="fr-FR" sz="1200" i="1" dirty="0"/>
              <a:t>Des mécanismes pour assurer la validité de l’interprétation de la mesure en éducation </a:t>
            </a:r>
            <a:r>
              <a:rPr lang="fr-FR" sz="1200" dirty="0"/>
              <a:t>(vol. 2) (34-45), Québec, Presses universitaires du Québec.</a:t>
            </a:r>
          </a:p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rgbClr val="7030A0"/>
                </a:solidFill>
              </a:rPr>
              <a:t>Durand, M.-J. </a:t>
            </a:r>
            <a:r>
              <a:rPr lang="fr-FR" sz="1200" dirty="0"/>
              <a:t>, </a:t>
            </a:r>
            <a:r>
              <a:rPr lang="fr-FR" sz="1200" b="1" dirty="0">
                <a:solidFill>
                  <a:srgbClr val="7030A0"/>
                </a:solidFill>
              </a:rPr>
              <a:t>Sakho, I. </a:t>
            </a:r>
            <a:r>
              <a:rPr lang="fr-FR" sz="1200" dirty="0"/>
              <a:t>et </a:t>
            </a:r>
            <a:r>
              <a:rPr lang="fr-FR" sz="1200" b="1" dirty="0">
                <a:solidFill>
                  <a:srgbClr val="7030A0"/>
                </a:solidFill>
              </a:rPr>
              <a:t>Ducharme, M. </a:t>
            </a:r>
            <a:r>
              <a:rPr lang="fr-FR" sz="1200" dirty="0"/>
              <a:t>(2014). La situation de compétences : analyse des productions proposées en mathématique. </a:t>
            </a:r>
            <a:r>
              <a:rPr lang="fr-FR" sz="1200" i="1" dirty="0"/>
              <a:t>In</a:t>
            </a:r>
            <a:r>
              <a:rPr lang="fr-FR" sz="1200" dirty="0"/>
              <a:t> M.-J. Durand et N. Loye (dir.) (2014), </a:t>
            </a:r>
            <a:r>
              <a:rPr lang="fr-FR" sz="1200" i="1" dirty="0"/>
              <a:t>L’instrumentation pour l’évaluation : la boîte à outils de l’enseignant évaluateur</a:t>
            </a:r>
            <a:r>
              <a:rPr lang="fr-FR" sz="1200" dirty="0"/>
              <a:t>, Québec, Marcel Didier.</a:t>
            </a:r>
          </a:p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rgbClr val="7030A0"/>
                </a:solidFill>
              </a:rPr>
              <a:t>Louis, R. </a:t>
            </a:r>
            <a:r>
              <a:rPr lang="fr-FR" sz="1200" dirty="0"/>
              <a:t>(1999</a:t>
            </a:r>
            <a:r>
              <a:rPr lang="fr-FR" sz="1200" i="1" dirty="0"/>
              <a:t>). L’évaluation des apprentissages, théorie et pratiques</a:t>
            </a:r>
            <a:r>
              <a:rPr lang="fr-FR" sz="1200" dirty="0"/>
              <a:t>. Québec, </a:t>
            </a:r>
            <a:br>
              <a:rPr lang="fr-FR" sz="1200" dirty="0"/>
            </a:br>
            <a:r>
              <a:rPr lang="fr-FR" sz="1200" dirty="0"/>
              <a:t>Études vivantes.</a:t>
            </a:r>
          </a:p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rgbClr val="7030A0"/>
                </a:solidFill>
              </a:rPr>
              <a:t>Roegiers, X. </a:t>
            </a:r>
            <a:r>
              <a:rPr lang="fr-FR" sz="1200" dirty="0"/>
              <a:t>(2003). </a:t>
            </a:r>
            <a:r>
              <a:rPr lang="fr-FR" sz="1200" i="1" dirty="0"/>
              <a:t>Des situations pour intégrer les acquis</a:t>
            </a:r>
            <a:r>
              <a:rPr lang="fr-FR" sz="1200" dirty="0"/>
              <a:t>. Bruxelles, De Boeck.</a:t>
            </a:r>
          </a:p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rgbClr val="7030A0"/>
                </a:solidFill>
              </a:rPr>
              <a:t>Scallon, G. </a:t>
            </a:r>
            <a:r>
              <a:rPr lang="fr-FR" sz="1200" dirty="0"/>
              <a:t>(2004). </a:t>
            </a:r>
            <a:r>
              <a:rPr lang="fr-FR" sz="1200" i="1" dirty="0"/>
              <a:t>L’évaluation des apprentissages dans une approche par compétences</a:t>
            </a:r>
            <a:r>
              <a:rPr lang="fr-FR" sz="1200" dirty="0"/>
              <a:t>. Montréal, éditions du renouveau pédagogique.</a:t>
            </a:r>
          </a:p>
        </p:txBody>
      </p:sp>
    </p:spTree>
    <p:extLst>
      <p:ext uri="{BB962C8B-B14F-4D97-AF65-F5344CB8AC3E}">
        <p14:creationId xmlns:p14="http://schemas.microsoft.com/office/powerpoint/2010/main" val="3791653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20E5E2A-F3C4-DD34-43D0-443C47121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711726-A048-F5BC-F7E2-E693254F52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7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d’une situation d’apprentissage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C4F6D8F-F724-DD7F-9D79-AF7A5C697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Crédits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140261F1-BFCF-D2E9-4C74-7695205FF9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21369" y="1229078"/>
            <a:ext cx="6945319" cy="4325028"/>
          </a:xfrm>
        </p:spPr>
        <p:txBody>
          <a:bodyPr lIns="0" tIns="0" rIns="0" bIns="0">
            <a:noAutofit/>
          </a:bodyPr>
          <a:lstStyle/>
          <a:p>
            <a:pPr marL="171450" indent="-171450">
              <a:spcBef>
                <a:spcPts val="18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400" b="1" dirty="0">
                <a:solidFill>
                  <a:srgbClr val="7030A0"/>
                </a:solidFill>
              </a:rPr>
              <a:t>Conceptrices principales :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Marie-Josée Dubois, </a:t>
            </a:r>
            <a:r>
              <a:rPr lang="fr-FR" sz="1400" dirty="0"/>
              <a:t>M. éd. en évaluation des compétences, chargée de cours, Université de Montréal.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Marie-Ève Dupuis</a:t>
            </a:r>
            <a:r>
              <a:rPr lang="fr-FR" sz="1400" dirty="0"/>
              <a:t>, orthopédagogue, Université de Montréal.</a:t>
            </a:r>
          </a:p>
          <a:p>
            <a:pPr marL="171450" indent="-171450">
              <a:spcBef>
                <a:spcPts val="18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400" b="1" dirty="0">
                <a:solidFill>
                  <a:srgbClr val="7030A0"/>
                </a:solidFill>
              </a:rPr>
              <a:t>Selon une idée originale de :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Micheline Joanne Durand</a:t>
            </a:r>
            <a:r>
              <a:rPr lang="fr-FR" sz="1400" dirty="0"/>
              <a:t>, Ph. D., professeure en évaluation des apprentissages, Université de Montréal, référente conseil scientifique APPRENDRE, GTE 7.</a:t>
            </a:r>
          </a:p>
          <a:p>
            <a:pPr marL="171450" indent="-171450">
              <a:spcBef>
                <a:spcPts val="18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400" b="1" dirty="0">
                <a:solidFill>
                  <a:srgbClr val="7030A0"/>
                </a:solidFill>
              </a:rPr>
              <a:t>Sous la supervision de :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Pascal Ndinga</a:t>
            </a:r>
            <a:r>
              <a:rPr lang="fr-FR" sz="1400" dirty="0"/>
              <a:t>, Ph. D., professeur à l’Université du Québec à Montréal, coordinateur GTE 7.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Sitraka lahatramampionona Anjaraharivola</a:t>
            </a:r>
            <a:r>
              <a:rPr lang="fr-FR" sz="1400" dirty="0"/>
              <a:t>, M. éd en évaluation </a:t>
            </a:r>
            <a:br>
              <a:rPr lang="fr-FR" sz="1400" dirty="0"/>
            </a:br>
            <a:r>
              <a:rPr lang="fr-FR" sz="1400" dirty="0"/>
              <a:t>des compétences, narratrice, subventionnée dans le cadre des activités </a:t>
            </a:r>
            <a:br>
              <a:rPr lang="fr-FR" sz="1400" dirty="0"/>
            </a:br>
            <a:r>
              <a:rPr lang="fr-FR" sz="1400" dirty="0"/>
              <a:t>de la DAI, Université de Montréal.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351450" indent="-171450">
              <a:lnSpc>
                <a:spcPct val="100000"/>
              </a:lnSpc>
              <a:buClr>
                <a:srgbClr val="FFC000"/>
              </a:buClr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351450" indent="-171450">
              <a:lnSpc>
                <a:spcPct val="100000"/>
              </a:lnSpc>
              <a:buClr>
                <a:srgbClr val="FFC000"/>
              </a:buClr>
              <a:buFont typeface="Arial" panose="020B0604020202020204" pitchFamily="34" charset="0"/>
              <a:buChar char="•"/>
            </a:pPr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146972316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APPRENDRE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A90A2F"/>
      </a:accent1>
      <a:accent2>
        <a:srgbClr val="FFD500"/>
      </a:accent2>
      <a:accent3>
        <a:srgbClr val="0198E9"/>
      </a:accent3>
      <a:accent4>
        <a:srgbClr val="7EB301"/>
      </a:accent4>
      <a:accent5>
        <a:srgbClr val="E30001"/>
      </a:accent5>
      <a:accent6>
        <a:srgbClr val="5D0073"/>
      </a:accent6>
      <a:hlink>
        <a:srgbClr val="0198E9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19537</TotalTime>
  <Words>2081</Words>
  <Application>Microsoft Macintosh PowerPoint</Application>
  <PresentationFormat>Grand écran</PresentationFormat>
  <Paragraphs>224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5" baseType="lpstr">
      <vt:lpstr>Noto Sans Medium</vt:lpstr>
      <vt:lpstr>Arial</vt:lpstr>
      <vt:lpstr>Noto Sans</vt:lpstr>
      <vt:lpstr>Calibri</vt:lpstr>
      <vt:lpstr>Wingdings</vt:lpstr>
      <vt:lpstr>Noto Sans ExtraBold</vt:lpstr>
      <vt:lpstr>Noto Sans SemiBold</vt:lpstr>
      <vt:lpstr>Thème Office</vt:lpstr>
      <vt:lpstr>Présentation PowerPoint</vt:lpstr>
      <vt:lpstr>Présentation PowerPoint</vt:lpstr>
      <vt:lpstr>Intentions et objectifs</vt:lpstr>
      <vt:lpstr>Structure de la formation</vt:lpstr>
      <vt:lpstr>Activités d’intégration</vt:lpstr>
      <vt:lpstr>Activité 7 Analyse critique de  la SAE selon la métagrille</vt:lpstr>
      <vt:lpstr>Présentation PowerPoint</vt:lpstr>
      <vt:lpstr>Présentation PowerPoint</vt:lpstr>
      <vt:lpstr>Présentation PowerPoint</vt:lpstr>
      <vt:lpstr>Activité 8 Planification d’une SAE</vt:lpstr>
      <vt:lpstr>Présentation PowerPoint</vt:lpstr>
      <vt:lpstr>Présentation PowerPoint</vt:lpstr>
      <vt:lpstr>Présentation PowerPoint</vt:lpstr>
      <vt:lpstr>Présentation PowerPoint</vt:lpstr>
      <vt:lpstr>Activité 9 Objectivation</vt:lpstr>
      <vt:lpstr>Références</vt:lpstr>
      <vt:lpstr>Crédits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Myriam Girouard-Gagné</dc:creator>
  <cp:lastModifiedBy>Sophie DOBOSZ</cp:lastModifiedBy>
  <cp:revision>220</cp:revision>
  <dcterms:created xsi:type="dcterms:W3CDTF">2022-10-03T18:36:32Z</dcterms:created>
  <dcterms:modified xsi:type="dcterms:W3CDTF">2024-10-08T12:08:39Z</dcterms:modified>
</cp:coreProperties>
</file>