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9"/>
  </p:notesMasterIdLst>
  <p:handoutMasterIdLst>
    <p:handoutMasterId r:id="rId40"/>
  </p:handoutMasterIdLst>
  <p:sldIdLst>
    <p:sldId id="256" r:id="rId2"/>
    <p:sldId id="257" r:id="rId3"/>
    <p:sldId id="258" r:id="rId4"/>
    <p:sldId id="259" r:id="rId5"/>
    <p:sldId id="260" r:id="rId6"/>
    <p:sldId id="262" r:id="rId7"/>
    <p:sldId id="261" r:id="rId8"/>
    <p:sldId id="263"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11" r:id="rId35"/>
    <p:sldId id="312" r:id="rId36"/>
    <p:sldId id="284" r:id="rId37"/>
    <p:sldId id="285" r:id="rId38"/>
  </p:sldIdLst>
  <p:sldSz cx="12192000" cy="6858000"/>
  <p:notesSz cx="6858000" cy="9144000"/>
  <p:embeddedFontLst>
    <p:embeddedFont>
      <p:font typeface="Arial Narrow" panose="020B0604020202020204" pitchFamily="34" charset="0"/>
      <p:regular r:id="rId41"/>
      <p:bold r:id="rId42"/>
      <p:italic r:id="rId43"/>
      <p:boldItalic r:id="rId44"/>
    </p:embeddedFont>
    <p:embeddedFont>
      <p:font typeface="Meiryo" panose="020B0604030504040204" pitchFamily="34" charset="-128"/>
      <p:regular r:id="rId45"/>
      <p:bold r:id="rId46"/>
      <p:italic r:id="rId47"/>
      <p:boldItalic r:id="rId48"/>
    </p:embeddedFont>
    <p:embeddedFont>
      <p:font typeface="Noto Sans" panose="020B0502040504020204" pitchFamily="34" charset="0"/>
      <p:regular r:id="rId49"/>
      <p:bold r:id="rId50"/>
      <p:italic r:id="rId51"/>
      <p:boldItalic r:id="rId52"/>
    </p:embeddedFont>
    <p:embeddedFont>
      <p:font typeface="Noto Sans ExtraBold" panose="020B0902040504020204" pitchFamily="34" charset="0"/>
      <p:bold r:id="rId53"/>
      <p:italic r:id="rId54"/>
      <p:boldItalic r:id="rId55"/>
    </p:embeddedFont>
    <p:embeddedFont>
      <p:font typeface="Noto Sans Medium" panose="020B0602040504020204" pitchFamily="34" charset="0"/>
      <p:regular r:id="rId56"/>
      <p:italic r:id="rId57"/>
    </p:embeddedFont>
    <p:embeddedFont>
      <p:font typeface="Noto Sans SemiBold" panose="020B0702040504020204" pitchFamily="34" charset="0"/>
      <p:regular r:id="rId58"/>
      <p:bold r:id="rId59"/>
      <p:italic r:id="rId60"/>
      <p:boldItalic r:id="rId61"/>
    </p:embeddedFont>
    <p:embeddedFont>
      <p:font typeface="Noto Sans Symbols" pitchFamily="2" charset="0"/>
      <p:regular r:id="rId62"/>
      <p:bold r:id="rId6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1323"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00"/>
    <a:srgbClr val="FFA100"/>
    <a:srgbClr val="FFC000"/>
    <a:srgbClr val="E14BA5"/>
    <a:srgbClr val="DE4AA3"/>
    <a:srgbClr val="EB4DB0"/>
    <a:srgbClr val="FF9106"/>
    <a:srgbClr val="F450B8"/>
    <a:srgbClr val="7E00A1"/>
    <a:srgbClr val="3D00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9" autoAdjust="0"/>
    <p:restoredTop sz="96098" autoAdjust="0"/>
  </p:normalViewPr>
  <p:slideViewPr>
    <p:cSldViewPr snapToGrid="0">
      <p:cViewPr varScale="1">
        <p:scale>
          <a:sx n="107" d="100"/>
          <a:sy n="107" d="100"/>
        </p:scale>
        <p:origin x="1104" y="168"/>
      </p:cViewPr>
      <p:guideLst>
        <p:guide pos="3840"/>
        <p:guide pos="1323"/>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font" Target="fonts/font2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2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08/10/2024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644169"/>
            <a:ext cx="4536504" cy="1569660"/>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planification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d’une situation d’apprentissage</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7</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solidFill>
                  <a:srgbClr val="FFC000"/>
                </a:solidFill>
              </a:defRPr>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1090008"/>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396264"/>
            <a:ext cx="3832781" cy="664797"/>
          </a:xfrm>
        </p:spPr>
        <p:txBody>
          <a:bodyPr wrap="none" lIns="0" tIns="0" rIns="0" bIns="0" anchor="b">
            <a:sp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Titre sur 2 lignes</a:t>
            </a:r>
            <a:br>
              <a:rPr lang="fr-FR" dirty="0"/>
            </a:br>
            <a:r>
              <a:rPr lang="fr-FR" dirty="0"/>
              <a:t>suite du titre sur 2 lignes</a:t>
            </a:r>
          </a:p>
        </p:txBody>
      </p:sp>
      <p:sp>
        <p:nvSpPr>
          <p:cNvPr id="4" name="Espace réservé du contenu vertical 9">
            <a:extLst>
              <a:ext uri="{FF2B5EF4-FFF2-40B4-BE49-F238E27FC236}">
                <a16:creationId xmlns:a16="http://schemas.microsoft.com/office/drawing/2014/main" id="{AB938A95-A9DF-6840-7658-E2937F468618}"/>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solidFill>
                  <a:srgbClr val="FFC000"/>
                </a:solidFill>
              </a:defRPr>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Tree>
    <p:extLst>
      <p:ext uri="{BB962C8B-B14F-4D97-AF65-F5344CB8AC3E}">
        <p14:creationId xmlns:p14="http://schemas.microsoft.com/office/powerpoint/2010/main" val="58831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ctivité &gt; Sous-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336814517"/>
      </p:ext>
    </p:extLst>
  </p:cSld>
  <p:clrMapOvr>
    <a:masterClrMapping/>
  </p:clrMapOvr>
  <p:extLst>
    <p:ext uri="{DCECCB84-F9BA-43D5-87BE-67443E8EF086}">
      <p15:sldGuideLst xmlns:p15="http://schemas.microsoft.com/office/powerpoint/2012/main">
        <p15:guide id="1" pos="3613" userDrawn="1">
          <p15:clr>
            <a:srgbClr val="FBAE40"/>
          </p15:clr>
        </p15:guide>
        <p15:guide id="2" pos="40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5" r:id="rId9"/>
    <p:sldLayoutId id="2147483682" r:id="rId10"/>
    <p:sldLayoutId id="2147483683" r:id="rId11"/>
    <p:sldLayoutId id="2147483684" r:id="rId12"/>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E16AD0-A0C3-14AC-5AE4-B04CE676DAE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07F6C527-B38E-D218-EE1B-C86478362A70}"/>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2AB925A4-858E-B3F6-0D63-CEB97438A3B7}"/>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ACF5C781-810F-5A65-DE1E-152037309F16}"/>
              </a:ext>
            </a:extLst>
          </p:cNvPr>
          <p:cNvGraphicFramePr>
            <a:graphicFrameLocks noGrp="1"/>
          </p:cNvGraphicFramePr>
          <p:nvPr>
            <p:extLst>
              <p:ext uri="{D42A27DB-BD31-4B8C-83A1-F6EECF244321}">
                <p14:modId xmlns:p14="http://schemas.microsoft.com/office/powerpoint/2010/main" val="1127771509"/>
              </p:ext>
            </p:extLst>
          </p:nvPr>
        </p:nvGraphicFramePr>
        <p:xfrm>
          <a:off x="2563328" y="2792592"/>
          <a:ext cx="7065343" cy="25682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Cerner les caractéristiques et la structure d’une situation d’apprentissage et d’évaluation.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Planifier les apprentissages en identifiant l’intention éducative et pédagogique, les compétences ciblées et les ressources mobilisées.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Structurer la SAE selon les trois temps de la démarche d’apprentissage.</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63915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B7D0B1-CD89-6754-E4A4-1E409F6E5D3D}"/>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B90AE2CE-5E93-9348-94E1-33C3557507BD}"/>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AB70B6EF-AE54-8D02-3CDE-CEC8EC07BD57}"/>
              </a:ext>
            </a:extLst>
          </p:cNvPr>
          <p:cNvSpPr>
            <a:spLocks noGrp="1"/>
          </p:cNvSpPr>
          <p:nvPr>
            <p:ph type="title"/>
          </p:nvPr>
        </p:nvSpPr>
        <p:spPr/>
        <p:txBody>
          <a:bodyPr/>
          <a:lstStyle/>
          <a:p>
            <a:r>
              <a:rPr lang="fr-FR" dirty="0"/>
              <a:t>Structure de la formation</a:t>
            </a:r>
            <a:endParaRPr lang="fr-FR"/>
          </a:p>
        </p:txBody>
      </p:sp>
      <p:sp>
        <p:nvSpPr>
          <p:cNvPr id="6" name="Rectangle : coins arrondis 5">
            <a:extLst>
              <a:ext uri="{FF2B5EF4-FFF2-40B4-BE49-F238E27FC236}">
                <a16:creationId xmlns:a16="http://schemas.microsoft.com/office/drawing/2014/main" id="{5ED743B8-FB63-8F42-E20D-723B1CBE7801}"/>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 </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niveau de complexité d’une tâche</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caractéristiques </a:t>
            </a:r>
            <a:b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la SAE</a:t>
            </a:r>
          </a:p>
        </p:txBody>
      </p:sp>
      <p:sp>
        <p:nvSpPr>
          <p:cNvPr id="7" name="Rectangle : coins arrondis 6">
            <a:extLst>
              <a:ext uri="{FF2B5EF4-FFF2-40B4-BE49-F238E27FC236}">
                <a16:creationId xmlns:a16="http://schemas.microsoft.com/office/drawing/2014/main" id="{A6151CB3-1450-C95D-BCA3-C98BE2C8E7EE}"/>
              </a:ext>
            </a:extLst>
          </p:cNvPr>
          <p:cNvSpPr/>
          <p:nvPr/>
        </p:nvSpPr>
        <p:spPr>
          <a:xfrm>
            <a:off x="794326"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algn="ctr"/>
            <a:endPar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Complexité </a:t>
            </a:r>
            <a:b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et caractéristiques </a:t>
            </a:r>
            <a:b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d’une situation d’apprentissage </a:t>
            </a:r>
            <a:b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et d’évaluation</a:t>
            </a:r>
          </a:p>
        </p:txBody>
      </p:sp>
      <p:sp>
        <p:nvSpPr>
          <p:cNvPr id="8" name="Rectangle : coins arrondis 7">
            <a:extLst>
              <a:ext uri="{FF2B5EF4-FFF2-40B4-BE49-F238E27FC236}">
                <a16:creationId xmlns:a16="http://schemas.microsoft.com/office/drawing/2014/main" id="{06F145B5-96FF-3CB2-2A03-5D541D9624CE}"/>
              </a:ext>
            </a:extLst>
          </p:cNvPr>
          <p:cNvSpPr/>
          <p:nvPr/>
        </p:nvSpPr>
        <p:spPr>
          <a:xfrm>
            <a:off x="7906328" y="2306780"/>
            <a:ext cx="3352799"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Évaluer et planifier </a:t>
            </a:r>
            <a:b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2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une SAE à partir des caractéristiques requises</a:t>
            </a:r>
          </a:p>
        </p:txBody>
      </p:sp>
      <p:sp>
        <p:nvSpPr>
          <p:cNvPr id="9" name="Rectangle : coins arrondis 8">
            <a:extLst>
              <a:ext uri="{FF2B5EF4-FFF2-40B4-BE49-F238E27FC236}">
                <a16:creationId xmlns:a16="http://schemas.microsoft.com/office/drawing/2014/main" id="{0AFB6AEE-F8D3-E429-A03F-8CB45E97EF72}"/>
              </a:ext>
            </a:extLst>
          </p:cNvPr>
          <p:cNvSpPr/>
          <p:nvPr/>
        </p:nvSpPr>
        <p:spPr>
          <a:xfrm>
            <a:off x="4372904"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Accompagnement : réalisation des apprentissages</a:t>
            </a:r>
          </a:p>
          <a:p>
            <a:pPr marL="540000" indent="-180000">
              <a:buClr>
                <a:srgbClr val="FFC000"/>
              </a:buClr>
              <a:buFont typeface="Wingdings" pitchFamily="2" charset="2"/>
              <a:buChar char="§"/>
            </a:pPr>
            <a: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Structure d’une SAE</a:t>
            </a:r>
          </a:p>
          <a:p>
            <a:pPr marL="540000" indent="-180000">
              <a:buClr>
                <a:srgbClr val="FFC000"/>
              </a:buClr>
              <a:buFont typeface="Wingdings" pitchFamily="2" charset="2"/>
              <a:buChar char="§"/>
            </a:pPr>
            <a: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trois temps de la démarche d’apprentissage</a:t>
            </a:r>
          </a:p>
          <a:p>
            <a:pPr marL="540000" indent="-180000">
              <a:buClr>
                <a:srgbClr val="FFC000"/>
              </a:buClr>
              <a:buFont typeface="Wingdings" pitchFamily="2" charset="2"/>
              <a:buChar char="§"/>
            </a:pPr>
            <a:r>
              <a:rPr lang="fr-CA" sz="12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Quelle démarche d’apprentissage ?</a:t>
            </a:r>
          </a:p>
        </p:txBody>
      </p:sp>
    </p:spTree>
    <p:extLst>
      <p:ext uri="{BB962C8B-B14F-4D97-AF65-F5344CB8AC3E}">
        <p14:creationId xmlns:p14="http://schemas.microsoft.com/office/powerpoint/2010/main" val="391056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167827-C31F-F87E-1F3A-0CD9A9D8F7D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DD2C17F0-9EA3-C601-258D-57A8B5E8E992}"/>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7F0F9798-6A95-B208-65BB-780D33A435DC}"/>
              </a:ext>
            </a:extLst>
          </p:cNvPr>
          <p:cNvSpPr>
            <a:spLocks noGrp="1"/>
          </p:cNvSpPr>
          <p:nvPr>
            <p:ph type="title"/>
          </p:nvPr>
        </p:nvSpPr>
        <p:spPr/>
        <p:txBody>
          <a:bodyPr/>
          <a:lstStyle/>
          <a:p>
            <a:r>
              <a:rPr lang="fr-FR" dirty="0"/>
              <a:t>Activités de réalisation</a:t>
            </a:r>
            <a:endParaRPr lang="fr-FR"/>
          </a:p>
        </p:txBody>
      </p:sp>
      <p:grpSp>
        <p:nvGrpSpPr>
          <p:cNvPr id="6" name="Groupe 5">
            <a:extLst>
              <a:ext uri="{FF2B5EF4-FFF2-40B4-BE49-F238E27FC236}">
                <a16:creationId xmlns:a16="http://schemas.microsoft.com/office/drawing/2014/main" id="{D35BFC7D-6CC3-A1F0-4423-BB21E5E94156}"/>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2BA30753-4DA1-D744-F882-749BF60405AF}"/>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8" name="Forme libre 7">
              <a:extLst>
                <a:ext uri="{FF2B5EF4-FFF2-40B4-BE49-F238E27FC236}">
                  <a16:creationId xmlns:a16="http://schemas.microsoft.com/office/drawing/2014/main" id="{FF16A40F-7093-CBDB-1E92-C9B56764DBB3}"/>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4</a:t>
              </a:r>
              <a:r>
                <a:rPr lang="fr-CA" sz="2400" b="1" i="0" kern="1200" dirty="0">
                  <a:solidFill>
                    <a:schemeClr val="tx1">
                      <a:lumMod val="50000"/>
                      <a:lumOff val="50000"/>
                    </a:schemeClr>
                  </a:solidFill>
                </a:rPr>
                <a:t> </a:t>
              </a:r>
              <a:br>
                <a:rPr lang="fr-CA" sz="2400" b="1" i="0" kern="1200" dirty="0">
                  <a:solidFill>
                    <a:schemeClr val="tx1"/>
                  </a:solidFill>
                </a:rPr>
              </a:br>
              <a:r>
                <a:rPr lang="fr-CA" sz="2400" b="0" i="0" kern="1200" dirty="0">
                  <a:solidFill>
                    <a:schemeClr val="tx1"/>
                  </a:solidFill>
                </a:rPr>
                <a:t>Structure d’une SAE</a:t>
              </a:r>
              <a:endParaRPr lang="fr-ES" sz="2400" kern="1200" dirty="0">
                <a:solidFill>
                  <a:schemeClr val="tx1"/>
                </a:solidFill>
              </a:endParaRPr>
            </a:p>
          </p:txBody>
        </p:sp>
        <p:sp>
          <p:nvSpPr>
            <p:cNvPr id="9" name="Ellipse 8">
              <a:extLst>
                <a:ext uri="{FF2B5EF4-FFF2-40B4-BE49-F238E27FC236}">
                  <a16:creationId xmlns:a16="http://schemas.microsoft.com/office/drawing/2014/main" id="{40120042-665D-0B01-9F8E-CD9ADF292779}"/>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BAE2E7D1-E0B4-CC0E-95E4-D2CF72467074}"/>
                </a:ext>
              </a:extLst>
            </p:cNvPr>
            <p:cNvSpPr/>
            <p:nvPr/>
          </p:nvSpPr>
          <p:spPr>
            <a:xfrm>
              <a:off x="3471888" y="4251446"/>
              <a:ext cx="4544655"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5</a:t>
              </a:r>
              <a:r>
                <a:rPr lang="fr-CA" sz="2400" b="1" i="0" kern="1200" dirty="0">
                  <a:solidFill>
                    <a:schemeClr val="tx1">
                      <a:lumMod val="50000"/>
                      <a:lumOff val="50000"/>
                    </a:schemeClr>
                  </a:solidFill>
                </a:rPr>
                <a:t>  </a:t>
              </a:r>
              <a:br>
                <a:rPr lang="fr-CA" sz="2400" b="1" i="0" kern="1200" dirty="0"/>
              </a:br>
              <a:r>
                <a:rPr lang="en-US" sz="2400" b="0" i="0" kern="1200" dirty="0"/>
                <a:t>Les trois temps de la démarche d’apprentissage</a:t>
              </a:r>
              <a:endParaRPr lang="fr-ES" sz="2400" kern="1200" dirty="0"/>
            </a:p>
          </p:txBody>
        </p:sp>
        <p:sp>
          <p:nvSpPr>
            <p:cNvPr id="11" name="Ellipse 10">
              <a:extLst>
                <a:ext uri="{FF2B5EF4-FFF2-40B4-BE49-F238E27FC236}">
                  <a16:creationId xmlns:a16="http://schemas.microsoft.com/office/drawing/2014/main" id="{7235272A-32A4-1351-857D-3F8B1FE9F034}"/>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07CC18F9-8103-4A6E-5A00-D9D3D20AC9AB}"/>
                </a:ext>
              </a:extLst>
            </p:cNvPr>
            <p:cNvSpPr/>
            <p:nvPr/>
          </p:nvSpPr>
          <p:spPr>
            <a:xfrm>
              <a:off x="7338105"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3200" b="1" i="0" kern="1200" dirty="0" err="1">
                  <a:solidFill>
                    <a:schemeClr val="tx1">
                      <a:lumMod val="50000"/>
                      <a:lumOff val="50000"/>
                    </a:schemeClr>
                  </a:solidFill>
                </a:rPr>
                <a:t>Activité</a:t>
              </a:r>
              <a:r>
                <a:rPr lang="en-US" sz="3200" b="1" i="0" kern="1200" dirty="0">
                  <a:solidFill>
                    <a:schemeClr val="tx1">
                      <a:lumMod val="50000"/>
                      <a:lumOff val="50000"/>
                    </a:schemeClr>
                  </a:solidFill>
                </a:rPr>
                <a:t> 6</a:t>
              </a:r>
              <a:r>
                <a:rPr lang="en-US" sz="2400" b="1" i="0" kern="1200" dirty="0">
                  <a:solidFill>
                    <a:schemeClr val="tx1">
                      <a:lumMod val="50000"/>
                      <a:lumOff val="50000"/>
                    </a:schemeClr>
                  </a:solidFill>
                </a:rPr>
                <a:t> </a:t>
              </a:r>
              <a:br>
                <a:rPr lang="en-US" sz="2400" b="1" i="0" kern="1200" dirty="0"/>
              </a:br>
              <a:r>
                <a:rPr lang="en-US" sz="2400" b="0" i="0" kern="1200" dirty="0" err="1"/>
                <a:t>Quelle démarche d’apprentissage ?</a:t>
              </a:r>
              <a:endParaRPr lang="fr-ES" sz="2400" kern="1200" dirty="0"/>
            </a:p>
          </p:txBody>
        </p:sp>
        <p:sp>
          <p:nvSpPr>
            <p:cNvPr id="13" name="Ellipse 12">
              <a:extLst>
                <a:ext uri="{FF2B5EF4-FFF2-40B4-BE49-F238E27FC236}">
                  <a16:creationId xmlns:a16="http://schemas.microsoft.com/office/drawing/2014/main" id="{C03C74F3-48C8-45C9-7392-23366C32A567}"/>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C5AB2DE2-25CA-82A8-873E-164F5B19749D}"/>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613A9846-083F-63B2-D5B6-8790152CF6F1}"/>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35AB281B-895C-B643-9E12-04A596AF9F18}"/>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83698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4294967295"/>
          </p:nvPr>
        </p:nvSpPr>
        <p:spPr>
          <a:xfrm rot="10800000">
            <a:off x="0" y="914400"/>
            <a:ext cx="520700" cy="2957513"/>
          </a:xfrm>
        </p:spPr>
        <p:txBody>
          <a:bodyPr>
            <a:normAutofit fontScale="92500" lnSpcReduction="10000"/>
          </a:bodyPr>
          <a:lstStyle/>
          <a:p>
            <a:r>
              <a:rPr lang="fr-FR" sz="3200" b="1" dirty="0">
                <a:solidFill>
                  <a:schemeClr val="bg1"/>
                </a:solidFill>
              </a:rPr>
              <a:t>Activité 1</a:t>
            </a:r>
          </a:p>
        </p:txBody>
      </p:sp>
      <p:sp>
        <p:nvSpPr>
          <p:cNvPr id="6" name="Rectangle 3">
            <a:extLst>
              <a:ext uri="{FF2B5EF4-FFF2-40B4-BE49-F238E27FC236}">
                <a16:creationId xmlns:a16="http://schemas.microsoft.com/office/drawing/2014/main" id="{EA377D0B-2766-BC1E-5031-4D989F805B67}"/>
              </a:ext>
            </a:extLst>
          </p:cNvPr>
          <p:cNvSpPr txBox="1">
            <a:spLocks noChangeArrowheads="1"/>
          </p:cNvSpPr>
          <p:nvPr/>
        </p:nvSpPr>
        <p:spPr>
          <a:xfrm>
            <a:off x="1775273" y="1858876"/>
            <a:ext cx="8641453" cy="3362380"/>
          </a:xfrm>
          <a:prstGeom prst="roundRect">
            <a:avLst/>
          </a:prstGeom>
          <a:solidFill>
            <a:schemeClr val="accent2">
              <a:lumMod val="20000"/>
              <a:lumOff val="80000"/>
              <a:alpha val="10439"/>
            </a:schemeClr>
          </a:solidFill>
          <a:ln w="25400">
            <a:solidFill>
              <a:srgbClr val="FFC000"/>
            </a:solidFill>
          </a:ln>
        </p:spPr>
        <p:txBody>
          <a:bodyPr vert="horz" wrap="square" lIns="360000" tIns="360000" rIns="360000" bIns="360000" rtlCol="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600"/>
              </a:lnSpc>
              <a:buClr>
                <a:schemeClr val="accent1">
                  <a:lumMod val="75000"/>
                </a:schemeClr>
              </a:buClr>
              <a:buNone/>
            </a:pPr>
            <a:r>
              <a:rPr lang="en-US" altLang="fr-FR" sz="3600" b="1" dirty="0">
                <a:solidFill>
                  <a:srgbClr val="FFC000"/>
                </a:solidFill>
                <a:latin typeface="Noto Sans" panose="020B0502040504020204" pitchFamily="34"/>
                <a:ea typeface="Noto Sans" panose="020B0502040504020204" pitchFamily="34"/>
                <a:cs typeface="Noto Sans" panose="020B0502040504020204" pitchFamily="34"/>
              </a:rPr>
              <a:t>«</a:t>
            </a:r>
            <a:r>
              <a:rPr lang="en-US" altLang="fr-FR" sz="2400" dirty="0">
                <a:latin typeface="Noto Sans" panose="020B0502040504020204" pitchFamily="34"/>
                <a:ea typeface="Noto Sans" panose="020B0502040504020204" pitchFamily="34"/>
                <a:cs typeface="Noto Sans" panose="020B0502040504020204" pitchFamily="34"/>
              </a:rPr>
              <a:t> </a:t>
            </a:r>
            <a:r>
              <a:rPr lang="en-US" altLang="fr-FR" sz="2400" dirty="0" err="1">
                <a:latin typeface="Noto Sans" panose="020B0502040504020204" pitchFamily="34"/>
                <a:ea typeface="Noto Sans" panose="020B0502040504020204" pitchFamily="34"/>
                <a:cs typeface="Noto Sans" panose="020B0502040504020204" pitchFamily="34"/>
              </a:rPr>
              <a:t>L’enjeu pour l’enseignant étant de concevoir </a:t>
            </a:r>
            <a:br>
              <a:rPr lang="en-US" altLang="fr-FR" sz="2400" dirty="0" err="1">
                <a:latin typeface="Noto Sans" panose="020B0502040504020204" pitchFamily="34"/>
                <a:ea typeface="Noto Sans" panose="020B0502040504020204" pitchFamily="34"/>
                <a:cs typeface="Noto Sans" panose="020B0502040504020204" pitchFamily="34"/>
              </a:rPr>
            </a:br>
            <a:r>
              <a:rPr lang="en-US" altLang="fr-FR" sz="2400" dirty="0" err="1">
                <a:latin typeface="Noto Sans" panose="020B0502040504020204" pitchFamily="34"/>
                <a:ea typeface="Noto Sans" panose="020B0502040504020204" pitchFamily="34"/>
                <a:cs typeface="Noto Sans" panose="020B0502040504020204" pitchFamily="34"/>
              </a:rPr>
              <a:t>des tâches adaptées aux élèves, c'est-à-dire, </a:t>
            </a:r>
            <a:br>
              <a:rPr lang="en-US" altLang="fr-FR" sz="2400" dirty="0" err="1">
                <a:latin typeface="Noto Sans" panose="020B0502040504020204" pitchFamily="34"/>
                <a:ea typeface="Noto Sans" panose="020B0502040504020204" pitchFamily="34"/>
                <a:cs typeface="Noto Sans" panose="020B0502040504020204" pitchFamily="34"/>
              </a:rPr>
            </a:br>
            <a:r>
              <a:rPr lang="en-US" altLang="fr-FR" sz="2400" dirty="0" err="1">
                <a:latin typeface="Noto Sans" panose="020B0502040504020204" pitchFamily="34"/>
                <a:ea typeface="Noto Sans" panose="020B0502040504020204" pitchFamily="34"/>
                <a:cs typeface="Noto Sans" panose="020B0502040504020204" pitchFamily="34"/>
              </a:rPr>
              <a:t>pour lesquelles ils ne vont pas se contenter de faire </a:t>
            </a:r>
            <a:br>
              <a:rPr lang="en-US" altLang="fr-FR" sz="2400" dirty="0" err="1">
                <a:latin typeface="Noto Sans" panose="020B0502040504020204" pitchFamily="34"/>
                <a:ea typeface="Noto Sans" panose="020B0502040504020204" pitchFamily="34"/>
                <a:cs typeface="Noto Sans" panose="020B0502040504020204" pitchFamily="34"/>
              </a:rPr>
            </a:br>
            <a:r>
              <a:rPr lang="en-US" altLang="fr-FR" sz="2400" dirty="0" err="1">
                <a:latin typeface="Noto Sans" panose="020B0502040504020204" pitchFamily="34"/>
                <a:ea typeface="Noto Sans" panose="020B0502040504020204" pitchFamily="34"/>
                <a:cs typeface="Noto Sans" panose="020B0502040504020204" pitchFamily="34"/>
              </a:rPr>
              <a:t>de la restitution de ce qu’ils savent déjà mais être </a:t>
            </a:r>
            <a:br>
              <a:rPr lang="en-US" altLang="fr-FR" sz="2400" dirty="0" err="1">
                <a:latin typeface="Noto Sans" panose="020B0502040504020204" pitchFamily="34"/>
                <a:ea typeface="Noto Sans" panose="020B0502040504020204" pitchFamily="34"/>
                <a:cs typeface="Noto Sans" panose="020B0502040504020204" pitchFamily="34"/>
              </a:rPr>
            </a:br>
            <a:r>
              <a:rPr lang="en-US" altLang="fr-FR" sz="2400" dirty="0" err="1">
                <a:latin typeface="Noto Sans" panose="020B0502040504020204" pitchFamily="34"/>
                <a:ea typeface="Noto Sans" panose="020B0502040504020204" pitchFamily="34"/>
                <a:cs typeface="Noto Sans" panose="020B0502040504020204" pitchFamily="34"/>
              </a:rPr>
              <a:t>en mesure de relever des défis. </a:t>
            </a:r>
            <a:r>
              <a:rPr lang="en-US" altLang="fr-FR" sz="3600" b="1" dirty="0">
                <a:solidFill>
                  <a:srgbClr val="FFC000"/>
                </a:solidFill>
                <a:latin typeface="Noto Sans" panose="020B0502040504020204" pitchFamily="34"/>
                <a:ea typeface="Noto Sans" panose="020B0502040504020204" pitchFamily="34"/>
                <a:cs typeface="Noto Sans" panose="020B0502040504020204" pitchFamily="34"/>
              </a:rPr>
              <a:t>»</a:t>
            </a:r>
            <a:endParaRPr lang="en-US" altLang="fr-FR" sz="2400" dirty="0">
              <a:solidFill>
                <a:schemeClr val="bg1">
                  <a:lumMod val="50000"/>
                </a:schemeClr>
              </a:solidFill>
              <a:latin typeface="Noto Sans" panose="020B0502040504020204" pitchFamily="34"/>
              <a:ea typeface="Noto Sans" panose="020B0502040504020204" pitchFamily="34"/>
              <a:cs typeface="Noto Sans" panose="020B0502040504020204" pitchFamily="34"/>
            </a:endParaRPr>
          </a:p>
        </p:txBody>
      </p:sp>
      <p:sp>
        <p:nvSpPr>
          <p:cNvPr id="8" name="ZoneTexte 7">
            <a:extLst>
              <a:ext uri="{FF2B5EF4-FFF2-40B4-BE49-F238E27FC236}">
                <a16:creationId xmlns:a16="http://schemas.microsoft.com/office/drawing/2014/main" id="{60341173-F0A5-6F3A-D5D2-C505EF20F365}"/>
              </a:ext>
            </a:extLst>
          </p:cNvPr>
          <p:cNvSpPr txBox="1"/>
          <p:nvPr/>
        </p:nvSpPr>
        <p:spPr>
          <a:xfrm>
            <a:off x="2991556" y="1229819"/>
            <a:ext cx="6208888" cy="424732"/>
          </a:xfrm>
          <a:prstGeom prst="rect">
            <a:avLst/>
          </a:prstGeom>
          <a:noFill/>
        </p:spPr>
        <p:txBody>
          <a:bodyPr wrap="square">
            <a:spAutoFit/>
          </a:bodyPr>
          <a:lstStyle/>
          <a:p>
            <a:pPr marL="0" lvl="1" algn="ctr">
              <a:lnSpc>
                <a:spcPct val="90000"/>
              </a:lnSpc>
              <a:spcBef>
                <a:spcPts val="500"/>
              </a:spcBef>
            </a:pPr>
            <a:r>
              <a:rPr lang="fr-FR" sz="2400" b="1" dirty="0">
                <a:solidFill>
                  <a:srgbClr val="7030A0"/>
                </a:solidFill>
                <a:latin typeface="Noto Sans" panose="020B0502040504020204" pitchFamily="34" charset="0"/>
                <a:ea typeface="Noto Sans" panose="020B0502040504020204" pitchFamily="34" charset="0"/>
                <a:cs typeface="Noto Sans" panose="020B0502040504020204" pitchFamily="34" charset="0"/>
              </a:rPr>
              <a:t>Citation de perrenoud (1997)</a:t>
            </a:r>
          </a:p>
        </p:txBody>
      </p:sp>
    </p:spTree>
    <p:extLst>
      <p:ext uri="{BB962C8B-B14F-4D97-AF65-F5344CB8AC3E}">
        <p14:creationId xmlns:p14="http://schemas.microsoft.com/office/powerpoint/2010/main" val="3985697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7061236-F7EB-472D-51A1-C3D5A0F67D8C}"/>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3" name="Espace réservé du pied de page 2">
            <a:extLst>
              <a:ext uri="{FF2B5EF4-FFF2-40B4-BE49-F238E27FC236}">
                <a16:creationId xmlns:a16="http://schemas.microsoft.com/office/drawing/2014/main" id="{DF4A85E7-853E-8974-C238-0AB5D32C28FE}"/>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3FCD2888-8DB8-DFBD-AB2F-EDD4B73AFB8F}"/>
              </a:ext>
            </a:extLst>
          </p:cNvPr>
          <p:cNvSpPr>
            <a:spLocks noGrp="1"/>
          </p:cNvSpPr>
          <p:nvPr>
            <p:ph type="title"/>
          </p:nvPr>
        </p:nvSpPr>
        <p:spPr/>
        <p:txBody>
          <a:bodyPr/>
          <a:lstStyle/>
          <a:p>
            <a:r>
              <a:rPr lang="fr-FR" sz="4000">
                <a:solidFill>
                  <a:srgbClr val="FFC000"/>
                </a:solidFill>
              </a:rPr>
              <a:t>Activité 4</a:t>
            </a:r>
            <a:br>
              <a:rPr lang="fr-FR"/>
            </a:br>
            <a:r>
              <a:rPr lang="fr-FR"/>
              <a:t>Structure d’une SAE</a:t>
            </a:r>
          </a:p>
        </p:txBody>
      </p:sp>
      <p:sp>
        <p:nvSpPr>
          <p:cNvPr id="17" name="Rectangle 16">
            <a:extLst>
              <a:ext uri="{FF2B5EF4-FFF2-40B4-BE49-F238E27FC236}">
                <a16:creationId xmlns:a16="http://schemas.microsoft.com/office/drawing/2014/main" id="{0C6AC427-582B-DE29-1923-50E5FFA9230D}"/>
              </a:ext>
            </a:extLst>
          </p:cNvPr>
          <p:cNvSpPr/>
          <p:nvPr/>
        </p:nvSpPr>
        <p:spPr>
          <a:xfrm>
            <a:off x="4395281" y="2518150"/>
            <a:ext cx="10165098" cy="65186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sp>
        <p:nvSpPr>
          <p:cNvPr id="5" name="Rectangle 4">
            <a:extLst>
              <a:ext uri="{FF2B5EF4-FFF2-40B4-BE49-F238E27FC236}">
                <a16:creationId xmlns:a16="http://schemas.microsoft.com/office/drawing/2014/main" id="{1F87E14C-3287-FF85-0431-19831D35B93A}"/>
              </a:ext>
            </a:extLst>
          </p:cNvPr>
          <p:cNvSpPr/>
          <p:nvPr/>
        </p:nvSpPr>
        <p:spPr>
          <a:xfrm>
            <a:off x="4997876" y="2454775"/>
            <a:ext cx="5743501" cy="2215935"/>
          </a:xfrm>
          <a:prstGeom prst="rect">
            <a:avLst/>
          </a:prstGeom>
        </p:spPr>
        <p:txBody>
          <a:bodyPr/>
          <a:lstStyle/>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Avant : </a:t>
            </a:r>
            <a:r>
              <a:rPr lang="fr-FR" sz="2800" b="1" dirty="0">
                <a:solidFill>
                  <a:schemeClr val="bg1">
                    <a:lumMod val="50000"/>
                  </a:schemeClr>
                </a:solidFill>
                <a:latin typeface="Noto Sans" panose="020B0502040504020204" pitchFamily="34"/>
                <a:ea typeface="Noto Sans" panose="020B0502040504020204" pitchFamily="34"/>
                <a:cs typeface="Noto Sans" panose="020B0502040504020204" pitchFamily="34"/>
              </a:rPr>
              <a:t>La planification</a:t>
            </a:r>
          </a:p>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Pendant : </a:t>
            </a:r>
            <a:r>
              <a:rPr lang="fr-FR" sz="2800" b="1" dirty="0">
                <a:solidFill>
                  <a:schemeClr val="bg1">
                    <a:lumMod val="50000"/>
                  </a:schemeClr>
                </a:solidFill>
                <a:latin typeface="Noto Sans" panose="020B0502040504020204" pitchFamily="34"/>
                <a:ea typeface="Noto Sans" panose="020B0502040504020204" pitchFamily="34"/>
                <a:cs typeface="Noto Sans" panose="020B0502040504020204" pitchFamily="34"/>
              </a:rPr>
              <a:t>L’action en classe</a:t>
            </a:r>
          </a:p>
          <a:p>
            <a:pPr marL="457200" lvl="0" indent="-457200">
              <a:lnSpc>
                <a:spcPct val="150000"/>
              </a:lnSpc>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Après : </a:t>
            </a:r>
            <a:r>
              <a:rPr lang="fr-FR" sz="2800" b="1" dirty="0">
                <a:solidFill>
                  <a:schemeClr val="bg1">
                    <a:lumMod val="50000"/>
                  </a:schemeClr>
                </a:solidFill>
                <a:latin typeface="Noto Sans" panose="020B0502040504020204" pitchFamily="34"/>
                <a:ea typeface="Noto Sans" panose="020B0502040504020204" pitchFamily="34"/>
                <a:cs typeface="Noto Sans" panose="020B0502040504020204" pitchFamily="34"/>
              </a:rPr>
              <a:t>Le retour réflexif</a:t>
            </a:r>
          </a:p>
        </p:txBody>
      </p:sp>
    </p:spTree>
    <p:extLst>
      <p:ext uri="{BB962C8B-B14F-4D97-AF65-F5344CB8AC3E}">
        <p14:creationId xmlns:p14="http://schemas.microsoft.com/office/powerpoint/2010/main" val="657773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La planification</a:t>
            </a:r>
          </a:p>
        </p:txBody>
      </p:sp>
      <p:sp>
        <p:nvSpPr>
          <p:cNvPr id="7" name="Google Shape;208;p8">
            <a:extLst>
              <a:ext uri="{FF2B5EF4-FFF2-40B4-BE49-F238E27FC236}">
                <a16:creationId xmlns:a16="http://schemas.microsoft.com/office/drawing/2014/main" id="{FB21B5A3-C305-1771-88AE-DD65F61FA8C8}"/>
              </a:ext>
            </a:extLst>
          </p:cNvPr>
          <p:cNvSpPr txBox="1"/>
          <p:nvPr/>
        </p:nvSpPr>
        <p:spPr>
          <a:xfrm>
            <a:off x="2248200" y="2132458"/>
            <a:ext cx="8508699" cy="3986907"/>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1200"/>
              </a:spcAft>
              <a:buClr>
                <a:srgbClr val="FFC000"/>
              </a:buClr>
              <a:buSzPct val="100000"/>
              <a:buFont typeface="Wingdings" pitchFamily="2" charset="2"/>
              <a:buChar char="§"/>
            </a:pP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La planification de la situation d’apprentissage se fait de façon concomitante avec la planification de l’évaluation.</a:t>
            </a:r>
            <a:endParaRPr sz="2000" dirty="0">
              <a:latin typeface="Noto Sans" panose="020B0502040504020204" pitchFamily="34" charset="0"/>
              <a:ea typeface="Noto Sans" panose="020B0502040504020204" pitchFamily="34" charset="0"/>
              <a:cs typeface="Noto Sans" panose="020B0502040504020204" pitchFamily="34" charset="0"/>
            </a:endParaRPr>
          </a:p>
          <a:p>
            <a:pPr marL="342900" marR="0" lvl="0" indent="-342900" algn="l" rtl="0">
              <a:spcBef>
                <a:spcPts val="0"/>
              </a:spcBef>
              <a:spcAft>
                <a:spcPts val="1200"/>
              </a:spcAft>
              <a:buClr>
                <a:srgbClr val="FFC000"/>
              </a:buClr>
              <a:buSzPct val="100000"/>
              <a:buFont typeface="Wingdings" pitchFamily="2" charset="2"/>
              <a:buChar char="§"/>
            </a:pP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En effet, pour évaluer, l’enseignant doit au préalable avoir identifié les compétences et les ressources mobilisées que les élèves doivent exploiter pour résoudre le problème soulevé.</a:t>
            </a:r>
            <a:endParaRPr sz="2000" dirty="0">
              <a:latin typeface="Noto Sans" panose="020B0502040504020204" pitchFamily="34" charset="0"/>
              <a:ea typeface="Noto Sans" panose="020B0502040504020204" pitchFamily="34" charset="0"/>
              <a:cs typeface="Noto Sans" panose="020B0502040504020204" pitchFamily="34" charset="0"/>
            </a:endParaRPr>
          </a:p>
          <a:p>
            <a:pPr marL="342900" marR="0" lvl="0" indent="-342900" algn="l" rtl="0">
              <a:spcBef>
                <a:spcPts val="0"/>
              </a:spcBef>
              <a:spcAft>
                <a:spcPts val="1200"/>
              </a:spcAft>
              <a:buClr>
                <a:srgbClr val="FFC000"/>
              </a:buClr>
              <a:buSzPct val="100000"/>
              <a:buFont typeface="Wingdings" pitchFamily="2" charset="2"/>
              <a:buChar char="§"/>
            </a:pP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L’enseignant est également en mesure de déterminer ici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les outils d’évaluation qui lui serviront à recueillir les traces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l’apprentissage.</a:t>
            </a:r>
            <a:endParaRPr sz="200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77996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La planification </a:t>
            </a:r>
            <a:r>
              <a:rPr lang="fr-FR" b="0" i="1" dirty="0"/>
              <a:t>(suite)</a:t>
            </a:r>
          </a:p>
        </p:txBody>
      </p:sp>
      <p:sp>
        <p:nvSpPr>
          <p:cNvPr id="7" name="Google Shape;208;p8">
            <a:extLst>
              <a:ext uri="{FF2B5EF4-FFF2-40B4-BE49-F238E27FC236}">
                <a16:creationId xmlns:a16="http://schemas.microsoft.com/office/drawing/2014/main" id="{FB21B5A3-C305-1771-88AE-DD65F61FA8C8}"/>
              </a:ext>
            </a:extLst>
          </p:cNvPr>
          <p:cNvSpPr txBox="1"/>
          <p:nvPr/>
        </p:nvSpPr>
        <p:spPr>
          <a:xfrm>
            <a:off x="2248201" y="2132458"/>
            <a:ext cx="7632400" cy="3986907"/>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1200"/>
              </a:spcAft>
              <a:buClr>
                <a:srgbClr val="FFC000"/>
              </a:buClr>
              <a:buSzPct val="100000"/>
              <a:buFont typeface="Wingdings" pitchFamily="2" charset="2"/>
              <a:buChar char="§"/>
            </a:pP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s’agit de bien cerner le contexte dans lequel la situation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se déroulera. Les éléments à identifier concernent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les caractéristiques et les contraintes de la matière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et les caractéristiques des élèves.</a:t>
            </a:r>
          </a:p>
          <a:p>
            <a:pPr marL="342900" marR="0" lvl="0" indent="-342900" algn="l" rtl="0">
              <a:spcBef>
                <a:spcPts val="0"/>
              </a:spcBef>
              <a:spcAft>
                <a:spcPts val="1200"/>
              </a:spcAft>
              <a:buClr>
                <a:srgbClr val="FFC000"/>
              </a:buClr>
              <a:buSzPct val="100000"/>
              <a:buFont typeface="Wingdings" pitchFamily="2" charset="2"/>
              <a:buChar char="§"/>
            </a:pP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Ces éléments seront pris en compte dans la planification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la situation. Il s’agit d’éléments qu’il est pertinent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considérer dans la planification globale et la planification de chacune des situations quelles que soient les méthodes pédagogiques envisagées.</a:t>
            </a:r>
          </a:p>
        </p:txBody>
      </p:sp>
    </p:spTree>
    <p:extLst>
      <p:ext uri="{BB962C8B-B14F-4D97-AF65-F5344CB8AC3E}">
        <p14:creationId xmlns:p14="http://schemas.microsoft.com/office/powerpoint/2010/main" val="1189058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La planification des apprentissages</a:t>
            </a:r>
          </a:p>
        </p:txBody>
      </p:sp>
      <p:cxnSp>
        <p:nvCxnSpPr>
          <p:cNvPr id="8" name="Google Shape;224;p10">
            <a:extLst>
              <a:ext uri="{FF2B5EF4-FFF2-40B4-BE49-F238E27FC236}">
                <a16:creationId xmlns:a16="http://schemas.microsoft.com/office/drawing/2014/main" id="{A63D25A9-322F-6AC5-86A0-0409A6017FBF}"/>
              </a:ext>
            </a:extLst>
          </p:cNvPr>
          <p:cNvCxnSpPr/>
          <p:nvPr/>
        </p:nvCxnSpPr>
        <p:spPr>
          <a:xfrm>
            <a:off x="6828838" y="2693214"/>
            <a:ext cx="0" cy="323790"/>
          </a:xfrm>
          <a:prstGeom prst="straightConnector1">
            <a:avLst/>
          </a:prstGeom>
          <a:noFill/>
          <a:ln w="28575" cap="flat" cmpd="sng">
            <a:solidFill>
              <a:srgbClr val="000000"/>
            </a:solidFill>
            <a:prstDash val="solid"/>
            <a:round/>
            <a:headEnd type="none" w="med" len="med"/>
            <a:tailEnd type="triangle" w="med" len="med"/>
          </a:ln>
        </p:spPr>
      </p:cxnSp>
      <p:sp>
        <p:nvSpPr>
          <p:cNvPr id="9" name="Google Shape;225;p10">
            <a:extLst>
              <a:ext uri="{FF2B5EF4-FFF2-40B4-BE49-F238E27FC236}">
                <a16:creationId xmlns:a16="http://schemas.microsoft.com/office/drawing/2014/main" id="{CD10FB01-4150-1B58-3835-534AB8B90D70}"/>
              </a:ext>
            </a:extLst>
          </p:cNvPr>
          <p:cNvSpPr txBox="1"/>
          <p:nvPr/>
        </p:nvSpPr>
        <p:spPr>
          <a:xfrm>
            <a:off x="4924661" y="1395026"/>
            <a:ext cx="1636125" cy="971371"/>
          </a:xfrm>
          <a:prstGeom prst="rect">
            <a:avLst/>
          </a:prstGeom>
          <a:solidFill>
            <a:srgbClr val="FFBFED"/>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CA" sz="14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2.</a:t>
            </a:r>
            <a:endParaRPr sz="1400" b="1"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spcBef>
                <a:spcPts val="0"/>
              </a:spcBef>
              <a:spcAft>
                <a:spcPts val="0"/>
              </a:spcAft>
              <a:buNone/>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Compétence générique</a:t>
            </a:r>
            <a:endParaRPr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10" name="Google Shape;226;p10">
            <a:extLst>
              <a:ext uri="{FF2B5EF4-FFF2-40B4-BE49-F238E27FC236}">
                <a16:creationId xmlns:a16="http://schemas.microsoft.com/office/drawing/2014/main" id="{F659B41E-A0B9-D7F5-B285-22D26CEC11C7}"/>
              </a:ext>
            </a:extLst>
          </p:cNvPr>
          <p:cNvSpPr txBox="1"/>
          <p:nvPr/>
        </p:nvSpPr>
        <p:spPr>
          <a:xfrm>
            <a:off x="2879505" y="1395026"/>
            <a:ext cx="1636125" cy="971371"/>
          </a:xfrm>
          <a:prstGeom prst="rect">
            <a:avLst/>
          </a:prstGeom>
          <a:solidFill>
            <a:srgbClr val="FFBFED"/>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CA" sz="14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1.</a:t>
            </a:r>
            <a:endParaRPr sz="1400" b="1"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spcBef>
                <a:spcPts val="0"/>
              </a:spcBef>
              <a:spcAft>
                <a:spcPts val="0"/>
              </a:spcAft>
              <a:buNone/>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Contexte de réalisation</a:t>
            </a:r>
            <a:endParaRPr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Google Shape;227;p10">
            <a:extLst>
              <a:ext uri="{FF2B5EF4-FFF2-40B4-BE49-F238E27FC236}">
                <a16:creationId xmlns:a16="http://schemas.microsoft.com/office/drawing/2014/main" id="{6B367D66-0CDC-8DBB-7D95-31DE0D32CDED}"/>
              </a:ext>
            </a:extLst>
          </p:cNvPr>
          <p:cNvSpPr txBox="1"/>
          <p:nvPr/>
        </p:nvSpPr>
        <p:spPr>
          <a:xfrm>
            <a:off x="6833474" y="1395025"/>
            <a:ext cx="1911624" cy="978931"/>
          </a:xfrm>
          <a:prstGeom prst="rect">
            <a:avLst/>
          </a:prstGeom>
          <a:solidFill>
            <a:srgbClr val="FFBFED"/>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CA" sz="14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3.</a:t>
            </a:r>
            <a:endParaRPr sz="1400" b="1"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spcBef>
                <a:spcPts val="0"/>
              </a:spcBef>
              <a:spcAft>
                <a:spcPts val="0"/>
              </a:spcAft>
              <a:buNone/>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Compétence(s) spécifique(s)</a:t>
            </a:r>
            <a:endParaRPr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Google Shape;228;p10">
            <a:extLst>
              <a:ext uri="{FF2B5EF4-FFF2-40B4-BE49-F238E27FC236}">
                <a16:creationId xmlns:a16="http://schemas.microsoft.com/office/drawing/2014/main" id="{9755F1B0-32E1-4650-5E60-F4232C7CFDE2}"/>
              </a:ext>
            </a:extLst>
          </p:cNvPr>
          <p:cNvSpPr txBox="1"/>
          <p:nvPr/>
        </p:nvSpPr>
        <p:spPr>
          <a:xfrm>
            <a:off x="2879505" y="5191349"/>
            <a:ext cx="5859971" cy="307736"/>
          </a:xfrm>
          <a:prstGeom prst="rect">
            <a:avLst/>
          </a:prstGeom>
          <a:solidFill>
            <a:schemeClr val="accent5">
              <a:lumMod val="20000"/>
              <a:lumOff val="80000"/>
            </a:schemeClr>
          </a:solidFill>
          <a:ln w="9525" cap="flat" cmpd="sng">
            <a:noFill/>
            <a:prstDash val="solid"/>
            <a:miter lim="800000"/>
            <a:headEnd type="none" w="sm" len="sm"/>
            <a:tailEnd type="none" w="sm" len="sm"/>
          </a:ln>
        </p:spPr>
        <p:txBody>
          <a:bodyPr spcFirstLastPara="1" wrap="square" lIns="91425" tIns="45700" rIns="91425" bIns="45700" anchor="ctr" anchorCtr="0">
            <a:spAutoFit/>
          </a:bodyPr>
          <a:lstStyle/>
          <a:p>
            <a:pPr marL="0" marR="0" lvl="0" indent="0" algn="ctr" rtl="0">
              <a:spcBef>
                <a:spcPts val="0"/>
              </a:spcBef>
              <a:spcAft>
                <a:spcPts val="0"/>
              </a:spcAft>
              <a:buNone/>
            </a:pPr>
            <a:r>
              <a:rPr lang="fr-CA" sz="14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4A. </a:t>
            </a: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Intention éducative</a:t>
            </a:r>
            <a:endParaRPr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Google Shape;229;p10">
            <a:extLst>
              <a:ext uri="{FF2B5EF4-FFF2-40B4-BE49-F238E27FC236}">
                <a16:creationId xmlns:a16="http://schemas.microsoft.com/office/drawing/2014/main" id="{A284F44E-1460-133A-6773-BCD9008E9839}"/>
              </a:ext>
            </a:extLst>
          </p:cNvPr>
          <p:cNvSpPr txBox="1"/>
          <p:nvPr/>
        </p:nvSpPr>
        <p:spPr>
          <a:xfrm>
            <a:off x="4924661" y="4492974"/>
            <a:ext cx="3814815" cy="307736"/>
          </a:xfrm>
          <a:prstGeom prst="rect">
            <a:avLst/>
          </a:prstGeom>
          <a:solidFill>
            <a:schemeClr val="accent5">
              <a:lumMod val="20000"/>
              <a:lumOff val="80000"/>
            </a:schemeClr>
          </a:solidFill>
          <a:ln w="9525" cap="flat" cmpd="sng">
            <a:noFill/>
            <a:prstDash val="solid"/>
            <a:miter lim="800000"/>
            <a:headEnd type="none" w="sm" len="sm"/>
            <a:tailEnd type="none" w="sm" len="sm"/>
          </a:ln>
        </p:spPr>
        <p:txBody>
          <a:bodyPr spcFirstLastPara="1" wrap="square" lIns="91425" tIns="45700" rIns="91425" bIns="45700" anchor="ctr" anchorCtr="0">
            <a:spAutoFit/>
          </a:bodyPr>
          <a:lstStyle/>
          <a:p>
            <a:pPr marL="0" marR="0" lvl="0" indent="0" algn="ctr" rtl="0">
              <a:spcBef>
                <a:spcPts val="0"/>
              </a:spcBef>
              <a:spcAft>
                <a:spcPts val="0"/>
              </a:spcAft>
              <a:buNone/>
            </a:pPr>
            <a:r>
              <a:rPr lang="fr-CA" sz="14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4B. </a:t>
            </a: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Intention pédagogique</a:t>
            </a:r>
            <a:endParaRPr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14" name="Google Shape;230;p10">
            <a:extLst>
              <a:ext uri="{FF2B5EF4-FFF2-40B4-BE49-F238E27FC236}">
                <a16:creationId xmlns:a16="http://schemas.microsoft.com/office/drawing/2014/main" id="{A95B3C03-895C-D374-C0CD-C7F0EB0A0665}"/>
              </a:ext>
            </a:extLst>
          </p:cNvPr>
          <p:cNvSpPr txBox="1"/>
          <p:nvPr/>
        </p:nvSpPr>
        <p:spPr>
          <a:xfrm>
            <a:off x="4924661" y="3021270"/>
            <a:ext cx="3820437" cy="1162380"/>
          </a:xfrm>
          <a:prstGeom prst="rect">
            <a:avLst/>
          </a:prstGeom>
          <a:solidFill>
            <a:srgbClr val="DDEAF6"/>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CA" sz="14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5. </a:t>
            </a: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Ressources à mobiliser</a:t>
            </a:r>
            <a:endParaRPr sz="1400" dirty="0">
              <a:latin typeface="Noto Sans" panose="020B0502040504020204" pitchFamily="34" charset="0"/>
              <a:ea typeface="Noto Sans" panose="020B0502040504020204" pitchFamily="34" charset="0"/>
              <a:cs typeface="Noto Sans" panose="020B0502040504020204" pitchFamily="34" charset="0"/>
            </a:endParaRPr>
          </a:p>
          <a:p>
            <a:pPr algn="ctr"/>
            <a:r>
              <a:rPr lang="fr-CA" sz="1400" b="0" i="0" u="none" strike="noStrike" cap="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Savoirs (connaissances)</a:t>
            </a:r>
            <a:endParaRPr lang="fr-CA" sz="1400" dirty="0">
              <a:latin typeface="Noto Sans" panose="020B0502040504020204" pitchFamily="34" charset="0"/>
              <a:ea typeface="Noto Sans" panose="020B0502040504020204" pitchFamily="34" charset="0"/>
              <a:cs typeface="Noto Sans" panose="020B0502040504020204" pitchFamily="34" charset="0"/>
            </a:endParaRPr>
          </a:p>
          <a:p>
            <a:pPr algn="ctr"/>
            <a:r>
              <a:rPr lang="fr-CA" sz="1400" b="0" i="0" u="none" strike="noStrike" cap="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Savoir-faire (stratégies)</a:t>
            </a:r>
            <a:endParaRPr lang="fr-CA" sz="1400" dirty="0">
              <a:latin typeface="Noto Sans" panose="020B0502040504020204" pitchFamily="34" charset="0"/>
              <a:ea typeface="Noto Sans" panose="020B0502040504020204" pitchFamily="34" charset="0"/>
              <a:cs typeface="Noto Sans" panose="020B0502040504020204" pitchFamily="34" charset="0"/>
            </a:endParaRPr>
          </a:p>
          <a:p>
            <a:pPr algn="ctr"/>
            <a:r>
              <a:rPr lang="fr-CA" sz="1400" b="0" i="0" u="none" strike="noStrike" cap="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rPr>
              <a:t>Savoir-être (attitudes)</a:t>
            </a:r>
            <a:endParaRPr sz="14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15" name="Google Shape;231;p10">
            <a:extLst>
              <a:ext uri="{FF2B5EF4-FFF2-40B4-BE49-F238E27FC236}">
                <a16:creationId xmlns:a16="http://schemas.microsoft.com/office/drawing/2014/main" id="{E1C7FF24-731F-29FF-2297-6C8425FA37EF}"/>
              </a:ext>
            </a:extLst>
          </p:cNvPr>
          <p:cNvCxnSpPr>
            <a:cxnSpLocks/>
            <a:stCxn id="10" idx="2"/>
          </p:cNvCxnSpPr>
          <p:nvPr/>
        </p:nvCxnSpPr>
        <p:spPr>
          <a:xfrm flipH="1">
            <a:off x="3697567" y="2366397"/>
            <a:ext cx="1" cy="2808957"/>
          </a:xfrm>
          <a:prstGeom prst="straightConnector1">
            <a:avLst/>
          </a:prstGeom>
          <a:noFill/>
          <a:ln w="28575" cap="flat" cmpd="sng">
            <a:solidFill>
              <a:srgbClr val="000000"/>
            </a:solidFill>
            <a:prstDash val="solid"/>
            <a:round/>
            <a:headEnd type="none" w="med" len="med"/>
            <a:tailEnd type="triangle" w="med" len="med"/>
          </a:ln>
        </p:spPr>
      </p:cxnSp>
      <p:cxnSp>
        <p:nvCxnSpPr>
          <p:cNvPr id="16" name="Google Shape;232;p10">
            <a:extLst>
              <a:ext uri="{FF2B5EF4-FFF2-40B4-BE49-F238E27FC236}">
                <a16:creationId xmlns:a16="http://schemas.microsoft.com/office/drawing/2014/main" id="{476A3E3B-E5A0-545D-6E72-FD7B8F067F83}"/>
              </a:ext>
            </a:extLst>
          </p:cNvPr>
          <p:cNvCxnSpPr>
            <a:cxnSpLocks/>
          </p:cNvCxnSpPr>
          <p:nvPr/>
        </p:nvCxnSpPr>
        <p:spPr>
          <a:xfrm>
            <a:off x="6828838" y="4183650"/>
            <a:ext cx="0" cy="309324"/>
          </a:xfrm>
          <a:prstGeom prst="straightConnector1">
            <a:avLst/>
          </a:prstGeom>
          <a:noFill/>
          <a:ln w="28575" cap="flat" cmpd="sng">
            <a:solidFill>
              <a:srgbClr val="000000"/>
            </a:solidFill>
            <a:prstDash val="solid"/>
            <a:round/>
            <a:headEnd type="none" w="med" len="med"/>
            <a:tailEnd type="triangle" w="med" len="med"/>
          </a:ln>
        </p:spPr>
      </p:cxnSp>
      <p:cxnSp>
        <p:nvCxnSpPr>
          <p:cNvPr id="17" name="Google Shape;233;p10">
            <a:extLst>
              <a:ext uri="{FF2B5EF4-FFF2-40B4-BE49-F238E27FC236}">
                <a16:creationId xmlns:a16="http://schemas.microsoft.com/office/drawing/2014/main" id="{A1704BAF-0154-FF1D-AA18-DC2EFFB3911B}"/>
              </a:ext>
            </a:extLst>
          </p:cNvPr>
          <p:cNvCxnSpPr/>
          <p:nvPr/>
        </p:nvCxnSpPr>
        <p:spPr>
          <a:xfrm rot="10800000">
            <a:off x="9560348" y="1709739"/>
            <a:ext cx="18274" cy="3660890"/>
          </a:xfrm>
          <a:prstGeom prst="straightConnector1">
            <a:avLst/>
          </a:prstGeom>
          <a:noFill/>
          <a:ln w="28575" cap="flat" cmpd="sng">
            <a:solidFill>
              <a:srgbClr val="000000"/>
            </a:solidFill>
            <a:prstDash val="solid"/>
            <a:round/>
            <a:headEnd type="none" w="med" len="med"/>
            <a:tailEnd type="none" w="med" len="med"/>
          </a:ln>
        </p:spPr>
      </p:cxnSp>
      <p:cxnSp>
        <p:nvCxnSpPr>
          <p:cNvPr id="18" name="Google Shape;234;p10">
            <a:extLst>
              <a:ext uri="{FF2B5EF4-FFF2-40B4-BE49-F238E27FC236}">
                <a16:creationId xmlns:a16="http://schemas.microsoft.com/office/drawing/2014/main" id="{27D27ABB-9FB8-CBBC-5589-70FE280DC805}"/>
              </a:ext>
            </a:extLst>
          </p:cNvPr>
          <p:cNvCxnSpPr>
            <a:cxnSpLocks/>
          </p:cNvCxnSpPr>
          <p:nvPr/>
        </p:nvCxnSpPr>
        <p:spPr>
          <a:xfrm>
            <a:off x="8745098" y="3596498"/>
            <a:ext cx="827902" cy="0"/>
          </a:xfrm>
          <a:prstGeom prst="straightConnector1">
            <a:avLst/>
          </a:prstGeom>
          <a:noFill/>
          <a:ln w="28575" cap="flat" cmpd="sng">
            <a:solidFill>
              <a:srgbClr val="000000"/>
            </a:solidFill>
            <a:prstDash val="solid"/>
            <a:round/>
            <a:headEnd type="none" w="med" len="med"/>
            <a:tailEnd type="none" w="med" len="med"/>
          </a:ln>
        </p:spPr>
      </p:cxnSp>
      <p:cxnSp>
        <p:nvCxnSpPr>
          <p:cNvPr id="19" name="Google Shape;235;p10">
            <a:extLst>
              <a:ext uri="{FF2B5EF4-FFF2-40B4-BE49-F238E27FC236}">
                <a16:creationId xmlns:a16="http://schemas.microsoft.com/office/drawing/2014/main" id="{20106980-9366-8C4C-C3FD-D9316D5B3F2A}"/>
              </a:ext>
            </a:extLst>
          </p:cNvPr>
          <p:cNvCxnSpPr>
            <a:cxnSpLocks/>
          </p:cNvCxnSpPr>
          <p:nvPr/>
        </p:nvCxnSpPr>
        <p:spPr>
          <a:xfrm>
            <a:off x="6817982" y="4800710"/>
            <a:ext cx="0" cy="374644"/>
          </a:xfrm>
          <a:prstGeom prst="straightConnector1">
            <a:avLst/>
          </a:prstGeom>
          <a:noFill/>
          <a:ln w="28575" cap="flat" cmpd="sng">
            <a:solidFill>
              <a:srgbClr val="000000"/>
            </a:solidFill>
            <a:prstDash val="solid"/>
            <a:round/>
            <a:headEnd type="none" w="med" len="med"/>
            <a:tailEnd type="triangle" w="med" len="med"/>
          </a:ln>
        </p:spPr>
      </p:cxnSp>
      <p:cxnSp>
        <p:nvCxnSpPr>
          <p:cNvPr id="20" name="Google Shape;236;p10">
            <a:extLst>
              <a:ext uri="{FF2B5EF4-FFF2-40B4-BE49-F238E27FC236}">
                <a16:creationId xmlns:a16="http://schemas.microsoft.com/office/drawing/2014/main" id="{7C5FD169-CE86-32AC-F333-6153DEFAB205}"/>
              </a:ext>
            </a:extLst>
          </p:cNvPr>
          <p:cNvCxnSpPr/>
          <p:nvPr/>
        </p:nvCxnSpPr>
        <p:spPr>
          <a:xfrm rot="10800000">
            <a:off x="8745098" y="1712764"/>
            <a:ext cx="829307" cy="0"/>
          </a:xfrm>
          <a:prstGeom prst="straightConnector1">
            <a:avLst/>
          </a:prstGeom>
          <a:noFill/>
          <a:ln w="28575" cap="flat" cmpd="sng">
            <a:solidFill>
              <a:schemeClr val="dk1"/>
            </a:solidFill>
            <a:prstDash val="solid"/>
            <a:round/>
            <a:headEnd type="none" w="med" len="med"/>
            <a:tailEnd type="none" w="med" len="med"/>
          </a:ln>
        </p:spPr>
      </p:cxnSp>
      <p:cxnSp>
        <p:nvCxnSpPr>
          <p:cNvPr id="21" name="Google Shape;237;p10">
            <a:extLst>
              <a:ext uri="{FF2B5EF4-FFF2-40B4-BE49-F238E27FC236}">
                <a16:creationId xmlns:a16="http://schemas.microsoft.com/office/drawing/2014/main" id="{33F39C3C-B291-6FE2-903F-FBCCB042CDE6}"/>
              </a:ext>
            </a:extLst>
          </p:cNvPr>
          <p:cNvCxnSpPr/>
          <p:nvPr/>
        </p:nvCxnSpPr>
        <p:spPr>
          <a:xfrm>
            <a:off x="5759592" y="2673544"/>
            <a:ext cx="2045157" cy="0"/>
          </a:xfrm>
          <a:prstGeom prst="straightConnector1">
            <a:avLst/>
          </a:prstGeom>
          <a:noFill/>
          <a:ln w="28575" cap="flat" cmpd="sng">
            <a:solidFill>
              <a:srgbClr val="000000"/>
            </a:solidFill>
            <a:prstDash val="solid"/>
            <a:round/>
            <a:headEnd type="none" w="med" len="med"/>
            <a:tailEnd type="none" w="med" len="med"/>
          </a:ln>
        </p:spPr>
      </p:cxnSp>
      <p:cxnSp>
        <p:nvCxnSpPr>
          <p:cNvPr id="22" name="Google Shape;240;p10">
            <a:extLst>
              <a:ext uri="{FF2B5EF4-FFF2-40B4-BE49-F238E27FC236}">
                <a16:creationId xmlns:a16="http://schemas.microsoft.com/office/drawing/2014/main" id="{9D344799-F7A7-F4AB-27A0-41E4418DB301}"/>
              </a:ext>
            </a:extLst>
          </p:cNvPr>
          <p:cNvCxnSpPr/>
          <p:nvPr/>
        </p:nvCxnSpPr>
        <p:spPr>
          <a:xfrm>
            <a:off x="7804748" y="2373963"/>
            <a:ext cx="0" cy="323790"/>
          </a:xfrm>
          <a:prstGeom prst="straightConnector1">
            <a:avLst/>
          </a:prstGeom>
          <a:noFill/>
          <a:ln w="28575" cap="flat" cmpd="sng">
            <a:solidFill>
              <a:srgbClr val="000000"/>
            </a:solidFill>
            <a:prstDash val="solid"/>
            <a:round/>
            <a:headEnd type="none" w="med" len="med"/>
            <a:tailEnd type="none" w="med" len="med"/>
          </a:ln>
        </p:spPr>
      </p:cxnSp>
      <p:cxnSp>
        <p:nvCxnSpPr>
          <p:cNvPr id="23" name="Google Shape;241;p10">
            <a:extLst>
              <a:ext uri="{FF2B5EF4-FFF2-40B4-BE49-F238E27FC236}">
                <a16:creationId xmlns:a16="http://schemas.microsoft.com/office/drawing/2014/main" id="{0B520625-1B6B-1B2B-538B-E1AADED88BD4}"/>
              </a:ext>
            </a:extLst>
          </p:cNvPr>
          <p:cNvCxnSpPr/>
          <p:nvPr/>
        </p:nvCxnSpPr>
        <p:spPr>
          <a:xfrm>
            <a:off x="5748346" y="2369424"/>
            <a:ext cx="0" cy="323790"/>
          </a:xfrm>
          <a:prstGeom prst="straightConnector1">
            <a:avLst/>
          </a:prstGeom>
          <a:noFill/>
          <a:ln w="28575" cap="flat" cmpd="sng">
            <a:solidFill>
              <a:srgbClr val="000000"/>
            </a:solidFill>
            <a:prstDash val="solid"/>
            <a:round/>
            <a:headEnd type="none" w="med" len="med"/>
            <a:tailEnd type="none" w="med" len="med"/>
          </a:ln>
        </p:spPr>
      </p:cxnSp>
      <p:cxnSp>
        <p:nvCxnSpPr>
          <p:cNvPr id="24" name="Google Shape;242;p10">
            <a:extLst>
              <a:ext uri="{FF2B5EF4-FFF2-40B4-BE49-F238E27FC236}">
                <a16:creationId xmlns:a16="http://schemas.microsoft.com/office/drawing/2014/main" id="{BCF21FC1-4A44-2254-B6CB-52DDC495BB41}"/>
              </a:ext>
            </a:extLst>
          </p:cNvPr>
          <p:cNvCxnSpPr>
            <a:cxnSpLocks/>
          </p:cNvCxnSpPr>
          <p:nvPr/>
        </p:nvCxnSpPr>
        <p:spPr>
          <a:xfrm flipH="1">
            <a:off x="8760560" y="5370629"/>
            <a:ext cx="829307" cy="0"/>
          </a:xfrm>
          <a:prstGeom prst="straightConnector1">
            <a:avLst/>
          </a:prstGeom>
          <a:noFill/>
          <a:ln w="28575" cap="flat" cmpd="sng">
            <a:solidFill>
              <a:srgbClr val="000000"/>
            </a:solidFill>
            <a:prstDash val="solid"/>
            <a:round/>
            <a:headEnd type="none" w="med" len="med"/>
            <a:tailEnd type="triangle" w="med" len="med"/>
          </a:ln>
        </p:spPr>
      </p:cxnSp>
      <p:sp>
        <p:nvSpPr>
          <p:cNvPr id="25" name="ZoneTexte 24">
            <a:extLst>
              <a:ext uri="{FF2B5EF4-FFF2-40B4-BE49-F238E27FC236}">
                <a16:creationId xmlns:a16="http://schemas.microsoft.com/office/drawing/2014/main" id="{64D79C3E-37E6-81C6-82D6-AACB8E5165A7}"/>
              </a:ext>
            </a:extLst>
          </p:cNvPr>
          <p:cNvSpPr txBox="1"/>
          <p:nvPr/>
        </p:nvSpPr>
        <p:spPr>
          <a:xfrm>
            <a:off x="7178657" y="5692226"/>
            <a:ext cx="2542118" cy="307777"/>
          </a:xfrm>
          <a:prstGeom prst="rect">
            <a:avLst/>
          </a:prstGeom>
          <a:noFill/>
        </p:spPr>
        <p:txBody>
          <a:bodyPr wrap="square" rtlCol="0" anchor="ctr" anchorCtr="0">
            <a:spAutoFit/>
          </a:bodyPr>
          <a:lstStyle/>
          <a:p>
            <a:r>
              <a:rPr lang="fr-FR" sz="14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Durand et Chouinard (2012)</a:t>
            </a:r>
          </a:p>
        </p:txBody>
      </p:sp>
    </p:spTree>
    <p:extLst>
      <p:ext uri="{BB962C8B-B14F-4D97-AF65-F5344CB8AC3E}">
        <p14:creationId xmlns:p14="http://schemas.microsoft.com/office/powerpoint/2010/main" val="3706457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a:xfrm>
            <a:off x="902682" y="396264"/>
            <a:ext cx="7277633" cy="664797"/>
          </a:xfrm>
        </p:spPr>
        <p:txBody>
          <a:bodyPr/>
          <a:lstStyle/>
          <a:p>
            <a:pPr lvl="1"/>
            <a:r>
              <a:rPr lang="fr-FR" dirty="0"/>
              <a:t>Exemple de situation 1 </a:t>
            </a:r>
            <a:br>
              <a:rPr lang="fr-FR" dirty="0"/>
            </a:br>
            <a:r>
              <a:rPr lang="fr-FR" b="0" dirty="0"/>
              <a:t>élaborée par un groupe de travail du Burkina Faso</a:t>
            </a:r>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31" name="ZoneTexte 30">
            <a:extLst>
              <a:ext uri="{FF2B5EF4-FFF2-40B4-BE49-F238E27FC236}">
                <a16:creationId xmlns:a16="http://schemas.microsoft.com/office/drawing/2014/main" id="{681DFA0E-58EE-0052-FA55-E726FBD2B784}"/>
              </a:ext>
            </a:extLst>
          </p:cNvPr>
          <p:cNvSpPr txBox="1"/>
          <p:nvPr/>
        </p:nvSpPr>
        <p:spPr>
          <a:xfrm>
            <a:off x="5002469" y="2251810"/>
            <a:ext cx="6564220" cy="2862322"/>
          </a:xfrm>
          <a:prstGeom prst="rect">
            <a:avLst/>
          </a:prstGeom>
          <a:noFill/>
        </p:spPr>
        <p:txBody>
          <a:bodyPr wrap="square">
            <a:spAutoFit/>
          </a:bodyPr>
          <a:lstStyle/>
          <a:p>
            <a:pPr>
              <a:spcAft>
                <a:spcPts val="1200"/>
              </a:spcAft>
            </a:pPr>
            <a:r>
              <a:rPr lang="fr-CA" sz="2800" b="1" dirty="0">
                <a:solidFill>
                  <a:srgbClr val="00B0F0"/>
                </a:solidFill>
                <a:latin typeface="Noto Sans" panose="020B0502040504020204" pitchFamily="34" charset="0"/>
                <a:ea typeface="Noto Sans" panose="020B0502040504020204" pitchFamily="34" charset="0"/>
                <a:cs typeface="Noto Sans" panose="020B0502040504020204" pitchFamily="34" charset="0"/>
                <a:sym typeface="Comic Sans MS"/>
              </a:rPr>
              <a:t>Titre : </a:t>
            </a:r>
            <a:r>
              <a:rPr lang="fr-CA" sz="2800" dirty="0">
                <a:latin typeface="Noto Sans" panose="020B0502040504020204" pitchFamily="34" charset="0"/>
                <a:ea typeface="Noto Sans" panose="020B0502040504020204" pitchFamily="34" charset="0"/>
                <a:cs typeface="Noto Sans" panose="020B0502040504020204" pitchFamily="34" charset="0"/>
                <a:sym typeface="Calibri"/>
              </a:rPr>
              <a:t>Les épreuves de Soaamba</a:t>
            </a:r>
          </a:p>
          <a:p>
            <a:pPr>
              <a:spcAft>
                <a:spcPts val="1200"/>
              </a:spcAft>
            </a:pPr>
            <a:r>
              <a:rPr lang="fr-CA" sz="2000" b="1" dirty="0">
                <a:solidFill>
                  <a:srgbClr val="00B0F0"/>
                </a:solidFill>
                <a:latin typeface="Noto Sans" panose="020B0502040504020204" pitchFamily="34" charset="0"/>
                <a:ea typeface="Noto Sans" panose="020B0502040504020204" pitchFamily="34" charset="0"/>
                <a:cs typeface="Noto Sans" panose="020B0502040504020204" pitchFamily="34" charset="0"/>
                <a:sym typeface="Comic Sans MS"/>
              </a:rPr>
              <a:t>Destinataires : </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Élèves de 5</a:t>
            </a:r>
            <a:r>
              <a:rPr lang="fr-CA" sz="2000" baseline="30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 et 6</a:t>
            </a:r>
            <a:r>
              <a:rPr lang="fr-CA" sz="2000" baseline="30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 années (primaire)</a:t>
            </a:r>
            <a:endParaRPr lang="fr-CA" sz="2000" dirty="0">
              <a:latin typeface="Noto Sans" panose="020B0502040504020204" pitchFamily="34" charset="0"/>
              <a:ea typeface="Noto Sans" panose="020B0502040504020204" pitchFamily="34" charset="0"/>
              <a:cs typeface="Noto Sans" panose="020B0502040504020204" pitchFamily="34" charset="0"/>
            </a:endParaRPr>
          </a:p>
          <a:p>
            <a:pPr>
              <a:spcAft>
                <a:spcPts val="1200"/>
              </a:spcAft>
            </a:pPr>
            <a:r>
              <a:rPr lang="fr-CA" sz="2000" b="1" dirty="0">
                <a:solidFill>
                  <a:srgbClr val="00B0F0"/>
                </a:solidFill>
                <a:latin typeface="Noto Sans" panose="020B0502040504020204" pitchFamily="34" charset="0"/>
                <a:ea typeface="Noto Sans" panose="020B0502040504020204" pitchFamily="34" charset="0"/>
                <a:cs typeface="Noto Sans" panose="020B0502040504020204" pitchFamily="34" charset="0"/>
                <a:sym typeface="Arial"/>
              </a:rPr>
              <a:t>Compétences ciblées en français :</a:t>
            </a:r>
          </a:p>
          <a:p>
            <a:pPr marL="720000" indent="-360000">
              <a:spcBef>
                <a:spcPts val="0"/>
              </a:spcBef>
              <a:spcAft>
                <a:spcPts val="600"/>
              </a:spcAft>
              <a:buClr>
                <a:srgbClr val="FFC000"/>
              </a:buClr>
              <a:buSzPts val="2400"/>
              <a:buFont typeface="Wingdings" pitchFamily="2" charset="2"/>
              <a:buChar char="§"/>
            </a:pPr>
            <a:r>
              <a:rPr lang="fr-CA" dirty="0">
                <a:latin typeface="Noto Sans" panose="020B0502040504020204" pitchFamily="34" charset="0"/>
                <a:ea typeface="Noto Sans" panose="020B0502040504020204" pitchFamily="34" charset="0"/>
                <a:cs typeface="Noto Sans" panose="020B0502040504020204" pitchFamily="34" charset="0"/>
              </a:rPr>
              <a:t>Lire des textes variés et apprécier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des œuvres littéraires.</a:t>
            </a:r>
          </a:p>
          <a:p>
            <a:pPr marL="720000" indent="-360000">
              <a:spcAft>
                <a:spcPts val="600"/>
              </a:spcAft>
              <a:buClr>
                <a:srgbClr val="FFC000"/>
              </a:buClr>
              <a:buSzPts val="2400"/>
              <a:buFont typeface="Wingdings" pitchFamily="2" charset="2"/>
              <a:buChar char="§"/>
            </a:pPr>
            <a:r>
              <a:rPr lang="fr-CA" dirty="0">
                <a:latin typeface="Noto Sans" panose="020B0502040504020204" pitchFamily="34" charset="0"/>
                <a:ea typeface="Noto Sans" panose="020B0502040504020204" pitchFamily="34" charset="0"/>
                <a:cs typeface="Noto Sans" panose="020B0502040504020204" pitchFamily="34" charset="0"/>
              </a:rPr>
              <a:t>Écrire des textes variés.</a:t>
            </a:r>
          </a:p>
          <a:p>
            <a:pPr marL="720000" indent="-360000">
              <a:spcAft>
                <a:spcPts val="600"/>
              </a:spcAft>
              <a:buClr>
                <a:srgbClr val="FFC000"/>
              </a:buClr>
              <a:buSzPts val="2400"/>
              <a:buFont typeface="Wingdings" pitchFamily="2" charset="2"/>
              <a:buChar char="§"/>
            </a:pPr>
            <a:r>
              <a:rPr lang="fr-CA" dirty="0">
                <a:latin typeface="Noto Sans" panose="020B0502040504020204" pitchFamily="34" charset="0"/>
                <a:ea typeface="Noto Sans" panose="020B0502040504020204" pitchFamily="34" charset="0"/>
                <a:cs typeface="Noto Sans" panose="020B0502040504020204" pitchFamily="34" charset="0"/>
              </a:rPr>
              <a:t>Communiquer oralement.</a:t>
            </a:r>
          </a:p>
        </p:txBody>
      </p:sp>
      <p:pic>
        <p:nvPicPr>
          <p:cNvPr id="32" name="Google Shape;253;p11">
            <a:extLst>
              <a:ext uri="{FF2B5EF4-FFF2-40B4-BE49-F238E27FC236}">
                <a16:creationId xmlns:a16="http://schemas.microsoft.com/office/drawing/2014/main" id="{8BD9B22D-4CF6-80CC-BD52-2EBCDA166D0D}"/>
              </a:ext>
            </a:extLst>
          </p:cNvPr>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624569" y="2271113"/>
            <a:ext cx="3060000" cy="21024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64022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a:xfrm>
            <a:off x="902682" y="396264"/>
            <a:ext cx="4528484" cy="664797"/>
          </a:xfrm>
        </p:spPr>
        <p:txBody>
          <a:bodyPr/>
          <a:lstStyle/>
          <a:p>
            <a:pPr lvl="1"/>
            <a:r>
              <a:rPr lang="fr-FR" dirty="0"/>
              <a:t>Exemple de situation 2 </a:t>
            </a:r>
            <a:br>
              <a:rPr lang="fr-FR" dirty="0"/>
            </a:br>
            <a:r>
              <a:rPr lang="fr-FR" b="0" dirty="0"/>
              <a:t>élaborée par Isabelle Trépanier</a:t>
            </a:r>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29" name="Google Shape;249;p11">
            <a:extLst>
              <a:ext uri="{FF2B5EF4-FFF2-40B4-BE49-F238E27FC236}">
                <a16:creationId xmlns:a16="http://schemas.microsoft.com/office/drawing/2014/main" id="{1BBEB47B-941B-E749-A7D0-A1DC2B04F57F}"/>
              </a:ext>
            </a:extLst>
          </p:cNvPr>
          <p:cNvSpPr txBox="1">
            <a:spLocks/>
          </p:cNvSpPr>
          <p:nvPr/>
        </p:nvSpPr>
        <p:spPr>
          <a:xfrm>
            <a:off x="617947" y="4495634"/>
            <a:ext cx="6852784" cy="1436408"/>
          </a:xfrm>
          <a:prstGeom prst="rect">
            <a:avLst/>
          </a:prstGeom>
          <a:noFill/>
          <a:ln>
            <a:noFill/>
          </a:ln>
        </p:spPr>
        <p:txBody>
          <a:bodyPr spcFirstLastPara="1" wrap="square" lIns="91425" tIns="45700" rIns="91425" bIns="457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0"/>
              </a:spcBef>
              <a:buClr>
                <a:schemeClr val="dk1"/>
              </a:buClr>
              <a:buSzPts val="2400"/>
              <a:buFont typeface="Arial"/>
              <a:buChar char="•"/>
            </a:pPr>
            <a:endParaRPr lang="fr-CA" sz="2000" dirty="0">
              <a:latin typeface="+mn-lt"/>
              <a:ea typeface="Noto Sans" panose="020B0502040504020204" pitchFamily="34"/>
              <a:cs typeface="Noto Sans" panose="020B0502040504020204" pitchFamily="34"/>
            </a:endParaRPr>
          </a:p>
        </p:txBody>
      </p:sp>
      <p:sp>
        <p:nvSpPr>
          <p:cNvPr id="6" name="ZoneTexte 5">
            <a:extLst>
              <a:ext uri="{FF2B5EF4-FFF2-40B4-BE49-F238E27FC236}">
                <a16:creationId xmlns:a16="http://schemas.microsoft.com/office/drawing/2014/main" id="{C74B2D27-6F1F-0D3F-B523-0C98AA82FDFD}"/>
              </a:ext>
            </a:extLst>
          </p:cNvPr>
          <p:cNvSpPr txBox="1"/>
          <p:nvPr/>
        </p:nvSpPr>
        <p:spPr>
          <a:xfrm>
            <a:off x="5006482" y="2242358"/>
            <a:ext cx="6655032" cy="3877985"/>
          </a:xfrm>
          <a:prstGeom prst="rect">
            <a:avLst/>
          </a:prstGeom>
          <a:noFill/>
        </p:spPr>
        <p:txBody>
          <a:bodyPr wrap="square">
            <a:spAutoFit/>
          </a:bodyPr>
          <a:lstStyle/>
          <a:p>
            <a:pPr>
              <a:spcAft>
                <a:spcPts val="1200"/>
              </a:spcAft>
            </a:pPr>
            <a:r>
              <a:rPr lang="fr-CA" sz="2800" b="1" dirty="0">
                <a:solidFill>
                  <a:srgbClr val="00B0F0"/>
                </a:solidFill>
                <a:latin typeface="Noto Sans" panose="020B0502040504020204" pitchFamily="34" charset="0"/>
                <a:ea typeface="Noto Sans" panose="020B0502040504020204" pitchFamily="34" charset="0"/>
                <a:cs typeface="Noto Sans" panose="020B0502040504020204" pitchFamily="34" charset="0"/>
                <a:sym typeface="Comic Sans MS"/>
              </a:rPr>
              <a:t>Titre : </a:t>
            </a:r>
            <a:r>
              <a:rPr lang="fr-CA" sz="2800" dirty="0">
                <a:latin typeface="Noto Sans" panose="020B0502040504020204" pitchFamily="34" charset="0"/>
                <a:ea typeface="Noto Sans" panose="020B0502040504020204" pitchFamily="34" charset="0"/>
                <a:cs typeface="Noto Sans" panose="020B0502040504020204" pitchFamily="34" charset="0"/>
                <a:sym typeface="Calibri"/>
              </a:rPr>
              <a:t>L’énergie solaire</a:t>
            </a:r>
          </a:p>
          <a:p>
            <a:pPr>
              <a:spcAft>
                <a:spcPts val="1200"/>
              </a:spcAft>
            </a:pPr>
            <a:r>
              <a:rPr lang="fr-CA" sz="2000" b="1" dirty="0">
                <a:solidFill>
                  <a:srgbClr val="00B0F0"/>
                </a:solidFill>
                <a:latin typeface="Noto Sans" panose="020B0502040504020204" pitchFamily="34" charset="0"/>
                <a:ea typeface="Noto Sans" panose="020B0502040504020204" pitchFamily="34" charset="0"/>
                <a:cs typeface="Noto Sans" panose="020B0502040504020204" pitchFamily="34" charset="0"/>
                <a:sym typeface="Comic Sans MS"/>
              </a:rPr>
              <a:t>Destinataires : </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Élèves de 4</a:t>
            </a:r>
            <a:r>
              <a:rPr lang="fr-CA" sz="2000" baseline="30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 et 5</a:t>
            </a:r>
            <a:r>
              <a:rPr lang="fr-CA" sz="2000" baseline="30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 années (secondaire)</a:t>
            </a:r>
          </a:p>
          <a:p>
            <a:pPr>
              <a:spcAft>
                <a:spcPts val="1200"/>
              </a:spcAft>
            </a:pPr>
            <a:r>
              <a:rPr lang="fr-CA" sz="2000" b="1" dirty="0">
                <a:solidFill>
                  <a:srgbClr val="00B0F0"/>
                </a:solidFill>
                <a:latin typeface="Noto Sans" panose="020B0502040504020204" pitchFamily="34" charset="0"/>
                <a:ea typeface="Noto Sans" panose="020B0502040504020204" pitchFamily="34" charset="0"/>
                <a:cs typeface="Noto Sans" panose="020B0502040504020204" pitchFamily="34" charset="0"/>
                <a:sym typeface="Arial"/>
              </a:rPr>
              <a:t>Compétences ciblées en français :</a:t>
            </a:r>
          </a:p>
          <a:p>
            <a:pPr marL="720000" indent="-360000">
              <a:spcBef>
                <a:spcPts val="0"/>
              </a:spcBef>
              <a:spcAft>
                <a:spcPts val="600"/>
              </a:spcAft>
              <a:buClr>
                <a:srgbClr val="FFC000"/>
              </a:buClr>
              <a:buSzPts val="2400"/>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Résoudre une situation-problème.</a:t>
            </a:r>
          </a:p>
          <a:p>
            <a:pPr marL="720000" indent="-360000">
              <a:spcBef>
                <a:spcPts val="0"/>
              </a:spcBef>
              <a:spcAft>
                <a:spcPts val="600"/>
              </a:spcAft>
              <a:buClr>
                <a:srgbClr val="FFC000"/>
              </a:buClr>
              <a:buSzPts val="2400"/>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Utiliser un raisonnement mathématique.</a:t>
            </a:r>
          </a:p>
          <a:p>
            <a:pPr marL="720000" indent="-360000">
              <a:spcBef>
                <a:spcPts val="0"/>
              </a:spcBef>
              <a:spcAft>
                <a:spcPts val="600"/>
              </a:spcAft>
              <a:buClr>
                <a:srgbClr val="FFC000"/>
              </a:buClr>
              <a:buSzPts val="2400"/>
              <a:buFont typeface="Wingdings" pitchFamily="2" charset="2"/>
              <a:buChar char="§"/>
            </a:pPr>
            <a:r>
              <a:rPr lang="fr-CA" sz="2000" dirty="0">
                <a:latin typeface="Noto Sans" panose="020B0502040504020204" pitchFamily="34" charset="0"/>
                <a:ea typeface="Noto Sans" panose="020B0502040504020204" pitchFamily="34" charset="0"/>
                <a:cs typeface="Noto Sans" panose="020B0502040504020204" pitchFamily="34" charset="0"/>
              </a:rPr>
              <a:t>Communiquer avec le langage mathématique.</a:t>
            </a:r>
          </a:p>
          <a:p>
            <a:pPr marL="720000" indent="-360000">
              <a:spcBef>
                <a:spcPts val="0"/>
              </a:spcBef>
              <a:spcAft>
                <a:spcPts val="600"/>
              </a:spcAft>
              <a:buClr>
                <a:srgbClr val="FFC000"/>
              </a:buClr>
              <a:buSzPts val="2400"/>
              <a:buFont typeface="Wingdings" pitchFamily="2" charset="2"/>
              <a:buChar char="§"/>
            </a:pPr>
            <a:endParaRPr lang="fr-CA" sz="2000" dirty="0">
              <a:latin typeface="Noto Sans" panose="020B0502040504020204" pitchFamily="34" charset="0"/>
              <a:ea typeface="Noto Sans" panose="020B0502040504020204" pitchFamily="34" charset="0"/>
              <a:cs typeface="Noto Sans" panose="020B0502040504020204" pitchFamily="34" charset="0"/>
            </a:endParaRPr>
          </a:p>
          <a:p>
            <a:pPr algn="ctr"/>
            <a:endParaRPr lang="fr-CA" sz="16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omic Sans MS"/>
            </a:endParaRPr>
          </a:p>
          <a:p>
            <a:pPr algn="ctr"/>
            <a:endParaRPr lang="fr-CA"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fr-CA" sz="16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pic>
        <p:nvPicPr>
          <p:cNvPr id="7" name="Google Shape;273;p12">
            <a:extLst>
              <a:ext uri="{FF2B5EF4-FFF2-40B4-BE49-F238E27FC236}">
                <a16:creationId xmlns:a16="http://schemas.microsoft.com/office/drawing/2014/main" id="{8D9A08F9-0E5D-25B4-4F19-381E62BCEE06}"/>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641723" y="2266211"/>
            <a:ext cx="3050401" cy="20882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34618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Le contexte de réalisation</a:t>
            </a:r>
          </a:p>
        </p:txBody>
      </p:sp>
      <p:sp>
        <p:nvSpPr>
          <p:cNvPr id="6" name="Google Shape;281;p13">
            <a:extLst>
              <a:ext uri="{FF2B5EF4-FFF2-40B4-BE49-F238E27FC236}">
                <a16:creationId xmlns:a16="http://schemas.microsoft.com/office/drawing/2014/main" id="{29C36240-BE2D-7CCF-975B-FFDEA69A1A62}"/>
              </a:ext>
            </a:extLst>
          </p:cNvPr>
          <p:cNvSpPr txBox="1"/>
          <p:nvPr/>
        </p:nvSpPr>
        <p:spPr>
          <a:xfrm>
            <a:off x="2341656" y="2488469"/>
            <a:ext cx="8098405" cy="2957513"/>
          </a:xfrm>
          <a:prstGeom prst="rect">
            <a:avLst/>
          </a:prstGeom>
          <a:noFill/>
          <a:ln>
            <a:noFill/>
          </a:ln>
        </p:spPr>
        <p:txBody>
          <a:bodyPr spcFirstLastPara="1" wrap="square" lIns="91425" tIns="45700" rIns="91425" bIns="45700" anchor="t" anchorCtr="0">
            <a:normAutofit/>
          </a:bodyPr>
          <a:lstStyle/>
          <a:p>
            <a:pPr marL="400050" marR="0" lvl="0" indent="-342900" algn="l" rtl="0">
              <a:spcBef>
                <a:spcPts val="0"/>
              </a:spcBef>
              <a:spcAft>
                <a:spcPts val="1200"/>
              </a:spcAft>
              <a:buClr>
                <a:srgbClr val="FFC000"/>
              </a:buClr>
              <a:buSzPct val="100000"/>
              <a:buFont typeface="Wingdings" pitchFamily="2" charset="2"/>
              <a:buChar char="§"/>
            </a:pPr>
            <a:r>
              <a:rPr lang="fr-CA" sz="2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Pour être authentique et signifiante, la situation </a:t>
            </a:r>
            <a:br>
              <a:rPr lang="fr-CA" sz="2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2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compétence s’insère dans un contexte réel, spécifique au domaine de formation de l’élève. </a:t>
            </a:r>
            <a:endParaRPr sz="2400" dirty="0">
              <a:latin typeface="Noto Sans" panose="020B0502040504020204" pitchFamily="34" charset="0"/>
              <a:ea typeface="Noto Sans" panose="020B0502040504020204" pitchFamily="34" charset="0"/>
              <a:cs typeface="Noto Sans" panose="020B0502040504020204" pitchFamily="34" charset="0"/>
            </a:endParaRPr>
          </a:p>
          <a:p>
            <a:pPr marL="400050" marR="0" lvl="0" indent="-342900" algn="l" rtl="0">
              <a:spcBef>
                <a:spcPts val="600"/>
              </a:spcBef>
              <a:spcAft>
                <a:spcPts val="1200"/>
              </a:spcAft>
              <a:buClr>
                <a:srgbClr val="FFC000"/>
              </a:buClr>
              <a:buSzPct val="100000"/>
              <a:buFont typeface="Wingdings" pitchFamily="2" charset="2"/>
              <a:buChar char="§"/>
            </a:pPr>
            <a:r>
              <a:rPr lang="fr-CA" sz="2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On pourrait répondre à la question : quel défi l’élève </a:t>
            </a:r>
            <a:r>
              <a:rPr lang="fr-CA" sz="2400" dirty="0" err="1">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aura-t-il</a:t>
            </a:r>
            <a:r>
              <a:rPr lang="fr-CA" sz="2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 à relever dans sa vie quotidienne ?</a:t>
            </a:r>
            <a:endParaRPr sz="240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03226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Les ressources à mobiliser</a:t>
            </a:r>
          </a:p>
        </p:txBody>
      </p:sp>
      <p:sp>
        <p:nvSpPr>
          <p:cNvPr id="6" name="Google Shape;281;p13">
            <a:extLst>
              <a:ext uri="{FF2B5EF4-FFF2-40B4-BE49-F238E27FC236}">
                <a16:creationId xmlns:a16="http://schemas.microsoft.com/office/drawing/2014/main" id="{29C36240-BE2D-7CCF-975B-FFDEA69A1A62}"/>
              </a:ext>
            </a:extLst>
          </p:cNvPr>
          <p:cNvSpPr txBox="1"/>
          <p:nvPr/>
        </p:nvSpPr>
        <p:spPr>
          <a:xfrm>
            <a:off x="2341656" y="2001268"/>
            <a:ext cx="8098405" cy="2957513"/>
          </a:xfrm>
          <a:prstGeom prst="rect">
            <a:avLst/>
          </a:prstGeom>
          <a:noFill/>
          <a:ln>
            <a:noFill/>
          </a:ln>
        </p:spPr>
        <p:txBody>
          <a:bodyPr spcFirstLastPara="1" wrap="square" lIns="91425" tIns="45700" rIns="91425" bIns="45700" anchor="t" anchorCtr="0">
            <a:normAutofit/>
          </a:bodyPr>
          <a:lstStyle/>
          <a:p>
            <a:pPr lvl="0">
              <a:lnSpc>
                <a:spcPts val="3200"/>
              </a:lnSpc>
              <a:buClr>
                <a:schemeClr val="dk1"/>
              </a:buClr>
              <a:buSzPts val="2000"/>
            </a:pPr>
            <a:r>
              <a:rPr lang="fr-FR" sz="3200" b="1" dirty="0">
                <a:solidFill>
                  <a:srgbClr val="FFC000"/>
                </a:solidFill>
                <a:latin typeface="Noto Sans" panose="020B0502040504020204" pitchFamily="34" charset="0"/>
                <a:ea typeface="Noto Sans" panose="020B0502040504020204" pitchFamily="34" charset="0"/>
                <a:cs typeface="Noto Sans" panose="020B0502040504020204" pitchFamily="34" charset="0"/>
                <a:sym typeface="Calibri"/>
              </a:rPr>
              <a:t>«</a:t>
            </a:r>
            <a:r>
              <a:rPr lang="fr-FR" sz="2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 Pour concevoir une tâche ou une situation-problème permettant d’inférer une compétence, il faut “interpréter” l’énoncé de cette compétence en termes opérationnels : cela exige de traduire les composantes ou les capacités qui sous-tendent cette compétence en ressources à mobiliser. C’est là un enjeu fondamental de l’évaluation </a:t>
            </a:r>
            <a:r>
              <a:rPr lang="fr-FR" sz="3200" b="1" dirty="0">
                <a:solidFill>
                  <a:srgbClr val="FFC000"/>
                </a:solidFill>
                <a:latin typeface="Noto Sans" panose="020B0502040504020204" pitchFamily="34" charset="0"/>
                <a:ea typeface="Noto Sans" panose="020B0502040504020204" pitchFamily="34" charset="0"/>
                <a:cs typeface="Noto Sans" panose="020B0502040504020204" pitchFamily="34" charset="0"/>
                <a:sym typeface="Calibri"/>
              </a:rPr>
              <a:t>»</a:t>
            </a:r>
            <a:r>
              <a:rPr lang="fr-FR" sz="2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 </a:t>
            </a:r>
            <a:r>
              <a:rPr lang="fr-FR" sz="24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sym typeface="Calibri"/>
              </a:rPr>
              <a:t>(</a:t>
            </a:r>
            <a:r>
              <a:rPr lang="fr-FR" sz="2400" dirty="0" err="1">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sym typeface="Calibri"/>
              </a:rPr>
              <a:t>Scallon</a:t>
            </a:r>
            <a:r>
              <a:rPr lang="fr-FR" sz="24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sym typeface="Calibri"/>
              </a:rPr>
              <a:t>, 2004, p. 120).</a:t>
            </a:r>
            <a:endParaRPr lang="fr-FR" sz="24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745403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Les ressources à mobiliser </a:t>
            </a:r>
            <a:r>
              <a:rPr lang="fr-FR" b="0" i="1" dirty="0"/>
              <a:t>(suite)</a:t>
            </a:r>
          </a:p>
        </p:txBody>
      </p:sp>
      <p:sp>
        <p:nvSpPr>
          <p:cNvPr id="6" name="Google Shape;281;p13">
            <a:extLst>
              <a:ext uri="{FF2B5EF4-FFF2-40B4-BE49-F238E27FC236}">
                <a16:creationId xmlns:a16="http://schemas.microsoft.com/office/drawing/2014/main" id="{29C36240-BE2D-7CCF-975B-FFDEA69A1A62}"/>
              </a:ext>
            </a:extLst>
          </p:cNvPr>
          <p:cNvSpPr txBox="1"/>
          <p:nvPr/>
        </p:nvSpPr>
        <p:spPr>
          <a:xfrm>
            <a:off x="2372337" y="1291176"/>
            <a:ext cx="8010943" cy="787180"/>
          </a:xfrm>
          <a:prstGeom prst="rect">
            <a:avLst/>
          </a:prstGeom>
          <a:noFill/>
          <a:ln>
            <a:noFill/>
          </a:ln>
        </p:spPr>
        <p:txBody>
          <a:bodyPr spcFirstLastPara="1" wrap="square" lIns="91425" tIns="45700" rIns="91425" bIns="45700" anchor="t" anchorCtr="0">
            <a:noAutofit/>
          </a:bodyPr>
          <a:lstStyle/>
          <a:p>
            <a:pPr lvl="0" algn="ctr">
              <a:buClr>
                <a:schemeClr val="dk1"/>
              </a:buClr>
              <a:buSzPts val="2000"/>
            </a:pPr>
            <a:r>
              <a:rPr lang="fr-FR" sz="20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On peut classer les ressources en deux catégories : </a:t>
            </a:r>
            <a:br>
              <a:rPr lang="fr-FR" sz="20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br>
            <a:r>
              <a:rPr lang="fr-FR" sz="20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les ressources internes et les ressources externes.</a:t>
            </a:r>
            <a:endParaRPr lang="fr-FR" sz="1600" dirty="0">
              <a:solidFill>
                <a:schemeClr val="accent3"/>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7" name="Google Shape;303;p15">
            <a:extLst>
              <a:ext uri="{FF2B5EF4-FFF2-40B4-BE49-F238E27FC236}">
                <a16:creationId xmlns:a16="http://schemas.microsoft.com/office/drawing/2014/main" id="{8200BC98-3AA1-8458-7C9A-ED03EC4518AA}"/>
              </a:ext>
            </a:extLst>
          </p:cNvPr>
          <p:cNvPicPr preferRelativeResize="0"/>
          <p:nvPr/>
        </p:nvPicPr>
        <p:blipFill rotWithShape="1">
          <a:blip r:embed="rId2" cstate="screen">
            <a:extLst>
              <a:ext uri="{28A0092B-C50C-407E-A947-70E740481C1C}">
                <a14:useLocalDpi xmlns:a14="http://schemas.microsoft.com/office/drawing/2010/main"/>
              </a:ext>
            </a:extLst>
          </a:blip>
          <a:srcRect/>
          <a:stretch/>
        </p:blipFill>
        <p:spPr>
          <a:xfrm>
            <a:off x="2372337" y="2210463"/>
            <a:ext cx="8010943" cy="3620191"/>
          </a:xfrm>
          <a:prstGeom prst="rect">
            <a:avLst/>
          </a:prstGeom>
        </p:spPr>
      </p:pic>
    </p:spTree>
    <p:extLst>
      <p:ext uri="{BB962C8B-B14F-4D97-AF65-F5344CB8AC3E}">
        <p14:creationId xmlns:p14="http://schemas.microsoft.com/office/powerpoint/2010/main" val="3941424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Contexte de réalisation : </a:t>
            </a:r>
            <a:r>
              <a:rPr lang="fr-FR" b="0" dirty="0"/>
              <a:t>exemple 1</a:t>
            </a:r>
          </a:p>
        </p:txBody>
      </p:sp>
      <p:sp>
        <p:nvSpPr>
          <p:cNvPr id="8" name="Google Shape;312;p16">
            <a:extLst>
              <a:ext uri="{FF2B5EF4-FFF2-40B4-BE49-F238E27FC236}">
                <a16:creationId xmlns:a16="http://schemas.microsoft.com/office/drawing/2014/main" id="{ECAEF446-7072-D281-78FD-6194C38C2B79}"/>
              </a:ext>
            </a:extLst>
          </p:cNvPr>
          <p:cNvSpPr txBox="1">
            <a:spLocks/>
          </p:cNvSpPr>
          <p:nvPr/>
        </p:nvSpPr>
        <p:spPr>
          <a:xfrm>
            <a:off x="2573541" y="1378409"/>
            <a:ext cx="7322287" cy="1192228"/>
          </a:xfrm>
          <a:prstGeom prst="rect">
            <a:avLst/>
          </a:prstGeom>
          <a:noFill/>
          <a:ln>
            <a:noFill/>
          </a:ln>
        </p:spPr>
        <p:txBody>
          <a:bodyPr spcFirstLastPara="1" wrap="square" lIns="0" tIns="0" rIns="0" bIns="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0"/>
              </a:spcBef>
              <a:buClr>
                <a:schemeClr val="dk1"/>
              </a:buClr>
              <a:buSzPts val="2400"/>
            </a:pPr>
            <a:r>
              <a:rPr lang="fr-CA" sz="1600" b="1" dirty="0">
                <a:latin typeface="Noto Sans SemiBold" panose="020B0502040504020204" pitchFamily="34" charset="0"/>
                <a:ea typeface="Noto Sans SemiBold" panose="020B0502040504020204" pitchFamily="34" charset="0"/>
                <a:cs typeface="Noto Sans SemiBold" panose="020B0502040504020204" pitchFamily="34" charset="0"/>
              </a:rPr>
              <a:t>En Afrique, les contes sont surtout affaire de tradition orale. À la manière d’un auteur, les élèves rédigeront leur propre version d’un conte. Ils le partageront ensuite aux plus petits, en y intégrant des éléments d’animation et des rythmes africains, fiers de leur culture.</a:t>
            </a:r>
          </a:p>
        </p:txBody>
      </p:sp>
      <p:sp>
        <p:nvSpPr>
          <p:cNvPr id="9" name="Google Shape;315;p16">
            <a:extLst>
              <a:ext uri="{FF2B5EF4-FFF2-40B4-BE49-F238E27FC236}">
                <a16:creationId xmlns:a16="http://schemas.microsoft.com/office/drawing/2014/main" id="{ECB1317A-3298-6254-C4AC-DEB2F9E8193D}"/>
              </a:ext>
            </a:extLst>
          </p:cNvPr>
          <p:cNvSpPr txBox="1"/>
          <p:nvPr/>
        </p:nvSpPr>
        <p:spPr>
          <a:xfrm>
            <a:off x="2573542" y="2744198"/>
            <a:ext cx="7322288" cy="2957514"/>
          </a:xfrm>
          <a:prstGeom prst="roundRect">
            <a:avLst/>
          </a:prstGeom>
          <a:solidFill>
            <a:schemeClr val="accent2">
              <a:lumMod val="20000"/>
              <a:lumOff val="80000"/>
              <a:alpha val="10152"/>
            </a:schemeClr>
          </a:solidFill>
          <a:ln w="38100" cap="flat" cmpd="sng">
            <a:solidFill>
              <a:srgbClr val="FFC000"/>
            </a:solidFill>
            <a:prstDash val="solid"/>
            <a:miter lim="800000"/>
            <a:headEnd type="none" w="sm" len="sm"/>
            <a:tailEnd type="none" w="sm" len="sm"/>
          </a:ln>
        </p:spPr>
        <p:txBody>
          <a:bodyPr spcFirstLastPara="1" wrap="square" lIns="180000" tIns="180000" rIns="180000" bIns="180000" anchor="t" anchorCtr="0">
            <a:noAutofit/>
          </a:bodyPr>
          <a:lstStyle/>
          <a:p>
            <a:pPr algn="ctr">
              <a:lnSpc>
                <a:spcPct val="110000"/>
              </a:lnSpc>
              <a:spcAft>
                <a:spcPts val="1200"/>
              </a:spcAft>
              <a:buClr>
                <a:schemeClr val="accent1"/>
              </a:buClr>
              <a:buSzPts val="1680"/>
            </a:pPr>
            <a:r>
              <a:rPr lang="fr-CA" sz="16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omic Sans MS"/>
              </a:rPr>
              <a:t>Intention</a:t>
            </a:r>
            <a:endParaRPr lang="fr-CA" sz="1600" b="1" dirty="0">
              <a:solidFill>
                <a:schemeClr val="accent3"/>
              </a:solidFill>
              <a:latin typeface="Noto Sans" panose="020B0502040504020204" pitchFamily="34" charset="0"/>
              <a:ea typeface="Noto Sans" panose="020B0502040504020204" pitchFamily="34" charset="0"/>
              <a:cs typeface="Noto Sans" panose="020B0502040504020204" pitchFamily="34" charset="0"/>
            </a:endParaRPr>
          </a:p>
          <a:p>
            <a:pPr marR="0" lvl="0" algn="just" rtl="0">
              <a:lnSpc>
                <a:spcPct val="110000"/>
              </a:lnSpc>
              <a:spcBef>
                <a:spcPts val="0"/>
              </a:spcBef>
              <a:spcAft>
                <a:spcPts val="0"/>
              </a:spcAft>
              <a:buClr>
                <a:schemeClr val="accent1"/>
              </a:buClr>
              <a:buSzPts val="1680"/>
            </a:pPr>
            <a:r>
              <a:rPr lang="fr-CA" sz="1600"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Calibri"/>
              </a:rPr>
              <a:t>Le conte </a:t>
            </a:r>
            <a:r>
              <a:rPr lang="fr-CA" sz="1600" i="1"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Calibri"/>
              </a:rPr>
              <a:t>Le Lièvre et le chef</a:t>
            </a:r>
            <a:r>
              <a:rPr lang="fr-CA" sz="1600"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Calibri"/>
              </a:rPr>
              <a:t> amène les élèves à plonger dans la culture africaine et à développer leur capacité à collaborer, tout en utilisant les forces et les aptitudes de chacun. Les élèves réinvestiront leur compréhension du récit en rédigeant des péripéties qui seront consignées dans un recueil de contes. Ils en feront une lecture animée aux plus petits en variant leurs intonations de voix et même en incorporant quelques pas de danse !</a:t>
            </a:r>
            <a:endParaRPr sz="1600"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spTree>
    <p:extLst>
      <p:ext uri="{BB962C8B-B14F-4D97-AF65-F5344CB8AC3E}">
        <p14:creationId xmlns:p14="http://schemas.microsoft.com/office/powerpoint/2010/main" val="993539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pPr lvl="1"/>
            <a:r>
              <a:rPr lang="fr-FR" dirty="0"/>
              <a:t>Contexte de réalisation : </a:t>
            </a:r>
            <a:r>
              <a:rPr lang="fr-FR" b="0" dirty="0"/>
              <a:t>exemple 2</a:t>
            </a:r>
          </a:p>
        </p:txBody>
      </p:sp>
      <p:sp>
        <p:nvSpPr>
          <p:cNvPr id="8" name="Google Shape;312;p16">
            <a:extLst>
              <a:ext uri="{FF2B5EF4-FFF2-40B4-BE49-F238E27FC236}">
                <a16:creationId xmlns:a16="http://schemas.microsoft.com/office/drawing/2014/main" id="{ECAEF446-7072-D281-78FD-6194C38C2B79}"/>
              </a:ext>
            </a:extLst>
          </p:cNvPr>
          <p:cNvSpPr txBox="1">
            <a:spLocks/>
          </p:cNvSpPr>
          <p:nvPr/>
        </p:nvSpPr>
        <p:spPr>
          <a:xfrm>
            <a:off x="2573541" y="1378409"/>
            <a:ext cx="7322287" cy="1690794"/>
          </a:xfrm>
          <a:prstGeom prst="rect">
            <a:avLst/>
          </a:prstGeom>
          <a:noFill/>
          <a:ln>
            <a:noFill/>
          </a:ln>
        </p:spPr>
        <p:txBody>
          <a:bodyPr spcFirstLastPara="1" wrap="square" lIns="0" tIns="0" rIns="0" bIns="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0"/>
              </a:spcBef>
              <a:buClr>
                <a:schemeClr val="dk1"/>
              </a:buClr>
              <a:buSzPts val="2400"/>
            </a:pPr>
            <a:r>
              <a:rPr lang="fr-CA" sz="1600" b="1" dirty="0">
                <a:latin typeface="Noto Sans SemiBold" panose="020B0502040504020204" pitchFamily="34" charset="0"/>
                <a:ea typeface="Noto Sans SemiBold" panose="020B0502040504020204" pitchFamily="34" charset="0"/>
                <a:cs typeface="Noto Sans SemiBold" panose="020B0502040504020204" pitchFamily="34" charset="0"/>
              </a:rPr>
              <a:t>Dans cette situation, les élèves seront amenés à prendre conscience de l’importance de l’utilisation d’énergies propres dans un contexte mondial particulier pour la réalisation de certaines tâches quotidiennes comme la cuisine. Ils créeront un four solaire à la suite d’une prise de conscience des enjeux environnementaux d’utilisation de différentes formes d’énergie. </a:t>
            </a:r>
          </a:p>
          <a:p>
            <a:pPr algn="just">
              <a:lnSpc>
                <a:spcPct val="110000"/>
              </a:lnSpc>
              <a:spcBef>
                <a:spcPts val="0"/>
              </a:spcBef>
              <a:buClr>
                <a:schemeClr val="dk1"/>
              </a:buClr>
              <a:buSzPts val="2400"/>
            </a:pPr>
            <a:endParaRPr lang="fr-CA" sz="1600" b="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9" name="Google Shape;315;p16">
            <a:extLst>
              <a:ext uri="{FF2B5EF4-FFF2-40B4-BE49-F238E27FC236}">
                <a16:creationId xmlns:a16="http://schemas.microsoft.com/office/drawing/2014/main" id="{ECB1317A-3298-6254-C4AC-DEB2F9E8193D}"/>
              </a:ext>
            </a:extLst>
          </p:cNvPr>
          <p:cNvSpPr txBox="1"/>
          <p:nvPr/>
        </p:nvSpPr>
        <p:spPr>
          <a:xfrm>
            <a:off x="2573542" y="3315694"/>
            <a:ext cx="7322288" cy="2386017"/>
          </a:xfrm>
          <a:prstGeom prst="roundRect">
            <a:avLst/>
          </a:prstGeom>
          <a:solidFill>
            <a:schemeClr val="accent2">
              <a:lumMod val="20000"/>
              <a:lumOff val="80000"/>
              <a:alpha val="9961"/>
            </a:schemeClr>
          </a:solidFill>
          <a:ln w="38100" cap="flat" cmpd="sng">
            <a:solidFill>
              <a:srgbClr val="FFC000"/>
            </a:solidFill>
            <a:prstDash val="solid"/>
            <a:miter lim="800000"/>
            <a:headEnd type="none" w="sm" len="sm"/>
            <a:tailEnd type="none" w="sm" len="sm"/>
          </a:ln>
        </p:spPr>
        <p:txBody>
          <a:bodyPr spcFirstLastPara="1" wrap="square" lIns="180000" tIns="180000" rIns="180000" bIns="180000" anchor="t" anchorCtr="0">
            <a:noAutofit/>
          </a:bodyPr>
          <a:lstStyle/>
          <a:p>
            <a:pPr algn="ctr">
              <a:lnSpc>
                <a:spcPct val="110000"/>
              </a:lnSpc>
              <a:spcAft>
                <a:spcPts val="1200"/>
              </a:spcAft>
              <a:buClr>
                <a:schemeClr val="accent1"/>
              </a:buClr>
              <a:buSzPts val="1680"/>
            </a:pPr>
            <a:r>
              <a:rPr lang="fr-CA" sz="16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omic Sans MS"/>
              </a:rPr>
              <a:t>Intention</a:t>
            </a:r>
            <a:endParaRPr lang="fr-CA" sz="1600" b="1" dirty="0">
              <a:solidFill>
                <a:schemeClr val="accent3"/>
              </a:solidFill>
              <a:latin typeface="Noto Sans" panose="020B0502040504020204" pitchFamily="34" charset="0"/>
              <a:ea typeface="Noto Sans" panose="020B0502040504020204" pitchFamily="34" charset="0"/>
              <a:cs typeface="Noto Sans" panose="020B0502040504020204" pitchFamily="34" charset="0"/>
            </a:endParaRPr>
          </a:p>
          <a:p>
            <a:pPr marR="0" lvl="0" algn="just" rtl="0">
              <a:lnSpc>
                <a:spcPct val="110000"/>
              </a:lnSpc>
              <a:spcBef>
                <a:spcPts val="0"/>
              </a:spcBef>
              <a:spcAft>
                <a:spcPts val="0"/>
              </a:spcAft>
              <a:buClr>
                <a:schemeClr val="accent1"/>
              </a:buClr>
              <a:buSzPts val="1680"/>
            </a:pPr>
            <a:r>
              <a:rPr lang="fr-CA" sz="1600"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Calibri"/>
              </a:rPr>
              <a:t>La construction d’un four solaire amènera les élèves à développer leur compétence à collaborer afin de trouver des solutions d’énergie propre. Ils utiliseront leurs connaissances mathématiques, notamment sur les coniques, afin d’optimiser la performance d’un four solaire de conception unique.</a:t>
            </a:r>
          </a:p>
        </p:txBody>
      </p:sp>
    </p:spTree>
    <p:extLst>
      <p:ext uri="{BB962C8B-B14F-4D97-AF65-F5344CB8AC3E}">
        <p14:creationId xmlns:p14="http://schemas.microsoft.com/office/powerpoint/2010/main" val="1377910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Ressources à mobiliser : </a:t>
            </a:r>
            <a:r>
              <a:rPr lang="fr-FR" sz="2400" dirty="0">
                <a:solidFill>
                  <a:srgbClr val="7030A0"/>
                </a:solidFill>
              </a:rPr>
              <a:t>exemple 1</a:t>
            </a:r>
          </a:p>
        </p:txBody>
      </p:sp>
      <p:sp>
        <p:nvSpPr>
          <p:cNvPr id="8" name="Google Shape;312;p16">
            <a:extLst>
              <a:ext uri="{FF2B5EF4-FFF2-40B4-BE49-F238E27FC236}">
                <a16:creationId xmlns:a16="http://schemas.microsoft.com/office/drawing/2014/main" id="{ECAEF446-7072-D281-78FD-6194C38C2B79}"/>
              </a:ext>
            </a:extLst>
          </p:cNvPr>
          <p:cNvSpPr txBox="1">
            <a:spLocks/>
          </p:cNvSpPr>
          <p:nvPr/>
        </p:nvSpPr>
        <p:spPr>
          <a:xfrm>
            <a:off x="2134552" y="1017582"/>
            <a:ext cx="7922895" cy="358358"/>
          </a:xfrm>
          <a:prstGeom prst="rect">
            <a:avLst/>
          </a:prstGeom>
          <a:noFill/>
          <a:ln>
            <a:noFill/>
          </a:ln>
        </p:spPr>
        <p:txBody>
          <a:bodyPr spcFirstLastPara="1" wrap="square" lIns="0" tIns="0" rIns="0" bIns="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buClr>
                <a:schemeClr val="dk1"/>
              </a:buClr>
              <a:buSzPts val="2400"/>
            </a:pPr>
            <a:r>
              <a:rPr lang="fr-CA" sz="1600" b="1" dirty="0">
                <a:solidFill>
                  <a:srgbClr val="0070C0"/>
                </a:solidFill>
                <a:latin typeface="Noto Sans SemiBold" panose="020B0502040504020204" pitchFamily="34" charset="0"/>
                <a:ea typeface="Noto Sans SemiBold" panose="020B0502040504020204" pitchFamily="34" charset="0"/>
                <a:cs typeface="Noto Sans SemiBold" panose="020B0502040504020204" pitchFamily="34" charset="0"/>
              </a:rPr>
              <a:t>Compétence : </a:t>
            </a:r>
            <a:r>
              <a:rPr lang="fr-CA" sz="1600" b="1" dirty="0">
                <a:solidFill>
                  <a:schemeClr val="bg1">
                    <a:lumMod val="50000"/>
                  </a:schemeClr>
                </a:solidFill>
                <a:latin typeface="Noto Sans SemiBold" panose="020B0502040504020204" pitchFamily="34" charset="0"/>
                <a:ea typeface="Noto Sans SemiBold" panose="020B0502040504020204" pitchFamily="34" charset="0"/>
                <a:cs typeface="Noto Sans SemiBold" panose="020B0502040504020204" pitchFamily="34" charset="0"/>
              </a:rPr>
              <a:t>Écrire des textes variés en français</a:t>
            </a:r>
          </a:p>
        </p:txBody>
      </p:sp>
      <p:graphicFrame>
        <p:nvGraphicFramePr>
          <p:cNvPr id="6" name="Google Shape;342;p18">
            <a:extLst>
              <a:ext uri="{FF2B5EF4-FFF2-40B4-BE49-F238E27FC236}">
                <a16:creationId xmlns:a16="http://schemas.microsoft.com/office/drawing/2014/main" id="{7BDEBA9F-FF1E-DD24-0FAC-738F673358E3}"/>
              </a:ext>
            </a:extLst>
          </p:cNvPr>
          <p:cNvGraphicFramePr/>
          <p:nvPr>
            <p:extLst>
              <p:ext uri="{D42A27DB-BD31-4B8C-83A1-F6EECF244321}">
                <p14:modId xmlns:p14="http://schemas.microsoft.com/office/powerpoint/2010/main" val="3689449369"/>
              </p:ext>
            </p:extLst>
          </p:nvPr>
        </p:nvGraphicFramePr>
        <p:xfrm>
          <a:off x="2850296" y="1375940"/>
          <a:ext cx="6768779" cy="4686600"/>
        </p:xfrm>
        <a:graphic>
          <a:graphicData uri="http://schemas.openxmlformats.org/drawingml/2006/table">
            <a:tbl>
              <a:tblPr firstRow="1">
                <a:solidFill>
                  <a:schemeClr val="bg1"/>
                </a:solidFill>
                <a:tableStyleId>{69C7853C-536D-4A76-A0AE-DD22124D55A5}</a:tableStyleId>
              </a:tblPr>
              <a:tblGrid>
                <a:gridCol w="1133632">
                  <a:extLst>
                    <a:ext uri="{9D8B030D-6E8A-4147-A177-3AD203B41FA5}">
                      <a16:colId xmlns:a16="http://schemas.microsoft.com/office/drawing/2014/main" val="20000"/>
                    </a:ext>
                  </a:extLst>
                </a:gridCol>
                <a:gridCol w="5635147">
                  <a:extLst>
                    <a:ext uri="{9D8B030D-6E8A-4147-A177-3AD203B41FA5}">
                      <a16:colId xmlns:a16="http://schemas.microsoft.com/office/drawing/2014/main" val="20001"/>
                    </a:ext>
                  </a:extLst>
                </a:gridCol>
              </a:tblGrid>
              <a:tr h="299792">
                <a:tc gridSpan="2">
                  <a:txBody>
                    <a:bodyPr/>
                    <a:lstStyle/>
                    <a:p>
                      <a:pPr marL="0" marR="0" lvl="0" indent="0" algn="ctr" rtl="0">
                        <a:spcBef>
                          <a:spcPts val="0"/>
                        </a:spcBef>
                        <a:spcAft>
                          <a:spcPts val="0"/>
                        </a:spcAft>
                        <a:buNone/>
                      </a:pPr>
                      <a:r>
                        <a:rPr lang="fr-CA" sz="1600" dirty="0">
                          <a:latin typeface="Noto Sans" panose="020B0502040504020204" pitchFamily="34" charset="0"/>
                          <a:ea typeface="Noto Sans" panose="020B0502040504020204" pitchFamily="34" charset="0"/>
                          <a:cs typeface="Noto Sans" panose="020B0502040504020204" pitchFamily="34" charset="0"/>
                        </a:rPr>
                        <a:t>Ressources internes</a:t>
                      </a:r>
                      <a:endParaRPr sz="16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gradFill flip="none" rotWithShape="1">
                      <a:gsLst>
                        <a:gs pos="54000">
                          <a:schemeClr val="accent3"/>
                        </a:gs>
                        <a:gs pos="100000">
                          <a:schemeClr val="accent3">
                            <a:tint val="44500"/>
                            <a:satMod val="160000"/>
                          </a:schemeClr>
                        </a:gs>
                      </a:gsLst>
                      <a:lin ang="300000" scaled="0"/>
                      <a:tileRect/>
                    </a:gradFill>
                  </a:tcPr>
                </a:tc>
                <a:tc hMerge="1">
                  <a:txBody>
                    <a:bodyPr/>
                    <a:lstStyle/>
                    <a:p>
                      <a:endParaRPr lang="fr-FR"/>
                    </a:p>
                  </a:txBody>
                  <a:tcPr/>
                </a:tc>
                <a:extLst>
                  <a:ext uri="{0D108BD9-81ED-4DB2-BD59-A6C34878D82A}">
                    <a16:rowId xmlns:a16="http://schemas.microsoft.com/office/drawing/2014/main" val="10000"/>
                  </a:ext>
                </a:extLst>
              </a:tr>
              <a:tr h="1020657">
                <a:tc>
                  <a:txBody>
                    <a:bodyPr/>
                    <a:lstStyle/>
                    <a:p>
                      <a:pPr marL="0" marR="0" lvl="0" indent="0" algn="ctr" rtl="0">
                        <a:spcBef>
                          <a:spcPts val="0"/>
                        </a:spcBef>
                        <a:spcAft>
                          <a:spcPts val="0"/>
                        </a:spcAft>
                        <a:buNone/>
                      </a:pPr>
                      <a:r>
                        <a:rPr lang="fr-CA" sz="14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Savoirs</a:t>
                      </a:r>
                      <a:endParaRPr lang="fr-CA" sz="11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Exploration et utilisation du vocabulaire en contexte.</a:t>
                      </a:r>
                      <a:endParaRPr sz="1100" dirty="0">
                        <a:latin typeface="Noto Sans" panose="020B0502040504020204" pitchFamily="34" charset="0"/>
                        <a:ea typeface="Noto Sans" panose="020B0502040504020204" pitchFamily="34" charset="0"/>
                        <a:cs typeface="Noto Sans" panose="020B0502040504020204" pitchFamily="34" charset="0"/>
                      </a:endParaRPr>
                    </a:p>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Prise en compte d’éléments de cohérence.</a:t>
                      </a:r>
                      <a:endParaRPr sz="1100" dirty="0">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Prise en compte de l’intention d’écriture.</a:t>
                      </a:r>
                      <a:endParaRPr sz="1100" dirty="0">
                        <a:latin typeface="Noto Sans" panose="020B0502040504020204" pitchFamily="34" charset="0"/>
                        <a:ea typeface="Noto Sans" panose="020B0502040504020204" pitchFamily="34" charset="0"/>
                        <a:cs typeface="Noto Sans" panose="020B0502040504020204" pitchFamily="34" charset="0"/>
                      </a:endParaRPr>
                    </a:p>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Accord dans la phrase.</a:t>
                      </a:r>
                      <a:endParaRPr sz="1100" dirty="0">
                        <a:latin typeface="Noto Sans" panose="020B0502040504020204" pitchFamily="34" charset="0"/>
                        <a:ea typeface="Noto Sans" panose="020B0502040504020204" pitchFamily="34" charset="0"/>
                        <a:cs typeface="Noto Sans" panose="020B0502040504020204" pitchFamily="34" charset="0"/>
                      </a:endParaRPr>
                    </a:p>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Accord dans le groupe du nom.</a:t>
                      </a:r>
                      <a:endParaRPr sz="1100" dirty="0">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001"/>
                  </a:ext>
                </a:extLst>
              </a:tr>
              <a:tr h="3071616">
                <a:tc>
                  <a:txBody>
                    <a:bodyPr/>
                    <a:lstStyle/>
                    <a:p>
                      <a:pPr marL="0" marR="0" lvl="0" indent="0" algn="ctr" rtl="0">
                        <a:spcBef>
                          <a:spcPts val="0"/>
                        </a:spcBef>
                        <a:spcAft>
                          <a:spcPts val="0"/>
                        </a:spcAft>
                        <a:buNone/>
                      </a:pPr>
                      <a:r>
                        <a:rPr lang="fr-CA" sz="14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Savoir-faire</a:t>
                      </a:r>
                      <a:endParaRPr lang="fr-CA" sz="11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marL="0" marR="69850" lvl="0" indent="0" algn="l" rtl="0">
                        <a:spcBef>
                          <a:spcPts val="0"/>
                        </a:spcBef>
                        <a:spcAft>
                          <a:spcPts val="600"/>
                        </a:spcAft>
                        <a:buNone/>
                      </a:pPr>
                      <a:r>
                        <a:rPr lang="fr-CA" sz="12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Stratégies de planification</a:t>
                      </a:r>
                      <a:endParaRPr sz="12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Faire appel à ses expériences personnelles et à ses connaissances antérieures pour générer des idées ou du vocabulaire (ex. : remue-méninges, discussion).</a:t>
                      </a:r>
                      <a:endParaRPr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Consulter diverses sources d’information (ex. : pairs, livres, sites internet).</a:t>
                      </a:r>
                      <a:endParaRPr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224155" marR="69850" lvl="0" indent="-179705" algn="l" rtl="0">
                        <a:spcBef>
                          <a:spcPts val="600"/>
                        </a:spcBef>
                        <a:spcAft>
                          <a:spcPts val="600"/>
                        </a:spcAft>
                        <a:buNone/>
                      </a:pPr>
                      <a:r>
                        <a:rPr lang="fr-CA" sz="1200"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Stratégies de mise en texte</a:t>
                      </a:r>
                      <a:endParaRPr sz="1200"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Rédiger une première ébauche à partir de l’information ou des idées retenues.</a:t>
                      </a:r>
                      <a:endParaRPr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Utiliser ses connaissances antérieures et divers outils. </a:t>
                      </a:r>
                      <a:endParaRPr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224155" marR="69850" lvl="0" indent="-179705" algn="l" defTabSz="914400" rtl="0" eaLnBrk="1" latinLnBrk="0" hangingPunct="1">
                        <a:spcBef>
                          <a:spcPts val="600"/>
                        </a:spcBef>
                        <a:spcAft>
                          <a:spcPts val="600"/>
                        </a:spcAft>
                        <a:buNone/>
                      </a:pPr>
                      <a:r>
                        <a:rPr lang="fr-CA" sz="1200" b="1" kern="1200"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Stratégies de révision</a:t>
                      </a:r>
                      <a:endParaRPr sz="1200" b="1" kern="1200"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Relire son texte plus d’une fois ou le lire à voix haute devant une ou plusieurs personnes pour relever les passages à reformuler.</a:t>
                      </a:r>
                      <a:endParaRPr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Appliquer une procédure de correction (ex. : liste de vérification, grille d’autocorrection).</a:t>
                      </a:r>
                      <a:endParaRPr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224155" marR="69850" lvl="0" indent="-179705" algn="l" defTabSz="914400" rtl="0" eaLnBrk="1" latinLnBrk="0" hangingPunct="1">
                        <a:spcBef>
                          <a:spcPts val="600"/>
                        </a:spcBef>
                        <a:spcAft>
                          <a:spcPts val="600"/>
                        </a:spcAft>
                        <a:buNone/>
                      </a:pPr>
                      <a:r>
                        <a:rPr lang="fr-CA" sz="1200" b="1" kern="1200"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Stratégies d’évaluation de sa démarche d’écriture</a:t>
                      </a:r>
                      <a:endParaRPr sz="1200" b="1" kern="1200"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Times New Roman"/>
                      </a:endParaRP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Faire un retour sur les stratégies et les ressources utilisées</a:t>
                      </a:r>
                      <a:r>
                        <a:rPr lang="fr-CA"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a:t>
                      </a:r>
                      <a:endParaRPr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88171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Ressources à mobiliser : </a:t>
            </a:r>
            <a:r>
              <a:rPr lang="fr-FR" sz="2400" dirty="0">
                <a:solidFill>
                  <a:srgbClr val="7030A0"/>
                </a:solidFill>
              </a:rPr>
              <a:t>exemple 2</a:t>
            </a:r>
          </a:p>
        </p:txBody>
      </p:sp>
      <p:sp>
        <p:nvSpPr>
          <p:cNvPr id="8" name="Google Shape;312;p16">
            <a:extLst>
              <a:ext uri="{FF2B5EF4-FFF2-40B4-BE49-F238E27FC236}">
                <a16:creationId xmlns:a16="http://schemas.microsoft.com/office/drawing/2014/main" id="{ECAEF446-7072-D281-78FD-6194C38C2B79}"/>
              </a:ext>
            </a:extLst>
          </p:cNvPr>
          <p:cNvSpPr txBox="1">
            <a:spLocks/>
          </p:cNvSpPr>
          <p:nvPr/>
        </p:nvSpPr>
        <p:spPr>
          <a:xfrm>
            <a:off x="2134552" y="1482402"/>
            <a:ext cx="7922895" cy="358358"/>
          </a:xfrm>
          <a:prstGeom prst="rect">
            <a:avLst/>
          </a:prstGeom>
          <a:noFill/>
          <a:ln>
            <a:noFill/>
          </a:ln>
        </p:spPr>
        <p:txBody>
          <a:bodyPr spcFirstLastPara="1" wrap="square" lIns="0" tIns="0" rIns="0" bIns="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buClr>
                <a:schemeClr val="dk1"/>
              </a:buClr>
              <a:buSzPts val="2400"/>
            </a:pPr>
            <a:r>
              <a:rPr lang="fr-CA" sz="1600" b="1" dirty="0">
                <a:solidFill>
                  <a:srgbClr val="0070C0"/>
                </a:solidFill>
                <a:latin typeface="Noto Sans SemiBold" panose="020B0502040504020204" pitchFamily="34" charset="0"/>
                <a:ea typeface="Noto Sans SemiBold" panose="020B0502040504020204" pitchFamily="34" charset="0"/>
                <a:cs typeface="Noto Sans SemiBold" panose="020B0502040504020204" pitchFamily="34" charset="0"/>
              </a:rPr>
              <a:t>Compétence : </a:t>
            </a:r>
            <a:r>
              <a:rPr lang="fr-CA" sz="1600" b="1" dirty="0">
                <a:solidFill>
                  <a:schemeClr val="bg1">
                    <a:lumMod val="50000"/>
                  </a:schemeClr>
                </a:solidFill>
                <a:latin typeface="Noto Sans SemiBold" panose="020B0502040504020204" pitchFamily="34" charset="0"/>
                <a:ea typeface="Noto Sans SemiBold" panose="020B0502040504020204" pitchFamily="34" charset="0"/>
                <a:cs typeface="Noto Sans SemiBold" panose="020B0502040504020204" pitchFamily="34" charset="0"/>
              </a:rPr>
              <a:t>Résoudre une situation-problème mathématique</a:t>
            </a:r>
          </a:p>
          <a:p>
            <a:pPr algn="ctr">
              <a:lnSpc>
                <a:spcPct val="110000"/>
              </a:lnSpc>
              <a:spcBef>
                <a:spcPts val="0"/>
              </a:spcBef>
              <a:buClr>
                <a:schemeClr val="dk1"/>
              </a:buClr>
              <a:buSzPts val="2400"/>
            </a:pPr>
            <a:endParaRPr lang="fr-CA" sz="1800" b="1" dirty="0">
              <a:solidFill>
                <a:srgbClr val="0070C0"/>
              </a:solidFill>
              <a:latin typeface="Noto Sans SemiBold" panose="020B0502040504020204" pitchFamily="34" charset="0"/>
              <a:ea typeface="Noto Sans SemiBold" panose="020B0502040504020204" pitchFamily="34" charset="0"/>
              <a:cs typeface="Noto Sans SemiBold" panose="020B0502040504020204" pitchFamily="34" charset="0"/>
            </a:endParaRPr>
          </a:p>
          <a:p>
            <a:pPr algn="ctr">
              <a:lnSpc>
                <a:spcPct val="110000"/>
              </a:lnSpc>
              <a:spcBef>
                <a:spcPts val="0"/>
              </a:spcBef>
              <a:buClr>
                <a:schemeClr val="dk1"/>
              </a:buClr>
              <a:buSzPts val="2400"/>
            </a:pPr>
            <a:endParaRPr lang="fr-CA" sz="1800" b="1" dirty="0">
              <a:solidFill>
                <a:srgbClr val="0070C0"/>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graphicFrame>
        <p:nvGraphicFramePr>
          <p:cNvPr id="6" name="Google Shape;342;p18">
            <a:extLst>
              <a:ext uri="{FF2B5EF4-FFF2-40B4-BE49-F238E27FC236}">
                <a16:creationId xmlns:a16="http://schemas.microsoft.com/office/drawing/2014/main" id="{7BDEBA9F-FF1E-DD24-0FAC-738F673358E3}"/>
              </a:ext>
            </a:extLst>
          </p:cNvPr>
          <p:cNvGraphicFramePr/>
          <p:nvPr>
            <p:extLst>
              <p:ext uri="{D42A27DB-BD31-4B8C-83A1-F6EECF244321}">
                <p14:modId xmlns:p14="http://schemas.microsoft.com/office/powerpoint/2010/main" val="2715075698"/>
              </p:ext>
            </p:extLst>
          </p:nvPr>
        </p:nvGraphicFramePr>
        <p:xfrm>
          <a:off x="2850296" y="1962947"/>
          <a:ext cx="6768779" cy="3415941"/>
        </p:xfrm>
        <a:graphic>
          <a:graphicData uri="http://schemas.openxmlformats.org/drawingml/2006/table">
            <a:tbl>
              <a:tblPr firstRow="1">
                <a:solidFill>
                  <a:schemeClr val="bg1"/>
                </a:solidFill>
                <a:tableStyleId>{69C7853C-536D-4A76-A0AE-DD22124D55A5}</a:tableStyleId>
              </a:tblPr>
              <a:tblGrid>
                <a:gridCol w="1133632">
                  <a:extLst>
                    <a:ext uri="{9D8B030D-6E8A-4147-A177-3AD203B41FA5}">
                      <a16:colId xmlns:a16="http://schemas.microsoft.com/office/drawing/2014/main" val="20000"/>
                    </a:ext>
                  </a:extLst>
                </a:gridCol>
                <a:gridCol w="5635147">
                  <a:extLst>
                    <a:ext uri="{9D8B030D-6E8A-4147-A177-3AD203B41FA5}">
                      <a16:colId xmlns:a16="http://schemas.microsoft.com/office/drawing/2014/main" val="20001"/>
                    </a:ext>
                  </a:extLst>
                </a:gridCol>
              </a:tblGrid>
              <a:tr h="337245">
                <a:tc gridSpan="2">
                  <a:txBody>
                    <a:bodyPr/>
                    <a:lstStyle/>
                    <a:p>
                      <a:pPr marL="0" marR="0" lvl="0" indent="0" algn="ctr" rtl="0">
                        <a:spcBef>
                          <a:spcPts val="0"/>
                        </a:spcBef>
                        <a:spcAft>
                          <a:spcPts val="0"/>
                        </a:spcAft>
                        <a:buNone/>
                      </a:pPr>
                      <a:r>
                        <a:rPr lang="fr-CA" sz="1600" dirty="0">
                          <a:latin typeface="Noto Sans" panose="020B0502040504020204" pitchFamily="34" charset="0"/>
                          <a:ea typeface="Noto Sans" panose="020B0502040504020204" pitchFamily="34" charset="0"/>
                          <a:cs typeface="Noto Sans" panose="020B0502040504020204" pitchFamily="34" charset="0"/>
                        </a:rPr>
                        <a:t>Ressources internes</a:t>
                      </a:r>
                      <a:endParaRPr sz="16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gradFill flip="none" rotWithShape="1">
                      <a:gsLst>
                        <a:gs pos="54000">
                          <a:schemeClr val="accent3"/>
                        </a:gs>
                        <a:gs pos="100000">
                          <a:schemeClr val="accent3">
                            <a:tint val="44500"/>
                            <a:satMod val="160000"/>
                          </a:schemeClr>
                        </a:gs>
                      </a:gsLst>
                      <a:lin ang="300000" scaled="0"/>
                      <a:tileRect/>
                    </a:gradFill>
                  </a:tcPr>
                </a:tc>
                <a:tc hMerge="1">
                  <a:txBody>
                    <a:bodyPr/>
                    <a:lstStyle/>
                    <a:p>
                      <a:endParaRPr lang="fr-FR"/>
                    </a:p>
                  </a:txBody>
                  <a:tcPr/>
                </a:tc>
                <a:extLst>
                  <a:ext uri="{0D108BD9-81ED-4DB2-BD59-A6C34878D82A}">
                    <a16:rowId xmlns:a16="http://schemas.microsoft.com/office/drawing/2014/main" val="10000"/>
                  </a:ext>
                </a:extLst>
              </a:tr>
              <a:tr h="650200">
                <a:tc>
                  <a:txBody>
                    <a:bodyPr/>
                    <a:lstStyle/>
                    <a:p>
                      <a:pPr marL="0" marR="0" lvl="0" indent="0" algn="ctr" rtl="0">
                        <a:spcBef>
                          <a:spcPts val="0"/>
                        </a:spcBef>
                        <a:spcAft>
                          <a:spcPts val="0"/>
                        </a:spcAft>
                        <a:buNone/>
                      </a:pPr>
                      <a:r>
                        <a:rPr lang="fr-CA" sz="14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Savoirs</a:t>
                      </a:r>
                      <a:endParaRPr lang="fr-CA" sz="12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Lieu géométrique et définitions.</a:t>
                      </a:r>
                    </a:p>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Coniques : parabole, ellipse, hyperbole et cercle.</a:t>
                      </a:r>
                    </a:p>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Équations des quatre coniques ci-dessus.</a:t>
                      </a:r>
                    </a:p>
                    <a:p>
                      <a:pPr marL="180000" marR="69850" lvl="0" indent="-180000" algn="l" rtl="0">
                        <a:spcBef>
                          <a:spcPts val="0"/>
                        </a:spcBef>
                        <a:spcAft>
                          <a:spcPts val="0"/>
                        </a:spcAft>
                        <a:buClr>
                          <a:srgbClr val="FFC000"/>
                        </a:buClr>
                        <a:buSzPct val="100000"/>
                        <a:buFont typeface="Wingdings" pitchFamily="2" charset="2"/>
                        <a:buChar char="§"/>
                      </a:pPr>
                      <a:r>
                        <a:rPr lang="fr-CA" sz="1100" dirty="0">
                          <a:latin typeface="Noto Sans" panose="020B0502040504020204" pitchFamily="34" charset="0"/>
                          <a:ea typeface="Noto Sans" panose="020B0502040504020204" pitchFamily="34" charset="0"/>
                          <a:cs typeface="Noto Sans" panose="020B0502040504020204" pitchFamily="34" charset="0"/>
                          <a:sym typeface="Calibri"/>
                        </a:rPr>
                        <a:t>Propriétés de réflexion, foyer et directrice.</a:t>
                      </a:r>
                    </a:p>
                  </a:txBody>
                  <a:tcPr marL="108000" marR="108000" marT="108000" marB="10800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001"/>
                  </a:ext>
                </a:extLst>
              </a:tr>
              <a:tr h="896094">
                <a:tc>
                  <a:txBody>
                    <a:bodyPr/>
                    <a:lstStyle/>
                    <a:p>
                      <a:pPr marL="0" marR="0" lvl="0" indent="0" algn="ctr" rtl="0">
                        <a:spcBef>
                          <a:spcPts val="0"/>
                        </a:spcBef>
                        <a:spcAft>
                          <a:spcPts val="0"/>
                        </a:spcAft>
                        <a:buNone/>
                      </a:pPr>
                      <a:r>
                        <a:rPr lang="fr-CA" sz="14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Savoir-faire</a:t>
                      </a:r>
                      <a:endParaRPr lang="fr-CA" sz="1100" b="1"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Modéliser une situation-problème à l’aide d’outils mathématiques.</a:t>
                      </a: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Réaliser un plan à l’échelle et mathématiser les courbes. </a:t>
                      </a: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Construire un objet réel à partir d’un modèle mathématique.</a:t>
                      </a: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Élaborer une solution mathématique claire en expliquant les étapes </a:t>
                      </a:r>
                      <a:b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la démarche à l’aide du langage mathématique.</a:t>
                      </a:r>
                    </a:p>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CA" sz="11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Valider une solution et la rectifier au besoin.</a:t>
                      </a:r>
                    </a:p>
                  </a:txBody>
                  <a:tcPr marL="108000" marR="108000" marT="108000" marB="10800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002"/>
                  </a:ext>
                </a:extLst>
              </a:tr>
              <a:tr h="847701">
                <a:tc>
                  <a:txBody>
                    <a:bodyPr/>
                    <a:lstStyle/>
                    <a:p>
                      <a:pPr marL="0" marR="0" lvl="0" indent="0" algn="ctr" rtl="0">
                        <a:spcBef>
                          <a:spcPts val="0"/>
                        </a:spcBef>
                        <a:spcAft>
                          <a:spcPts val="0"/>
                        </a:spcAft>
                        <a:buNone/>
                      </a:pPr>
                      <a:r>
                        <a:rPr lang="fr-CA" sz="1400" b="1" kern="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Savoir- être</a:t>
                      </a:r>
                    </a:p>
                  </a:txBody>
                  <a:tcPr marL="108000" marR="108000" marT="108000" marB="10800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marL="180000" marR="69850" lvl="0" indent="-180000" algn="l" defTabSz="914400" rtl="0" eaLnBrk="1" latinLnBrk="0" hangingPunct="1">
                        <a:spcBef>
                          <a:spcPts val="0"/>
                        </a:spcBef>
                        <a:spcAft>
                          <a:spcPts val="0"/>
                        </a:spcAft>
                        <a:buClr>
                          <a:srgbClr val="FFC000"/>
                        </a:buClr>
                        <a:buSzPct val="100000"/>
                        <a:buFont typeface="Wingdings" pitchFamily="2" charset="2"/>
                        <a:buChar char="§"/>
                      </a:pPr>
                      <a:r>
                        <a:rPr lang="fr-FR"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Être créatif.</a:t>
                      </a:r>
                    </a:p>
                  </a:txBody>
                  <a:tcPr marL="108000" marR="108000" marT="108000" marB="10800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69048309"/>
                  </a:ext>
                </a:extLst>
              </a:tr>
            </a:tbl>
          </a:graphicData>
        </a:graphic>
      </p:graphicFrame>
    </p:spTree>
    <p:extLst>
      <p:ext uri="{BB962C8B-B14F-4D97-AF65-F5344CB8AC3E}">
        <p14:creationId xmlns:p14="http://schemas.microsoft.com/office/powerpoint/2010/main" val="2207023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L’action en classe</a:t>
            </a:r>
            <a:endParaRPr lang="fr-FR" sz="2400" dirty="0">
              <a:solidFill>
                <a:srgbClr val="7030A0"/>
              </a:solidFill>
            </a:endParaRPr>
          </a:p>
        </p:txBody>
      </p:sp>
      <p:sp>
        <p:nvSpPr>
          <p:cNvPr id="7" name="Google Shape;364;p20">
            <a:extLst>
              <a:ext uri="{FF2B5EF4-FFF2-40B4-BE49-F238E27FC236}">
                <a16:creationId xmlns:a16="http://schemas.microsoft.com/office/drawing/2014/main" id="{B100A812-5B83-638E-73D5-CE5CB376A558}"/>
              </a:ext>
            </a:extLst>
          </p:cNvPr>
          <p:cNvSpPr txBox="1"/>
          <p:nvPr/>
        </p:nvSpPr>
        <p:spPr>
          <a:xfrm>
            <a:off x="2331041" y="1829208"/>
            <a:ext cx="7807290" cy="3539390"/>
          </a:xfrm>
          <a:prstGeom prst="rect">
            <a:avLst/>
          </a:prstGeom>
          <a:noFill/>
          <a:ln>
            <a:noFill/>
          </a:ln>
        </p:spPr>
        <p:txBody>
          <a:bodyPr spcFirstLastPara="1" wrap="square" lIns="0" tIns="0" rIns="0" bIns="0" anchor="t" anchorCtr="0">
            <a:noAutofit/>
          </a:bodyPr>
          <a:lstStyle/>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Une fois la planification élaborée, l’autre phase consiste à déterminer les activités qui serviront de prétexte au développement des compétences ciblées. </a:t>
            </a:r>
            <a:endParaRPr sz="1600" dirty="0">
              <a:latin typeface="Noto Sans" panose="020B0502040504020204" pitchFamily="34" charset="0"/>
              <a:ea typeface="Noto Sans" panose="020B0502040504020204" pitchFamily="34" charset="0"/>
              <a:cs typeface="Noto Sans" panose="020B0502040504020204" pitchFamily="34" charset="0"/>
            </a:endParaRP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C’est l’occasion pour les enseignants d’adapter les activités et, ainsi, d’ajuster leur planification au fur et à mesure, c'est-à-dire au cours de la réalisation concrète d’activités.</a:t>
            </a:r>
            <a:endParaRPr sz="1600" dirty="0">
              <a:latin typeface="Noto Sans" panose="020B0502040504020204" pitchFamily="34" charset="0"/>
              <a:ea typeface="Noto Sans" panose="020B0502040504020204" pitchFamily="34" charset="0"/>
              <a:cs typeface="Noto Sans" panose="020B0502040504020204" pitchFamily="34" charset="0"/>
            </a:endParaRP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C’est également au cours de l’action en classe que les enseignants valident et améliorent leurs outils d’évaluation et en créent de nouveaux si nécessaires.</a:t>
            </a:r>
          </a:p>
          <a:p>
            <a:pPr marL="180000" lvl="0" indent="-180000">
              <a:lnSpc>
                <a:spcPct val="120000"/>
              </a:lnSpc>
              <a:spcAft>
                <a:spcPts val="1200"/>
              </a:spcAft>
              <a:buClr>
                <a:srgbClr val="FFC000"/>
              </a:buClr>
              <a:buSzPts val="1800"/>
              <a:buFont typeface="Wingdings" pitchFamily="2" charset="2"/>
              <a:buChar char="§"/>
            </a:pPr>
            <a:r>
              <a:rPr lang="fr-FR" sz="1600" dirty="0">
                <a:latin typeface="Noto Sans" panose="020B0502040504020204" pitchFamily="34" charset="0"/>
                <a:ea typeface="Noto Sans" panose="020B0502040504020204" pitchFamily="34" charset="0"/>
                <a:cs typeface="Noto Sans" panose="020B0502040504020204" pitchFamily="34" charset="0"/>
              </a:rPr>
              <a:t>La situation d’apprentissage propose un problème lié à la vie de tous les jours. </a:t>
            </a:r>
          </a:p>
          <a:p>
            <a:pPr marL="180000" lvl="0" indent="-180000">
              <a:lnSpc>
                <a:spcPct val="120000"/>
              </a:lnSpc>
              <a:spcAft>
                <a:spcPts val="1200"/>
              </a:spcAft>
              <a:buClr>
                <a:srgbClr val="FFC000"/>
              </a:buClr>
              <a:buSzPts val="1800"/>
              <a:buFont typeface="Wingdings" pitchFamily="2" charset="2"/>
              <a:buChar char="§"/>
            </a:pPr>
            <a:r>
              <a:rPr lang="fr-FR" sz="1600" dirty="0">
                <a:latin typeface="Noto Sans" panose="020B0502040504020204" pitchFamily="34" charset="0"/>
                <a:ea typeface="Noto Sans" panose="020B0502040504020204" pitchFamily="34" charset="0"/>
                <a:cs typeface="Noto Sans" panose="020B0502040504020204" pitchFamily="34" charset="0"/>
              </a:rPr>
              <a:t>Le problème à résoudre permet de poursuivre une intention éducative.</a:t>
            </a:r>
          </a:p>
        </p:txBody>
      </p:sp>
    </p:spTree>
    <p:extLst>
      <p:ext uri="{BB962C8B-B14F-4D97-AF65-F5344CB8AC3E}">
        <p14:creationId xmlns:p14="http://schemas.microsoft.com/office/powerpoint/2010/main" val="3156457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L’action en classe </a:t>
            </a:r>
            <a:r>
              <a:rPr lang="fr-FR" sz="2400" i="1" dirty="0">
                <a:solidFill>
                  <a:srgbClr val="7030A0"/>
                </a:solidFill>
              </a:rPr>
              <a:t>(suite)</a:t>
            </a:r>
          </a:p>
        </p:txBody>
      </p:sp>
      <p:graphicFrame>
        <p:nvGraphicFramePr>
          <p:cNvPr id="6" name="Google Shape;384;p22">
            <a:extLst>
              <a:ext uri="{FF2B5EF4-FFF2-40B4-BE49-F238E27FC236}">
                <a16:creationId xmlns:a16="http://schemas.microsoft.com/office/drawing/2014/main" id="{23B220F3-92FD-B79C-8400-8111A2EEC552}"/>
              </a:ext>
            </a:extLst>
          </p:cNvPr>
          <p:cNvGraphicFramePr/>
          <p:nvPr>
            <p:extLst>
              <p:ext uri="{D42A27DB-BD31-4B8C-83A1-F6EECF244321}">
                <p14:modId xmlns:p14="http://schemas.microsoft.com/office/powerpoint/2010/main" val="4009827881"/>
              </p:ext>
            </p:extLst>
          </p:nvPr>
        </p:nvGraphicFramePr>
        <p:xfrm>
          <a:off x="2009379" y="1566763"/>
          <a:ext cx="8450613" cy="4014000"/>
        </p:xfrm>
        <a:graphic>
          <a:graphicData uri="http://schemas.openxmlformats.org/drawingml/2006/table">
            <a:tbl>
              <a:tblPr firstRow="1" bandRow="1">
                <a:noFill/>
              </a:tblPr>
              <a:tblGrid>
                <a:gridCol w="2816871">
                  <a:extLst>
                    <a:ext uri="{9D8B030D-6E8A-4147-A177-3AD203B41FA5}">
                      <a16:colId xmlns:a16="http://schemas.microsoft.com/office/drawing/2014/main" val="20000"/>
                    </a:ext>
                  </a:extLst>
                </a:gridCol>
                <a:gridCol w="2816871">
                  <a:extLst>
                    <a:ext uri="{9D8B030D-6E8A-4147-A177-3AD203B41FA5}">
                      <a16:colId xmlns:a16="http://schemas.microsoft.com/office/drawing/2014/main" val="20001"/>
                    </a:ext>
                  </a:extLst>
                </a:gridCol>
                <a:gridCol w="2816871">
                  <a:extLst>
                    <a:ext uri="{9D8B030D-6E8A-4147-A177-3AD203B41FA5}">
                      <a16:colId xmlns:a16="http://schemas.microsoft.com/office/drawing/2014/main" val="20002"/>
                    </a:ext>
                  </a:extLst>
                </a:gridCol>
              </a:tblGrid>
              <a:tr h="0">
                <a:tc gridSpan="3">
                  <a:txBody>
                    <a:bodyPr/>
                    <a:lstStyle/>
                    <a:p>
                      <a:pPr marL="0" marR="0" lvl="0" indent="0" algn="ctr" rtl="0">
                        <a:spcBef>
                          <a:spcPts val="0"/>
                        </a:spcBef>
                        <a:spcAft>
                          <a:spcPts val="0"/>
                        </a:spcAft>
                        <a:buNone/>
                      </a:pPr>
                      <a:r>
                        <a:rPr lang="fr-CA" sz="1600" b="1" i="0" u="none" strike="noStrike" spc="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PRÉPARATION DES APPRENTISSAGES</a:t>
                      </a:r>
                      <a:endParaRPr lang="fr-CA" sz="1600" spc="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40000"/>
                          <a:lumOff val="60000"/>
                        </a:schemeClr>
                      </a:solidFill>
                      <a:prstDash val="solid"/>
                      <a:round/>
                      <a:headEnd type="none" w="med" len="med"/>
                      <a:tailEnd type="none" w="med" len="med"/>
                    </a:lnL>
                    <a:lnR w="12700" cap="flat" cmpd="sng" algn="ctr">
                      <a:solidFill>
                        <a:schemeClr val="accent3">
                          <a:lumMod val="40000"/>
                          <a:lumOff val="60000"/>
                        </a:schemeClr>
                      </a:solidFill>
                      <a:prstDash val="solid"/>
                      <a:round/>
                      <a:headEnd type="none" w="med" len="med"/>
                      <a:tailEnd type="none" w="med" len="med"/>
                    </a:lnR>
                    <a:lnT w="12700" cap="flat" cmpd="sng" algn="ctr">
                      <a:solidFill>
                        <a:schemeClr val="accent3">
                          <a:lumMod val="40000"/>
                          <a:lumOff val="60000"/>
                        </a:schemeClr>
                      </a:solidFill>
                      <a:prstDash val="solid"/>
                      <a:round/>
                      <a:headEnd type="none" w="med" len="med"/>
                      <a:tailEnd type="none" w="med" len="med"/>
                    </a:lnT>
                    <a:lnB w="12700" cap="flat" cmpd="sng" algn="ctr">
                      <a:solidFill>
                        <a:schemeClr val="accent3">
                          <a:lumMod val="40000"/>
                          <a:lumOff val="60000"/>
                        </a:schemeClr>
                      </a:solidFill>
                      <a:prstDash val="solid"/>
                      <a:round/>
                      <a:headEnd type="none" w="med" len="med"/>
                      <a:tailEnd type="none" w="med" len="med"/>
                    </a:lnB>
                    <a:solidFill>
                      <a:schemeClr val="accent3">
                        <a:lumMod val="40000"/>
                        <a:lumOff val="60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24918">
                <a:tc>
                  <a:txBody>
                    <a:bodyPr/>
                    <a:lstStyle/>
                    <a:p>
                      <a:pPr marL="0" marR="0" lvl="0" indent="0" algn="ctr" rtl="0">
                        <a:spcBef>
                          <a:spcPts val="0"/>
                        </a:spcBef>
                        <a:spcAft>
                          <a:spcPts val="0"/>
                        </a:spcAft>
                        <a:buNone/>
                      </a:pPr>
                      <a:r>
                        <a:rPr lang="fr-CA" sz="1400">
                          <a:latin typeface="Noto Sans" panose="020B0502040504020204" pitchFamily="34" charset="0"/>
                          <a:ea typeface="Noto Sans" panose="020B0502040504020204" pitchFamily="34" charset="0"/>
                          <a:cs typeface="Noto Sans" panose="020B0502040504020204" pitchFamily="34" charset="0"/>
                        </a:rPr>
                        <a:t>Situation de départ</a:t>
                      </a:r>
                      <a:endParaRPr sz="14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40000"/>
                          <a:lumOff val="60000"/>
                        </a:schemeClr>
                      </a:solidFill>
                      <a:prstDash val="solid"/>
                      <a:round/>
                      <a:headEnd type="none" w="med" len="med"/>
                      <a:tailEnd type="none" w="med" len="med"/>
                    </a:lnL>
                    <a:lnR w="12700" cap="flat" cmpd="sng" algn="ctr">
                      <a:solidFill>
                        <a:schemeClr val="accent3">
                          <a:lumMod val="40000"/>
                          <a:lumOff val="60000"/>
                        </a:schemeClr>
                      </a:solidFill>
                      <a:prstDash val="solid"/>
                      <a:round/>
                      <a:headEnd type="none" w="med" len="med"/>
                      <a:tailEnd type="none" w="med" len="med"/>
                    </a:lnR>
                    <a:lnT w="12700" cap="flat" cmpd="sng" algn="ctr">
                      <a:solidFill>
                        <a:schemeClr val="accent3">
                          <a:lumMod val="40000"/>
                          <a:lumOff val="60000"/>
                        </a:schemeClr>
                      </a:solidFill>
                      <a:prstDash val="solid"/>
                      <a:round/>
                      <a:headEnd type="none" w="med" len="med"/>
                      <a:tailEnd type="none" w="med" len="med"/>
                    </a:lnT>
                    <a:lnB w="12700" cap="flat" cmpd="sng" algn="ctr">
                      <a:solidFill>
                        <a:schemeClr val="accent3">
                          <a:lumMod val="40000"/>
                          <a:lumOff val="6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fr-CA" sz="1400" dirty="0">
                          <a:latin typeface="Noto Sans" panose="020B0502040504020204" pitchFamily="34" charset="0"/>
                          <a:ea typeface="Noto Sans" panose="020B0502040504020204" pitchFamily="34" charset="0"/>
                          <a:cs typeface="Noto Sans" panose="020B0502040504020204" pitchFamily="34" charset="0"/>
                        </a:rPr>
                        <a:t>Activation des connaissances antérieures</a:t>
                      </a:r>
                      <a:endParaRP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40000"/>
                          <a:lumOff val="60000"/>
                        </a:schemeClr>
                      </a:solidFill>
                      <a:prstDash val="solid"/>
                      <a:round/>
                      <a:headEnd type="none" w="med" len="med"/>
                      <a:tailEnd type="none" w="med" len="med"/>
                    </a:lnL>
                    <a:lnR w="12700" cap="flat" cmpd="sng" algn="ctr">
                      <a:solidFill>
                        <a:schemeClr val="accent3">
                          <a:lumMod val="40000"/>
                          <a:lumOff val="60000"/>
                        </a:schemeClr>
                      </a:solidFill>
                      <a:prstDash val="solid"/>
                      <a:round/>
                      <a:headEnd type="none" w="med" len="med"/>
                      <a:tailEnd type="none" w="med" len="med"/>
                    </a:lnR>
                    <a:lnT w="12700" cap="flat" cmpd="sng" algn="ctr">
                      <a:solidFill>
                        <a:schemeClr val="accent3">
                          <a:lumMod val="40000"/>
                          <a:lumOff val="60000"/>
                        </a:schemeClr>
                      </a:solidFill>
                      <a:prstDash val="solid"/>
                      <a:round/>
                      <a:headEnd type="none" w="med" len="med"/>
                      <a:tailEnd type="none" w="med" len="med"/>
                    </a:lnT>
                    <a:lnB w="12700" cap="flat" cmpd="sng" algn="ctr">
                      <a:solidFill>
                        <a:schemeClr val="accent3">
                          <a:lumMod val="40000"/>
                          <a:lumOff val="6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fr-CA" sz="1400" dirty="0">
                          <a:latin typeface="Noto Sans" panose="020B0502040504020204" pitchFamily="34" charset="0"/>
                          <a:ea typeface="Noto Sans" panose="020B0502040504020204" pitchFamily="34" charset="0"/>
                          <a:cs typeface="Noto Sans" panose="020B0502040504020204" pitchFamily="34" charset="0"/>
                        </a:rPr>
                        <a:t>Enseignement explicite</a:t>
                      </a:r>
                      <a:endParaRP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40000"/>
                          <a:lumOff val="60000"/>
                        </a:schemeClr>
                      </a:solidFill>
                      <a:prstDash val="solid"/>
                      <a:round/>
                      <a:headEnd type="none" w="med" len="med"/>
                      <a:tailEnd type="none" w="med" len="med"/>
                    </a:lnL>
                    <a:lnR w="12700" cap="flat" cmpd="sng" algn="ctr">
                      <a:solidFill>
                        <a:schemeClr val="accent3">
                          <a:lumMod val="40000"/>
                          <a:lumOff val="60000"/>
                        </a:schemeClr>
                      </a:solidFill>
                      <a:prstDash val="solid"/>
                      <a:round/>
                      <a:headEnd type="none" w="med" len="med"/>
                      <a:tailEnd type="none" w="med" len="med"/>
                    </a:lnR>
                    <a:lnT w="12700" cap="flat" cmpd="sng" algn="ctr">
                      <a:solidFill>
                        <a:schemeClr val="accent3">
                          <a:lumMod val="40000"/>
                          <a:lumOff val="60000"/>
                        </a:schemeClr>
                      </a:solidFill>
                      <a:prstDash val="solid"/>
                      <a:round/>
                      <a:headEnd type="none" w="med" len="med"/>
                      <a:tailEnd type="none" w="med" len="med"/>
                    </a:lnT>
                    <a:lnB w="12700" cap="flat" cmpd="sng" algn="ctr">
                      <a:solidFill>
                        <a:schemeClr val="accent3">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1"/>
                  </a:ext>
                </a:extLst>
              </a:tr>
              <a:tr h="408370">
                <a:tc gridSpan="3">
                  <a:txBody>
                    <a:bodyPr/>
                    <a:lstStyle/>
                    <a:p>
                      <a:pPr marL="0" marR="0" lvl="0" indent="0" algn="ctr" rtl="0">
                        <a:spcBef>
                          <a:spcPts val="0"/>
                        </a:spcBef>
                        <a:spcAft>
                          <a:spcPts val="0"/>
                        </a:spcAft>
                        <a:buNone/>
                      </a:pPr>
                      <a:endParaRPr sz="16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lumMod val="40000"/>
                          <a:lumOff val="6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966919771"/>
                  </a:ext>
                </a:extLst>
              </a:tr>
              <a:tr h="408370">
                <a:tc gridSpan="3">
                  <a:txBody>
                    <a:bodyPr/>
                    <a:lstStyle/>
                    <a:p>
                      <a:pPr marL="0" marR="0" lvl="0" indent="0" algn="ctr" rtl="0">
                        <a:spcBef>
                          <a:spcPts val="0"/>
                        </a:spcBef>
                        <a:spcAft>
                          <a:spcPts val="0"/>
                        </a:spcAft>
                        <a:buNone/>
                      </a:pPr>
                      <a:r>
                        <a:rPr lang="fr-CA" sz="1600" b="1" i="0" u="none" strike="noStrik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RÉALISATION DES APPRENTISSAGES</a:t>
                      </a:r>
                      <a:endPar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solidFill>
                      <a:schemeClr val="accent3">
                        <a:lumMod val="60000"/>
                        <a:lumOff val="40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2"/>
                  </a:ext>
                </a:extLst>
              </a:tr>
              <a:tr h="408370">
                <a:tc>
                  <a:txBody>
                    <a:bodyPr/>
                    <a:lstStyle/>
                    <a:p>
                      <a:pPr marL="0" marR="0" lvl="0" indent="0" algn="ctr" rtl="0">
                        <a:spcBef>
                          <a:spcPts val="0"/>
                        </a:spcBef>
                        <a:spcAft>
                          <a:spcPts val="0"/>
                        </a:spcAft>
                        <a:buNone/>
                      </a:pPr>
                      <a:r>
                        <a:rPr lang="fr-CA" sz="1400">
                          <a:latin typeface="Noto Sans" panose="020B0502040504020204" pitchFamily="34" charset="0"/>
                          <a:ea typeface="Noto Sans" panose="020B0502040504020204" pitchFamily="34" charset="0"/>
                          <a:cs typeface="Noto Sans" panose="020B0502040504020204" pitchFamily="34" charset="0"/>
                        </a:rPr>
                        <a:t>Collecte</a:t>
                      </a:r>
                      <a:endParaRPr sz="14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fr-CA" sz="1400" dirty="0">
                          <a:latin typeface="Noto Sans" panose="020B0502040504020204" pitchFamily="34" charset="0"/>
                          <a:ea typeface="Noto Sans" panose="020B0502040504020204" pitchFamily="34" charset="0"/>
                          <a:cs typeface="Noto Sans" panose="020B0502040504020204" pitchFamily="34" charset="0"/>
                        </a:rPr>
                        <a:t>Traitement</a:t>
                      </a:r>
                      <a:endParaRP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fr-CA" sz="1400">
                          <a:latin typeface="Noto Sans" panose="020B0502040504020204" pitchFamily="34" charset="0"/>
                          <a:ea typeface="Noto Sans" panose="020B0502040504020204" pitchFamily="34" charset="0"/>
                          <a:cs typeface="Noto Sans" panose="020B0502040504020204" pitchFamily="34" charset="0"/>
                        </a:rPr>
                        <a:t>Communication</a:t>
                      </a:r>
                      <a:endParaRPr sz="14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3"/>
                  </a:ext>
                </a:extLst>
              </a:tr>
              <a:tr h="408370">
                <a:tc gridSpan="3">
                  <a:txBody>
                    <a:bodyPr/>
                    <a:lstStyle/>
                    <a:p>
                      <a:pPr marL="0" marR="0" lvl="0" indent="0" algn="ctr" rtl="0">
                        <a:spcBef>
                          <a:spcPts val="0"/>
                        </a:spcBef>
                        <a:spcAft>
                          <a:spcPts val="0"/>
                        </a:spcAft>
                        <a:buNone/>
                      </a:pPr>
                      <a:endParaRPr sz="16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121139609"/>
                  </a:ext>
                </a:extLst>
              </a:tr>
              <a:tr h="408370">
                <a:tc gridSpan="3">
                  <a:txBody>
                    <a:bodyPr/>
                    <a:lstStyle/>
                    <a:p>
                      <a:pPr marL="0" marR="0" lvl="0" indent="0" algn="ctr" rtl="0">
                        <a:spcBef>
                          <a:spcPts val="0"/>
                        </a:spcBef>
                        <a:spcAft>
                          <a:spcPts val="0"/>
                        </a:spcAft>
                        <a:buNone/>
                      </a:pPr>
                      <a:r>
                        <a:rPr lang="fr-CA" sz="1600" b="1" i="0" u="none" strike="noStrik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INTÉGRATION DES APPRENTISSAGES </a:t>
                      </a:r>
                      <a:endPar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4"/>
                  </a:ext>
                </a:extLst>
              </a:tr>
              <a:tr h="624918">
                <a:tc>
                  <a:txBody>
                    <a:bodyPr/>
                    <a:lstStyle/>
                    <a:p>
                      <a:pPr marL="0" marR="0" lvl="0" indent="0" algn="ctr" rtl="0">
                        <a:spcBef>
                          <a:spcPts val="0"/>
                        </a:spcBef>
                        <a:spcAft>
                          <a:spcPts val="0"/>
                        </a:spcAft>
                        <a:buNone/>
                      </a:pPr>
                      <a:r>
                        <a:rPr lang="fr-CA" sz="1400">
                          <a:latin typeface="Noto Sans" panose="020B0502040504020204" pitchFamily="34" charset="0"/>
                          <a:ea typeface="Noto Sans" panose="020B0502040504020204" pitchFamily="34" charset="0"/>
                          <a:cs typeface="Noto Sans" panose="020B0502040504020204" pitchFamily="34" charset="0"/>
                        </a:rPr>
                        <a:t>Décontextualisation</a:t>
                      </a:r>
                      <a:endParaRPr sz="14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fr-CA" sz="1400" dirty="0" err="1">
                          <a:latin typeface="Noto Sans" panose="020B0502040504020204" pitchFamily="34" charset="0"/>
                          <a:ea typeface="Noto Sans" panose="020B0502040504020204" pitchFamily="34" charset="0"/>
                          <a:cs typeface="Noto Sans" panose="020B0502040504020204" pitchFamily="34" charset="0"/>
                        </a:rPr>
                        <a:t>Recontextualisation</a:t>
                      </a:r>
                      <a:endParaRP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fr-CA" sz="1400" dirty="0">
                          <a:latin typeface="Noto Sans" panose="020B0502040504020204" pitchFamily="34" charset="0"/>
                          <a:ea typeface="Noto Sans" panose="020B0502040504020204" pitchFamily="34" charset="0"/>
                          <a:cs typeface="Noto Sans" panose="020B0502040504020204" pitchFamily="34" charset="0"/>
                        </a:rPr>
                        <a:t>Consolidation </a:t>
                      </a:r>
                      <a:br>
                        <a:rPr lang="fr-CA" sz="1400" dirty="0">
                          <a:latin typeface="Noto Sans" panose="020B0502040504020204" pitchFamily="34" charset="0"/>
                          <a:ea typeface="Noto Sans" panose="020B0502040504020204" pitchFamily="34" charset="0"/>
                          <a:cs typeface="Noto Sans" panose="020B0502040504020204" pitchFamily="34" charset="0"/>
                        </a:rPr>
                      </a:br>
                      <a:r>
                        <a:rPr lang="fr-CA" sz="1400" dirty="0">
                          <a:latin typeface="Noto Sans" panose="020B0502040504020204" pitchFamily="34" charset="0"/>
                          <a:ea typeface="Noto Sans" panose="020B0502040504020204" pitchFamily="34" charset="0"/>
                          <a:cs typeface="Noto Sans" panose="020B0502040504020204" pitchFamily="34" charset="0"/>
                        </a:rPr>
                        <a:t>ou enrichissement</a:t>
                      </a:r>
                      <a:endParaRPr sz="140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0056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Le retour réflexif</a:t>
            </a:r>
            <a:endParaRPr lang="fr-FR" sz="2400" i="1" dirty="0">
              <a:solidFill>
                <a:srgbClr val="7030A0"/>
              </a:solidFill>
            </a:endParaRPr>
          </a:p>
        </p:txBody>
      </p:sp>
      <p:sp>
        <p:nvSpPr>
          <p:cNvPr id="7" name="Google Shape;364;p20">
            <a:extLst>
              <a:ext uri="{FF2B5EF4-FFF2-40B4-BE49-F238E27FC236}">
                <a16:creationId xmlns:a16="http://schemas.microsoft.com/office/drawing/2014/main" id="{D7F7A7FB-F0C2-12F0-CBAE-40813B90D005}"/>
              </a:ext>
            </a:extLst>
          </p:cNvPr>
          <p:cNvSpPr txBox="1"/>
          <p:nvPr/>
        </p:nvSpPr>
        <p:spPr>
          <a:xfrm>
            <a:off x="2331041" y="2015694"/>
            <a:ext cx="7807290" cy="2826612"/>
          </a:xfrm>
          <a:prstGeom prst="rect">
            <a:avLst/>
          </a:prstGeom>
          <a:noFill/>
          <a:ln>
            <a:noFill/>
          </a:ln>
        </p:spPr>
        <p:txBody>
          <a:bodyPr spcFirstLastPara="1" wrap="square" lIns="0" tIns="0" rIns="0" bIns="0" anchor="t" anchorCtr="0">
            <a:noAutofit/>
          </a:bodyPr>
          <a:lstStyle/>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L’enseignant s’interroge sur les informations recueillies par rapport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au développement des compétences. </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À la lumière de ces informations, il peut décider de créer une nouvelle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situation d’apprentissage à l’intérieur d’une famille de situations qui permettra, par exemple, de consolider les apprentissages. </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est aussi possible d’offrir aux élèves n’ayant pas maîtrisé les acquis ciblés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des ateliers de remédiation en différenciant, c'est-à-dire en amenant d’autres façons d’aborder de nouveau les concepts et stratégies travaillés.</a:t>
            </a:r>
          </a:p>
        </p:txBody>
      </p:sp>
    </p:spTree>
    <p:extLst>
      <p:ext uri="{BB962C8B-B14F-4D97-AF65-F5344CB8AC3E}">
        <p14:creationId xmlns:p14="http://schemas.microsoft.com/office/powerpoint/2010/main" val="3539208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Aide-mémoire pour faciliter la réflexion</a:t>
            </a:r>
          </a:p>
        </p:txBody>
      </p:sp>
      <p:sp>
        <p:nvSpPr>
          <p:cNvPr id="7" name="Google Shape;364;p20">
            <a:extLst>
              <a:ext uri="{FF2B5EF4-FFF2-40B4-BE49-F238E27FC236}">
                <a16:creationId xmlns:a16="http://schemas.microsoft.com/office/drawing/2014/main" id="{D7F7A7FB-F0C2-12F0-CBAE-40813B90D005}"/>
              </a:ext>
            </a:extLst>
          </p:cNvPr>
          <p:cNvSpPr txBox="1"/>
          <p:nvPr/>
        </p:nvSpPr>
        <p:spPr>
          <a:xfrm>
            <a:off x="2331041" y="2015694"/>
            <a:ext cx="7807290" cy="3036366"/>
          </a:xfrm>
          <a:prstGeom prst="rect">
            <a:avLst/>
          </a:prstGeom>
          <a:noFill/>
          <a:ln>
            <a:noFill/>
          </a:ln>
        </p:spPr>
        <p:txBody>
          <a:bodyPr spcFirstLastPara="1" wrap="square" lIns="0" tIns="0" rIns="0" bIns="0" numCol="2" anchor="t" anchorCtr="0">
            <a:noAutofit/>
          </a:bodyPr>
          <a:lstStyle/>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 qui a bien fonctionné.</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Des bonnes idées à ne pas oublier.</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 qui n’a pas fonctionné.</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 qu’il faut éviter.</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 qui me questionne.</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 que je veux discuter au sein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du groupe de travail.</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 qui m’aurait été utile.</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Des remarques d’élèves à retenir.</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Des questions de collègues de l’école.</a:t>
            </a:r>
          </a:p>
          <a:p>
            <a:pPr marL="180000" marR="0" lvl="0" indent="-180000" algn="l" rtl="0">
              <a:lnSpc>
                <a:spcPct val="120000"/>
              </a:lnSpc>
              <a:spcBef>
                <a:spcPts val="0"/>
              </a:spcBef>
              <a:spcAft>
                <a:spcPts val="1200"/>
              </a:spcAft>
              <a:buClr>
                <a:srgbClr val="FFC000"/>
              </a:buClr>
              <a:buSzPts val="18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Etc.</a:t>
            </a:r>
          </a:p>
        </p:txBody>
      </p:sp>
    </p:spTree>
    <p:extLst>
      <p:ext uri="{BB962C8B-B14F-4D97-AF65-F5344CB8AC3E}">
        <p14:creationId xmlns:p14="http://schemas.microsoft.com/office/powerpoint/2010/main" val="353542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Le schéma de la structure </a:t>
            </a:r>
            <a:br>
              <a:rPr lang="fr-FR" sz="2400" b="1" dirty="0">
                <a:solidFill>
                  <a:srgbClr val="7030A0"/>
                </a:solidFill>
              </a:rPr>
            </a:br>
            <a:r>
              <a:rPr lang="fr-FR" sz="2400" b="1" dirty="0">
                <a:solidFill>
                  <a:srgbClr val="7030A0"/>
                </a:solidFill>
              </a:rPr>
              <a:t>d’une situation d’apprentissage et d’évaluation</a:t>
            </a:r>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6" name="Google Shape;281;p13">
            <a:extLst>
              <a:ext uri="{FF2B5EF4-FFF2-40B4-BE49-F238E27FC236}">
                <a16:creationId xmlns:a16="http://schemas.microsoft.com/office/drawing/2014/main" id="{D56CA7EB-142E-F32D-FFBB-E5F485FB9158}"/>
              </a:ext>
            </a:extLst>
          </p:cNvPr>
          <p:cNvSpPr txBox="1"/>
          <p:nvPr/>
        </p:nvSpPr>
        <p:spPr>
          <a:xfrm>
            <a:off x="2341656" y="2001268"/>
            <a:ext cx="8098405" cy="2957513"/>
          </a:xfrm>
          <a:prstGeom prst="rect">
            <a:avLst/>
          </a:prstGeom>
          <a:noFill/>
          <a:ln>
            <a:noFill/>
          </a:ln>
        </p:spPr>
        <p:txBody>
          <a:bodyPr spcFirstLastPara="1" wrap="square" lIns="0" tIns="0" rIns="0" bIns="0" anchor="t" anchorCtr="0">
            <a:noAutofit/>
          </a:bodyPr>
          <a:lstStyle/>
          <a:p>
            <a:pPr lvl="0" algn="just">
              <a:lnSpc>
                <a:spcPct val="120000"/>
              </a:lnSpc>
              <a:buClr>
                <a:schemeClr val="dk1"/>
              </a:buClr>
              <a:buSzPts val="2000"/>
            </a:pPr>
            <a:r>
              <a:rPr lang="fr-FR" dirty="0">
                <a:latin typeface="Noto Sans" panose="020B0502040504020204" pitchFamily="34" charset="0"/>
                <a:ea typeface="Noto Sans" panose="020B0502040504020204" pitchFamily="34" charset="0"/>
                <a:cs typeface="Noto Sans" panose="020B0502040504020204" pitchFamily="34" charset="0"/>
                <a:sym typeface="Calibri"/>
              </a:rPr>
              <a:t>Dans le haut du continuum se trouvent les trois temps pédagogiques de la situation d’apprentissage et d’évaluation </a:t>
            </a:r>
            <a:r>
              <a:rPr lang="fr-FR"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(1)</a:t>
            </a:r>
            <a:r>
              <a:rPr lang="fr-FR" dirty="0">
                <a:latin typeface="Noto Sans" panose="020B0502040504020204" pitchFamily="34" charset="0"/>
                <a:ea typeface="Noto Sans" panose="020B0502040504020204" pitchFamily="34" charset="0"/>
                <a:cs typeface="Noto Sans" panose="020B0502040504020204" pitchFamily="34" charset="0"/>
                <a:sym typeface="Calibri"/>
              </a:rPr>
              <a:t>. Chaque temps pédagogique est divisé à nouveau au besoin. La planification, par exemple, comporte deux volets </a:t>
            </a:r>
            <a:r>
              <a:rPr lang="fr-FR"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(2)</a:t>
            </a:r>
            <a:r>
              <a:rPr lang="fr-FR" dirty="0">
                <a:latin typeface="Noto Sans" panose="020B0502040504020204" pitchFamily="34" charset="0"/>
                <a:ea typeface="Noto Sans" panose="020B0502040504020204" pitchFamily="34" charset="0"/>
                <a:cs typeface="Noto Sans" panose="020B0502040504020204" pitchFamily="34" charset="0"/>
                <a:sym typeface="Calibri"/>
              </a:rPr>
              <a:t> : la planification des apprentissages et la planification de l’évaluation. Quant à l’action en classe, elle comprend trois phases </a:t>
            </a:r>
            <a:r>
              <a:rPr lang="fr-FR"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(3)</a:t>
            </a:r>
            <a:r>
              <a:rPr lang="fr-FR" dirty="0">
                <a:latin typeface="Noto Sans" panose="020B0502040504020204" pitchFamily="34" charset="0"/>
                <a:ea typeface="Noto Sans" panose="020B0502040504020204" pitchFamily="34" charset="0"/>
                <a:cs typeface="Noto Sans" panose="020B0502040504020204" pitchFamily="34" charset="0"/>
                <a:sym typeface="Calibri"/>
              </a:rPr>
              <a:t> : la préparation, la réalisation et l’intégration. Enfin, chaque phase de l’action en classe est divisée en trois activités </a:t>
            </a:r>
            <a:r>
              <a:rPr lang="fr-FR" b="1" dirty="0">
                <a:solidFill>
                  <a:schemeClr val="accent3"/>
                </a:solidFill>
                <a:latin typeface="Noto Sans" panose="020B0502040504020204" pitchFamily="34" charset="0"/>
                <a:ea typeface="Noto Sans" panose="020B0502040504020204" pitchFamily="34" charset="0"/>
                <a:cs typeface="Noto Sans" panose="020B0502040504020204" pitchFamily="34" charset="0"/>
                <a:sym typeface="Calibri"/>
              </a:rPr>
              <a:t>(4)</a:t>
            </a:r>
            <a:r>
              <a:rPr lang="fr-FR" dirty="0">
                <a:latin typeface="Noto Sans" panose="020B0502040504020204" pitchFamily="34" charset="0"/>
                <a:ea typeface="Noto Sans" panose="020B0502040504020204" pitchFamily="34" charset="0"/>
                <a:cs typeface="Noto Sans" panose="020B0502040504020204" pitchFamily="34" charset="0"/>
                <a:sym typeface="Calibri"/>
              </a:rPr>
              <a:t>. Chaque phase peut contenir entre une et trois activités.</a:t>
            </a:r>
          </a:p>
        </p:txBody>
      </p:sp>
    </p:spTree>
    <p:extLst>
      <p:ext uri="{BB962C8B-B14F-4D97-AF65-F5344CB8AC3E}">
        <p14:creationId xmlns:p14="http://schemas.microsoft.com/office/powerpoint/2010/main" val="205368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4</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Les trois temps pédagogiques</a:t>
            </a:r>
          </a:p>
        </p:txBody>
      </p:sp>
      <p:sp>
        <p:nvSpPr>
          <p:cNvPr id="8" name="Google Shape;451;p29">
            <a:extLst>
              <a:ext uri="{FF2B5EF4-FFF2-40B4-BE49-F238E27FC236}">
                <a16:creationId xmlns:a16="http://schemas.microsoft.com/office/drawing/2014/main" id="{F690A8AA-DBDE-C252-40BD-12891F4FAEAC}"/>
              </a:ext>
            </a:extLst>
          </p:cNvPr>
          <p:cNvSpPr/>
          <p:nvPr/>
        </p:nvSpPr>
        <p:spPr>
          <a:xfrm>
            <a:off x="2077023" y="2293059"/>
            <a:ext cx="8309037" cy="3065504"/>
          </a:xfrm>
          <a:prstGeom prst="rightArrowCallout">
            <a:avLst>
              <a:gd name="adj1" fmla="val 30898"/>
              <a:gd name="adj2" fmla="val 32981"/>
              <a:gd name="adj3" fmla="val 14605"/>
              <a:gd name="adj4" fmla="val 93648"/>
            </a:avLst>
          </a:prstGeom>
          <a:solidFill>
            <a:srgbClr val="FFCC66"/>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Google Shape;457;p29">
            <a:extLst>
              <a:ext uri="{FF2B5EF4-FFF2-40B4-BE49-F238E27FC236}">
                <a16:creationId xmlns:a16="http://schemas.microsoft.com/office/drawing/2014/main" id="{445FDEB9-4581-4482-8ADD-F4D968605FA7}"/>
              </a:ext>
            </a:extLst>
          </p:cNvPr>
          <p:cNvSpPr txBox="1"/>
          <p:nvPr/>
        </p:nvSpPr>
        <p:spPr>
          <a:xfrm>
            <a:off x="6541072" y="4853738"/>
            <a:ext cx="330200" cy="292100"/>
          </a:xfrm>
          <a:prstGeom prst="rect">
            <a:avLst/>
          </a:prstGeom>
          <a:solidFill>
            <a:srgbClr val="FF0000"/>
          </a:solidFill>
          <a:ln w="9525" cap="flat" cmpd="sng">
            <a:no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fr-CA" sz="1200" b="1">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rPr>
              <a:t>3</a:t>
            </a:r>
            <a:endParaRPr sz="1800" b="1">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p:txBody>
      </p:sp>
      <p:grpSp>
        <p:nvGrpSpPr>
          <p:cNvPr id="10" name="Google Shape;458;p29">
            <a:extLst>
              <a:ext uri="{FF2B5EF4-FFF2-40B4-BE49-F238E27FC236}">
                <a16:creationId xmlns:a16="http://schemas.microsoft.com/office/drawing/2014/main" id="{BF6F5D85-D2B7-D9FC-FD03-E7FFC87C7B84}"/>
              </a:ext>
            </a:extLst>
          </p:cNvPr>
          <p:cNvGrpSpPr/>
          <p:nvPr/>
        </p:nvGrpSpPr>
        <p:grpSpPr>
          <a:xfrm>
            <a:off x="2796159" y="3801227"/>
            <a:ext cx="1314450" cy="942975"/>
            <a:chOff x="1752" y="8978"/>
            <a:chExt cx="2069" cy="1485"/>
          </a:xfrm>
        </p:grpSpPr>
        <p:cxnSp>
          <p:nvCxnSpPr>
            <p:cNvPr id="37" name="Google Shape;459;p29">
              <a:extLst>
                <a:ext uri="{FF2B5EF4-FFF2-40B4-BE49-F238E27FC236}">
                  <a16:creationId xmlns:a16="http://schemas.microsoft.com/office/drawing/2014/main" id="{47C58292-C0EB-14B2-A896-7C37D4CD497A}"/>
                </a:ext>
              </a:extLst>
            </p:cNvPr>
            <p:cNvCxnSpPr/>
            <p:nvPr/>
          </p:nvCxnSpPr>
          <p:spPr>
            <a:xfrm rot="10800000">
              <a:off x="1752" y="10461"/>
              <a:ext cx="2069" cy="2"/>
            </a:xfrm>
            <a:prstGeom prst="straightConnector1">
              <a:avLst/>
            </a:prstGeom>
            <a:noFill/>
            <a:ln w="28575" cap="flat" cmpd="sng">
              <a:solidFill>
                <a:srgbClr val="7030A0"/>
              </a:solidFill>
              <a:prstDash val="solid"/>
              <a:round/>
              <a:headEnd type="none" w="med" len="med"/>
              <a:tailEnd type="none" w="med" len="med"/>
            </a:ln>
          </p:spPr>
        </p:cxnSp>
        <p:cxnSp>
          <p:nvCxnSpPr>
            <p:cNvPr id="38" name="Google Shape;460;p29">
              <a:extLst>
                <a:ext uri="{FF2B5EF4-FFF2-40B4-BE49-F238E27FC236}">
                  <a16:creationId xmlns:a16="http://schemas.microsoft.com/office/drawing/2014/main" id="{53001D63-7090-5D1A-8C0C-0E694F7FDDC7}"/>
                </a:ext>
              </a:extLst>
            </p:cNvPr>
            <p:cNvCxnSpPr/>
            <p:nvPr/>
          </p:nvCxnSpPr>
          <p:spPr>
            <a:xfrm rot="10800000">
              <a:off x="3821" y="8978"/>
              <a:ext cx="0" cy="1485"/>
            </a:xfrm>
            <a:prstGeom prst="straightConnector1">
              <a:avLst/>
            </a:prstGeom>
            <a:noFill/>
            <a:ln w="28575" cap="flat" cmpd="sng">
              <a:solidFill>
                <a:srgbClr val="7030A0"/>
              </a:solidFill>
              <a:prstDash val="solid"/>
              <a:round/>
              <a:headEnd type="none" w="med" len="med"/>
              <a:tailEnd type="triangle" w="med" len="med"/>
            </a:ln>
          </p:spPr>
        </p:cxnSp>
        <p:cxnSp>
          <p:nvCxnSpPr>
            <p:cNvPr id="39" name="Google Shape;461;p29">
              <a:extLst>
                <a:ext uri="{FF2B5EF4-FFF2-40B4-BE49-F238E27FC236}">
                  <a16:creationId xmlns:a16="http://schemas.microsoft.com/office/drawing/2014/main" id="{10C571B3-F6F3-2B5E-9F4D-96757263A9B6}"/>
                </a:ext>
              </a:extLst>
            </p:cNvPr>
            <p:cNvCxnSpPr/>
            <p:nvPr/>
          </p:nvCxnSpPr>
          <p:spPr>
            <a:xfrm rot="10800000">
              <a:off x="1752" y="8978"/>
              <a:ext cx="0" cy="1485"/>
            </a:xfrm>
            <a:prstGeom prst="straightConnector1">
              <a:avLst/>
            </a:prstGeom>
            <a:noFill/>
            <a:ln w="28575" cap="flat" cmpd="sng">
              <a:solidFill>
                <a:srgbClr val="7030A0"/>
              </a:solidFill>
              <a:prstDash val="solid"/>
              <a:round/>
              <a:headEnd type="none" w="med" len="med"/>
              <a:tailEnd type="triangle" w="med" len="med"/>
            </a:ln>
          </p:spPr>
        </p:cxnSp>
      </p:grpSp>
      <p:sp>
        <p:nvSpPr>
          <p:cNvPr id="11" name="Google Shape;462;p29">
            <a:extLst>
              <a:ext uri="{FF2B5EF4-FFF2-40B4-BE49-F238E27FC236}">
                <a16:creationId xmlns:a16="http://schemas.microsoft.com/office/drawing/2014/main" id="{A26FB19A-AF77-90ED-0773-4A76FAD61279}"/>
              </a:ext>
            </a:extLst>
          </p:cNvPr>
          <p:cNvSpPr txBox="1"/>
          <p:nvPr/>
        </p:nvSpPr>
        <p:spPr>
          <a:xfrm>
            <a:off x="3300984" y="4742932"/>
            <a:ext cx="330200" cy="292100"/>
          </a:xfrm>
          <a:prstGeom prst="rect">
            <a:avLst/>
          </a:prstGeom>
          <a:solidFill>
            <a:schemeClr val="folHlink"/>
          </a:solidFill>
          <a:ln w="9525" cap="flat" cmpd="sng">
            <a:no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fr-CA" sz="12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rPr>
              <a:t>2</a:t>
            </a:r>
            <a:endParaRPr sz="1800" b="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p:txBody>
      </p:sp>
      <p:grpSp>
        <p:nvGrpSpPr>
          <p:cNvPr id="12" name="Google Shape;463;p29">
            <a:extLst>
              <a:ext uri="{FF2B5EF4-FFF2-40B4-BE49-F238E27FC236}">
                <a16:creationId xmlns:a16="http://schemas.microsoft.com/office/drawing/2014/main" id="{9F437083-23F1-67CA-4451-48286A817829}"/>
              </a:ext>
            </a:extLst>
          </p:cNvPr>
          <p:cNvGrpSpPr/>
          <p:nvPr/>
        </p:nvGrpSpPr>
        <p:grpSpPr>
          <a:xfrm>
            <a:off x="4704334" y="4034589"/>
            <a:ext cx="3613150" cy="460375"/>
            <a:chOff x="5569" y="8958"/>
            <a:chExt cx="5691" cy="724"/>
          </a:xfrm>
        </p:grpSpPr>
        <p:cxnSp>
          <p:nvCxnSpPr>
            <p:cNvPr id="34" name="Google Shape;464;p29">
              <a:extLst>
                <a:ext uri="{FF2B5EF4-FFF2-40B4-BE49-F238E27FC236}">
                  <a16:creationId xmlns:a16="http://schemas.microsoft.com/office/drawing/2014/main" id="{C8C9C63A-E9CD-27BA-7968-191FBF323B91}"/>
                </a:ext>
              </a:extLst>
            </p:cNvPr>
            <p:cNvCxnSpPr/>
            <p:nvPr/>
          </p:nvCxnSpPr>
          <p:spPr>
            <a:xfrm rot="10800000">
              <a:off x="5569" y="9680"/>
              <a:ext cx="5691" cy="0"/>
            </a:xfrm>
            <a:prstGeom prst="straightConnector1">
              <a:avLst/>
            </a:prstGeom>
            <a:noFill/>
            <a:ln w="28575" cap="flat" cmpd="sng">
              <a:solidFill>
                <a:srgbClr val="00B050"/>
              </a:solidFill>
              <a:prstDash val="solid"/>
              <a:round/>
              <a:headEnd type="none" w="med" len="med"/>
              <a:tailEnd type="none" w="med" len="med"/>
            </a:ln>
          </p:spPr>
        </p:cxnSp>
        <p:cxnSp>
          <p:nvCxnSpPr>
            <p:cNvPr id="35" name="Google Shape;465;p29">
              <a:extLst>
                <a:ext uri="{FF2B5EF4-FFF2-40B4-BE49-F238E27FC236}">
                  <a16:creationId xmlns:a16="http://schemas.microsoft.com/office/drawing/2014/main" id="{13E8A590-7C03-A861-FFA9-B26920F79321}"/>
                </a:ext>
              </a:extLst>
            </p:cNvPr>
            <p:cNvCxnSpPr/>
            <p:nvPr/>
          </p:nvCxnSpPr>
          <p:spPr>
            <a:xfrm rot="10800000">
              <a:off x="6340" y="8958"/>
              <a:ext cx="0" cy="722"/>
            </a:xfrm>
            <a:prstGeom prst="straightConnector1">
              <a:avLst/>
            </a:prstGeom>
            <a:noFill/>
            <a:ln w="28575" cap="flat" cmpd="sng">
              <a:solidFill>
                <a:srgbClr val="00B050"/>
              </a:solidFill>
              <a:prstDash val="solid"/>
              <a:round/>
              <a:headEnd type="none" w="med" len="med"/>
              <a:tailEnd type="triangle" w="med" len="med"/>
            </a:ln>
          </p:spPr>
        </p:cxnSp>
        <p:cxnSp>
          <p:nvCxnSpPr>
            <p:cNvPr id="36" name="Google Shape;466;p29">
              <a:extLst>
                <a:ext uri="{FF2B5EF4-FFF2-40B4-BE49-F238E27FC236}">
                  <a16:creationId xmlns:a16="http://schemas.microsoft.com/office/drawing/2014/main" id="{F386464D-BCD2-34D1-506B-2488FB4F2ECC}"/>
                </a:ext>
              </a:extLst>
            </p:cNvPr>
            <p:cNvCxnSpPr/>
            <p:nvPr/>
          </p:nvCxnSpPr>
          <p:spPr>
            <a:xfrm rot="10800000">
              <a:off x="5570" y="8960"/>
              <a:ext cx="0" cy="722"/>
            </a:xfrm>
            <a:prstGeom prst="straightConnector1">
              <a:avLst/>
            </a:prstGeom>
            <a:noFill/>
            <a:ln w="28575" cap="flat" cmpd="sng">
              <a:solidFill>
                <a:srgbClr val="00B050"/>
              </a:solidFill>
              <a:prstDash val="solid"/>
              <a:round/>
              <a:headEnd type="none" w="med" len="med"/>
              <a:tailEnd type="triangle" w="med" len="med"/>
            </a:ln>
          </p:spPr>
        </p:cxnSp>
      </p:grpSp>
      <p:sp>
        <p:nvSpPr>
          <p:cNvPr id="13" name="Google Shape;474;p29">
            <a:extLst>
              <a:ext uri="{FF2B5EF4-FFF2-40B4-BE49-F238E27FC236}">
                <a16:creationId xmlns:a16="http://schemas.microsoft.com/office/drawing/2014/main" id="{8A11131C-7D07-CEF5-DC9F-D9F88E3D0069}"/>
              </a:ext>
            </a:extLst>
          </p:cNvPr>
          <p:cNvSpPr txBox="1"/>
          <p:nvPr/>
        </p:nvSpPr>
        <p:spPr>
          <a:xfrm>
            <a:off x="4885309" y="4494963"/>
            <a:ext cx="330200" cy="292100"/>
          </a:xfrm>
          <a:prstGeom prst="rect">
            <a:avLst/>
          </a:prstGeom>
          <a:solidFill>
            <a:srgbClr val="33CC33"/>
          </a:solidFill>
          <a:ln w="9525" cap="flat" cmpd="sng">
            <a:no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fr-CA" sz="1200" b="1">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rPr>
              <a:t>4</a:t>
            </a:r>
            <a:endParaRPr sz="1800" b="1">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4" name="Google Shape;483;p29">
            <a:extLst>
              <a:ext uri="{FF2B5EF4-FFF2-40B4-BE49-F238E27FC236}">
                <a16:creationId xmlns:a16="http://schemas.microsoft.com/office/drawing/2014/main" id="{CF19A746-7E70-1C8F-D099-7754B72036C5}"/>
              </a:ext>
            </a:extLst>
          </p:cNvPr>
          <p:cNvSpPr/>
          <p:nvPr/>
        </p:nvSpPr>
        <p:spPr>
          <a:xfrm>
            <a:off x="2083372" y="4121901"/>
            <a:ext cx="184150" cy="64135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p>
            <a:pPr marL="0" marR="0" lvl="0" indent="0" algn="l" rtl="0">
              <a:spcBef>
                <a:spcPts val="0"/>
              </a:spcBef>
              <a:spcAft>
                <a:spcPts val="0"/>
              </a:spcAft>
              <a:buNone/>
            </a:pPr>
            <a:endParaRPr sz="180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p:txBody>
      </p:sp>
      <p:grpSp>
        <p:nvGrpSpPr>
          <p:cNvPr id="15" name="Google Shape;486;p29">
            <a:extLst>
              <a:ext uri="{FF2B5EF4-FFF2-40B4-BE49-F238E27FC236}">
                <a16:creationId xmlns:a16="http://schemas.microsoft.com/office/drawing/2014/main" id="{0686A4F8-CC21-D27B-A83F-F8902D79267F}"/>
              </a:ext>
            </a:extLst>
          </p:cNvPr>
          <p:cNvGrpSpPr/>
          <p:nvPr/>
        </p:nvGrpSpPr>
        <p:grpSpPr>
          <a:xfrm>
            <a:off x="5388548" y="3342439"/>
            <a:ext cx="2757487" cy="1527175"/>
            <a:chOff x="6732" y="8496"/>
            <a:chExt cx="4253" cy="1498"/>
          </a:xfrm>
        </p:grpSpPr>
        <p:cxnSp>
          <p:nvCxnSpPr>
            <p:cNvPr id="30" name="Google Shape;487;p29">
              <a:extLst>
                <a:ext uri="{FF2B5EF4-FFF2-40B4-BE49-F238E27FC236}">
                  <a16:creationId xmlns:a16="http://schemas.microsoft.com/office/drawing/2014/main" id="{042FEAE0-A79C-FDE2-3264-82F9F9E4A6F1}"/>
                </a:ext>
              </a:extLst>
            </p:cNvPr>
            <p:cNvCxnSpPr/>
            <p:nvPr/>
          </p:nvCxnSpPr>
          <p:spPr>
            <a:xfrm rot="10800000">
              <a:off x="6732" y="9978"/>
              <a:ext cx="4253" cy="0"/>
            </a:xfrm>
            <a:prstGeom prst="straightConnector1">
              <a:avLst/>
            </a:prstGeom>
            <a:noFill/>
            <a:ln w="28575" cap="flat" cmpd="sng">
              <a:solidFill>
                <a:srgbClr val="FF0000"/>
              </a:solidFill>
              <a:prstDash val="solid"/>
              <a:round/>
              <a:headEnd type="none" w="med" len="med"/>
              <a:tailEnd type="none" w="med" len="med"/>
            </a:ln>
          </p:spPr>
        </p:cxnSp>
        <p:cxnSp>
          <p:nvCxnSpPr>
            <p:cNvPr id="31" name="Google Shape;488;p29">
              <a:extLst>
                <a:ext uri="{FF2B5EF4-FFF2-40B4-BE49-F238E27FC236}">
                  <a16:creationId xmlns:a16="http://schemas.microsoft.com/office/drawing/2014/main" id="{8D742E88-3A52-D06A-333C-22F24AADF9C3}"/>
                </a:ext>
              </a:extLst>
            </p:cNvPr>
            <p:cNvCxnSpPr/>
            <p:nvPr/>
          </p:nvCxnSpPr>
          <p:spPr>
            <a:xfrm rot="10800000">
              <a:off x="10985" y="8509"/>
              <a:ext cx="0" cy="1485"/>
            </a:xfrm>
            <a:prstGeom prst="straightConnector1">
              <a:avLst/>
            </a:prstGeom>
            <a:noFill/>
            <a:ln w="28575" cap="flat" cmpd="sng">
              <a:solidFill>
                <a:srgbClr val="FF0000"/>
              </a:solidFill>
              <a:prstDash val="solid"/>
              <a:round/>
              <a:headEnd type="none" w="med" len="med"/>
              <a:tailEnd type="triangle" w="med" len="med"/>
            </a:ln>
          </p:spPr>
        </p:cxnSp>
        <p:cxnSp>
          <p:nvCxnSpPr>
            <p:cNvPr id="32" name="Google Shape;489;p29">
              <a:extLst>
                <a:ext uri="{FF2B5EF4-FFF2-40B4-BE49-F238E27FC236}">
                  <a16:creationId xmlns:a16="http://schemas.microsoft.com/office/drawing/2014/main" id="{17C9441A-A039-6F0B-05A7-69943174CF14}"/>
                </a:ext>
              </a:extLst>
            </p:cNvPr>
            <p:cNvCxnSpPr/>
            <p:nvPr/>
          </p:nvCxnSpPr>
          <p:spPr>
            <a:xfrm rot="10800000">
              <a:off x="8801" y="8496"/>
              <a:ext cx="0" cy="1485"/>
            </a:xfrm>
            <a:prstGeom prst="straightConnector1">
              <a:avLst/>
            </a:prstGeom>
            <a:noFill/>
            <a:ln w="28575" cap="flat" cmpd="sng">
              <a:solidFill>
                <a:srgbClr val="FF0000"/>
              </a:solidFill>
              <a:prstDash val="solid"/>
              <a:round/>
              <a:headEnd type="none" w="med" len="med"/>
              <a:tailEnd type="triangle" w="med" len="med"/>
            </a:ln>
          </p:spPr>
        </p:cxnSp>
        <p:cxnSp>
          <p:nvCxnSpPr>
            <p:cNvPr id="33" name="Google Shape;490;p29">
              <a:extLst>
                <a:ext uri="{FF2B5EF4-FFF2-40B4-BE49-F238E27FC236}">
                  <a16:creationId xmlns:a16="http://schemas.microsoft.com/office/drawing/2014/main" id="{B49DC160-1378-8440-38DB-867105AA6DBA}"/>
                </a:ext>
              </a:extLst>
            </p:cNvPr>
            <p:cNvCxnSpPr/>
            <p:nvPr/>
          </p:nvCxnSpPr>
          <p:spPr>
            <a:xfrm rot="10800000">
              <a:off x="6732" y="8496"/>
              <a:ext cx="0" cy="1485"/>
            </a:xfrm>
            <a:prstGeom prst="straightConnector1">
              <a:avLst/>
            </a:prstGeom>
            <a:noFill/>
            <a:ln w="28575" cap="flat" cmpd="sng">
              <a:solidFill>
                <a:srgbClr val="FF0000"/>
              </a:solidFill>
              <a:prstDash val="solid"/>
              <a:round/>
              <a:headEnd type="none" w="med" len="med"/>
              <a:tailEnd type="triangle" w="med" len="med"/>
            </a:ln>
          </p:spPr>
        </p:cxnSp>
      </p:grpSp>
      <p:grpSp>
        <p:nvGrpSpPr>
          <p:cNvPr id="16" name="Google Shape;452;p29">
            <a:extLst>
              <a:ext uri="{FF2B5EF4-FFF2-40B4-BE49-F238E27FC236}">
                <a16:creationId xmlns:a16="http://schemas.microsoft.com/office/drawing/2014/main" id="{15DB451B-C46F-E0EB-19BF-C6FE10CEE857}"/>
              </a:ext>
            </a:extLst>
          </p:cNvPr>
          <p:cNvGrpSpPr/>
          <p:nvPr/>
        </p:nvGrpSpPr>
        <p:grpSpPr>
          <a:xfrm>
            <a:off x="2990700" y="2105071"/>
            <a:ext cx="6261100" cy="1008062"/>
            <a:chOff x="3040" y="7580"/>
            <a:chExt cx="9860" cy="340"/>
          </a:xfrm>
        </p:grpSpPr>
        <p:cxnSp>
          <p:nvCxnSpPr>
            <p:cNvPr id="26" name="Google Shape;453;p29">
              <a:extLst>
                <a:ext uri="{FF2B5EF4-FFF2-40B4-BE49-F238E27FC236}">
                  <a16:creationId xmlns:a16="http://schemas.microsoft.com/office/drawing/2014/main" id="{661CE7F9-7B6D-A57E-202D-0746C5437D02}"/>
                </a:ext>
              </a:extLst>
            </p:cNvPr>
            <p:cNvCxnSpPr/>
            <p:nvPr/>
          </p:nvCxnSpPr>
          <p:spPr>
            <a:xfrm>
              <a:off x="3040" y="7580"/>
              <a:ext cx="9860" cy="1"/>
            </a:xfrm>
            <a:prstGeom prst="straightConnector1">
              <a:avLst/>
            </a:prstGeom>
            <a:noFill/>
            <a:ln w="28575" cap="flat" cmpd="sng">
              <a:solidFill>
                <a:srgbClr val="0070C0"/>
              </a:solidFill>
              <a:prstDash val="solid"/>
              <a:round/>
              <a:headEnd type="none" w="med" len="med"/>
              <a:tailEnd type="none" w="med" len="med"/>
            </a:ln>
          </p:spPr>
        </p:cxnSp>
        <p:cxnSp>
          <p:nvCxnSpPr>
            <p:cNvPr id="27" name="Google Shape;454;p29">
              <a:extLst>
                <a:ext uri="{FF2B5EF4-FFF2-40B4-BE49-F238E27FC236}">
                  <a16:creationId xmlns:a16="http://schemas.microsoft.com/office/drawing/2014/main" id="{F83A2107-9517-8039-2B40-FD237CEBBDC7}"/>
                </a:ext>
              </a:extLst>
            </p:cNvPr>
            <p:cNvCxnSpPr/>
            <p:nvPr/>
          </p:nvCxnSpPr>
          <p:spPr>
            <a:xfrm>
              <a:off x="3040" y="7580"/>
              <a:ext cx="0" cy="340"/>
            </a:xfrm>
            <a:prstGeom prst="straightConnector1">
              <a:avLst/>
            </a:prstGeom>
            <a:noFill/>
            <a:ln w="28575" cap="flat" cmpd="sng">
              <a:solidFill>
                <a:srgbClr val="0070C0"/>
              </a:solidFill>
              <a:prstDash val="solid"/>
              <a:round/>
              <a:headEnd type="none" w="med" len="med"/>
              <a:tailEnd type="triangle" w="med" len="med"/>
            </a:ln>
          </p:spPr>
        </p:cxnSp>
        <p:cxnSp>
          <p:nvCxnSpPr>
            <p:cNvPr id="28" name="Google Shape;455;p29">
              <a:extLst>
                <a:ext uri="{FF2B5EF4-FFF2-40B4-BE49-F238E27FC236}">
                  <a16:creationId xmlns:a16="http://schemas.microsoft.com/office/drawing/2014/main" id="{8E9C6EB3-0463-0DEF-2F2E-AD7F59C330B3}"/>
                </a:ext>
              </a:extLst>
            </p:cNvPr>
            <p:cNvCxnSpPr/>
            <p:nvPr/>
          </p:nvCxnSpPr>
          <p:spPr>
            <a:xfrm>
              <a:off x="8300" y="7580"/>
              <a:ext cx="0" cy="340"/>
            </a:xfrm>
            <a:prstGeom prst="straightConnector1">
              <a:avLst/>
            </a:prstGeom>
            <a:noFill/>
            <a:ln w="28575" cap="flat" cmpd="sng">
              <a:solidFill>
                <a:srgbClr val="0070C0"/>
              </a:solidFill>
              <a:prstDash val="solid"/>
              <a:round/>
              <a:headEnd type="none" w="med" len="med"/>
              <a:tailEnd type="triangle" w="med" len="med"/>
            </a:ln>
          </p:spPr>
        </p:cxnSp>
        <p:cxnSp>
          <p:nvCxnSpPr>
            <p:cNvPr id="29" name="Google Shape;456;p29">
              <a:extLst>
                <a:ext uri="{FF2B5EF4-FFF2-40B4-BE49-F238E27FC236}">
                  <a16:creationId xmlns:a16="http://schemas.microsoft.com/office/drawing/2014/main" id="{13C30FD8-B353-E475-6DF4-BFB8F548C3E3}"/>
                </a:ext>
              </a:extLst>
            </p:cNvPr>
            <p:cNvCxnSpPr/>
            <p:nvPr/>
          </p:nvCxnSpPr>
          <p:spPr>
            <a:xfrm>
              <a:off x="12900" y="7580"/>
              <a:ext cx="0" cy="340"/>
            </a:xfrm>
            <a:prstGeom prst="straightConnector1">
              <a:avLst/>
            </a:prstGeom>
            <a:noFill/>
            <a:ln w="28575" cap="flat" cmpd="sng">
              <a:solidFill>
                <a:srgbClr val="0070C0"/>
              </a:solidFill>
              <a:prstDash val="solid"/>
              <a:round/>
              <a:headEnd type="none" w="med" len="med"/>
              <a:tailEnd type="triangle" w="med" len="med"/>
            </a:ln>
          </p:spPr>
        </p:cxnSp>
      </p:grpSp>
      <p:cxnSp>
        <p:nvCxnSpPr>
          <p:cNvPr id="17" name="Google Shape;467;p29">
            <a:extLst>
              <a:ext uri="{FF2B5EF4-FFF2-40B4-BE49-F238E27FC236}">
                <a16:creationId xmlns:a16="http://schemas.microsoft.com/office/drawing/2014/main" id="{AE917727-349F-E7D3-06BE-EA5999D54A60}"/>
              </a:ext>
            </a:extLst>
          </p:cNvPr>
          <p:cNvCxnSpPr/>
          <p:nvPr/>
        </p:nvCxnSpPr>
        <p:spPr>
          <a:xfrm rot="10800000">
            <a:off x="5652072" y="4034588"/>
            <a:ext cx="0" cy="458788"/>
          </a:xfrm>
          <a:prstGeom prst="straightConnector1">
            <a:avLst/>
          </a:prstGeom>
          <a:noFill/>
          <a:ln w="28575" cap="flat" cmpd="sng">
            <a:solidFill>
              <a:srgbClr val="00B050"/>
            </a:solidFill>
            <a:prstDash val="solid"/>
            <a:round/>
            <a:headEnd type="none" w="med" len="med"/>
            <a:tailEnd type="triangle" w="med" len="med"/>
          </a:ln>
        </p:spPr>
      </p:cxnSp>
      <p:cxnSp>
        <p:nvCxnSpPr>
          <p:cNvPr id="18" name="Google Shape;468;p29">
            <a:extLst>
              <a:ext uri="{FF2B5EF4-FFF2-40B4-BE49-F238E27FC236}">
                <a16:creationId xmlns:a16="http://schemas.microsoft.com/office/drawing/2014/main" id="{D9CFB0F0-7231-17F0-BAA3-56639202EFAD}"/>
              </a:ext>
            </a:extLst>
          </p:cNvPr>
          <p:cNvCxnSpPr/>
          <p:nvPr/>
        </p:nvCxnSpPr>
        <p:spPr>
          <a:xfrm rot="10800000">
            <a:off x="6591872" y="4034588"/>
            <a:ext cx="0" cy="458788"/>
          </a:xfrm>
          <a:prstGeom prst="straightConnector1">
            <a:avLst/>
          </a:prstGeom>
          <a:noFill/>
          <a:ln w="28575" cap="flat" cmpd="sng">
            <a:solidFill>
              <a:srgbClr val="00B050"/>
            </a:solidFill>
            <a:prstDash val="solid"/>
            <a:round/>
            <a:headEnd type="none" w="med" len="med"/>
            <a:tailEnd type="triangle" w="med" len="med"/>
          </a:ln>
        </p:spPr>
      </p:cxnSp>
      <p:cxnSp>
        <p:nvCxnSpPr>
          <p:cNvPr id="19" name="Google Shape;469;p29">
            <a:extLst>
              <a:ext uri="{FF2B5EF4-FFF2-40B4-BE49-F238E27FC236}">
                <a16:creationId xmlns:a16="http://schemas.microsoft.com/office/drawing/2014/main" id="{85CDBB7B-CEDB-F02B-F093-035131E0165A}"/>
              </a:ext>
            </a:extLst>
          </p:cNvPr>
          <p:cNvCxnSpPr/>
          <p:nvPr/>
        </p:nvCxnSpPr>
        <p:spPr>
          <a:xfrm rot="10800000">
            <a:off x="6102922" y="4036177"/>
            <a:ext cx="0" cy="458787"/>
          </a:xfrm>
          <a:prstGeom prst="straightConnector1">
            <a:avLst/>
          </a:prstGeom>
          <a:noFill/>
          <a:ln w="28575" cap="flat" cmpd="sng">
            <a:solidFill>
              <a:srgbClr val="00B050"/>
            </a:solidFill>
            <a:prstDash val="solid"/>
            <a:round/>
            <a:headEnd type="none" w="med" len="med"/>
            <a:tailEnd type="triangle" w="med" len="med"/>
          </a:ln>
        </p:spPr>
      </p:cxnSp>
      <p:cxnSp>
        <p:nvCxnSpPr>
          <p:cNvPr id="20" name="Google Shape;470;p29">
            <a:extLst>
              <a:ext uri="{FF2B5EF4-FFF2-40B4-BE49-F238E27FC236}">
                <a16:creationId xmlns:a16="http://schemas.microsoft.com/office/drawing/2014/main" id="{C96B03A1-6C81-121F-4B29-A0DA2387562D}"/>
              </a:ext>
            </a:extLst>
          </p:cNvPr>
          <p:cNvCxnSpPr/>
          <p:nvPr/>
        </p:nvCxnSpPr>
        <p:spPr>
          <a:xfrm rot="10800000">
            <a:off x="7049072" y="4034588"/>
            <a:ext cx="0" cy="458788"/>
          </a:xfrm>
          <a:prstGeom prst="straightConnector1">
            <a:avLst/>
          </a:prstGeom>
          <a:noFill/>
          <a:ln w="28575" cap="flat" cmpd="sng">
            <a:solidFill>
              <a:srgbClr val="00B050"/>
            </a:solidFill>
            <a:prstDash val="solid"/>
            <a:round/>
            <a:headEnd type="none" w="med" len="med"/>
            <a:tailEnd type="triangle" w="med" len="med"/>
          </a:ln>
        </p:spPr>
      </p:cxnSp>
      <p:cxnSp>
        <p:nvCxnSpPr>
          <p:cNvPr id="21" name="Google Shape;471;p29">
            <a:extLst>
              <a:ext uri="{FF2B5EF4-FFF2-40B4-BE49-F238E27FC236}">
                <a16:creationId xmlns:a16="http://schemas.microsoft.com/office/drawing/2014/main" id="{A33F4ADA-CC57-2426-5FFE-4B41BD961E3E}"/>
              </a:ext>
            </a:extLst>
          </p:cNvPr>
          <p:cNvCxnSpPr/>
          <p:nvPr/>
        </p:nvCxnSpPr>
        <p:spPr>
          <a:xfrm rot="10800000">
            <a:off x="7863459" y="4034588"/>
            <a:ext cx="0" cy="458788"/>
          </a:xfrm>
          <a:prstGeom prst="straightConnector1">
            <a:avLst/>
          </a:prstGeom>
          <a:noFill/>
          <a:ln w="28575" cap="flat" cmpd="sng">
            <a:solidFill>
              <a:srgbClr val="00B050"/>
            </a:solidFill>
            <a:prstDash val="solid"/>
            <a:round/>
            <a:headEnd type="none" w="med" len="med"/>
            <a:tailEnd type="triangle" w="med" len="med"/>
          </a:ln>
        </p:spPr>
      </p:cxnSp>
      <p:cxnSp>
        <p:nvCxnSpPr>
          <p:cNvPr id="22" name="Google Shape;472;p29">
            <a:extLst>
              <a:ext uri="{FF2B5EF4-FFF2-40B4-BE49-F238E27FC236}">
                <a16:creationId xmlns:a16="http://schemas.microsoft.com/office/drawing/2014/main" id="{B07F21FF-0233-76BD-8BAB-49A856AE5A7B}"/>
              </a:ext>
            </a:extLst>
          </p:cNvPr>
          <p:cNvCxnSpPr/>
          <p:nvPr/>
        </p:nvCxnSpPr>
        <p:spPr>
          <a:xfrm rot="10800000">
            <a:off x="7374509" y="4036177"/>
            <a:ext cx="0" cy="458787"/>
          </a:xfrm>
          <a:prstGeom prst="straightConnector1">
            <a:avLst/>
          </a:prstGeom>
          <a:noFill/>
          <a:ln w="28575" cap="flat" cmpd="sng">
            <a:solidFill>
              <a:srgbClr val="00B050"/>
            </a:solidFill>
            <a:prstDash val="solid"/>
            <a:round/>
            <a:headEnd type="none" w="med" len="med"/>
            <a:tailEnd type="triangle" w="med" len="med"/>
          </a:ln>
        </p:spPr>
      </p:cxnSp>
      <p:cxnSp>
        <p:nvCxnSpPr>
          <p:cNvPr id="23" name="Google Shape;473;p29">
            <a:extLst>
              <a:ext uri="{FF2B5EF4-FFF2-40B4-BE49-F238E27FC236}">
                <a16:creationId xmlns:a16="http://schemas.microsoft.com/office/drawing/2014/main" id="{B945B322-3346-B6CC-E15B-4C8185AEFFE3}"/>
              </a:ext>
            </a:extLst>
          </p:cNvPr>
          <p:cNvCxnSpPr/>
          <p:nvPr/>
        </p:nvCxnSpPr>
        <p:spPr>
          <a:xfrm rot="10800000">
            <a:off x="8320659" y="4034588"/>
            <a:ext cx="0" cy="458788"/>
          </a:xfrm>
          <a:prstGeom prst="straightConnector1">
            <a:avLst/>
          </a:prstGeom>
          <a:noFill/>
          <a:ln w="28575" cap="flat" cmpd="sng">
            <a:solidFill>
              <a:srgbClr val="00B050"/>
            </a:solidFill>
            <a:prstDash val="solid"/>
            <a:round/>
            <a:headEnd type="none" w="med" len="med"/>
            <a:tailEnd type="triangle" w="med" len="med"/>
          </a:ln>
        </p:spPr>
      </p:cxnSp>
      <p:graphicFrame>
        <p:nvGraphicFramePr>
          <p:cNvPr id="24" name="Google Shape;497;p29">
            <a:extLst>
              <a:ext uri="{FF2B5EF4-FFF2-40B4-BE49-F238E27FC236}">
                <a16:creationId xmlns:a16="http://schemas.microsoft.com/office/drawing/2014/main" id="{3A940416-39F5-E0EF-B06A-C8DDF84DCDAF}"/>
              </a:ext>
            </a:extLst>
          </p:cNvPr>
          <p:cNvGraphicFramePr/>
          <p:nvPr>
            <p:extLst>
              <p:ext uri="{D42A27DB-BD31-4B8C-83A1-F6EECF244321}">
                <p14:modId xmlns:p14="http://schemas.microsoft.com/office/powerpoint/2010/main" val="3593560456"/>
              </p:ext>
            </p:extLst>
          </p:nvPr>
        </p:nvGraphicFramePr>
        <p:xfrm>
          <a:off x="2084159" y="1816263"/>
          <a:ext cx="7761300" cy="1943877"/>
        </p:xfrm>
        <a:graphic>
          <a:graphicData uri="http://schemas.openxmlformats.org/drawingml/2006/table">
            <a:tbl>
              <a:tblPr>
                <a:noFill/>
              </a:tblPr>
              <a:tblGrid>
                <a:gridCol w="1430350">
                  <a:extLst>
                    <a:ext uri="{9D8B030D-6E8A-4147-A177-3AD203B41FA5}">
                      <a16:colId xmlns:a16="http://schemas.microsoft.com/office/drawing/2014/main" val="20000"/>
                    </a:ext>
                  </a:extLst>
                </a:gridCol>
                <a:gridCol w="1087425">
                  <a:extLst>
                    <a:ext uri="{9D8B030D-6E8A-4147-A177-3AD203B41FA5}">
                      <a16:colId xmlns:a16="http://schemas.microsoft.com/office/drawing/2014/main" val="20001"/>
                    </a:ext>
                  </a:extLst>
                </a:gridCol>
                <a:gridCol w="452450">
                  <a:extLst>
                    <a:ext uri="{9D8B030D-6E8A-4147-A177-3AD203B41FA5}">
                      <a16:colId xmlns:a16="http://schemas.microsoft.com/office/drawing/2014/main" val="20002"/>
                    </a:ext>
                  </a:extLst>
                </a:gridCol>
                <a:gridCol w="454025">
                  <a:extLst>
                    <a:ext uri="{9D8B030D-6E8A-4147-A177-3AD203B41FA5}">
                      <a16:colId xmlns:a16="http://schemas.microsoft.com/office/drawing/2014/main" val="20003"/>
                    </a:ext>
                  </a:extLst>
                </a:gridCol>
                <a:gridCol w="454025">
                  <a:extLst>
                    <a:ext uri="{9D8B030D-6E8A-4147-A177-3AD203B41FA5}">
                      <a16:colId xmlns:a16="http://schemas.microsoft.com/office/drawing/2014/main" val="20004"/>
                    </a:ext>
                  </a:extLst>
                </a:gridCol>
                <a:gridCol w="452425">
                  <a:extLst>
                    <a:ext uri="{9D8B030D-6E8A-4147-A177-3AD203B41FA5}">
                      <a16:colId xmlns:a16="http://schemas.microsoft.com/office/drawing/2014/main" val="20005"/>
                    </a:ext>
                  </a:extLst>
                </a:gridCol>
                <a:gridCol w="454025">
                  <a:extLst>
                    <a:ext uri="{9D8B030D-6E8A-4147-A177-3AD203B41FA5}">
                      <a16:colId xmlns:a16="http://schemas.microsoft.com/office/drawing/2014/main" val="20006"/>
                    </a:ext>
                  </a:extLst>
                </a:gridCol>
                <a:gridCol w="454025">
                  <a:extLst>
                    <a:ext uri="{9D8B030D-6E8A-4147-A177-3AD203B41FA5}">
                      <a16:colId xmlns:a16="http://schemas.microsoft.com/office/drawing/2014/main" val="20007"/>
                    </a:ext>
                  </a:extLst>
                </a:gridCol>
                <a:gridCol w="452450">
                  <a:extLst>
                    <a:ext uri="{9D8B030D-6E8A-4147-A177-3AD203B41FA5}">
                      <a16:colId xmlns:a16="http://schemas.microsoft.com/office/drawing/2014/main" val="20008"/>
                    </a:ext>
                  </a:extLst>
                </a:gridCol>
                <a:gridCol w="455600">
                  <a:extLst>
                    <a:ext uri="{9D8B030D-6E8A-4147-A177-3AD203B41FA5}">
                      <a16:colId xmlns:a16="http://schemas.microsoft.com/office/drawing/2014/main" val="20009"/>
                    </a:ext>
                  </a:extLst>
                </a:gridCol>
                <a:gridCol w="454025">
                  <a:extLst>
                    <a:ext uri="{9D8B030D-6E8A-4147-A177-3AD203B41FA5}">
                      <a16:colId xmlns:a16="http://schemas.microsoft.com/office/drawing/2014/main" val="20010"/>
                    </a:ext>
                  </a:extLst>
                </a:gridCol>
                <a:gridCol w="1160475">
                  <a:extLst>
                    <a:ext uri="{9D8B030D-6E8A-4147-A177-3AD203B41FA5}">
                      <a16:colId xmlns:a16="http://schemas.microsoft.com/office/drawing/2014/main" val="20011"/>
                    </a:ext>
                  </a:extLst>
                </a:gridCol>
              </a:tblGrid>
              <a:tr h="290450">
                <a:tc gridSpan="2">
                  <a:txBody>
                    <a:bodyPr/>
                    <a:lstStyle/>
                    <a:p>
                      <a:pPr marL="0" marR="0" lvl="0" indent="0" algn="ctr" rtl="0">
                        <a:lnSpc>
                          <a:spcPct val="100000"/>
                        </a:lnSpc>
                        <a:spcBef>
                          <a:spcPts val="0"/>
                        </a:spcBef>
                        <a:spcAft>
                          <a:spcPts val="0"/>
                        </a:spcAft>
                        <a:buClr>
                          <a:schemeClr val="dk1"/>
                        </a:buClr>
                        <a:buSzPts val="1300"/>
                        <a:buFont typeface="Arial Narrow"/>
                        <a:buNone/>
                      </a:pPr>
                      <a:r>
                        <a:rPr lang="fr-CA" sz="1300" b="1"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Arial Narrow"/>
                        </a:rPr>
                        <a:t>Planification</a:t>
                      </a:r>
                      <a:endParaRPr sz="1800" b="0"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solidFill>
                  </a:tcPr>
                </a:tc>
                <a:tc hMerge="1">
                  <a:txBody>
                    <a:bodyPr/>
                    <a:lstStyle/>
                    <a:p>
                      <a:endParaRPr lang="fr-FR"/>
                    </a:p>
                  </a:txBody>
                  <a:tcPr/>
                </a:tc>
                <a:tc gridSpan="9">
                  <a:txBody>
                    <a:bodyPr/>
                    <a:lstStyle/>
                    <a:p>
                      <a:pPr marL="0" marR="0" lvl="0" indent="0" algn="ctr" rtl="0">
                        <a:lnSpc>
                          <a:spcPct val="100000"/>
                        </a:lnSpc>
                        <a:spcBef>
                          <a:spcPts val="0"/>
                        </a:spcBef>
                        <a:spcAft>
                          <a:spcPts val="0"/>
                        </a:spcAft>
                        <a:buClr>
                          <a:schemeClr val="dk1"/>
                        </a:buClr>
                        <a:buSzPts val="1300"/>
                        <a:buFont typeface="Arial Narrow"/>
                        <a:buNone/>
                      </a:pPr>
                      <a:r>
                        <a:rPr lang="fr-CA" sz="1300" b="1"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Arial Narrow"/>
                        </a:rPr>
                        <a:t>Action en classe</a:t>
                      </a:r>
                      <a:endParaRPr sz="1800" b="0"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marL="0" marR="0" lvl="0" indent="0" algn="ctr" rtl="0">
                        <a:lnSpc>
                          <a:spcPct val="100000"/>
                        </a:lnSpc>
                        <a:spcBef>
                          <a:spcPts val="0"/>
                        </a:spcBef>
                        <a:spcAft>
                          <a:spcPts val="0"/>
                        </a:spcAft>
                        <a:buClr>
                          <a:schemeClr val="dk1"/>
                        </a:buClr>
                        <a:buSzPts val="1300"/>
                        <a:buFont typeface="Arial Narrow"/>
                        <a:buNone/>
                      </a:pPr>
                      <a:r>
                        <a:rPr lang="fr-CA" sz="1300" b="1"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Arial Narrow"/>
                        </a:rPr>
                        <a:t>Retour réflexif</a:t>
                      </a:r>
                      <a:endParaRPr sz="1800" b="0"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285675">
                <a:tc>
                  <a:txBody>
                    <a:bodyPr/>
                    <a:lstStyle/>
                    <a:p>
                      <a:pPr marL="0" marR="0" lvl="0" indent="0" algn="ctr" rtl="0">
                        <a:lnSpc>
                          <a:spcPct val="90000"/>
                        </a:lnSpc>
                        <a:spcBef>
                          <a:spcPts val="0"/>
                        </a:spcBef>
                        <a:spcAft>
                          <a:spcPts val="0"/>
                        </a:spcAft>
                        <a:buClr>
                          <a:schemeClr val="dk1"/>
                        </a:buClr>
                        <a:buSzPts val="1100"/>
                        <a:buFont typeface="Arial Narrow"/>
                        <a:buNone/>
                      </a:pPr>
                      <a:r>
                        <a:rPr lang="fr-CA" sz="11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des apprentissages</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folHlink"/>
                    </a:solidFill>
                  </a:tcPr>
                </a:tc>
                <a:tc>
                  <a:txBody>
                    <a:bodyPr/>
                    <a:lstStyle/>
                    <a:p>
                      <a:pPr marL="0" marR="0" lvl="0" indent="0" algn="ctr" rtl="0">
                        <a:lnSpc>
                          <a:spcPct val="90000"/>
                        </a:lnSpc>
                        <a:spcBef>
                          <a:spcPts val="0"/>
                        </a:spcBef>
                        <a:spcAft>
                          <a:spcPts val="0"/>
                        </a:spcAft>
                        <a:buClr>
                          <a:schemeClr val="dk1"/>
                        </a:buClr>
                        <a:buSzPts val="1100"/>
                        <a:buFont typeface="Arial Narrow"/>
                        <a:buNone/>
                      </a:pPr>
                      <a:r>
                        <a:rPr lang="fr-CA" sz="11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de l’évaluation</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folHlink"/>
                    </a:solidFill>
                  </a:tcPr>
                </a:tc>
                <a:tc gridSpan="3">
                  <a:txBody>
                    <a:bodyPr/>
                    <a:lstStyle/>
                    <a:p>
                      <a:pPr marL="0" marR="0" lvl="0" indent="0" algn="ctr" rtl="0">
                        <a:lnSpc>
                          <a:spcPct val="90000"/>
                        </a:lnSpc>
                        <a:spcBef>
                          <a:spcPts val="0"/>
                        </a:spcBef>
                        <a:spcAft>
                          <a:spcPts val="0"/>
                        </a:spcAft>
                        <a:buClr>
                          <a:schemeClr val="dk1"/>
                        </a:buClr>
                        <a:buSzPts val="1100"/>
                        <a:buFont typeface="Arial Narrow"/>
                        <a:buNone/>
                      </a:pPr>
                      <a:r>
                        <a:rPr lang="fr-CA" sz="11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Préparation</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0000"/>
                    </a:solidFill>
                  </a:tcPr>
                </a:tc>
                <a:tc hMerge="1">
                  <a:txBody>
                    <a:bodyPr/>
                    <a:lstStyle/>
                    <a:p>
                      <a:endParaRPr lang="fr-FR"/>
                    </a:p>
                  </a:txBody>
                  <a:tcPr/>
                </a:tc>
                <a:tc hMerge="1">
                  <a:txBody>
                    <a:bodyPr/>
                    <a:lstStyle/>
                    <a:p>
                      <a:endParaRPr lang="fr-FR"/>
                    </a:p>
                  </a:txBody>
                  <a:tcPr/>
                </a:tc>
                <a:tc gridSpan="3">
                  <a:txBody>
                    <a:bodyPr/>
                    <a:lstStyle/>
                    <a:p>
                      <a:pPr marL="0" marR="0" lvl="0" indent="0" algn="ctr" rtl="0">
                        <a:lnSpc>
                          <a:spcPct val="90000"/>
                        </a:lnSpc>
                        <a:spcBef>
                          <a:spcPts val="0"/>
                        </a:spcBef>
                        <a:spcAft>
                          <a:spcPts val="0"/>
                        </a:spcAft>
                        <a:buClr>
                          <a:schemeClr val="dk1"/>
                        </a:buClr>
                        <a:buSzPts val="1100"/>
                        <a:buFont typeface="Arial Narrow"/>
                        <a:buNone/>
                      </a:pPr>
                      <a:r>
                        <a:rPr lang="fr-CA" sz="11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Réalisation</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0000"/>
                    </a:solidFill>
                  </a:tcPr>
                </a:tc>
                <a:tc hMerge="1">
                  <a:txBody>
                    <a:bodyPr/>
                    <a:lstStyle/>
                    <a:p>
                      <a:endParaRPr lang="fr-FR"/>
                    </a:p>
                  </a:txBody>
                  <a:tcPr/>
                </a:tc>
                <a:tc hMerge="1">
                  <a:txBody>
                    <a:bodyPr/>
                    <a:lstStyle/>
                    <a:p>
                      <a:endParaRPr lang="fr-FR"/>
                    </a:p>
                  </a:txBody>
                  <a:tcPr/>
                </a:tc>
                <a:tc gridSpan="3">
                  <a:txBody>
                    <a:bodyPr/>
                    <a:lstStyle/>
                    <a:p>
                      <a:pPr marL="0" marR="0" lvl="0" indent="0" algn="ctr" rtl="0">
                        <a:lnSpc>
                          <a:spcPct val="90000"/>
                        </a:lnSpc>
                        <a:spcBef>
                          <a:spcPts val="0"/>
                        </a:spcBef>
                        <a:spcAft>
                          <a:spcPts val="0"/>
                        </a:spcAft>
                        <a:buClr>
                          <a:schemeClr val="dk1"/>
                        </a:buClr>
                        <a:buSzPts val="1100"/>
                        <a:buFont typeface="Arial Narrow"/>
                        <a:buNone/>
                      </a:pPr>
                      <a:r>
                        <a:rPr lang="fr-CA" sz="11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Intégration</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0000"/>
                    </a:solidFill>
                  </a:tcPr>
                </a:tc>
                <a:tc hMerge="1">
                  <a:txBody>
                    <a:bodyPr/>
                    <a:lstStyle/>
                    <a:p>
                      <a:endParaRPr lang="fr-FR"/>
                    </a:p>
                  </a:txBody>
                  <a:tcPr/>
                </a:tc>
                <a:tc hMerge="1">
                  <a:txBody>
                    <a:bodyPr/>
                    <a:lstStyle/>
                    <a:p>
                      <a:endParaRPr lang="fr-FR"/>
                    </a:p>
                  </a:txBody>
                  <a:tcPr/>
                </a:tc>
                <a:tc rowSpan="3">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05925">
                <a:tc rowSpan="2">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1</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2</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Act.3</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4</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5</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6</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7</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8</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a:txBody>
                    <a:bodyPr/>
                    <a:lstStyle/>
                    <a:p>
                      <a:pPr marL="0" marR="0" lvl="0" indent="0" algn="ctr" rtl="0">
                        <a:lnSpc>
                          <a:spcPct val="100000"/>
                        </a:lnSpc>
                        <a:spcBef>
                          <a:spcPts val="0"/>
                        </a:spcBef>
                        <a:spcAft>
                          <a:spcPts val="0"/>
                        </a:spcAft>
                        <a:buClr>
                          <a:schemeClr val="dk1"/>
                        </a:buClr>
                        <a:buSzPts val="800"/>
                        <a:buFont typeface="Arial Narrow"/>
                        <a:buNone/>
                      </a:pPr>
                      <a:r>
                        <a:rPr lang="fr-CA" sz="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Narrow"/>
                        </a:rPr>
                        <a:t>Act. 9</a:t>
                      </a:r>
                      <a:endParaRPr sz="18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33CC33"/>
                    </a:solidFill>
                  </a:tcPr>
                </a:tc>
                <a:tc vMerge="1">
                  <a:txBody>
                    <a:bodyPr/>
                    <a:lstStyle/>
                    <a:p>
                      <a:endParaRPr lang="fr-FR"/>
                    </a:p>
                  </a:txBody>
                  <a:tcPr/>
                </a:tc>
                <a:extLst>
                  <a:ext uri="{0D108BD9-81ED-4DB2-BD59-A6C34878D82A}">
                    <a16:rowId xmlns:a16="http://schemas.microsoft.com/office/drawing/2014/main" val="10002"/>
                  </a:ext>
                </a:extLst>
              </a:tr>
              <a:tr h="457100">
                <a:tc vMerge="1">
                  <a:txBody>
                    <a:bodyPr/>
                    <a:lstStyle/>
                    <a:p>
                      <a:endParaRPr lang="fr-FR"/>
                    </a:p>
                  </a:txBody>
                  <a:tcPr/>
                </a:tc>
                <a:tc vMerge="1">
                  <a:txBody>
                    <a:bodyPr/>
                    <a:lstStyle/>
                    <a:p>
                      <a:endParaRPr lang="fr-FR"/>
                    </a:p>
                  </a:txBody>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Noto Sans Symbols"/>
                        <a:buNone/>
                      </a:pPr>
                      <a:endParaRPr sz="2400" b="0" i="0" u="none" strike="noStrike" cap="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vMerge="1">
                  <a:txBody>
                    <a:bodyPr/>
                    <a:lstStyle/>
                    <a:p>
                      <a:endParaRPr lang="fr-FR"/>
                    </a:p>
                  </a:txBody>
                  <a:tcPr/>
                </a:tc>
                <a:extLst>
                  <a:ext uri="{0D108BD9-81ED-4DB2-BD59-A6C34878D82A}">
                    <a16:rowId xmlns:a16="http://schemas.microsoft.com/office/drawing/2014/main" val="10003"/>
                  </a:ext>
                </a:extLst>
              </a:tr>
            </a:tbl>
          </a:graphicData>
        </a:graphic>
      </p:graphicFrame>
      <p:sp>
        <p:nvSpPr>
          <p:cNvPr id="25" name="Google Shape;462;p29">
            <a:extLst>
              <a:ext uri="{FF2B5EF4-FFF2-40B4-BE49-F238E27FC236}">
                <a16:creationId xmlns:a16="http://schemas.microsoft.com/office/drawing/2014/main" id="{470CD6E7-8505-E271-F010-7D59D8A2AA0A}"/>
              </a:ext>
            </a:extLst>
          </p:cNvPr>
          <p:cNvSpPr txBox="1"/>
          <p:nvPr/>
        </p:nvSpPr>
        <p:spPr>
          <a:xfrm>
            <a:off x="5772721" y="1499436"/>
            <a:ext cx="330200" cy="292100"/>
          </a:xfrm>
          <a:prstGeom prst="rect">
            <a:avLst/>
          </a:prstGeom>
          <a:solidFill>
            <a:schemeClr val="accent1">
              <a:lumMod val="75000"/>
            </a:schemeClr>
          </a:solidFill>
          <a:ln w="9525" cap="flat" cmpd="sng">
            <a:solidFill>
              <a:schemeClr val="folHlink"/>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fr-CA" sz="12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rPr>
              <a:t>1</a:t>
            </a:r>
            <a:endParaRPr sz="18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p:txBody>
      </p:sp>
    </p:spTree>
    <p:extLst>
      <p:ext uri="{BB962C8B-B14F-4D97-AF65-F5344CB8AC3E}">
        <p14:creationId xmlns:p14="http://schemas.microsoft.com/office/powerpoint/2010/main" val="4214811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341E353-7B23-9AFB-618F-5612E77FC737}"/>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3" name="Espace réservé du pied de page 2">
            <a:extLst>
              <a:ext uri="{FF2B5EF4-FFF2-40B4-BE49-F238E27FC236}">
                <a16:creationId xmlns:a16="http://schemas.microsoft.com/office/drawing/2014/main" id="{8B736F21-B96D-737F-7CD9-7121185DD4CF}"/>
              </a:ext>
            </a:extLst>
          </p:cNvPr>
          <p:cNvSpPr>
            <a:spLocks noGrp="1"/>
          </p:cNvSpPr>
          <p:nvPr>
            <p:ph type="ftr" sz="quarter" idx="1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Espace réservé du texte 3">
            <a:extLst>
              <a:ext uri="{FF2B5EF4-FFF2-40B4-BE49-F238E27FC236}">
                <a16:creationId xmlns:a16="http://schemas.microsoft.com/office/drawing/2014/main" id="{349C94E6-6F76-5F4B-4BD1-63D7F54DDABB}"/>
              </a:ext>
            </a:extLst>
          </p:cNvPr>
          <p:cNvSpPr>
            <a:spLocks noGrp="1"/>
          </p:cNvSpPr>
          <p:nvPr>
            <p:ph type="body" sz="quarter" idx="14"/>
          </p:nvPr>
        </p:nvSpPr>
        <p:spPr>
          <a:xfrm>
            <a:off x="695324" y="1999119"/>
            <a:ext cx="4824413" cy="1642532"/>
          </a:xfrm>
        </p:spPr>
        <p:txBody>
          <a:bodyPr/>
          <a:lstStyle/>
          <a:p>
            <a:pPr>
              <a:lnSpc>
                <a:spcPct val="100000"/>
              </a:lnSpc>
            </a:pP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CONTINUUM : SAE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i="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Gratouille et Gigote</a:t>
            </a: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un conte nigérian </a:t>
            </a:r>
          </a:p>
        </p:txBody>
      </p:sp>
      <p:graphicFrame>
        <p:nvGraphicFramePr>
          <p:cNvPr id="6" name="Google Shape;505;p30">
            <a:extLst>
              <a:ext uri="{FF2B5EF4-FFF2-40B4-BE49-F238E27FC236}">
                <a16:creationId xmlns:a16="http://schemas.microsoft.com/office/drawing/2014/main" id="{D878F994-1403-CEFE-A938-C9618628876F}"/>
              </a:ext>
            </a:extLst>
          </p:cNvPr>
          <p:cNvGraphicFramePr/>
          <p:nvPr>
            <p:extLst>
              <p:ext uri="{D42A27DB-BD31-4B8C-83A1-F6EECF244321}">
                <p14:modId xmlns:p14="http://schemas.microsoft.com/office/powerpoint/2010/main" val="2814219008"/>
              </p:ext>
            </p:extLst>
          </p:nvPr>
        </p:nvGraphicFramePr>
        <p:xfrm>
          <a:off x="3972996" y="2249286"/>
          <a:ext cx="7679622" cy="2359427"/>
        </p:xfrm>
        <a:graphic>
          <a:graphicData uri="http://schemas.openxmlformats.org/drawingml/2006/table">
            <a:tbl>
              <a:tblPr firstRow="1">
                <a:effectLst>
                  <a:outerShdw blurRad="474656" dist="117879" dir="2700000" algn="tl" rotWithShape="0">
                    <a:prstClr val="black">
                      <a:alpha val="40000"/>
                    </a:prstClr>
                  </a:outerShdw>
                </a:effectLst>
                <a:tableStyleId>{F2DE63D5-997A-4646-A377-4702673A728D}</a:tableStyleId>
              </a:tblPr>
              <a:tblGrid>
                <a:gridCol w="1387884">
                  <a:extLst>
                    <a:ext uri="{9D8B030D-6E8A-4147-A177-3AD203B41FA5}">
                      <a16:colId xmlns:a16="http://schemas.microsoft.com/office/drawing/2014/main" val="20000"/>
                    </a:ext>
                  </a:extLst>
                </a:gridCol>
                <a:gridCol w="1143738">
                  <a:extLst>
                    <a:ext uri="{9D8B030D-6E8A-4147-A177-3AD203B41FA5}">
                      <a16:colId xmlns:a16="http://schemas.microsoft.com/office/drawing/2014/main" val="20001"/>
                    </a:ext>
                  </a:extLst>
                </a:gridCol>
                <a:gridCol w="468000">
                  <a:extLst>
                    <a:ext uri="{9D8B030D-6E8A-4147-A177-3AD203B41FA5}">
                      <a16:colId xmlns:a16="http://schemas.microsoft.com/office/drawing/2014/main" val="20002"/>
                    </a:ext>
                  </a:extLst>
                </a:gridCol>
                <a:gridCol w="468000">
                  <a:extLst>
                    <a:ext uri="{9D8B030D-6E8A-4147-A177-3AD203B41FA5}">
                      <a16:colId xmlns:a16="http://schemas.microsoft.com/office/drawing/2014/main" val="20003"/>
                    </a:ext>
                  </a:extLst>
                </a:gridCol>
                <a:gridCol w="468000">
                  <a:extLst>
                    <a:ext uri="{9D8B030D-6E8A-4147-A177-3AD203B41FA5}">
                      <a16:colId xmlns:a16="http://schemas.microsoft.com/office/drawing/2014/main" val="20004"/>
                    </a:ext>
                  </a:extLst>
                </a:gridCol>
                <a:gridCol w="468000">
                  <a:extLst>
                    <a:ext uri="{9D8B030D-6E8A-4147-A177-3AD203B41FA5}">
                      <a16:colId xmlns:a16="http://schemas.microsoft.com/office/drawing/2014/main" val="20005"/>
                    </a:ext>
                  </a:extLst>
                </a:gridCol>
                <a:gridCol w="468000">
                  <a:extLst>
                    <a:ext uri="{9D8B030D-6E8A-4147-A177-3AD203B41FA5}">
                      <a16:colId xmlns:a16="http://schemas.microsoft.com/office/drawing/2014/main" val="20006"/>
                    </a:ext>
                  </a:extLst>
                </a:gridCol>
                <a:gridCol w="468000">
                  <a:extLst>
                    <a:ext uri="{9D8B030D-6E8A-4147-A177-3AD203B41FA5}">
                      <a16:colId xmlns:a16="http://schemas.microsoft.com/office/drawing/2014/main" val="20007"/>
                    </a:ext>
                  </a:extLst>
                </a:gridCol>
                <a:gridCol w="468000">
                  <a:extLst>
                    <a:ext uri="{9D8B030D-6E8A-4147-A177-3AD203B41FA5}">
                      <a16:colId xmlns:a16="http://schemas.microsoft.com/office/drawing/2014/main" val="20008"/>
                    </a:ext>
                  </a:extLst>
                </a:gridCol>
                <a:gridCol w="468000">
                  <a:extLst>
                    <a:ext uri="{9D8B030D-6E8A-4147-A177-3AD203B41FA5}">
                      <a16:colId xmlns:a16="http://schemas.microsoft.com/office/drawing/2014/main" val="20009"/>
                    </a:ext>
                  </a:extLst>
                </a:gridCol>
                <a:gridCol w="468000">
                  <a:extLst>
                    <a:ext uri="{9D8B030D-6E8A-4147-A177-3AD203B41FA5}">
                      <a16:colId xmlns:a16="http://schemas.microsoft.com/office/drawing/2014/main" val="20010"/>
                    </a:ext>
                  </a:extLst>
                </a:gridCol>
                <a:gridCol w="936000">
                  <a:extLst>
                    <a:ext uri="{9D8B030D-6E8A-4147-A177-3AD203B41FA5}">
                      <a16:colId xmlns:a16="http://schemas.microsoft.com/office/drawing/2014/main" val="20011"/>
                    </a:ext>
                  </a:extLst>
                </a:gridCol>
              </a:tblGrid>
              <a:tr h="497355">
                <a:tc gridSpan="2">
                  <a:txBody>
                    <a:bodyPr/>
                    <a:lstStyle/>
                    <a:p>
                      <a:pPr marL="0" marR="0" lvl="0" indent="0" algn="ctr" rtl="0">
                        <a:lnSpc>
                          <a:spcPct val="100000"/>
                        </a:lnSpc>
                        <a:spcBef>
                          <a:spcPts val="0"/>
                        </a:spcBef>
                        <a:spcAft>
                          <a:spcPts val="0"/>
                        </a:spcAft>
                        <a:buClr>
                          <a:schemeClr val="dk1"/>
                        </a:buClr>
                        <a:buSzPts val="2000"/>
                        <a:buFont typeface="Meiryo"/>
                        <a:buNone/>
                      </a:pPr>
                      <a:r>
                        <a:rPr lang="fr-CA" sz="1400" b="1" u="none" strike="noStrike" cap="non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Meiryo"/>
                        </a:rPr>
                        <a:t>Planification</a:t>
                      </a:r>
                      <a:endParaRPr sz="1400" b="0" i="0" u="none" strike="noStrike" cap="non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Meiryo"/>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noFill/>
                      <a:prstDash val="solid"/>
                      <a:round/>
                      <a:headEnd type="none" w="med" len="med"/>
                      <a:tailEnd type="none" w="med" len="med"/>
                    </a:lnB>
                    <a:solidFill>
                      <a:schemeClr val="accent3"/>
                    </a:solidFill>
                  </a:tcPr>
                </a:tc>
                <a:tc hMerge="1">
                  <a:txBody>
                    <a:bodyPr/>
                    <a:lstStyle/>
                    <a:p>
                      <a:endParaRPr lang="fr-FR"/>
                    </a:p>
                  </a:txBody>
                  <a:tcPr/>
                </a:tc>
                <a:tc gridSpan="9">
                  <a:txBody>
                    <a:bodyPr/>
                    <a:lstStyle/>
                    <a:p>
                      <a:pPr marL="0" marR="0" lvl="0" indent="0" algn="ctr" rtl="0">
                        <a:lnSpc>
                          <a:spcPct val="100000"/>
                        </a:lnSpc>
                        <a:spcBef>
                          <a:spcPts val="0"/>
                        </a:spcBef>
                        <a:spcAft>
                          <a:spcPts val="0"/>
                        </a:spcAft>
                        <a:buClr>
                          <a:schemeClr val="dk1"/>
                        </a:buClr>
                        <a:buSzPts val="2000"/>
                        <a:buFont typeface="Meiryo"/>
                        <a:buNone/>
                      </a:pPr>
                      <a:r>
                        <a:rPr lang="fr-CA" sz="1400" b="1"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Meiryo"/>
                        </a:rPr>
                        <a:t>Action en classe</a:t>
                      </a:r>
                      <a:endParaRPr sz="1400" b="0"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Meiryo"/>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3"/>
                      </a:solidFill>
                      <a:prstDash val="solid"/>
                      <a:round/>
                      <a:headEnd type="none" w="med" len="med"/>
                      <a:tailEnd type="none" w="med" len="med"/>
                    </a:lnT>
                    <a:solidFill>
                      <a:schemeClr val="accent3">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marL="0" marR="0" lvl="0" indent="0" algn="ctr" rtl="0">
                        <a:lnSpc>
                          <a:spcPct val="90000"/>
                        </a:lnSpc>
                        <a:spcBef>
                          <a:spcPts val="0"/>
                        </a:spcBef>
                        <a:spcAft>
                          <a:spcPts val="0"/>
                        </a:spcAft>
                        <a:buClr>
                          <a:schemeClr val="dk1"/>
                        </a:buClr>
                        <a:buSzPts val="2000"/>
                        <a:buFont typeface="Meiryo"/>
                        <a:buNone/>
                      </a:pPr>
                      <a:r>
                        <a:rPr lang="fr-CA" sz="1400" b="1"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Meiryo"/>
                        </a:rPr>
                        <a:t>Retour réflexif</a:t>
                      </a:r>
                      <a:endParaRPr sz="1400" b="0" i="0" u="none" strike="noStrike" cap="none">
                        <a:solidFill>
                          <a:schemeClr val="bg1"/>
                        </a:solidFill>
                        <a:latin typeface="Noto Sans" panose="020B0502040504020204" pitchFamily="34" charset="0"/>
                        <a:ea typeface="Noto Sans" panose="020B0502040504020204" pitchFamily="34" charset="0"/>
                        <a:cs typeface="Noto Sans" panose="020B0502040504020204" pitchFamily="34" charset="0"/>
                        <a:sym typeface="Meiryo"/>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solidFill>
                      <a:schemeClr val="accent3"/>
                    </a:solidFill>
                  </a:tcPr>
                </a:tc>
                <a:extLst>
                  <a:ext uri="{0D108BD9-81ED-4DB2-BD59-A6C34878D82A}">
                    <a16:rowId xmlns:a16="http://schemas.microsoft.com/office/drawing/2014/main" val="10000"/>
                  </a:ext>
                </a:extLst>
              </a:tr>
              <a:tr h="633779">
                <a:tc>
                  <a:txBody>
                    <a:bodyPr/>
                    <a:lstStyle/>
                    <a:p>
                      <a:pPr marL="0" marR="0" lvl="0" indent="0" algn="ctr" rtl="0">
                        <a:lnSpc>
                          <a:spcPct val="100000"/>
                        </a:lnSpc>
                        <a:spcBef>
                          <a:spcPts val="0"/>
                        </a:spcBef>
                        <a:spcAft>
                          <a:spcPts val="0"/>
                        </a:spcAft>
                        <a:buClr>
                          <a:schemeClr val="dk1"/>
                        </a:buClr>
                        <a:buSzPts val="1200"/>
                        <a:buFont typeface="Meiryo"/>
                        <a:buNone/>
                      </a:pPr>
                      <a:r>
                        <a:rPr lang="fr-CA" sz="12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des apprentissages</a:t>
                      </a:r>
                      <a:endParaRPr>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200"/>
                        <a:buFont typeface="Meiryo"/>
                        <a:buNone/>
                      </a:pPr>
                      <a:r>
                        <a:rPr lang="fr-CA" sz="12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de l’évaluation</a:t>
                      </a:r>
                      <a:endParaRPr>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a:noFill/>
                    </a:lnT>
                    <a:lnB w="19050" cap="flat" cmpd="sng" algn="ctr">
                      <a:solidFill>
                        <a:schemeClr val="accent3"/>
                      </a:solidFill>
                      <a:prstDash val="solid"/>
                      <a:round/>
                      <a:headEnd type="none" w="med" len="med"/>
                      <a:tailEnd type="none" w="med" len="med"/>
                    </a:lnB>
                    <a:solidFill>
                      <a:schemeClr val="bg1"/>
                    </a:solidFill>
                  </a:tcPr>
                </a:tc>
                <a:tc gridSpan="3">
                  <a:txBody>
                    <a:bodyPr/>
                    <a:lstStyle/>
                    <a:p>
                      <a:pPr marL="0" marR="0" lvl="0" indent="0" algn="ctr" rtl="0">
                        <a:lnSpc>
                          <a:spcPct val="100000"/>
                        </a:lnSpc>
                        <a:spcBef>
                          <a:spcPts val="0"/>
                        </a:spcBef>
                        <a:spcAft>
                          <a:spcPts val="0"/>
                        </a:spcAft>
                        <a:buClr>
                          <a:schemeClr val="dk1"/>
                        </a:buClr>
                        <a:buSzPts val="1200"/>
                        <a:buFont typeface="Meiryo"/>
                        <a:buNone/>
                      </a:pPr>
                      <a:r>
                        <a:rPr lang="fr-CA" sz="12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Préparation</a:t>
                      </a:r>
                      <a:endParaRPr>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B w="19050" cap="flat" cmpd="sng" algn="ctr">
                      <a:solidFill>
                        <a:schemeClr val="accent3"/>
                      </a:solidFill>
                      <a:prstDash val="solid"/>
                      <a:round/>
                      <a:headEnd type="none" w="med" len="med"/>
                      <a:tailEnd type="none" w="med" len="med"/>
                    </a:lnB>
                    <a:solidFill>
                      <a:schemeClr val="bg1"/>
                    </a:solidFill>
                  </a:tcPr>
                </a:tc>
                <a:tc hMerge="1">
                  <a:txBody>
                    <a:bodyPr/>
                    <a:lstStyle/>
                    <a:p>
                      <a:endParaRPr lang="fr-FR"/>
                    </a:p>
                  </a:txBody>
                  <a:tcPr/>
                </a:tc>
                <a:tc hMerge="1">
                  <a:txBody>
                    <a:bodyPr/>
                    <a:lstStyle/>
                    <a:p>
                      <a:endParaRPr lang="fr-FR"/>
                    </a:p>
                  </a:txBody>
                  <a:tcPr/>
                </a:tc>
                <a:tc gridSpan="3">
                  <a:txBody>
                    <a:bodyPr/>
                    <a:lstStyle/>
                    <a:p>
                      <a:pPr marL="0" marR="0" lvl="0" indent="0" algn="ctr" rtl="0">
                        <a:lnSpc>
                          <a:spcPct val="100000"/>
                        </a:lnSpc>
                        <a:spcBef>
                          <a:spcPts val="0"/>
                        </a:spcBef>
                        <a:spcAft>
                          <a:spcPts val="0"/>
                        </a:spcAft>
                        <a:buClr>
                          <a:schemeClr val="dk1"/>
                        </a:buClr>
                        <a:buSzPts val="1200"/>
                        <a:buFont typeface="Meiryo"/>
                        <a:buNone/>
                      </a:pPr>
                      <a:r>
                        <a:rPr lang="fr-CA" sz="12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Réalisation</a:t>
                      </a:r>
                      <a:endParaRPr>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B w="19050" cap="flat" cmpd="sng" algn="ctr">
                      <a:solidFill>
                        <a:schemeClr val="accent3"/>
                      </a:solidFill>
                      <a:prstDash val="solid"/>
                      <a:round/>
                      <a:headEnd type="none" w="med" len="med"/>
                      <a:tailEnd type="none" w="med" len="med"/>
                    </a:lnB>
                    <a:solidFill>
                      <a:schemeClr val="bg1"/>
                    </a:solidFill>
                  </a:tcPr>
                </a:tc>
                <a:tc hMerge="1">
                  <a:txBody>
                    <a:bodyPr/>
                    <a:lstStyle/>
                    <a:p>
                      <a:endParaRPr lang="fr-FR"/>
                    </a:p>
                  </a:txBody>
                  <a:tcPr/>
                </a:tc>
                <a:tc hMerge="1">
                  <a:txBody>
                    <a:bodyPr/>
                    <a:lstStyle/>
                    <a:p>
                      <a:endParaRPr lang="fr-FR"/>
                    </a:p>
                  </a:txBody>
                  <a:tcPr/>
                </a:tc>
                <a:tc gridSpan="3">
                  <a:txBody>
                    <a:bodyPr/>
                    <a:lstStyle/>
                    <a:p>
                      <a:pPr marL="0" marR="0" lvl="0" indent="0" algn="ctr" rtl="0">
                        <a:lnSpc>
                          <a:spcPct val="100000"/>
                        </a:lnSpc>
                        <a:spcBef>
                          <a:spcPts val="0"/>
                        </a:spcBef>
                        <a:spcAft>
                          <a:spcPts val="0"/>
                        </a:spcAft>
                        <a:buClr>
                          <a:schemeClr val="dk1"/>
                        </a:buClr>
                        <a:buSzPts val="1200"/>
                        <a:buFont typeface="Meiryo"/>
                        <a:buNone/>
                      </a:pPr>
                      <a:r>
                        <a:rPr lang="fr-CA" sz="12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Intégration</a:t>
                      </a:r>
                      <a:endParaRPr>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B w="19050" cap="flat" cmpd="sng" algn="ctr">
                      <a:solidFill>
                        <a:schemeClr val="accent3"/>
                      </a:solidFill>
                      <a:prstDash val="solid"/>
                      <a:round/>
                      <a:headEnd type="none" w="med" len="med"/>
                      <a:tailEnd type="none" w="med" len="med"/>
                    </a:lnB>
                    <a:solidFill>
                      <a:schemeClr val="bg1"/>
                    </a:solidFill>
                  </a:tcPr>
                </a:tc>
                <a:tc hMerge="1">
                  <a:txBody>
                    <a:bodyPr/>
                    <a:lstStyle/>
                    <a:p>
                      <a:endParaRPr lang="fr-FR"/>
                    </a:p>
                  </a:txBody>
                  <a:tcPr/>
                </a:tc>
                <a:tc hMerge="1">
                  <a:txBody>
                    <a:bodyPr/>
                    <a:lstStyle/>
                    <a:p>
                      <a:endParaRPr lang="fr-FR"/>
                    </a:p>
                  </a:txBody>
                  <a:tcPr/>
                </a:tc>
                <a:tc rowSpan="3">
                  <a:txBody>
                    <a:bodyPr/>
                    <a:lstStyle/>
                    <a:p>
                      <a:pPr marL="0" marR="0" lvl="0" indent="0" algn="ctr" rtl="0">
                        <a:lnSpc>
                          <a:spcPct val="100000"/>
                        </a:lnSpc>
                        <a:spcBef>
                          <a:spcPts val="0"/>
                        </a:spcBef>
                        <a:spcAft>
                          <a:spcPts val="0"/>
                        </a:spcAft>
                        <a:buClr>
                          <a:schemeClr val="dk1"/>
                        </a:buClr>
                        <a:buSzPts val="2000"/>
                        <a:buFont typeface="Meiryo"/>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D</a:t>
                      </a:r>
                      <a:endParaRPr>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B w="190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9392">
                <a:tc rowSpan="2">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B</a:t>
                      </a:r>
                      <a:endParaRPr sz="20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rowSpan="2">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H</a:t>
                      </a:r>
                      <a:endParaRPr sz="200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1</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2</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Act.3</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4</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5</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6</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7</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8</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000"/>
                        <a:buFont typeface="Times New Roman"/>
                        <a:buNone/>
                      </a:pPr>
                      <a:r>
                        <a:rPr lang="fr-CA" sz="1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Act. 9</a:t>
                      </a:r>
                      <a:endParaRPr sz="1200" b="1" i="0"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2"/>
                  </a:ext>
                </a:extLst>
              </a:tr>
              <a:tr h="604800">
                <a:tc vMerge="1">
                  <a:txBody>
                    <a:bodyPr/>
                    <a:lstStyle/>
                    <a:p>
                      <a:endParaRPr lang="fr-FR"/>
                    </a:p>
                  </a:txBody>
                  <a:tcPr/>
                </a:tc>
                <a:tc vMerge="1">
                  <a:txBody>
                    <a:bodyPr/>
                    <a:lstStyle/>
                    <a:p>
                      <a:endParaRPr lang="fr-FR"/>
                    </a:p>
                  </a:txBody>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J</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A</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F</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K</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E</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C</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I</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Clr>
                          <a:schemeClr val="dk1"/>
                        </a:buClr>
                        <a:buSzPts val="1900"/>
                        <a:buFont typeface="Times New Roman"/>
                        <a:buNone/>
                      </a:pPr>
                      <a:r>
                        <a:rPr lang="fr-CA" sz="2000" b="1" u="none" strike="noStrike" cap="none">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rPr>
                        <a:t>G</a:t>
                      </a:r>
                      <a:endParaRPr sz="2000" b="1">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marL="0" marR="0" lvl="0" indent="0" algn="ctr" rtl="0">
                        <a:lnSpc>
                          <a:spcPct val="150000"/>
                        </a:lnSpc>
                        <a:spcBef>
                          <a:spcPts val="0"/>
                        </a:spcBef>
                        <a:spcAft>
                          <a:spcPts val="0"/>
                        </a:spcAft>
                        <a:buClr>
                          <a:schemeClr val="dk1"/>
                        </a:buClr>
                        <a:buSzPts val="1900"/>
                        <a:buFont typeface="Calibri"/>
                        <a:buNone/>
                      </a:pPr>
                      <a:endParaRPr sz="1900" b="1" i="0" u="none" strike="noStrike" cap="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Times New Roman"/>
                      </a:endParaRPr>
                    </a:p>
                  </a:txBody>
                  <a:tcPr marL="108000" marR="108000" marT="108000" marB="108000" anchor="ctr">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3"/>
                  </a:ext>
                </a:extLst>
              </a:tr>
            </a:tbl>
          </a:graphicData>
        </a:graphic>
      </p:graphicFrame>
      <p:sp>
        <p:nvSpPr>
          <p:cNvPr id="7" name="Google Shape;506;p30">
            <a:extLst>
              <a:ext uri="{FF2B5EF4-FFF2-40B4-BE49-F238E27FC236}">
                <a16:creationId xmlns:a16="http://schemas.microsoft.com/office/drawing/2014/main" id="{F00E6FFF-47CE-FF18-A495-F59A0F0CF2C9}"/>
              </a:ext>
            </a:extLst>
          </p:cNvPr>
          <p:cNvSpPr/>
          <p:nvPr/>
        </p:nvSpPr>
        <p:spPr>
          <a:xfrm>
            <a:off x="3972997" y="3496857"/>
            <a:ext cx="7679622" cy="1111856"/>
          </a:xfrm>
          <a:prstGeom prst="rect">
            <a:avLst/>
          </a:prstGeom>
          <a:pattFill prst="wdUpDiag">
            <a:fgClr>
              <a:schemeClr val="accent3">
                <a:lumMod val="20000"/>
                <a:lumOff val="80000"/>
              </a:schemeClr>
            </a:fgClr>
            <a:bgClr>
              <a:schemeClr val="bg1"/>
            </a:bgClr>
          </a:pattFill>
          <a:ln w="12700" cap="flat" cmpd="sng">
            <a:no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302306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9775D11-62BC-9637-B617-693C30700BDF}"/>
              </a:ext>
            </a:extLst>
          </p:cNvPr>
          <p:cNvSpPr>
            <a:spLocks noGrp="1"/>
          </p:cNvSpPr>
          <p:nvPr>
            <p:ph type="sldNum" sz="quarter" idx="12"/>
          </p:nvPr>
        </p:nvSpPr>
        <p:spPr/>
        <p:txBody>
          <a:bodyPr/>
          <a:lstStyle/>
          <a:p>
            <a:fld id="{055BF32D-CF4B-1B43-8AA7-7C8BB1DDF0EC}" type="slidenum">
              <a:rPr lang="fr-FR" smtClean="0"/>
              <a:pPr/>
              <a:t>27</a:t>
            </a:fld>
            <a:endParaRPr lang="fr-FR" dirty="0"/>
          </a:p>
        </p:txBody>
      </p:sp>
      <p:sp>
        <p:nvSpPr>
          <p:cNvPr id="3" name="Espace réservé du pied de page 2">
            <a:extLst>
              <a:ext uri="{FF2B5EF4-FFF2-40B4-BE49-F238E27FC236}">
                <a16:creationId xmlns:a16="http://schemas.microsoft.com/office/drawing/2014/main" id="{861A28A7-0A97-71B6-E1DD-20D710364F36}"/>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D8631B56-21E5-5BDC-71D2-4FF32F971CB5}"/>
              </a:ext>
            </a:extLst>
          </p:cNvPr>
          <p:cNvSpPr>
            <a:spLocks noGrp="1"/>
          </p:cNvSpPr>
          <p:nvPr>
            <p:ph type="title"/>
          </p:nvPr>
        </p:nvSpPr>
        <p:spPr>
          <a:xfrm>
            <a:off x="338195" y="1526770"/>
            <a:ext cx="3398156" cy="3674225"/>
          </a:xfrm>
        </p:spPr>
        <p:txBody>
          <a:bodyPr/>
          <a:lstStyle/>
          <a:p>
            <a:r>
              <a:rPr lang="fr-FR" sz="4000">
                <a:solidFill>
                  <a:srgbClr val="FFC000"/>
                </a:solidFill>
              </a:rPr>
              <a:t>Activité 5</a:t>
            </a:r>
            <a:br>
              <a:rPr lang="fr-FR"/>
            </a:br>
            <a:r>
              <a:rPr lang="fr-FR"/>
              <a:t>Les trois temps de la démarche d’apprentissage</a:t>
            </a:r>
          </a:p>
        </p:txBody>
      </p:sp>
      <p:sp>
        <p:nvSpPr>
          <p:cNvPr id="6" name="Rectangle 5">
            <a:extLst>
              <a:ext uri="{FF2B5EF4-FFF2-40B4-BE49-F238E27FC236}">
                <a16:creationId xmlns:a16="http://schemas.microsoft.com/office/drawing/2014/main" id="{6E53D128-2929-BAF7-E83F-55E3873C2E46}"/>
              </a:ext>
            </a:extLst>
          </p:cNvPr>
          <p:cNvSpPr/>
          <p:nvPr/>
        </p:nvSpPr>
        <p:spPr>
          <a:xfrm>
            <a:off x="5305640" y="2038436"/>
            <a:ext cx="6253284" cy="3320026"/>
          </a:xfrm>
          <a:prstGeom prst="rect">
            <a:avLst/>
          </a:prstGeom>
        </p:spPr>
        <p:txBody>
          <a:bodyPr/>
          <a:lstStyle/>
          <a:p>
            <a:pPr marL="457200" lvl="0" indent="-457200">
              <a:spcAft>
                <a:spcPts val="1200"/>
              </a:spcAft>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La phase de </a:t>
            </a:r>
            <a:r>
              <a:rPr lang="fr-FR" sz="2800" b="1" dirty="0">
                <a:solidFill>
                  <a:schemeClr val="bg1">
                    <a:lumMod val="50000"/>
                  </a:schemeClr>
                </a:solidFill>
                <a:latin typeface="Noto Sans" panose="020B0502040504020204" pitchFamily="34"/>
                <a:ea typeface="Noto Sans" panose="020B0502040504020204" pitchFamily="34"/>
                <a:cs typeface="Noto Sans" panose="020B0502040504020204" pitchFamily="34"/>
              </a:rPr>
              <a:t>préparation</a:t>
            </a:r>
            <a:r>
              <a:rPr lang="fr-FR" sz="2800" b="1" dirty="0">
                <a:latin typeface="Noto Sans" panose="020B0502040504020204" pitchFamily="34"/>
                <a:ea typeface="Noto Sans" panose="020B0502040504020204" pitchFamily="34"/>
                <a:cs typeface="Noto Sans" panose="020B0502040504020204" pitchFamily="34"/>
              </a:rPr>
              <a:t> </a:t>
            </a:r>
            <a:br>
              <a:rPr lang="fr-FR" sz="2800" b="1" dirty="0">
                <a:latin typeface="Noto Sans" panose="020B0502040504020204" pitchFamily="34"/>
                <a:ea typeface="Noto Sans" panose="020B0502040504020204" pitchFamily="34"/>
                <a:cs typeface="Noto Sans" panose="020B0502040504020204" pitchFamily="34"/>
              </a:rPr>
            </a:br>
            <a:r>
              <a:rPr lang="fr-FR" sz="2800" b="1" dirty="0">
                <a:latin typeface="Noto Sans" panose="020B0502040504020204" pitchFamily="34"/>
                <a:ea typeface="Noto Sans" panose="020B0502040504020204" pitchFamily="34"/>
                <a:cs typeface="Noto Sans" panose="020B0502040504020204" pitchFamily="34"/>
              </a:rPr>
              <a:t>des apprentissages</a:t>
            </a:r>
          </a:p>
          <a:p>
            <a:pPr marL="457200" lvl="0" indent="-457200">
              <a:spcAft>
                <a:spcPts val="1200"/>
              </a:spcAft>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La phase de </a:t>
            </a:r>
            <a:r>
              <a:rPr lang="fr-FR" sz="2800" b="1" dirty="0">
                <a:solidFill>
                  <a:schemeClr val="bg1">
                    <a:lumMod val="50000"/>
                  </a:schemeClr>
                </a:solidFill>
                <a:latin typeface="Noto Sans" panose="020B0502040504020204" pitchFamily="34"/>
                <a:ea typeface="Noto Sans" panose="020B0502040504020204" pitchFamily="34"/>
                <a:cs typeface="Noto Sans" panose="020B0502040504020204" pitchFamily="34"/>
              </a:rPr>
              <a:t>réalisation</a:t>
            </a:r>
            <a:r>
              <a:rPr lang="fr-FR" sz="2800" b="1" dirty="0">
                <a:latin typeface="Noto Sans" panose="020B0502040504020204" pitchFamily="34"/>
                <a:ea typeface="Noto Sans" panose="020B0502040504020204" pitchFamily="34"/>
                <a:cs typeface="Noto Sans" panose="020B0502040504020204" pitchFamily="34"/>
              </a:rPr>
              <a:t> </a:t>
            </a:r>
            <a:br>
              <a:rPr lang="fr-FR" sz="2800" b="1" dirty="0">
                <a:latin typeface="Noto Sans" panose="020B0502040504020204" pitchFamily="34"/>
                <a:ea typeface="Noto Sans" panose="020B0502040504020204" pitchFamily="34"/>
                <a:cs typeface="Noto Sans" panose="020B0502040504020204" pitchFamily="34"/>
              </a:rPr>
            </a:br>
            <a:r>
              <a:rPr lang="fr-FR" sz="2800" b="1" dirty="0">
                <a:latin typeface="Noto Sans" panose="020B0502040504020204" pitchFamily="34"/>
                <a:ea typeface="Noto Sans" panose="020B0502040504020204" pitchFamily="34"/>
                <a:cs typeface="Noto Sans" panose="020B0502040504020204" pitchFamily="34"/>
              </a:rPr>
              <a:t>des apprentissages</a:t>
            </a:r>
          </a:p>
          <a:p>
            <a:pPr marL="457200" lvl="0" indent="-457200">
              <a:spcAft>
                <a:spcPts val="1200"/>
              </a:spcAft>
              <a:buClr>
                <a:srgbClr val="FFC000"/>
              </a:buClr>
              <a:buFont typeface="+mj-lt"/>
              <a:buAutoNum type="arabicPeriod"/>
            </a:pPr>
            <a:r>
              <a:rPr lang="fr-FR" sz="2800" b="1" dirty="0">
                <a:latin typeface="Noto Sans" panose="020B0502040504020204" pitchFamily="34"/>
                <a:ea typeface="Noto Sans" panose="020B0502040504020204" pitchFamily="34"/>
                <a:cs typeface="Noto Sans" panose="020B0502040504020204" pitchFamily="34"/>
              </a:rPr>
              <a:t>La phase d’</a:t>
            </a:r>
            <a:r>
              <a:rPr lang="fr-FR" sz="2800" b="1" dirty="0">
                <a:solidFill>
                  <a:schemeClr val="bg1">
                    <a:lumMod val="50000"/>
                  </a:schemeClr>
                </a:solidFill>
                <a:latin typeface="Noto Sans" panose="020B0502040504020204" pitchFamily="34"/>
                <a:ea typeface="Noto Sans" panose="020B0502040504020204" pitchFamily="34"/>
                <a:cs typeface="Noto Sans" panose="020B0502040504020204" pitchFamily="34"/>
              </a:rPr>
              <a:t>intégration</a:t>
            </a:r>
            <a:r>
              <a:rPr lang="fr-FR" sz="2800" b="1" dirty="0">
                <a:latin typeface="Noto Sans" panose="020B0502040504020204" pitchFamily="34"/>
                <a:ea typeface="Noto Sans" panose="020B0502040504020204" pitchFamily="34"/>
                <a:cs typeface="Noto Sans" panose="020B0502040504020204" pitchFamily="34"/>
              </a:rPr>
              <a:t> </a:t>
            </a:r>
            <a:br>
              <a:rPr lang="fr-FR" sz="2800" b="1" dirty="0">
                <a:latin typeface="Noto Sans" panose="020B0502040504020204" pitchFamily="34"/>
                <a:ea typeface="Noto Sans" panose="020B0502040504020204" pitchFamily="34"/>
                <a:cs typeface="Noto Sans" panose="020B0502040504020204" pitchFamily="34"/>
              </a:rPr>
            </a:br>
            <a:r>
              <a:rPr lang="fr-FR" sz="2800" b="1" dirty="0">
                <a:latin typeface="Noto Sans" panose="020B0502040504020204" pitchFamily="34"/>
                <a:ea typeface="Noto Sans" panose="020B0502040504020204" pitchFamily="34"/>
                <a:cs typeface="Noto Sans" panose="020B0502040504020204" pitchFamily="34"/>
              </a:rPr>
              <a:t>des apprentissages</a:t>
            </a:r>
          </a:p>
        </p:txBody>
      </p:sp>
    </p:spTree>
    <p:extLst>
      <p:ext uri="{BB962C8B-B14F-4D97-AF65-F5344CB8AC3E}">
        <p14:creationId xmlns:p14="http://schemas.microsoft.com/office/powerpoint/2010/main" val="132035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28</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5</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La préparation des apprentissages</a:t>
            </a:r>
            <a:endParaRPr lang="fr-FR" sz="2400" dirty="0">
              <a:solidFill>
                <a:srgbClr val="7030A0"/>
              </a:solidFill>
            </a:endParaRPr>
          </a:p>
        </p:txBody>
      </p:sp>
      <p:sp>
        <p:nvSpPr>
          <p:cNvPr id="6" name="Google Shape;393;p23">
            <a:extLst>
              <a:ext uri="{FF2B5EF4-FFF2-40B4-BE49-F238E27FC236}">
                <a16:creationId xmlns:a16="http://schemas.microsoft.com/office/drawing/2014/main" id="{8D9D304A-47DD-0734-707F-0DD5C9F1CBBB}"/>
              </a:ext>
            </a:extLst>
          </p:cNvPr>
          <p:cNvSpPr txBox="1"/>
          <p:nvPr/>
        </p:nvSpPr>
        <p:spPr>
          <a:xfrm>
            <a:off x="1517379" y="1267323"/>
            <a:ext cx="4754880" cy="4304137"/>
          </a:xfrm>
          <a:prstGeom prst="roundRect">
            <a:avLst>
              <a:gd name="adj" fmla="val 7263"/>
            </a:avLst>
          </a:prstGeom>
          <a:solidFill>
            <a:schemeClr val="accent3">
              <a:lumMod val="40000"/>
              <a:lumOff val="60000"/>
            </a:schemeClr>
          </a:solidFill>
          <a:ln>
            <a:noFill/>
          </a:ln>
          <a:effectLst>
            <a:outerShdw blurRad="50800" dist="38100" dir="2700000" algn="tl" rotWithShape="0">
              <a:prstClr val="black">
                <a:alpha val="10000"/>
              </a:prstClr>
            </a:outerShdw>
          </a:effectLst>
        </p:spPr>
        <p:txBody>
          <a:bodyPr spcFirstLastPara="1" wrap="square" lIns="180000" tIns="180000" rIns="180000" bIns="180000" anchor="t" anchorCtr="0">
            <a:noAutofit/>
          </a:bodyPr>
          <a:lstStyle/>
          <a:p>
            <a:pPr marL="228600" marR="0" lvl="0" indent="-228600" rtl="0">
              <a:spcBef>
                <a:spcPts val="0"/>
              </a:spcBef>
              <a:spcAft>
                <a:spcPts val="0"/>
              </a:spcAft>
              <a:buClr>
                <a:schemeClr val="dk1"/>
              </a:buClr>
              <a:buSzPts val="2000"/>
              <a:buFont typeface="Noto Sans Symbols"/>
              <a:buNone/>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Rôle de l’enseignant</a:t>
            </a: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fait référence aux situations d’apprentissage précédentes ;</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présente le nouveau défi à relever ;</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propose des activités stimulantes de façon à susciter l’intérêt et la motivation de l’élève.</a:t>
            </a:r>
            <a:endParaRPr sz="1600" dirty="0">
              <a:latin typeface="Noto Sans" panose="020B0502040504020204" pitchFamily="34" charset="0"/>
              <a:ea typeface="Noto Sans" panose="020B0502040504020204" pitchFamily="34" charset="0"/>
              <a:cs typeface="Noto Sans" panose="020B0502040504020204" pitchFamily="34" charset="0"/>
            </a:endParaRPr>
          </a:p>
          <a:p>
            <a:pPr marL="228600" marR="0" lvl="0" indent="-228600" algn="l" rtl="0">
              <a:spcBef>
                <a:spcPts val="1000"/>
              </a:spcBef>
              <a:spcAft>
                <a:spcPts val="0"/>
              </a:spcAft>
              <a:buClr>
                <a:schemeClr val="dk1"/>
              </a:buClr>
              <a:buSzPts val="2000"/>
              <a:buFont typeface="Noto Sans Symbols"/>
              <a:buNone/>
            </a:pPr>
            <a:r>
              <a:rPr lang="fr-CA" sz="16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À partir de l’enseignement explicite d’une notion ou d’une stratégie (contextualisation) :</a:t>
            </a:r>
            <a:endParaRPr sz="16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formule des consignes et </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suggère différents modes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fonctionnement.</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Google Shape;394;p23">
            <a:extLst>
              <a:ext uri="{FF2B5EF4-FFF2-40B4-BE49-F238E27FC236}">
                <a16:creationId xmlns:a16="http://schemas.microsoft.com/office/drawing/2014/main" id="{7327825B-B1D9-D4AC-C798-14B74D2C0796}"/>
              </a:ext>
            </a:extLst>
          </p:cNvPr>
          <p:cNvSpPr txBox="1"/>
          <p:nvPr/>
        </p:nvSpPr>
        <p:spPr>
          <a:xfrm>
            <a:off x="6667887" y="1267324"/>
            <a:ext cx="4754880" cy="3815040"/>
          </a:xfrm>
          <a:prstGeom prst="roundRect">
            <a:avLst>
              <a:gd name="adj" fmla="val 7263"/>
            </a:avLst>
          </a:prstGeom>
          <a:solidFill>
            <a:srgbClr val="FFC000"/>
          </a:solidFill>
          <a:ln>
            <a:noFill/>
          </a:ln>
          <a:effectLst>
            <a:outerShdw blurRad="50800" dist="38100" dir="2700000" algn="tl" rotWithShape="0">
              <a:prstClr val="black">
                <a:alpha val="10000"/>
              </a:prstClr>
            </a:outerShdw>
          </a:effectLst>
        </p:spPr>
        <p:txBody>
          <a:bodyPr spcFirstLastPara="1" wrap="square" lIns="180000" tIns="180000" rIns="180000" bIns="180000" anchor="t" anchorCtr="0">
            <a:noAutofit/>
          </a:bodyPr>
          <a:lstStyle/>
          <a:p>
            <a:pPr marL="228600" marR="0" lvl="0" indent="-228600" rtl="0">
              <a:spcBef>
                <a:spcPts val="0"/>
              </a:spcBef>
              <a:spcAft>
                <a:spcPts val="0"/>
              </a:spcAft>
              <a:buClr>
                <a:schemeClr val="dk1"/>
              </a:buClr>
              <a:buSzPts val="2000"/>
              <a:buFont typeface="Noto Sans Symbols"/>
              <a:buNone/>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Rôle de l’élève </a:t>
            </a: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se rappelle les situations d’apprentissage précédentes ;  </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définit et précise pour lui-même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les compétences à développer ; </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constate que ses habiletés ou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ses connaissances ne suffisent peut-être pas pour résoudre le nouveau défi ; </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organise individuellement ou avec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ses pairs des stratégies pour valider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ses connaissances et expériences antérieures à partir de l’enseignement.</a:t>
            </a:r>
            <a:endParaRPr sz="16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480869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29</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5</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La réalisation des apprentissages</a:t>
            </a:r>
            <a:endParaRPr lang="fr-FR" sz="2400" dirty="0">
              <a:solidFill>
                <a:srgbClr val="7030A0"/>
              </a:solidFill>
            </a:endParaRPr>
          </a:p>
        </p:txBody>
      </p:sp>
      <p:sp>
        <p:nvSpPr>
          <p:cNvPr id="6" name="Google Shape;393;p23">
            <a:extLst>
              <a:ext uri="{FF2B5EF4-FFF2-40B4-BE49-F238E27FC236}">
                <a16:creationId xmlns:a16="http://schemas.microsoft.com/office/drawing/2014/main" id="{8D9D304A-47DD-0734-707F-0DD5C9F1CBBB}"/>
              </a:ext>
            </a:extLst>
          </p:cNvPr>
          <p:cNvSpPr txBox="1"/>
          <p:nvPr/>
        </p:nvSpPr>
        <p:spPr>
          <a:xfrm>
            <a:off x="1517379" y="1267323"/>
            <a:ext cx="4754880" cy="3411003"/>
          </a:xfrm>
          <a:prstGeom prst="roundRect">
            <a:avLst>
              <a:gd name="adj" fmla="val 7263"/>
            </a:avLst>
          </a:prstGeom>
          <a:solidFill>
            <a:schemeClr val="accent3">
              <a:lumMod val="40000"/>
              <a:lumOff val="60000"/>
            </a:schemeClr>
          </a:solidFill>
          <a:ln>
            <a:noFill/>
          </a:ln>
          <a:effectLst>
            <a:outerShdw blurRad="50800" dist="38100" dir="2700000" algn="tl" rotWithShape="0">
              <a:prstClr val="black">
                <a:alpha val="10000"/>
              </a:prstClr>
            </a:outerShdw>
          </a:effectLst>
        </p:spPr>
        <p:txBody>
          <a:bodyPr spcFirstLastPara="1" wrap="square" lIns="180000" tIns="180000" rIns="180000" bIns="180000" anchor="t" anchorCtr="0">
            <a:noAutofit/>
          </a:bodyPr>
          <a:lstStyle/>
          <a:p>
            <a:pPr marL="228600" marR="0" lvl="0" indent="-228600" rtl="0">
              <a:spcBef>
                <a:spcPts val="0"/>
              </a:spcBef>
              <a:spcAft>
                <a:spcPts val="0"/>
              </a:spcAft>
              <a:buClr>
                <a:schemeClr val="dk1"/>
              </a:buClr>
              <a:buSzPts val="2000"/>
              <a:buFont typeface="Noto Sans Symbols"/>
              <a:buNone/>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Rôle de l’enseignant</a:t>
            </a: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guide, propose, questionne ;</a:t>
            </a: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permet à l’élève de réguler son action ;</a:t>
            </a: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fait des suggestions, informe l’élève et l’incite à poursuivre son activité et à se corriger au besoin ; </a:t>
            </a: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observe et soutient l’élève qui éprouve des difficultés ; </a:t>
            </a:r>
          </a:p>
          <a:p>
            <a:pPr marL="180000" marR="0" lvl="0" indent="-180000">
              <a:spcBef>
                <a:spcPts val="600"/>
              </a:spcBef>
              <a:spcAft>
                <a:spcPts val="0"/>
              </a:spcAft>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facilite le traitement du problème à résoudre.</a:t>
            </a:r>
          </a:p>
        </p:txBody>
      </p:sp>
      <p:sp>
        <p:nvSpPr>
          <p:cNvPr id="8" name="Google Shape;394;p23">
            <a:extLst>
              <a:ext uri="{FF2B5EF4-FFF2-40B4-BE49-F238E27FC236}">
                <a16:creationId xmlns:a16="http://schemas.microsoft.com/office/drawing/2014/main" id="{7327825B-B1D9-D4AC-C798-14B74D2C0796}"/>
              </a:ext>
            </a:extLst>
          </p:cNvPr>
          <p:cNvSpPr txBox="1"/>
          <p:nvPr/>
        </p:nvSpPr>
        <p:spPr>
          <a:xfrm>
            <a:off x="6667887" y="1267324"/>
            <a:ext cx="4754880" cy="3974528"/>
          </a:xfrm>
          <a:prstGeom prst="roundRect">
            <a:avLst>
              <a:gd name="adj" fmla="val 7263"/>
            </a:avLst>
          </a:prstGeom>
          <a:solidFill>
            <a:srgbClr val="FFC000"/>
          </a:solidFill>
          <a:ln>
            <a:noFill/>
          </a:ln>
          <a:effectLst>
            <a:outerShdw blurRad="50800" dist="38100" dir="2700000" algn="tl" rotWithShape="0">
              <a:prstClr val="black">
                <a:alpha val="10000"/>
              </a:prstClr>
            </a:outerShdw>
          </a:effectLst>
        </p:spPr>
        <p:txBody>
          <a:bodyPr spcFirstLastPara="1" wrap="square" lIns="180000" tIns="180000" rIns="180000" bIns="180000" anchor="t" anchorCtr="0">
            <a:noAutofit/>
          </a:bodyPr>
          <a:lstStyle/>
          <a:p>
            <a:pPr marL="228600" marR="0" lvl="0" indent="-228600" rtl="0">
              <a:spcBef>
                <a:spcPts val="0"/>
              </a:spcBef>
              <a:spcAft>
                <a:spcPts val="0"/>
              </a:spcAft>
              <a:buClr>
                <a:schemeClr val="dk1"/>
              </a:buClr>
              <a:buSzPts val="2000"/>
              <a:buFont typeface="Noto Sans Symbols"/>
              <a:buNone/>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Rôle de l’élève </a:t>
            </a: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accomplit la tâche avec les moyens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mis à sa disposition ; </a:t>
            </a: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recueille l’information dont il a besoin, l’organise, l’évalue et planifie les actions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à effectuer ; </a:t>
            </a: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exploite les ressources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son environnement ; </a:t>
            </a: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peut aussi devenir une ressource pour d’autres élèves dans la même situation ; </a:t>
            </a:r>
          </a:p>
          <a:p>
            <a:pPr marL="180000" indent="-180000">
              <a:spcBef>
                <a:spcPts val="600"/>
              </a:spcBef>
              <a:buClr>
                <a:schemeClr val="bg1"/>
              </a:buClr>
              <a:buSzPct val="100000"/>
              <a:buFont typeface="Wingdings" pitchFamily="2" charset="2"/>
              <a:buChar char="§"/>
            </a:pP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traite seul ou en équipe le problème </a:t>
            </a:r>
            <a:b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à résoudre.</a:t>
            </a:r>
          </a:p>
        </p:txBody>
      </p:sp>
    </p:spTree>
    <p:extLst>
      <p:ext uri="{BB962C8B-B14F-4D97-AF65-F5344CB8AC3E}">
        <p14:creationId xmlns:p14="http://schemas.microsoft.com/office/powerpoint/2010/main" val="518649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159FFB56-3606-7591-38A0-D4882C2AD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2" name="Espace réservé du numéro de diapositive 1">
            <a:extLst>
              <a:ext uri="{FF2B5EF4-FFF2-40B4-BE49-F238E27FC236}">
                <a16:creationId xmlns:a16="http://schemas.microsoft.com/office/drawing/2014/main" id="{362E41DB-9370-8FB4-D440-3402BBD0E1C0}"/>
              </a:ext>
            </a:extLst>
          </p:cNvPr>
          <p:cNvSpPr>
            <a:spLocks noGrp="1"/>
          </p:cNvSpPr>
          <p:nvPr>
            <p:ph type="sldNum" sz="quarter" idx="12"/>
          </p:nvPr>
        </p:nvSpPr>
        <p:spPr/>
        <p:txBody>
          <a:bodyPr/>
          <a:lstStyle/>
          <a:p>
            <a:fld id="{055BF32D-CF4B-1B43-8AA7-7C8BB1DDF0EC}" type="slidenum">
              <a:rPr lang="fr-FR" smtClean="0"/>
              <a:pPr/>
              <a:t>30</a:t>
            </a:fld>
            <a:endParaRPr lang="fr-FR" dirty="0"/>
          </a:p>
        </p:txBody>
      </p:sp>
      <p:pic>
        <p:nvPicPr>
          <p:cNvPr id="6" name="Image 5">
            <a:extLst>
              <a:ext uri="{FF2B5EF4-FFF2-40B4-BE49-F238E27FC236}">
                <a16:creationId xmlns:a16="http://schemas.microsoft.com/office/drawing/2014/main" id="{5AD9804B-73ED-9CE7-F440-6FA439D21F3E}"/>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7" name="ZoneTexte 6">
            <a:extLst>
              <a:ext uri="{FF2B5EF4-FFF2-40B4-BE49-F238E27FC236}">
                <a16:creationId xmlns:a16="http://schemas.microsoft.com/office/drawing/2014/main" id="{4CD59F29-8781-1C89-0B69-6446D4A75F52}"/>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9" name="ZoneTexte 8">
            <a:extLst>
              <a:ext uri="{FF2B5EF4-FFF2-40B4-BE49-F238E27FC236}">
                <a16:creationId xmlns:a16="http://schemas.microsoft.com/office/drawing/2014/main" id="{67A201DC-D5EA-6E90-A779-92E599D80340}"/>
              </a:ext>
            </a:extLst>
          </p:cNvPr>
          <p:cNvSpPr txBox="1"/>
          <p:nvPr/>
        </p:nvSpPr>
        <p:spPr>
          <a:xfrm>
            <a:off x="4424363" y="581080"/>
            <a:ext cx="5984912" cy="707886"/>
          </a:xfrm>
          <a:prstGeom prst="rect">
            <a:avLst/>
          </a:prstGeom>
          <a:noFill/>
        </p:spPr>
        <p:txBody>
          <a:bodyPr wrap="square">
            <a:spAutoFit/>
          </a:bodyPr>
          <a:lstStyle/>
          <a:p>
            <a:pPr marL="0" marR="0" lvl="0" indent="0" algn="l" rtl="0">
              <a:spcBef>
                <a:spcPts val="0"/>
              </a:spcBef>
              <a:spcAft>
                <a:spcPts val="0"/>
              </a:spcAft>
              <a:buNone/>
            </a:pPr>
            <a:r>
              <a:rPr lang="fr-CA" sz="2000" b="1" dirty="0">
                <a:solidFill>
                  <a:schemeClr val="accent6"/>
                </a:solidFill>
                <a:latin typeface="Noto Sans" panose="020B0502040504020204" pitchFamily="34" charset="0"/>
                <a:ea typeface="Noto Sans" panose="020B0502040504020204" pitchFamily="34" charset="0"/>
                <a:cs typeface="Noto Sans" panose="020B0502040504020204" pitchFamily="34" charset="0"/>
                <a:sym typeface="Meiryo"/>
              </a:rPr>
              <a:t>Exemple 1 : </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Les épreuves de </a:t>
            </a:r>
            <a:r>
              <a:rPr lang="fr-CA" sz="2000" dirty="0" err="1">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Soaamba</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 </a:t>
            </a:r>
            <a:b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b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(selon le conte </a:t>
            </a:r>
            <a:r>
              <a:rPr lang="fr-CA" sz="2000" i="1"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Le Lièvre et le chef</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 primaire</a:t>
            </a:r>
          </a:p>
        </p:txBody>
      </p:sp>
      <p:graphicFrame>
        <p:nvGraphicFramePr>
          <p:cNvPr id="10" name="Google Shape;513;p31">
            <a:extLst>
              <a:ext uri="{FF2B5EF4-FFF2-40B4-BE49-F238E27FC236}">
                <a16:creationId xmlns:a16="http://schemas.microsoft.com/office/drawing/2014/main" id="{5D29A195-C2D8-5FFB-BC70-0BF24186B3A8}"/>
              </a:ext>
            </a:extLst>
          </p:cNvPr>
          <p:cNvGraphicFramePr/>
          <p:nvPr>
            <p:extLst>
              <p:ext uri="{D42A27DB-BD31-4B8C-83A1-F6EECF244321}">
                <p14:modId xmlns:p14="http://schemas.microsoft.com/office/powerpoint/2010/main" val="1152506055"/>
              </p:ext>
            </p:extLst>
          </p:nvPr>
        </p:nvGraphicFramePr>
        <p:xfrm>
          <a:off x="1100184" y="1486215"/>
          <a:ext cx="9991632" cy="4626240"/>
        </p:xfrm>
        <a:graphic>
          <a:graphicData uri="http://schemas.openxmlformats.org/drawingml/2006/table">
            <a:tbl>
              <a:tblPr>
                <a:noFill/>
              </a:tblPr>
              <a:tblGrid>
                <a:gridCol w="3330544">
                  <a:extLst>
                    <a:ext uri="{9D8B030D-6E8A-4147-A177-3AD203B41FA5}">
                      <a16:colId xmlns:a16="http://schemas.microsoft.com/office/drawing/2014/main" val="20000"/>
                    </a:ext>
                  </a:extLst>
                </a:gridCol>
                <a:gridCol w="3330544">
                  <a:extLst>
                    <a:ext uri="{9D8B030D-6E8A-4147-A177-3AD203B41FA5}">
                      <a16:colId xmlns:a16="http://schemas.microsoft.com/office/drawing/2014/main" val="20001"/>
                    </a:ext>
                  </a:extLst>
                </a:gridCol>
                <a:gridCol w="3330544">
                  <a:extLst>
                    <a:ext uri="{9D8B030D-6E8A-4147-A177-3AD203B41FA5}">
                      <a16:colId xmlns:a16="http://schemas.microsoft.com/office/drawing/2014/main" val="20002"/>
                    </a:ext>
                  </a:extLst>
                </a:gridCol>
              </a:tblGrid>
              <a:tr h="318342">
                <a:tc gridSpan="3">
                  <a:txBody>
                    <a:bodyPr/>
                    <a:lstStyle/>
                    <a:p>
                      <a:pPr marL="0" marR="0" lvl="0" indent="0" algn="ctr" rtl="0">
                        <a:lnSpc>
                          <a:spcPct val="100000"/>
                        </a:lnSpc>
                        <a:spcBef>
                          <a:spcPts val="0"/>
                        </a:spcBef>
                        <a:spcAft>
                          <a:spcPts val="0"/>
                        </a:spcAft>
                        <a:buNone/>
                      </a:pPr>
                      <a:r>
                        <a:rPr lang="fr-CA" sz="1400" b="1" i="0">
                          <a:solidFill>
                            <a:schemeClr val="bg1"/>
                          </a:solidFill>
                          <a:latin typeface="Noto Sans" panose="020B0502040504020204" pitchFamily="34" charset="0"/>
                          <a:ea typeface="Noto Sans" panose="020B0502040504020204" pitchFamily="34" charset="0"/>
                          <a:cs typeface="Noto Sans" panose="020B0502040504020204" pitchFamily="34" charset="0"/>
                        </a:rPr>
                        <a:t>Préparation des apprentissages</a:t>
                      </a:r>
                      <a:endParaRPr sz="1400" b="1" i="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2700" cmpd="sng">
                      <a:noFill/>
                      <a:prstDash val="solid"/>
                    </a:lnR>
                    <a:lnT w="12700" cmpd="sng">
                      <a:noFill/>
                      <a:prstDash val="solid"/>
                    </a:lnT>
                    <a:lnB w="12700" cmpd="sng">
                      <a:noFill/>
                      <a:prstDash val="solid"/>
                    </a:lnB>
                    <a:solidFill>
                      <a:srgbClr val="7030A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11758">
                <a:tc>
                  <a:txBody>
                    <a:bodyPr/>
                    <a:lstStyle/>
                    <a:p>
                      <a:pPr marL="0" marR="0" lvl="0" indent="0" algn="ctr" rtl="0">
                        <a:lnSpc>
                          <a:spcPct val="100000"/>
                        </a:lnSpc>
                        <a:spcBef>
                          <a:spcPts val="0"/>
                        </a:spcBef>
                        <a:spcAft>
                          <a:spcPts val="0"/>
                        </a:spcAft>
                        <a:buNone/>
                      </a:pPr>
                      <a:r>
                        <a:rPr lang="fr-CA" sz="1100" b="1" i="0">
                          <a:solidFill>
                            <a:schemeClr val="dk1"/>
                          </a:solidFill>
                          <a:latin typeface="Noto Sans" panose="020B0502040504020204" pitchFamily="34" charset="0"/>
                          <a:ea typeface="Noto Sans" panose="020B0502040504020204" pitchFamily="34" charset="0"/>
                          <a:cs typeface="Noto Sans" panose="020B0502040504020204" pitchFamily="34" charset="0"/>
                        </a:rPr>
                        <a:t>Situation de départ </a:t>
                      </a:r>
                      <a:endParaRPr sz="1100" b="1" i="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a:solidFill>
                            <a:schemeClr val="dk1"/>
                          </a:solidFill>
                          <a:latin typeface="Noto Sans" panose="020B0502040504020204" pitchFamily="34" charset="0"/>
                          <a:ea typeface="Noto Sans" panose="020B0502040504020204" pitchFamily="34" charset="0"/>
                          <a:cs typeface="Noto Sans" panose="020B0502040504020204" pitchFamily="34" charset="0"/>
                        </a:rPr>
                        <a:t>Activations des connaissances antérieures  </a:t>
                      </a:r>
                      <a:endParaRPr sz="1100" b="1" i="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a:solidFill>
                            <a:schemeClr val="dk1"/>
                          </a:solidFill>
                          <a:latin typeface="Noto Sans" panose="020B0502040504020204" pitchFamily="34" charset="0"/>
                          <a:ea typeface="Noto Sans" panose="020B0502040504020204" pitchFamily="34" charset="0"/>
                          <a:cs typeface="Noto Sans" panose="020B0502040504020204" pitchFamily="34" charset="0"/>
                        </a:rPr>
                        <a:t>Enseignement explicite </a:t>
                      </a:r>
                      <a:endParaRPr sz="1100" b="1" i="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2700" cmpd="sng">
                      <a:noFill/>
                      <a:prstDash val="solid"/>
                    </a:lnR>
                    <a:lnT w="12700" cmpd="sng">
                      <a:noFill/>
                      <a:prstDash val="solid"/>
                    </a:lnT>
                    <a:lnB w="12700" cmpd="sng">
                      <a:noFill/>
                      <a:prstDash val="solid"/>
                    </a:lnB>
                    <a:solidFill>
                      <a:srgbClr val="FFBFED"/>
                    </a:solidFill>
                  </a:tcPr>
                </a:tc>
                <a:extLst>
                  <a:ext uri="{0D108BD9-81ED-4DB2-BD59-A6C34878D82A}">
                    <a16:rowId xmlns:a16="http://schemas.microsoft.com/office/drawing/2014/main" val="10001"/>
                  </a:ext>
                </a:extLst>
              </a:tr>
              <a:tr h="526161">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1</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De quoi ça parle ?</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Lire des textes variés</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prstDash val="soli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2</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Il était une fois…</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Lire des textes variés</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3</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La recette d’une histoire</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Lire des textes variés</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2700" cmpd="sng">
                      <a:noFill/>
                      <a:prstDash val="solid"/>
                    </a:lnR>
                    <a:lnT w="12700" cmpd="sng">
                      <a:noFill/>
                      <a:prstDash val="solid"/>
                    </a:lnT>
                    <a:lnB w="12700" cmpd="sng">
                      <a:noFill/>
                      <a:prstDash val="solid"/>
                    </a:lnB>
                  </a:tcPr>
                </a:tc>
                <a:extLst>
                  <a:ext uri="{0D108BD9-81ED-4DB2-BD59-A6C34878D82A}">
                    <a16:rowId xmlns:a16="http://schemas.microsoft.com/office/drawing/2014/main" val="10002"/>
                  </a:ext>
                </a:extLst>
              </a:tr>
              <a:tr h="311758">
                <a:tc gridSpan="3">
                  <a:txBody>
                    <a:bodyPr/>
                    <a:lstStyle/>
                    <a:p>
                      <a:pPr marL="0" marR="0" lvl="0" indent="0" algn="ctr" rtl="0">
                        <a:lnSpc>
                          <a:spcPct val="100000"/>
                        </a:lnSpc>
                        <a:spcBef>
                          <a:spcPts val="0"/>
                        </a:spcBef>
                        <a:spcAft>
                          <a:spcPts val="0"/>
                        </a:spcAft>
                        <a:buNone/>
                      </a:pPr>
                      <a:r>
                        <a:rPr lang="fr-CA"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rPr>
                        <a:t>Réalisation des apprentissages</a:t>
                      </a:r>
                      <a:endParaRPr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2700" cmpd="sng">
                      <a:noFill/>
                      <a:prstDash val="solid"/>
                    </a:lnR>
                    <a:lnT w="12700" cmpd="sng">
                      <a:noFill/>
                      <a:prstDash val="solid"/>
                    </a:lnT>
                    <a:lnB w="12700" cmpd="sng">
                      <a:noFill/>
                      <a:prstDash val="solid"/>
                    </a:lnB>
                    <a:solidFill>
                      <a:srgbClr val="7030A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3"/>
                  </a:ext>
                </a:extLst>
              </a:tr>
              <a:tr h="311758">
                <a:tc>
                  <a:txBody>
                    <a:bodyPr/>
                    <a:lstStyle/>
                    <a:p>
                      <a:pPr marL="0" marR="0" lvl="0" indent="0" algn="ctr" rtl="0">
                        <a:lnSpc>
                          <a:spcPct val="100000"/>
                        </a:lnSpc>
                        <a:spcBef>
                          <a:spcPts val="0"/>
                        </a:spcBef>
                        <a:spcAft>
                          <a:spcPts val="0"/>
                        </a:spcAft>
                        <a:buNone/>
                      </a:pP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Résoudre un problème </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rPr>
                        <a:t>Traitement </a:t>
                      </a:r>
                      <a:endParaRPr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rPr>
                        <a:t>Communication </a:t>
                      </a:r>
                      <a:endParaRPr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2700" cmpd="sng">
                      <a:noFill/>
                      <a:prstDash val="solid"/>
                    </a:lnR>
                    <a:lnT w="12700" cmpd="sng">
                      <a:noFill/>
                      <a:prstDash val="solid"/>
                    </a:lnT>
                    <a:lnB w="12700" cmpd="sng">
                      <a:noFill/>
                      <a:prstDash val="solid"/>
                    </a:lnB>
                    <a:solidFill>
                      <a:srgbClr val="FFBFED"/>
                    </a:solidFill>
                  </a:tcPr>
                </a:tc>
                <a:extLst>
                  <a:ext uri="{0D108BD9-81ED-4DB2-BD59-A6C34878D82A}">
                    <a16:rowId xmlns:a16="http://schemas.microsoft.com/office/drawing/2014/main" val="10004"/>
                  </a:ext>
                </a:extLst>
              </a:tr>
              <a:tr h="526161">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4</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Le pouvoir de changer le monde</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Écrire des textes variés</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prstDash val="soli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5</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Le vérificateur</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Écrire des textes variés</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6</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Clr>
                          <a:schemeClr val="dk1"/>
                        </a:buClr>
                        <a:buSzPts val="1600"/>
                        <a:buFont typeface="Calibri"/>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Dans une histoire, tout est possible ! </a:t>
                      </a:r>
                    </a:p>
                    <a:p>
                      <a:pPr marL="0" marR="0" lvl="0" indent="0" algn="ctr" rtl="0">
                        <a:lnSpc>
                          <a:spcPct val="100000"/>
                        </a:lnSpc>
                        <a:spcBef>
                          <a:spcPts val="0"/>
                        </a:spcBef>
                        <a:spcAft>
                          <a:spcPts val="0"/>
                        </a:spcAft>
                        <a:buClr>
                          <a:schemeClr val="dk1"/>
                        </a:buClr>
                        <a:buSzPts val="1600"/>
                        <a:buFont typeface="Calibri"/>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Écrire des textes variés</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2700" cmpd="sng">
                      <a:noFill/>
                      <a:prstDash val="solid"/>
                    </a:lnR>
                    <a:lnT w="12700" cmpd="sng">
                      <a:noFill/>
                      <a:prstDash val="solid"/>
                    </a:lnT>
                    <a:lnB w="12700" cmpd="sng">
                      <a:noFill/>
                      <a:prstDash val="solid"/>
                    </a:lnB>
                  </a:tcPr>
                </a:tc>
                <a:extLst>
                  <a:ext uri="{0D108BD9-81ED-4DB2-BD59-A6C34878D82A}">
                    <a16:rowId xmlns:a16="http://schemas.microsoft.com/office/drawing/2014/main" val="10005"/>
                  </a:ext>
                </a:extLst>
              </a:tr>
              <a:tr h="311758">
                <a:tc gridSpan="3">
                  <a:txBody>
                    <a:bodyPr/>
                    <a:lstStyle/>
                    <a:p>
                      <a:pPr marL="0" marR="0" lvl="0" indent="0" algn="ctr" rtl="0">
                        <a:lnSpc>
                          <a:spcPct val="100000"/>
                        </a:lnSpc>
                        <a:spcBef>
                          <a:spcPts val="0"/>
                        </a:spcBef>
                        <a:spcAft>
                          <a:spcPts val="0"/>
                        </a:spcAft>
                        <a:buNone/>
                      </a:pPr>
                      <a:r>
                        <a:rPr lang="fr-CA"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rPr>
                        <a:t>Intégration des apprentissages</a:t>
                      </a:r>
                      <a:endParaRPr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2700" cmpd="sng">
                      <a:noFill/>
                      <a:prstDash val="solid"/>
                    </a:lnR>
                    <a:lnT w="12700" cmpd="sng">
                      <a:noFill/>
                      <a:prstDash val="solid"/>
                    </a:lnT>
                    <a:lnB w="12700" cmpd="sng">
                      <a:noFill/>
                      <a:prstDash val="solid"/>
                    </a:lnB>
                    <a:solidFill>
                      <a:srgbClr val="7030A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6"/>
                  </a:ext>
                </a:extLst>
              </a:tr>
              <a:tr h="407048">
                <a:tc>
                  <a:txBody>
                    <a:bodyPr/>
                    <a:lstStyle/>
                    <a:p>
                      <a:pPr marL="0" marR="0" lvl="0" indent="0" algn="ctr" rtl="0">
                        <a:lnSpc>
                          <a:spcPct val="100000"/>
                        </a:lnSpc>
                        <a:spcBef>
                          <a:spcPts val="0"/>
                        </a:spcBef>
                        <a:spcAft>
                          <a:spcPts val="0"/>
                        </a:spcAft>
                        <a:buNone/>
                      </a:pPr>
                      <a:r>
                        <a:rPr lang="fr-CA"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rPr>
                        <a:t>Décontextualiser les apprentissages </a:t>
                      </a:r>
                      <a:endParaRPr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dirty="0" err="1">
                          <a:solidFill>
                            <a:schemeClr val="dk1"/>
                          </a:solidFill>
                          <a:latin typeface="Noto Sans" panose="020B0502040504020204" pitchFamily="34" charset="0"/>
                          <a:ea typeface="Noto Sans" panose="020B0502040504020204" pitchFamily="34" charset="0"/>
                          <a:cs typeface="Noto Sans" panose="020B0502040504020204" pitchFamily="34" charset="0"/>
                        </a:rPr>
                        <a:t>Recontextualiser</a:t>
                      </a: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/transfert </a:t>
                      </a:r>
                      <a:b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des apprentissages</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Consolidation ou enrichissement</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Retour sur l’intention </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2700" cmpd="sng">
                      <a:noFill/>
                      <a:prstDash val="solid"/>
                    </a:lnR>
                    <a:lnT w="12700" cmpd="sng">
                      <a:noFill/>
                      <a:prstDash val="solid"/>
                    </a:lnT>
                    <a:lnB w="12700" cmpd="sng">
                      <a:noFill/>
                      <a:prstDash val="solid"/>
                    </a:lnB>
                    <a:solidFill>
                      <a:srgbClr val="FFBFED"/>
                    </a:solidFill>
                  </a:tcPr>
                </a:tc>
                <a:extLst>
                  <a:ext uri="{0D108BD9-81ED-4DB2-BD59-A6C34878D82A}">
                    <a16:rowId xmlns:a16="http://schemas.microsoft.com/office/drawing/2014/main" val="10007"/>
                  </a:ext>
                </a:extLst>
              </a:tr>
              <a:tr h="526161">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7 </a:t>
                      </a:r>
                      <a:endParaRPr sz="1000" i="0" u="none"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Question de voix</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Communiquer oralement</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prstDash val="soli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8 </a:t>
                      </a:r>
                      <a:endParaRPr sz="1000" i="0" u="none"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L’heure du conte</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Communiquer oralement</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9 </a:t>
                      </a:r>
                      <a:endParaRPr sz="1000" i="0" u="none"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Je réfléchis à ma communication</a:t>
                      </a:r>
                      <a:endParaRPr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Communiquer oralement</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2700" cmpd="sng">
                      <a:noFill/>
                      <a:prstDash val="solid"/>
                    </a:lnR>
                    <a:lnT w="12700" cmpd="sng">
                      <a:noFill/>
                      <a:prstDash val="solid"/>
                    </a:lnT>
                    <a:lnB w="12700" cmpd="sng">
                      <a:noFill/>
                      <a:prstDash val="soli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67297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686007B-518D-6FBA-FF9A-DE7091013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895D7F29-70A1-455B-962E-F98D10FD08FD}"/>
              </a:ext>
            </a:extLst>
          </p:cNvPr>
          <p:cNvSpPr>
            <a:spLocks noGrp="1"/>
          </p:cNvSpPr>
          <p:nvPr>
            <p:ph type="sldNum" sz="quarter" idx="12"/>
          </p:nvPr>
        </p:nvSpPr>
        <p:spPr/>
        <p:txBody>
          <a:bodyPr/>
          <a:lstStyle/>
          <a:p>
            <a:fld id="{055BF32D-CF4B-1B43-8AA7-7C8BB1DDF0EC}" type="slidenum">
              <a:rPr lang="fr-FR" smtClean="0"/>
              <a:pPr/>
              <a:t>31</a:t>
            </a:fld>
            <a:endParaRPr lang="fr-FR" dirty="0"/>
          </a:p>
        </p:txBody>
      </p:sp>
      <p:sp>
        <p:nvSpPr>
          <p:cNvPr id="4" name="Espace réservé du contenu vertical 3">
            <a:extLst>
              <a:ext uri="{FF2B5EF4-FFF2-40B4-BE49-F238E27FC236}">
                <a16:creationId xmlns:a16="http://schemas.microsoft.com/office/drawing/2014/main" id="{8E909F53-EA81-9E04-8E33-277E633AA703}"/>
              </a:ext>
            </a:extLst>
          </p:cNvPr>
          <p:cNvSpPr>
            <a:spLocks noGrp="1"/>
          </p:cNvSpPr>
          <p:nvPr>
            <p:ph orient="vert" sz="quarter" idx="13"/>
          </p:nvPr>
        </p:nvSpPr>
        <p:spPr/>
        <p:txBody>
          <a:bodyPr>
            <a:normAutofit fontScale="85000" lnSpcReduction="20000"/>
          </a:bodyPr>
          <a:lstStyle/>
          <a:p>
            <a:r>
              <a:rPr lang="fr-FR" sz="3200" b="1" dirty="0">
                <a:solidFill>
                  <a:srgbClr val="FFC000"/>
                </a:solidFill>
              </a:rPr>
              <a:t>Activité 5</a:t>
            </a:r>
          </a:p>
        </p:txBody>
      </p:sp>
      <p:sp>
        <p:nvSpPr>
          <p:cNvPr id="5" name="Espace réservé du texte 4">
            <a:extLst>
              <a:ext uri="{FF2B5EF4-FFF2-40B4-BE49-F238E27FC236}">
                <a16:creationId xmlns:a16="http://schemas.microsoft.com/office/drawing/2014/main" id="{764F0837-906C-0DE8-1561-A56ACFE9D0E4}"/>
              </a:ext>
            </a:extLst>
          </p:cNvPr>
          <p:cNvSpPr>
            <a:spLocks noGrp="1"/>
          </p:cNvSpPr>
          <p:nvPr>
            <p:ph type="body" sz="quarter" idx="14"/>
          </p:nvPr>
        </p:nvSpPr>
        <p:spPr/>
        <p:txBody>
          <a:bodyPr/>
          <a:lstStyle/>
          <a:p>
            <a:r>
              <a:rPr lang="fr-FR" sz="2400" b="1" dirty="0">
                <a:solidFill>
                  <a:srgbClr val="7030A0"/>
                </a:solidFill>
              </a:rPr>
              <a:t>L’intégration des apprentissages</a:t>
            </a:r>
            <a:endParaRPr lang="fr-FR" sz="2400" dirty="0">
              <a:solidFill>
                <a:srgbClr val="7030A0"/>
              </a:solidFill>
            </a:endParaRPr>
          </a:p>
        </p:txBody>
      </p:sp>
      <p:sp>
        <p:nvSpPr>
          <p:cNvPr id="6" name="Google Shape;393;p23">
            <a:extLst>
              <a:ext uri="{FF2B5EF4-FFF2-40B4-BE49-F238E27FC236}">
                <a16:creationId xmlns:a16="http://schemas.microsoft.com/office/drawing/2014/main" id="{8D9D304A-47DD-0734-707F-0DD5C9F1CBBB}"/>
              </a:ext>
            </a:extLst>
          </p:cNvPr>
          <p:cNvSpPr txBox="1"/>
          <p:nvPr/>
        </p:nvSpPr>
        <p:spPr>
          <a:xfrm>
            <a:off x="1517379" y="1267323"/>
            <a:ext cx="4754880" cy="4417860"/>
          </a:xfrm>
          <a:prstGeom prst="roundRect">
            <a:avLst>
              <a:gd name="adj" fmla="val 7263"/>
            </a:avLst>
          </a:prstGeom>
          <a:solidFill>
            <a:schemeClr val="accent3">
              <a:lumMod val="40000"/>
              <a:lumOff val="60000"/>
            </a:schemeClr>
          </a:solidFill>
          <a:ln>
            <a:noFill/>
          </a:ln>
          <a:effectLst>
            <a:outerShdw blurRad="50800" dist="38100" dir="2700000" algn="tl" rotWithShape="0">
              <a:prstClr val="black">
                <a:alpha val="10000"/>
              </a:prstClr>
            </a:outerShdw>
          </a:effectLst>
        </p:spPr>
        <p:txBody>
          <a:bodyPr spcFirstLastPara="1" wrap="square" lIns="180000" tIns="180000" rIns="180000" bIns="180000" anchor="t" anchorCtr="0">
            <a:noAutofit/>
          </a:bodyPr>
          <a:lstStyle/>
          <a:p>
            <a:pPr marL="228600" marR="0" lvl="0" indent="-228600" rtl="0">
              <a:spcBef>
                <a:spcPts val="0"/>
              </a:spcBef>
              <a:spcAft>
                <a:spcPts val="0"/>
              </a:spcAft>
              <a:buClr>
                <a:schemeClr val="dk1"/>
              </a:buClr>
              <a:buSzPts val="2000"/>
              <a:buFont typeface="Noto Sans Symbols"/>
              <a:buNone/>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Rôle de l’enseignant</a:t>
            </a:r>
          </a:p>
          <a:p>
            <a:pPr marL="180000" marR="0" lvl="0" indent="-180000">
              <a:spcBef>
                <a:spcPts val="600"/>
              </a:spcBef>
              <a:spcAft>
                <a:spcPts val="0"/>
              </a:spcAft>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invite l’élève à faire un retour sur ce qu’il </a:t>
            </a:r>
            <a:b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a appris ; </a:t>
            </a:r>
          </a:p>
          <a:p>
            <a:pPr marL="180000" marR="0" lvl="0" indent="-180000">
              <a:spcBef>
                <a:spcPts val="600"/>
              </a:spcBef>
              <a:spcAft>
                <a:spcPts val="0"/>
              </a:spcAft>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favorise de cette manière la décontextua-lisation, étape essentielle pour que l’élève prenne conscience du degré de développement de ses savoirs, de ses savoir-faire ou de </a:t>
            </a:r>
            <a:b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ses attitudes en rapport avec les compétences qu’il doit maîtriser ;</a:t>
            </a:r>
          </a:p>
          <a:p>
            <a:pPr marL="180000" marR="0" lvl="0" indent="-180000">
              <a:spcBef>
                <a:spcPts val="600"/>
              </a:spcBef>
              <a:spcAft>
                <a:spcPts val="0"/>
              </a:spcAft>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oriente la réflexion de l’élève sur le transfert des concepts et stratégies dans une activité d’intégration ou de réinvestissement (recontex-tualisation) ;</a:t>
            </a:r>
          </a:p>
          <a:p>
            <a:pPr marL="180000" marR="0" lvl="0" indent="-180000">
              <a:spcBef>
                <a:spcPts val="600"/>
              </a:spcBef>
              <a:spcAft>
                <a:spcPts val="0"/>
              </a:spcAft>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lui demande de s’exprimer sur son fonction-nement, son degré de satisfaction et les améliorations qui peuvent être apportées.</a:t>
            </a:r>
          </a:p>
        </p:txBody>
      </p:sp>
      <p:sp>
        <p:nvSpPr>
          <p:cNvPr id="8" name="Google Shape;394;p23">
            <a:extLst>
              <a:ext uri="{FF2B5EF4-FFF2-40B4-BE49-F238E27FC236}">
                <a16:creationId xmlns:a16="http://schemas.microsoft.com/office/drawing/2014/main" id="{7327825B-B1D9-D4AC-C798-14B74D2C0796}"/>
              </a:ext>
            </a:extLst>
          </p:cNvPr>
          <p:cNvSpPr txBox="1"/>
          <p:nvPr/>
        </p:nvSpPr>
        <p:spPr>
          <a:xfrm>
            <a:off x="6667887" y="1267325"/>
            <a:ext cx="4754880" cy="3789706"/>
          </a:xfrm>
          <a:prstGeom prst="roundRect">
            <a:avLst>
              <a:gd name="adj" fmla="val 7263"/>
            </a:avLst>
          </a:prstGeom>
          <a:solidFill>
            <a:srgbClr val="FFC000"/>
          </a:solidFill>
          <a:ln>
            <a:noFill/>
          </a:ln>
          <a:effectLst>
            <a:outerShdw blurRad="50800" dist="38100" dir="2700000" algn="tl" rotWithShape="0">
              <a:prstClr val="black">
                <a:alpha val="10000"/>
              </a:prstClr>
            </a:outerShdw>
          </a:effectLst>
        </p:spPr>
        <p:txBody>
          <a:bodyPr spcFirstLastPara="1" wrap="square" lIns="180000" tIns="180000" rIns="180000" bIns="180000" anchor="t" anchorCtr="0">
            <a:noAutofit/>
          </a:bodyPr>
          <a:lstStyle/>
          <a:p>
            <a:pPr marL="228600" marR="0" lvl="0" indent="-228600" rtl="0">
              <a:spcBef>
                <a:spcPts val="0"/>
              </a:spcBef>
              <a:spcAft>
                <a:spcPts val="0"/>
              </a:spcAft>
              <a:buClr>
                <a:schemeClr val="dk1"/>
              </a:buClr>
              <a:buSzPts val="2000"/>
              <a:buFont typeface="Noto Sans Symbols"/>
              <a:buNone/>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Rôle de l’élève </a:t>
            </a:r>
          </a:p>
          <a:p>
            <a:pPr marL="180000" indent="-180000">
              <a:spcBef>
                <a:spcPts val="600"/>
              </a:spcBef>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prend conscience du développement </a:t>
            </a:r>
            <a:b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de l’ensemble de ses savoirs, de ses savoir-faire ou de ses attitudes qu’englobe la compétence </a:t>
            </a:r>
            <a:b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et qui sont nécessaires à la réalisation </a:t>
            </a:r>
            <a:b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d’un transfert ou d’un réinvestissement ;</a:t>
            </a:r>
          </a:p>
          <a:p>
            <a:pPr marL="180000" indent="-180000">
              <a:spcBef>
                <a:spcPts val="600"/>
              </a:spcBef>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apprécie son habileté à structurer </a:t>
            </a:r>
            <a:b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certaines actions ;</a:t>
            </a:r>
          </a:p>
          <a:p>
            <a:pPr marL="180000" indent="-180000">
              <a:spcBef>
                <a:spcPts val="600"/>
              </a:spcBef>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peut se prononcer sur son cheminement </a:t>
            </a:r>
            <a:b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b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dans la situation d’apprentissage ;</a:t>
            </a:r>
          </a:p>
          <a:p>
            <a:pPr marL="180000" indent="-180000">
              <a:spcBef>
                <a:spcPts val="600"/>
              </a:spcBef>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exprime son degré de satisfaction ;</a:t>
            </a:r>
          </a:p>
          <a:p>
            <a:pPr marL="180000" indent="-180000">
              <a:spcBef>
                <a:spcPts val="600"/>
              </a:spcBef>
              <a:buClr>
                <a:schemeClr val="bg1"/>
              </a:buClr>
              <a:buSzPct val="100000"/>
              <a:buFont typeface="Wingdings" pitchFamily="2" charset="2"/>
              <a:buChar char="§"/>
            </a:pPr>
            <a:r>
              <a:rPr lang="fr-CA" sz="14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Il enrichit sa boîte à outils grâce aux nouveaux concepts qu’il a appris.</a:t>
            </a:r>
          </a:p>
          <a:p>
            <a:pPr marL="180000" indent="-180000">
              <a:spcBef>
                <a:spcPts val="600"/>
              </a:spcBef>
              <a:buClr>
                <a:schemeClr val="bg1"/>
              </a:buClr>
              <a:buSzPct val="100000"/>
              <a:buFont typeface="Wingdings" pitchFamily="2" charset="2"/>
              <a:buChar char="§"/>
            </a:pPr>
            <a:endParaRPr lang="fr-CA" sz="16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spTree>
    <p:extLst>
      <p:ext uri="{BB962C8B-B14F-4D97-AF65-F5344CB8AC3E}">
        <p14:creationId xmlns:p14="http://schemas.microsoft.com/office/powerpoint/2010/main" val="2298869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159FFB56-3606-7591-38A0-D4882C2AD3D6}"/>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2" name="Espace réservé du numéro de diapositive 1">
            <a:extLst>
              <a:ext uri="{FF2B5EF4-FFF2-40B4-BE49-F238E27FC236}">
                <a16:creationId xmlns:a16="http://schemas.microsoft.com/office/drawing/2014/main" id="{362E41DB-9370-8FB4-D440-3402BBD0E1C0}"/>
              </a:ext>
            </a:extLst>
          </p:cNvPr>
          <p:cNvSpPr>
            <a:spLocks noGrp="1"/>
          </p:cNvSpPr>
          <p:nvPr>
            <p:ph type="sldNum" sz="quarter" idx="12"/>
          </p:nvPr>
        </p:nvSpPr>
        <p:spPr/>
        <p:txBody>
          <a:bodyPr/>
          <a:lstStyle/>
          <a:p>
            <a:fld id="{055BF32D-CF4B-1B43-8AA7-7C8BB1DDF0EC}" type="slidenum">
              <a:rPr lang="fr-FR" smtClean="0"/>
              <a:pPr/>
              <a:t>32</a:t>
            </a:fld>
            <a:endParaRPr lang="fr-FR" dirty="0"/>
          </a:p>
        </p:txBody>
      </p:sp>
      <p:pic>
        <p:nvPicPr>
          <p:cNvPr id="6" name="Image 5">
            <a:extLst>
              <a:ext uri="{FF2B5EF4-FFF2-40B4-BE49-F238E27FC236}">
                <a16:creationId xmlns:a16="http://schemas.microsoft.com/office/drawing/2014/main" id="{5AD9804B-73ED-9CE7-F440-6FA439D21F3E}"/>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7" name="ZoneTexte 6">
            <a:extLst>
              <a:ext uri="{FF2B5EF4-FFF2-40B4-BE49-F238E27FC236}">
                <a16:creationId xmlns:a16="http://schemas.microsoft.com/office/drawing/2014/main" id="{4CD59F29-8781-1C89-0B69-6446D4A75F52}"/>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9" name="ZoneTexte 8">
            <a:extLst>
              <a:ext uri="{FF2B5EF4-FFF2-40B4-BE49-F238E27FC236}">
                <a16:creationId xmlns:a16="http://schemas.microsoft.com/office/drawing/2014/main" id="{67A201DC-D5EA-6E90-A779-92E599D80340}"/>
              </a:ext>
            </a:extLst>
          </p:cNvPr>
          <p:cNvSpPr txBox="1"/>
          <p:nvPr/>
        </p:nvSpPr>
        <p:spPr>
          <a:xfrm>
            <a:off x="4424363" y="895832"/>
            <a:ext cx="5984912" cy="400110"/>
          </a:xfrm>
          <a:prstGeom prst="rect">
            <a:avLst/>
          </a:prstGeom>
          <a:noFill/>
        </p:spPr>
        <p:txBody>
          <a:bodyPr wrap="square">
            <a:spAutoFit/>
          </a:bodyPr>
          <a:lstStyle/>
          <a:p>
            <a:pPr marL="0" marR="0" lvl="0" indent="0" algn="l" rtl="0">
              <a:spcBef>
                <a:spcPts val="0"/>
              </a:spcBef>
              <a:spcAft>
                <a:spcPts val="0"/>
              </a:spcAft>
              <a:buNone/>
            </a:pPr>
            <a:r>
              <a:rPr lang="fr-CA" sz="2000" b="1" dirty="0">
                <a:solidFill>
                  <a:schemeClr val="accent6"/>
                </a:solidFill>
                <a:latin typeface="Noto Sans" panose="020B0502040504020204" pitchFamily="34" charset="0"/>
                <a:ea typeface="Noto Sans" panose="020B0502040504020204" pitchFamily="34" charset="0"/>
                <a:cs typeface="Noto Sans" panose="020B0502040504020204" pitchFamily="34" charset="0"/>
                <a:sym typeface="Meiryo"/>
              </a:rPr>
              <a:t>Exemple 2 : </a:t>
            </a:r>
            <a:r>
              <a:rPr lang="fr-CA" sz="20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Meiryo"/>
              </a:rPr>
              <a:t>L’énergie solaire (secondaire) </a:t>
            </a:r>
          </a:p>
        </p:txBody>
      </p:sp>
      <p:graphicFrame>
        <p:nvGraphicFramePr>
          <p:cNvPr id="10" name="Google Shape;513;p31">
            <a:extLst>
              <a:ext uri="{FF2B5EF4-FFF2-40B4-BE49-F238E27FC236}">
                <a16:creationId xmlns:a16="http://schemas.microsoft.com/office/drawing/2014/main" id="{5D29A195-C2D8-5FFB-BC70-0BF24186B3A8}"/>
              </a:ext>
            </a:extLst>
          </p:cNvPr>
          <p:cNvGraphicFramePr/>
          <p:nvPr>
            <p:extLst>
              <p:ext uri="{D42A27DB-BD31-4B8C-83A1-F6EECF244321}">
                <p14:modId xmlns:p14="http://schemas.microsoft.com/office/powerpoint/2010/main" val="3329006148"/>
              </p:ext>
            </p:extLst>
          </p:nvPr>
        </p:nvGraphicFramePr>
        <p:xfrm>
          <a:off x="1100184" y="1486215"/>
          <a:ext cx="9991632" cy="4191573"/>
        </p:xfrm>
        <a:graphic>
          <a:graphicData uri="http://schemas.openxmlformats.org/drawingml/2006/table">
            <a:tbl>
              <a:tblPr>
                <a:noFill/>
              </a:tblPr>
              <a:tblGrid>
                <a:gridCol w="3330544">
                  <a:extLst>
                    <a:ext uri="{9D8B030D-6E8A-4147-A177-3AD203B41FA5}">
                      <a16:colId xmlns:a16="http://schemas.microsoft.com/office/drawing/2014/main" val="20000"/>
                    </a:ext>
                  </a:extLst>
                </a:gridCol>
                <a:gridCol w="3330544">
                  <a:extLst>
                    <a:ext uri="{9D8B030D-6E8A-4147-A177-3AD203B41FA5}">
                      <a16:colId xmlns:a16="http://schemas.microsoft.com/office/drawing/2014/main" val="20001"/>
                    </a:ext>
                  </a:extLst>
                </a:gridCol>
                <a:gridCol w="3330544">
                  <a:extLst>
                    <a:ext uri="{9D8B030D-6E8A-4147-A177-3AD203B41FA5}">
                      <a16:colId xmlns:a16="http://schemas.microsoft.com/office/drawing/2014/main" val="20002"/>
                    </a:ext>
                  </a:extLst>
                </a:gridCol>
              </a:tblGrid>
              <a:tr h="318342">
                <a:tc gridSpan="3">
                  <a:txBody>
                    <a:bodyPr/>
                    <a:lstStyle/>
                    <a:p>
                      <a:pPr marL="0" marR="0" lvl="0" indent="0" algn="ctr" rtl="0">
                        <a:lnSpc>
                          <a:spcPct val="100000"/>
                        </a:lnSpc>
                        <a:spcBef>
                          <a:spcPts val="0"/>
                        </a:spcBef>
                        <a:spcAft>
                          <a:spcPts val="0"/>
                        </a:spcAft>
                        <a:buNone/>
                      </a:pPr>
                      <a:r>
                        <a:rPr lang="fr-CA" sz="1400" b="1" i="0">
                          <a:solidFill>
                            <a:schemeClr val="bg1"/>
                          </a:solidFill>
                          <a:latin typeface="Noto Sans" panose="020B0502040504020204" pitchFamily="34" charset="0"/>
                          <a:ea typeface="Noto Sans" panose="020B0502040504020204" pitchFamily="34" charset="0"/>
                          <a:cs typeface="Noto Sans" panose="020B0502040504020204" pitchFamily="34" charset="0"/>
                        </a:rPr>
                        <a:t>Préparation des apprentissages</a:t>
                      </a:r>
                      <a:endParaRPr sz="1400" b="1" i="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2700" cmpd="sng">
                      <a:noFill/>
                      <a:prstDash val="solid"/>
                    </a:lnR>
                    <a:lnT w="12700" cmpd="sng">
                      <a:noFill/>
                      <a:prstDash val="solid"/>
                    </a:lnT>
                    <a:lnB w="12700" cmpd="sng">
                      <a:noFill/>
                      <a:prstDash val="solid"/>
                    </a:lnB>
                    <a:solidFill>
                      <a:srgbClr val="7030A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11758">
                <a:tc>
                  <a:txBody>
                    <a:bodyPr/>
                    <a:lstStyle/>
                    <a:p>
                      <a:pPr marL="0" marR="0" lvl="0" indent="0" algn="ctr" rtl="0">
                        <a:lnSpc>
                          <a:spcPct val="100000"/>
                        </a:lnSpc>
                        <a:spcBef>
                          <a:spcPts val="0"/>
                        </a:spcBef>
                        <a:spcAft>
                          <a:spcPts val="0"/>
                        </a:spcAft>
                        <a:buNone/>
                      </a:pPr>
                      <a:r>
                        <a:rPr lang="fr-CA" sz="1100" b="1" i="0">
                          <a:solidFill>
                            <a:schemeClr val="dk1"/>
                          </a:solidFill>
                          <a:latin typeface="Noto Sans" panose="020B0502040504020204" pitchFamily="34" charset="0"/>
                          <a:ea typeface="Noto Sans" panose="020B0502040504020204" pitchFamily="34" charset="0"/>
                          <a:cs typeface="Noto Sans" panose="020B0502040504020204" pitchFamily="34" charset="0"/>
                        </a:rPr>
                        <a:t>Situation de départ </a:t>
                      </a:r>
                      <a:endParaRPr sz="1100" b="1" i="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a:solidFill>
                            <a:schemeClr val="dk1"/>
                          </a:solidFill>
                          <a:latin typeface="Noto Sans" panose="020B0502040504020204" pitchFamily="34" charset="0"/>
                          <a:ea typeface="Noto Sans" panose="020B0502040504020204" pitchFamily="34" charset="0"/>
                          <a:cs typeface="Noto Sans" panose="020B0502040504020204" pitchFamily="34" charset="0"/>
                        </a:rPr>
                        <a:t>Activations des connaissances antérieures  </a:t>
                      </a:r>
                      <a:endParaRPr sz="1100" b="1" i="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a:solidFill>
                            <a:schemeClr val="dk1"/>
                          </a:solidFill>
                          <a:latin typeface="Noto Sans" panose="020B0502040504020204" pitchFamily="34" charset="0"/>
                          <a:ea typeface="Noto Sans" panose="020B0502040504020204" pitchFamily="34" charset="0"/>
                          <a:cs typeface="Noto Sans" panose="020B0502040504020204" pitchFamily="34" charset="0"/>
                        </a:rPr>
                        <a:t>Enseignement explicite </a:t>
                      </a:r>
                      <a:endParaRPr sz="1100" b="1" i="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2700" cmpd="sng">
                      <a:noFill/>
                      <a:prstDash val="solid"/>
                    </a:lnR>
                    <a:lnT w="12700" cmpd="sng">
                      <a:noFill/>
                      <a:prstDash val="solid"/>
                    </a:lnT>
                    <a:lnB w="12700" cmpd="sng">
                      <a:noFill/>
                      <a:prstDash val="solid"/>
                    </a:lnB>
                    <a:solidFill>
                      <a:srgbClr val="FFBFED"/>
                    </a:solidFill>
                  </a:tcPr>
                </a:tc>
                <a:extLst>
                  <a:ext uri="{0D108BD9-81ED-4DB2-BD59-A6C34878D82A}">
                    <a16:rowId xmlns:a16="http://schemas.microsoft.com/office/drawing/2014/main" val="10001"/>
                  </a:ext>
                </a:extLst>
              </a:tr>
              <a:tr h="526161">
                <a:tc>
                  <a:txBody>
                    <a:bodyPr/>
                    <a:lstStyle/>
                    <a:p>
                      <a:pPr marL="0" marR="0" lvl="0" indent="0" algn="ctr" rtl="0">
                        <a:lnSpc>
                          <a:spcPct val="100000"/>
                        </a:lnSpc>
                        <a:spcBef>
                          <a:spcPts val="0"/>
                        </a:spcBef>
                        <a:spcAft>
                          <a:spcPts val="0"/>
                        </a:spcAft>
                        <a:buNone/>
                      </a:pPr>
                      <a:r>
                        <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1</a:t>
                      </a: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Lampe de poche</a:t>
                      </a:r>
                      <a:endPar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prstDash val="soli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2</a:t>
                      </a: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Cours sur les coniques</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3</a:t>
                      </a: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Mise au point sur les coniques</a:t>
                      </a:r>
                      <a:r>
                        <a:rPr lang="fr-CA" sz="900" i="0" u="none" dirty="0">
                          <a:latin typeface="Noto Sans" panose="020B0502040504020204" pitchFamily="34" charset="0"/>
                          <a:ea typeface="Noto Sans" panose="020B0502040504020204" pitchFamily="34" charset="0"/>
                          <a:cs typeface="Noto Sans" panose="020B0502040504020204" pitchFamily="34" charset="0"/>
                        </a:rPr>
                        <a:t> </a:t>
                      </a:r>
                      <a:endPar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2700" cmpd="sng">
                      <a:noFill/>
                      <a:prstDash val="solid"/>
                    </a:lnR>
                    <a:lnT w="12700" cmpd="sng">
                      <a:noFill/>
                      <a:prstDash val="solid"/>
                    </a:lnT>
                    <a:lnB w="12700" cmpd="sng">
                      <a:noFill/>
                      <a:prstDash val="solid"/>
                    </a:lnB>
                  </a:tcPr>
                </a:tc>
                <a:extLst>
                  <a:ext uri="{0D108BD9-81ED-4DB2-BD59-A6C34878D82A}">
                    <a16:rowId xmlns:a16="http://schemas.microsoft.com/office/drawing/2014/main" val="10002"/>
                  </a:ext>
                </a:extLst>
              </a:tr>
              <a:tr h="311758">
                <a:tc gridSpan="3">
                  <a:txBody>
                    <a:bodyPr/>
                    <a:lstStyle/>
                    <a:p>
                      <a:pPr marL="0" marR="0" lvl="0" indent="0" algn="ctr" rtl="0">
                        <a:lnSpc>
                          <a:spcPct val="100000"/>
                        </a:lnSpc>
                        <a:spcBef>
                          <a:spcPts val="0"/>
                        </a:spcBef>
                        <a:spcAft>
                          <a:spcPts val="0"/>
                        </a:spcAft>
                        <a:buNone/>
                      </a:pPr>
                      <a:r>
                        <a:rPr lang="fr-CA"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rPr>
                        <a:t>Réalisation des apprentissages</a:t>
                      </a:r>
                      <a:endParaRPr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2700" cmpd="sng">
                      <a:noFill/>
                      <a:prstDash val="solid"/>
                    </a:lnR>
                    <a:lnT w="12700" cmpd="sng">
                      <a:noFill/>
                      <a:prstDash val="solid"/>
                    </a:lnT>
                    <a:lnB w="12700" cmpd="sng">
                      <a:noFill/>
                      <a:prstDash val="solid"/>
                    </a:lnB>
                    <a:solidFill>
                      <a:srgbClr val="7030A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3"/>
                  </a:ext>
                </a:extLst>
              </a:tr>
              <a:tr h="311758">
                <a:tc>
                  <a:txBody>
                    <a:bodyPr/>
                    <a:lstStyle/>
                    <a:p>
                      <a:pPr marL="0" marR="0" lvl="0" indent="0" algn="ctr" rtl="0">
                        <a:lnSpc>
                          <a:spcPct val="100000"/>
                        </a:lnSpc>
                        <a:spcBef>
                          <a:spcPts val="0"/>
                        </a:spcBef>
                        <a:spcAft>
                          <a:spcPts val="0"/>
                        </a:spcAft>
                        <a:buNone/>
                      </a:pP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Résoudre un problème </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rPr>
                        <a:t>Traitement </a:t>
                      </a:r>
                      <a:endParaRPr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rPr>
                        <a:t>Communication </a:t>
                      </a:r>
                      <a:endParaRPr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2700" cmpd="sng">
                      <a:noFill/>
                      <a:prstDash val="solid"/>
                    </a:lnR>
                    <a:lnT w="12700" cmpd="sng">
                      <a:noFill/>
                      <a:prstDash val="solid"/>
                    </a:lnT>
                    <a:lnB w="12700" cmpd="sng">
                      <a:noFill/>
                      <a:prstDash val="solid"/>
                    </a:lnB>
                    <a:solidFill>
                      <a:srgbClr val="FFBFED"/>
                    </a:solidFill>
                  </a:tcPr>
                </a:tc>
                <a:extLst>
                  <a:ext uri="{0D108BD9-81ED-4DB2-BD59-A6C34878D82A}">
                    <a16:rowId xmlns:a16="http://schemas.microsoft.com/office/drawing/2014/main" val="10004"/>
                  </a:ext>
                </a:extLst>
              </a:tr>
              <a:tr h="526161">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4</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Les promesses de l’énergie solaire</a:t>
                      </a:r>
                      <a:endPar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5</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Conception d’un four solaire</a:t>
                      </a:r>
                      <a:r>
                        <a:rPr lang="fr-CA" sz="900" i="0" u="none" dirty="0">
                          <a:latin typeface="Noto Sans" panose="020B0502040504020204" pitchFamily="34" charset="0"/>
                          <a:ea typeface="Noto Sans" panose="020B0502040504020204" pitchFamily="34" charset="0"/>
                          <a:cs typeface="Noto Sans" panose="020B0502040504020204" pitchFamily="34" charset="0"/>
                        </a:rPr>
                        <a:t> </a:t>
                      </a:r>
                      <a:endPar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6</a:t>
                      </a:r>
                      <a:endParaRPr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Prédictions et mise à l’épreuve des fours solaires</a:t>
                      </a:r>
                      <a:endParaRPr lang="fr-CA" sz="800" i="0" u="none"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2700" cmpd="sng">
                      <a:noFill/>
                      <a:prstDash val="solid"/>
                    </a:lnR>
                    <a:lnT w="12700" cmpd="sng">
                      <a:noFill/>
                      <a:prstDash val="solid"/>
                    </a:lnT>
                    <a:lnB w="12700" cmpd="sng">
                      <a:noFill/>
                      <a:prstDash val="solid"/>
                    </a:lnB>
                  </a:tcPr>
                </a:tc>
                <a:extLst>
                  <a:ext uri="{0D108BD9-81ED-4DB2-BD59-A6C34878D82A}">
                    <a16:rowId xmlns:a16="http://schemas.microsoft.com/office/drawing/2014/main" val="10005"/>
                  </a:ext>
                </a:extLst>
              </a:tr>
              <a:tr h="311758">
                <a:tc gridSpan="3">
                  <a:txBody>
                    <a:bodyPr/>
                    <a:lstStyle/>
                    <a:p>
                      <a:pPr marL="0" marR="0" lvl="0" indent="0" algn="ctr" rtl="0">
                        <a:lnSpc>
                          <a:spcPct val="100000"/>
                        </a:lnSpc>
                        <a:spcBef>
                          <a:spcPts val="0"/>
                        </a:spcBef>
                        <a:spcAft>
                          <a:spcPts val="0"/>
                        </a:spcAft>
                        <a:buNone/>
                      </a:pPr>
                      <a:r>
                        <a:rPr lang="fr-CA"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rPr>
                        <a:t>Intégration des apprentissages</a:t>
                      </a:r>
                      <a:endParaRPr sz="1400" b="1" i="0" u="none"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2700" cmpd="sng">
                      <a:noFill/>
                      <a:prstDash val="solid"/>
                    </a:lnR>
                    <a:lnT w="12700" cmpd="sng">
                      <a:noFill/>
                      <a:prstDash val="solid"/>
                    </a:lnT>
                    <a:lnB w="12700" cmpd="sng">
                      <a:noFill/>
                      <a:prstDash val="solid"/>
                    </a:lnB>
                    <a:solidFill>
                      <a:srgbClr val="7030A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6"/>
                  </a:ext>
                </a:extLst>
              </a:tr>
              <a:tr h="407048">
                <a:tc>
                  <a:txBody>
                    <a:bodyPr/>
                    <a:lstStyle/>
                    <a:p>
                      <a:pPr marL="0" marR="0" lvl="0" indent="0" algn="ctr" rtl="0">
                        <a:lnSpc>
                          <a:spcPct val="100000"/>
                        </a:lnSpc>
                        <a:spcBef>
                          <a:spcPts val="0"/>
                        </a:spcBef>
                        <a:spcAft>
                          <a:spcPts val="0"/>
                        </a:spcAft>
                        <a:buNone/>
                      </a:pPr>
                      <a:r>
                        <a:rPr lang="fr-CA"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rPr>
                        <a:t>Décontextualiser les apprentissages </a:t>
                      </a:r>
                      <a:endParaRPr sz="1100" b="1" i="0" u="none">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2700" cmpd="sng">
                      <a:noFill/>
                      <a:prstDash val="soli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dirty="0" err="1">
                          <a:solidFill>
                            <a:schemeClr val="dk1"/>
                          </a:solidFill>
                          <a:latin typeface="Noto Sans" panose="020B0502040504020204" pitchFamily="34" charset="0"/>
                          <a:ea typeface="Noto Sans" panose="020B0502040504020204" pitchFamily="34" charset="0"/>
                          <a:cs typeface="Noto Sans" panose="020B0502040504020204" pitchFamily="34" charset="0"/>
                        </a:rPr>
                        <a:t>Recontextualiser</a:t>
                      </a: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/transfert </a:t>
                      </a:r>
                      <a:b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b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des apprentissages</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12700" cmpd="sng">
                      <a:noFill/>
                      <a:prstDash val="solid"/>
                    </a:lnB>
                    <a:solidFill>
                      <a:srgbClr val="FFBFED"/>
                    </a:solidFill>
                  </a:tcPr>
                </a:tc>
                <a:tc>
                  <a:txBody>
                    <a:bodyPr/>
                    <a:lstStyle/>
                    <a:p>
                      <a:pPr marL="0" marR="0" lvl="0" indent="0" algn="ctr" rtl="0">
                        <a:lnSpc>
                          <a:spcPct val="100000"/>
                        </a:lnSpc>
                        <a:spcBef>
                          <a:spcPts val="0"/>
                        </a:spcBef>
                        <a:spcAft>
                          <a:spcPts val="0"/>
                        </a:spcAft>
                        <a:buNone/>
                      </a:pP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Consolidation ou enrichissement</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None/>
                      </a:pPr>
                      <a:r>
                        <a:rPr lang="fr-CA"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Retour sur l’intention </a:t>
                      </a:r>
                      <a:endParaRPr sz="11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Arial"/>
                      </a:endParaRPr>
                    </a:p>
                  </a:txBody>
                  <a:tcPr marL="108000" marR="108000" marT="108000" marB="108000" anchor="ctr">
                    <a:lnL w="19050" cap="flat" cmpd="sng" algn="ctr">
                      <a:solidFill>
                        <a:schemeClr val="bg1"/>
                      </a:solidFill>
                      <a:prstDash val="solid"/>
                      <a:round/>
                      <a:headEnd type="none" w="med" len="med"/>
                      <a:tailEnd type="none" w="med" len="med"/>
                    </a:lnL>
                    <a:lnR w="12700" cmpd="sng">
                      <a:noFill/>
                      <a:prstDash val="solid"/>
                    </a:lnR>
                    <a:lnT w="12700" cmpd="sng">
                      <a:noFill/>
                      <a:prstDash val="solid"/>
                    </a:lnT>
                    <a:lnB w="12700" cmpd="sng">
                      <a:noFill/>
                      <a:prstDash val="solid"/>
                    </a:lnB>
                    <a:solidFill>
                      <a:srgbClr val="FFBFED"/>
                    </a:solidFill>
                  </a:tcPr>
                </a:tc>
                <a:extLst>
                  <a:ext uri="{0D108BD9-81ED-4DB2-BD59-A6C34878D82A}">
                    <a16:rowId xmlns:a16="http://schemas.microsoft.com/office/drawing/2014/main" val="10007"/>
                  </a:ext>
                </a:extLst>
              </a:tr>
              <a:tr h="526161">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7 </a:t>
                      </a:r>
                      <a:endParaRPr sz="1000" i="0" u="none"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15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Analyse de l’expérience</a:t>
                      </a:r>
                      <a:r>
                        <a:rPr lang="fr-CA" sz="900" i="0" u="none" dirty="0">
                          <a:latin typeface="Noto Sans" panose="020B0502040504020204" pitchFamily="34" charset="0"/>
                          <a:ea typeface="Noto Sans" panose="020B0502040504020204" pitchFamily="34" charset="0"/>
                          <a:cs typeface="Noto Sans" panose="020B0502040504020204" pitchFamily="34" charset="0"/>
                        </a:rPr>
                        <a:t> </a:t>
                      </a:r>
                      <a:endPar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2700" cmpd="sng">
                      <a:noFill/>
                      <a:prstDash val="soli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8</a:t>
                      </a:r>
                      <a:endParaRPr sz="1000" i="0" u="none"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15000"/>
                        </a:lnSpc>
                        <a:spcBef>
                          <a:spcPts val="0"/>
                        </a:spcBef>
                        <a:spcAft>
                          <a:spcPts val="0"/>
                        </a:spcAft>
                        <a:buClr>
                          <a:schemeClr val="dk1"/>
                        </a:buClr>
                        <a:buSzPts val="1800"/>
                        <a:buFont typeface="Calibri"/>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Réseau de concepts</a:t>
                      </a:r>
                      <a:endPar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2700" cmpd="sng">
                      <a:noFill/>
                      <a:prstDash val="solid"/>
                    </a:lnT>
                    <a:lnB w="12700" cmpd="sng">
                      <a:noFill/>
                      <a:prstDash val="solid"/>
                    </a:lnB>
                  </a:tcPr>
                </a:tc>
                <a:tc>
                  <a:txBody>
                    <a:bodyPr/>
                    <a:lstStyle/>
                    <a:p>
                      <a:pPr marL="0" marR="0" lvl="0" indent="0" algn="ctr" rtl="0">
                        <a:lnSpc>
                          <a:spcPct val="100000"/>
                        </a:lnSpc>
                        <a:spcBef>
                          <a:spcPts val="0"/>
                        </a:spcBef>
                        <a:spcAft>
                          <a:spcPts val="0"/>
                        </a:spcAft>
                        <a:buNone/>
                      </a:pPr>
                      <a:r>
                        <a:rPr lang="fr-CA" sz="1000" i="0" u="none" dirty="0">
                          <a:solidFill>
                            <a:schemeClr val="dk1"/>
                          </a:solidFill>
                          <a:latin typeface="Noto Sans" panose="020B0502040504020204" pitchFamily="34" charset="0"/>
                          <a:ea typeface="Noto Sans" panose="020B0502040504020204" pitchFamily="34" charset="0"/>
                          <a:cs typeface="Noto Sans" panose="020B0502040504020204" pitchFamily="34" charset="0"/>
                        </a:rPr>
                        <a:t>Activité 9</a:t>
                      </a:r>
                      <a:endParaRPr sz="1000" i="0" u="none" dirty="0">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15000"/>
                        </a:lnSpc>
                        <a:spcBef>
                          <a:spcPts val="0"/>
                        </a:spcBef>
                        <a:spcAft>
                          <a:spcPts val="0"/>
                        </a:spcAft>
                        <a:buNone/>
                      </a:pPr>
                      <a:r>
                        <a:rPr lang="fr-CA" sz="1000" b="1" i="0" u="none"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Calibri"/>
                        </a:rPr>
                        <a:t>Les miroirs ardents</a:t>
                      </a:r>
                      <a:endParaRPr lang="fr-CA" sz="900" i="0" u="none"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nchor="ctr">
                    <a:lnL w="19050" cap="flat" cmpd="sng" algn="ctr">
                      <a:solidFill>
                        <a:schemeClr val="bg2">
                          <a:lumMod val="90000"/>
                        </a:schemeClr>
                      </a:solidFill>
                      <a:prstDash val="solid"/>
                      <a:round/>
                      <a:headEnd type="none" w="med" len="med"/>
                      <a:tailEnd type="none" w="med" len="med"/>
                    </a:lnL>
                    <a:lnR w="12700" cmpd="sng">
                      <a:noFill/>
                      <a:prstDash val="solid"/>
                    </a:lnR>
                    <a:lnT w="12700" cmpd="sng">
                      <a:noFill/>
                      <a:prstDash val="solid"/>
                    </a:lnT>
                    <a:lnB w="12700" cmpd="sng">
                      <a:noFill/>
                      <a:prstDash val="soli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6865955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6E096F5-2B11-C69C-AC06-21290EA68541}"/>
              </a:ext>
            </a:extLst>
          </p:cNvPr>
          <p:cNvSpPr>
            <a:spLocks noGrp="1"/>
          </p:cNvSpPr>
          <p:nvPr>
            <p:ph type="sldNum" sz="quarter" idx="12"/>
          </p:nvPr>
        </p:nvSpPr>
        <p:spPr/>
        <p:txBody>
          <a:bodyPr/>
          <a:lstStyle/>
          <a:p>
            <a:fld id="{055BF32D-CF4B-1B43-8AA7-7C8BB1DDF0EC}" type="slidenum">
              <a:rPr lang="fr-FR" smtClean="0"/>
              <a:pPr/>
              <a:t>33</a:t>
            </a:fld>
            <a:endParaRPr lang="fr-FR" dirty="0"/>
          </a:p>
        </p:txBody>
      </p:sp>
      <p:sp>
        <p:nvSpPr>
          <p:cNvPr id="2" name="Espace réservé du pied de page 1">
            <a:extLst>
              <a:ext uri="{FF2B5EF4-FFF2-40B4-BE49-F238E27FC236}">
                <a16:creationId xmlns:a16="http://schemas.microsoft.com/office/drawing/2014/main" id="{7C80C8FB-56C5-834F-EA47-C304F0DD7A6F}"/>
              </a:ext>
            </a:extLst>
          </p:cNvPr>
          <p:cNvSpPr>
            <a:spLocks noGrp="1"/>
          </p:cNvSpPr>
          <p:nvPr>
            <p:ph type="ftr" sz="quarter" idx="1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Espace réservé du texte 3">
            <a:extLst>
              <a:ext uri="{FF2B5EF4-FFF2-40B4-BE49-F238E27FC236}">
                <a16:creationId xmlns:a16="http://schemas.microsoft.com/office/drawing/2014/main" id="{B4798495-C6C1-6FD1-615A-81A59DA51A69}"/>
              </a:ext>
            </a:extLst>
          </p:cNvPr>
          <p:cNvSpPr>
            <a:spLocks noGrp="1"/>
          </p:cNvSpPr>
          <p:nvPr>
            <p:ph type="body" sz="quarter" idx="14"/>
          </p:nvPr>
        </p:nvSpPr>
        <p:spPr>
          <a:xfrm>
            <a:off x="695325" y="1786468"/>
            <a:ext cx="5594380" cy="3170093"/>
          </a:xfrm>
        </p:spPr>
        <p:txBody>
          <a:bodyPr/>
          <a:lstStyle/>
          <a:p>
            <a:pPr>
              <a:lnSpc>
                <a:spcPct val="100000"/>
              </a:lnSpc>
            </a:pP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Compléter la SAE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en rédigeant une des phases </a:t>
            </a:r>
            <a:b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a:solidFill>
                  <a:schemeClr val="bg1"/>
                </a:solidFill>
                <a:highlight>
                  <a:srgbClr val="7F5891"/>
                </a:highlight>
                <a:latin typeface="Noto Sans SemiBold" panose="020B0502040504020204" pitchFamily="34" charset="0"/>
                <a:ea typeface="Noto Sans SemiBold" panose="020B0502040504020204" pitchFamily="34" charset="0"/>
                <a:cs typeface="Noto Sans SemiBold" panose="020B0502040504020204" pitchFamily="34" charset="0"/>
              </a:rPr>
              <a:t>de la démarche d’apprentissage</a:t>
            </a:r>
          </a:p>
        </p:txBody>
      </p:sp>
      <p:sp>
        <p:nvSpPr>
          <p:cNvPr id="7" name="ZoneTexte 6">
            <a:extLst>
              <a:ext uri="{FF2B5EF4-FFF2-40B4-BE49-F238E27FC236}">
                <a16:creationId xmlns:a16="http://schemas.microsoft.com/office/drawing/2014/main" id="{A77CEE65-02B0-777B-CD3C-7D1658887DC4}"/>
              </a:ext>
            </a:extLst>
          </p:cNvPr>
          <p:cNvSpPr txBox="1"/>
          <p:nvPr/>
        </p:nvSpPr>
        <p:spPr>
          <a:xfrm>
            <a:off x="6672262" y="1370844"/>
            <a:ext cx="4824413" cy="3101165"/>
          </a:xfrm>
          <a:prstGeom prst="rect">
            <a:avLst/>
          </a:prstGeom>
          <a:noFill/>
        </p:spPr>
        <p:txBody>
          <a:bodyPr wrap="square" lIns="0" tIns="0" rIns="0" bIns="0">
            <a:noAutofit/>
          </a:bodyPr>
          <a:lstStyle/>
          <a:p>
            <a:pPr marL="0" marR="0" lvl="0" indent="0" rtl="0">
              <a:spcBef>
                <a:spcPts val="0"/>
              </a:spcBef>
              <a:spcAft>
                <a:spcPts val="0"/>
              </a:spcAft>
              <a:buNone/>
            </a:pPr>
            <a:r>
              <a:rPr lang="fr-CA" sz="1600" b="1">
                <a:solidFill>
                  <a:srgbClr val="E14BA5"/>
                </a:solidFill>
                <a:latin typeface="Noto Sans" panose="020B0502040504020204" pitchFamily="34" charset="0"/>
                <a:ea typeface="Noto Sans" panose="020B0502040504020204" pitchFamily="34" charset="0"/>
                <a:cs typeface="Noto Sans" panose="020B0502040504020204" pitchFamily="34" charset="0"/>
              </a:rPr>
              <a:t>Titre : </a:t>
            </a:r>
            <a:r>
              <a:rPr lang="fr-CA" sz="1600">
                <a:latin typeface="Noto Sans" panose="020B0502040504020204" pitchFamily="34" charset="0"/>
                <a:ea typeface="Noto Sans" panose="020B0502040504020204" pitchFamily="34" charset="0"/>
                <a:cs typeface="Noto Sans" panose="020B0502040504020204" pitchFamily="34" charset="0"/>
              </a:rPr>
              <a:t>...........................................</a:t>
            </a:r>
          </a:p>
          <a:p>
            <a:pPr>
              <a:spcBef>
                <a:spcPts val="1200"/>
              </a:spcBef>
            </a:pPr>
            <a:r>
              <a:rPr lang="fr-CA" sz="1600" b="1" dirty="0">
                <a:solidFill>
                  <a:srgbClr val="E04BA5"/>
                </a:solidFill>
                <a:latin typeface="Noto Sans" panose="020B0502040504020204" pitchFamily="34" charset="0"/>
                <a:ea typeface="Noto Sans" panose="020B0502040504020204" pitchFamily="34" charset="0"/>
                <a:cs typeface="Noto Sans" panose="020B0502040504020204" pitchFamily="34" charset="0"/>
              </a:rPr>
              <a:t>Intention éducative :</a:t>
            </a:r>
          </a:p>
          <a:p>
            <a:pPr marL="0" marR="0" lvl="0" indent="0" rtl="0">
              <a:lnSpc>
                <a:spcPct val="120000"/>
              </a:lnSpc>
              <a:spcBef>
                <a:spcPts val="600"/>
              </a:spcBef>
              <a:spcAft>
                <a:spcPts val="0"/>
              </a:spcAft>
              <a:buNone/>
            </a:pPr>
            <a:r>
              <a:rPr lang="fr-CA" sz="1200" dirty="0">
                <a:latin typeface="Noto Sans" panose="020B0502040504020204" pitchFamily="34" charset="0"/>
                <a:ea typeface="Noto Sans" panose="020B0502040504020204" pitchFamily="34" charset="0"/>
                <a:cs typeface="Noto Sans" panose="020B0502040504020204" pitchFamily="34" charset="0"/>
              </a:rPr>
              <a:t>Les élèves se sensibiliseront à certains enjeux environnementaux. À partir d’un projet personnel, ils mettront à profit leurs apprentissages et les communiqueront à d’autres élèves.</a:t>
            </a:r>
          </a:p>
          <a:p>
            <a:pPr marL="0" marR="0" lvl="0" indent="0" rtl="0">
              <a:spcBef>
                <a:spcPts val="1200"/>
              </a:spcBef>
              <a:spcAft>
                <a:spcPts val="0"/>
              </a:spcAft>
              <a:buNone/>
            </a:pPr>
            <a:r>
              <a:rPr lang="fr-CA" sz="1600" b="1" dirty="0">
                <a:solidFill>
                  <a:srgbClr val="E04BA5"/>
                </a:solidFill>
                <a:latin typeface="Noto Sans" panose="020B0502040504020204" pitchFamily="34" charset="0"/>
                <a:ea typeface="Noto Sans" panose="020B0502040504020204" pitchFamily="34" charset="0"/>
                <a:cs typeface="Noto Sans" panose="020B0502040504020204" pitchFamily="34" charset="0"/>
              </a:rPr>
              <a:t>Compétences ciblées en science </a:t>
            </a:r>
            <a:br>
              <a:rPr lang="fr-CA" sz="1600" b="1" dirty="0">
                <a:solidFill>
                  <a:srgbClr val="E04BA5"/>
                </a:solidFill>
                <a:latin typeface="Noto Sans" panose="020B0502040504020204" pitchFamily="34" charset="0"/>
                <a:ea typeface="Noto Sans" panose="020B0502040504020204" pitchFamily="34" charset="0"/>
                <a:cs typeface="Noto Sans" panose="020B0502040504020204" pitchFamily="34" charset="0"/>
              </a:rPr>
            </a:br>
            <a:r>
              <a:rPr lang="fr-CA" sz="1600" b="1" dirty="0">
                <a:solidFill>
                  <a:srgbClr val="E04BA5"/>
                </a:solidFill>
                <a:latin typeface="Noto Sans" panose="020B0502040504020204" pitchFamily="34" charset="0"/>
                <a:ea typeface="Noto Sans" panose="020B0502040504020204" pitchFamily="34" charset="0"/>
                <a:cs typeface="Noto Sans" panose="020B0502040504020204" pitchFamily="34" charset="0"/>
              </a:rPr>
              <a:t>et technologie : </a:t>
            </a:r>
          </a:p>
          <a:p>
            <a:pPr marL="180000" marR="0" lvl="0" indent="-180000" rtl="0">
              <a:lnSpc>
                <a:spcPct val="120000"/>
              </a:lnSpc>
              <a:spcBef>
                <a:spcPts val="600"/>
              </a:spcBef>
              <a:spcAft>
                <a:spcPts val="0"/>
              </a:spcAft>
              <a:buClr>
                <a:srgbClr val="FFC000"/>
              </a:buClr>
              <a:buSzPct val="100000"/>
              <a:buFont typeface="Wingdings" pitchFamily="2" charset="2"/>
              <a:buChar char="§"/>
            </a:pPr>
            <a:r>
              <a:rPr lang="fr-CA" sz="1200" u="none" strike="noStrike" dirty="0">
                <a:latin typeface="Noto Sans" panose="020B0502040504020204" pitchFamily="34" charset="0"/>
                <a:ea typeface="Noto Sans" panose="020B0502040504020204" pitchFamily="34" charset="0"/>
                <a:cs typeface="Noto Sans" panose="020B0502040504020204" pitchFamily="34" charset="0"/>
              </a:rPr>
              <a:t>Proposer des explications ou des solutions à des problèmes d’ordre scientifique ou technologique.</a:t>
            </a:r>
          </a:p>
          <a:p>
            <a:pPr marL="180000" marR="0" lvl="0" indent="-180000" rtl="0">
              <a:lnSpc>
                <a:spcPct val="120000"/>
              </a:lnSpc>
              <a:spcBef>
                <a:spcPts val="600"/>
              </a:spcBef>
              <a:spcAft>
                <a:spcPts val="0"/>
              </a:spcAft>
              <a:buClr>
                <a:srgbClr val="FFC000"/>
              </a:buClr>
              <a:buSzPct val="100000"/>
              <a:buFont typeface="Wingdings" pitchFamily="2" charset="2"/>
              <a:buChar char="§"/>
            </a:pPr>
            <a:r>
              <a:rPr lang="fr-CA" sz="1200" u="none" strike="noStrike" dirty="0">
                <a:latin typeface="Noto Sans" panose="020B0502040504020204" pitchFamily="34" charset="0"/>
                <a:ea typeface="Noto Sans" panose="020B0502040504020204" pitchFamily="34" charset="0"/>
                <a:cs typeface="Noto Sans" panose="020B0502040504020204" pitchFamily="34" charset="0"/>
              </a:rPr>
              <a:t>Communiquer à l’aide des langages utilisés en science et en technologie.</a:t>
            </a:r>
            <a:endParaRPr lang="fr-CA" sz="1200" u="none" strike="noStrike" dirty="0">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8" name="Tableau 7">
            <a:extLst>
              <a:ext uri="{FF2B5EF4-FFF2-40B4-BE49-F238E27FC236}">
                <a16:creationId xmlns:a16="http://schemas.microsoft.com/office/drawing/2014/main" id="{2EE03D46-88EA-C555-631F-D74B8A15C2FD}"/>
              </a:ext>
            </a:extLst>
          </p:cNvPr>
          <p:cNvGraphicFramePr>
            <a:graphicFrameLocks noGrp="1"/>
          </p:cNvGraphicFramePr>
          <p:nvPr>
            <p:extLst>
              <p:ext uri="{D42A27DB-BD31-4B8C-83A1-F6EECF244321}">
                <p14:modId xmlns:p14="http://schemas.microsoft.com/office/powerpoint/2010/main" val="3151685940"/>
              </p:ext>
            </p:extLst>
          </p:nvPr>
        </p:nvGraphicFramePr>
        <p:xfrm>
          <a:off x="6720192" y="4664120"/>
          <a:ext cx="4728552" cy="1000080"/>
        </p:xfrm>
        <a:graphic>
          <a:graphicData uri="http://schemas.openxmlformats.org/drawingml/2006/table">
            <a:tbl>
              <a:tblPr>
                <a:tableStyleId>{69C7853C-536D-4A76-A0AE-DD22124D55A5}</a:tableStyleId>
              </a:tblPr>
              <a:tblGrid>
                <a:gridCol w="1576184">
                  <a:extLst>
                    <a:ext uri="{9D8B030D-6E8A-4147-A177-3AD203B41FA5}">
                      <a16:colId xmlns:a16="http://schemas.microsoft.com/office/drawing/2014/main" val="285690624"/>
                    </a:ext>
                  </a:extLst>
                </a:gridCol>
                <a:gridCol w="1576184">
                  <a:extLst>
                    <a:ext uri="{9D8B030D-6E8A-4147-A177-3AD203B41FA5}">
                      <a16:colId xmlns:a16="http://schemas.microsoft.com/office/drawing/2014/main" val="514776142"/>
                    </a:ext>
                  </a:extLst>
                </a:gridCol>
                <a:gridCol w="1576184">
                  <a:extLst>
                    <a:ext uri="{9D8B030D-6E8A-4147-A177-3AD203B41FA5}">
                      <a16:colId xmlns:a16="http://schemas.microsoft.com/office/drawing/2014/main" val="1976304492"/>
                    </a:ext>
                  </a:extLst>
                </a:gridCol>
              </a:tblGrid>
              <a:tr h="682489">
                <a:tc>
                  <a:txBody>
                    <a:bodyPr/>
                    <a:lstStyle/>
                    <a:p>
                      <a:pPr marL="0" marR="0" lvl="0" indent="0" algn="ctr" rtl="0">
                        <a:lnSpc>
                          <a:spcPct val="100000"/>
                        </a:lnSpc>
                        <a:spcBef>
                          <a:spcPts val="0"/>
                        </a:spcBef>
                        <a:spcAft>
                          <a:spcPts val="0"/>
                        </a:spcAft>
                        <a:buClr>
                          <a:schemeClr val="dk1"/>
                        </a:buClr>
                        <a:buSzPts val="1800"/>
                        <a:buFont typeface="Calibri"/>
                        <a:buNone/>
                      </a:pPr>
                      <a:r>
                        <a:rPr lang="fr-CA" sz="18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1</a:t>
                      </a:r>
                      <a:endParaRPr sz="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Clr>
                          <a:schemeClr val="dk1"/>
                        </a:buClr>
                        <a:buSzPts val="1800"/>
                        <a:buFont typeface="Calibri"/>
                        <a:buNone/>
                      </a:pPr>
                      <a:r>
                        <a:rPr lang="fr-CA" sz="12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Préparation des apprentissages</a:t>
                      </a:r>
                      <a:endParaRPr sz="12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endParaRPr>
                    </a:p>
                  </a:txBody>
                  <a:tcPr marL="180000" marR="180000" marT="180000" marB="180000">
                    <a:lnL w="6350" cap="flat" cmpd="sng" algn="ctr">
                      <a:noFill/>
                      <a:prstDash val="solid"/>
                      <a:miter lim="800000"/>
                    </a:lnL>
                    <a:lnR w="38100"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rgbClr val="FFB200"/>
                    </a:solidFill>
                  </a:tcPr>
                </a:tc>
                <a:tc>
                  <a:txBody>
                    <a:bodyPr/>
                    <a:lstStyle/>
                    <a:p>
                      <a:pPr marL="0" marR="0" lvl="0" indent="0" algn="ctr" rtl="0">
                        <a:lnSpc>
                          <a:spcPct val="100000"/>
                        </a:lnSpc>
                        <a:spcBef>
                          <a:spcPts val="0"/>
                        </a:spcBef>
                        <a:spcAft>
                          <a:spcPts val="0"/>
                        </a:spcAft>
                        <a:buClr>
                          <a:schemeClr val="dk1"/>
                        </a:buClr>
                        <a:buSzPts val="1800"/>
                        <a:buFont typeface="Calibri"/>
                        <a:buNone/>
                      </a:pPr>
                      <a:r>
                        <a:rPr lang="fr-CA" sz="1800" b="1">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2</a:t>
                      </a:r>
                      <a:endParaRPr sz="180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Clr>
                          <a:schemeClr val="dk1"/>
                        </a:buClr>
                        <a:buSzPts val="1800"/>
                        <a:buFont typeface="Calibri"/>
                        <a:buNone/>
                      </a:pPr>
                      <a:r>
                        <a:rPr lang="fr-CA" sz="1200" b="1">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Réalisation des apprentissages</a:t>
                      </a:r>
                      <a:endParaRPr sz="120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endParaRPr>
                    </a:p>
                  </a:txBody>
                  <a:tcPr marL="180000" marR="180000" marT="180000" marB="18000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rgbClr val="FFA100"/>
                    </a:solidFill>
                  </a:tcPr>
                </a:tc>
                <a:tc>
                  <a:txBody>
                    <a:bodyPr/>
                    <a:lstStyle/>
                    <a:p>
                      <a:pPr marL="0" marR="0" lvl="0" indent="0" algn="ctr" rtl="0">
                        <a:lnSpc>
                          <a:spcPct val="100000"/>
                        </a:lnSpc>
                        <a:spcBef>
                          <a:spcPts val="0"/>
                        </a:spcBef>
                        <a:spcAft>
                          <a:spcPts val="0"/>
                        </a:spcAft>
                        <a:buClr>
                          <a:schemeClr val="dk1"/>
                        </a:buClr>
                        <a:buSzPts val="1800"/>
                        <a:buFont typeface="Calibri"/>
                        <a:buNone/>
                      </a:pPr>
                      <a:r>
                        <a:rPr lang="fr-CA" sz="18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3</a:t>
                      </a:r>
                      <a:endParaRPr sz="1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rtl="0">
                        <a:lnSpc>
                          <a:spcPct val="100000"/>
                        </a:lnSpc>
                        <a:spcBef>
                          <a:spcPts val="0"/>
                        </a:spcBef>
                        <a:spcAft>
                          <a:spcPts val="0"/>
                        </a:spcAft>
                        <a:buClr>
                          <a:schemeClr val="dk1"/>
                        </a:buClr>
                        <a:buSzPts val="1800"/>
                        <a:buFont typeface="Calibri"/>
                        <a:buNone/>
                      </a:pPr>
                      <a:r>
                        <a:rPr lang="fr-CA" sz="12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Intégration des apprentissages</a:t>
                      </a:r>
                      <a:endParaRPr sz="12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endParaRPr>
                    </a:p>
                  </a:txBody>
                  <a:tcPr marL="180000" marR="180000" marT="180000" marB="180000">
                    <a:lnL w="38100"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solidFill>
                      <a:srgbClr val="FFB200"/>
                    </a:solidFill>
                  </a:tcPr>
                </a:tc>
                <a:extLst>
                  <a:ext uri="{0D108BD9-81ED-4DB2-BD59-A6C34878D82A}">
                    <a16:rowId xmlns:a16="http://schemas.microsoft.com/office/drawing/2014/main" val="1773694778"/>
                  </a:ext>
                </a:extLst>
              </a:tr>
            </a:tbl>
          </a:graphicData>
        </a:graphic>
      </p:graphicFrame>
    </p:spTree>
    <p:extLst>
      <p:ext uri="{BB962C8B-B14F-4D97-AF65-F5344CB8AC3E}">
        <p14:creationId xmlns:p14="http://schemas.microsoft.com/office/powerpoint/2010/main" val="1668350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9775D11-62BC-9637-B617-693C30700BDF}"/>
              </a:ext>
            </a:extLst>
          </p:cNvPr>
          <p:cNvSpPr>
            <a:spLocks noGrp="1"/>
          </p:cNvSpPr>
          <p:nvPr>
            <p:ph type="sldNum" sz="quarter" idx="12"/>
          </p:nvPr>
        </p:nvSpPr>
        <p:spPr/>
        <p:txBody>
          <a:bodyPr/>
          <a:lstStyle/>
          <a:p>
            <a:fld id="{055BF32D-CF4B-1B43-8AA7-7C8BB1DDF0EC}" type="slidenum">
              <a:rPr lang="fr-FR" smtClean="0"/>
              <a:pPr/>
              <a:t>34</a:t>
            </a:fld>
            <a:endParaRPr lang="fr-FR" dirty="0"/>
          </a:p>
        </p:txBody>
      </p:sp>
      <p:sp>
        <p:nvSpPr>
          <p:cNvPr id="3" name="Espace réservé du pied de page 2">
            <a:extLst>
              <a:ext uri="{FF2B5EF4-FFF2-40B4-BE49-F238E27FC236}">
                <a16:creationId xmlns:a16="http://schemas.microsoft.com/office/drawing/2014/main" id="{861A28A7-0A97-71B6-E1DD-20D710364F36}"/>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D8631B56-21E5-5BDC-71D2-4FF32F971CB5}"/>
              </a:ext>
            </a:extLst>
          </p:cNvPr>
          <p:cNvSpPr>
            <a:spLocks noGrp="1"/>
          </p:cNvSpPr>
          <p:nvPr>
            <p:ph type="title"/>
          </p:nvPr>
        </p:nvSpPr>
        <p:spPr>
          <a:xfrm>
            <a:off x="338195" y="1526770"/>
            <a:ext cx="3398156" cy="3674225"/>
          </a:xfrm>
        </p:spPr>
        <p:txBody>
          <a:bodyPr/>
          <a:lstStyle/>
          <a:p>
            <a:r>
              <a:rPr lang="fr-FR" sz="4000">
                <a:solidFill>
                  <a:srgbClr val="FFC000"/>
                </a:solidFill>
              </a:rPr>
              <a:t>Activité 6</a:t>
            </a:r>
            <a:br>
              <a:rPr lang="fr-FR"/>
            </a:br>
            <a:r>
              <a:rPr lang="fr-FR"/>
              <a:t>Quelle démarche d’apprentissage </a:t>
            </a:r>
            <a:r>
              <a:rPr lang="fr-FR" sz="5400"/>
              <a:t>?</a:t>
            </a:r>
            <a:endParaRPr lang="fr-FR"/>
          </a:p>
        </p:txBody>
      </p:sp>
      <p:sp>
        <p:nvSpPr>
          <p:cNvPr id="6" name="Rectangle 5">
            <a:extLst>
              <a:ext uri="{FF2B5EF4-FFF2-40B4-BE49-F238E27FC236}">
                <a16:creationId xmlns:a16="http://schemas.microsoft.com/office/drawing/2014/main" id="{6E53D128-2929-BAF7-E83F-55E3873C2E46}"/>
              </a:ext>
            </a:extLst>
          </p:cNvPr>
          <p:cNvSpPr/>
          <p:nvPr/>
        </p:nvSpPr>
        <p:spPr>
          <a:xfrm>
            <a:off x="4606183" y="1871528"/>
            <a:ext cx="6833100" cy="4204780"/>
          </a:xfrm>
          <a:prstGeom prst="rect">
            <a:avLst/>
          </a:prstGeom>
        </p:spPr>
        <p:txBody>
          <a:bodyPr/>
          <a:lstStyle/>
          <a:p>
            <a:pPr marL="457200" lvl="0" indent="-457200">
              <a:spcAft>
                <a:spcPts val="1200"/>
              </a:spcAft>
              <a:buClr>
                <a:srgbClr val="FFC000"/>
              </a:buClr>
              <a:buFont typeface="+mj-lt"/>
              <a:buAutoNum type="arabicPeriod"/>
            </a:pP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Porte-parole de la phase </a:t>
            </a:r>
            <a:b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b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de </a:t>
            </a:r>
            <a:r>
              <a:rPr lang="fr-FR" sz="2800" b="1" dirty="0">
                <a:latin typeface="Noto Sans" panose="020B0502040504020204" pitchFamily="34"/>
                <a:ea typeface="Noto Sans" panose="020B0502040504020204" pitchFamily="34"/>
                <a:cs typeface="Noto Sans" panose="020B0502040504020204" pitchFamily="34"/>
              </a:rPr>
              <a:t>préparation</a:t>
            </a: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 des apprentissages</a:t>
            </a:r>
          </a:p>
          <a:p>
            <a:pPr marL="457200" lvl="0" indent="-457200">
              <a:spcAft>
                <a:spcPts val="1200"/>
              </a:spcAft>
              <a:buClr>
                <a:srgbClr val="FFC000"/>
              </a:buClr>
              <a:buFont typeface="+mj-lt"/>
              <a:buAutoNum type="arabicPeriod"/>
            </a:pP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Porte-parole de la phase </a:t>
            </a:r>
            <a:b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b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de </a:t>
            </a:r>
            <a:r>
              <a:rPr lang="fr-FR" sz="2800" b="1" dirty="0">
                <a:latin typeface="Noto Sans" panose="020B0502040504020204" pitchFamily="34"/>
                <a:ea typeface="Noto Sans" panose="020B0502040504020204" pitchFamily="34"/>
                <a:cs typeface="Noto Sans" panose="020B0502040504020204" pitchFamily="34"/>
              </a:rPr>
              <a:t>réalisation</a:t>
            </a: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 des apprentissages</a:t>
            </a:r>
          </a:p>
          <a:p>
            <a:pPr marL="457200" lvl="0" indent="-457200">
              <a:spcAft>
                <a:spcPts val="1200"/>
              </a:spcAft>
              <a:buClr>
                <a:srgbClr val="FFC000"/>
              </a:buClr>
              <a:buFont typeface="+mj-lt"/>
              <a:buAutoNum type="arabicPeriod"/>
            </a:pP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Porte-parole de la phase d’</a:t>
            </a:r>
            <a:r>
              <a:rPr lang="fr-FR" sz="2800" b="1" dirty="0">
                <a:latin typeface="Noto Sans" panose="020B0502040504020204" pitchFamily="34"/>
                <a:ea typeface="Noto Sans" panose="020B0502040504020204" pitchFamily="34"/>
                <a:cs typeface="Noto Sans" panose="020B0502040504020204" pitchFamily="34"/>
              </a:rPr>
              <a:t>intégration</a:t>
            </a:r>
            <a:r>
              <a:rPr lang="fr-FR" sz="2800"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rPr>
              <a:t> des apprentissages</a:t>
            </a:r>
          </a:p>
        </p:txBody>
      </p:sp>
    </p:spTree>
    <p:extLst>
      <p:ext uri="{BB962C8B-B14F-4D97-AF65-F5344CB8AC3E}">
        <p14:creationId xmlns:p14="http://schemas.microsoft.com/office/powerpoint/2010/main" val="877516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C80C8FB-56C5-834F-EA47-C304F0DD7A6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3" name="Espace réservé du numéro de diapositive 2">
            <a:extLst>
              <a:ext uri="{FF2B5EF4-FFF2-40B4-BE49-F238E27FC236}">
                <a16:creationId xmlns:a16="http://schemas.microsoft.com/office/drawing/2014/main" id="{66E096F5-2B11-C69C-AC06-21290EA68541}"/>
              </a:ext>
            </a:extLst>
          </p:cNvPr>
          <p:cNvSpPr>
            <a:spLocks noGrp="1"/>
          </p:cNvSpPr>
          <p:nvPr>
            <p:ph type="sldNum" sz="quarter" idx="12"/>
          </p:nvPr>
        </p:nvSpPr>
        <p:spPr/>
        <p:txBody>
          <a:bodyPr/>
          <a:lstStyle/>
          <a:p>
            <a:fld id="{055BF32D-CF4B-1B43-8AA7-7C8BB1DDF0EC}" type="slidenum">
              <a:rPr lang="fr-FR" smtClean="0"/>
              <a:pPr/>
              <a:t>35</a:t>
            </a:fld>
            <a:endParaRPr lang="fr-FR" dirty="0"/>
          </a:p>
        </p:txBody>
      </p:sp>
      <p:pic>
        <p:nvPicPr>
          <p:cNvPr id="5" name="Image 4">
            <a:extLst>
              <a:ext uri="{FF2B5EF4-FFF2-40B4-BE49-F238E27FC236}">
                <a16:creationId xmlns:a16="http://schemas.microsoft.com/office/drawing/2014/main" id="{901222A9-51A8-612C-3041-B00CF5C91255}"/>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6" name="ZoneTexte 5">
            <a:extLst>
              <a:ext uri="{FF2B5EF4-FFF2-40B4-BE49-F238E27FC236}">
                <a16:creationId xmlns:a16="http://schemas.microsoft.com/office/drawing/2014/main" id="{F0C5A3AC-913D-4A95-D6DA-B88CE1924AEB}"/>
              </a:ext>
            </a:extLst>
          </p:cNvPr>
          <p:cNvSpPr txBox="1"/>
          <p:nvPr/>
        </p:nvSpPr>
        <p:spPr>
          <a:xfrm>
            <a:off x="1551388" y="581080"/>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11" name="ZoneTexte 10">
            <a:extLst>
              <a:ext uri="{FF2B5EF4-FFF2-40B4-BE49-F238E27FC236}">
                <a16:creationId xmlns:a16="http://schemas.microsoft.com/office/drawing/2014/main" id="{852C0CD4-B4A2-1D8A-7580-D96C6D0A81B3}"/>
              </a:ext>
            </a:extLst>
          </p:cNvPr>
          <p:cNvSpPr txBox="1"/>
          <p:nvPr/>
        </p:nvSpPr>
        <p:spPr>
          <a:xfrm>
            <a:off x="1551388" y="658626"/>
            <a:ext cx="9320347" cy="5168081"/>
          </a:xfrm>
          <a:prstGeom prst="rect">
            <a:avLst/>
          </a:prstGeom>
          <a:noFill/>
        </p:spPr>
        <p:txBody>
          <a:bodyPr wrap="square" lIns="0" tIns="0" rIns="0" bIns="0" numCol="2" spcCol="720000">
            <a:spAutoFit/>
          </a:bodyPr>
          <a:lstStyle/>
          <a:p>
            <a:pPr marL="0" marR="0" lvl="0" indent="0" algn="just" rtl="0">
              <a:lnSpc>
                <a:spcPct val="115000"/>
              </a:lnSpc>
              <a:spcBef>
                <a:spcPts val="0"/>
              </a:spcBef>
              <a:spcAft>
                <a:spcPts val="1200"/>
              </a:spcAft>
              <a:buNone/>
            </a:pPr>
            <a:endPar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just" rtl="0">
              <a:lnSpc>
                <a:spcPct val="115000"/>
              </a:lnSpc>
              <a:spcBef>
                <a:spcPts val="0"/>
              </a:spcBef>
              <a:spcAft>
                <a:spcPts val="1200"/>
              </a:spcAft>
              <a:buNone/>
            </a:pPr>
            <a:endPar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just" rtl="0">
              <a:lnSpc>
                <a:spcPct val="115000"/>
              </a:lnSpc>
              <a:spcBef>
                <a:spcPts val="0"/>
              </a:spcBef>
              <a:spcAft>
                <a:spcPts val="1200"/>
              </a:spcAft>
              <a:buNone/>
            </a:pPr>
            <a:r>
              <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rPr>
              <a:t>Préparation des apprentissages</a:t>
            </a:r>
          </a:p>
          <a:p>
            <a:pPr marL="0" marR="0" lvl="0" indent="0" algn="just" rtl="0">
              <a:lnSpc>
                <a:spcPct val="115000"/>
              </a:lnSpc>
              <a:spcBef>
                <a:spcPts val="0"/>
              </a:spcBef>
              <a:spcAft>
                <a:spcPts val="0"/>
              </a:spcAft>
              <a:buNone/>
            </a:pPr>
            <a:r>
              <a:rPr lang="fr-CA" sz="1200" dirty="0">
                <a:latin typeface="Noto Sans" panose="020B0502040504020204" pitchFamily="34" charset="0"/>
                <a:ea typeface="Noto Sans" panose="020B0502040504020204" pitchFamily="34" charset="0"/>
                <a:cs typeface="Noto Sans" panose="020B0502040504020204" pitchFamily="34" charset="0"/>
              </a:rPr>
              <a:t>L’enseignant sensibilisera les élèves à certains enjeux environnementaux. Il invitera les élèves à observer, à compter ou à ramasser les déchets sur le terrain de l’école. Il leur demandera d’évoquer ce que l’accumulation de déchets entraîne comme conséquences négatives sur leur vie quotidienne (non esthétiques, mauvaises odeurs, longs à se décomposer, possible de se blesser avec des objets tranchants ou de trébucher, nuisibles pour les espèces animales et végétales…). Il documentera de façon plus explicite et formelle le phénomène de l’accumulation des déchets et les impacts environnementaux de ce dernier et proposera quelques stratégies pour le limiter (réduire la consommation, réutiliser les objets, recycler les objets, etc.).</a:t>
            </a:r>
          </a:p>
          <a:p>
            <a:pPr algn="just">
              <a:lnSpc>
                <a:spcPct val="115000"/>
              </a:lnSpc>
              <a:spcAft>
                <a:spcPts val="1200"/>
              </a:spcAft>
            </a:pPr>
            <a:endPar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15000"/>
              </a:lnSpc>
              <a:spcAft>
                <a:spcPts val="1200"/>
              </a:spcAft>
            </a:pPr>
            <a:endPar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15000"/>
              </a:lnSpc>
              <a:spcAft>
                <a:spcPts val="1200"/>
              </a:spcAft>
            </a:pPr>
            <a:endPar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endParaRPr>
          </a:p>
          <a:p>
            <a:pPr algn="just">
              <a:lnSpc>
                <a:spcPct val="115000"/>
              </a:lnSpc>
              <a:spcAft>
                <a:spcPts val="1200"/>
              </a:spcAft>
            </a:pPr>
            <a:r>
              <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rPr>
              <a:t>Réalisation des apprentissages</a:t>
            </a:r>
          </a:p>
          <a:p>
            <a:pPr marL="0" marR="0" lvl="0" indent="0" algn="just" rtl="0">
              <a:lnSpc>
                <a:spcPct val="115000"/>
              </a:lnSpc>
              <a:spcBef>
                <a:spcPts val="0"/>
              </a:spcBef>
              <a:spcAft>
                <a:spcPts val="0"/>
              </a:spcAft>
              <a:buNone/>
            </a:pPr>
            <a:r>
              <a:rPr lang="fr-CA" sz="1200" dirty="0">
                <a:latin typeface="Noto Sans" panose="020B0502040504020204" pitchFamily="34" charset="0"/>
                <a:ea typeface="Noto Sans" panose="020B0502040504020204" pitchFamily="34" charset="0"/>
                <a:cs typeface="Noto Sans" panose="020B0502040504020204" pitchFamily="34" charset="0"/>
              </a:rPr>
              <a:t>L’enseignant proposera aux élèves de rassembler quelques objets qui ne servent plus à la maison et dont ils voudraient se débarrasser, qu’ils souhaiteraient jeter. En groupes de 3 ou 4, les élèves devront fabriquer un nouvel objet utile à partir de ce qu’ils ont apporté. Il pourra s’agir d’un costume pour un spectacle ou une fête, d’un masque décoratif, d’un instrument de musique, d’une décoration pour le terrain de l’école, d’un instrument utile à une tâche, d’un accessoire, d’un jouet, etc. Une fois leur objet créé, les élèves iront le présenter devant d’autres classes et expliqueront pourquoi ils ont fait ce projet en partageant leurs nouvelles connaissances environnementales.</a:t>
            </a:r>
          </a:p>
          <a:p>
            <a:pPr algn="just">
              <a:lnSpc>
                <a:spcPct val="115000"/>
              </a:lnSpc>
              <a:spcBef>
                <a:spcPts val="1200"/>
              </a:spcBef>
              <a:spcAft>
                <a:spcPts val="1200"/>
              </a:spcAft>
            </a:pPr>
            <a:r>
              <a:rPr lang="fr-CA" b="1" dirty="0">
                <a:solidFill>
                  <a:srgbClr val="FFC000"/>
                </a:solidFill>
                <a:latin typeface="Noto Sans" panose="020B0502040504020204" pitchFamily="34" charset="0"/>
                <a:ea typeface="Noto Sans" panose="020B0502040504020204" pitchFamily="34" charset="0"/>
                <a:cs typeface="Noto Sans" panose="020B0502040504020204" pitchFamily="34" charset="0"/>
              </a:rPr>
              <a:t>Intégration des apprentissages</a:t>
            </a:r>
          </a:p>
          <a:p>
            <a:pPr marL="0" marR="0" lvl="0" indent="0" algn="just" rtl="0">
              <a:lnSpc>
                <a:spcPct val="115000"/>
              </a:lnSpc>
              <a:spcBef>
                <a:spcPts val="0"/>
              </a:spcBef>
              <a:spcAft>
                <a:spcPts val="0"/>
              </a:spcAft>
              <a:buNone/>
            </a:pPr>
            <a:r>
              <a:rPr lang="fr-CA" sz="1200" dirty="0">
                <a:latin typeface="Noto Sans" panose="020B0502040504020204" pitchFamily="34" charset="0"/>
                <a:ea typeface="Noto Sans" panose="020B0502040504020204" pitchFamily="34" charset="0"/>
                <a:cs typeface="Noto Sans" panose="020B0502040504020204" pitchFamily="34" charset="0"/>
              </a:rPr>
              <a:t>Les élèves créeront des affiches résumant les stratégies apprises pour limiter l’accumulation des déchets. Celles-ci seront exposées sur les murs de l’école afin de continuer à sensibiliser les enfants. De plus, ils pourront se servir de leur production dans divers contextes.</a:t>
            </a:r>
            <a:endParaRPr lang="fr-CA" sz="1200" dirty="0">
              <a:latin typeface="Noto Sans" panose="020B0502040504020204" pitchFamily="34" charset="0"/>
              <a:ea typeface="Noto Sans" panose="020B0502040504020204" pitchFamily="34" charset="0"/>
              <a:cs typeface="Noto Sans" panose="020B0502040504020204" pitchFamily="34" charset="0"/>
              <a:sym typeface="Arial"/>
            </a:endParaRPr>
          </a:p>
        </p:txBody>
      </p:sp>
    </p:spTree>
    <p:extLst>
      <p:ext uri="{BB962C8B-B14F-4D97-AF65-F5344CB8AC3E}">
        <p14:creationId xmlns:p14="http://schemas.microsoft.com/office/powerpoint/2010/main" val="1137469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36</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1554480"/>
            <a:ext cx="6219383" cy="3995566"/>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rgbClr val="7030A0"/>
                </a:solidFill>
              </a:rPr>
              <a:t>Durand, M.-J. </a:t>
            </a:r>
            <a:r>
              <a:rPr lang="fr-FR" sz="1200" dirty="0"/>
              <a:t>et </a:t>
            </a:r>
            <a:r>
              <a:rPr lang="fr-FR" sz="1200" b="1" dirty="0">
                <a:solidFill>
                  <a:srgbClr val="7030A0"/>
                </a:solidFill>
              </a:rPr>
              <a:t>Chouinard, R. </a:t>
            </a:r>
            <a:r>
              <a:rPr lang="fr-FR" sz="1200" dirty="0"/>
              <a:t>(2012). </a:t>
            </a:r>
            <a:r>
              <a:rPr lang="fr-FR" sz="1200" i="1" dirty="0"/>
              <a:t>L’évaluation des apprentissages : </a:t>
            </a:r>
            <a:br>
              <a:rPr lang="fr-FR" sz="1200" i="1" dirty="0"/>
            </a:br>
            <a:r>
              <a:rPr lang="fr-FR" sz="1200" i="1" dirty="0"/>
              <a:t>de la planification de la démarche à la communication des résultats </a:t>
            </a:r>
            <a:r>
              <a:rPr lang="fr-FR" sz="1200" dirty="0"/>
              <a:t>(2</a:t>
            </a:r>
            <a:r>
              <a:rPr lang="fr-FR" sz="1200" baseline="30000" dirty="0"/>
              <a:t>e</a:t>
            </a:r>
            <a:r>
              <a:rPr lang="fr-FR" sz="1200" dirty="0"/>
              <a:t> éd.), </a:t>
            </a:r>
            <a:br>
              <a:rPr lang="fr-FR" sz="1200" dirty="0"/>
            </a:br>
            <a:r>
              <a:rPr lang="fr-FR" sz="1200" dirty="0"/>
              <a:t>Montréal (Québec), édition MD.</a:t>
            </a:r>
          </a:p>
          <a:p>
            <a:pPr marL="171450" indent="-171450">
              <a:lnSpc>
                <a:spcPts val="1640"/>
              </a:lnSpc>
              <a:buClr>
                <a:srgbClr val="FFC000"/>
              </a:buClr>
              <a:buFont typeface="Wingdings" pitchFamily="2" charset="2"/>
              <a:buChar char="§"/>
            </a:pPr>
            <a:r>
              <a:rPr lang="fr-FR" sz="1200" b="1" dirty="0">
                <a:solidFill>
                  <a:srgbClr val="7030A0"/>
                </a:solidFill>
              </a:rPr>
              <a:t>Durand, M.-J. </a:t>
            </a:r>
            <a:r>
              <a:rPr lang="fr-FR" sz="1200" dirty="0"/>
              <a:t>et </a:t>
            </a:r>
            <a:r>
              <a:rPr lang="fr-FR" sz="1200" b="1" dirty="0">
                <a:solidFill>
                  <a:srgbClr val="7030A0"/>
                </a:solidFill>
              </a:rPr>
              <a:t>Trépanier, I. </a:t>
            </a:r>
            <a:r>
              <a:rPr lang="fr-FR" sz="1200" dirty="0"/>
              <a:t>(2011). Validité des situations de compétence : Élaboration d’une grille descriptive. </a:t>
            </a:r>
            <a:r>
              <a:rPr lang="fr-FR" sz="1200" i="1" dirty="0"/>
              <a:t>In</a:t>
            </a:r>
            <a:r>
              <a:rPr lang="fr-FR" sz="1200" dirty="0"/>
              <a:t> G. Raîche, K. Paquette-Côté et D. Magis (dir.), </a:t>
            </a:r>
            <a:r>
              <a:rPr lang="fr-FR" sz="1200" i="1" dirty="0"/>
              <a:t>Des mécanismes pour assurer la validité de l’interprétation de la mesure en éducation </a:t>
            </a:r>
            <a:r>
              <a:rPr lang="fr-FR" sz="1200" dirty="0"/>
              <a:t>(vol. 2) (34-45), Québec, Presses universitaires du Québec.</a:t>
            </a:r>
          </a:p>
          <a:p>
            <a:pPr marL="171450" indent="-171450">
              <a:lnSpc>
                <a:spcPts val="1640"/>
              </a:lnSpc>
              <a:buClr>
                <a:srgbClr val="FFC000"/>
              </a:buClr>
              <a:buFont typeface="Wingdings" pitchFamily="2" charset="2"/>
              <a:buChar char="§"/>
            </a:pPr>
            <a:r>
              <a:rPr lang="fr-FR" sz="1200" b="1" dirty="0">
                <a:solidFill>
                  <a:srgbClr val="7030A0"/>
                </a:solidFill>
              </a:rPr>
              <a:t>Durand, M.-J. </a:t>
            </a:r>
            <a:r>
              <a:rPr lang="fr-FR" sz="1200" dirty="0"/>
              <a:t>, </a:t>
            </a:r>
            <a:r>
              <a:rPr lang="fr-FR" sz="1200" b="1" dirty="0">
                <a:solidFill>
                  <a:srgbClr val="7030A0"/>
                </a:solidFill>
              </a:rPr>
              <a:t>Sakho, I. </a:t>
            </a:r>
            <a:r>
              <a:rPr lang="fr-FR" sz="1200" dirty="0"/>
              <a:t>et </a:t>
            </a:r>
            <a:r>
              <a:rPr lang="fr-FR" sz="1200" b="1" dirty="0">
                <a:solidFill>
                  <a:srgbClr val="7030A0"/>
                </a:solidFill>
              </a:rPr>
              <a:t>Ducharme, M. </a:t>
            </a:r>
            <a:r>
              <a:rPr lang="fr-FR" sz="1200" dirty="0"/>
              <a:t>(2014). La situation de compétences : analyse des productions proposées en mathématique. </a:t>
            </a:r>
            <a:r>
              <a:rPr lang="fr-FR" sz="1200" i="1" dirty="0"/>
              <a:t>In</a:t>
            </a:r>
            <a:r>
              <a:rPr lang="fr-FR" sz="1200" dirty="0"/>
              <a:t> M.-J. Durand et N. Loye (dir.) (2014), </a:t>
            </a:r>
            <a:r>
              <a:rPr lang="fr-FR" sz="1200" i="1" dirty="0"/>
              <a:t>L’instrumentation pour l’évaluation : la boîte à outils de l’enseignant évaluateur</a:t>
            </a:r>
            <a:r>
              <a:rPr lang="fr-FR" sz="1200" dirty="0"/>
              <a:t>, Québec, Marcel Didier.</a:t>
            </a:r>
          </a:p>
          <a:p>
            <a:pPr marL="171450" indent="-171450">
              <a:lnSpc>
                <a:spcPts val="1640"/>
              </a:lnSpc>
              <a:buClr>
                <a:srgbClr val="FFC000"/>
              </a:buClr>
              <a:buFont typeface="Wingdings" pitchFamily="2" charset="2"/>
              <a:buChar char="§"/>
            </a:pPr>
            <a:r>
              <a:rPr lang="fr-FR" sz="1200" b="1" dirty="0">
                <a:solidFill>
                  <a:srgbClr val="7030A0"/>
                </a:solidFill>
              </a:rPr>
              <a:t>Louis, R. </a:t>
            </a:r>
            <a:r>
              <a:rPr lang="fr-FR" sz="1200" dirty="0"/>
              <a:t>(1999</a:t>
            </a:r>
            <a:r>
              <a:rPr lang="fr-FR" sz="1200" i="1" dirty="0"/>
              <a:t>). L’évaluation des apprentissages, théorie et pratiques</a:t>
            </a:r>
            <a:r>
              <a:rPr lang="fr-FR" sz="1200" dirty="0"/>
              <a:t>. Québec, </a:t>
            </a:r>
            <a:br>
              <a:rPr lang="fr-FR" sz="1200" dirty="0"/>
            </a:br>
            <a:r>
              <a:rPr lang="fr-FR" sz="1200" dirty="0"/>
              <a:t>Études vivantes.</a:t>
            </a:r>
          </a:p>
          <a:p>
            <a:pPr marL="171450" indent="-171450">
              <a:lnSpc>
                <a:spcPts val="1640"/>
              </a:lnSpc>
              <a:buClr>
                <a:srgbClr val="FFC000"/>
              </a:buClr>
              <a:buFont typeface="Wingdings" pitchFamily="2" charset="2"/>
              <a:buChar char="§"/>
            </a:pPr>
            <a:r>
              <a:rPr lang="fr-FR" sz="1200" b="1" dirty="0">
                <a:solidFill>
                  <a:srgbClr val="7030A0"/>
                </a:solidFill>
              </a:rPr>
              <a:t>Roegiers, X. </a:t>
            </a:r>
            <a:r>
              <a:rPr lang="fr-FR" sz="1200" dirty="0"/>
              <a:t>(2003). </a:t>
            </a:r>
            <a:r>
              <a:rPr lang="fr-FR" sz="1200" i="1" dirty="0"/>
              <a:t>Des situations pour intégrer les acquis</a:t>
            </a:r>
            <a:r>
              <a:rPr lang="fr-FR" sz="1200" dirty="0"/>
              <a:t>. Bruxelles, De Boeck.</a:t>
            </a:r>
          </a:p>
          <a:p>
            <a:pPr marL="171450" indent="-171450">
              <a:lnSpc>
                <a:spcPts val="1640"/>
              </a:lnSpc>
              <a:buClr>
                <a:srgbClr val="FFC000"/>
              </a:buClr>
              <a:buFont typeface="Wingdings" pitchFamily="2" charset="2"/>
              <a:buChar char="§"/>
            </a:pPr>
            <a:r>
              <a:rPr lang="fr-FR" sz="1200" b="1" dirty="0">
                <a:solidFill>
                  <a:srgbClr val="7030A0"/>
                </a:solidFill>
              </a:rPr>
              <a:t>Scallon, G. </a:t>
            </a:r>
            <a:r>
              <a:rPr lang="fr-FR" sz="1200" dirty="0"/>
              <a:t>(2004). </a:t>
            </a:r>
            <a:r>
              <a:rPr lang="fr-FR" sz="1200" i="1" dirty="0"/>
              <a:t>L’évaluation des apprentissages dans une approche par compétences</a:t>
            </a:r>
            <a:r>
              <a:rPr lang="fr-FR" sz="1200" dirty="0"/>
              <a:t>. Montréal, éditions du renouveau pédagogique.</a:t>
            </a:r>
          </a:p>
        </p:txBody>
      </p:sp>
    </p:spTree>
    <p:extLst>
      <p:ext uri="{BB962C8B-B14F-4D97-AF65-F5344CB8AC3E}">
        <p14:creationId xmlns:p14="http://schemas.microsoft.com/office/powerpoint/2010/main" val="4040155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37</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d’une situation d’apprentissage</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29078"/>
            <a:ext cx="6945319" cy="432502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Marie-Josée Dubois, </a:t>
            </a:r>
            <a:r>
              <a:rPr lang="fr-FR" sz="1400" dirty="0"/>
              <a:t>M. éd. en évaluation des compétences, chargée de cours,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Marie-Ève Dupuis</a:t>
            </a:r>
            <a:r>
              <a:rPr lang="fr-FR" sz="1400" dirty="0"/>
              <a:t>, orthopédagogue,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Sitraka lahatramampionona Anjaraharivola</a:t>
            </a:r>
            <a:r>
              <a:rPr lang="fr-FR" sz="1400" dirty="0"/>
              <a:t>, M. éd en évaluation </a:t>
            </a:r>
            <a:br>
              <a:rPr lang="fr-FR" sz="1400" dirty="0"/>
            </a:br>
            <a:r>
              <a:rPr lang="fr-FR" sz="1400" dirty="0"/>
              <a:t>des compétences, narratrice, subventionnée dans le cadre des activités </a:t>
            </a:r>
            <a:br>
              <a:rPr lang="fr-FR" sz="1400" dirty="0"/>
            </a:br>
            <a:r>
              <a:rPr lang="fr-FR" sz="1400" dirty="0"/>
              <a:t>de la DAI,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19295</TotalTime>
  <Words>3672</Words>
  <Application>Microsoft Macintosh PowerPoint</Application>
  <PresentationFormat>Grand écran</PresentationFormat>
  <Paragraphs>467</Paragraphs>
  <Slides>37</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37</vt:i4>
      </vt:variant>
    </vt:vector>
  </HeadingPairs>
  <TitlesOfParts>
    <vt:vector size="49" baseType="lpstr">
      <vt:lpstr>Noto Sans Symbols</vt:lpstr>
      <vt:lpstr>Noto Sans Medium</vt:lpstr>
      <vt:lpstr>Arial</vt:lpstr>
      <vt:lpstr>Noto Sans</vt:lpstr>
      <vt:lpstr>Times New Roman</vt:lpstr>
      <vt:lpstr>Arial Narrow</vt:lpstr>
      <vt:lpstr>Calibri</vt:lpstr>
      <vt:lpstr>Wingdings</vt:lpstr>
      <vt:lpstr>Noto Sans ExtraBold</vt:lpstr>
      <vt:lpstr>Meiryo</vt:lpstr>
      <vt:lpstr>Noto Sans SemiBold</vt:lpstr>
      <vt:lpstr>Thème Office</vt:lpstr>
      <vt:lpstr>Présentation PowerPoint</vt:lpstr>
      <vt:lpstr>Présentation PowerPoint</vt:lpstr>
      <vt:lpstr>Intentions et objectifs</vt:lpstr>
      <vt:lpstr>Structure de la formation</vt:lpstr>
      <vt:lpstr>Activités de réalisation</vt:lpstr>
      <vt:lpstr>Présentation PowerPoint</vt:lpstr>
      <vt:lpstr>Activité 4 Structure d’une SAE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5 Les trois temps de la démarche d’apprentissage</vt:lpstr>
      <vt:lpstr>Présentation PowerPoint</vt:lpstr>
      <vt:lpstr>Présentation PowerPoint</vt:lpstr>
      <vt:lpstr>Présentation PowerPoint</vt:lpstr>
      <vt:lpstr>Présentation PowerPoint</vt:lpstr>
      <vt:lpstr>Présentation PowerPoint</vt:lpstr>
      <vt:lpstr>Présentation PowerPoint</vt:lpstr>
      <vt:lpstr>Activité 6 Quelle démarche d’apprentissage ?</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211</cp:revision>
  <dcterms:created xsi:type="dcterms:W3CDTF">2022-10-03T18:36:32Z</dcterms:created>
  <dcterms:modified xsi:type="dcterms:W3CDTF">2024-10-08T12:08:27Z</dcterms:modified>
</cp:coreProperties>
</file>