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Lst>
  <p:notesMasterIdLst>
    <p:notesMasterId r:id="rId32"/>
  </p:notesMasterIdLst>
  <p:handoutMasterIdLst>
    <p:handoutMasterId r:id="rId33"/>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sldSz cx="12192000" cy="6858000"/>
  <p:notesSz cx="6858000" cy="9144000"/>
  <p:embeddedFontLst>
    <p:embeddedFont>
      <p:font typeface="Noto Sans" panose="020B0502040504020204" pitchFamily="34" charset="0"/>
      <p:regular r:id="rId34"/>
      <p:bold r:id="rId35"/>
      <p:italic r:id="rId36"/>
      <p:boldItalic r:id="rId37"/>
    </p:embeddedFont>
    <p:embeddedFont>
      <p:font typeface="Noto Sans ExtraBold" panose="020B0902040504020204" pitchFamily="34" charset="0"/>
      <p:bold r:id="rId38"/>
      <p:italic r:id="rId39"/>
      <p:boldItalic r:id="rId40"/>
    </p:embeddedFont>
    <p:embeddedFont>
      <p:font typeface="Noto Sans Medium" panose="020B0602040504020204" pitchFamily="34" charset="0"/>
      <p:regular r:id="rId41"/>
      <p:italic r:id="rId42"/>
    </p:embeddedFont>
    <p:embeddedFont>
      <p:font typeface="Noto Sans SemiBold" panose="020B0702040504020204" pitchFamily="34" charset="0"/>
      <p:regular r:id="rId43"/>
      <p:bold r:id="rId44"/>
      <p:italic r:id="rId45"/>
      <p:boldItalic r:id="rId46"/>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pos="1323" userDrawn="1">
          <p15:clr>
            <a:srgbClr val="A4A3A4"/>
          </p15:clr>
        </p15:guide>
        <p15:guide id="3" orient="horz" pos="216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AN, Sidonie (DREES/DIRECTION/RFAS)" initials="HS(" lastIdx="13" clrIdx="0">
    <p:extLst>
      <p:ext uri="{19B8F6BF-5375-455C-9EA6-DF929625EA0E}">
        <p15:presenceInfo xmlns:p15="http://schemas.microsoft.com/office/powerpoint/2012/main" userId="S-1-5-21-27022435-3177379373-3347635678-10303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E00A1"/>
    <a:srgbClr val="3D004C"/>
    <a:srgbClr val="E2DCE9"/>
    <a:srgbClr val="9730BD"/>
    <a:srgbClr val="C03DF1"/>
    <a:srgbClr val="9731B8"/>
    <a:srgbClr val="7F5891"/>
    <a:srgbClr val="6F2693"/>
    <a:srgbClr val="750093"/>
    <a:srgbClr val="F3E8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Style léger 1 - Accentuation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0505E3EF-67EA-436B-97B2-0124C06EBD24}" styleName="Style moyen 4 - Accentuation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306799F8-075E-4A3A-A7F6-7FBC6576F1A4}" styleName="Style à thème 2 - Accentuation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Style à thème 2 - Accentuation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8D230F3-CF80-4859-8CE7-A43EE81993B5}" styleName="Style léger 1 - Accentuation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D27102A9-8310-4765-A935-A1911B00CA55}" styleName="Style léger 1 - Accentuation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69C7853C-536D-4A76-A0AE-DD22124D55A5}" styleName="Style à thème 1 - Accentuation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F2DE63D5-997A-4646-A377-4702673A728D}" styleName="Style léger 2 - Accentuation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8799B23B-EC83-4686-B30A-512413B5E67A}" styleName="Style léger 3 - Accentuation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9D7B26C5-4107-4FEC-AEDC-1716B250A1EF}" styleName="Style clair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E3FDE45-AF77-4B5C-9715-49D594BDF05E}" styleName="Style léger 1 - Accentuation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3B4B98B0-60AC-42C2-AFA5-B58CD77FA1E5}" styleName="Style léger 1 - Accentuation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Style à thème 1 - Accentuation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72833802-FEF1-4C79-8D5D-14CF1EAF98D9}" styleName="Style léger 2 - Accentuation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12C8C85-51F0-491E-9774-3900AFEF0FD7}" styleName="Style léger 2 - Accentuation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0A1B5D5-9B99-4C35-A422-299274C87663}" styleName="Style moyen 1 - Accentuation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8A107856-5554-42FB-B03E-39F5DBC370BA}" styleName="Style moyen 4 - Accentuation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9DCAF9ED-07DC-4A11-8D7F-57B35C25682E}" styleName="Style moyen 1 - Accentuation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8603FDC-E32A-4AB5-989C-0864C3EAD2B8}" styleName="Style à thème 2 - Accentuation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FECB4D8-DB02-4DC6-A0A2-4F2EBAE1DC90}" styleName="Style moyen 1 - Accentuation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E8B1032C-EA38-4F05-BA0D-38AFFFC7BED3}" styleName="Style léger 3 - Accentuation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16D9F66E-5EB9-4882-86FB-DCBF35E3C3E4}" styleName="Style moyen 4 - Accentuation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AF606853-7671-496A-8E4F-DF71F8EC918B}" styleName="Style foncé 1 - Accentuation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303" autoAdjust="0"/>
    <p:restoredTop sz="90806" autoAdjust="0"/>
  </p:normalViewPr>
  <p:slideViewPr>
    <p:cSldViewPr snapToGrid="0">
      <p:cViewPr varScale="1">
        <p:scale>
          <a:sx n="96" d="100"/>
          <a:sy n="96" d="100"/>
        </p:scale>
        <p:origin x="1520" y="176"/>
      </p:cViewPr>
      <p:guideLst>
        <p:guide pos="3840"/>
        <p:guide pos="1323"/>
        <p:guide orient="horz" pos="2160"/>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notesViewPr>
    <p:cSldViewPr snapToGrid="0">
      <p:cViewPr varScale="1">
        <p:scale>
          <a:sx n="84" d="100"/>
          <a:sy n="84" d="100"/>
        </p:scale>
        <p:origin x="3192" y="1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6.fntdata"/><Relationship Id="rId21" Type="http://schemas.openxmlformats.org/officeDocument/2006/relationships/slide" Target="slides/slide20.xml"/><Relationship Id="rId34" Type="http://schemas.openxmlformats.org/officeDocument/2006/relationships/font" Target="fonts/font1.fntdata"/><Relationship Id="rId42" Type="http://schemas.openxmlformats.org/officeDocument/2006/relationships/font" Target="fonts/font9.fntdata"/><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font" Target="fonts/font4.fntdata"/><Relationship Id="rId40" Type="http://schemas.openxmlformats.org/officeDocument/2006/relationships/font" Target="fonts/font7.fntdata"/><Relationship Id="rId45" Type="http://schemas.openxmlformats.org/officeDocument/2006/relationships/font" Target="fonts/font1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 Id="rId43" Type="http://schemas.openxmlformats.org/officeDocument/2006/relationships/font" Target="fonts/font10.fntdata"/><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38" Type="http://schemas.openxmlformats.org/officeDocument/2006/relationships/font" Target="fonts/font5.fntdata"/><Relationship Id="rId46" Type="http://schemas.openxmlformats.org/officeDocument/2006/relationships/font" Target="fonts/font13.fntdata"/><Relationship Id="rId20" Type="http://schemas.openxmlformats.org/officeDocument/2006/relationships/slide" Target="slides/slide19.xml"/><Relationship Id="rId41"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E56187B-CA90-411B-BCE6-C1484860B2DC}" type="doc">
      <dgm:prSet loTypeId="urn:microsoft.com/office/officeart/2005/8/layout/process2" loCatId="process" qsTypeId="urn:microsoft.com/office/officeart/2005/8/quickstyle/simple1" qsCatId="simple" csTypeId="urn:microsoft.com/office/officeart/2005/8/colors/colorful1" csCatId="colorful" phldr="1"/>
      <dgm:spPr/>
      <dgm:t>
        <a:bodyPr/>
        <a:lstStyle/>
        <a:p>
          <a:endParaRPr lang="en-US"/>
        </a:p>
      </dgm:t>
    </dgm:pt>
    <dgm:pt modelId="{E193D2E5-E400-4556-99F8-359DF0F01127}">
      <dgm:prSet custT="1"/>
      <dgm:spPr>
        <a:solidFill>
          <a:srgbClr val="D6C2FF">
            <a:alpha val="25068"/>
          </a:srgbClr>
        </a:solidFill>
      </dgm:spPr>
      <dgm:t>
        <a:bodyPr/>
        <a:lstStyle/>
        <a:p>
          <a:r>
            <a:rPr lang="fr-CA" sz="1800" b="0" dirty="0">
              <a:solidFill>
                <a:schemeClr val="tx1"/>
              </a:solidFill>
            </a:rPr>
            <a:t>Une situation de connaissances qui vise la mémorisation </a:t>
          </a:r>
          <a:br>
            <a:rPr lang="fr-CA" sz="1800" b="0" dirty="0">
              <a:solidFill>
                <a:schemeClr val="tx1"/>
              </a:solidFill>
            </a:rPr>
          </a:br>
          <a:r>
            <a:rPr lang="fr-CA" sz="1800" b="0" dirty="0">
              <a:solidFill>
                <a:schemeClr val="tx1"/>
              </a:solidFill>
            </a:rPr>
            <a:t>(la restitution) d’une information ;</a:t>
          </a:r>
          <a:endParaRPr lang="en-US" sz="1800" b="0" dirty="0">
            <a:solidFill>
              <a:schemeClr val="tx1"/>
            </a:solidFill>
          </a:endParaRPr>
        </a:p>
      </dgm:t>
    </dgm:pt>
    <dgm:pt modelId="{0F4F88E6-48BD-490B-9738-9872EE0A8F24}" type="parTrans" cxnId="{15C8857A-3A11-44D5-815F-280A7B9E249E}">
      <dgm:prSet/>
      <dgm:spPr/>
      <dgm:t>
        <a:bodyPr/>
        <a:lstStyle/>
        <a:p>
          <a:endParaRPr lang="en-US" sz="1800" b="0"/>
        </a:p>
      </dgm:t>
    </dgm:pt>
    <dgm:pt modelId="{DE3F5638-C128-4C14-8491-C3D8D1AD8B57}" type="sibTrans" cxnId="{15C8857A-3A11-44D5-815F-280A7B9E249E}">
      <dgm:prSet custT="1"/>
      <dgm:spPr>
        <a:solidFill>
          <a:srgbClr val="7030A0">
            <a:alpha val="40661"/>
          </a:srgbClr>
        </a:solidFill>
        <a:ln>
          <a:noFill/>
        </a:ln>
      </dgm:spPr>
      <dgm:t>
        <a:bodyPr/>
        <a:lstStyle/>
        <a:p>
          <a:endParaRPr lang="en-US" sz="1800" b="0"/>
        </a:p>
      </dgm:t>
    </dgm:pt>
    <dgm:pt modelId="{4EA4748D-3023-4884-8FAB-D73BE82AEC2E}">
      <dgm:prSet custT="1"/>
      <dgm:spPr>
        <a:solidFill>
          <a:srgbClr val="D6C2FF">
            <a:alpha val="25068"/>
          </a:srgbClr>
        </a:solidFill>
      </dgm:spPr>
      <dgm:t>
        <a:bodyPr/>
        <a:lstStyle/>
        <a:p>
          <a:r>
            <a:rPr lang="fr-CA" sz="1800" b="0" dirty="0">
              <a:solidFill>
                <a:schemeClr val="tx1"/>
              </a:solidFill>
            </a:rPr>
            <a:t>Une situation d’habiletés qui vise l’utilisation de l’application dans un contexte fermé ;</a:t>
          </a:r>
          <a:endParaRPr lang="en-US" sz="1800" b="0" dirty="0">
            <a:solidFill>
              <a:schemeClr val="tx1"/>
            </a:solidFill>
          </a:endParaRPr>
        </a:p>
      </dgm:t>
    </dgm:pt>
    <dgm:pt modelId="{9DEA5D79-BFDD-419D-A036-4197E776DE6E}" type="parTrans" cxnId="{4BB79D89-8E1A-4E17-92F6-B04E74E81C14}">
      <dgm:prSet/>
      <dgm:spPr/>
      <dgm:t>
        <a:bodyPr/>
        <a:lstStyle/>
        <a:p>
          <a:endParaRPr lang="en-US" sz="1800" b="0"/>
        </a:p>
      </dgm:t>
    </dgm:pt>
    <dgm:pt modelId="{6A5E01C1-B9A2-44BD-9B3E-98FAEFDF0699}" type="sibTrans" cxnId="{4BB79D89-8E1A-4E17-92F6-B04E74E81C14}">
      <dgm:prSet custT="1"/>
      <dgm:spPr>
        <a:solidFill>
          <a:srgbClr val="7030A0">
            <a:alpha val="40661"/>
          </a:srgbClr>
        </a:solidFill>
        <a:ln>
          <a:noFill/>
        </a:ln>
      </dgm:spPr>
      <dgm:t>
        <a:bodyPr/>
        <a:lstStyle/>
        <a:p>
          <a:endParaRPr lang="en-US" sz="1800" b="0"/>
        </a:p>
      </dgm:t>
    </dgm:pt>
    <dgm:pt modelId="{D6FC9F41-F1E6-4975-A613-199DEB5B4BF2}">
      <dgm:prSet custT="1"/>
      <dgm:spPr>
        <a:solidFill>
          <a:srgbClr val="D6C2FF">
            <a:alpha val="25068"/>
          </a:srgbClr>
        </a:solidFill>
      </dgm:spPr>
      <dgm:t>
        <a:bodyPr/>
        <a:lstStyle/>
        <a:p>
          <a:r>
            <a:rPr lang="fr-CA" sz="1800" b="0" dirty="0">
              <a:solidFill>
                <a:schemeClr val="tx1"/>
              </a:solidFill>
            </a:rPr>
            <a:t>Une situation de compétences qui vise la mobilisation d’un ensemble de ressources dans un contexte ouvert et complexe.</a:t>
          </a:r>
          <a:endParaRPr lang="en-US" sz="1800" b="0" dirty="0">
            <a:solidFill>
              <a:schemeClr val="tx1"/>
            </a:solidFill>
          </a:endParaRPr>
        </a:p>
      </dgm:t>
    </dgm:pt>
    <dgm:pt modelId="{558FA05A-63B5-468B-848B-DBC1B6F3C918}" type="parTrans" cxnId="{F7568B3B-E94D-4F46-B59B-FC665378A211}">
      <dgm:prSet/>
      <dgm:spPr/>
      <dgm:t>
        <a:bodyPr/>
        <a:lstStyle/>
        <a:p>
          <a:endParaRPr lang="en-US" sz="1800" b="0"/>
        </a:p>
      </dgm:t>
    </dgm:pt>
    <dgm:pt modelId="{E4FDB745-567E-41B2-B3D5-CE8206C0B204}" type="sibTrans" cxnId="{F7568B3B-E94D-4F46-B59B-FC665378A211}">
      <dgm:prSet/>
      <dgm:spPr/>
      <dgm:t>
        <a:bodyPr/>
        <a:lstStyle/>
        <a:p>
          <a:endParaRPr lang="en-US" sz="1800" b="0"/>
        </a:p>
      </dgm:t>
    </dgm:pt>
    <dgm:pt modelId="{03DBB281-C553-864A-930C-A1BD86D1A3F8}" type="pres">
      <dgm:prSet presAssocID="{7E56187B-CA90-411B-BCE6-C1484860B2DC}" presName="linearFlow" presStyleCnt="0">
        <dgm:presLayoutVars>
          <dgm:resizeHandles val="exact"/>
        </dgm:presLayoutVars>
      </dgm:prSet>
      <dgm:spPr/>
    </dgm:pt>
    <dgm:pt modelId="{6B56D57E-F44C-7347-A0DB-ABDF234756B6}" type="pres">
      <dgm:prSet presAssocID="{E193D2E5-E400-4556-99F8-359DF0F01127}" presName="node" presStyleLbl="node1" presStyleIdx="0" presStyleCnt="3" custScaleX="199349">
        <dgm:presLayoutVars>
          <dgm:bulletEnabled val="1"/>
        </dgm:presLayoutVars>
      </dgm:prSet>
      <dgm:spPr/>
    </dgm:pt>
    <dgm:pt modelId="{ECEDF3CA-CE72-9746-9285-CBF06D4ECEE7}" type="pres">
      <dgm:prSet presAssocID="{DE3F5638-C128-4C14-8491-C3D8D1AD8B57}" presName="sibTrans" presStyleLbl="sibTrans2D1" presStyleIdx="0" presStyleCnt="2"/>
      <dgm:spPr/>
    </dgm:pt>
    <dgm:pt modelId="{B6C2D400-8094-6F46-9F0E-77939738648B}" type="pres">
      <dgm:prSet presAssocID="{DE3F5638-C128-4C14-8491-C3D8D1AD8B57}" presName="connectorText" presStyleLbl="sibTrans2D1" presStyleIdx="0" presStyleCnt="2"/>
      <dgm:spPr/>
    </dgm:pt>
    <dgm:pt modelId="{15365CD8-3D0F-6D4B-B55E-4EE407781FFC}" type="pres">
      <dgm:prSet presAssocID="{4EA4748D-3023-4884-8FAB-D73BE82AEC2E}" presName="node" presStyleLbl="node1" presStyleIdx="1" presStyleCnt="3" custScaleX="199349">
        <dgm:presLayoutVars>
          <dgm:bulletEnabled val="1"/>
        </dgm:presLayoutVars>
      </dgm:prSet>
      <dgm:spPr/>
    </dgm:pt>
    <dgm:pt modelId="{DFA29178-64E3-E640-941E-BCC5940BE4B5}" type="pres">
      <dgm:prSet presAssocID="{6A5E01C1-B9A2-44BD-9B3E-98FAEFDF0699}" presName="sibTrans" presStyleLbl="sibTrans2D1" presStyleIdx="1" presStyleCnt="2"/>
      <dgm:spPr/>
    </dgm:pt>
    <dgm:pt modelId="{9E5EDB9B-61E0-5242-A448-16A0E1C06B4B}" type="pres">
      <dgm:prSet presAssocID="{6A5E01C1-B9A2-44BD-9B3E-98FAEFDF0699}" presName="connectorText" presStyleLbl="sibTrans2D1" presStyleIdx="1" presStyleCnt="2"/>
      <dgm:spPr/>
    </dgm:pt>
    <dgm:pt modelId="{0788F560-F1C5-6942-9A5F-B752F31D34A2}" type="pres">
      <dgm:prSet presAssocID="{D6FC9F41-F1E6-4975-A613-199DEB5B4BF2}" presName="node" presStyleLbl="node1" presStyleIdx="2" presStyleCnt="3" custScaleX="199349">
        <dgm:presLayoutVars>
          <dgm:bulletEnabled val="1"/>
        </dgm:presLayoutVars>
      </dgm:prSet>
      <dgm:spPr/>
    </dgm:pt>
  </dgm:ptLst>
  <dgm:cxnLst>
    <dgm:cxn modelId="{9B16EE19-6CDB-104E-98A1-03EA6EC11798}" type="presOf" srcId="{DE3F5638-C128-4C14-8491-C3D8D1AD8B57}" destId="{B6C2D400-8094-6F46-9F0E-77939738648B}" srcOrd="1" destOrd="0" presId="urn:microsoft.com/office/officeart/2005/8/layout/process2"/>
    <dgm:cxn modelId="{98441E1F-A04A-5E49-8D4C-BBC634673E9B}" type="presOf" srcId="{DE3F5638-C128-4C14-8491-C3D8D1AD8B57}" destId="{ECEDF3CA-CE72-9746-9285-CBF06D4ECEE7}" srcOrd="0" destOrd="0" presId="urn:microsoft.com/office/officeart/2005/8/layout/process2"/>
    <dgm:cxn modelId="{F7568B3B-E94D-4F46-B59B-FC665378A211}" srcId="{7E56187B-CA90-411B-BCE6-C1484860B2DC}" destId="{D6FC9F41-F1E6-4975-A613-199DEB5B4BF2}" srcOrd="2" destOrd="0" parTransId="{558FA05A-63B5-468B-848B-DBC1B6F3C918}" sibTransId="{E4FDB745-567E-41B2-B3D5-CE8206C0B204}"/>
    <dgm:cxn modelId="{8E95AC41-7E9F-F943-B54B-F36869B2E6C7}" type="presOf" srcId="{4EA4748D-3023-4884-8FAB-D73BE82AEC2E}" destId="{15365CD8-3D0F-6D4B-B55E-4EE407781FFC}" srcOrd="0" destOrd="0" presId="urn:microsoft.com/office/officeart/2005/8/layout/process2"/>
    <dgm:cxn modelId="{15C8857A-3A11-44D5-815F-280A7B9E249E}" srcId="{7E56187B-CA90-411B-BCE6-C1484860B2DC}" destId="{E193D2E5-E400-4556-99F8-359DF0F01127}" srcOrd="0" destOrd="0" parTransId="{0F4F88E6-48BD-490B-9738-9872EE0A8F24}" sibTransId="{DE3F5638-C128-4C14-8491-C3D8D1AD8B57}"/>
    <dgm:cxn modelId="{3546B786-1CC0-8540-8457-30B84A316A37}" type="presOf" srcId="{E193D2E5-E400-4556-99F8-359DF0F01127}" destId="{6B56D57E-F44C-7347-A0DB-ABDF234756B6}" srcOrd="0" destOrd="0" presId="urn:microsoft.com/office/officeart/2005/8/layout/process2"/>
    <dgm:cxn modelId="{4BB79D89-8E1A-4E17-92F6-B04E74E81C14}" srcId="{7E56187B-CA90-411B-BCE6-C1484860B2DC}" destId="{4EA4748D-3023-4884-8FAB-D73BE82AEC2E}" srcOrd="1" destOrd="0" parTransId="{9DEA5D79-BFDD-419D-A036-4197E776DE6E}" sibTransId="{6A5E01C1-B9A2-44BD-9B3E-98FAEFDF0699}"/>
    <dgm:cxn modelId="{81D5E08F-9425-5842-AAAE-2125A7686A73}" type="presOf" srcId="{6A5E01C1-B9A2-44BD-9B3E-98FAEFDF0699}" destId="{DFA29178-64E3-E640-941E-BCC5940BE4B5}" srcOrd="0" destOrd="0" presId="urn:microsoft.com/office/officeart/2005/8/layout/process2"/>
    <dgm:cxn modelId="{F5708EA0-4597-8247-8FC5-1CBF1B86C94A}" type="presOf" srcId="{D6FC9F41-F1E6-4975-A613-199DEB5B4BF2}" destId="{0788F560-F1C5-6942-9A5F-B752F31D34A2}" srcOrd="0" destOrd="0" presId="urn:microsoft.com/office/officeart/2005/8/layout/process2"/>
    <dgm:cxn modelId="{FEF1BFC7-83C7-3F4D-B2E2-0531A9E55CE7}" type="presOf" srcId="{6A5E01C1-B9A2-44BD-9B3E-98FAEFDF0699}" destId="{9E5EDB9B-61E0-5242-A448-16A0E1C06B4B}" srcOrd="1" destOrd="0" presId="urn:microsoft.com/office/officeart/2005/8/layout/process2"/>
    <dgm:cxn modelId="{11B296D6-4263-384A-A2D6-F76652E5BC95}" type="presOf" srcId="{7E56187B-CA90-411B-BCE6-C1484860B2DC}" destId="{03DBB281-C553-864A-930C-A1BD86D1A3F8}" srcOrd="0" destOrd="0" presId="urn:microsoft.com/office/officeart/2005/8/layout/process2"/>
    <dgm:cxn modelId="{6138F0D3-4684-A041-8F0F-51D94A5DD359}" type="presParOf" srcId="{03DBB281-C553-864A-930C-A1BD86D1A3F8}" destId="{6B56D57E-F44C-7347-A0DB-ABDF234756B6}" srcOrd="0" destOrd="0" presId="urn:microsoft.com/office/officeart/2005/8/layout/process2"/>
    <dgm:cxn modelId="{559C07E4-1070-814C-8907-377D853F7592}" type="presParOf" srcId="{03DBB281-C553-864A-930C-A1BD86D1A3F8}" destId="{ECEDF3CA-CE72-9746-9285-CBF06D4ECEE7}" srcOrd="1" destOrd="0" presId="urn:microsoft.com/office/officeart/2005/8/layout/process2"/>
    <dgm:cxn modelId="{299B3D7F-70AB-F642-B522-48A3D7DB30F0}" type="presParOf" srcId="{ECEDF3CA-CE72-9746-9285-CBF06D4ECEE7}" destId="{B6C2D400-8094-6F46-9F0E-77939738648B}" srcOrd="0" destOrd="0" presId="urn:microsoft.com/office/officeart/2005/8/layout/process2"/>
    <dgm:cxn modelId="{9FDB9980-8E6A-C142-ABE1-D478F2B0E7F8}" type="presParOf" srcId="{03DBB281-C553-864A-930C-A1BD86D1A3F8}" destId="{15365CD8-3D0F-6D4B-B55E-4EE407781FFC}" srcOrd="2" destOrd="0" presId="urn:microsoft.com/office/officeart/2005/8/layout/process2"/>
    <dgm:cxn modelId="{5FED4160-45AB-CF40-8785-DE09B75688DF}" type="presParOf" srcId="{03DBB281-C553-864A-930C-A1BD86D1A3F8}" destId="{DFA29178-64E3-E640-941E-BCC5940BE4B5}" srcOrd="3" destOrd="0" presId="urn:microsoft.com/office/officeart/2005/8/layout/process2"/>
    <dgm:cxn modelId="{B4642F0E-3445-9841-9D26-5BACB995BCDA}" type="presParOf" srcId="{DFA29178-64E3-E640-941E-BCC5940BE4B5}" destId="{9E5EDB9B-61E0-5242-A448-16A0E1C06B4B}" srcOrd="0" destOrd="0" presId="urn:microsoft.com/office/officeart/2005/8/layout/process2"/>
    <dgm:cxn modelId="{42E7ED82-0DD3-884F-9593-AC6DC83AD633}" type="presParOf" srcId="{03DBB281-C553-864A-930C-A1BD86D1A3F8}" destId="{0788F560-F1C5-6942-9A5F-B752F31D34A2}" srcOrd="4" destOrd="0" presId="urn:microsoft.com/office/officeart/2005/8/layout/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56D57E-F44C-7347-A0DB-ABDF234756B6}">
      <dsp:nvSpPr>
        <dsp:cNvPr id="0" name=""/>
        <dsp:cNvSpPr/>
      </dsp:nvSpPr>
      <dsp:spPr>
        <a:xfrm>
          <a:off x="1105986" y="1510"/>
          <a:ext cx="6161213" cy="772666"/>
        </a:xfrm>
        <a:prstGeom prst="roundRect">
          <a:avLst>
            <a:gd name="adj" fmla="val 10000"/>
          </a:avLst>
        </a:prstGeom>
        <a:solidFill>
          <a:srgbClr val="D6C2FF">
            <a:alpha val="25068"/>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CA" sz="1800" b="0" kern="1200" dirty="0">
              <a:solidFill>
                <a:schemeClr val="tx1"/>
              </a:solidFill>
            </a:rPr>
            <a:t>Une situation de connaissances qui vise la mémorisation </a:t>
          </a:r>
          <a:br>
            <a:rPr lang="fr-CA" sz="1800" b="0" kern="1200" dirty="0">
              <a:solidFill>
                <a:schemeClr val="tx1"/>
              </a:solidFill>
            </a:rPr>
          </a:br>
          <a:r>
            <a:rPr lang="fr-CA" sz="1800" b="0" kern="1200" dirty="0">
              <a:solidFill>
                <a:schemeClr val="tx1"/>
              </a:solidFill>
            </a:rPr>
            <a:t>(la restitution) d’une information ;</a:t>
          </a:r>
          <a:endParaRPr lang="en-US" sz="1800" b="0" kern="1200" dirty="0">
            <a:solidFill>
              <a:schemeClr val="tx1"/>
            </a:solidFill>
          </a:endParaRPr>
        </a:p>
      </dsp:txBody>
      <dsp:txXfrm>
        <a:off x="1128617" y="24141"/>
        <a:ext cx="6115951" cy="727404"/>
      </dsp:txXfrm>
    </dsp:sp>
    <dsp:sp modelId="{ECEDF3CA-CE72-9746-9285-CBF06D4ECEE7}">
      <dsp:nvSpPr>
        <dsp:cNvPr id="0" name=""/>
        <dsp:cNvSpPr/>
      </dsp:nvSpPr>
      <dsp:spPr>
        <a:xfrm rot="5400000">
          <a:off x="4041717" y="793493"/>
          <a:ext cx="289750" cy="347700"/>
        </a:xfrm>
        <a:prstGeom prst="rightArrow">
          <a:avLst>
            <a:gd name="adj1" fmla="val 60000"/>
            <a:gd name="adj2" fmla="val 50000"/>
          </a:avLst>
        </a:prstGeom>
        <a:solidFill>
          <a:srgbClr val="7030A0">
            <a:alpha val="40661"/>
          </a:srgb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b="0" kern="1200"/>
        </a:p>
      </dsp:txBody>
      <dsp:txXfrm rot="-5400000">
        <a:off x="4082283" y="822468"/>
        <a:ext cx="208620" cy="202825"/>
      </dsp:txXfrm>
    </dsp:sp>
    <dsp:sp modelId="{15365CD8-3D0F-6D4B-B55E-4EE407781FFC}">
      <dsp:nvSpPr>
        <dsp:cNvPr id="0" name=""/>
        <dsp:cNvSpPr/>
      </dsp:nvSpPr>
      <dsp:spPr>
        <a:xfrm>
          <a:off x="1105986" y="1160510"/>
          <a:ext cx="6161213" cy="772666"/>
        </a:xfrm>
        <a:prstGeom prst="roundRect">
          <a:avLst>
            <a:gd name="adj" fmla="val 10000"/>
          </a:avLst>
        </a:prstGeom>
        <a:solidFill>
          <a:srgbClr val="D6C2FF">
            <a:alpha val="25068"/>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CA" sz="1800" b="0" kern="1200" dirty="0">
              <a:solidFill>
                <a:schemeClr val="tx1"/>
              </a:solidFill>
            </a:rPr>
            <a:t>Une situation d’habiletés qui vise l’utilisation de l’application dans un contexte fermé ;</a:t>
          </a:r>
          <a:endParaRPr lang="en-US" sz="1800" b="0" kern="1200" dirty="0">
            <a:solidFill>
              <a:schemeClr val="tx1"/>
            </a:solidFill>
          </a:endParaRPr>
        </a:p>
      </dsp:txBody>
      <dsp:txXfrm>
        <a:off x="1128617" y="1183141"/>
        <a:ext cx="6115951" cy="727404"/>
      </dsp:txXfrm>
    </dsp:sp>
    <dsp:sp modelId="{DFA29178-64E3-E640-941E-BCC5940BE4B5}">
      <dsp:nvSpPr>
        <dsp:cNvPr id="0" name=""/>
        <dsp:cNvSpPr/>
      </dsp:nvSpPr>
      <dsp:spPr>
        <a:xfrm rot="5400000">
          <a:off x="4041717" y="1952494"/>
          <a:ext cx="289750" cy="347700"/>
        </a:xfrm>
        <a:prstGeom prst="rightArrow">
          <a:avLst>
            <a:gd name="adj1" fmla="val 60000"/>
            <a:gd name="adj2" fmla="val 50000"/>
          </a:avLst>
        </a:prstGeom>
        <a:solidFill>
          <a:srgbClr val="7030A0">
            <a:alpha val="40661"/>
          </a:srgb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b="0" kern="1200"/>
        </a:p>
      </dsp:txBody>
      <dsp:txXfrm rot="-5400000">
        <a:off x="4082283" y="1981469"/>
        <a:ext cx="208620" cy="202825"/>
      </dsp:txXfrm>
    </dsp:sp>
    <dsp:sp modelId="{0788F560-F1C5-6942-9A5F-B752F31D34A2}">
      <dsp:nvSpPr>
        <dsp:cNvPr id="0" name=""/>
        <dsp:cNvSpPr/>
      </dsp:nvSpPr>
      <dsp:spPr>
        <a:xfrm>
          <a:off x="1105986" y="2319510"/>
          <a:ext cx="6161213" cy="772666"/>
        </a:xfrm>
        <a:prstGeom prst="roundRect">
          <a:avLst>
            <a:gd name="adj" fmla="val 10000"/>
          </a:avLst>
        </a:prstGeom>
        <a:solidFill>
          <a:srgbClr val="D6C2FF">
            <a:alpha val="25068"/>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CA" sz="1800" b="0" kern="1200" dirty="0">
              <a:solidFill>
                <a:schemeClr val="tx1"/>
              </a:solidFill>
            </a:rPr>
            <a:t>Une situation de compétences qui vise la mobilisation d’un ensemble de ressources dans un contexte ouvert et complexe.</a:t>
          </a:r>
          <a:endParaRPr lang="en-US" sz="1800" b="0" kern="1200" dirty="0">
            <a:solidFill>
              <a:schemeClr val="tx1"/>
            </a:solidFill>
          </a:endParaRPr>
        </a:p>
      </dsp:txBody>
      <dsp:txXfrm>
        <a:off x="1128617" y="2342141"/>
        <a:ext cx="6115951" cy="727404"/>
      </dsp:txXfrm>
    </dsp:sp>
  </dsp:spTree>
</dsp:drawing>
</file>

<file path=ppt/diagrams/layout1.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5978C49-AE6F-46BE-B7CF-6A023EF00DF6}" type="datetimeFigureOut">
              <a:rPr lang="fr-FR" smtClean="0"/>
              <a:t>08/10/2024</a:t>
            </a:fld>
            <a:endParaRPr lang="fr-FR"/>
          </a:p>
        </p:txBody>
      </p:sp>
      <p:sp>
        <p:nvSpPr>
          <p:cNvPr id="4" name="Espace réservé du pied de page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18BF797-DEA2-4F33-86C2-C9659CA00726}" type="slidenum">
              <a:rPr lang="fr-FR" smtClean="0"/>
              <a:t>‹N°›</a:t>
            </a:fld>
            <a:endParaRPr lang="fr-FR"/>
          </a:p>
        </p:txBody>
      </p:sp>
    </p:spTree>
    <p:extLst>
      <p:ext uri="{BB962C8B-B14F-4D97-AF65-F5344CB8AC3E}">
        <p14:creationId xmlns:p14="http://schemas.microsoft.com/office/powerpoint/2010/main" val="36866164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FE873B-F639-C242-987B-5C8E959C9FFB}" type="datetimeFigureOut">
              <a:rPr lang="fr-FR" smtClean="0"/>
              <a:t>08/10/2024</a:t>
            </a:fld>
            <a:endParaRPr lang="fr-FR"/>
          </a:p>
        </p:txBody>
      </p:sp>
      <p:sp>
        <p:nvSpPr>
          <p:cNvPr id="4" name="Espace réservé de l'image de diapositiv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C04BE4-11F2-A743-8FFB-AAD1EC6CC0A0}" type="slidenum">
              <a:rPr lang="fr-FR" smtClean="0"/>
              <a:t>‹N°›</a:t>
            </a:fld>
            <a:endParaRPr lang="fr-FR"/>
          </a:p>
        </p:txBody>
      </p:sp>
    </p:spTree>
    <p:extLst>
      <p:ext uri="{BB962C8B-B14F-4D97-AF65-F5344CB8AC3E}">
        <p14:creationId xmlns:p14="http://schemas.microsoft.com/office/powerpoint/2010/main" val="11439041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ponsors">
    <p:bg>
      <p:bgPr>
        <a:solidFill>
          <a:schemeClr val="bg1"/>
        </a:solidFill>
        <a:effectLst/>
      </p:bgPr>
    </p:bg>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2F4E788-1B31-5DA6-457A-347915016B6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5504872"/>
            <a:ext cx="12192000" cy="1353128"/>
          </a:xfrm>
          <a:prstGeom prst="rect">
            <a:avLst/>
          </a:prstGeom>
          <a:effectLst/>
        </p:spPr>
      </p:pic>
      <p:pic>
        <p:nvPicPr>
          <p:cNvPr id="3" name="Image 2">
            <a:extLst>
              <a:ext uri="{FF2B5EF4-FFF2-40B4-BE49-F238E27FC236}">
                <a16:creationId xmlns:a16="http://schemas.microsoft.com/office/drawing/2014/main" id="{1CFC5DE5-8857-0A40-B272-A423998607AC}"/>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12192000" cy="685800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04355325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général">
    <p:bg>
      <p:bgPr>
        <a:solidFill>
          <a:schemeClr val="bg1"/>
        </a:solidFill>
        <a:effectLst/>
      </p:bgPr>
    </p:bg>
    <p:spTree>
      <p:nvGrpSpPr>
        <p:cNvPr id="1" name=""/>
        <p:cNvGrpSpPr/>
        <p:nvPr/>
      </p:nvGrpSpPr>
      <p:grpSpPr>
        <a:xfrm>
          <a:off x="0" y="0"/>
          <a:ext cx="0" cy="0"/>
          <a:chOff x="0" y="0"/>
          <a:chExt cx="0" cy="0"/>
        </a:xfrm>
      </p:grpSpPr>
      <p:pic>
        <p:nvPicPr>
          <p:cNvPr id="11" name="Image 10">
            <a:extLst>
              <a:ext uri="{FF2B5EF4-FFF2-40B4-BE49-F238E27FC236}">
                <a16:creationId xmlns:a16="http://schemas.microsoft.com/office/drawing/2014/main" id="{5073F54C-A5D2-7BBF-AC8B-37A7C35204CB}"/>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1"/>
            <a:ext cx="12192000" cy="6858000"/>
          </a:xfrm>
          <a:prstGeom prst="rect">
            <a:avLst/>
          </a:prstGeom>
        </p:spPr>
      </p:pic>
      <p:pic>
        <p:nvPicPr>
          <p:cNvPr id="4" name="Image 3">
            <a:extLst>
              <a:ext uri="{FF2B5EF4-FFF2-40B4-BE49-F238E27FC236}">
                <a16:creationId xmlns:a16="http://schemas.microsoft.com/office/drawing/2014/main" id="{9B4A71CF-2C2F-9274-5855-FC128822DB3A}"/>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1"/>
            <a:ext cx="6446982" cy="6858000"/>
          </a:xfrm>
          <a:prstGeom prst="rect">
            <a:avLst/>
          </a:prstGeom>
          <a:effectLst>
            <a:outerShdw blurRad="50800" dist="38100" dir="2700000" algn="tl" rotWithShape="0">
              <a:prstClr val="black">
                <a:alpha val="40000"/>
              </a:prstClr>
            </a:outerShdw>
          </a:effectLst>
        </p:spPr>
      </p:pic>
      <p:sp>
        <p:nvSpPr>
          <p:cNvPr id="9" name="ZoneTexte 8">
            <a:extLst>
              <a:ext uri="{FF2B5EF4-FFF2-40B4-BE49-F238E27FC236}">
                <a16:creationId xmlns:a16="http://schemas.microsoft.com/office/drawing/2014/main" id="{C9F9B755-D8CE-2350-FF93-887AB19282BB}"/>
              </a:ext>
            </a:extLst>
          </p:cNvPr>
          <p:cNvSpPr txBox="1"/>
          <p:nvPr userDrawn="1"/>
        </p:nvSpPr>
        <p:spPr>
          <a:xfrm>
            <a:off x="1220358" y="2644169"/>
            <a:ext cx="4536504" cy="1569660"/>
          </a:xfrm>
          <a:prstGeom prst="rect">
            <a:avLst/>
          </a:prstGeom>
          <a:noFill/>
          <a:effectLst>
            <a:outerShdw blurRad="128777" dist="40732" dir="2700000" algn="tl" rotWithShape="0">
              <a:prstClr val="black">
                <a:alpha val="50004"/>
              </a:prstClr>
            </a:outerShdw>
          </a:effectLst>
        </p:spPr>
        <p:txBody>
          <a:bodyPr wrap="square">
            <a:spAutoFit/>
          </a:bodyPr>
          <a:lstStyle/>
          <a:p>
            <a:pPr algn="l"/>
            <a:r>
              <a:rPr lang="fr-CA" sz="3200" b="1" i="0" dirty="0">
                <a:solidFill>
                  <a:schemeClr val="bg1"/>
                </a:solidFill>
                <a:latin typeface="Noto Sans ExtraBold" panose="020B0502040504020204" pitchFamily="34" charset="0"/>
                <a:ea typeface="Noto Sans ExtraBold" panose="020B0502040504020204" pitchFamily="34" charset="0"/>
                <a:cs typeface="Noto Sans ExtraBold" panose="020B0502040504020204" pitchFamily="34" charset="0"/>
              </a:rPr>
              <a:t>La planification </a:t>
            </a:r>
            <a:br>
              <a:rPr lang="fr-CA" sz="3200" b="1" i="0" dirty="0">
                <a:solidFill>
                  <a:schemeClr val="bg1"/>
                </a:solidFill>
                <a:latin typeface="Noto Sans ExtraBold" panose="020B0502040504020204" pitchFamily="34" charset="0"/>
                <a:ea typeface="Noto Sans ExtraBold" panose="020B0502040504020204" pitchFamily="34" charset="0"/>
                <a:cs typeface="Noto Sans ExtraBold" panose="020B0502040504020204" pitchFamily="34" charset="0"/>
              </a:rPr>
            </a:br>
            <a:r>
              <a:rPr lang="fr-CA" sz="3200" b="1" i="0" dirty="0">
                <a:solidFill>
                  <a:schemeClr val="bg1"/>
                </a:solidFill>
                <a:latin typeface="Noto Sans ExtraBold" panose="020B0502040504020204" pitchFamily="34" charset="0"/>
                <a:ea typeface="Noto Sans ExtraBold" panose="020B0502040504020204" pitchFamily="34" charset="0"/>
                <a:cs typeface="Noto Sans ExtraBold" panose="020B0502040504020204" pitchFamily="34" charset="0"/>
              </a:rPr>
              <a:t>d’une situation d’apprentissage</a:t>
            </a:r>
          </a:p>
        </p:txBody>
      </p:sp>
      <p:sp>
        <p:nvSpPr>
          <p:cNvPr id="7" name="ZoneTexte 6">
            <a:extLst>
              <a:ext uri="{FF2B5EF4-FFF2-40B4-BE49-F238E27FC236}">
                <a16:creationId xmlns:a16="http://schemas.microsoft.com/office/drawing/2014/main" id="{90B058E2-6E66-FAE1-20F9-0E7ABDBC7736}"/>
              </a:ext>
            </a:extLst>
          </p:cNvPr>
          <p:cNvSpPr txBox="1"/>
          <p:nvPr userDrawn="1"/>
        </p:nvSpPr>
        <p:spPr>
          <a:xfrm>
            <a:off x="827587" y="1255938"/>
            <a:ext cx="392771" cy="923330"/>
          </a:xfrm>
          <a:prstGeom prst="rect">
            <a:avLst/>
          </a:prstGeom>
          <a:noFill/>
          <a:effectLst>
            <a:outerShdw blurRad="50800" dist="38100" dir="2700000" algn="tl" rotWithShape="0">
              <a:prstClr val="black">
                <a:alpha val="40000"/>
              </a:prstClr>
            </a:outerShdw>
          </a:effectLst>
        </p:spPr>
        <p:txBody>
          <a:bodyPr wrap="square" rtlCol="0">
            <a:spAutoFit/>
          </a:bodyPr>
          <a:lstStyle/>
          <a:p>
            <a:pPr algn="ctr"/>
            <a:r>
              <a:rPr lang="fr-FR" sz="5400" b="0" i="0" dirty="0">
                <a:solidFill>
                  <a:schemeClr val="bg1"/>
                </a:solidFill>
                <a:latin typeface="Noto Sans" panose="020B0502040504020204" pitchFamily="34" charset="0"/>
                <a:ea typeface="Noto Sans" panose="020B0502040504020204" pitchFamily="34" charset="0"/>
                <a:cs typeface="Noto Sans" panose="020B0502040504020204" pitchFamily="34" charset="0"/>
              </a:rPr>
              <a:t>7</a:t>
            </a:r>
          </a:p>
        </p:txBody>
      </p:sp>
    </p:spTree>
    <p:extLst>
      <p:ext uri="{BB962C8B-B14F-4D97-AF65-F5344CB8AC3E}">
        <p14:creationId xmlns:p14="http://schemas.microsoft.com/office/powerpoint/2010/main" val="466892725"/>
      </p:ext>
    </p:extLst>
  </p:cSld>
  <p:clrMapOvr>
    <a:masterClrMapping/>
  </p:clrMapOvr>
  <p:extLst>
    <p:ext uri="{DCECCB84-F9BA-43D5-87BE-67443E8EF086}">
      <p15:sldGuideLst xmlns:p15="http://schemas.microsoft.com/office/powerpoint/2012/main">
        <p15:guide id="1" pos="438" userDrawn="1">
          <p15:clr>
            <a:srgbClr val="FBAE40"/>
          </p15:clr>
        </p15:guide>
        <p15:guide id="4" pos="7242"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 1">
    <p:bg>
      <p:bgPr>
        <a:pattFill prst="pct10">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9A539760-7AEC-0FA8-BEFC-C31DD204AB2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5" name="Espace réservé du numéro de diapositive 4">
            <a:extLst>
              <a:ext uri="{FF2B5EF4-FFF2-40B4-BE49-F238E27FC236}">
                <a16:creationId xmlns:a16="http://schemas.microsoft.com/office/drawing/2014/main" id="{01045C66-17DB-011F-8D74-293E5AEE15F7}"/>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2" name="Espace réservé du pied de page 4">
            <a:extLst>
              <a:ext uri="{FF2B5EF4-FFF2-40B4-BE49-F238E27FC236}">
                <a16:creationId xmlns:a16="http://schemas.microsoft.com/office/drawing/2014/main" id="{958A7BA9-F0DD-3967-7D2F-BC128056119D}"/>
              </a:ext>
            </a:extLst>
          </p:cNvPr>
          <p:cNvSpPr>
            <a:spLocks noGrp="1"/>
          </p:cNvSpPr>
          <p:nvPr>
            <p:ph type="ftr" sz="quarter" idx="3"/>
          </p:nvPr>
        </p:nvSpPr>
        <p:spPr>
          <a:xfrm>
            <a:off x="695325" y="6348258"/>
            <a:ext cx="7458076" cy="196850"/>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7 </a:t>
            </a:r>
            <a:r>
              <a:rPr lang="fr-FR" b="1">
                <a:solidFill>
                  <a:srgbClr val="FF0000"/>
                </a:solidFill>
              </a:rPr>
              <a:t>|</a:t>
            </a:r>
            <a:r>
              <a:rPr lang="fr-FR"/>
              <a:t> </a:t>
            </a:r>
            <a:r>
              <a:rPr lang="fr-CA" b="1">
                <a:solidFill>
                  <a:schemeClr val="tx1">
                    <a:lumMod val="50000"/>
                    <a:lumOff val="50000"/>
                  </a:schemeClr>
                </a:solidFill>
              </a:rPr>
              <a:t>La planification </a:t>
            </a:r>
            <a:br>
              <a:rPr lang="fr-CA" b="1">
                <a:solidFill>
                  <a:schemeClr val="tx1">
                    <a:lumMod val="50000"/>
                    <a:lumOff val="50000"/>
                  </a:schemeClr>
                </a:solidFill>
              </a:rPr>
            </a:br>
            <a:r>
              <a:rPr lang="fr-CA" b="1">
                <a:solidFill>
                  <a:schemeClr val="tx1">
                    <a:lumMod val="50000"/>
                    <a:lumOff val="50000"/>
                  </a:schemeClr>
                </a:solidFill>
              </a:rPr>
              <a:t>d’une situation d’apprentissage</a:t>
            </a:r>
          </a:p>
        </p:txBody>
      </p:sp>
      <p:sp>
        <p:nvSpPr>
          <p:cNvPr id="15" name="Titre 14">
            <a:extLst>
              <a:ext uri="{FF2B5EF4-FFF2-40B4-BE49-F238E27FC236}">
                <a16:creationId xmlns:a16="http://schemas.microsoft.com/office/drawing/2014/main" id="{3079D66A-7C04-8CE5-820F-F3ADB315575C}"/>
              </a:ext>
            </a:extLst>
          </p:cNvPr>
          <p:cNvSpPr>
            <a:spLocks noGrp="1"/>
          </p:cNvSpPr>
          <p:nvPr>
            <p:ph type="title"/>
          </p:nvPr>
        </p:nvSpPr>
        <p:spPr>
          <a:xfrm>
            <a:off x="1541123" y="728664"/>
            <a:ext cx="9955549" cy="1137082"/>
          </a:xfrm>
          <a:effectLst>
            <a:outerShdw blurRad="50800" dist="38100" dir="2700000" algn="tl" rotWithShape="0">
              <a:prstClr val="black">
                <a:alpha val="40000"/>
              </a:prstClr>
            </a:outerShdw>
          </a:effectLst>
        </p:spPr>
        <p:txBody>
          <a:bodyPr>
            <a:normAutofit/>
          </a:bodyPr>
          <a:lstStyle>
            <a:lvl1pPr>
              <a:defRPr sz="3200"/>
            </a:lvl1pPr>
          </a:lstStyle>
          <a:p>
            <a:r>
              <a:rPr lang="fr-FR" dirty="0"/>
              <a:t>Modifiez le style du titre</a:t>
            </a:r>
          </a:p>
        </p:txBody>
      </p:sp>
      <p:sp>
        <p:nvSpPr>
          <p:cNvPr id="4" name="Espace réservé du texte 3">
            <a:extLst>
              <a:ext uri="{FF2B5EF4-FFF2-40B4-BE49-F238E27FC236}">
                <a16:creationId xmlns:a16="http://schemas.microsoft.com/office/drawing/2014/main" id="{B5FC3798-33B6-7C6D-9687-D5B70986A6B0}"/>
              </a:ext>
            </a:extLst>
          </p:cNvPr>
          <p:cNvSpPr>
            <a:spLocks noGrp="1"/>
          </p:cNvSpPr>
          <p:nvPr>
            <p:ph type="body" sz="quarter" idx="13"/>
          </p:nvPr>
        </p:nvSpPr>
        <p:spPr>
          <a:xfrm>
            <a:off x="695325" y="2386013"/>
            <a:ext cx="10801350" cy="3743325"/>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8306743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 2">
    <p:bg>
      <p:bgPr>
        <a:pattFill prst="pct10">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9A539760-7AEC-0FA8-BEFC-C31DD204AB2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5" name="Espace réservé du numéro de diapositive 4">
            <a:extLst>
              <a:ext uri="{FF2B5EF4-FFF2-40B4-BE49-F238E27FC236}">
                <a16:creationId xmlns:a16="http://schemas.microsoft.com/office/drawing/2014/main" id="{01045C66-17DB-011F-8D74-293E5AEE15F7}"/>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2" name="Espace réservé du pied de page 4">
            <a:extLst>
              <a:ext uri="{FF2B5EF4-FFF2-40B4-BE49-F238E27FC236}">
                <a16:creationId xmlns:a16="http://schemas.microsoft.com/office/drawing/2014/main" id="{958A7BA9-F0DD-3967-7D2F-BC128056119D}"/>
              </a:ext>
            </a:extLst>
          </p:cNvPr>
          <p:cNvSpPr>
            <a:spLocks noGrp="1"/>
          </p:cNvSpPr>
          <p:nvPr>
            <p:ph type="ftr" sz="quarter" idx="3"/>
          </p:nvPr>
        </p:nvSpPr>
        <p:spPr>
          <a:xfrm>
            <a:off x="695325" y="6348258"/>
            <a:ext cx="7458076" cy="196850"/>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7 </a:t>
            </a:r>
            <a:r>
              <a:rPr lang="fr-FR" b="1">
                <a:solidFill>
                  <a:srgbClr val="FF0000"/>
                </a:solidFill>
              </a:rPr>
              <a:t>|</a:t>
            </a:r>
            <a:r>
              <a:rPr lang="fr-FR"/>
              <a:t> </a:t>
            </a:r>
            <a:r>
              <a:rPr lang="fr-CA" b="1">
                <a:solidFill>
                  <a:schemeClr val="tx1">
                    <a:lumMod val="50000"/>
                    <a:lumOff val="50000"/>
                  </a:schemeClr>
                </a:solidFill>
              </a:rPr>
              <a:t>La planification </a:t>
            </a:r>
            <a:br>
              <a:rPr lang="fr-CA" b="1">
                <a:solidFill>
                  <a:schemeClr val="tx1">
                    <a:lumMod val="50000"/>
                    <a:lumOff val="50000"/>
                  </a:schemeClr>
                </a:solidFill>
              </a:rPr>
            </a:br>
            <a:r>
              <a:rPr lang="fr-CA" b="1">
                <a:solidFill>
                  <a:schemeClr val="tx1">
                    <a:lumMod val="50000"/>
                    <a:lumOff val="50000"/>
                  </a:schemeClr>
                </a:solidFill>
              </a:rPr>
              <a:t>d’une situation d’apprentissage</a:t>
            </a:r>
          </a:p>
        </p:txBody>
      </p:sp>
      <p:sp>
        <p:nvSpPr>
          <p:cNvPr id="4" name="Titre 3">
            <a:extLst>
              <a:ext uri="{FF2B5EF4-FFF2-40B4-BE49-F238E27FC236}">
                <a16:creationId xmlns:a16="http://schemas.microsoft.com/office/drawing/2014/main" id="{7AD86BC9-0932-67D7-ACE4-4CFFAE4C33D0}"/>
              </a:ext>
            </a:extLst>
          </p:cNvPr>
          <p:cNvSpPr>
            <a:spLocks noGrp="1"/>
          </p:cNvSpPr>
          <p:nvPr>
            <p:ph type="title"/>
          </p:nvPr>
        </p:nvSpPr>
        <p:spPr>
          <a:xfrm>
            <a:off x="1535185" y="728664"/>
            <a:ext cx="9978265" cy="1137082"/>
          </a:xfrm>
        </p:spPr>
        <p:txBody>
          <a:bodyPr/>
          <a:lstStyle/>
          <a:p>
            <a:r>
              <a:rPr lang="fr-FR" dirty="0"/>
              <a:t>Modifiez le style du titre</a:t>
            </a:r>
          </a:p>
        </p:txBody>
      </p:sp>
      <p:sp>
        <p:nvSpPr>
          <p:cNvPr id="6" name="Espace réservé du texte 5">
            <a:extLst>
              <a:ext uri="{FF2B5EF4-FFF2-40B4-BE49-F238E27FC236}">
                <a16:creationId xmlns:a16="http://schemas.microsoft.com/office/drawing/2014/main" id="{2A84E05A-579C-C0C9-1197-E7E38F383270}"/>
              </a:ext>
            </a:extLst>
          </p:cNvPr>
          <p:cNvSpPr>
            <a:spLocks noGrp="1"/>
          </p:cNvSpPr>
          <p:nvPr>
            <p:ph type="body" sz="quarter" idx="13"/>
          </p:nvPr>
        </p:nvSpPr>
        <p:spPr>
          <a:xfrm>
            <a:off x="695325" y="2241550"/>
            <a:ext cx="10801350" cy="38877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1351430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 3">
    <p:bg>
      <p:bgPr>
        <a:pattFill prst="pct10">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9A539760-7AEC-0FA8-BEFC-C31DD204AB2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5" name="Espace réservé du numéro de diapositive 4">
            <a:extLst>
              <a:ext uri="{FF2B5EF4-FFF2-40B4-BE49-F238E27FC236}">
                <a16:creationId xmlns:a16="http://schemas.microsoft.com/office/drawing/2014/main" id="{01045C66-17DB-011F-8D74-293E5AEE15F7}"/>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2" name="Espace réservé du pied de page 4">
            <a:extLst>
              <a:ext uri="{FF2B5EF4-FFF2-40B4-BE49-F238E27FC236}">
                <a16:creationId xmlns:a16="http://schemas.microsoft.com/office/drawing/2014/main" id="{958A7BA9-F0DD-3967-7D2F-BC128056119D}"/>
              </a:ext>
            </a:extLst>
          </p:cNvPr>
          <p:cNvSpPr>
            <a:spLocks noGrp="1"/>
          </p:cNvSpPr>
          <p:nvPr>
            <p:ph type="ftr" sz="quarter" idx="3"/>
          </p:nvPr>
        </p:nvSpPr>
        <p:spPr>
          <a:xfrm>
            <a:off x="695325" y="6348258"/>
            <a:ext cx="7458076" cy="196850"/>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7 </a:t>
            </a:r>
            <a:r>
              <a:rPr lang="fr-FR" b="1">
                <a:solidFill>
                  <a:srgbClr val="FF0000"/>
                </a:solidFill>
              </a:rPr>
              <a:t>|</a:t>
            </a:r>
            <a:r>
              <a:rPr lang="fr-FR"/>
              <a:t> </a:t>
            </a:r>
            <a:r>
              <a:rPr lang="fr-CA" b="1">
                <a:solidFill>
                  <a:schemeClr val="tx1">
                    <a:lumMod val="50000"/>
                    <a:lumOff val="50000"/>
                  </a:schemeClr>
                </a:solidFill>
              </a:rPr>
              <a:t>La planification </a:t>
            </a:r>
            <a:br>
              <a:rPr lang="fr-CA" b="1">
                <a:solidFill>
                  <a:schemeClr val="tx1">
                    <a:lumMod val="50000"/>
                    <a:lumOff val="50000"/>
                  </a:schemeClr>
                </a:solidFill>
              </a:rPr>
            </a:br>
            <a:r>
              <a:rPr lang="fr-CA" b="1">
                <a:solidFill>
                  <a:schemeClr val="tx1">
                    <a:lumMod val="50000"/>
                    <a:lumOff val="50000"/>
                  </a:schemeClr>
                </a:solidFill>
              </a:rPr>
              <a:t>d’une situation d’apprentissage</a:t>
            </a:r>
          </a:p>
        </p:txBody>
      </p:sp>
      <p:sp>
        <p:nvSpPr>
          <p:cNvPr id="15" name="Titre 14">
            <a:extLst>
              <a:ext uri="{FF2B5EF4-FFF2-40B4-BE49-F238E27FC236}">
                <a16:creationId xmlns:a16="http://schemas.microsoft.com/office/drawing/2014/main" id="{3079D66A-7C04-8CE5-820F-F3ADB315575C}"/>
              </a:ext>
            </a:extLst>
          </p:cNvPr>
          <p:cNvSpPr>
            <a:spLocks noGrp="1"/>
          </p:cNvSpPr>
          <p:nvPr>
            <p:ph type="title"/>
          </p:nvPr>
        </p:nvSpPr>
        <p:spPr>
          <a:xfrm>
            <a:off x="1530849" y="728664"/>
            <a:ext cx="9965823" cy="1137082"/>
          </a:xfrm>
          <a:effectLst>
            <a:outerShdw blurRad="50800" dist="38100" dir="2700000" algn="tl" rotWithShape="0">
              <a:prstClr val="black">
                <a:alpha val="40000"/>
              </a:prstClr>
            </a:outerShdw>
          </a:effectLst>
        </p:spPr>
        <p:txBody>
          <a:bodyPr>
            <a:normAutofit/>
          </a:bodyPr>
          <a:lstStyle>
            <a:lvl1pPr>
              <a:defRPr sz="3200"/>
            </a:lvl1pPr>
          </a:lstStyle>
          <a:p>
            <a:r>
              <a:rPr lang="fr-FR" dirty="0"/>
              <a:t>Modifiez le style du titre</a:t>
            </a:r>
          </a:p>
        </p:txBody>
      </p:sp>
      <p:sp>
        <p:nvSpPr>
          <p:cNvPr id="4" name="Espace réservé du texte 3">
            <a:extLst>
              <a:ext uri="{FF2B5EF4-FFF2-40B4-BE49-F238E27FC236}">
                <a16:creationId xmlns:a16="http://schemas.microsoft.com/office/drawing/2014/main" id="{168C8740-06A0-CD4C-1592-676561B1F3C0}"/>
              </a:ext>
            </a:extLst>
          </p:cNvPr>
          <p:cNvSpPr>
            <a:spLocks noGrp="1"/>
          </p:cNvSpPr>
          <p:nvPr>
            <p:ph type="body" sz="quarter" idx="13"/>
          </p:nvPr>
        </p:nvSpPr>
        <p:spPr>
          <a:xfrm>
            <a:off x="695325" y="2322513"/>
            <a:ext cx="10801350" cy="360045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6202281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ctivité nº">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9A539760-7AEC-0FA8-BEFC-C31DD204AB27}"/>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5" name="Espace réservé du numéro de diapositive 4">
            <a:extLst>
              <a:ext uri="{FF2B5EF4-FFF2-40B4-BE49-F238E27FC236}">
                <a16:creationId xmlns:a16="http://schemas.microsoft.com/office/drawing/2014/main" id="{01045C66-17DB-011F-8D74-293E5AEE15F7}"/>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2" name="Espace réservé du pied de page 4">
            <a:extLst>
              <a:ext uri="{FF2B5EF4-FFF2-40B4-BE49-F238E27FC236}">
                <a16:creationId xmlns:a16="http://schemas.microsoft.com/office/drawing/2014/main" id="{958A7BA9-F0DD-3967-7D2F-BC128056119D}"/>
              </a:ext>
            </a:extLst>
          </p:cNvPr>
          <p:cNvSpPr>
            <a:spLocks noGrp="1"/>
          </p:cNvSpPr>
          <p:nvPr>
            <p:ph type="ftr" sz="quarter" idx="3"/>
          </p:nvPr>
        </p:nvSpPr>
        <p:spPr>
          <a:xfrm>
            <a:off x="3887412" y="6348258"/>
            <a:ext cx="7458076" cy="196850"/>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7 </a:t>
            </a:r>
            <a:r>
              <a:rPr lang="fr-FR" b="1">
                <a:solidFill>
                  <a:srgbClr val="FF0000"/>
                </a:solidFill>
              </a:rPr>
              <a:t>|</a:t>
            </a:r>
            <a:r>
              <a:rPr lang="fr-FR"/>
              <a:t> </a:t>
            </a:r>
            <a:r>
              <a:rPr lang="fr-CA" b="1">
                <a:solidFill>
                  <a:schemeClr val="tx1">
                    <a:lumMod val="50000"/>
                    <a:lumOff val="50000"/>
                  </a:schemeClr>
                </a:solidFill>
              </a:rPr>
              <a:t>La planification </a:t>
            </a:r>
            <a:br>
              <a:rPr lang="fr-CA" b="1">
                <a:solidFill>
                  <a:schemeClr val="tx1">
                    <a:lumMod val="50000"/>
                    <a:lumOff val="50000"/>
                  </a:schemeClr>
                </a:solidFill>
              </a:rPr>
            </a:br>
            <a:r>
              <a:rPr lang="fr-CA" b="1">
                <a:solidFill>
                  <a:schemeClr val="tx1">
                    <a:lumMod val="50000"/>
                    <a:lumOff val="50000"/>
                  </a:schemeClr>
                </a:solidFill>
              </a:rPr>
              <a:t>d’une situation d’apprentissage</a:t>
            </a:r>
          </a:p>
        </p:txBody>
      </p:sp>
      <p:sp>
        <p:nvSpPr>
          <p:cNvPr id="15" name="Titre 14">
            <a:extLst>
              <a:ext uri="{FF2B5EF4-FFF2-40B4-BE49-F238E27FC236}">
                <a16:creationId xmlns:a16="http://schemas.microsoft.com/office/drawing/2014/main" id="{3079D66A-7C04-8CE5-820F-F3ADB315575C}"/>
              </a:ext>
            </a:extLst>
          </p:cNvPr>
          <p:cNvSpPr>
            <a:spLocks noGrp="1"/>
          </p:cNvSpPr>
          <p:nvPr>
            <p:ph type="title" hasCustomPrompt="1"/>
          </p:nvPr>
        </p:nvSpPr>
        <p:spPr>
          <a:xfrm>
            <a:off x="633076" y="1554480"/>
            <a:ext cx="2808394" cy="3674225"/>
          </a:xfrm>
          <a:effectLst>
            <a:outerShdw blurRad="50800" dist="38100" dir="2700000" algn="tl" rotWithShape="0">
              <a:prstClr val="black">
                <a:alpha val="40000"/>
              </a:prstClr>
            </a:outerShdw>
          </a:effectLst>
        </p:spPr>
        <p:txBody>
          <a:bodyPr anchor="ctr">
            <a:normAutofit/>
          </a:bodyPr>
          <a:lstStyle>
            <a:lvl1pPr algn="ctr">
              <a:defRPr sz="3200" baseline="0"/>
            </a:lvl1pPr>
          </a:lstStyle>
          <a:p>
            <a:r>
              <a:rPr lang="fr-FR" dirty="0"/>
              <a:t>Activité 1</a:t>
            </a:r>
            <a:br>
              <a:rPr lang="fr-FR" dirty="0"/>
            </a:br>
            <a:r>
              <a:rPr lang="fr-CA" dirty="0"/>
              <a:t>Mise en situation</a:t>
            </a:r>
            <a:endParaRPr lang="fr-FR" dirty="0"/>
          </a:p>
        </p:txBody>
      </p:sp>
      <p:sp>
        <p:nvSpPr>
          <p:cNvPr id="4" name="Espace réservé du texte 3">
            <a:extLst>
              <a:ext uri="{FF2B5EF4-FFF2-40B4-BE49-F238E27FC236}">
                <a16:creationId xmlns:a16="http://schemas.microsoft.com/office/drawing/2014/main" id="{21BFECEB-F62E-7DC8-E7C6-DCC572ADE73A}"/>
              </a:ext>
            </a:extLst>
          </p:cNvPr>
          <p:cNvSpPr>
            <a:spLocks noGrp="1"/>
          </p:cNvSpPr>
          <p:nvPr>
            <p:ph type="body" sz="quarter" idx="13"/>
          </p:nvPr>
        </p:nvSpPr>
        <p:spPr>
          <a:xfrm>
            <a:off x="4929188" y="1554163"/>
            <a:ext cx="5741987" cy="395605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4620441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ctivité collaborativ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2" name="Espace réservé du numéro de diapositive 4">
            <a:extLst>
              <a:ext uri="{FF2B5EF4-FFF2-40B4-BE49-F238E27FC236}">
                <a16:creationId xmlns:a16="http://schemas.microsoft.com/office/drawing/2014/main" id="{4F3373BE-6445-8190-950E-6B328B80172B}"/>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21" name="Espace réservé du pied de page 20">
            <a:extLst>
              <a:ext uri="{FF2B5EF4-FFF2-40B4-BE49-F238E27FC236}">
                <a16:creationId xmlns:a16="http://schemas.microsoft.com/office/drawing/2014/main" id="{81B42524-8864-0137-D99E-7CCC477F700D}"/>
              </a:ext>
            </a:extLst>
          </p:cNvPr>
          <p:cNvSpPr>
            <a:spLocks noGrp="1"/>
          </p:cNvSpPr>
          <p:nvPr>
            <p:ph type="ftr" sz="quarter" idx="13"/>
          </p:nvPr>
        </p:nvSpPr>
        <p:spPr/>
        <p:txBody>
          <a:bodyPr/>
          <a:lstStyle/>
          <a:p>
            <a:r>
              <a:rPr lang="fr-FR"/>
              <a:t>APPRENDRE </a:t>
            </a:r>
            <a:r>
              <a:rPr lang="fr-FR" b="1">
                <a:solidFill>
                  <a:srgbClr val="FF0000"/>
                </a:solidFill>
              </a:rPr>
              <a:t>|</a:t>
            </a:r>
            <a:r>
              <a:rPr lang="fr-FR"/>
              <a:t> Module 7 </a:t>
            </a:r>
            <a:r>
              <a:rPr lang="fr-FR" b="1">
                <a:solidFill>
                  <a:srgbClr val="FF0000"/>
                </a:solidFill>
              </a:rPr>
              <a:t>|</a:t>
            </a:r>
            <a:r>
              <a:rPr lang="fr-FR"/>
              <a:t> </a:t>
            </a:r>
            <a:r>
              <a:rPr lang="fr-CA" b="1">
                <a:solidFill>
                  <a:schemeClr val="tx1">
                    <a:lumMod val="50000"/>
                    <a:lumOff val="50000"/>
                  </a:schemeClr>
                </a:solidFill>
              </a:rPr>
              <a:t>La planification </a:t>
            </a:r>
            <a:br>
              <a:rPr lang="fr-CA" b="1">
                <a:solidFill>
                  <a:schemeClr val="tx1">
                    <a:lumMod val="50000"/>
                    <a:lumOff val="50000"/>
                  </a:schemeClr>
                </a:solidFill>
              </a:rPr>
            </a:br>
            <a:r>
              <a:rPr lang="fr-CA" b="1">
                <a:solidFill>
                  <a:schemeClr val="tx1">
                    <a:lumMod val="50000"/>
                    <a:lumOff val="50000"/>
                  </a:schemeClr>
                </a:solidFill>
              </a:rPr>
              <a:t>d’une situation d’apprentissage</a:t>
            </a:r>
          </a:p>
        </p:txBody>
      </p:sp>
      <p:sp>
        <p:nvSpPr>
          <p:cNvPr id="23" name="ZoneTexte 22">
            <a:extLst>
              <a:ext uri="{FF2B5EF4-FFF2-40B4-BE49-F238E27FC236}">
                <a16:creationId xmlns:a16="http://schemas.microsoft.com/office/drawing/2014/main" id="{E52AAE10-72B2-3E8B-99E4-6DAD724B9D58}"/>
              </a:ext>
            </a:extLst>
          </p:cNvPr>
          <p:cNvSpPr txBox="1"/>
          <p:nvPr userDrawn="1"/>
        </p:nvSpPr>
        <p:spPr>
          <a:xfrm>
            <a:off x="1693628" y="728663"/>
            <a:ext cx="3826110" cy="768480"/>
          </a:xfrm>
          <a:prstGeom prst="rect">
            <a:avLst/>
          </a:prstGeom>
          <a:noFill/>
          <a:effectLst/>
        </p:spPr>
        <p:txBody>
          <a:bodyPr wrap="square" rtlCol="0">
            <a:spAutoFit/>
          </a:bodyPr>
          <a:lstStyle/>
          <a:p>
            <a:pPr lvl="0" algn="l">
              <a:lnSpc>
                <a:spcPts val="2600"/>
              </a:lnSpc>
            </a:pPr>
            <a:r>
              <a:rPr lang="fr-FR" sz="2800" b="1" i="0" dirty="0">
                <a:solidFill>
                  <a:srgbClr val="621D75"/>
                </a:solidFill>
                <a:latin typeface="Noto Sans ExtraBold" panose="020B0502040504020204" pitchFamily="34" charset="0"/>
                <a:ea typeface="Noto Sans ExtraBold" panose="020B0502040504020204" pitchFamily="34" charset="0"/>
                <a:cs typeface="Noto Sans ExtraBold" panose="020B0502040504020204" pitchFamily="34" charset="0"/>
              </a:rPr>
              <a:t>Activité</a:t>
            </a:r>
            <a:r>
              <a:rPr lang="fr-FR" sz="2800" b="1" i="0" dirty="0">
                <a:solidFill>
                  <a:srgbClr val="86299F"/>
                </a:solidFill>
                <a:latin typeface="Noto Sans ExtraBold" panose="020B0502040504020204" pitchFamily="34" charset="0"/>
                <a:ea typeface="Noto Sans ExtraBold" panose="020B0502040504020204" pitchFamily="34" charset="0"/>
                <a:cs typeface="Noto Sans ExtraBold" panose="020B0502040504020204" pitchFamily="34" charset="0"/>
              </a:rPr>
              <a:t> </a:t>
            </a:r>
            <a:br>
              <a:rPr lang="fr-FR" sz="2800" b="1" i="0" dirty="0">
                <a:solidFill>
                  <a:srgbClr val="86299F"/>
                </a:solidFill>
                <a:latin typeface="Noto Sans ExtraBold" panose="020B0502040504020204" pitchFamily="34" charset="0"/>
                <a:ea typeface="Noto Sans ExtraBold" panose="020B0502040504020204" pitchFamily="34" charset="0"/>
                <a:cs typeface="Noto Sans ExtraBold" panose="020B0502040504020204" pitchFamily="34" charset="0"/>
              </a:rPr>
            </a:br>
            <a:r>
              <a:rPr lang="fr-FR" sz="2800" b="1" i="0" dirty="0">
                <a:solidFill>
                  <a:srgbClr val="621D75"/>
                </a:solidFill>
                <a:latin typeface="Noto Sans ExtraBold" panose="020B0502040504020204" pitchFamily="34" charset="0"/>
                <a:ea typeface="Noto Sans ExtraBold" panose="020B0502040504020204" pitchFamily="34" charset="0"/>
                <a:cs typeface="Noto Sans ExtraBold" panose="020B0502040504020204" pitchFamily="34" charset="0"/>
              </a:rPr>
              <a:t>collaborative</a:t>
            </a:r>
          </a:p>
        </p:txBody>
      </p:sp>
      <p:sp>
        <p:nvSpPr>
          <p:cNvPr id="25" name="Espace réservé du texte 24">
            <a:extLst>
              <a:ext uri="{FF2B5EF4-FFF2-40B4-BE49-F238E27FC236}">
                <a16:creationId xmlns:a16="http://schemas.microsoft.com/office/drawing/2014/main" id="{05728788-CCD7-218A-2DC4-47529A980B32}"/>
              </a:ext>
            </a:extLst>
          </p:cNvPr>
          <p:cNvSpPr>
            <a:spLocks noGrp="1"/>
          </p:cNvSpPr>
          <p:nvPr>
            <p:ph type="body" sz="quarter" idx="14" hasCustomPrompt="1"/>
          </p:nvPr>
        </p:nvSpPr>
        <p:spPr>
          <a:xfrm>
            <a:off x="695325" y="1786468"/>
            <a:ext cx="4824413" cy="3877732"/>
          </a:xfrm>
        </p:spPr>
        <p:txBody>
          <a:bodyPr lIns="0" tIns="0" rIns="0" bIns="0" anchor="ctr">
            <a:noAutofit/>
          </a:bodyPr>
          <a:lstStyle>
            <a:lvl1pPr marL="0" marR="0" indent="0" algn="l" defTabSz="914400" rtl="0" eaLnBrk="1" fontAlgn="auto" latinLnBrk="0" hangingPunct="1">
              <a:lnSpc>
                <a:spcPct val="90000"/>
              </a:lnSpc>
              <a:spcBef>
                <a:spcPts val="1000"/>
              </a:spcBef>
              <a:spcAft>
                <a:spcPts val="0"/>
              </a:spcAft>
              <a:buClr>
                <a:srgbClr val="FFC000"/>
              </a:buClr>
              <a:buSzTx/>
              <a:buFont typeface="Wingdings" pitchFamily="2" charset="2"/>
              <a:buNone/>
              <a:tabLst/>
              <a:defRPr sz="3200"/>
            </a:lvl1pPr>
            <a:lvl2pPr>
              <a:defRPr sz="2000"/>
            </a:lvl2pPr>
          </a:lstStyle>
          <a:p>
            <a:pPr marL="360000" marR="0" lvl="0" indent="-360000" algn="l" defTabSz="914400" rtl="0" eaLnBrk="1" fontAlgn="auto" latinLnBrk="0" hangingPunct="1">
              <a:lnSpc>
                <a:spcPct val="90000"/>
              </a:lnSpc>
              <a:spcBef>
                <a:spcPts val="1000"/>
              </a:spcBef>
              <a:spcAft>
                <a:spcPts val="0"/>
              </a:spcAft>
              <a:buClr>
                <a:srgbClr val="FFC000"/>
              </a:buClr>
              <a:buSzTx/>
              <a:buFont typeface="Wingdings" pitchFamily="2" charset="2"/>
              <a:buChar char="§"/>
              <a:tabLst/>
              <a:defRPr/>
            </a:pPr>
            <a:r>
              <a:rPr kumimoji="0" lang="fr-CA" sz="2400" b="0" i="0" u="none" strike="noStrike" kern="1200" cap="none" spc="0" normalizeH="0" baseline="0" noProof="0" dirty="0">
                <a:ln>
                  <a:noFill/>
                </a:ln>
                <a:solidFill>
                  <a:srgbClr val="000000"/>
                </a:solidFill>
                <a:effectLst/>
                <a:uLnTx/>
                <a:uFillTx/>
                <a:latin typeface="Noto Sans Medium" panose="020B0502040504020204" pitchFamily="34" charset="0"/>
                <a:ea typeface="Noto Sans Medium" panose="020B0502040504020204" pitchFamily="34" charset="0"/>
                <a:cs typeface="Noto Sans Medium" panose="020B0502040504020204" pitchFamily="34" charset="0"/>
              </a:rPr>
              <a:t>Énumération…</a:t>
            </a:r>
          </a:p>
          <a:p>
            <a:pPr marL="360000" marR="0" lvl="0" indent="-360000" algn="l" defTabSz="914400" rtl="0" eaLnBrk="1" fontAlgn="auto" latinLnBrk="0" hangingPunct="1">
              <a:lnSpc>
                <a:spcPct val="90000"/>
              </a:lnSpc>
              <a:spcBef>
                <a:spcPts val="1000"/>
              </a:spcBef>
              <a:spcAft>
                <a:spcPts val="0"/>
              </a:spcAft>
              <a:buClr>
                <a:srgbClr val="FFC000"/>
              </a:buClr>
              <a:buSzTx/>
              <a:buFont typeface="Wingdings" pitchFamily="2" charset="2"/>
              <a:buChar char="§"/>
              <a:tabLst/>
              <a:defRPr/>
            </a:pPr>
            <a:r>
              <a:rPr kumimoji="0" lang="fr-CA" sz="2400" b="0" i="0" u="none" strike="noStrike" kern="1200" cap="none" spc="0" normalizeH="0" baseline="0" noProof="0" dirty="0">
                <a:ln>
                  <a:noFill/>
                </a:ln>
                <a:solidFill>
                  <a:srgbClr val="000000"/>
                </a:solidFill>
                <a:effectLst/>
                <a:uLnTx/>
                <a:uFillTx/>
                <a:latin typeface="Noto Sans Medium" panose="020B0502040504020204" pitchFamily="34" charset="0"/>
                <a:ea typeface="Noto Sans Medium" panose="020B0502040504020204" pitchFamily="34" charset="0"/>
                <a:cs typeface="Noto Sans Medium" panose="020B0502040504020204" pitchFamily="34" charset="0"/>
              </a:rPr>
              <a:t>Énumération…</a:t>
            </a:r>
          </a:p>
          <a:p>
            <a:pPr marL="360000" marR="0" lvl="0" indent="-360000" algn="l" defTabSz="914400" rtl="0" eaLnBrk="1" fontAlgn="auto" latinLnBrk="0" hangingPunct="1">
              <a:lnSpc>
                <a:spcPct val="90000"/>
              </a:lnSpc>
              <a:spcBef>
                <a:spcPts val="1000"/>
              </a:spcBef>
              <a:spcAft>
                <a:spcPts val="0"/>
              </a:spcAft>
              <a:buClr>
                <a:srgbClr val="FFC000"/>
              </a:buClr>
              <a:buSzTx/>
              <a:buFont typeface="Wingdings" pitchFamily="2" charset="2"/>
              <a:buChar char="§"/>
              <a:tabLst/>
              <a:defRPr/>
            </a:pPr>
            <a:endParaRPr kumimoji="0" lang="fr-CA" sz="2400" b="0" i="0" u="none" strike="noStrike" kern="1200" cap="none" spc="0" normalizeH="0" baseline="0" noProof="0" dirty="0">
              <a:ln>
                <a:noFill/>
              </a:ln>
              <a:solidFill>
                <a:srgbClr val="000000"/>
              </a:solidFill>
              <a:effectLst/>
              <a:uLnTx/>
              <a:uFillTx/>
              <a:latin typeface="Noto Sans Medium" panose="020B0502040504020204" pitchFamily="34" charset="0"/>
              <a:ea typeface="Noto Sans Medium" panose="020B0502040504020204" pitchFamily="34" charset="0"/>
              <a:cs typeface="Noto Sans Medium" panose="020B0502040504020204" pitchFamily="34" charset="0"/>
            </a:endParaRPr>
          </a:p>
        </p:txBody>
      </p:sp>
      <p:sp>
        <p:nvSpPr>
          <p:cNvPr id="33" name="Espace réservé du texte 32">
            <a:extLst>
              <a:ext uri="{FF2B5EF4-FFF2-40B4-BE49-F238E27FC236}">
                <a16:creationId xmlns:a16="http://schemas.microsoft.com/office/drawing/2014/main" id="{CF4DE5FD-74B1-83E9-4B06-9987B1D4A98B}"/>
              </a:ext>
            </a:extLst>
          </p:cNvPr>
          <p:cNvSpPr>
            <a:spLocks noGrp="1"/>
          </p:cNvSpPr>
          <p:nvPr>
            <p:ph type="body" sz="quarter" idx="15" hasCustomPrompt="1"/>
          </p:nvPr>
        </p:nvSpPr>
        <p:spPr>
          <a:xfrm>
            <a:off x="6587068" y="1786468"/>
            <a:ext cx="4909608" cy="3877732"/>
          </a:xfrm>
        </p:spPr>
        <p:txBody>
          <a:bodyPr lIns="0" tIns="0" rIns="0" bIns="0" anchor="ctr">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CA" sz="2000" b="1"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Titre :</a:t>
            </a:r>
          </a:p>
          <a:p>
            <a:pPr marL="270000" marR="0" lvl="0" indent="-270000" algn="l" defTabSz="914400" rtl="0" eaLnBrk="1" fontAlgn="auto" latinLnBrk="0" hangingPunct="1">
              <a:lnSpc>
                <a:spcPct val="100000"/>
              </a:lnSpc>
              <a:spcBef>
                <a:spcPts val="1200"/>
              </a:spcBef>
              <a:spcAft>
                <a:spcPts val="0"/>
              </a:spcAft>
              <a:buClr>
                <a:srgbClr val="FFC000"/>
              </a:buClr>
              <a:buSzTx/>
              <a:buFont typeface="Wingdings" pitchFamily="2" charset="2"/>
              <a:buChar char="§"/>
              <a:tabLst/>
              <a:defRPr/>
            </a:pPr>
            <a:r>
              <a:rPr kumimoji="0" lang="fr-CA" sz="2000" b="0"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Énumération ;</a:t>
            </a:r>
          </a:p>
          <a:p>
            <a:pPr marL="270000" marR="0" lvl="0" indent="-270000" algn="l" defTabSz="914400" rtl="0" eaLnBrk="1" fontAlgn="auto" latinLnBrk="0" hangingPunct="1">
              <a:lnSpc>
                <a:spcPct val="100000"/>
              </a:lnSpc>
              <a:spcBef>
                <a:spcPts val="1200"/>
              </a:spcBef>
              <a:spcAft>
                <a:spcPts val="0"/>
              </a:spcAft>
              <a:buClr>
                <a:srgbClr val="FFC000"/>
              </a:buClr>
              <a:buSzTx/>
              <a:buFont typeface="Wingdings" pitchFamily="2" charset="2"/>
              <a:buChar char="§"/>
              <a:tabLst/>
              <a:defRPr/>
            </a:pPr>
            <a:r>
              <a:rPr kumimoji="0" lang="fr-CA" sz="2000" b="0"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Énumération ;</a:t>
            </a:r>
          </a:p>
          <a:p>
            <a:pPr marL="270000" marR="0" lvl="0" indent="-270000" algn="l" defTabSz="914400" rtl="0" eaLnBrk="1" fontAlgn="auto" latinLnBrk="0" hangingPunct="1">
              <a:lnSpc>
                <a:spcPct val="100000"/>
              </a:lnSpc>
              <a:spcBef>
                <a:spcPts val="1200"/>
              </a:spcBef>
              <a:spcAft>
                <a:spcPts val="0"/>
              </a:spcAft>
              <a:buClr>
                <a:srgbClr val="FFC000"/>
              </a:buClr>
              <a:buSzTx/>
              <a:buFont typeface="Wingdings" pitchFamily="2" charset="2"/>
              <a:buChar char="§"/>
              <a:tabLst/>
              <a:defRPr/>
            </a:pPr>
            <a:r>
              <a:rPr kumimoji="0" lang="fr-CA" sz="2000" b="0"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a:t>
            </a:r>
          </a:p>
          <a:p>
            <a:pPr marL="270000" marR="0" lvl="0" indent="-270000" algn="l" defTabSz="914400" rtl="0" eaLnBrk="1" fontAlgn="auto" latinLnBrk="0" hangingPunct="1">
              <a:lnSpc>
                <a:spcPct val="100000"/>
              </a:lnSpc>
              <a:spcBef>
                <a:spcPts val="1200"/>
              </a:spcBef>
              <a:spcAft>
                <a:spcPts val="0"/>
              </a:spcAft>
              <a:buClr>
                <a:srgbClr val="FFC000"/>
              </a:buClr>
              <a:buSzTx/>
              <a:buFont typeface="Wingdings" pitchFamily="2" charset="2"/>
              <a:buChar char="§"/>
              <a:tabLst/>
              <a:defRPr/>
            </a:pPr>
            <a:r>
              <a:rPr kumimoji="0" lang="fr-CA" sz="2000" b="0"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a:t>
            </a:r>
          </a:p>
        </p:txBody>
      </p:sp>
    </p:spTree>
    <p:extLst>
      <p:ext uri="{BB962C8B-B14F-4D97-AF65-F5344CB8AC3E}">
        <p14:creationId xmlns:p14="http://schemas.microsoft.com/office/powerpoint/2010/main" val="3843411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ctivité &gt; Sous-titr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cxnSp>
        <p:nvCxnSpPr>
          <p:cNvPr id="8" name="Connecteur droit 7">
            <a:extLst>
              <a:ext uri="{FF2B5EF4-FFF2-40B4-BE49-F238E27FC236}">
                <a16:creationId xmlns:a16="http://schemas.microsoft.com/office/drawing/2014/main" id="{0ECFA330-23B6-516D-5F23-4F9A86EBDC46}"/>
              </a:ext>
            </a:extLst>
          </p:cNvPr>
          <p:cNvCxnSpPr>
            <a:cxnSpLocks/>
          </p:cNvCxnSpPr>
          <p:nvPr userDrawn="1"/>
        </p:nvCxnSpPr>
        <p:spPr>
          <a:xfrm>
            <a:off x="0" y="728663"/>
            <a:ext cx="11496675" cy="0"/>
          </a:xfrm>
          <a:prstGeom prst="line">
            <a:avLst/>
          </a:prstGeom>
          <a:ln w="12700">
            <a:solidFill>
              <a:schemeClr val="tx1"/>
            </a:solidFill>
          </a:ln>
        </p:spPr>
        <p:style>
          <a:lnRef idx="1">
            <a:schemeClr val="dk1"/>
          </a:lnRef>
          <a:fillRef idx="0">
            <a:schemeClr val="dk1"/>
          </a:fillRef>
          <a:effectRef idx="0">
            <a:schemeClr val="dk1"/>
          </a:effectRef>
          <a:fontRef idx="minor">
            <a:schemeClr val="tx1"/>
          </a:fontRef>
        </p:style>
      </p:cxnSp>
      <p:pic>
        <p:nvPicPr>
          <p:cNvPr id="15" name="Image 14">
            <a:extLst>
              <a:ext uri="{FF2B5EF4-FFF2-40B4-BE49-F238E27FC236}">
                <a16:creationId xmlns:a16="http://schemas.microsoft.com/office/drawing/2014/main" id="{AB98770B-441D-C6E6-6D5A-4CC6B097E24C}"/>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3" name="Espace réservé du pied de page 2">
            <a:extLst>
              <a:ext uri="{FF2B5EF4-FFF2-40B4-BE49-F238E27FC236}">
                <a16:creationId xmlns:a16="http://schemas.microsoft.com/office/drawing/2014/main" id="{767FD2F4-0C29-EEBB-A9B2-75C3AF694FDF}"/>
              </a:ext>
            </a:extLst>
          </p:cNvPr>
          <p:cNvSpPr>
            <a:spLocks noGrp="1"/>
          </p:cNvSpPr>
          <p:nvPr>
            <p:ph type="ftr" sz="quarter" idx="10"/>
          </p:nvPr>
        </p:nvSpPr>
        <p:spPr/>
        <p:txBody>
          <a:bodyPr/>
          <a:lstStyle/>
          <a:p>
            <a:r>
              <a:rPr lang="fr-FR"/>
              <a:t>APPRENDRE </a:t>
            </a:r>
            <a:r>
              <a:rPr lang="fr-FR" b="1">
                <a:solidFill>
                  <a:srgbClr val="FF0000"/>
                </a:solidFill>
              </a:rPr>
              <a:t>|</a:t>
            </a:r>
            <a:r>
              <a:rPr lang="fr-FR"/>
              <a:t> Module 7 </a:t>
            </a:r>
            <a:r>
              <a:rPr lang="fr-FR" b="1">
                <a:solidFill>
                  <a:srgbClr val="FF0000"/>
                </a:solidFill>
              </a:rPr>
              <a:t>|</a:t>
            </a:r>
            <a:r>
              <a:rPr lang="fr-FR"/>
              <a:t> </a:t>
            </a:r>
            <a:r>
              <a:rPr lang="fr-CA" b="1">
                <a:solidFill>
                  <a:schemeClr val="tx1">
                    <a:lumMod val="50000"/>
                    <a:lumOff val="50000"/>
                  </a:schemeClr>
                </a:solidFill>
              </a:rPr>
              <a:t>La planification </a:t>
            </a:r>
            <a:br>
              <a:rPr lang="fr-CA" b="1">
                <a:solidFill>
                  <a:schemeClr val="tx1">
                    <a:lumMod val="50000"/>
                    <a:lumOff val="50000"/>
                  </a:schemeClr>
                </a:solidFill>
              </a:rPr>
            </a:br>
            <a:r>
              <a:rPr lang="fr-CA" b="1">
                <a:solidFill>
                  <a:schemeClr val="tx1">
                    <a:lumMod val="50000"/>
                    <a:lumOff val="50000"/>
                  </a:schemeClr>
                </a:solidFill>
              </a:rPr>
              <a:t>d’une situation d’apprentissage</a:t>
            </a:r>
          </a:p>
        </p:txBody>
      </p:sp>
      <p:sp>
        <p:nvSpPr>
          <p:cNvPr id="5" name="Espace réservé du numéro de diapositive 4">
            <a:extLst>
              <a:ext uri="{FF2B5EF4-FFF2-40B4-BE49-F238E27FC236}">
                <a16:creationId xmlns:a16="http://schemas.microsoft.com/office/drawing/2014/main" id="{CF96B245-7039-8519-DC1F-A9D6C452CE15}"/>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10" name="Espace réservé du contenu vertical 9">
            <a:extLst>
              <a:ext uri="{FF2B5EF4-FFF2-40B4-BE49-F238E27FC236}">
                <a16:creationId xmlns:a16="http://schemas.microsoft.com/office/drawing/2014/main" id="{514C0306-443F-C5C7-0E87-A8714434BB55}"/>
              </a:ext>
            </a:extLst>
          </p:cNvPr>
          <p:cNvSpPr>
            <a:spLocks noGrp="1"/>
          </p:cNvSpPr>
          <p:nvPr>
            <p:ph orient="vert" sz="quarter" idx="13" hasCustomPrompt="1"/>
          </p:nvPr>
        </p:nvSpPr>
        <p:spPr>
          <a:xfrm rot="10800000">
            <a:off x="174929" y="914399"/>
            <a:ext cx="520396" cy="2957513"/>
          </a:xfrm>
          <a:effectLst>
            <a:outerShdw blurRad="50800" dist="38100" dir="2700000" algn="tl" rotWithShape="0">
              <a:prstClr val="black">
                <a:alpha val="40000"/>
              </a:prstClr>
            </a:outerShdw>
          </a:effectLst>
        </p:spPr>
        <p:txBody>
          <a:bodyPr vert="eaVert"/>
          <a:lstStyle>
            <a:lvl1pPr algn="r">
              <a:defRPr sz="3000"/>
            </a:lvl1pPr>
            <a:lvl2pPr>
              <a:defRPr sz="3000"/>
            </a:lvl2pPr>
            <a:lvl3pPr>
              <a:defRPr sz="3000"/>
            </a:lvl3pPr>
            <a:lvl4pPr>
              <a:defRPr sz="2600"/>
            </a:lvl4pPr>
          </a:lstStyle>
          <a:p>
            <a:pPr lvl="0"/>
            <a:r>
              <a:rPr kumimoji="0" lang="fr-FR" sz="3200" b="1" i="0" u="none" strike="noStrike" kern="1200" cap="none" spc="0" normalizeH="0" baseline="0" noProof="0" dirty="0">
                <a:ln>
                  <a:noFill/>
                </a:ln>
                <a:solidFill>
                  <a:srgbClr val="FFFFFF"/>
                </a:solidFill>
                <a:effectLst/>
                <a:uLnTx/>
                <a:uFillTx/>
                <a:latin typeface="Noto Sans" panose="020B0502040504020204" pitchFamily="34" charset="0"/>
                <a:ea typeface="Noto Sans" panose="020B0502040504020204" pitchFamily="34" charset="0"/>
                <a:cs typeface="Noto Sans" panose="020B0502040504020204" pitchFamily="34" charset="0"/>
              </a:rPr>
              <a:t>Activité 1</a:t>
            </a:r>
            <a:endParaRPr lang="fr-FR" dirty="0"/>
          </a:p>
        </p:txBody>
      </p:sp>
      <p:sp>
        <p:nvSpPr>
          <p:cNvPr id="12" name="Espace réservé du texte 11">
            <a:extLst>
              <a:ext uri="{FF2B5EF4-FFF2-40B4-BE49-F238E27FC236}">
                <a16:creationId xmlns:a16="http://schemas.microsoft.com/office/drawing/2014/main" id="{9760AC54-4AE4-333E-C2DC-483B8B67E7B6}"/>
              </a:ext>
            </a:extLst>
          </p:cNvPr>
          <p:cNvSpPr>
            <a:spLocks noGrp="1"/>
          </p:cNvSpPr>
          <p:nvPr>
            <p:ph type="body" sz="quarter" idx="14" hasCustomPrompt="1"/>
          </p:nvPr>
        </p:nvSpPr>
        <p:spPr>
          <a:xfrm>
            <a:off x="902682" y="452988"/>
            <a:ext cx="10664008" cy="270783"/>
          </a:xfrm>
        </p:spPr>
        <p:txBody>
          <a:bodyPr wrap="none" lIns="0" tIns="0" rIns="0" bIns="0" anchor="b">
            <a:noAutofit/>
          </a:bodyPr>
          <a:lstStyle>
            <a:lvl2pPr>
              <a:defRPr b="1" i="0">
                <a:effectLst/>
                <a:latin typeface="Noto Sans" panose="020B0502040504020204" pitchFamily="34" charset="0"/>
                <a:ea typeface="Noto Sans" panose="020B0502040504020204" pitchFamily="34" charset="0"/>
                <a:cs typeface="Noto Sans" panose="020B0502040504020204" pitchFamily="34" charset="0"/>
              </a:defRPr>
            </a:lvl2pPr>
          </a:lstStyle>
          <a:p>
            <a:pPr lvl="1"/>
            <a:r>
              <a:rPr lang="fr-FR" dirty="0"/>
              <a:t>Code de correction en écriture</a:t>
            </a:r>
          </a:p>
        </p:txBody>
      </p:sp>
    </p:spTree>
    <p:extLst>
      <p:ext uri="{BB962C8B-B14F-4D97-AF65-F5344CB8AC3E}">
        <p14:creationId xmlns:p14="http://schemas.microsoft.com/office/powerpoint/2010/main" val="13262357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Références">
    <p:bg>
      <p:bgPr>
        <a:pattFill prst="pct10">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9A539760-7AEC-0FA8-BEFC-C31DD204AB2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5" name="Espace réservé du numéro de diapositive 4">
            <a:extLst>
              <a:ext uri="{FF2B5EF4-FFF2-40B4-BE49-F238E27FC236}">
                <a16:creationId xmlns:a16="http://schemas.microsoft.com/office/drawing/2014/main" id="{01045C66-17DB-011F-8D74-293E5AEE15F7}"/>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2" name="Espace réservé du pied de page 4">
            <a:extLst>
              <a:ext uri="{FF2B5EF4-FFF2-40B4-BE49-F238E27FC236}">
                <a16:creationId xmlns:a16="http://schemas.microsoft.com/office/drawing/2014/main" id="{958A7BA9-F0DD-3967-7D2F-BC128056119D}"/>
              </a:ext>
            </a:extLst>
          </p:cNvPr>
          <p:cNvSpPr>
            <a:spLocks noGrp="1"/>
          </p:cNvSpPr>
          <p:nvPr>
            <p:ph type="ftr" sz="quarter" idx="3"/>
          </p:nvPr>
        </p:nvSpPr>
        <p:spPr>
          <a:xfrm>
            <a:off x="3887412" y="6348258"/>
            <a:ext cx="7458076" cy="196850"/>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7 </a:t>
            </a:r>
            <a:r>
              <a:rPr lang="fr-FR" b="1">
                <a:solidFill>
                  <a:srgbClr val="FF0000"/>
                </a:solidFill>
              </a:rPr>
              <a:t>|</a:t>
            </a:r>
            <a:r>
              <a:rPr lang="fr-FR"/>
              <a:t> </a:t>
            </a:r>
            <a:r>
              <a:rPr lang="fr-CA" b="1">
                <a:solidFill>
                  <a:schemeClr val="tx1">
                    <a:lumMod val="50000"/>
                    <a:lumOff val="50000"/>
                  </a:schemeClr>
                </a:solidFill>
              </a:rPr>
              <a:t>La planification </a:t>
            </a:r>
            <a:br>
              <a:rPr lang="fr-CA" b="1">
                <a:solidFill>
                  <a:schemeClr val="tx1">
                    <a:lumMod val="50000"/>
                    <a:lumOff val="50000"/>
                  </a:schemeClr>
                </a:solidFill>
              </a:rPr>
            </a:br>
            <a:r>
              <a:rPr lang="fr-CA" b="1">
                <a:solidFill>
                  <a:schemeClr val="tx1">
                    <a:lumMod val="50000"/>
                    <a:lumOff val="50000"/>
                  </a:schemeClr>
                </a:solidFill>
              </a:rPr>
              <a:t>d’une situation d’apprentissage</a:t>
            </a:r>
          </a:p>
        </p:txBody>
      </p:sp>
      <p:sp>
        <p:nvSpPr>
          <p:cNvPr id="15" name="Titre 14">
            <a:extLst>
              <a:ext uri="{FF2B5EF4-FFF2-40B4-BE49-F238E27FC236}">
                <a16:creationId xmlns:a16="http://schemas.microsoft.com/office/drawing/2014/main" id="{3079D66A-7C04-8CE5-820F-F3ADB315575C}"/>
              </a:ext>
            </a:extLst>
          </p:cNvPr>
          <p:cNvSpPr>
            <a:spLocks noGrp="1"/>
          </p:cNvSpPr>
          <p:nvPr>
            <p:ph type="title" hasCustomPrompt="1"/>
          </p:nvPr>
        </p:nvSpPr>
        <p:spPr>
          <a:xfrm>
            <a:off x="633076" y="1554480"/>
            <a:ext cx="2808394" cy="3674225"/>
          </a:xfrm>
          <a:effectLst>
            <a:outerShdw blurRad="50800" dist="38100" dir="2700000" algn="tl" rotWithShape="0">
              <a:prstClr val="black">
                <a:alpha val="40000"/>
              </a:prstClr>
            </a:outerShdw>
          </a:effectLst>
        </p:spPr>
        <p:txBody>
          <a:bodyPr anchor="ctr">
            <a:normAutofit/>
          </a:bodyPr>
          <a:lstStyle>
            <a:lvl1pPr algn="ctr">
              <a:defRPr sz="3200" baseline="0"/>
            </a:lvl1pPr>
          </a:lstStyle>
          <a:p>
            <a:r>
              <a:rPr lang="fr-FR" dirty="0"/>
              <a:t>Activité 1</a:t>
            </a:r>
            <a:br>
              <a:rPr lang="fr-FR" dirty="0"/>
            </a:br>
            <a:r>
              <a:rPr lang="fr-CA" dirty="0"/>
              <a:t>Mise en situation</a:t>
            </a:r>
            <a:endParaRPr lang="fr-FR" dirty="0"/>
          </a:p>
        </p:txBody>
      </p:sp>
      <p:sp>
        <p:nvSpPr>
          <p:cNvPr id="4" name="Espace réservé du texte 3">
            <a:extLst>
              <a:ext uri="{FF2B5EF4-FFF2-40B4-BE49-F238E27FC236}">
                <a16:creationId xmlns:a16="http://schemas.microsoft.com/office/drawing/2014/main" id="{21BFECEB-F62E-7DC8-E7C6-DCC572ADE73A}"/>
              </a:ext>
            </a:extLst>
          </p:cNvPr>
          <p:cNvSpPr>
            <a:spLocks noGrp="1"/>
          </p:cNvSpPr>
          <p:nvPr>
            <p:ph type="body" sz="quarter" idx="13"/>
          </p:nvPr>
        </p:nvSpPr>
        <p:spPr>
          <a:xfrm>
            <a:off x="4929188" y="1554163"/>
            <a:ext cx="5741987" cy="395605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4840641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rédits">
    <p:bg>
      <p:bgPr>
        <a:pattFill prst="pct10">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9A539760-7AEC-0FA8-BEFC-C31DD204AB2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5" name="Espace réservé du numéro de diapositive 4">
            <a:extLst>
              <a:ext uri="{FF2B5EF4-FFF2-40B4-BE49-F238E27FC236}">
                <a16:creationId xmlns:a16="http://schemas.microsoft.com/office/drawing/2014/main" id="{01045C66-17DB-011F-8D74-293E5AEE15F7}"/>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2" name="Espace réservé du pied de page 4">
            <a:extLst>
              <a:ext uri="{FF2B5EF4-FFF2-40B4-BE49-F238E27FC236}">
                <a16:creationId xmlns:a16="http://schemas.microsoft.com/office/drawing/2014/main" id="{958A7BA9-F0DD-3967-7D2F-BC128056119D}"/>
              </a:ext>
            </a:extLst>
          </p:cNvPr>
          <p:cNvSpPr>
            <a:spLocks noGrp="1"/>
          </p:cNvSpPr>
          <p:nvPr>
            <p:ph type="ftr" sz="quarter" idx="3"/>
          </p:nvPr>
        </p:nvSpPr>
        <p:spPr>
          <a:xfrm>
            <a:off x="3887412" y="6348258"/>
            <a:ext cx="7458076" cy="196850"/>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7 </a:t>
            </a:r>
            <a:r>
              <a:rPr lang="fr-FR" b="1">
                <a:solidFill>
                  <a:srgbClr val="FF0000"/>
                </a:solidFill>
              </a:rPr>
              <a:t>|</a:t>
            </a:r>
            <a:r>
              <a:rPr lang="fr-FR"/>
              <a:t> </a:t>
            </a:r>
            <a:r>
              <a:rPr lang="fr-CA" b="1">
                <a:solidFill>
                  <a:schemeClr val="tx1">
                    <a:lumMod val="50000"/>
                    <a:lumOff val="50000"/>
                  </a:schemeClr>
                </a:solidFill>
              </a:rPr>
              <a:t>La planification </a:t>
            </a:r>
            <a:br>
              <a:rPr lang="fr-CA" b="1">
                <a:solidFill>
                  <a:schemeClr val="tx1">
                    <a:lumMod val="50000"/>
                    <a:lumOff val="50000"/>
                  </a:schemeClr>
                </a:solidFill>
              </a:rPr>
            </a:br>
            <a:r>
              <a:rPr lang="fr-CA" b="1">
                <a:solidFill>
                  <a:schemeClr val="tx1">
                    <a:lumMod val="50000"/>
                    <a:lumOff val="50000"/>
                  </a:schemeClr>
                </a:solidFill>
              </a:rPr>
              <a:t>d’une situation d’apprentissage</a:t>
            </a:r>
          </a:p>
        </p:txBody>
      </p:sp>
      <p:sp>
        <p:nvSpPr>
          <p:cNvPr id="15" name="Titre 14">
            <a:extLst>
              <a:ext uri="{FF2B5EF4-FFF2-40B4-BE49-F238E27FC236}">
                <a16:creationId xmlns:a16="http://schemas.microsoft.com/office/drawing/2014/main" id="{3079D66A-7C04-8CE5-820F-F3ADB315575C}"/>
              </a:ext>
            </a:extLst>
          </p:cNvPr>
          <p:cNvSpPr>
            <a:spLocks noGrp="1"/>
          </p:cNvSpPr>
          <p:nvPr>
            <p:ph type="title" hasCustomPrompt="1"/>
          </p:nvPr>
        </p:nvSpPr>
        <p:spPr>
          <a:xfrm>
            <a:off x="633076" y="1554480"/>
            <a:ext cx="2808394" cy="3674225"/>
          </a:xfrm>
          <a:effectLst>
            <a:outerShdw blurRad="50800" dist="38100" dir="2700000" algn="tl" rotWithShape="0">
              <a:prstClr val="black">
                <a:alpha val="40000"/>
              </a:prstClr>
            </a:outerShdw>
          </a:effectLst>
        </p:spPr>
        <p:txBody>
          <a:bodyPr anchor="ctr">
            <a:normAutofit/>
          </a:bodyPr>
          <a:lstStyle>
            <a:lvl1pPr algn="ctr">
              <a:defRPr sz="3200" baseline="0"/>
            </a:lvl1pPr>
          </a:lstStyle>
          <a:p>
            <a:r>
              <a:rPr lang="fr-FR" dirty="0"/>
              <a:t>Activité 1</a:t>
            </a:r>
            <a:br>
              <a:rPr lang="fr-FR" dirty="0"/>
            </a:br>
            <a:r>
              <a:rPr lang="fr-CA" dirty="0"/>
              <a:t>Mise en situation</a:t>
            </a:r>
            <a:endParaRPr lang="fr-FR" dirty="0"/>
          </a:p>
        </p:txBody>
      </p:sp>
      <p:sp>
        <p:nvSpPr>
          <p:cNvPr id="4" name="Espace réservé du texte 3">
            <a:extLst>
              <a:ext uri="{FF2B5EF4-FFF2-40B4-BE49-F238E27FC236}">
                <a16:creationId xmlns:a16="http://schemas.microsoft.com/office/drawing/2014/main" id="{21BFECEB-F62E-7DC8-E7C6-DCC572ADE73A}"/>
              </a:ext>
            </a:extLst>
          </p:cNvPr>
          <p:cNvSpPr>
            <a:spLocks noGrp="1"/>
          </p:cNvSpPr>
          <p:nvPr>
            <p:ph type="body" sz="quarter" idx="13"/>
          </p:nvPr>
        </p:nvSpPr>
        <p:spPr>
          <a:xfrm>
            <a:off x="4929188" y="1554163"/>
            <a:ext cx="5741987" cy="395605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7101391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Activité &gt; Sous-titr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5" name="Image 14">
            <a:extLst>
              <a:ext uri="{FF2B5EF4-FFF2-40B4-BE49-F238E27FC236}">
                <a16:creationId xmlns:a16="http://schemas.microsoft.com/office/drawing/2014/main" id="{AB98770B-441D-C6E6-6D5A-4CC6B097E24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1289318" y="0"/>
            <a:ext cx="902682" cy="6858000"/>
          </a:xfrm>
          <a:prstGeom prst="rect">
            <a:avLst/>
          </a:prstGeom>
          <a:effectLst>
            <a:outerShdw blurRad="50800" dist="38100" dir="2700000" algn="tl" rotWithShape="0">
              <a:prstClr val="black">
                <a:alpha val="40000"/>
              </a:prstClr>
            </a:outerShdw>
          </a:effectLst>
        </p:spPr>
      </p:pic>
      <p:sp>
        <p:nvSpPr>
          <p:cNvPr id="3" name="Espace réservé du pied de page 2">
            <a:extLst>
              <a:ext uri="{FF2B5EF4-FFF2-40B4-BE49-F238E27FC236}">
                <a16:creationId xmlns:a16="http://schemas.microsoft.com/office/drawing/2014/main" id="{767FD2F4-0C29-EEBB-A9B2-75C3AF694FDF}"/>
              </a:ext>
            </a:extLst>
          </p:cNvPr>
          <p:cNvSpPr>
            <a:spLocks noGrp="1"/>
          </p:cNvSpPr>
          <p:nvPr>
            <p:ph type="ftr" sz="quarter" idx="10"/>
          </p:nvPr>
        </p:nvSpPr>
        <p:spPr/>
        <p:txBody>
          <a:bodyPr/>
          <a:lstStyle/>
          <a:p>
            <a:r>
              <a:rPr lang="fr-FR"/>
              <a:t>APPRENDRE </a:t>
            </a:r>
            <a:r>
              <a:rPr lang="fr-FR" b="1">
                <a:solidFill>
                  <a:srgbClr val="FF0000"/>
                </a:solidFill>
              </a:rPr>
              <a:t>|</a:t>
            </a:r>
            <a:r>
              <a:rPr lang="fr-FR"/>
              <a:t> Module 7 </a:t>
            </a:r>
            <a:r>
              <a:rPr lang="fr-FR" b="1">
                <a:solidFill>
                  <a:srgbClr val="FF0000"/>
                </a:solidFill>
              </a:rPr>
              <a:t>|</a:t>
            </a:r>
            <a:r>
              <a:rPr lang="fr-FR"/>
              <a:t> </a:t>
            </a:r>
            <a:r>
              <a:rPr lang="fr-CA" b="1">
                <a:solidFill>
                  <a:schemeClr val="tx1">
                    <a:lumMod val="50000"/>
                    <a:lumOff val="50000"/>
                  </a:schemeClr>
                </a:solidFill>
              </a:rPr>
              <a:t>La planification </a:t>
            </a:r>
            <a:br>
              <a:rPr lang="fr-CA" b="1">
                <a:solidFill>
                  <a:schemeClr val="tx1">
                    <a:lumMod val="50000"/>
                    <a:lumOff val="50000"/>
                  </a:schemeClr>
                </a:solidFill>
              </a:rPr>
            </a:br>
            <a:r>
              <a:rPr lang="fr-CA" b="1">
                <a:solidFill>
                  <a:schemeClr val="tx1">
                    <a:lumMod val="50000"/>
                    <a:lumOff val="50000"/>
                  </a:schemeClr>
                </a:solidFill>
              </a:rPr>
              <a:t>d’une situation d’apprentissage</a:t>
            </a:r>
          </a:p>
        </p:txBody>
      </p:sp>
      <p:sp>
        <p:nvSpPr>
          <p:cNvPr id="5" name="Espace réservé du numéro de diapositive 4">
            <a:extLst>
              <a:ext uri="{FF2B5EF4-FFF2-40B4-BE49-F238E27FC236}">
                <a16:creationId xmlns:a16="http://schemas.microsoft.com/office/drawing/2014/main" id="{CF96B245-7039-8519-DC1F-A9D6C452CE15}"/>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Tree>
    <p:extLst>
      <p:ext uri="{BB962C8B-B14F-4D97-AF65-F5344CB8AC3E}">
        <p14:creationId xmlns:p14="http://schemas.microsoft.com/office/powerpoint/2010/main" val="336814517"/>
      </p:ext>
    </p:extLst>
  </p:cSld>
  <p:clrMapOvr>
    <a:masterClrMapping/>
  </p:clrMapOvr>
  <p:extLst>
    <p:ext uri="{DCECCB84-F9BA-43D5-87BE-67443E8EF086}">
      <p15:sldGuideLst xmlns:p15="http://schemas.microsoft.com/office/powerpoint/2012/main">
        <p15:guide id="1" pos="3613" userDrawn="1">
          <p15:clr>
            <a:srgbClr val="FBAE40"/>
          </p15:clr>
        </p15:guide>
        <p15:guide id="2" pos="4067"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0EDA21FE-E9F6-23EE-D1FE-051C4B1E0E19}"/>
              </a:ext>
            </a:extLst>
          </p:cNvPr>
          <p:cNvSpPr>
            <a:spLocks noGrp="1"/>
          </p:cNvSpPr>
          <p:nvPr>
            <p:ph type="title"/>
          </p:nvPr>
        </p:nvSpPr>
        <p:spPr>
          <a:xfrm>
            <a:off x="695324" y="728664"/>
            <a:ext cx="10801349" cy="1137082"/>
          </a:xfrm>
          <a:prstGeom prst="rect">
            <a:avLst/>
          </a:prstGeom>
          <a:effectLst>
            <a:outerShdw blurRad="50800" dist="38100" dir="2700000" algn="tl" rotWithShape="0">
              <a:prstClr val="black">
                <a:alpha val="40000"/>
              </a:prstClr>
            </a:outerShdw>
          </a:effectLst>
        </p:spPr>
        <p:txBody>
          <a:bodyPr vert="horz" lIns="0" tIns="0" rIns="0" bIns="0" rtlCol="0" anchor="t" anchorCtr="0">
            <a:normAutofit/>
          </a:bodyPr>
          <a:lstStyle/>
          <a:p>
            <a:r>
              <a:rPr lang="fr-CA" dirty="0"/>
              <a:t>Modifier le style du titre</a:t>
            </a:r>
            <a:endParaRPr lang="fr-FR" dirty="0"/>
          </a:p>
        </p:txBody>
      </p:sp>
      <p:sp>
        <p:nvSpPr>
          <p:cNvPr id="3" name="Espace réservé du texte 2">
            <a:extLst>
              <a:ext uri="{FF2B5EF4-FFF2-40B4-BE49-F238E27FC236}">
                <a16:creationId xmlns:a16="http://schemas.microsoft.com/office/drawing/2014/main" id="{69C2B5A1-D5DC-B576-F94C-63F3842C3C1F}"/>
              </a:ext>
            </a:extLst>
          </p:cNvPr>
          <p:cNvSpPr>
            <a:spLocks noGrp="1"/>
          </p:cNvSpPr>
          <p:nvPr>
            <p:ph type="body" idx="1"/>
          </p:nvPr>
        </p:nvSpPr>
        <p:spPr>
          <a:xfrm>
            <a:off x="695325" y="1865745"/>
            <a:ext cx="10801350" cy="4263593"/>
          </a:xfrm>
          <a:prstGeom prst="rect">
            <a:avLst/>
          </a:prstGeom>
        </p:spPr>
        <p:txBody>
          <a:bodyPr vert="horz" lIns="91440" tIns="45720" rIns="91440" bIns="45720" rtlCol="0">
            <a:normAutofit/>
          </a:bodyPr>
          <a:lstStyle/>
          <a:p>
            <a:pPr lvl="0"/>
            <a:r>
              <a:rPr lang="fr-CA" dirty="0"/>
              <a:t>Cliquez pour modifier les styles du texte du masque</a:t>
            </a:r>
          </a:p>
          <a:p>
            <a:pPr lvl="1"/>
            <a:r>
              <a:rPr lang="fr-CA" dirty="0"/>
              <a:t>Deuxième niveau</a:t>
            </a:r>
          </a:p>
          <a:p>
            <a:pPr lvl="2"/>
            <a:r>
              <a:rPr lang="fr-CA" dirty="0"/>
              <a:t>Troisième niveau</a:t>
            </a:r>
          </a:p>
          <a:p>
            <a:pPr lvl="3"/>
            <a:r>
              <a:rPr lang="fr-CA" dirty="0"/>
              <a:t>Quatrième niveau</a:t>
            </a:r>
          </a:p>
          <a:p>
            <a:pPr lvl="4"/>
            <a:r>
              <a:rPr lang="fr-CA" dirty="0"/>
              <a:t>Cinquième niveau</a:t>
            </a:r>
            <a:endParaRPr lang="fr-FR" dirty="0"/>
          </a:p>
        </p:txBody>
      </p:sp>
      <p:sp>
        <p:nvSpPr>
          <p:cNvPr id="5" name="Espace réservé du pied de page 4">
            <a:extLst>
              <a:ext uri="{FF2B5EF4-FFF2-40B4-BE49-F238E27FC236}">
                <a16:creationId xmlns:a16="http://schemas.microsoft.com/office/drawing/2014/main" id="{A4780ED2-6F14-360A-E385-DDDED1F2183D}"/>
              </a:ext>
            </a:extLst>
          </p:cNvPr>
          <p:cNvSpPr>
            <a:spLocks noGrp="1"/>
          </p:cNvSpPr>
          <p:nvPr>
            <p:ph type="ftr" sz="quarter" idx="3"/>
          </p:nvPr>
        </p:nvSpPr>
        <p:spPr>
          <a:xfrm>
            <a:off x="695324" y="6356351"/>
            <a:ext cx="7458076" cy="196850"/>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5 </a:t>
            </a:r>
            <a:r>
              <a:rPr lang="fr-FR" b="1">
                <a:solidFill>
                  <a:srgbClr val="FF0000"/>
                </a:solidFill>
              </a:rPr>
              <a:t>|</a:t>
            </a:r>
            <a:r>
              <a:rPr lang="fr-FR"/>
              <a:t> </a:t>
            </a:r>
            <a:r>
              <a:rPr lang="fr-CA" b="1">
                <a:solidFill>
                  <a:schemeClr val="tx1">
                    <a:lumMod val="50000"/>
                    <a:lumOff val="50000"/>
                  </a:schemeClr>
                </a:solidFill>
              </a:rPr>
              <a:t>La correction, les annotations et la remédiation</a:t>
            </a:r>
            <a:endParaRPr lang="fr-CA" b="1" dirty="0">
              <a:solidFill>
                <a:schemeClr val="tx1">
                  <a:lumMod val="50000"/>
                  <a:lumOff val="50000"/>
                </a:schemeClr>
              </a:solidFill>
            </a:endParaRPr>
          </a:p>
        </p:txBody>
      </p:sp>
      <p:sp>
        <p:nvSpPr>
          <p:cNvPr id="6" name="Espace réservé du numéro de diapositive 5">
            <a:extLst>
              <a:ext uri="{FF2B5EF4-FFF2-40B4-BE49-F238E27FC236}">
                <a16:creationId xmlns:a16="http://schemas.microsoft.com/office/drawing/2014/main" id="{E68DA43C-E5B1-8DAF-0B7C-4729CDBD2CFB}"/>
              </a:ext>
            </a:extLst>
          </p:cNvPr>
          <p:cNvSpPr>
            <a:spLocks noGrp="1"/>
          </p:cNvSpPr>
          <p:nvPr>
            <p:ph type="sldNum" sz="quarter" idx="4"/>
          </p:nvPr>
        </p:nvSpPr>
        <p:spPr>
          <a:xfrm>
            <a:off x="8753473" y="6356350"/>
            <a:ext cx="2743200" cy="196851"/>
          </a:xfrm>
          <a:prstGeom prst="rect">
            <a:avLst/>
          </a:prstGeom>
        </p:spPr>
        <p:txBody>
          <a:bodyPr vert="horz" lIns="91440" tIns="45720" rIns="91440" bIns="45720" rtlCol="0" anchor="ctr"/>
          <a:lstStyle>
            <a:lvl1pPr algn="r">
              <a:defRPr sz="1200" b="1" i="0">
                <a:solidFill>
                  <a:schemeClr val="tx1"/>
                </a:solidFill>
                <a:latin typeface="Noto Sans ExtraBold" panose="020B0502040504020204" pitchFamily="34" charset="0"/>
                <a:ea typeface="Noto Sans ExtraBold" panose="020B0502040504020204" pitchFamily="34" charset="0"/>
                <a:cs typeface="Noto Sans ExtraBold" panose="020B0502040504020204" pitchFamily="34" charset="0"/>
              </a:defRPr>
            </a:lvl1pPr>
          </a:lstStyle>
          <a:p>
            <a:fld id="{055BF32D-CF4B-1B43-8AA7-7C8BB1DDF0EC}" type="slidenum">
              <a:rPr lang="fr-FR" smtClean="0"/>
              <a:pPr/>
              <a:t>‹N°›</a:t>
            </a:fld>
            <a:endParaRPr lang="fr-FR" dirty="0"/>
          </a:p>
        </p:txBody>
      </p:sp>
    </p:spTree>
    <p:extLst>
      <p:ext uri="{BB962C8B-B14F-4D97-AF65-F5344CB8AC3E}">
        <p14:creationId xmlns:p14="http://schemas.microsoft.com/office/powerpoint/2010/main" val="2480594663"/>
      </p:ext>
    </p:extLst>
  </p:cSld>
  <p:clrMap bg1="lt1" tx1="dk1" bg2="lt2" tx2="dk2" accent1="accent1" accent2="accent2" accent3="accent3" accent4="accent4" accent5="accent5" accent6="accent6" hlink="hlink" folHlink="folHlink"/>
  <p:sldLayoutIdLst>
    <p:sldLayoutId id="2147483649" r:id="rId1"/>
    <p:sldLayoutId id="2147483654" r:id="rId2"/>
    <p:sldLayoutId id="2147483674" r:id="rId3"/>
    <p:sldLayoutId id="2147483678" r:id="rId4"/>
    <p:sldLayoutId id="2147483679" r:id="rId5"/>
    <p:sldLayoutId id="2147483680" r:id="rId6"/>
    <p:sldLayoutId id="2147483673" r:id="rId7"/>
    <p:sldLayoutId id="2147483681" r:id="rId8"/>
    <p:sldLayoutId id="2147483682" r:id="rId9"/>
    <p:sldLayoutId id="2147483683" r:id="rId10"/>
    <p:sldLayoutId id="2147483684" r:id="rId11"/>
  </p:sldLayoutIdLst>
  <p:hf hdr="0" dt="0"/>
  <p:txStyles>
    <p:titleStyle>
      <a:lvl1pPr algn="l" defTabSz="914400" rtl="0" eaLnBrk="1" latinLnBrk="0" hangingPunct="1">
        <a:lnSpc>
          <a:spcPct val="90000"/>
        </a:lnSpc>
        <a:spcBef>
          <a:spcPct val="0"/>
        </a:spcBef>
        <a:buNone/>
        <a:defRPr sz="3200" b="1" kern="1200">
          <a:solidFill>
            <a:schemeClr val="bg1"/>
          </a:solidFill>
          <a:latin typeface="Noto Sans" panose="020B0502040504020204" pitchFamily="34" charset="0"/>
          <a:ea typeface="Noto Sans" panose="020B0502040504020204" pitchFamily="34" charset="0"/>
          <a:cs typeface="Noto Sans" panose="020B050204050402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0" indent="0" algn="l" defTabSz="914400" rtl="0" eaLnBrk="1" latinLnBrk="0" hangingPunct="1">
        <a:lnSpc>
          <a:spcPct val="90000"/>
        </a:lnSpc>
        <a:spcBef>
          <a:spcPts val="500"/>
        </a:spcBef>
        <a:buFont typeface="Arial" panose="020B0604020202020204" pitchFamily="34" charset="0"/>
        <a:buNone/>
        <a:defRPr sz="2400" b="1" i="0" kern="1200" baseline="0">
          <a:solidFill>
            <a:srgbClr val="7030A0"/>
          </a:solidFill>
          <a:latin typeface="Noto Sans SemiBold" panose="020B0502040504020204" pitchFamily="34" charset="0"/>
          <a:ea typeface="Noto Sans SemiBold" panose="020B0502040504020204" pitchFamily="34" charset="0"/>
          <a:cs typeface="Noto Sans SemiBold" panose="020B050204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438" userDrawn="1">
          <p15:clr>
            <a:srgbClr val="F26B43"/>
          </p15:clr>
        </p15:guide>
        <p15:guide id="4" pos="7242" userDrawn="1">
          <p15:clr>
            <a:srgbClr val="F26B43"/>
          </p15:clr>
        </p15:guide>
        <p15:guide id="5" orient="horz" pos="459" userDrawn="1">
          <p15:clr>
            <a:srgbClr val="F26B43"/>
          </p15:clr>
        </p15:guide>
        <p15:guide id="6" orient="horz" pos="3861"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7.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oleObject" Target="../embeddings/oleObject1.bin"/><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890011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42856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36E16AD0-A0C3-14AC-5AE4-B04CE676DAEF}"/>
              </a:ext>
            </a:extLst>
          </p:cNvPr>
          <p:cNvSpPr>
            <a:spLocks noGrp="1"/>
          </p:cNvSpPr>
          <p:nvPr>
            <p:ph type="sldNum" sz="quarter" idx="12"/>
          </p:nvPr>
        </p:nvSpPr>
        <p:spPr/>
        <p:txBody>
          <a:bodyPr/>
          <a:lstStyle/>
          <a:p>
            <a:fld id="{055BF32D-CF4B-1B43-8AA7-7C8BB1DDF0EC}" type="slidenum">
              <a:rPr lang="fr-FR" smtClean="0"/>
              <a:pPr/>
              <a:t>3</a:t>
            </a:fld>
            <a:endParaRPr lang="fr-FR" dirty="0"/>
          </a:p>
        </p:txBody>
      </p:sp>
      <p:sp>
        <p:nvSpPr>
          <p:cNvPr id="3" name="Espace réservé du pied de page 2">
            <a:extLst>
              <a:ext uri="{FF2B5EF4-FFF2-40B4-BE49-F238E27FC236}">
                <a16:creationId xmlns:a16="http://schemas.microsoft.com/office/drawing/2014/main" id="{07F6C527-B38E-D218-EE1B-C86478362A70}"/>
              </a:ext>
            </a:extLst>
          </p:cNvPr>
          <p:cNvSpPr>
            <a:spLocks noGrp="1"/>
          </p:cNvSpPr>
          <p:nvPr>
            <p:ph type="ftr" sz="quarter" idx="3"/>
          </p:nvPr>
        </p:nvSpPr>
        <p:spPr/>
        <p:txBody>
          <a:bodyPr/>
          <a:lstStyle/>
          <a:p>
            <a:r>
              <a:rPr lang="fr-FR"/>
              <a:t>APPRENDRE </a:t>
            </a:r>
            <a:r>
              <a:rPr lang="fr-FR" b="1">
                <a:solidFill>
                  <a:srgbClr val="FF0000"/>
                </a:solidFill>
              </a:rPr>
              <a:t>|</a:t>
            </a:r>
            <a:r>
              <a:rPr lang="fr-FR"/>
              <a:t> Module 7 </a:t>
            </a:r>
            <a:r>
              <a:rPr lang="fr-FR" b="1">
                <a:solidFill>
                  <a:srgbClr val="FF0000"/>
                </a:solidFill>
              </a:rPr>
              <a:t>|</a:t>
            </a:r>
            <a:r>
              <a:rPr lang="fr-FR"/>
              <a:t> </a:t>
            </a:r>
            <a:r>
              <a:rPr lang="fr-CA" b="1">
                <a:solidFill>
                  <a:schemeClr val="tx1">
                    <a:lumMod val="50000"/>
                    <a:lumOff val="50000"/>
                  </a:schemeClr>
                </a:solidFill>
              </a:rPr>
              <a:t>La planification d’une situation d’apprentissage</a:t>
            </a:r>
          </a:p>
        </p:txBody>
      </p:sp>
      <p:sp>
        <p:nvSpPr>
          <p:cNvPr id="4" name="Titre 3">
            <a:extLst>
              <a:ext uri="{FF2B5EF4-FFF2-40B4-BE49-F238E27FC236}">
                <a16:creationId xmlns:a16="http://schemas.microsoft.com/office/drawing/2014/main" id="{2AB925A4-858E-B3F6-0D63-CEB97438A3B7}"/>
              </a:ext>
            </a:extLst>
          </p:cNvPr>
          <p:cNvSpPr>
            <a:spLocks noGrp="1"/>
          </p:cNvSpPr>
          <p:nvPr>
            <p:ph type="title"/>
          </p:nvPr>
        </p:nvSpPr>
        <p:spPr/>
        <p:txBody>
          <a:bodyPr/>
          <a:lstStyle/>
          <a:p>
            <a:r>
              <a:rPr lang="fr-FR" dirty="0"/>
              <a:t>Intentions et objectifs</a:t>
            </a:r>
            <a:endParaRPr lang="fr-FR"/>
          </a:p>
        </p:txBody>
      </p:sp>
      <p:graphicFrame>
        <p:nvGraphicFramePr>
          <p:cNvPr id="6" name="Tableau 5">
            <a:extLst>
              <a:ext uri="{FF2B5EF4-FFF2-40B4-BE49-F238E27FC236}">
                <a16:creationId xmlns:a16="http://schemas.microsoft.com/office/drawing/2014/main" id="{ACF5C781-810F-5A65-DE1E-152037309F16}"/>
              </a:ext>
            </a:extLst>
          </p:cNvPr>
          <p:cNvGraphicFramePr>
            <a:graphicFrameLocks noGrp="1"/>
          </p:cNvGraphicFramePr>
          <p:nvPr>
            <p:extLst>
              <p:ext uri="{D42A27DB-BD31-4B8C-83A1-F6EECF244321}">
                <p14:modId xmlns:p14="http://schemas.microsoft.com/office/powerpoint/2010/main" val="1127771509"/>
              </p:ext>
            </p:extLst>
          </p:nvPr>
        </p:nvGraphicFramePr>
        <p:xfrm>
          <a:off x="2563328" y="2792592"/>
          <a:ext cx="7065343" cy="2568240"/>
        </p:xfrm>
        <a:graphic>
          <a:graphicData uri="http://schemas.openxmlformats.org/drawingml/2006/table">
            <a:tbl>
              <a:tblPr bandRow="1">
                <a:effectLst>
                  <a:outerShdw blurRad="76200" dir="13500000" sy="23000" kx="1200000" algn="br" rotWithShape="0">
                    <a:prstClr val="black">
                      <a:alpha val="8014"/>
                    </a:prstClr>
                  </a:outerShdw>
                </a:effectLst>
                <a:tableStyleId>{21E4AEA4-8DFA-4A89-87EB-49C32662AFE0}</a:tableStyleId>
              </a:tblPr>
              <a:tblGrid>
                <a:gridCol w="958470">
                  <a:extLst>
                    <a:ext uri="{9D8B030D-6E8A-4147-A177-3AD203B41FA5}">
                      <a16:colId xmlns:a16="http://schemas.microsoft.com/office/drawing/2014/main" val="252977201"/>
                    </a:ext>
                  </a:extLst>
                </a:gridCol>
                <a:gridCol w="6106873">
                  <a:extLst>
                    <a:ext uri="{9D8B030D-6E8A-4147-A177-3AD203B41FA5}">
                      <a16:colId xmlns:a16="http://schemas.microsoft.com/office/drawing/2014/main" val="3396690203"/>
                    </a:ext>
                  </a:extLst>
                </a:gridCol>
              </a:tblGrid>
              <a:tr h="370840">
                <a:tc>
                  <a:txBody>
                    <a:bodyPr/>
                    <a:lstStyle/>
                    <a:p>
                      <a:r>
                        <a:rPr lang="fr-CA" sz="2800" b="1" dirty="0">
                          <a:solidFill>
                            <a:schemeClr val="tx1">
                              <a:lumMod val="50000"/>
                              <a:lumOff val="50000"/>
                            </a:schemeClr>
                          </a:solidFill>
                        </a:rPr>
                        <a:t>O1</a:t>
                      </a:r>
                      <a:r>
                        <a:rPr lang="fr-CA" sz="2800" b="1" dirty="0"/>
                        <a:t> </a:t>
                      </a:r>
                      <a:r>
                        <a:rPr lang="fr-CA" sz="2800" b="1" dirty="0">
                          <a:solidFill>
                            <a:srgbClr val="FFC000"/>
                          </a:solidFill>
                        </a:rPr>
                        <a:t>&gt;</a:t>
                      </a:r>
                      <a:endParaRPr lang="fr-FR" sz="2800" dirty="0"/>
                    </a:p>
                  </a:txBody>
                  <a:tcPr marL="108000" marR="108000" marT="108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800" dirty="0">
                          <a:effectLst/>
                        </a:rPr>
                        <a:t>Cerner les caractéristiques et la structure d’une situation d’apprentissage et d’évaluation.</a:t>
                      </a:r>
                    </a:p>
                  </a:txBody>
                  <a:tcPr marL="108000" marR="108000" marT="108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117305189"/>
                  </a:ext>
                </a:extLst>
              </a:tr>
              <a:tr h="370840">
                <a:tc>
                  <a:txBody>
                    <a:bodyPr/>
                    <a:lstStyle/>
                    <a:p>
                      <a:r>
                        <a:rPr lang="fr-CA" sz="2800" b="1" dirty="0">
                          <a:solidFill>
                            <a:schemeClr val="tx1">
                              <a:lumMod val="50000"/>
                              <a:lumOff val="50000"/>
                            </a:schemeClr>
                          </a:solidFill>
                        </a:rPr>
                        <a:t>O2</a:t>
                      </a:r>
                      <a:r>
                        <a:rPr lang="fr-CA" sz="2800" b="1" dirty="0"/>
                        <a:t> </a:t>
                      </a:r>
                      <a:r>
                        <a:rPr lang="fr-CA" sz="2800" b="1" dirty="0">
                          <a:solidFill>
                            <a:srgbClr val="FFC000"/>
                          </a:solidFill>
                        </a:rPr>
                        <a:t>&gt;</a:t>
                      </a:r>
                      <a:endParaRPr lang="fr-FR" sz="2800" dirty="0"/>
                    </a:p>
                  </a:txBody>
                  <a:tcPr marL="108000" marR="108000" marT="108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800" dirty="0">
                          <a:effectLst/>
                        </a:rPr>
                        <a:t>Planifier les apprentissages en identifiant l’intention éducative et pédagogique, les compétences ciblées et les ressources mobilisées.</a:t>
                      </a:r>
                    </a:p>
                  </a:txBody>
                  <a:tcPr marL="108000" marR="108000" marT="108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730484492"/>
                  </a:ext>
                </a:extLst>
              </a:tr>
              <a:tr h="370840">
                <a:tc>
                  <a:txBody>
                    <a:bodyPr/>
                    <a:lstStyle/>
                    <a:p>
                      <a:r>
                        <a:rPr lang="fr-CA" sz="2800" b="1" dirty="0">
                          <a:solidFill>
                            <a:schemeClr val="tx1">
                              <a:lumMod val="50000"/>
                              <a:lumOff val="50000"/>
                            </a:schemeClr>
                          </a:solidFill>
                        </a:rPr>
                        <a:t>O3</a:t>
                      </a:r>
                      <a:r>
                        <a:rPr lang="fr-CA" sz="2800" b="1" dirty="0"/>
                        <a:t> </a:t>
                      </a:r>
                      <a:r>
                        <a:rPr lang="fr-CA" sz="2800" b="1" dirty="0">
                          <a:solidFill>
                            <a:srgbClr val="FFC000"/>
                          </a:solidFill>
                        </a:rPr>
                        <a:t>&gt;</a:t>
                      </a:r>
                      <a:endParaRPr lang="fr-FR" sz="2800" dirty="0"/>
                    </a:p>
                  </a:txBody>
                  <a:tcPr marL="108000" marR="108000" marT="108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fr-CA" sz="1800" dirty="0">
                          <a:effectLst/>
                        </a:rPr>
                        <a:t>Structurer la SAE selon les trois temps de la démarche d’apprentissage.</a:t>
                      </a:r>
                      <a:endParaRPr lang="fr-FR" dirty="0"/>
                    </a:p>
                  </a:txBody>
                  <a:tcPr marL="108000" marR="108000" marT="108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988498736"/>
                  </a:ext>
                </a:extLst>
              </a:tr>
            </a:tbl>
          </a:graphicData>
        </a:graphic>
      </p:graphicFrame>
    </p:spTree>
    <p:extLst>
      <p:ext uri="{BB962C8B-B14F-4D97-AF65-F5344CB8AC3E}">
        <p14:creationId xmlns:p14="http://schemas.microsoft.com/office/powerpoint/2010/main" val="26391539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42B7D0B1-CD89-6754-E4A4-1E409F6E5D3D}"/>
              </a:ext>
            </a:extLst>
          </p:cNvPr>
          <p:cNvSpPr>
            <a:spLocks noGrp="1"/>
          </p:cNvSpPr>
          <p:nvPr>
            <p:ph type="sldNum" sz="quarter" idx="12"/>
          </p:nvPr>
        </p:nvSpPr>
        <p:spPr/>
        <p:txBody>
          <a:bodyPr/>
          <a:lstStyle/>
          <a:p>
            <a:fld id="{055BF32D-CF4B-1B43-8AA7-7C8BB1DDF0EC}" type="slidenum">
              <a:rPr lang="fr-FR" smtClean="0"/>
              <a:pPr/>
              <a:t>4</a:t>
            </a:fld>
            <a:endParaRPr lang="fr-FR" dirty="0"/>
          </a:p>
        </p:txBody>
      </p:sp>
      <p:sp>
        <p:nvSpPr>
          <p:cNvPr id="3" name="Espace réservé du pied de page 2">
            <a:extLst>
              <a:ext uri="{FF2B5EF4-FFF2-40B4-BE49-F238E27FC236}">
                <a16:creationId xmlns:a16="http://schemas.microsoft.com/office/drawing/2014/main" id="{B90AE2CE-5E93-9348-94E1-33C3557507BD}"/>
              </a:ext>
            </a:extLst>
          </p:cNvPr>
          <p:cNvSpPr>
            <a:spLocks noGrp="1"/>
          </p:cNvSpPr>
          <p:nvPr>
            <p:ph type="ftr" sz="quarter" idx="3"/>
          </p:nvPr>
        </p:nvSpPr>
        <p:spPr/>
        <p:txBody>
          <a:bodyPr/>
          <a:lstStyle/>
          <a:p>
            <a:r>
              <a:rPr lang="fr-FR"/>
              <a:t>APPRENDRE </a:t>
            </a:r>
            <a:r>
              <a:rPr lang="fr-FR" b="1">
                <a:solidFill>
                  <a:srgbClr val="FF0000"/>
                </a:solidFill>
              </a:rPr>
              <a:t>|</a:t>
            </a:r>
            <a:r>
              <a:rPr lang="fr-FR"/>
              <a:t> Module 7 </a:t>
            </a:r>
            <a:r>
              <a:rPr lang="fr-FR" b="1">
                <a:solidFill>
                  <a:srgbClr val="FF0000"/>
                </a:solidFill>
              </a:rPr>
              <a:t>|</a:t>
            </a:r>
            <a:r>
              <a:rPr lang="fr-FR"/>
              <a:t> </a:t>
            </a:r>
            <a:r>
              <a:rPr lang="fr-CA" b="1">
                <a:solidFill>
                  <a:schemeClr val="tx1">
                    <a:lumMod val="50000"/>
                    <a:lumOff val="50000"/>
                  </a:schemeClr>
                </a:solidFill>
              </a:rPr>
              <a:t>La planification d’une situation d’apprentissage</a:t>
            </a:r>
          </a:p>
        </p:txBody>
      </p:sp>
      <p:sp>
        <p:nvSpPr>
          <p:cNvPr id="4" name="Titre 3">
            <a:extLst>
              <a:ext uri="{FF2B5EF4-FFF2-40B4-BE49-F238E27FC236}">
                <a16:creationId xmlns:a16="http://schemas.microsoft.com/office/drawing/2014/main" id="{AB70B6EF-AE54-8D02-3CDE-CEC8EC07BD57}"/>
              </a:ext>
            </a:extLst>
          </p:cNvPr>
          <p:cNvSpPr>
            <a:spLocks noGrp="1"/>
          </p:cNvSpPr>
          <p:nvPr>
            <p:ph type="title"/>
          </p:nvPr>
        </p:nvSpPr>
        <p:spPr/>
        <p:txBody>
          <a:bodyPr/>
          <a:lstStyle/>
          <a:p>
            <a:r>
              <a:rPr lang="fr-FR" dirty="0"/>
              <a:t>Structure de la formation</a:t>
            </a:r>
            <a:endParaRPr lang="fr-FR"/>
          </a:p>
        </p:txBody>
      </p:sp>
      <p:sp>
        <p:nvSpPr>
          <p:cNvPr id="6" name="Rectangle : coins arrondis 5">
            <a:extLst>
              <a:ext uri="{FF2B5EF4-FFF2-40B4-BE49-F238E27FC236}">
                <a16:creationId xmlns:a16="http://schemas.microsoft.com/office/drawing/2014/main" id="{5ED743B8-FB63-8F42-E20D-723B1CBE7801}"/>
              </a:ext>
            </a:extLst>
          </p:cNvPr>
          <p:cNvSpPr/>
          <p:nvPr/>
        </p:nvSpPr>
        <p:spPr>
          <a:xfrm>
            <a:off x="794326" y="2306780"/>
            <a:ext cx="3352800" cy="3207327"/>
          </a:xfrm>
          <a:prstGeom prst="roundRect">
            <a:avLst/>
          </a:prstGeom>
          <a:solidFill>
            <a:srgbClr val="7030A0">
              <a:alpha val="50949"/>
            </a:srgbClr>
          </a:solidFill>
          <a:ln w="38100">
            <a:noFill/>
            <a:prstDash val="solid"/>
            <a:round/>
          </a:ln>
          <a:effectLst>
            <a:outerShdw blurRad="63500" sx="102000" sy="102000" algn="ctr" rotWithShape="0">
              <a:schemeClr val="tx1">
                <a:alpha val="19000"/>
              </a:schemeClr>
            </a:outerShdw>
          </a:effectLst>
        </p:spPr>
        <p:style>
          <a:lnRef idx="2">
            <a:schemeClr val="dk1"/>
          </a:lnRef>
          <a:fillRef idx="1">
            <a:schemeClr val="lt1"/>
          </a:fillRef>
          <a:effectRef idx="0">
            <a:schemeClr val="dk1"/>
          </a:effectRef>
          <a:fontRef idx="minor">
            <a:schemeClr val="dk1"/>
          </a:fontRef>
        </p:style>
        <p:txBody>
          <a:bodyPr lIns="180000" tIns="180000" rIns="180000" bIns="180000" rtlCol="0" anchor="ctr"/>
          <a:lstStyle/>
          <a:p>
            <a:pPr algn="ctr"/>
            <a:r>
              <a:rPr lang="fr-CA" sz="3600" b="1"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1</a:t>
            </a:r>
          </a:p>
          <a:p>
            <a:pPr algn="ctr">
              <a:spcAft>
                <a:spcPts val="1200"/>
              </a:spcAft>
            </a:pPr>
            <a:r>
              <a:rPr lang="fr-CA" sz="1800" b="1"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Appropriation : préparation des apprentissages</a:t>
            </a:r>
          </a:p>
          <a:p>
            <a:pPr marL="180000" indent="-180000">
              <a:spcAft>
                <a:spcPts val="400"/>
              </a:spcAft>
              <a:buClr>
                <a:srgbClr val="FFC000"/>
              </a:buClr>
              <a:buFont typeface="Wingdings" pitchFamily="2" charset="2"/>
              <a:buChar char="§"/>
            </a:pPr>
            <a:r>
              <a:rPr lang="fr-CA" sz="1600" b="1" u="none"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Mise en situation </a:t>
            </a:r>
          </a:p>
          <a:p>
            <a:pPr marL="180000" indent="-180000">
              <a:spcAft>
                <a:spcPts val="400"/>
              </a:spcAft>
              <a:buClr>
                <a:srgbClr val="FFC000"/>
              </a:buClr>
              <a:buFont typeface="Wingdings" pitchFamily="2" charset="2"/>
              <a:buChar char="§"/>
            </a:pPr>
            <a:r>
              <a:rPr lang="fr-CA" sz="1600" b="1" u="none"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Le niveau de complexité d’une tâche</a:t>
            </a:r>
          </a:p>
          <a:p>
            <a:pPr marL="180000" indent="-180000">
              <a:spcAft>
                <a:spcPts val="400"/>
              </a:spcAft>
              <a:buClr>
                <a:srgbClr val="FFC000"/>
              </a:buClr>
              <a:buFont typeface="Wingdings" pitchFamily="2" charset="2"/>
              <a:buChar char="§"/>
            </a:pPr>
            <a:r>
              <a:rPr lang="fr-CA" sz="1600" b="1" u="none"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Les caractéristiques </a:t>
            </a:r>
            <a:br>
              <a:rPr lang="fr-CA" sz="1600" b="1" u="none"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br>
            <a:r>
              <a:rPr lang="fr-CA" sz="1600" b="1" u="none"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de la SAE</a:t>
            </a:r>
          </a:p>
        </p:txBody>
      </p:sp>
      <p:sp>
        <p:nvSpPr>
          <p:cNvPr id="7" name="Rectangle : coins arrondis 6">
            <a:extLst>
              <a:ext uri="{FF2B5EF4-FFF2-40B4-BE49-F238E27FC236}">
                <a16:creationId xmlns:a16="http://schemas.microsoft.com/office/drawing/2014/main" id="{A6151CB3-1450-C95D-BCA3-C98BE2C8E7EE}"/>
              </a:ext>
            </a:extLst>
          </p:cNvPr>
          <p:cNvSpPr/>
          <p:nvPr/>
        </p:nvSpPr>
        <p:spPr>
          <a:xfrm>
            <a:off x="4368800" y="2306780"/>
            <a:ext cx="3352800" cy="3207327"/>
          </a:xfrm>
          <a:prstGeom prst="roundRect">
            <a:avLst/>
          </a:prstGeom>
          <a:solidFill>
            <a:srgbClr val="FCFCFC"/>
          </a:solidFill>
          <a:ln>
            <a:noFill/>
          </a:ln>
          <a:effectLst>
            <a:outerShdw blurRad="63500" sx="102000" sy="102000" algn="ctr" rotWithShape="0">
              <a:prstClr val="black">
                <a:alpha val="10000"/>
              </a:prstClr>
            </a:outerShdw>
          </a:effectLst>
        </p:spPr>
        <p:style>
          <a:lnRef idx="2">
            <a:schemeClr val="dk1"/>
          </a:lnRef>
          <a:fillRef idx="1">
            <a:schemeClr val="lt1"/>
          </a:fillRef>
          <a:effectRef idx="0">
            <a:schemeClr val="dk1"/>
          </a:effectRef>
          <a:fontRef idx="minor">
            <a:schemeClr val="dk1"/>
          </a:fontRef>
        </p:style>
        <p:txBody>
          <a:bodyPr lIns="180000" tIns="180000" rIns="180000" bIns="180000" rtlCol="0" anchor="ctr"/>
          <a:lstStyle/>
          <a:p>
            <a:pPr algn="ctr"/>
            <a:r>
              <a:rPr lang="fr-CA" sz="3600" b="1" kern="1200" dirty="0">
                <a:solidFill>
                  <a:schemeClr val="bg1">
                    <a:lumMod val="75000"/>
                  </a:schemeClr>
                </a:solidFill>
                <a:latin typeface="Noto Sans" panose="020B0502040504020204" pitchFamily="34" charset="0"/>
                <a:ea typeface="Noto Sans" panose="020B0502040504020204" pitchFamily="34" charset="0"/>
                <a:cs typeface="Noto Sans" panose="020B0502040504020204" pitchFamily="34" charset="0"/>
              </a:rPr>
              <a:t>2</a:t>
            </a:r>
          </a:p>
          <a:p>
            <a:pPr algn="ctr"/>
            <a:r>
              <a:rPr lang="fr-CA" sz="1800" b="1"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Accompagnement :</a:t>
            </a:r>
            <a:r>
              <a:rPr lang="fr-CA" sz="1800" b="1" kern="1200" baseline="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 r</a:t>
            </a:r>
            <a:r>
              <a:rPr lang="fr-CA" sz="1800" b="1"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éalisation des apprentissages</a:t>
            </a:r>
          </a:p>
          <a:p>
            <a:pPr algn="ctr"/>
            <a:endParaRPr lang="fr-CA" sz="1200"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endParaRPr>
          </a:p>
          <a:p>
            <a:pPr algn="ctr"/>
            <a:r>
              <a:rPr lang="fr-CA" sz="1600" b="1" kern="1200" dirty="0">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rPr>
              <a:t>La structure d’une SAE</a:t>
            </a:r>
          </a:p>
        </p:txBody>
      </p:sp>
      <p:sp>
        <p:nvSpPr>
          <p:cNvPr id="8" name="Rectangle : coins arrondis 7">
            <a:extLst>
              <a:ext uri="{FF2B5EF4-FFF2-40B4-BE49-F238E27FC236}">
                <a16:creationId xmlns:a16="http://schemas.microsoft.com/office/drawing/2014/main" id="{06F145B5-96FF-3CB2-2A03-5D541D9624CE}"/>
              </a:ext>
            </a:extLst>
          </p:cNvPr>
          <p:cNvSpPr/>
          <p:nvPr/>
        </p:nvSpPr>
        <p:spPr>
          <a:xfrm>
            <a:off x="7906327" y="2306780"/>
            <a:ext cx="3352800" cy="3207327"/>
          </a:xfrm>
          <a:prstGeom prst="roundRect">
            <a:avLst/>
          </a:prstGeom>
          <a:solidFill>
            <a:srgbClr val="FCFCFC"/>
          </a:solidFill>
          <a:ln>
            <a:noFill/>
          </a:ln>
          <a:effectLst>
            <a:outerShdw blurRad="63500" sx="102000" sy="102000" algn="ctr" rotWithShape="0">
              <a:prstClr val="black">
                <a:alpha val="10000"/>
              </a:prstClr>
            </a:outerShdw>
          </a:effectLst>
        </p:spPr>
        <p:style>
          <a:lnRef idx="2">
            <a:schemeClr val="dk1"/>
          </a:lnRef>
          <a:fillRef idx="1">
            <a:schemeClr val="lt1"/>
          </a:fillRef>
          <a:effectRef idx="0">
            <a:schemeClr val="dk1"/>
          </a:effectRef>
          <a:fontRef idx="minor">
            <a:schemeClr val="dk1"/>
          </a:fontRef>
        </p:style>
        <p:txBody>
          <a:bodyPr lIns="180000" tIns="180000" rIns="180000" bIns="180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A" sz="3600" b="1" i="0" u="none" strike="noStrike" kern="1200" cap="none" spc="0" normalizeH="0" baseline="0" noProof="0" dirty="0">
                <a:ln>
                  <a:noFill/>
                </a:ln>
                <a:solidFill>
                  <a:srgbClr val="FFFFFF">
                    <a:lumMod val="75000"/>
                  </a:srgbClr>
                </a:solidFill>
                <a:effectLst/>
                <a:uLnTx/>
                <a:uFillTx/>
                <a:latin typeface="Noto Sans" panose="020B0502040504020204" pitchFamily="34" charset="0"/>
                <a:ea typeface="Noto Sans" panose="020B0502040504020204" pitchFamily="34" charset="0"/>
                <a:cs typeface="Noto Sans" panose="020B0502040504020204" pitchFamily="34" charset="0"/>
              </a:rPr>
              <a:t>3</a:t>
            </a:r>
          </a:p>
          <a:p>
            <a:pPr algn="ctr"/>
            <a:r>
              <a:rPr lang="fr-CA" sz="1800" b="1"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Autonomie</a:t>
            </a:r>
            <a:r>
              <a:rPr lang="fr-CA" sz="1800" b="1" kern="1200" baseline="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 : i</a:t>
            </a:r>
            <a:r>
              <a:rPr lang="fr-CA" sz="1800" b="1"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ntégration des apprentissages</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fr-CA" sz="1200"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fr-CA" sz="1600" b="1" kern="1200" dirty="0">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rPr>
              <a:t>Évaluer et planifier </a:t>
            </a:r>
            <a:br>
              <a:rPr lang="fr-CA" sz="1600" b="1" kern="1200" dirty="0">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rPr>
            </a:br>
            <a:r>
              <a:rPr lang="fr-CA" sz="1600" b="1" kern="1200" dirty="0">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rPr>
              <a:t>une SAE à partir des caractéristiques requises</a:t>
            </a:r>
          </a:p>
        </p:txBody>
      </p:sp>
    </p:spTree>
    <p:extLst>
      <p:ext uri="{BB962C8B-B14F-4D97-AF65-F5344CB8AC3E}">
        <p14:creationId xmlns:p14="http://schemas.microsoft.com/office/powerpoint/2010/main" val="39105622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A1167827-C31F-F87E-1F3A-0CD9A9D8F7D0}"/>
              </a:ext>
            </a:extLst>
          </p:cNvPr>
          <p:cNvSpPr>
            <a:spLocks noGrp="1"/>
          </p:cNvSpPr>
          <p:nvPr>
            <p:ph type="sldNum" sz="quarter" idx="12"/>
          </p:nvPr>
        </p:nvSpPr>
        <p:spPr/>
        <p:txBody>
          <a:bodyPr/>
          <a:lstStyle/>
          <a:p>
            <a:fld id="{055BF32D-CF4B-1B43-8AA7-7C8BB1DDF0EC}" type="slidenum">
              <a:rPr lang="fr-FR" smtClean="0"/>
              <a:pPr/>
              <a:t>5</a:t>
            </a:fld>
            <a:endParaRPr lang="fr-FR" dirty="0"/>
          </a:p>
        </p:txBody>
      </p:sp>
      <p:sp>
        <p:nvSpPr>
          <p:cNvPr id="3" name="Espace réservé du pied de page 2">
            <a:extLst>
              <a:ext uri="{FF2B5EF4-FFF2-40B4-BE49-F238E27FC236}">
                <a16:creationId xmlns:a16="http://schemas.microsoft.com/office/drawing/2014/main" id="{DD2C17F0-9EA3-C601-258D-57A8B5E8E992}"/>
              </a:ext>
            </a:extLst>
          </p:cNvPr>
          <p:cNvSpPr>
            <a:spLocks noGrp="1"/>
          </p:cNvSpPr>
          <p:nvPr>
            <p:ph type="ftr" sz="quarter" idx="3"/>
          </p:nvPr>
        </p:nvSpPr>
        <p:spPr/>
        <p:txBody>
          <a:bodyPr/>
          <a:lstStyle/>
          <a:p>
            <a:r>
              <a:rPr lang="fr-FR"/>
              <a:t>APPRENDRE </a:t>
            </a:r>
            <a:r>
              <a:rPr lang="fr-FR" b="1">
                <a:solidFill>
                  <a:srgbClr val="FF0000"/>
                </a:solidFill>
              </a:rPr>
              <a:t>|</a:t>
            </a:r>
            <a:r>
              <a:rPr lang="fr-FR"/>
              <a:t> Module 7 </a:t>
            </a:r>
            <a:r>
              <a:rPr lang="fr-FR" b="1">
                <a:solidFill>
                  <a:srgbClr val="FF0000"/>
                </a:solidFill>
              </a:rPr>
              <a:t>|</a:t>
            </a:r>
            <a:r>
              <a:rPr lang="fr-FR"/>
              <a:t> </a:t>
            </a:r>
            <a:r>
              <a:rPr lang="fr-CA" b="1">
                <a:solidFill>
                  <a:schemeClr val="tx1">
                    <a:lumMod val="50000"/>
                    <a:lumOff val="50000"/>
                  </a:schemeClr>
                </a:solidFill>
              </a:rPr>
              <a:t>La planification d’une situation d’apprentissage</a:t>
            </a:r>
          </a:p>
        </p:txBody>
      </p:sp>
      <p:sp>
        <p:nvSpPr>
          <p:cNvPr id="4" name="Titre 3">
            <a:extLst>
              <a:ext uri="{FF2B5EF4-FFF2-40B4-BE49-F238E27FC236}">
                <a16:creationId xmlns:a16="http://schemas.microsoft.com/office/drawing/2014/main" id="{7F0F9798-6A95-B208-65BB-780D33A435DC}"/>
              </a:ext>
            </a:extLst>
          </p:cNvPr>
          <p:cNvSpPr>
            <a:spLocks noGrp="1"/>
          </p:cNvSpPr>
          <p:nvPr>
            <p:ph type="title"/>
          </p:nvPr>
        </p:nvSpPr>
        <p:spPr/>
        <p:txBody>
          <a:bodyPr/>
          <a:lstStyle/>
          <a:p>
            <a:r>
              <a:rPr lang="fr-FR" dirty="0"/>
              <a:t>Activités de préparation</a:t>
            </a:r>
            <a:endParaRPr lang="fr-FR"/>
          </a:p>
        </p:txBody>
      </p:sp>
      <p:grpSp>
        <p:nvGrpSpPr>
          <p:cNvPr id="6" name="Groupe 5">
            <a:extLst>
              <a:ext uri="{FF2B5EF4-FFF2-40B4-BE49-F238E27FC236}">
                <a16:creationId xmlns:a16="http://schemas.microsoft.com/office/drawing/2014/main" id="{D35BFC7D-6CC3-A1F0-4423-BB21E5E94156}"/>
              </a:ext>
            </a:extLst>
          </p:cNvPr>
          <p:cNvGrpSpPr/>
          <p:nvPr/>
        </p:nvGrpSpPr>
        <p:grpSpPr>
          <a:xfrm>
            <a:off x="1263722" y="2198669"/>
            <a:ext cx="9965823" cy="3421295"/>
            <a:chOff x="1263722" y="2198669"/>
            <a:chExt cx="9965823" cy="3421295"/>
          </a:xfrm>
        </p:grpSpPr>
        <p:sp>
          <p:nvSpPr>
            <p:cNvPr id="7" name="Flèche droite à entaille 6">
              <a:extLst>
                <a:ext uri="{FF2B5EF4-FFF2-40B4-BE49-F238E27FC236}">
                  <a16:creationId xmlns:a16="http://schemas.microsoft.com/office/drawing/2014/main" id="{2BA30753-4DA1-D744-F882-749BF60405AF}"/>
                </a:ext>
              </a:extLst>
            </p:cNvPr>
            <p:cNvSpPr/>
            <p:nvPr/>
          </p:nvSpPr>
          <p:spPr>
            <a:xfrm>
              <a:off x="1263722" y="3225057"/>
              <a:ext cx="9965823" cy="1368518"/>
            </a:xfrm>
            <a:prstGeom prst="notchedRightArrow">
              <a:avLst/>
            </a:prstGeom>
            <a:gradFill flip="none" rotWithShape="1">
              <a:gsLst>
                <a:gs pos="63000">
                  <a:schemeClr val="accent2"/>
                </a:gs>
                <a:gs pos="0">
                  <a:schemeClr val="accent2">
                    <a:lumMod val="49753"/>
                    <a:lumOff val="50247"/>
                  </a:schemeClr>
                </a:gs>
                <a:gs pos="100000">
                  <a:srgbClr val="FFC000"/>
                </a:gs>
              </a:gsLst>
              <a:lin ang="10800000" scaled="1"/>
              <a:tileRect/>
            </a:gradFill>
            <a:effectLst>
              <a:outerShdw blurRad="50800" dist="38100" dir="10800000" algn="r" rotWithShape="0">
                <a:prstClr val="black">
                  <a:alpha val="13856"/>
                </a:prstClr>
              </a:outerShdw>
            </a:effectLst>
          </p:spPr>
          <p:style>
            <a:lnRef idx="0">
              <a:schemeClr val="accent2">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txBody>
            <a:bodyPr/>
            <a:lstStyle/>
            <a:p>
              <a:endParaRPr lang="fr-FR" dirty="0"/>
            </a:p>
          </p:txBody>
        </p:sp>
        <p:sp>
          <p:nvSpPr>
            <p:cNvPr id="8" name="Forme libre 7">
              <a:extLst>
                <a:ext uri="{FF2B5EF4-FFF2-40B4-BE49-F238E27FC236}">
                  <a16:creationId xmlns:a16="http://schemas.microsoft.com/office/drawing/2014/main" id="{FF16A40F-7093-CBDB-1E92-C9B56764DBB3}"/>
                </a:ext>
              </a:extLst>
            </p:cNvPr>
            <p:cNvSpPr/>
            <p:nvPr/>
          </p:nvSpPr>
          <p:spPr>
            <a:xfrm>
              <a:off x="1268101" y="2198669"/>
              <a:ext cx="2890477" cy="1368518"/>
            </a:xfrm>
            <a:custGeom>
              <a:avLst/>
              <a:gdLst>
                <a:gd name="connsiteX0" fmla="*/ 0 w 2890477"/>
                <a:gd name="connsiteY0" fmla="*/ 0 h 1368518"/>
                <a:gd name="connsiteX1" fmla="*/ 2890477 w 2890477"/>
                <a:gd name="connsiteY1" fmla="*/ 0 h 1368518"/>
                <a:gd name="connsiteX2" fmla="*/ 2890477 w 2890477"/>
                <a:gd name="connsiteY2" fmla="*/ 1368518 h 1368518"/>
                <a:gd name="connsiteX3" fmla="*/ 0 w 2890477"/>
                <a:gd name="connsiteY3" fmla="*/ 1368518 h 1368518"/>
                <a:gd name="connsiteX4" fmla="*/ 0 w 2890477"/>
                <a:gd name="connsiteY4" fmla="*/ 0 h 13685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90477" h="1368518">
                  <a:moveTo>
                    <a:pt x="0" y="0"/>
                  </a:moveTo>
                  <a:lnTo>
                    <a:pt x="2890477" y="0"/>
                  </a:lnTo>
                  <a:lnTo>
                    <a:pt x="2890477" y="1368518"/>
                  </a:lnTo>
                  <a:lnTo>
                    <a:pt x="0" y="136851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70688" tIns="170688" rIns="170688" bIns="170688" numCol="1" spcCol="1270" anchor="b" anchorCtr="0">
              <a:noAutofit/>
            </a:bodyPr>
            <a:lstStyle/>
            <a:p>
              <a:pPr marL="0" lvl="0" indent="0" algn="ctr" defTabSz="1066800">
                <a:lnSpc>
                  <a:spcPct val="90000"/>
                </a:lnSpc>
                <a:spcBef>
                  <a:spcPct val="0"/>
                </a:spcBef>
                <a:spcAft>
                  <a:spcPct val="35000"/>
                </a:spcAft>
                <a:buNone/>
              </a:pPr>
              <a:r>
                <a:rPr lang="fr-CA" sz="2800" b="1" i="0"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Activité 1</a:t>
              </a:r>
              <a:r>
                <a:rPr lang="fr-CA" sz="2000" b="1" i="0"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 </a:t>
              </a:r>
              <a:br>
                <a:rPr lang="fr-CA" sz="2000" b="1" i="0" kern="1200" dirty="0">
                  <a:solidFill>
                    <a:schemeClr val="tx1"/>
                  </a:solidFill>
                  <a:latin typeface="Noto Sans" panose="020B0502040504020204" pitchFamily="34" charset="0"/>
                  <a:ea typeface="Noto Sans" panose="020B0502040504020204" pitchFamily="34" charset="0"/>
                  <a:cs typeface="Noto Sans" panose="020B0502040504020204" pitchFamily="34" charset="0"/>
                </a:rPr>
              </a:br>
              <a:r>
                <a:rPr lang="fr-CA" sz="2000" b="0" i="0" kern="1200" dirty="0">
                  <a:solidFill>
                    <a:schemeClr val="tx1"/>
                  </a:solidFill>
                  <a:latin typeface="Noto Sans" panose="020B0502040504020204" pitchFamily="34" charset="0"/>
                  <a:ea typeface="Noto Sans" panose="020B0502040504020204" pitchFamily="34" charset="0"/>
                  <a:cs typeface="Noto Sans" panose="020B0502040504020204" pitchFamily="34" charset="0"/>
                </a:rPr>
                <a:t>Mise en situation</a:t>
              </a:r>
              <a:endParaRPr lang="fr-ES" sz="2000" kern="1200" dirty="0">
                <a:solidFill>
                  <a:schemeClr val="tx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9" name="Ellipse 8">
              <a:extLst>
                <a:ext uri="{FF2B5EF4-FFF2-40B4-BE49-F238E27FC236}">
                  <a16:creationId xmlns:a16="http://schemas.microsoft.com/office/drawing/2014/main" id="{40120042-665D-0B01-9F8E-CD9ADF292779}"/>
                </a:ext>
              </a:extLst>
            </p:cNvPr>
            <p:cNvSpPr/>
            <p:nvPr/>
          </p:nvSpPr>
          <p:spPr>
            <a:xfrm>
              <a:off x="2542275" y="3738251"/>
              <a:ext cx="342129" cy="342129"/>
            </a:xfrm>
            <a:prstGeom prst="ellipse">
              <a:avLst/>
            </a:prstGeom>
            <a:solidFill>
              <a:srgbClr val="7030A0">
                <a:alpha val="30744"/>
              </a:srgbClr>
            </a:solid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a:lstStyle/>
            <a:p>
              <a:endParaRPr lang="fr-FR"/>
            </a:p>
          </p:txBody>
        </p:sp>
        <p:sp>
          <p:nvSpPr>
            <p:cNvPr id="10" name="Forme libre 9">
              <a:extLst>
                <a:ext uri="{FF2B5EF4-FFF2-40B4-BE49-F238E27FC236}">
                  <a16:creationId xmlns:a16="http://schemas.microsoft.com/office/drawing/2014/main" id="{BAE2E7D1-E0B4-CC0E-95E4-D2CF72467074}"/>
                </a:ext>
              </a:extLst>
            </p:cNvPr>
            <p:cNvSpPr/>
            <p:nvPr/>
          </p:nvSpPr>
          <p:spPr>
            <a:xfrm>
              <a:off x="4067624" y="4251446"/>
              <a:ext cx="3353183" cy="1368518"/>
            </a:xfrm>
            <a:custGeom>
              <a:avLst/>
              <a:gdLst>
                <a:gd name="connsiteX0" fmla="*/ 0 w 2890477"/>
                <a:gd name="connsiteY0" fmla="*/ 0 h 1368518"/>
                <a:gd name="connsiteX1" fmla="*/ 2890477 w 2890477"/>
                <a:gd name="connsiteY1" fmla="*/ 0 h 1368518"/>
                <a:gd name="connsiteX2" fmla="*/ 2890477 w 2890477"/>
                <a:gd name="connsiteY2" fmla="*/ 1368518 h 1368518"/>
                <a:gd name="connsiteX3" fmla="*/ 0 w 2890477"/>
                <a:gd name="connsiteY3" fmla="*/ 1368518 h 1368518"/>
                <a:gd name="connsiteX4" fmla="*/ 0 w 2890477"/>
                <a:gd name="connsiteY4" fmla="*/ 0 h 13685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90477" h="1368518">
                  <a:moveTo>
                    <a:pt x="0" y="0"/>
                  </a:moveTo>
                  <a:lnTo>
                    <a:pt x="2890477" y="0"/>
                  </a:lnTo>
                  <a:lnTo>
                    <a:pt x="2890477" y="1368518"/>
                  </a:lnTo>
                  <a:lnTo>
                    <a:pt x="0" y="136851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70688" tIns="170688" rIns="170688" bIns="170688" numCol="1" spcCol="1270" anchor="t" anchorCtr="0">
              <a:noAutofit/>
            </a:bodyPr>
            <a:lstStyle/>
            <a:p>
              <a:pPr marL="0" lvl="0" indent="0" algn="ctr" defTabSz="1066800">
                <a:lnSpc>
                  <a:spcPct val="90000"/>
                </a:lnSpc>
                <a:spcBef>
                  <a:spcPct val="0"/>
                </a:spcBef>
                <a:spcAft>
                  <a:spcPct val="35000"/>
                </a:spcAft>
                <a:buNone/>
              </a:pPr>
              <a:r>
                <a:rPr lang="fr-CA" sz="2800" b="1" i="0"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Activité 2</a:t>
              </a:r>
              <a:r>
                <a:rPr lang="fr-CA" sz="2000" b="1" i="0"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  </a:t>
              </a:r>
              <a:br>
                <a:rPr lang="fr-CA" sz="2000" b="1" i="0" kern="1200" dirty="0">
                  <a:latin typeface="Noto Sans" panose="020B0502040504020204" pitchFamily="34" charset="0"/>
                  <a:ea typeface="Noto Sans" panose="020B0502040504020204" pitchFamily="34" charset="0"/>
                  <a:cs typeface="Noto Sans" panose="020B0502040504020204" pitchFamily="34" charset="0"/>
                </a:rPr>
              </a:br>
              <a:r>
                <a:rPr lang="en-US" sz="2000" b="0" i="0" kern="1200" dirty="0">
                  <a:latin typeface="Noto Sans" panose="020B0502040504020204" pitchFamily="34" charset="0"/>
                  <a:ea typeface="Noto Sans" panose="020B0502040504020204" pitchFamily="34" charset="0"/>
                  <a:cs typeface="Noto Sans" panose="020B0502040504020204" pitchFamily="34" charset="0"/>
                </a:rPr>
                <a:t>Le niveau de complexité d’une tâche</a:t>
              </a:r>
              <a:endParaRPr lang="fr-ES" sz="2000" kern="1200" dirty="0">
                <a:latin typeface="Noto Sans" panose="020B0502040504020204" pitchFamily="34" charset="0"/>
                <a:ea typeface="Noto Sans" panose="020B0502040504020204" pitchFamily="34" charset="0"/>
                <a:cs typeface="Noto Sans" panose="020B0502040504020204" pitchFamily="34" charset="0"/>
              </a:endParaRPr>
            </a:p>
          </p:txBody>
        </p:sp>
        <p:sp>
          <p:nvSpPr>
            <p:cNvPr id="11" name="Ellipse 10">
              <a:extLst>
                <a:ext uri="{FF2B5EF4-FFF2-40B4-BE49-F238E27FC236}">
                  <a16:creationId xmlns:a16="http://schemas.microsoft.com/office/drawing/2014/main" id="{7235272A-32A4-1351-857D-3F8B1FE9F034}"/>
                </a:ext>
              </a:extLst>
            </p:cNvPr>
            <p:cNvSpPr/>
            <p:nvPr/>
          </p:nvSpPr>
          <p:spPr>
            <a:xfrm>
              <a:off x="5577277" y="3738251"/>
              <a:ext cx="342129" cy="342129"/>
            </a:xfrm>
            <a:prstGeom prst="ellipse">
              <a:avLst/>
            </a:prstGeom>
            <a:solidFill>
              <a:srgbClr val="942FB0">
                <a:alpha val="47937"/>
              </a:srgbClr>
            </a:solid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a:lstStyle/>
            <a:p>
              <a:endParaRPr lang="fr-FR"/>
            </a:p>
          </p:txBody>
        </p:sp>
        <p:sp>
          <p:nvSpPr>
            <p:cNvPr id="12" name="Forme libre 11">
              <a:extLst>
                <a:ext uri="{FF2B5EF4-FFF2-40B4-BE49-F238E27FC236}">
                  <a16:creationId xmlns:a16="http://schemas.microsoft.com/office/drawing/2014/main" id="{07CC18F9-8103-4A6E-5A00-D9D3D20AC9AB}"/>
                </a:ext>
              </a:extLst>
            </p:cNvPr>
            <p:cNvSpPr/>
            <p:nvPr/>
          </p:nvSpPr>
          <p:spPr>
            <a:xfrm>
              <a:off x="7338105" y="2198669"/>
              <a:ext cx="2890477" cy="1368518"/>
            </a:xfrm>
            <a:custGeom>
              <a:avLst/>
              <a:gdLst>
                <a:gd name="connsiteX0" fmla="*/ 0 w 2890477"/>
                <a:gd name="connsiteY0" fmla="*/ 0 h 1368518"/>
                <a:gd name="connsiteX1" fmla="*/ 2890477 w 2890477"/>
                <a:gd name="connsiteY1" fmla="*/ 0 h 1368518"/>
                <a:gd name="connsiteX2" fmla="*/ 2890477 w 2890477"/>
                <a:gd name="connsiteY2" fmla="*/ 1368518 h 1368518"/>
                <a:gd name="connsiteX3" fmla="*/ 0 w 2890477"/>
                <a:gd name="connsiteY3" fmla="*/ 1368518 h 1368518"/>
                <a:gd name="connsiteX4" fmla="*/ 0 w 2890477"/>
                <a:gd name="connsiteY4" fmla="*/ 0 h 13685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90477" h="1368518">
                  <a:moveTo>
                    <a:pt x="0" y="0"/>
                  </a:moveTo>
                  <a:lnTo>
                    <a:pt x="2890477" y="0"/>
                  </a:lnTo>
                  <a:lnTo>
                    <a:pt x="2890477" y="1368518"/>
                  </a:lnTo>
                  <a:lnTo>
                    <a:pt x="0" y="136851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70688" tIns="170688" rIns="170688" bIns="170688" numCol="1" spcCol="1270" anchor="b" anchorCtr="0">
              <a:noAutofit/>
            </a:bodyPr>
            <a:lstStyle/>
            <a:p>
              <a:pPr marL="0" lvl="0" indent="0" algn="ctr" defTabSz="1066800">
                <a:lnSpc>
                  <a:spcPct val="90000"/>
                </a:lnSpc>
                <a:spcBef>
                  <a:spcPct val="0"/>
                </a:spcBef>
                <a:spcAft>
                  <a:spcPct val="35000"/>
                </a:spcAft>
                <a:buNone/>
              </a:pPr>
              <a:r>
                <a:rPr lang="en-US" sz="2800" b="1" i="0" kern="1200" dirty="0" err="1">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Activité</a:t>
              </a:r>
              <a:r>
                <a:rPr lang="en-US" sz="2800" b="1" i="0"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 3</a:t>
              </a:r>
              <a:r>
                <a:rPr lang="en-US" sz="2000" b="1" i="0"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 </a:t>
              </a:r>
              <a:br>
                <a:rPr lang="en-US" sz="2000" b="1" i="0" kern="1200" dirty="0">
                  <a:latin typeface="Noto Sans" panose="020B0502040504020204" pitchFamily="34" charset="0"/>
                  <a:ea typeface="Noto Sans" panose="020B0502040504020204" pitchFamily="34" charset="0"/>
                  <a:cs typeface="Noto Sans" panose="020B0502040504020204" pitchFamily="34" charset="0"/>
                </a:rPr>
              </a:br>
              <a:r>
                <a:rPr lang="en-US" sz="2000" b="0" i="0" kern="1200" dirty="0" err="1">
                  <a:latin typeface="Noto Sans" panose="020B0502040504020204" pitchFamily="34" charset="0"/>
                  <a:ea typeface="Noto Sans" panose="020B0502040504020204" pitchFamily="34" charset="0"/>
                  <a:cs typeface="Noto Sans" panose="020B0502040504020204" pitchFamily="34" charset="0"/>
                </a:rPr>
                <a:t>Les caractéristiques de la SAE</a:t>
              </a:r>
              <a:endParaRPr lang="fr-ES" sz="2000" kern="1200" dirty="0">
                <a:latin typeface="Noto Sans" panose="020B0502040504020204" pitchFamily="34" charset="0"/>
                <a:ea typeface="Noto Sans" panose="020B0502040504020204" pitchFamily="34" charset="0"/>
                <a:cs typeface="Noto Sans" panose="020B0502040504020204" pitchFamily="34" charset="0"/>
              </a:endParaRPr>
            </a:p>
          </p:txBody>
        </p:sp>
        <p:sp>
          <p:nvSpPr>
            <p:cNvPr id="13" name="Ellipse 12">
              <a:extLst>
                <a:ext uri="{FF2B5EF4-FFF2-40B4-BE49-F238E27FC236}">
                  <a16:creationId xmlns:a16="http://schemas.microsoft.com/office/drawing/2014/main" id="{C03C74F3-48C8-45C9-7392-23366C32A567}"/>
                </a:ext>
              </a:extLst>
            </p:cNvPr>
            <p:cNvSpPr/>
            <p:nvPr/>
          </p:nvSpPr>
          <p:spPr>
            <a:xfrm>
              <a:off x="8612279" y="3738251"/>
              <a:ext cx="342129" cy="342129"/>
            </a:xfrm>
            <a:prstGeom prst="ellipse">
              <a:avLst/>
            </a:prstGeom>
            <a:solidFill>
              <a:srgbClr val="7C2594">
                <a:alpha val="62000"/>
              </a:srgbClr>
            </a:solid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a:lstStyle/>
            <a:p>
              <a:endParaRPr lang="fr-FR"/>
            </a:p>
          </p:txBody>
        </p:sp>
      </p:grpSp>
      <p:pic>
        <p:nvPicPr>
          <p:cNvPr id="14" name="Image 13">
            <a:extLst>
              <a:ext uri="{FF2B5EF4-FFF2-40B4-BE49-F238E27FC236}">
                <a16:creationId xmlns:a16="http://schemas.microsoft.com/office/drawing/2014/main" id="{C5AB2DE2-25CA-82A8-873E-164F5B19749D}"/>
              </a:ext>
            </a:extLst>
          </p:cNvPr>
          <p:cNvPicPr>
            <a:picLocks noChangeAspect="1"/>
          </p:cNvPicPr>
          <p:nvPr/>
        </p:nvPicPr>
        <p:blipFill>
          <a:blip r:embed="rId2"/>
          <a:stretch>
            <a:fillRect/>
          </a:stretch>
        </p:blipFill>
        <p:spPr>
          <a:xfrm>
            <a:off x="2395839" y="3591815"/>
            <a:ext cx="635000" cy="635000"/>
          </a:xfrm>
          <a:prstGeom prst="rect">
            <a:avLst/>
          </a:prstGeom>
          <a:effectLst/>
        </p:spPr>
      </p:pic>
      <p:pic>
        <p:nvPicPr>
          <p:cNvPr id="15" name="Image 14">
            <a:extLst>
              <a:ext uri="{FF2B5EF4-FFF2-40B4-BE49-F238E27FC236}">
                <a16:creationId xmlns:a16="http://schemas.microsoft.com/office/drawing/2014/main" id="{613A9846-083F-63B2-D5B6-8790152CF6F1}"/>
              </a:ext>
            </a:extLst>
          </p:cNvPr>
          <p:cNvPicPr>
            <a:picLocks noChangeAspect="1"/>
          </p:cNvPicPr>
          <p:nvPr/>
        </p:nvPicPr>
        <p:blipFill>
          <a:blip r:embed="rId2"/>
          <a:stretch>
            <a:fillRect/>
          </a:stretch>
        </p:blipFill>
        <p:spPr>
          <a:xfrm>
            <a:off x="5426716" y="3591815"/>
            <a:ext cx="635000" cy="635000"/>
          </a:xfrm>
          <a:prstGeom prst="rect">
            <a:avLst/>
          </a:prstGeom>
          <a:effectLst/>
        </p:spPr>
      </p:pic>
      <p:pic>
        <p:nvPicPr>
          <p:cNvPr id="16" name="Image 15">
            <a:extLst>
              <a:ext uri="{FF2B5EF4-FFF2-40B4-BE49-F238E27FC236}">
                <a16:creationId xmlns:a16="http://schemas.microsoft.com/office/drawing/2014/main" id="{35AB281B-895C-B643-9E12-04A596AF9F18}"/>
              </a:ext>
            </a:extLst>
          </p:cNvPr>
          <p:cNvPicPr>
            <a:picLocks noChangeAspect="1"/>
          </p:cNvPicPr>
          <p:nvPr/>
        </p:nvPicPr>
        <p:blipFill>
          <a:blip r:embed="rId2"/>
          <a:stretch>
            <a:fillRect/>
          </a:stretch>
        </p:blipFill>
        <p:spPr>
          <a:xfrm>
            <a:off x="8467867" y="3591815"/>
            <a:ext cx="635000" cy="635000"/>
          </a:xfrm>
          <a:prstGeom prst="rect">
            <a:avLst/>
          </a:prstGeom>
          <a:effectLst/>
        </p:spPr>
      </p:pic>
    </p:spTree>
    <p:extLst>
      <p:ext uri="{BB962C8B-B14F-4D97-AF65-F5344CB8AC3E}">
        <p14:creationId xmlns:p14="http://schemas.microsoft.com/office/powerpoint/2010/main" val="38369899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77061236-F7EB-472D-51A1-C3D5A0F67D8C}"/>
              </a:ext>
            </a:extLst>
          </p:cNvPr>
          <p:cNvSpPr>
            <a:spLocks noGrp="1"/>
          </p:cNvSpPr>
          <p:nvPr>
            <p:ph type="sldNum" sz="quarter" idx="12"/>
          </p:nvPr>
        </p:nvSpPr>
        <p:spPr/>
        <p:txBody>
          <a:bodyPr/>
          <a:lstStyle/>
          <a:p>
            <a:fld id="{055BF32D-CF4B-1B43-8AA7-7C8BB1DDF0EC}" type="slidenum">
              <a:rPr lang="fr-FR" smtClean="0"/>
              <a:pPr/>
              <a:t>6</a:t>
            </a:fld>
            <a:endParaRPr lang="fr-FR" dirty="0"/>
          </a:p>
        </p:txBody>
      </p:sp>
      <p:sp>
        <p:nvSpPr>
          <p:cNvPr id="3" name="Espace réservé du pied de page 2">
            <a:extLst>
              <a:ext uri="{FF2B5EF4-FFF2-40B4-BE49-F238E27FC236}">
                <a16:creationId xmlns:a16="http://schemas.microsoft.com/office/drawing/2014/main" id="{DF4A85E7-853E-8974-C238-0AB5D32C28FE}"/>
              </a:ext>
            </a:extLst>
          </p:cNvPr>
          <p:cNvSpPr>
            <a:spLocks noGrp="1"/>
          </p:cNvSpPr>
          <p:nvPr>
            <p:ph type="ftr" sz="quarter" idx="3"/>
          </p:nvPr>
        </p:nvSpPr>
        <p:spPr/>
        <p:txBody>
          <a:bodyPr/>
          <a:lstStyle/>
          <a:p>
            <a:r>
              <a:rPr lang="fr-FR"/>
              <a:t>APPRENDRE </a:t>
            </a:r>
            <a:r>
              <a:rPr lang="fr-FR" b="1">
                <a:solidFill>
                  <a:srgbClr val="FF0000"/>
                </a:solidFill>
              </a:rPr>
              <a:t>|</a:t>
            </a:r>
            <a:r>
              <a:rPr lang="fr-FR"/>
              <a:t> Module 7 </a:t>
            </a:r>
            <a:r>
              <a:rPr lang="fr-FR" b="1">
                <a:solidFill>
                  <a:srgbClr val="FF0000"/>
                </a:solidFill>
              </a:rPr>
              <a:t>|</a:t>
            </a:r>
            <a:r>
              <a:rPr lang="fr-FR"/>
              <a:t> </a:t>
            </a:r>
            <a:r>
              <a:rPr lang="fr-CA" b="1">
                <a:solidFill>
                  <a:schemeClr val="tx1">
                    <a:lumMod val="50000"/>
                    <a:lumOff val="50000"/>
                  </a:schemeClr>
                </a:solidFill>
              </a:rPr>
              <a:t>La planification d’une situation d’apprentissage</a:t>
            </a:r>
          </a:p>
        </p:txBody>
      </p:sp>
      <p:sp>
        <p:nvSpPr>
          <p:cNvPr id="4" name="Titre 3">
            <a:extLst>
              <a:ext uri="{FF2B5EF4-FFF2-40B4-BE49-F238E27FC236}">
                <a16:creationId xmlns:a16="http://schemas.microsoft.com/office/drawing/2014/main" id="{3FCD2888-8DB8-DFBD-AB2F-EDD4B73AFB8F}"/>
              </a:ext>
            </a:extLst>
          </p:cNvPr>
          <p:cNvSpPr>
            <a:spLocks noGrp="1"/>
          </p:cNvSpPr>
          <p:nvPr>
            <p:ph type="title"/>
          </p:nvPr>
        </p:nvSpPr>
        <p:spPr/>
        <p:txBody>
          <a:bodyPr/>
          <a:lstStyle/>
          <a:p>
            <a:r>
              <a:rPr lang="fr-FR" sz="4000">
                <a:solidFill>
                  <a:srgbClr val="FFC000"/>
                </a:solidFill>
              </a:rPr>
              <a:t>Activité 1</a:t>
            </a:r>
            <a:br>
              <a:rPr lang="fr-FR"/>
            </a:br>
            <a:r>
              <a:rPr lang="fr-FR"/>
              <a:t>Mise en situation</a:t>
            </a:r>
          </a:p>
        </p:txBody>
      </p:sp>
      <p:sp>
        <p:nvSpPr>
          <p:cNvPr id="6" name="ZoneTexte 5">
            <a:extLst>
              <a:ext uri="{FF2B5EF4-FFF2-40B4-BE49-F238E27FC236}">
                <a16:creationId xmlns:a16="http://schemas.microsoft.com/office/drawing/2014/main" id="{6E50CBEC-4326-2C16-8A71-7F829A3A526A}"/>
              </a:ext>
            </a:extLst>
          </p:cNvPr>
          <p:cNvSpPr txBox="1"/>
          <p:nvPr/>
        </p:nvSpPr>
        <p:spPr>
          <a:xfrm>
            <a:off x="4806911" y="1554480"/>
            <a:ext cx="9926444" cy="461665"/>
          </a:xfrm>
          <a:prstGeom prst="rect">
            <a:avLst/>
          </a:prstGeom>
          <a:noFill/>
        </p:spPr>
        <p:txBody>
          <a:bodyPr wrap="square" rtlCol="0">
            <a:spAutoFit/>
          </a:bodyPr>
          <a:lstStyle/>
          <a:p>
            <a:r>
              <a:rPr lang="fr-FR" sz="2400" b="1" dirty="0">
                <a:solidFill>
                  <a:srgbClr val="FFC000"/>
                </a:solidFill>
                <a:latin typeface="Noto Sans" panose="020B0502040504020204" pitchFamily="34"/>
                <a:ea typeface="Noto Sans" panose="020B0502040504020204" pitchFamily="34"/>
                <a:cs typeface="Noto Sans" panose="020B0502040504020204" pitchFamily="34"/>
              </a:rPr>
              <a:t>Retour sur le questionnaire</a:t>
            </a:r>
          </a:p>
        </p:txBody>
      </p:sp>
      <p:sp>
        <p:nvSpPr>
          <p:cNvPr id="17" name="Rectangle 16">
            <a:extLst>
              <a:ext uri="{FF2B5EF4-FFF2-40B4-BE49-F238E27FC236}">
                <a16:creationId xmlns:a16="http://schemas.microsoft.com/office/drawing/2014/main" id="{0C6AC427-582B-DE29-1923-50E5FFA9230D}"/>
              </a:ext>
            </a:extLst>
          </p:cNvPr>
          <p:cNvSpPr/>
          <p:nvPr/>
        </p:nvSpPr>
        <p:spPr>
          <a:xfrm>
            <a:off x="4395281" y="2518150"/>
            <a:ext cx="10165098" cy="651866"/>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fr-FR"/>
          </a:p>
        </p:txBody>
      </p:sp>
      <p:sp>
        <p:nvSpPr>
          <p:cNvPr id="20" name="ZoneTexte 19">
            <a:extLst>
              <a:ext uri="{FF2B5EF4-FFF2-40B4-BE49-F238E27FC236}">
                <a16:creationId xmlns:a16="http://schemas.microsoft.com/office/drawing/2014/main" id="{005FBF51-57FA-998F-D13A-93E4B3EC0EC9}"/>
              </a:ext>
            </a:extLst>
          </p:cNvPr>
          <p:cNvSpPr txBox="1"/>
          <p:nvPr/>
        </p:nvSpPr>
        <p:spPr>
          <a:xfrm>
            <a:off x="4847772" y="2279874"/>
            <a:ext cx="6349999" cy="3347070"/>
          </a:xfrm>
          <a:prstGeom prst="rect">
            <a:avLst/>
          </a:prstGeom>
          <a:noFill/>
        </p:spPr>
        <p:txBody>
          <a:bodyPr wrap="square">
            <a:spAutoFit/>
          </a:bodyPr>
          <a:lstStyle/>
          <a:p>
            <a:pPr marL="285750" lvl="0" indent="-285750" algn="l" defTabSz="889000">
              <a:lnSpc>
                <a:spcPct val="100000"/>
              </a:lnSpc>
              <a:spcBef>
                <a:spcPct val="0"/>
              </a:spcBef>
              <a:spcAft>
                <a:spcPct val="35000"/>
              </a:spcAft>
              <a:buClr>
                <a:srgbClr val="FFC000"/>
              </a:buClr>
              <a:buFont typeface="Wingdings" pitchFamily="2" charset="2"/>
              <a:buChar char="§"/>
            </a:pPr>
            <a:r>
              <a:rPr lang="fr-FR" sz="1800" kern="1200" dirty="0">
                <a:latin typeface="Noto Sans" panose="020B0502040504020204" pitchFamily="34"/>
                <a:ea typeface="Noto Sans" panose="020B0502040504020204" pitchFamily="34"/>
                <a:cs typeface="Noto Sans" panose="020B0502040504020204" pitchFamily="34"/>
              </a:rPr>
              <a:t>Selon vous, en quoi consiste l’enlignement pédagogique ?</a:t>
            </a:r>
          </a:p>
          <a:p>
            <a:pPr marL="285750" indent="-285750" defTabSz="889000">
              <a:spcBef>
                <a:spcPct val="0"/>
              </a:spcBef>
              <a:spcAft>
                <a:spcPct val="35000"/>
              </a:spcAft>
              <a:buClr>
                <a:srgbClr val="FFC000"/>
              </a:buClr>
              <a:buFont typeface="Wingdings" pitchFamily="2" charset="2"/>
              <a:buChar char="§"/>
            </a:pPr>
            <a:r>
              <a:rPr lang="fr-FR" sz="1800" kern="1200" dirty="0">
                <a:latin typeface="Noto Sans" panose="020B0502040504020204" pitchFamily="34"/>
                <a:ea typeface="Noto Sans" panose="020B0502040504020204" pitchFamily="34"/>
                <a:cs typeface="Noto Sans" panose="020B0502040504020204" pitchFamily="34"/>
              </a:rPr>
              <a:t>Quelle est la différence entre une situation complexe et une situation compliquée ?</a:t>
            </a:r>
          </a:p>
          <a:p>
            <a:pPr marL="285750" indent="-285750" defTabSz="889000">
              <a:spcBef>
                <a:spcPct val="0"/>
              </a:spcBef>
              <a:spcAft>
                <a:spcPct val="35000"/>
              </a:spcAft>
              <a:buClr>
                <a:srgbClr val="FFC000"/>
              </a:buClr>
              <a:buFont typeface="Wingdings" pitchFamily="2" charset="2"/>
              <a:buChar char="§"/>
            </a:pPr>
            <a:r>
              <a:rPr lang="fr-FR" sz="1800" kern="1200" dirty="0">
                <a:latin typeface="Noto Sans" panose="020B0502040504020204" pitchFamily="34"/>
                <a:ea typeface="Noto Sans" panose="020B0502040504020204" pitchFamily="34"/>
                <a:cs typeface="Noto Sans" panose="020B0502040504020204" pitchFamily="34"/>
              </a:rPr>
              <a:t>Est-ce que les activités proposées aux élèves suivent une planification établie ?</a:t>
            </a:r>
          </a:p>
          <a:p>
            <a:pPr marL="285750" indent="-285750" defTabSz="889000">
              <a:spcBef>
                <a:spcPct val="0"/>
              </a:spcBef>
              <a:spcAft>
                <a:spcPct val="35000"/>
              </a:spcAft>
              <a:buClr>
                <a:srgbClr val="FFC000"/>
              </a:buClr>
              <a:buFont typeface="Wingdings" pitchFamily="2" charset="2"/>
              <a:buChar char="§"/>
            </a:pPr>
            <a:r>
              <a:rPr lang="fr-FR" sz="1800" kern="1200" dirty="0">
                <a:latin typeface="Noto Sans" panose="020B0502040504020204" pitchFamily="34"/>
                <a:ea typeface="Noto Sans" panose="020B0502040504020204" pitchFamily="34"/>
                <a:cs typeface="Noto Sans" panose="020B0502040504020204" pitchFamily="34"/>
              </a:rPr>
              <a:t>Quelles sont les ressources disponibles que les élèves peuvent mobiliser ?</a:t>
            </a:r>
            <a:endParaRPr lang="en-US" sz="1800" kern="1200" dirty="0">
              <a:latin typeface="Noto Sans" panose="020B0502040504020204" pitchFamily="34"/>
              <a:ea typeface="Noto Sans" panose="020B0502040504020204" pitchFamily="34"/>
              <a:cs typeface="Noto Sans" panose="020B0502040504020204" pitchFamily="34"/>
            </a:endParaRPr>
          </a:p>
          <a:p>
            <a:pPr defTabSz="889000">
              <a:spcBef>
                <a:spcPct val="0"/>
              </a:spcBef>
              <a:spcAft>
                <a:spcPct val="35000"/>
              </a:spcAft>
            </a:pPr>
            <a:endParaRPr lang="en-US" sz="1800" kern="1200" dirty="0">
              <a:latin typeface="Noto Sans" panose="020B0502040504020204" pitchFamily="34"/>
              <a:ea typeface="Noto Sans" panose="020B0502040504020204" pitchFamily="34"/>
              <a:cs typeface="Noto Sans" panose="020B0502040504020204" pitchFamily="34"/>
            </a:endParaRPr>
          </a:p>
          <a:p>
            <a:pPr marL="0" lvl="0" indent="0" algn="l" defTabSz="889000">
              <a:lnSpc>
                <a:spcPct val="100000"/>
              </a:lnSpc>
              <a:spcBef>
                <a:spcPct val="0"/>
              </a:spcBef>
              <a:spcAft>
                <a:spcPct val="35000"/>
              </a:spcAft>
              <a:buNone/>
            </a:pPr>
            <a:endParaRPr lang="en-US" sz="1800" kern="1200" dirty="0">
              <a:latin typeface="Noto Sans" panose="020B0502040504020204" pitchFamily="34"/>
              <a:ea typeface="Noto Sans" panose="020B0502040504020204" pitchFamily="34"/>
              <a:cs typeface="Noto Sans" panose="020B0502040504020204" pitchFamily="34"/>
            </a:endParaRPr>
          </a:p>
        </p:txBody>
      </p:sp>
    </p:spTree>
    <p:extLst>
      <p:ext uri="{BB962C8B-B14F-4D97-AF65-F5344CB8AC3E}">
        <p14:creationId xmlns:p14="http://schemas.microsoft.com/office/powerpoint/2010/main" val="6577730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A686007B-518D-6FBA-FF9A-DE70910133D6}"/>
              </a:ext>
            </a:extLst>
          </p:cNvPr>
          <p:cNvSpPr>
            <a:spLocks noGrp="1"/>
          </p:cNvSpPr>
          <p:nvPr>
            <p:ph type="ftr" sz="quarter" idx="10"/>
          </p:nvPr>
        </p:nvSpPr>
        <p:spPr/>
        <p:txBody>
          <a:bodyPr/>
          <a:lstStyle/>
          <a:p>
            <a:r>
              <a:rPr lang="fr-FR"/>
              <a:t>APPRENDRE </a:t>
            </a:r>
            <a:r>
              <a:rPr lang="fr-FR" b="1">
                <a:solidFill>
                  <a:srgbClr val="FF0000"/>
                </a:solidFill>
              </a:rPr>
              <a:t>|</a:t>
            </a:r>
            <a:r>
              <a:rPr lang="fr-FR"/>
              <a:t> Module 7 </a:t>
            </a:r>
            <a:r>
              <a:rPr lang="fr-FR" b="1">
                <a:solidFill>
                  <a:srgbClr val="FF0000"/>
                </a:solidFill>
              </a:rPr>
              <a:t>|</a:t>
            </a:r>
            <a:r>
              <a:rPr lang="fr-FR"/>
              <a:t> </a:t>
            </a:r>
            <a:r>
              <a:rPr lang="fr-CA" b="1">
                <a:solidFill>
                  <a:schemeClr val="tx1">
                    <a:lumMod val="50000"/>
                    <a:lumOff val="50000"/>
                  </a:schemeClr>
                </a:solidFill>
              </a:rPr>
              <a:t>La planification d’une situation d’apprentissage</a:t>
            </a:r>
          </a:p>
        </p:txBody>
      </p:sp>
      <p:sp>
        <p:nvSpPr>
          <p:cNvPr id="3" name="Espace réservé du numéro de diapositive 2">
            <a:extLst>
              <a:ext uri="{FF2B5EF4-FFF2-40B4-BE49-F238E27FC236}">
                <a16:creationId xmlns:a16="http://schemas.microsoft.com/office/drawing/2014/main" id="{895D7F29-70A1-455B-962E-F98D10FD08FD}"/>
              </a:ext>
            </a:extLst>
          </p:cNvPr>
          <p:cNvSpPr>
            <a:spLocks noGrp="1"/>
          </p:cNvSpPr>
          <p:nvPr>
            <p:ph type="sldNum" sz="quarter" idx="12"/>
          </p:nvPr>
        </p:nvSpPr>
        <p:spPr/>
        <p:txBody>
          <a:bodyPr/>
          <a:lstStyle/>
          <a:p>
            <a:fld id="{055BF32D-CF4B-1B43-8AA7-7C8BB1DDF0EC}" type="slidenum">
              <a:rPr lang="fr-FR" smtClean="0"/>
              <a:pPr/>
              <a:t>7</a:t>
            </a:fld>
            <a:endParaRPr lang="fr-FR" dirty="0"/>
          </a:p>
        </p:txBody>
      </p:sp>
      <p:sp>
        <p:nvSpPr>
          <p:cNvPr id="4" name="Espace réservé du contenu vertical 3">
            <a:extLst>
              <a:ext uri="{FF2B5EF4-FFF2-40B4-BE49-F238E27FC236}">
                <a16:creationId xmlns:a16="http://schemas.microsoft.com/office/drawing/2014/main" id="{8E909F53-EA81-9E04-8E33-277E633AA703}"/>
              </a:ext>
            </a:extLst>
          </p:cNvPr>
          <p:cNvSpPr>
            <a:spLocks noGrp="1"/>
          </p:cNvSpPr>
          <p:nvPr>
            <p:ph orient="vert" sz="quarter" idx="13"/>
          </p:nvPr>
        </p:nvSpPr>
        <p:spPr/>
        <p:txBody>
          <a:bodyPr>
            <a:normAutofit fontScale="85000" lnSpcReduction="20000"/>
          </a:bodyPr>
          <a:lstStyle/>
          <a:p>
            <a:r>
              <a:rPr lang="fr-FR" sz="3200" b="1" dirty="0">
                <a:solidFill>
                  <a:schemeClr val="bg1"/>
                </a:solidFill>
              </a:rPr>
              <a:t>Activité 1</a:t>
            </a:r>
          </a:p>
        </p:txBody>
      </p:sp>
      <p:sp>
        <p:nvSpPr>
          <p:cNvPr id="5" name="Espace réservé du texte 4">
            <a:extLst>
              <a:ext uri="{FF2B5EF4-FFF2-40B4-BE49-F238E27FC236}">
                <a16:creationId xmlns:a16="http://schemas.microsoft.com/office/drawing/2014/main" id="{764F0837-906C-0DE8-1561-A56ACFE9D0E4}"/>
              </a:ext>
            </a:extLst>
          </p:cNvPr>
          <p:cNvSpPr>
            <a:spLocks noGrp="1"/>
          </p:cNvSpPr>
          <p:nvPr>
            <p:ph type="body" sz="quarter" idx="14"/>
          </p:nvPr>
        </p:nvSpPr>
        <p:spPr/>
        <p:txBody>
          <a:bodyPr/>
          <a:lstStyle/>
          <a:p>
            <a:pPr lvl="1"/>
            <a:r>
              <a:rPr lang="fr-FR" dirty="0"/>
              <a:t>L’évaluation en situation authentique</a:t>
            </a:r>
          </a:p>
        </p:txBody>
      </p:sp>
      <p:sp>
        <p:nvSpPr>
          <p:cNvPr id="6" name="Rectangle 3">
            <a:extLst>
              <a:ext uri="{FF2B5EF4-FFF2-40B4-BE49-F238E27FC236}">
                <a16:creationId xmlns:a16="http://schemas.microsoft.com/office/drawing/2014/main" id="{EA377D0B-2766-BC1E-5031-4D989F805B67}"/>
              </a:ext>
            </a:extLst>
          </p:cNvPr>
          <p:cNvSpPr txBox="1">
            <a:spLocks noChangeArrowheads="1"/>
          </p:cNvSpPr>
          <p:nvPr/>
        </p:nvSpPr>
        <p:spPr>
          <a:xfrm>
            <a:off x="2207169" y="1765403"/>
            <a:ext cx="8055033" cy="354931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ts val="3600"/>
              </a:lnSpc>
              <a:buClr>
                <a:schemeClr val="accent1">
                  <a:lumMod val="75000"/>
                </a:schemeClr>
              </a:buClr>
              <a:buNone/>
            </a:pPr>
            <a:r>
              <a:rPr lang="en-US" altLang="fr-FR" sz="3600" b="1" dirty="0">
                <a:solidFill>
                  <a:srgbClr val="FFC000"/>
                </a:solidFill>
                <a:latin typeface="Noto Sans" panose="020B0502040504020204" pitchFamily="34"/>
                <a:ea typeface="Noto Sans" panose="020B0502040504020204" pitchFamily="34"/>
                <a:cs typeface="Noto Sans" panose="020B0502040504020204" pitchFamily="34"/>
              </a:rPr>
              <a:t>«</a:t>
            </a:r>
            <a:r>
              <a:rPr lang="en-US" altLang="fr-FR" sz="2400" dirty="0">
                <a:latin typeface="Noto Sans" panose="020B0502040504020204" pitchFamily="34"/>
                <a:ea typeface="Noto Sans" panose="020B0502040504020204" pitchFamily="34"/>
                <a:cs typeface="Noto Sans" panose="020B0502040504020204" pitchFamily="34"/>
              </a:rPr>
              <a:t> </a:t>
            </a:r>
            <a:r>
              <a:rPr lang="en-US" altLang="fr-FR" sz="2400" dirty="0" err="1">
                <a:latin typeface="Noto Sans" panose="020B0502040504020204" pitchFamily="34"/>
                <a:ea typeface="Noto Sans" panose="020B0502040504020204" pitchFamily="34"/>
                <a:cs typeface="Noto Sans" panose="020B0502040504020204" pitchFamily="34"/>
              </a:rPr>
              <a:t>L’évaluation</a:t>
            </a:r>
            <a:r>
              <a:rPr lang="en-US" altLang="fr-FR" sz="2400" dirty="0">
                <a:latin typeface="Noto Sans" panose="020B0502040504020204" pitchFamily="34"/>
                <a:ea typeface="Noto Sans" panose="020B0502040504020204" pitchFamily="34"/>
                <a:cs typeface="Noto Sans" panose="020B0502040504020204" pitchFamily="34"/>
              </a:rPr>
              <a:t> </a:t>
            </a:r>
            <a:r>
              <a:rPr lang="en-US" altLang="fr-FR" sz="2400" dirty="0" err="1">
                <a:latin typeface="Noto Sans" panose="020B0502040504020204" pitchFamily="34"/>
                <a:ea typeface="Noto Sans" panose="020B0502040504020204" pitchFamily="34"/>
                <a:cs typeface="Noto Sans" panose="020B0502040504020204" pitchFamily="34"/>
              </a:rPr>
              <a:t>en</a:t>
            </a:r>
            <a:r>
              <a:rPr lang="en-US" altLang="fr-FR" sz="2400" dirty="0">
                <a:latin typeface="Noto Sans" panose="020B0502040504020204" pitchFamily="34"/>
                <a:ea typeface="Noto Sans" panose="020B0502040504020204" pitchFamily="34"/>
                <a:cs typeface="Noto Sans" panose="020B0502040504020204" pitchFamily="34"/>
              </a:rPr>
              <a:t> situation </a:t>
            </a:r>
            <a:r>
              <a:rPr lang="en-US" altLang="fr-FR" sz="2400" dirty="0" err="1">
                <a:latin typeface="Noto Sans" panose="020B0502040504020204" pitchFamily="34"/>
                <a:ea typeface="Noto Sans" panose="020B0502040504020204" pitchFamily="34"/>
                <a:cs typeface="Noto Sans" panose="020B0502040504020204" pitchFamily="34"/>
              </a:rPr>
              <a:t>authentique</a:t>
            </a:r>
            <a:r>
              <a:rPr lang="en-US" altLang="fr-FR" sz="2400" dirty="0">
                <a:latin typeface="Noto Sans" panose="020B0502040504020204" pitchFamily="34"/>
                <a:ea typeface="Noto Sans" panose="020B0502040504020204" pitchFamily="34"/>
                <a:cs typeface="Noto Sans" panose="020B0502040504020204" pitchFamily="34"/>
              </a:rPr>
              <a:t> </a:t>
            </a:r>
            <a:r>
              <a:rPr lang="en-US" altLang="fr-FR" sz="2400" dirty="0" err="1">
                <a:latin typeface="Noto Sans" panose="020B0502040504020204" pitchFamily="34"/>
                <a:ea typeface="Noto Sans" panose="020B0502040504020204" pitchFamily="34"/>
                <a:cs typeface="Noto Sans" panose="020B0502040504020204" pitchFamily="34"/>
              </a:rPr>
              <a:t>demande</a:t>
            </a:r>
            <a:r>
              <a:rPr lang="en-US" altLang="fr-FR" sz="2400" dirty="0">
                <a:latin typeface="Noto Sans" panose="020B0502040504020204" pitchFamily="34"/>
                <a:ea typeface="Noto Sans" panose="020B0502040504020204" pitchFamily="34"/>
                <a:cs typeface="Noto Sans" panose="020B0502040504020204" pitchFamily="34"/>
              </a:rPr>
              <a:t> à </a:t>
            </a:r>
            <a:r>
              <a:rPr lang="en-US" altLang="fr-FR" sz="2400" dirty="0" err="1">
                <a:latin typeface="Noto Sans" panose="020B0502040504020204" pitchFamily="34"/>
                <a:ea typeface="Noto Sans" panose="020B0502040504020204" pitchFamily="34"/>
                <a:cs typeface="Noto Sans" panose="020B0502040504020204" pitchFamily="34"/>
              </a:rPr>
              <a:t>l’élève</a:t>
            </a:r>
            <a:r>
              <a:rPr lang="en-US" altLang="fr-FR" sz="2400" dirty="0">
                <a:latin typeface="Noto Sans" panose="020B0502040504020204" pitchFamily="34"/>
                <a:ea typeface="Noto Sans" panose="020B0502040504020204" pitchFamily="34"/>
                <a:cs typeface="Noto Sans" panose="020B0502040504020204" pitchFamily="34"/>
              </a:rPr>
              <a:t> de </a:t>
            </a:r>
            <a:r>
              <a:rPr lang="en-US" altLang="fr-FR" sz="2400" dirty="0" err="1">
                <a:latin typeface="Noto Sans" panose="020B0502040504020204" pitchFamily="34"/>
                <a:ea typeface="Noto Sans" panose="020B0502040504020204" pitchFamily="34"/>
                <a:cs typeface="Noto Sans" panose="020B0502040504020204" pitchFamily="34"/>
              </a:rPr>
              <a:t>démontrer</a:t>
            </a:r>
            <a:r>
              <a:rPr lang="en-US" altLang="fr-FR" sz="2400" dirty="0">
                <a:latin typeface="Noto Sans" panose="020B0502040504020204" pitchFamily="34"/>
                <a:ea typeface="Noto Sans" panose="020B0502040504020204" pitchFamily="34"/>
                <a:cs typeface="Noto Sans" panose="020B0502040504020204" pitchFamily="34"/>
              </a:rPr>
              <a:t> </a:t>
            </a:r>
            <a:r>
              <a:rPr lang="en-US" altLang="fr-FR" sz="2400" dirty="0" err="1">
                <a:latin typeface="Noto Sans" panose="020B0502040504020204" pitchFamily="34"/>
                <a:ea typeface="Noto Sans" panose="020B0502040504020204" pitchFamily="34"/>
                <a:cs typeface="Noto Sans" panose="020B0502040504020204" pitchFamily="34"/>
              </a:rPr>
              <a:t>sa</a:t>
            </a:r>
            <a:r>
              <a:rPr lang="en-US" altLang="fr-FR" sz="2400" dirty="0">
                <a:latin typeface="Noto Sans" panose="020B0502040504020204" pitchFamily="34"/>
                <a:ea typeface="Noto Sans" panose="020B0502040504020204" pitchFamily="34"/>
                <a:cs typeface="Noto Sans" panose="020B0502040504020204" pitchFamily="34"/>
              </a:rPr>
              <a:t> </a:t>
            </a:r>
            <a:r>
              <a:rPr lang="en-US" altLang="fr-FR" sz="2400" dirty="0" err="1">
                <a:latin typeface="Noto Sans" panose="020B0502040504020204" pitchFamily="34"/>
                <a:ea typeface="Noto Sans" panose="020B0502040504020204" pitchFamily="34"/>
                <a:cs typeface="Noto Sans" panose="020B0502040504020204" pitchFamily="34"/>
              </a:rPr>
              <a:t>capacité</a:t>
            </a:r>
            <a:r>
              <a:rPr lang="en-US" altLang="fr-FR" sz="2400" dirty="0">
                <a:latin typeface="Noto Sans" panose="020B0502040504020204" pitchFamily="34"/>
                <a:ea typeface="Noto Sans" panose="020B0502040504020204" pitchFamily="34"/>
                <a:cs typeface="Noto Sans" panose="020B0502040504020204" pitchFamily="34"/>
              </a:rPr>
              <a:t> à </a:t>
            </a:r>
            <a:r>
              <a:rPr lang="en-US" altLang="fr-FR" sz="2400" dirty="0" err="1">
                <a:latin typeface="Noto Sans" panose="020B0502040504020204" pitchFamily="34"/>
                <a:ea typeface="Noto Sans" panose="020B0502040504020204" pitchFamily="34"/>
                <a:cs typeface="Noto Sans" panose="020B0502040504020204" pitchFamily="34"/>
              </a:rPr>
              <a:t>mettre</a:t>
            </a:r>
            <a:r>
              <a:rPr lang="en-US" altLang="fr-FR" sz="2400" dirty="0">
                <a:latin typeface="Noto Sans" panose="020B0502040504020204" pitchFamily="34"/>
                <a:ea typeface="Noto Sans" panose="020B0502040504020204" pitchFamily="34"/>
                <a:cs typeface="Noto Sans" panose="020B0502040504020204" pitchFamily="34"/>
              </a:rPr>
              <a:t> </a:t>
            </a:r>
            <a:r>
              <a:rPr lang="en-US" altLang="fr-FR" sz="2400" dirty="0" err="1">
                <a:latin typeface="Noto Sans" panose="020B0502040504020204" pitchFamily="34"/>
                <a:ea typeface="Noto Sans" panose="020B0502040504020204" pitchFamily="34"/>
                <a:cs typeface="Noto Sans" panose="020B0502040504020204" pitchFamily="34"/>
              </a:rPr>
              <a:t>en</a:t>
            </a:r>
            <a:r>
              <a:rPr lang="en-US" altLang="fr-FR" sz="2400" dirty="0">
                <a:latin typeface="Noto Sans" panose="020B0502040504020204" pitchFamily="34"/>
                <a:ea typeface="Noto Sans" panose="020B0502040504020204" pitchFamily="34"/>
                <a:cs typeface="Noto Sans" panose="020B0502040504020204" pitchFamily="34"/>
              </a:rPr>
              <a:t> </a:t>
            </a:r>
            <a:r>
              <a:rPr lang="en-US" altLang="fr-FR" sz="2400" dirty="0" err="1">
                <a:latin typeface="Noto Sans" panose="020B0502040504020204" pitchFamily="34"/>
                <a:ea typeface="Noto Sans" panose="020B0502040504020204" pitchFamily="34"/>
                <a:cs typeface="Noto Sans" panose="020B0502040504020204" pitchFamily="34"/>
              </a:rPr>
              <a:t>œuvre</a:t>
            </a:r>
            <a:r>
              <a:rPr lang="en-US" altLang="fr-FR" sz="2400" dirty="0">
                <a:latin typeface="Noto Sans" panose="020B0502040504020204" pitchFamily="34"/>
                <a:ea typeface="Noto Sans" panose="020B0502040504020204" pitchFamily="34"/>
                <a:cs typeface="Noto Sans" panose="020B0502040504020204" pitchFamily="34"/>
              </a:rPr>
              <a:t>, </a:t>
            </a:r>
            <a:r>
              <a:rPr lang="en-US" altLang="fr-FR" sz="2400" dirty="0" err="1">
                <a:latin typeface="Noto Sans" panose="020B0502040504020204" pitchFamily="34"/>
                <a:ea typeface="Noto Sans" panose="020B0502040504020204" pitchFamily="34"/>
                <a:cs typeface="Noto Sans" panose="020B0502040504020204" pitchFamily="34"/>
              </a:rPr>
              <a:t>dans</a:t>
            </a:r>
            <a:r>
              <a:rPr lang="en-US" altLang="fr-FR" sz="2400" dirty="0">
                <a:latin typeface="Noto Sans" panose="020B0502040504020204" pitchFamily="34"/>
                <a:ea typeface="Noto Sans" panose="020B0502040504020204" pitchFamily="34"/>
                <a:cs typeface="Noto Sans" panose="020B0502040504020204" pitchFamily="34"/>
              </a:rPr>
              <a:t> un </a:t>
            </a:r>
            <a:r>
              <a:rPr lang="en-US" altLang="fr-FR" sz="2400" dirty="0" err="1">
                <a:latin typeface="Noto Sans" panose="020B0502040504020204" pitchFamily="34"/>
                <a:ea typeface="Noto Sans" panose="020B0502040504020204" pitchFamily="34"/>
                <a:cs typeface="Noto Sans" panose="020B0502040504020204" pitchFamily="34"/>
              </a:rPr>
              <a:t>contexte</a:t>
            </a:r>
            <a:r>
              <a:rPr lang="en-US" altLang="fr-FR" sz="2400" dirty="0">
                <a:latin typeface="Noto Sans" panose="020B0502040504020204" pitchFamily="34"/>
                <a:ea typeface="Noto Sans" panose="020B0502040504020204" pitchFamily="34"/>
                <a:cs typeface="Noto Sans" panose="020B0502040504020204" pitchFamily="34"/>
              </a:rPr>
              <a:t> </a:t>
            </a:r>
            <a:r>
              <a:rPr lang="en-US" altLang="fr-FR" sz="2400" dirty="0" err="1">
                <a:latin typeface="Noto Sans" panose="020B0502040504020204" pitchFamily="34"/>
                <a:ea typeface="Noto Sans" panose="020B0502040504020204" pitchFamily="34"/>
                <a:cs typeface="Noto Sans" panose="020B0502040504020204" pitchFamily="34"/>
              </a:rPr>
              <a:t>réel</a:t>
            </a:r>
            <a:r>
              <a:rPr lang="en-US" altLang="fr-FR" sz="2400" dirty="0">
                <a:latin typeface="Noto Sans" panose="020B0502040504020204" pitchFamily="34"/>
                <a:ea typeface="Noto Sans" panose="020B0502040504020204" pitchFamily="34"/>
                <a:cs typeface="Noto Sans" panose="020B0502040504020204" pitchFamily="34"/>
              </a:rPr>
              <a:t>, les </a:t>
            </a:r>
            <a:r>
              <a:rPr lang="en-US" altLang="fr-FR" sz="2400" dirty="0" err="1">
                <a:latin typeface="Noto Sans" panose="020B0502040504020204" pitchFamily="34"/>
                <a:ea typeface="Noto Sans" panose="020B0502040504020204" pitchFamily="34"/>
                <a:cs typeface="Noto Sans" panose="020B0502040504020204" pitchFamily="34"/>
              </a:rPr>
              <a:t>savoirs</a:t>
            </a:r>
            <a:r>
              <a:rPr lang="en-US" altLang="fr-FR" sz="2400" dirty="0">
                <a:latin typeface="Noto Sans" panose="020B0502040504020204" pitchFamily="34"/>
                <a:ea typeface="Noto Sans" panose="020B0502040504020204" pitchFamily="34"/>
                <a:cs typeface="Noto Sans" panose="020B0502040504020204" pitchFamily="34"/>
              </a:rPr>
              <a:t>, savoir-faire et attitudes qui </a:t>
            </a:r>
            <a:r>
              <a:rPr lang="en-US" altLang="fr-FR" sz="2400" dirty="0" err="1">
                <a:latin typeface="Noto Sans" panose="020B0502040504020204" pitchFamily="34"/>
                <a:ea typeface="Noto Sans" panose="020B0502040504020204" pitchFamily="34"/>
                <a:cs typeface="Noto Sans" panose="020B0502040504020204" pitchFamily="34"/>
              </a:rPr>
              <a:t>sont</a:t>
            </a:r>
            <a:r>
              <a:rPr lang="en-US" altLang="fr-FR" sz="2400" dirty="0">
                <a:latin typeface="Noto Sans" panose="020B0502040504020204" pitchFamily="34"/>
                <a:ea typeface="Noto Sans" panose="020B0502040504020204" pitchFamily="34"/>
                <a:cs typeface="Noto Sans" panose="020B0502040504020204" pitchFamily="34"/>
              </a:rPr>
              <a:t> </a:t>
            </a:r>
            <a:r>
              <a:rPr lang="en-US" altLang="fr-FR" sz="2400" dirty="0" err="1">
                <a:latin typeface="Noto Sans" panose="020B0502040504020204" pitchFamily="34"/>
                <a:ea typeface="Noto Sans" panose="020B0502040504020204" pitchFamily="34"/>
                <a:cs typeface="Noto Sans" panose="020B0502040504020204" pitchFamily="34"/>
              </a:rPr>
              <a:t>nécessaires</a:t>
            </a:r>
            <a:r>
              <a:rPr lang="en-US" altLang="fr-FR" sz="2400" dirty="0">
                <a:latin typeface="Noto Sans" panose="020B0502040504020204" pitchFamily="34"/>
                <a:ea typeface="Noto Sans" panose="020B0502040504020204" pitchFamily="34"/>
                <a:cs typeface="Noto Sans" panose="020B0502040504020204" pitchFamily="34"/>
              </a:rPr>
              <a:t> à la </a:t>
            </a:r>
            <a:r>
              <a:rPr lang="en-US" altLang="fr-FR" sz="2400" dirty="0" err="1">
                <a:latin typeface="Noto Sans" panose="020B0502040504020204" pitchFamily="34"/>
                <a:ea typeface="Noto Sans" panose="020B0502040504020204" pitchFamily="34"/>
                <a:cs typeface="Noto Sans" panose="020B0502040504020204" pitchFamily="34"/>
              </a:rPr>
              <a:t>réalisation</a:t>
            </a:r>
            <a:r>
              <a:rPr lang="en-US" altLang="fr-FR" sz="2400" dirty="0">
                <a:latin typeface="Noto Sans" panose="020B0502040504020204" pitchFamily="34"/>
                <a:ea typeface="Noto Sans" panose="020B0502040504020204" pitchFamily="34"/>
                <a:cs typeface="Noto Sans" panose="020B0502040504020204" pitchFamily="34"/>
              </a:rPr>
              <a:t> </a:t>
            </a:r>
            <a:r>
              <a:rPr lang="en-US" altLang="fr-FR" sz="2400" dirty="0" err="1">
                <a:latin typeface="Noto Sans" panose="020B0502040504020204" pitchFamily="34"/>
                <a:ea typeface="Noto Sans" panose="020B0502040504020204" pitchFamily="34"/>
                <a:cs typeface="Noto Sans" panose="020B0502040504020204" pitchFamily="34"/>
              </a:rPr>
              <a:t>d’une</a:t>
            </a:r>
            <a:r>
              <a:rPr lang="en-US" altLang="fr-FR" sz="2400" dirty="0">
                <a:latin typeface="Noto Sans" panose="020B0502040504020204" pitchFamily="34"/>
                <a:ea typeface="Noto Sans" panose="020B0502040504020204" pitchFamily="34"/>
                <a:cs typeface="Noto Sans" panose="020B0502040504020204" pitchFamily="34"/>
              </a:rPr>
              <a:t> </a:t>
            </a:r>
            <a:r>
              <a:rPr lang="en-US" altLang="fr-FR" sz="2400" dirty="0" err="1">
                <a:latin typeface="Noto Sans" panose="020B0502040504020204" pitchFamily="34"/>
                <a:ea typeface="Noto Sans" panose="020B0502040504020204" pitchFamily="34"/>
                <a:cs typeface="Noto Sans" panose="020B0502040504020204" pitchFamily="34"/>
              </a:rPr>
              <a:t>tâche</a:t>
            </a:r>
            <a:r>
              <a:rPr lang="en-US" altLang="fr-FR" sz="2400" dirty="0">
                <a:latin typeface="Noto Sans" panose="020B0502040504020204" pitchFamily="34"/>
                <a:ea typeface="Noto Sans" panose="020B0502040504020204" pitchFamily="34"/>
                <a:cs typeface="Noto Sans" panose="020B0502040504020204" pitchFamily="34"/>
              </a:rPr>
              <a:t> susceptible d’être </a:t>
            </a:r>
            <a:r>
              <a:rPr lang="en-US" altLang="fr-FR" sz="2400" dirty="0" err="1">
                <a:latin typeface="Noto Sans" panose="020B0502040504020204" pitchFamily="34"/>
                <a:ea typeface="Noto Sans" panose="020B0502040504020204" pitchFamily="34"/>
                <a:cs typeface="Noto Sans" panose="020B0502040504020204" pitchFamily="34"/>
              </a:rPr>
              <a:t>rencontrée</a:t>
            </a:r>
            <a:r>
              <a:rPr lang="en-US" altLang="fr-FR" sz="2400" dirty="0">
                <a:latin typeface="Noto Sans" panose="020B0502040504020204" pitchFamily="34"/>
                <a:ea typeface="Noto Sans" panose="020B0502040504020204" pitchFamily="34"/>
                <a:cs typeface="Noto Sans" panose="020B0502040504020204" pitchFamily="34"/>
              </a:rPr>
              <a:t> </a:t>
            </a:r>
            <a:r>
              <a:rPr lang="en-US" altLang="fr-FR" sz="2400" dirty="0" err="1">
                <a:latin typeface="Noto Sans" panose="020B0502040504020204" pitchFamily="34"/>
                <a:ea typeface="Noto Sans" panose="020B0502040504020204" pitchFamily="34"/>
                <a:cs typeface="Noto Sans" panose="020B0502040504020204" pitchFamily="34"/>
              </a:rPr>
              <a:t>dans</a:t>
            </a:r>
            <a:r>
              <a:rPr lang="en-US" altLang="fr-FR" sz="2400" dirty="0">
                <a:latin typeface="Noto Sans" panose="020B0502040504020204" pitchFamily="34"/>
                <a:ea typeface="Noto Sans" panose="020B0502040504020204" pitchFamily="34"/>
                <a:cs typeface="Noto Sans" panose="020B0502040504020204" pitchFamily="34"/>
              </a:rPr>
              <a:t> la vie </a:t>
            </a:r>
            <a:r>
              <a:rPr lang="en-US" altLang="fr-FR" sz="2400" dirty="0" err="1">
                <a:latin typeface="Noto Sans" panose="020B0502040504020204" pitchFamily="34"/>
                <a:ea typeface="Noto Sans" panose="020B0502040504020204" pitchFamily="34"/>
                <a:cs typeface="Noto Sans" panose="020B0502040504020204" pitchFamily="34"/>
              </a:rPr>
              <a:t>réelle</a:t>
            </a:r>
            <a:r>
              <a:rPr lang="en-US" altLang="fr-FR" sz="2400" dirty="0">
                <a:latin typeface="Noto Sans" panose="020B0502040504020204" pitchFamily="34"/>
                <a:ea typeface="Noto Sans" panose="020B0502040504020204" pitchFamily="34"/>
                <a:cs typeface="Noto Sans" panose="020B0502040504020204" pitchFamily="34"/>
              </a:rPr>
              <a:t> </a:t>
            </a:r>
            <a:r>
              <a:rPr lang="en-US" altLang="fr-FR" sz="2400" dirty="0" err="1">
                <a:latin typeface="Noto Sans" panose="020B0502040504020204" pitchFamily="34"/>
                <a:ea typeface="Noto Sans" panose="020B0502040504020204" pitchFamily="34"/>
                <a:cs typeface="Noto Sans" panose="020B0502040504020204" pitchFamily="34"/>
              </a:rPr>
              <a:t>extrascolaire</a:t>
            </a:r>
            <a:r>
              <a:rPr lang="en-US" altLang="fr-FR" sz="2400" dirty="0">
                <a:latin typeface="Noto Sans" panose="020B0502040504020204" pitchFamily="34"/>
                <a:ea typeface="Noto Sans" panose="020B0502040504020204" pitchFamily="34"/>
                <a:cs typeface="Noto Sans" panose="020B0502040504020204" pitchFamily="34"/>
              </a:rPr>
              <a:t>. […] </a:t>
            </a:r>
            <a:r>
              <a:rPr lang="en-US" altLang="fr-FR" sz="2400" dirty="0" err="1">
                <a:latin typeface="Noto Sans" panose="020B0502040504020204" pitchFamily="34"/>
                <a:ea typeface="Noto Sans" panose="020B0502040504020204" pitchFamily="34"/>
                <a:cs typeface="Noto Sans" panose="020B0502040504020204" pitchFamily="34"/>
              </a:rPr>
              <a:t>Ces</a:t>
            </a:r>
            <a:r>
              <a:rPr lang="en-US" altLang="fr-FR" sz="2400" dirty="0">
                <a:latin typeface="Noto Sans" panose="020B0502040504020204" pitchFamily="34"/>
                <a:ea typeface="Noto Sans" panose="020B0502040504020204" pitchFamily="34"/>
                <a:cs typeface="Noto Sans" panose="020B0502040504020204" pitchFamily="34"/>
              </a:rPr>
              <a:t> </a:t>
            </a:r>
            <a:r>
              <a:rPr lang="en-US" altLang="fr-FR" sz="2400" dirty="0" err="1">
                <a:latin typeface="Noto Sans" panose="020B0502040504020204" pitchFamily="34"/>
                <a:ea typeface="Noto Sans" panose="020B0502040504020204" pitchFamily="34"/>
                <a:cs typeface="Noto Sans" panose="020B0502040504020204" pitchFamily="34"/>
              </a:rPr>
              <a:t>tâches</a:t>
            </a:r>
            <a:r>
              <a:rPr lang="en-US" altLang="fr-FR" sz="2400" dirty="0">
                <a:latin typeface="Noto Sans" panose="020B0502040504020204" pitchFamily="34"/>
                <a:ea typeface="Noto Sans" panose="020B0502040504020204" pitchFamily="34"/>
                <a:cs typeface="Noto Sans" panose="020B0502040504020204" pitchFamily="34"/>
              </a:rPr>
              <a:t> </a:t>
            </a:r>
            <a:r>
              <a:rPr lang="en-US" altLang="fr-FR" sz="2400" dirty="0" err="1">
                <a:latin typeface="Noto Sans" panose="020B0502040504020204" pitchFamily="34"/>
                <a:ea typeface="Noto Sans" panose="020B0502040504020204" pitchFamily="34"/>
                <a:cs typeface="Noto Sans" panose="020B0502040504020204" pitchFamily="34"/>
              </a:rPr>
              <a:t>sont</a:t>
            </a:r>
            <a:r>
              <a:rPr lang="en-US" altLang="fr-FR" sz="2400" dirty="0">
                <a:latin typeface="Noto Sans" panose="020B0502040504020204" pitchFamily="34"/>
                <a:ea typeface="Noto Sans" panose="020B0502040504020204" pitchFamily="34"/>
                <a:cs typeface="Noto Sans" panose="020B0502040504020204" pitchFamily="34"/>
              </a:rPr>
              <a:t> </a:t>
            </a:r>
            <a:r>
              <a:rPr lang="en-US" altLang="fr-FR" sz="2400" dirty="0" err="1">
                <a:latin typeface="Noto Sans" panose="020B0502040504020204" pitchFamily="34"/>
                <a:ea typeface="Noto Sans" panose="020B0502040504020204" pitchFamily="34"/>
                <a:cs typeface="Noto Sans" panose="020B0502040504020204" pitchFamily="34"/>
              </a:rPr>
              <a:t>alors</a:t>
            </a:r>
            <a:r>
              <a:rPr lang="en-US" altLang="fr-FR" sz="2400" dirty="0">
                <a:latin typeface="Noto Sans" panose="020B0502040504020204" pitchFamily="34"/>
                <a:ea typeface="Noto Sans" panose="020B0502040504020204" pitchFamily="34"/>
                <a:cs typeface="Noto Sans" panose="020B0502040504020204" pitchFamily="34"/>
              </a:rPr>
              <a:t> </a:t>
            </a:r>
            <a:r>
              <a:rPr lang="en-US" altLang="fr-FR" sz="2400" dirty="0" err="1">
                <a:latin typeface="Noto Sans" panose="020B0502040504020204" pitchFamily="34"/>
                <a:ea typeface="Noto Sans" panose="020B0502040504020204" pitchFamily="34"/>
                <a:cs typeface="Noto Sans" panose="020B0502040504020204" pitchFamily="34"/>
              </a:rPr>
              <a:t>considérées</a:t>
            </a:r>
            <a:r>
              <a:rPr lang="en-US" altLang="fr-FR" sz="2400" dirty="0">
                <a:latin typeface="Noto Sans" panose="020B0502040504020204" pitchFamily="34"/>
                <a:ea typeface="Noto Sans" panose="020B0502040504020204" pitchFamily="34"/>
                <a:cs typeface="Noto Sans" panose="020B0502040504020204" pitchFamily="34"/>
              </a:rPr>
              <a:t> </a:t>
            </a:r>
            <a:r>
              <a:rPr lang="en-US" altLang="fr-FR" sz="2400" dirty="0" err="1">
                <a:latin typeface="Noto Sans" panose="020B0502040504020204" pitchFamily="34"/>
                <a:ea typeface="Noto Sans" panose="020B0502040504020204" pitchFamily="34"/>
                <a:cs typeface="Noto Sans" panose="020B0502040504020204" pitchFamily="34"/>
              </a:rPr>
              <a:t>comme</a:t>
            </a:r>
            <a:r>
              <a:rPr lang="en-US" altLang="fr-FR" sz="2400" dirty="0">
                <a:latin typeface="Noto Sans" panose="020B0502040504020204" pitchFamily="34"/>
                <a:ea typeface="Noto Sans" panose="020B0502040504020204" pitchFamily="34"/>
                <a:cs typeface="Noto Sans" panose="020B0502040504020204" pitchFamily="34"/>
              </a:rPr>
              <a:t> des </a:t>
            </a:r>
            <a:r>
              <a:rPr lang="en-US" altLang="fr-FR" sz="2400" dirty="0" err="1">
                <a:latin typeface="Noto Sans" panose="020B0502040504020204" pitchFamily="34"/>
                <a:ea typeface="Noto Sans" panose="020B0502040504020204" pitchFamily="34"/>
                <a:cs typeface="Noto Sans" panose="020B0502040504020204" pitchFamily="34"/>
              </a:rPr>
              <a:t>tâches</a:t>
            </a:r>
            <a:r>
              <a:rPr lang="en-US" altLang="fr-FR" sz="2400" dirty="0">
                <a:latin typeface="Noto Sans" panose="020B0502040504020204" pitchFamily="34"/>
                <a:ea typeface="Noto Sans" panose="020B0502040504020204" pitchFamily="34"/>
                <a:cs typeface="Noto Sans" panose="020B0502040504020204" pitchFamily="34"/>
              </a:rPr>
              <a:t> complexes </a:t>
            </a:r>
            <a:r>
              <a:rPr lang="en-US" altLang="fr-FR" sz="3600" b="1" dirty="0">
                <a:solidFill>
                  <a:srgbClr val="FFC000"/>
                </a:solidFill>
                <a:latin typeface="Noto Sans" panose="020B0502040504020204" pitchFamily="34"/>
                <a:ea typeface="Noto Sans" panose="020B0502040504020204" pitchFamily="34"/>
                <a:cs typeface="Noto Sans" panose="020B0502040504020204" pitchFamily="34"/>
              </a:rPr>
              <a:t>»</a:t>
            </a:r>
            <a:r>
              <a:rPr lang="en-US" altLang="fr-FR" sz="2400" dirty="0">
                <a:latin typeface="Noto Sans" panose="020B0502040504020204" pitchFamily="34"/>
                <a:ea typeface="Noto Sans" panose="020B0502040504020204" pitchFamily="34"/>
                <a:cs typeface="Noto Sans" panose="020B0502040504020204" pitchFamily="34"/>
              </a:rPr>
              <a:t> </a:t>
            </a:r>
            <a:r>
              <a:rPr lang="en-US" altLang="fr-FR" sz="2400" dirty="0">
                <a:solidFill>
                  <a:schemeClr val="bg1">
                    <a:lumMod val="50000"/>
                  </a:schemeClr>
                </a:solidFill>
                <a:latin typeface="Noto Sans" panose="020B0502040504020204" pitchFamily="34"/>
                <a:ea typeface="Noto Sans" panose="020B0502040504020204" pitchFamily="34"/>
                <a:cs typeface="Noto Sans" panose="020B0502040504020204" pitchFamily="34"/>
              </a:rPr>
              <a:t>(Louis, 1999, p. 79).</a:t>
            </a:r>
          </a:p>
        </p:txBody>
      </p:sp>
    </p:spTree>
    <p:extLst>
      <p:ext uri="{BB962C8B-B14F-4D97-AF65-F5344CB8AC3E}">
        <p14:creationId xmlns:p14="http://schemas.microsoft.com/office/powerpoint/2010/main" val="39856974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A686007B-518D-6FBA-FF9A-DE70910133D6}"/>
              </a:ext>
            </a:extLst>
          </p:cNvPr>
          <p:cNvSpPr>
            <a:spLocks noGrp="1"/>
          </p:cNvSpPr>
          <p:nvPr>
            <p:ph type="ftr" sz="quarter" idx="10"/>
          </p:nvPr>
        </p:nvSpPr>
        <p:spPr/>
        <p:txBody>
          <a:bodyPr/>
          <a:lstStyle/>
          <a:p>
            <a:r>
              <a:rPr lang="fr-FR"/>
              <a:t>APPRENDRE </a:t>
            </a:r>
            <a:r>
              <a:rPr lang="fr-FR" b="1">
                <a:solidFill>
                  <a:srgbClr val="FF0000"/>
                </a:solidFill>
              </a:rPr>
              <a:t>|</a:t>
            </a:r>
            <a:r>
              <a:rPr lang="fr-FR"/>
              <a:t> Module 7 </a:t>
            </a:r>
            <a:r>
              <a:rPr lang="fr-FR" b="1">
                <a:solidFill>
                  <a:srgbClr val="FF0000"/>
                </a:solidFill>
              </a:rPr>
              <a:t>|</a:t>
            </a:r>
            <a:r>
              <a:rPr lang="fr-FR"/>
              <a:t> </a:t>
            </a:r>
            <a:r>
              <a:rPr lang="fr-CA" b="1">
                <a:solidFill>
                  <a:schemeClr val="tx1">
                    <a:lumMod val="50000"/>
                    <a:lumOff val="50000"/>
                  </a:schemeClr>
                </a:solidFill>
              </a:rPr>
              <a:t>La planification d’une situation d’apprentissage</a:t>
            </a:r>
          </a:p>
        </p:txBody>
      </p:sp>
      <p:sp>
        <p:nvSpPr>
          <p:cNvPr id="3" name="Espace réservé du numéro de diapositive 2">
            <a:extLst>
              <a:ext uri="{FF2B5EF4-FFF2-40B4-BE49-F238E27FC236}">
                <a16:creationId xmlns:a16="http://schemas.microsoft.com/office/drawing/2014/main" id="{895D7F29-70A1-455B-962E-F98D10FD08FD}"/>
              </a:ext>
            </a:extLst>
          </p:cNvPr>
          <p:cNvSpPr>
            <a:spLocks noGrp="1"/>
          </p:cNvSpPr>
          <p:nvPr>
            <p:ph type="sldNum" sz="quarter" idx="12"/>
          </p:nvPr>
        </p:nvSpPr>
        <p:spPr/>
        <p:txBody>
          <a:bodyPr/>
          <a:lstStyle/>
          <a:p>
            <a:fld id="{055BF32D-CF4B-1B43-8AA7-7C8BB1DDF0EC}" type="slidenum">
              <a:rPr lang="fr-FR" smtClean="0"/>
              <a:pPr/>
              <a:t>8</a:t>
            </a:fld>
            <a:endParaRPr lang="fr-FR" dirty="0"/>
          </a:p>
        </p:txBody>
      </p:sp>
      <p:sp>
        <p:nvSpPr>
          <p:cNvPr id="4" name="Espace réservé du contenu vertical 3">
            <a:extLst>
              <a:ext uri="{FF2B5EF4-FFF2-40B4-BE49-F238E27FC236}">
                <a16:creationId xmlns:a16="http://schemas.microsoft.com/office/drawing/2014/main" id="{8E909F53-EA81-9E04-8E33-277E633AA703}"/>
              </a:ext>
            </a:extLst>
          </p:cNvPr>
          <p:cNvSpPr>
            <a:spLocks noGrp="1"/>
          </p:cNvSpPr>
          <p:nvPr>
            <p:ph orient="vert" sz="quarter" idx="13"/>
          </p:nvPr>
        </p:nvSpPr>
        <p:spPr/>
        <p:txBody>
          <a:bodyPr>
            <a:normAutofit fontScale="85000" lnSpcReduction="20000"/>
          </a:bodyPr>
          <a:lstStyle/>
          <a:p>
            <a:r>
              <a:rPr lang="fr-FR" sz="3200" b="1" dirty="0">
                <a:solidFill>
                  <a:schemeClr val="bg1"/>
                </a:solidFill>
              </a:rPr>
              <a:t>Activité 1</a:t>
            </a:r>
          </a:p>
        </p:txBody>
      </p:sp>
      <p:sp>
        <p:nvSpPr>
          <p:cNvPr id="5" name="Espace réservé du texte 4">
            <a:extLst>
              <a:ext uri="{FF2B5EF4-FFF2-40B4-BE49-F238E27FC236}">
                <a16:creationId xmlns:a16="http://schemas.microsoft.com/office/drawing/2014/main" id="{764F0837-906C-0DE8-1561-A56ACFE9D0E4}"/>
              </a:ext>
            </a:extLst>
          </p:cNvPr>
          <p:cNvSpPr>
            <a:spLocks noGrp="1"/>
          </p:cNvSpPr>
          <p:nvPr>
            <p:ph type="body" sz="quarter" idx="14"/>
          </p:nvPr>
        </p:nvSpPr>
        <p:spPr/>
        <p:txBody>
          <a:bodyPr/>
          <a:lstStyle/>
          <a:p>
            <a:pPr lvl="1"/>
            <a:r>
              <a:rPr lang="fr-FR" dirty="0"/>
              <a:t>Qu’est-ce qu’une situation d’apprentissage et d’évaluation ?</a:t>
            </a:r>
          </a:p>
        </p:txBody>
      </p:sp>
      <p:sp>
        <p:nvSpPr>
          <p:cNvPr id="6" name="Rectangle 3">
            <a:extLst>
              <a:ext uri="{FF2B5EF4-FFF2-40B4-BE49-F238E27FC236}">
                <a16:creationId xmlns:a16="http://schemas.microsoft.com/office/drawing/2014/main" id="{EA377D0B-2766-BC1E-5031-4D989F805B67}"/>
              </a:ext>
            </a:extLst>
          </p:cNvPr>
          <p:cNvSpPr txBox="1">
            <a:spLocks noChangeArrowheads="1"/>
          </p:cNvSpPr>
          <p:nvPr/>
        </p:nvSpPr>
        <p:spPr>
          <a:xfrm>
            <a:off x="2207169" y="2299363"/>
            <a:ext cx="8055033" cy="314509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ts val="3600"/>
              </a:lnSpc>
              <a:buClr>
                <a:schemeClr val="accent1">
                  <a:lumMod val="75000"/>
                </a:schemeClr>
              </a:buClr>
              <a:buNone/>
            </a:pPr>
            <a:r>
              <a:rPr lang="en-US" altLang="fr-FR" sz="3600" b="1" dirty="0">
                <a:solidFill>
                  <a:srgbClr val="FFC000"/>
                </a:solidFill>
                <a:latin typeface="Noto Sans" panose="020B0502040504020204" pitchFamily="34"/>
                <a:ea typeface="Noto Sans" panose="020B0502040504020204" pitchFamily="34"/>
                <a:cs typeface="Noto Sans" panose="020B0502040504020204" pitchFamily="34"/>
              </a:rPr>
              <a:t>«</a:t>
            </a:r>
            <a:r>
              <a:rPr lang="en-US" altLang="fr-FR" sz="2400" dirty="0">
                <a:latin typeface="Noto Sans" panose="020B0502040504020204" pitchFamily="34"/>
                <a:ea typeface="Noto Sans" panose="020B0502040504020204" pitchFamily="34"/>
                <a:cs typeface="Noto Sans" panose="020B0502040504020204" pitchFamily="34"/>
              </a:rPr>
              <a:t> </a:t>
            </a:r>
            <a:r>
              <a:rPr lang="en-US" altLang="fr-FR" sz="2400" dirty="0" err="1">
                <a:latin typeface="Noto Sans" panose="020B0502040504020204" pitchFamily="34"/>
                <a:ea typeface="Noto Sans" panose="020B0502040504020204" pitchFamily="34"/>
                <a:cs typeface="Noto Sans" panose="020B0502040504020204" pitchFamily="34"/>
              </a:rPr>
              <a:t>C’est un ensemble d’activités interreliées qui visent le développement des compétences ainsi que l’acquisition et la structuration des ressources (savoirs, savoir-faire, savoir-être) </a:t>
            </a:r>
            <a:r>
              <a:rPr lang="en-US" altLang="fr-FR" sz="3600" b="1" dirty="0" err="1">
                <a:solidFill>
                  <a:srgbClr val="FFC000"/>
                </a:solidFill>
                <a:latin typeface="Noto Sans" panose="020B0502040504020204" pitchFamily="34"/>
                <a:ea typeface="Noto Sans" panose="020B0502040504020204" pitchFamily="34"/>
                <a:cs typeface="Noto Sans" panose="020B0502040504020204" pitchFamily="34"/>
              </a:rPr>
              <a:t>» </a:t>
            </a:r>
            <a:r>
              <a:rPr lang="en-US" altLang="fr-FR" sz="2400" dirty="0" err="1">
                <a:solidFill>
                  <a:schemeClr val="bg1">
                    <a:lumMod val="65000"/>
                  </a:schemeClr>
                </a:solidFill>
                <a:latin typeface="Noto Sans" panose="020B0502040504020204" pitchFamily="34"/>
                <a:ea typeface="Noto Sans" panose="020B0502040504020204" pitchFamily="34"/>
                <a:cs typeface="Noto Sans" panose="020B0502040504020204" pitchFamily="34"/>
              </a:rPr>
              <a:t>(Durand et Chouinard, 2012, p. 135).</a:t>
            </a:r>
          </a:p>
        </p:txBody>
      </p:sp>
    </p:spTree>
    <p:extLst>
      <p:ext uri="{BB962C8B-B14F-4D97-AF65-F5344CB8AC3E}">
        <p14:creationId xmlns:p14="http://schemas.microsoft.com/office/powerpoint/2010/main" val="37799642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A686007B-518D-6FBA-FF9A-DE70910133D6}"/>
              </a:ext>
            </a:extLst>
          </p:cNvPr>
          <p:cNvSpPr>
            <a:spLocks noGrp="1"/>
          </p:cNvSpPr>
          <p:nvPr>
            <p:ph type="ftr" sz="quarter" idx="10"/>
          </p:nvPr>
        </p:nvSpPr>
        <p:spPr/>
        <p:txBody>
          <a:bodyPr/>
          <a:lstStyle/>
          <a:p>
            <a:r>
              <a:rPr lang="fr-FR"/>
              <a:t>APPRENDRE </a:t>
            </a:r>
            <a:r>
              <a:rPr lang="fr-FR" b="1">
                <a:solidFill>
                  <a:srgbClr val="FF0000"/>
                </a:solidFill>
              </a:rPr>
              <a:t>|</a:t>
            </a:r>
            <a:r>
              <a:rPr lang="fr-FR"/>
              <a:t> Module 7 </a:t>
            </a:r>
            <a:r>
              <a:rPr lang="fr-FR" b="1">
                <a:solidFill>
                  <a:srgbClr val="FF0000"/>
                </a:solidFill>
              </a:rPr>
              <a:t>|</a:t>
            </a:r>
            <a:r>
              <a:rPr lang="fr-FR"/>
              <a:t> </a:t>
            </a:r>
            <a:r>
              <a:rPr lang="fr-CA" b="1">
                <a:solidFill>
                  <a:schemeClr val="tx1">
                    <a:lumMod val="50000"/>
                    <a:lumOff val="50000"/>
                  </a:schemeClr>
                </a:solidFill>
              </a:rPr>
              <a:t>La planification d’une situation d’apprentissage</a:t>
            </a:r>
          </a:p>
        </p:txBody>
      </p:sp>
      <p:sp>
        <p:nvSpPr>
          <p:cNvPr id="3" name="Espace réservé du numéro de diapositive 2">
            <a:extLst>
              <a:ext uri="{FF2B5EF4-FFF2-40B4-BE49-F238E27FC236}">
                <a16:creationId xmlns:a16="http://schemas.microsoft.com/office/drawing/2014/main" id="{895D7F29-70A1-455B-962E-F98D10FD08FD}"/>
              </a:ext>
            </a:extLst>
          </p:cNvPr>
          <p:cNvSpPr>
            <a:spLocks noGrp="1"/>
          </p:cNvSpPr>
          <p:nvPr>
            <p:ph type="sldNum" sz="quarter" idx="12"/>
          </p:nvPr>
        </p:nvSpPr>
        <p:spPr/>
        <p:txBody>
          <a:bodyPr/>
          <a:lstStyle/>
          <a:p>
            <a:fld id="{055BF32D-CF4B-1B43-8AA7-7C8BB1DDF0EC}" type="slidenum">
              <a:rPr lang="fr-FR" smtClean="0"/>
              <a:pPr/>
              <a:t>9</a:t>
            </a:fld>
            <a:endParaRPr lang="fr-FR" dirty="0"/>
          </a:p>
        </p:txBody>
      </p:sp>
      <p:sp>
        <p:nvSpPr>
          <p:cNvPr id="4" name="Espace réservé du contenu vertical 3">
            <a:extLst>
              <a:ext uri="{FF2B5EF4-FFF2-40B4-BE49-F238E27FC236}">
                <a16:creationId xmlns:a16="http://schemas.microsoft.com/office/drawing/2014/main" id="{8E909F53-EA81-9E04-8E33-277E633AA703}"/>
              </a:ext>
            </a:extLst>
          </p:cNvPr>
          <p:cNvSpPr>
            <a:spLocks noGrp="1"/>
          </p:cNvSpPr>
          <p:nvPr>
            <p:ph orient="vert" sz="quarter" idx="13"/>
          </p:nvPr>
        </p:nvSpPr>
        <p:spPr/>
        <p:txBody>
          <a:bodyPr>
            <a:normAutofit fontScale="85000" lnSpcReduction="20000"/>
          </a:bodyPr>
          <a:lstStyle/>
          <a:p>
            <a:r>
              <a:rPr lang="fr-FR" sz="3200" b="1" dirty="0">
                <a:solidFill>
                  <a:schemeClr val="bg1"/>
                </a:solidFill>
              </a:rPr>
              <a:t>Activité 1</a:t>
            </a:r>
          </a:p>
        </p:txBody>
      </p:sp>
      <p:sp>
        <p:nvSpPr>
          <p:cNvPr id="5" name="Espace réservé du texte 4">
            <a:extLst>
              <a:ext uri="{FF2B5EF4-FFF2-40B4-BE49-F238E27FC236}">
                <a16:creationId xmlns:a16="http://schemas.microsoft.com/office/drawing/2014/main" id="{764F0837-906C-0DE8-1561-A56ACFE9D0E4}"/>
              </a:ext>
            </a:extLst>
          </p:cNvPr>
          <p:cNvSpPr>
            <a:spLocks noGrp="1"/>
          </p:cNvSpPr>
          <p:nvPr>
            <p:ph type="body" sz="quarter" idx="14"/>
          </p:nvPr>
        </p:nvSpPr>
        <p:spPr/>
        <p:txBody>
          <a:bodyPr/>
          <a:lstStyle/>
          <a:p>
            <a:pPr lvl="1"/>
            <a:r>
              <a:rPr lang="fr-FR" dirty="0"/>
              <a:t>Défis selon scallon (2004)</a:t>
            </a:r>
          </a:p>
        </p:txBody>
      </p:sp>
      <p:sp>
        <p:nvSpPr>
          <p:cNvPr id="11" name="Chevron 10">
            <a:extLst>
              <a:ext uri="{FF2B5EF4-FFF2-40B4-BE49-F238E27FC236}">
                <a16:creationId xmlns:a16="http://schemas.microsoft.com/office/drawing/2014/main" id="{B722909B-1B4E-AB38-9F1B-5310A9C878DA}"/>
              </a:ext>
            </a:extLst>
          </p:cNvPr>
          <p:cNvSpPr/>
          <p:nvPr/>
        </p:nvSpPr>
        <p:spPr>
          <a:xfrm>
            <a:off x="2192717" y="2255569"/>
            <a:ext cx="4320555" cy="2448911"/>
          </a:xfrm>
          <a:prstGeom prst="homePlate">
            <a:avLst/>
          </a:prstGeom>
          <a:solidFill>
            <a:srgbClr val="7F5891"/>
          </a:solidFill>
        </p:spPr>
        <p:style>
          <a:lnRef idx="2">
            <a:schemeClr val="lt1">
              <a:hueOff val="0"/>
              <a:satOff val="0"/>
              <a:lumOff val="0"/>
              <a:alphaOff val="0"/>
            </a:schemeClr>
          </a:lnRef>
          <a:fillRef idx="1">
            <a:scrgbClr r="0" g="0" b="0"/>
          </a:fillRef>
          <a:effectRef idx="0">
            <a:schemeClr val="accent5">
              <a:hueOff val="0"/>
              <a:satOff val="0"/>
              <a:lumOff val="0"/>
              <a:alphaOff val="0"/>
            </a:schemeClr>
          </a:effectRef>
          <a:fontRef idx="minor">
            <a:schemeClr val="lt1"/>
          </a:fontRef>
        </p:style>
        <p:txBody>
          <a:bodyPr/>
          <a:lstStyle/>
          <a:p>
            <a:endParaRPr lang="fr-FR"/>
          </a:p>
        </p:txBody>
      </p:sp>
      <p:grpSp>
        <p:nvGrpSpPr>
          <p:cNvPr id="17" name="Groupe 16">
            <a:extLst>
              <a:ext uri="{FF2B5EF4-FFF2-40B4-BE49-F238E27FC236}">
                <a16:creationId xmlns:a16="http://schemas.microsoft.com/office/drawing/2014/main" id="{EB998B95-C76F-AC74-FDBD-918EFDB3DA46}"/>
              </a:ext>
            </a:extLst>
          </p:cNvPr>
          <p:cNvGrpSpPr/>
          <p:nvPr/>
        </p:nvGrpSpPr>
        <p:grpSpPr>
          <a:xfrm>
            <a:off x="5742317" y="2255569"/>
            <a:ext cx="4580042" cy="2448911"/>
            <a:chOff x="6560923" y="2255569"/>
            <a:chExt cx="4580042" cy="2448911"/>
          </a:xfrm>
          <a:solidFill>
            <a:srgbClr val="E2DCE9"/>
          </a:solidFill>
        </p:grpSpPr>
        <p:sp>
          <p:nvSpPr>
            <p:cNvPr id="9" name="Chevron 8">
              <a:extLst>
                <a:ext uri="{FF2B5EF4-FFF2-40B4-BE49-F238E27FC236}">
                  <a16:creationId xmlns:a16="http://schemas.microsoft.com/office/drawing/2014/main" id="{A7A49BB4-C180-AEBB-E4C2-BD1978D9C0B2}"/>
                </a:ext>
              </a:extLst>
            </p:cNvPr>
            <p:cNvSpPr/>
            <p:nvPr/>
          </p:nvSpPr>
          <p:spPr>
            <a:xfrm>
              <a:off x="6560923" y="2255569"/>
              <a:ext cx="4580042" cy="2448911"/>
            </a:xfrm>
            <a:prstGeom prst="chevron">
              <a:avLst/>
            </a:prstGeom>
            <a:grpFill/>
            <a:ln>
              <a:noFill/>
            </a:ln>
          </p:spPr>
          <p:style>
            <a:lnRef idx="2">
              <a:schemeClr val="lt1">
                <a:hueOff val="0"/>
                <a:satOff val="0"/>
                <a:lumOff val="0"/>
                <a:alphaOff val="0"/>
              </a:schemeClr>
            </a:lnRef>
            <a:fillRef idx="1">
              <a:scrgbClr r="0" g="0" b="0"/>
            </a:fillRef>
            <a:effectRef idx="0">
              <a:schemeClr val="accent5">
                <a:hueOff val="-6758543"/>
                <a:satOff val="-17419"/>
                <a:lumOff val="-11765"/>
                <a:alphaOff val="0"/>
              </a:schemeClr>
            </a:effectRef>
            <a:fontRef idx="minor">
              <a:schemeClr val="lt1"/>
            </a:fontRef>
          </p:style>
          <p:txBody>
            <a:bodyPr/>
            <a:lstStyle/>
            <a:p>
              <a:endParaRPr lang="fr-FR"/>
            </a:p>
          </p:txBody>
        </p:sp>
        <p:sp>
          <p:nvSpPr>
            <p:cNvPr id="15" name="Rectangle 14">
              <a:extLst>
                <a:ext uri="{FF2B5EF4-FFF2-40B4-BE49-F238E27FC236}">
                  <a16:creationId xmlns:a16="http://schemas.microsoft.com/office/drawing/2014/main" id="{260A1A19-9116-8254-E2F8-8CB1F9B9FD8D}"/>
                </a:ext>
              </a:extLst>
            </p:cNvPr>
            <p:cNvSpPr/>
            <p:nvPr/>
          </p:nvSpPr>
          <p:spPr>
            <a:xfrm>
              <a:off x="9222251" y="2255569"/>
              <a:ext cx="1918714" cy="2448911"/>
            </a:xfrm>
            <a:prstGeom prst="rect">
              <a:avLst/>
            </a:prstGeom>
            <a:grpFill/>
            <a:ln>
              <a:noFill/>
            </a:ln>
          </p:spPr>
          <p:style>
            <a:lnRef idx="2">
              <a:schemeClr val="lt1">
                <a:hueOff val="0"/>
                <a:satOff val="0"/>
                <a:lumOff val="0"/>
                <a:alphaOff val="0"/>
              </a:schemeClr>
            </a:lnRef>
            <a:fillRef idx="1">
              <a:scrgbClr r="0" g="0" b="0"/>
            </a:fillRef>
            <a:effectRef idx="0">
              <a:schemeClr val="accent5">
                <a:hueOff val="-6758543"/>
                <a:satOff val="-17419"/>
                <a:lumOff val="-11765"/>
                <a:alphaOff val="0"/>
              </a:schemeClr>
            </a:effectRef>
            <a:fontRef idx="minor">
              <a:schemeClr val="lt1"/>
            </a:fontRef>
          </p:style>
          <p:txBody>
            <a:bodyPr/>
            <a:lstStyle/>
            <a:p>
              <a:endParaRPr lang="fr-FR"/>
            </a:p>
          </p:txBody>
        </p:sp>
      </p:grpSp>
      <p:sp>
        <p:nvSpPr>
          <p:cNvPr id="14" name="ZoneTexte 13">
            <a:extLst>
              <a:ext uri="{FF2B5EF4-FFF2-40B4-BE49-F238E27FC236}">
                <a16:creationId xmlns:a16="http://schemas.microsoft.com/office/drawing/2014/main" id="{3D04111C-6AD3-94ED-7828-415B3ADD669F}"/>
              </a:ext>
            </a:extLst>
          </p:cNvPr>
          <p:cNvSpPr txBox="1"/>
          <p:nvPr/>
        </p:nvSpPr>
        <p:spPr>
          <a:xfrm>
            <a:off x="7214733" y="2810610"/>
            <a:ext cx="2693562" cy="1338828"/>
          </a:xfrm>
          <a:prstGeom prst="rect">
            <a:avLst/>
          </a:prstGeom>
          <a:noFill/>
        </p:spPr>
        <p:txBody>
          <a:bodyPr wrap="square">
            <a:spAutoFit/>
          </a:bodyPr>
          <a:lstStyle/>
          <a:p>
            <a:pPr lvl="0" algn="ctr" defTabSz="1155700">
              <a:lnSpc>
                <a:spcPct val="90000"/>
              </a:lnSpc>
              <a:spcBef>
                <a:spcPct val="0"/>
              </a:spcBef>
              <a:spcAft>
                <a:spcPct val="35000"/>
              </a:spcAft>
            </a:pPr>
            <a:r>
              <a:rPr lang="fr-CA" dirty="0">
                <a:latin typeface="Noto Sans" panose="020B0502040504020204" pitchFamily="34"/>
                <a:ea typeface="Noto Sans" panose="020B0502040504020204" pitchFamily="34"/>
                <a:cs typeface="Noto Sans" panose="020B0502040504020204" pitchFamily="34"/>
              </a:rPr>
              <a:t>D</a:t>
            </a:r>
            <a:r>
              <a:rPr lang="fr-CA" kern="1200" dirty="0">
                <a:latin typeface="Noto Sans" panose="020B0502040504020204" pitchFamily="34"/>
                <a:ea typeface="Noto Sans" panose="020B0502040504020204" pitchFamily="34"/>
                <a:cs typeface="Noto Sans" panose="020B0502040504020204" pitchFamily="34"/>
              </a:rPr>
              <a:t>évelopper des outils pouvant aider à porter un jugement le plus pertinent, fidèle et valide possible. </a:t>
            </a:r>
            <a:endParaRPr lang="en-US" kern="1200" dirty="0">
              <a:latin typeface="Noto Sans" panose="020B0502040504020204" pitchFamily="34"/>
              <a:ea typeface="Noto Sans" panose="020B0502040504020204" pitchFamily="34"/>
              <a:cs typeface="Noto Sans" panose="020B0502040504020204" pitchFamily="34"/>
            </a:endParaRPr>
          </a:p>
        </p:txBody>
      </p:sp>
      <p:sp>
        <p:nvSpPr>
          <p:cNvPr id="19" name="ZoneTexte 18">
            <a:extLst>
              <a:ext uri="{FF2B5EF4-FFF2-40B4-BE49-F238E27FC236}">
                <a16:creationId xmlns:a16="http://schemas.microsoft.com/office/drawing/2014/main" id="{593D3FB0-EE68-9DFB-0046-02602EA5B2C9}"/>
              </a:ext>
            </a:extLst>
          </p:cNvPr>
          <p:cNvSpPr txBox="1"/>
          <p:nvPr/>
        </p:nvSpPr>
        <p:spPr>
          <a:xfrm>
            <a:off x="2444430" y="2810610"/>
            <a:ext cx="2785956" cy="1338828"/>
          </a:xfrm>
          <a:prstGeom prst="rect">
            <a:avLst/>
          </a:prstGeom>
          <a:noFill/>
        </p:spPr>
        <p:txBody>
          <a:bodyPr wrap="square">
            <a:spAutoFit/>
          </a:bodyPr>
          <a:lstStyle/>
          <a:p>
            <a:pPr lvl="0" algn="ctr" defTabSz="1155700">
              <a:lnSpc>
                <a:spcPct val="90000"/>
              </a:lnSpc>
              <a:spcBef>
                <a:spcPct val="0"/>
              </a:spcBef>
              <a:spcAft>
                <a:spcPct val="35000"/>
              </a:spcAft>
            </a:pPr>
            <a:r>
              <a:rPr lang="fr-CA" dirty="0">
                <a:solidFill>
                  <a:schemeClr val="bg1"/>
                </a:solidFill>
                <a:latin typeface="Noto Sans" panose="020B0502040504020204" pitchFamily="34"/>
                <a:ea typeface="Noto Sans" panose="020B0502040504020204" pitchFamily="34"/>
                <a:cs typeface="Noto Sans" panose="020B0502040504020204" pitchFamily="34"/>
              </a:rPr>
              <a:t>C</a:t>
            </a:r>
            <a:r>
              <a:rPr lang="fr-CA" kern="1200" dirty="0">
                <a:solidFill>
                  <a:schemeClr val="bg1"/>
                </a:solidFill>
                <a:latin typeface="Noto Sans" panose="020B0502040504020204" pitchFamily="34"/>
                <a:ea typeface="Noto Sans" panose="020B0502040504020204" pitchFamily="34"/>
                <a:cs typeface="Noto Sans" panose="020B0502040504020204" pitchFamily="34"/>
              </a:rPr>
              <a:t>réer des situations permettant de faire émerger </a:t>
            </a:r>
            <a:br>
              <a:rPr lang="fr-CA" kern="1200" dirty="0">
                <a:solidFill>
                  <a:schemeClr val="bg1"/>
                </a:solidFill>
                <a:latin typeface="Noto Sans" panose="020B0502040504020204" pitchFamily="34"/>
                <a:ea typeface="Noto Sans" panose="020B0502040504020204" pitchFamily="34"/>
                <a:cs typeface="Noto Sans" panose="020B0502040504020204" pitchFamily="34"/>
              </a:rPr>
            </a:br>
            <a:r>
              <a:rPr lang="fr-CA" kern="1200" dirty="0">
                <a:solidFill>
                  <a:schemeClr val="bg1"/>
                </a:solidFill>
                <a:latin typeface="Noto Sans" panose="020B0502040504020204" pitchFamily="34"/>
                <a:ea typeface="Noto Sans" panose="020B0502040504020204" pitchFamily="34"/>
                <a:cs typeface="Noto Sans" panose="020B0502040504020204" pitchFamily="34"/>
              </a:rPr>
              <a:t>les compétences </a:t>
            </a:r>
            <a:br>
              <a:rPr lang="fr-CA" kern="1200" dirty="0">
                <a:solidFill>
                  <a:schemeClr val="bg1"/>
                </a:solidFill>
                <a:latin typeface="Noto Sans" panose="020B0502040504020204" pitchFamily="34"/>
                <a:ea typeface="Noto Sans" panose="020B0502040504020204" pitchFamily="34"/>
                <a:cs typeface="Noto Sans" panose="020B0502040504020204" pitchFamily="34"/>
              </a:rPr>
            </a:br>
            <a:r>
              <a:rPr lang="fr-CA" kern="1200" dirty="0">
                <a:solidFill>
                  <a:schemeClr val="bg1"/>
                </a:solidFill>
                <a:latin typeface="Noto Sans" panose="020B0502040504020204" pitchFamily="34"/>
                <a:ea typeface="Noto Sans" panose="020B0502040504020204" pitchFamily="34"/>
                <a:cs typeface="Noto Sans" panose="020B0502040504020204" pitchFamily="34"/>
              </a:rPr>
              <a:t>des élèves. </a:t>
            </a:r>
            <a:endParaRPr lang="en-US" kern="1200" dirty="0">
              <a:solidFill>
                <a:schemeClr val="bg1"/>
              </a:solidFill>
              <a:latin typeface="Noto Sans" panose="020B0502040504020204" pitchFamily="34"/>
              <a:ea typeface="Noto Sans" panose="020B0502040504020204" pitchFamily="34"/>
              <a:cs typeface="Noto Sans" panose="020B0502040504020204" pitchFamily="34"/>
            </a:endParaRPr>
          </a:p>
        </p:txBody>
      </p:sp>
    </p:spTree>
    <p:extLst>
      <p:ext uri="{BB962C8B-B14F-4D97-AF65-F5344CB8AC3E}">
        <p14:creationId xmlns:p14="http://schemas.microsoft.com/office/powerpoint/2010/main" val="22748818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77061236-F7EB-472D-51A1-C3D5A0F67D8C}"/>
              </a:ext>
            </a:extLst>
          </p:cNvPr>
          <p:cNvSpPr>
            <a:spLocks noGrp="1"/>
          </p:cNvSpPr>
          <p:nvPr>
            <p:ph type="sldNum" sz="quarter" idx="12"/>
          </p:nvPr>
        </p:nvSpPr>
        <p:spPr/>
        <p:txBody>
          <a:bodyPr/>
          <a:lstStyle/>
          <a:p>
            <a:fld id="{055BF32D-CF4B-1B43-8AA7-7C8BB1DDF0EC}" type="slidenum">
              <a:rPr lang="fr-FR" smtClean="0"/>
              <a:pPr/>
              <a:t>10</a:t>
            </a:fld>
            <a:endParaRPr lang="fr-FR" dirty="0"/>
          </a:p>
        </p:txBody>
      </p:sp>
      <p:sp>
        <p:nvSpPr>
          <p:cNvPr id="3" name="Espace réservé du pied de page 2">
            <a:extLst>
              <a:ext uri="{FF2B5EF4-FFF2-40B4-BE49-F238E27FC236}">
                <a16:creationId xmlns:a16="http://schemas.microsoft.com/office/drawing/2014/main" id="{DF4A85E7-853E-8974-C238-0AB5D32C28FE}"/>
              </a:ext>
            </a:extLst>
          </p:cNvPr>
          <p:cNvSpPr>
            <a:spLocks noGrp="1"/>
          </p:cNvSpPr>
          <p:nvPr>
            <p:ph type="ftr" sz="quarter" idx="3"/>
          </p:nvPr>
        </p:nvSpPr>
        <p:spPr/>
        <p:txBody>
          <a:bodyPr/>
          <a:lstStyle/>
          <a:p>
            <a:r>
              <a:rPr lang="fr-FR"/>
              <a:t>APPRENDRE </a:t>
            </a:r>
            <a:r>
              <a:rPr lang="fr-FR" b="1">
                <a:solidFill>
                  <a:srgbClr val="FF0000"/>
                </a:solidFill>
              </a:rPr>
              <a:t>|</a:t>
            </a:r>
            <a:r>
              <a:rPr lang="fr-FR"/>
              <a:t> Module 7 </a:t>
            </a:r>
            <a:r>
              <a:rPr lang="fr-FR" b="1">
                <a:solidFill>
                  <a:srgbClr val="FF0000"/>
                </a:solidFill>
              </a:rPr>
              <a:t>|</a:t>
            </a:r>
            <a:r>
              <a:rPr lang="fr-FR"/>
              <a:t> </a:t>
            </a:r>
            <a:r>
              <a:rPr lang="fr-CA" b="1">
                <a:solidFill>
                  <a:schemeClr val="tx1">
                    <a:lumMod val="50000"/>
                    <a:lumOff val="50000"/>
                  </a:schemeClr>
                </a:solidFill>
              </a:rPr>
              <a:t>La planification d’une situation d’apprentissage</a:t>
            </a:r>
          </a:p>
        </p:txBody>
      </p:sp>
      <p:sp>
        <p:nvSpPr>
          <p:cNvPr id="4" name="Titre 3">
            <a:extLst>
              <a:ext uri="{FF2B5EF4-FFF2-40B4-BE49-F238E27FC236}">
                <a16:creationId xmlns:a16="http://schemas.microsoft.com/office/drawing/2014/main" id="{3FCD2888-8DB8-DFBD-AB2F-EDD4B73AFB8F}"/>
              </a:ext>
            </a:extLst>
          </p:cNvPr>
          <p:cNvSpPr>
            <a:spLocks noGrp="1"/>
          </p:cNvSpPr>
          <p:nvPr>
            <p:ph type="title"/>
          </p:nvPr>
        </p:nvSpPr>
        <p:spPr>
          <a:xfrm>
            <a:off x="502448" y="1554480"/>
            <a:ext cx="2963564" cy="3674225"/>
          </a:xfrm>
        </p:spPr>
        <p:txBody>
          <a:bodyPr/>
          <a:lstStyle/>
          <a:p>
            <a:r>
              <a:rPr lang="fr-FR" sz="4000">
                <a:solidFill>
                  <a:srgbClr val="FFC000"/>
                </a:solidFill>
              </a:rPr>
              <a:t>Activité 2</a:t>
            </a:r>
            <a:br>
              <a:rPr lang="fr-FR"/>
            </a:br>
            <a:r>
              <a:rPr lang="fr-FR"/>
              <a:t>Le niveau de complexité des situations</a:t>
            </a:r>
          </a:p>
        </p:txBody>
      </p:sp>
      <p:sp>
        <p:nvSpPr>
          <p:cNvPr id="6" name="ZoneTexte 5">
            <a:extLst>
              <a:ext uri="{FF2B5EF4-FFF2-40B4-BE49-F238E27FC236}">
                <a16:creationId xmlns:a16="http://schemas.microsoft.com/office/drawing/2014/main" id="{6E50CBEC-4326-2C16-8A71-7F829A3A526A}"/>
              </a:ext>
            </a:extLst>
          </p:cNvPr>
          <p:cNvSpPr txBox="1"/>
          <p:nvPr/>
        </p:nvSpPr>
        <p:spPr>
          <a:xfrm>
            <a:off x="4806911" y="1554480"/>
            <a:ext cx="9926444" cy="1015663"/>
          </a:xfrm>
          <a:prstGeom prst="rect">
            <a:avLst/>
          </a:prstGeom>
          <a:noFill/>
        </p:spPr>
        <p:txBody>
          <a:bodyPr wrap="square" rtlCol="0">
            <a:spAutoFit/>
          </a:bodyPr>
          <a:lstStyle/>
          <a:p>
            <a:r>
              <a:rPr lang="fr-FR" b="1" dirty="0">
                <a:solidFill>
                  <a:srgbClr val="7030A0"/>
                </a:solidFill>
                <a:latin typeface="Noto Sans" panose="020B0502040504020204" pitchFamily="34"/>
                <a:ea typeface="Noto Sans" panose="020B0502040504020204" pitchFamily="34"/>
                <a:cs typeface="Noto Sans" panose="020B0502040504020204" pitchFamily="34"/>
              </a:rPr>
              <a:t>Scallon (2004) répertorie trois niveaux de complexité </a:t>
            </a:r>
            <a:br>
              <a:rPr lang="fr-FR" b="1" dirty="0">
                <a:solidFill>
                  <a:srgbClr val="7030A0"/>
                </a:solidFill>
                <a:latin typeface="Noto Sans" panose="020B0502040504020204" pitchFamily="34"/>
                <a:ea typeface="Noto Sans" panose="020B0502040504020204" pitchFamily="34"/>
                <a:cs typeface="Noto Sans" panose="020B0502040504020204" pitchFamily="34"/>
              </a:rPr>
            </a:br>
            <a:r>
              <a:rPr lang="fr-FR" b="1" dirty="0">
                <a:solidFill>
                  <a:srgbClr val="7030A0"/>
                </a:solidFill>
                <a:latin typeface="Noto Sans" panose="020B0502040504020204" pitchFamily="34"/>
                <a:ea typeface="Noto Sans" panose="020B0502040504020204" pitchFamily="34"/>
                <a:cs typeface="Noto Sans" panose="020B0502040504020204" pitchFamily="34"/>
              </a:rPr>
              <a:t>de situations :</a:t>
            </a:r>
          </a:p>
          <a:p>
            <a:endParaRPr lang="fr-FR" sz="2400" b="1" dirty="0">
              <a:solidFill>
                <a:srgbClr val="FFC000"/>
              </a:solidFill>
              <a:latin typeface="Noto Sans" panose="020B0502040504020204" pitchFamily="34"/>
              <a:ea typeface="Noto Sans" panose="020B0502040504020204" pitchFamily="34"/>
              <a:cs typeface="Noto Sans" panose="020B0502040504020204" pitchFamily="34"/>
            </a:endParaRPr>
          </a:p>
        </p:txBody>
      </p:sp>
      <p:sp>
        <p:nvSpPr>
          <p:cNvPr id="17" name="Rectangle 16">
            <a:extLst>
              <a:ext uri="{FF2B5EF4-FFF2-40B4-BE49-F238E27FC236}">
                <a16:creationId xmlns:a16="http://schemas.microsoft.com/office/drawing/2014/main" id="{0C6AC427-582B-DE29-1923-50E5FFA9230D}"/>
              </a:ext>
            </a:extLst>
          </p:cNvPr>
          <p:cNvSpPr/>
          <p:nvPr/>
        </p:nvSpPr>
        <p:spPr>
          <a:xfrm>
            <a:off x="4395281" y="2518150"/>
            <a:ext cx="10165098" cy="651866"/>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fr-FR"/>
          </a:p>
        </p:txBody>
      </p:sp>
      <p:graphicFrame>
        <p:nvGraphicFramePr>
          <p:cNvPr id="5" name="Rectangle 5">
            <a:extLst>
              <a:ext uri="{FF2B5EF4-FFF2-40B4-BE49-F238E27FC236}">
                <a16:creationId xmlns:a16="http://schemas.microsoft.com/office/drawing/2014/main" id="{E9B5F12A-9845-014C-D876-86F541B6A22D}"/>
              </a:ext>
            </a:extLst>
          </p:cNvPr>
          <p:cNvGraphicFramePr/>
          <p:nvPr>
            <p:extLst>
              <p:ext uri="{D42A27DB-BD31-4B8C-83A1-F6EECF244321}">
                <p14:modId xmlns:p14="http://schemas.microsoft.com/office/powerpoint/2010/main" val="3430545945"/>
              </p:ext>
            </p:extLst>
          </p:nvPr>
        </p:nvGraphicFramePr>
        <p:xfrm>
          <a:off x="3818814" y="2384003"/>
          <a:ext cx="8373186" cy="3093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493995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A686007B-518D-6FBA-FF9A-DE70910133D6}"/>
              </a:ext>
            </a:extLst>
          </p:cNvPr>
          <p:cNvSpPr>
            <a:spLocks noGrp="1"/>
          </p:cNvSpPr>
          <p:nvPr>
            <p:ph type="ftr" sz="quarter" idx="10"/>
          </p:nvPr>
        </p:nvSpPr>
        <p:spPr/>
        <p:txBody>
          <a:bodyPr/>
          <a:lstStyle/>
          <a:p>
            <a:r>
              <a:rPr lang="fr-FR"/>
              <a:t>APPRENDRE </a:t>
            </a:r>
            <a:r>
              <a:rPr lang="fr-FR" b="1">
                <a:solidFill>
                  <a:srgbClr val="FF0000"/>
                </a:solidFill>
              </a:rPr>
              <a:t>|</a:t>
            </a:r>
            <a:r>
              <a:rPr lang="fr-FR"/>
              <a:t> Module 7 </a:t>
            </a:r>
            <a:r>
              <a:rPr lang="fr-FR" b="1">
                <a:solidFill>
                  <a:srgbClr val="FF0000"/>
                </a:solidFill>
              </a:rPr>
              <a:t>|</a:t>
            </a:r>
            <a:r>
              <a:rPr lang="fr-FR"/>
              <a:t> </a:t>
            </a:r>
            <a:r>
              <a:rPr lang="fr-CA" b="1">
                <a:solidFill>
                  <a:schemeClr val="tx1">
                    <a:lumMod val="50000"/>
                    <a:lumOff val="50000"/>
                  </a:schemeClr>
                </a:solidFill>
              </a:rPr>
              <a:t>La planification d’une situation d’apprentissage</a:t>
            </a:r>
          </a:p>
        </p:txBody>
      </p:sp>
      <p:sp>
        <p:nvSpPr>
          <p:cNvPr id="3" name="Espace réservé du numéro de diapositive 2">
            <a:extLst>
              <a:ext uri="{FF2B5EF4-FFF2-40B4-BE49-F238E27FC236}">
                <a16:creationId xmlns:a16="http://schemas.microsoft.com/office/drawing/2014/main" id="{895D7F29-70A1-455B-962E-F98D10FD08FD}"/>
              </a:ext>
            </a:extLst>
          </p:cNvPr>
          <p:cNvSpPr>
            <a:spLocks noGrp="1"/>
          </p:cNvSpPr>
          <p:nvPr>
            <p:ph type="sldNum" sz="quarter" idx="12"/>
          </p:nvPr>
        </p:nvSpPr>
        <p:spPr/>
        <p:txBody>
          <a:bodyPr/>
          <a:lstStyle/>
          <a:p>
            <a:fld id="{055BF32D-CF4B-1B43-8AA7-7C8BB1DDF0EC}" type="slidenum">
              <a:rPr lang="fr-FR" smtClean="0"/>
              <a:pPr/>
              <a:t>11</a:t>
            </a:fld>
            <a:endParaRPr lang="fr-FR" dirty="0"/>
          </a:p>
        </p:txBody>
      </p:sp>
      <p:sp>
        <p:nvSpPr>
          <p:cNvPr id="4" name="Espace réservé du contenu vertical 3">
            <a:extLst>
              <a:ext uri="{FF2B5EF4-FFF2-40B4-BE49-F238E27FC236}">
                <a16:creationId xmlns:a16="http://schemas.microsoft.com/office/drawing/2014/main" id="{8E909F53-EA81-9E04-8E33-277E633AA703}"/>
              </a:ext>
            </a:extLst>
          </p:cNvPr>
          <p:cNvSpPr>
            <a:spLocks noGrp="1"/>
          </p:cNvSpPr>
          <p:nvPr>
            <p:ph orient="vert" sz="quarter" idx="13"/>
          </p:nvPr>
        </p:nvSpPr>
        <p:spPr/>
        <p:txBody>
          <a:bodyPr>
            <a:normAutofit fontScale="85000" lnSpcReduction="20000"/>
          </a:bodyPr>
          <a:lstStyle/>
          <a:p>
            <a:r>
              <a:rPr lang="fr-FR" sz="3200" b="1" dirty="0">
                <a:solidFill>
                  <a:schemeClr val="bg1"/>
                </a:solidFill>
              </a:rPr>
              <a:t>Activité 2</a:t>
            </a:r>
          </a:p>
        </p:txBody>
      </p:sp>
      <p:sp>
        <p:nvSpPr>
          <p:cNvPr id="5" name="Espace réservé du texte 4">
            <a:extLst>
              <a:ext uri="{FF2B5EF4-FFF2-40B4-BE49-F238E27FC236}">
                <a16:creationId xmlns:a16="http://schemas.microsoft.com/office/drawing/2014/main" id="{764F0837-906C-0DE8-1561-A56ACFE9D0E4}"/>
              </a:ext>
            </a:extLst>
          </p:cNvPr>
          <p:cNvSpPr>
            <a:spLocks noGrp="1"/>
          </p:cNvSpPr>
          <p:nvPr>
            <p:ph type="body" sz="quarter" idx="14"/>
          </p:nvPr>
        </p:nvSpPr>
        <p:spPr/>
        <p:txBody>
          <a:bodyPr/>
          <a:lstStyle/>
          <a:p>
            <a:pPr lvl="1"/>
            <a:r>
              <a:rPr lang="fr-FR" dirty="0"/>
              <a:t>Le niveau de complexité des situations selon Scallon (2004)</a:t>
            </a:r>
          </a:p>
        </p:txBody>
      </p:sp>
      <p:pic>
        <p:nvPicPr>
          <p:cNvPr id="6" name="Picture 4">
            <a:extLst>
              <a:ext uri="{FF2B5EF4-FFF2-40B4-BE49-F238E27FC236}">
                <a16:creationId xmlns:a16="http://schemas.microsoft.com/office/drawing/2014/main" id="{5F23E483-23F1-E464-814B-CCC4CD4783FF}"/>
              </a:ext>
            </a:extLst>
          </p:cNvPr>
          <p:cNvPicPr>
            <a:picLocks noChangeAspect="1" noChangeArrowheads="1"/>
          </p:cNvPicPr>
          <p:nvPr/>
        </p:nvPicPr>
        <p:blipFill rotWithShape="1">
          <a:blip r:embed="rId2" cstate="hqprint">
            <a:duotone>
              <a:schemeClr val="accent6">
                <a:shade val="45000"/>
                <a:satMod val="135000"/>
              </a:schemeClr>
              <a:prstClr val="white"/>
            </a:duotone>
            <a:extLst>
              <a:ext uri="{BEBA8EAE-BF5A-486C-A8C5-ECC9F3942E4B}">
                <a14:imgProps xmlns:a14="http://schemas.microsoft.com/office/drawing/2010/main">
                  <a14:imgLayer r:embed="rId3">
                    <a14:imgEffect>
                      <a14:sharpenSoften amount="25000"/>
                    </a14:imgEffect>
                    <a14:imgEffect>
                      <a14:brightnessContrast bright="20000" contrast="-40000"/>
                    </a14:imgEffect>
                  </a14:imgLayer>
                </a14:imgProps>
              </a:ext>
              <a:ext uri="{28A0092B-C50C-407E-A947-70E740481C1C}">
                <a14:useLocalDpi xmlns:a14="http://schemas.microsoft.com/office/drawing/2010/main"/>
              </a:ext>
            </a:extLst>
          </a:blip>
          <a:srcRect/>
          <a:stretch/>
        </p:blipFill>
        <p:spPr bwMode="auto">
          <a:xfrm>
            <a:off x="3248618" y="1146127"/>
            <a:ext cx="5972135" cy="4667795"/>
          </a:xfrm>
          <a:prstGeom prst="rect">
            <a:avLst/>
          </a:prstGeom>
          <a:solidFill>
            <a:schemeClr val="accent2"/>
          </a:solidFill>
          <a:ln>
            <a:noFill/>
          </a:ln>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266022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A686007B-518D-6FBA-FF9A-DE70910133D6}"/>
              </a:ext>
            </a:extLst>
          </p:cNvPr>
          <p:cNvSpPr>
            <a:spLocks noGrp="1"/>
          </p:cNvSpPr>
          <p:nvPr>
            <p:ph type="ftr" sz="quarter" idx="10"/>
          </p:nvPr>
        </p:nvSpPr>
        <p:spPr/>
        <p:txBody>
          <a:bodyPr/>
          <a:lstStyle/>
          <a:p>
            <a:r>
              <a:rPr lang="fr-FR"/>
              <a:t>APPRENDRE </a:t>
            </a:r>
            <a:r>
              <a:rPr lang="fr-FR" b="1">
                <a:solidFill>
                  <a:srgbClr val="FF0000"/>
                </a:solidFill>
              </a:rPr>
              <a:t>|</a:t>
            </a:r>
            <a:r>
              <a:rPr lang="fr-FR"/>
              <a:t> Module 7 </a:t>
            </a:r>
            <a:r>
              <a:rPr lang="fr-FR" b="1">
                <a:solidFill>
                  <a:srgbClr val="FF0000"/>
                </a:solidFill>
              </a:rPr>
              <a:t>|</a:t>
            </a:r>
            <a:r>
              <a:rPr lang="fr-FR"/>
              <a:t> </a:t>
            </a:r>
            <a:r>
              <a:rPr lang="fr-CA" b="1">
                <a:solidFill>
                  <a:schemeClr val="tx1">
                    <a:lumMod val="50000"/>
                    <a:lumOff val="50000"/>
                  </a:schemeClr>
                </a:solidFill>
              </a:rPr>
              <a:t>La planification d’une situation d’apprentissage</a:t>
            </a:r>
          </a:p>
        </p:txBody>
      </p:sp>
      <p:sp>
        <p:nvSpPr>
          <p:cNvPr id="3" name="Espace réservé du numéro de diapositive 2">
            <a:extLst>
              <a:ext uri="{FF2B5EF4-FFF2-40B4-BE49-F238E27FC236}">
                <a16:creationId xmlns:a16="http://schemas.microsoft.com/office/drawing/2014/main" id="{895D7F29-70A1-455B-962E-F98D10FD08FD}"/>
              </a:ext>
            </a:extLst>
          </p:cNvPr>
          <p:cNvSpPr>
            <a:spLocks noGrp="1"/>
          </p:cNvSpPr>
          <p:nvPr>
            <p:ph type="sldNum" sz="quarter" idx="12"/>
          </p:nvPr>
        </p:nvSpPr>
        <p:spPr/>
        <p:txBody>
          <a:bodyPr/>
          <a:lstStyle/>
          <a:p>
            <a:fld id="{055BF32D-CF4B-1B43-8AA7-7C8BB1DDF0EC}" type="slidenum">
              <a:rPr lang="fr-FR" smtClean="0"/>
              <a:pPr/>
              <a:t>12</a:t>
            </a:fld>
            <a:endParaRPr lang="fr-FR" dirty="0"/>
          </a:p>
        </p:txBody>
      </p:sp>
      <p:sp>
        <p:nvSpPr>
          <p:cNvPr id="4" name="Espace réservé du contenu vertical 3">
            <a:extLst>
              <a:ext uri="{FF2B5EF4-FFF2-40B4-BE49-F238E27FC236}">
                <a16:creationId xmlns:a16="http://schemas.microsoft.com/office/drawing/2014/main" id="{8E909F53-EA81-9E04-8E33-277E633AA703}"/>
              </a:ext>
            </a:extLst>
          </p:cNvPr>
          <p:cNvSpPr>
            <a:spLocks noGrp="1"/>
          </p:cNvSpPr>
          <p:nvPr>
            <p:ph orient="vert" sz="quarter" idx="13"/>
          </p:nvPr>
        </p:nvSpPr>
        <p:spPr/>
        <p:txBody>
          <a:bodyPr>
            <a:normAutofit fontScale="85000" lnSpcReduction="20000"/>
          </a:bodyPr>
          <a:lstStyle/>
          <a:p>
            <a:r>
              <a:rPr lang="fr-FR" sz="3200" b="1" dirty="0">
                <a:solidFill>
                  <a:schemeClr val="bg1"/>
                </a:solidFill>
              </a:rPr>
              <a:t>Activité 2</a:t>
            </a:r>
          </a:p>
        </p:txBody>
      </p:sp>
      <p:sp>
        <p:nvSpPr>
          <p:cNvPr id="5" name="Espace réservé du texte 4">
            <a:extLst>
              <a:ext uri="{FF2B5EF4-FFF2-40B4-BE49-F238E27FC236}">
                <a16:creationId xmlns:a16="http://schemas.microsoft.com/office/drawing/2014/main" id="{764F0837-906C-0DE8-1561-A56ACFE9D0E4}"/>
              </a:ext>
            </a:extLst>
          </p:cNvPr>
          <p:cNvSpPr>
            <a:spLocks noGrp="1"/>
          </p:cNvSpPr>
          <p:nvPr>
            <p:ph type="body" sz="quarter" idx="14"/>
          </p:nvPr>
        </p:nvSpPr>
        <p:spPr/>
        <p:txBody>
          <a:bodyPr/>
          <a:lstStyle/>
          <a:p>
            <a:pPr lvl="1"/>
            <a:r>
              <a:rPr lang="fr-FR" dirty="0"/>
              <a:t>La situation de connaissances</a:t>
            </a:r>
          </a:p>
        </p:txBody>
      </p:sp>
      <p:sp>
        <p:nvSpPr>
          <p:cNvPr id="7" name="ZoneTexte 6">
            <a:extLst>
              <a:ext uri="{FF2B5EF4-FFF2-40B4-BE49-F238E27FC236}">
                <a16:creationId xmlns:a16="http://schemas.microsoft.com/office/drawing/2014/main" id="{14F3C3E2-F4A1-5971-0207-59224F8391C9}"/>
              </a:ext>
            </a:extLst>
          </p:cNvPr>
          <p:cNvSpPr txBox="1"/>
          <p:nvPr/>
        </p:nvSpPr>
        <p:spPr>
          <a:xfrm>
            <a:off x="3669637" y="1638060"/>
            <a:ext cx="2658979" cy="461665"/>
          </a:xfrm>
          <a:prstGeom prst="rect">
            <a:avLst/>
          </a:prstGeom>
          <a:noFill/>
        </p:spPr>
        <p:txBody>
          <a:bodyPr wrap="square" rtlCol="0">
            <a:spAutoFit/>
          </a:bodyPr>
          <a:lstStyle/>
          <a:p>
            <a:pPr algn="ctr"/>
            <a:r>
              <a:rPr lang="fr-FR" sz="2400" b="1" dirty="0" err="1">
                <a:solidFill>
                  <a:srgbClr val="7030A0"/>
                </a:solidFill>
                <a:latin typeface="Noto Sans" panose="020B0502040504020204" pitchFamily="34"/>
                <a:ea typeface="Noto Sans" panose="020B0502040504020204" pitchFamily="34"/>
                <a:cs typeface="Noto Sans" panose="020B0502040504020204" pitchFamily="34"/>
              </a:rPr>
              <a:t>Roegiers</a:t>
            </a:r>
            <a:r>
              <a:rPr lang="fr-FR" sz="2400" b="1" dirty="0">
                <a:solidFill>
                  <a:srgbClr val="7030A0"/>
                </a:solidFill>
                <a:latin typeface="Noto Sans" panose="020B0502040504020204" pitchFamily="34"/>
                <a:ea typeface="Noto Sans" panose="020B0502040504020204" pitchFamily="34"/>
                <a:cs typeface="Noto Sans" panose="020B0502040504020204" pitchFamily="34"/>
              </a:rPr>
              <a:t> (2003)</a:t>
            </a:r>
          </a:p>
        </p:txBody>
      </p:sp>
      <p:sp>
        <p:nvSpPr>
          <p:cNvPr id="12" name="Text Box 12">
            <a:extLst>
              <a:ext uri="{FF2B5EF4-FFF2-40B4-BE49-F238E27FC236}">
                <a16:creationId xmlns:a16="http://schemas.microsoft.com/office/drawing/2014/main" id="{DA91A3CC-7420-42E5-2C08-A32C7805F96A}"/>
              </a:ext>
            </a:extLst>
          </p:cNvPr>
          <p:cNvSpPr txBox="1">
            <a:spLocks noChangeArrowheads="1"/>
          </p:cNvSpPr>
          <p:nvPr/>
        </p:nvSpPr>
        <p:spPr bwMode="auto">
          <a:xfrm>
            <a:off x="8085941" y="1895058"/>
            <a:ext cx="3087156" cy="3285028"/>
          </a:xfrm>
          <a:prstGeom prst="roundRect">
            <a:avLst>
              <a:gd name="adj" fmla="val 2271"/>
            </a:avLst>
          </a:prstGeom>
          <a:solidFill>
            <a:srgbClr val="F3E8FF">
              <a:alpha val="41745"/>
            </a:srgbClr>
          </a:solidFill>
          <a:ln>
            <a:noFill/>
          </a:ln>
          <a:effectLst/>
        </p:spPr>
        <p:style>
          <a:lnRef idx="0">
            <a:scrgbClr r="0" g="0" b="0"/>
          </a:lnRef>
          <a:fillRef idx="0">
            <a:scrgbClr r="0" g="0" b="0"/>
          </a:fillRef>
          <a:effectRef idx="0">
            <a:scrgbClr r="0" g="0" b="0"/>
          </a:effectRef>
          <a:fontRef idx="major"/>
        </p:style>
        <p:txBody>
          <a:bodyPr wrap="square" lIns="180000" tIns="180000" rIns="180000" bIns="180000" anchor="ctr">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spcBef>
                <a:spcPct val="50000"/>
              </a:spcBef>
            </a:pPr>
            <a:r>
              <a:rPr lang="fr-CA" altLang="fr-FR" dirty="0">
                <a:solidFill>
                  <a:srgbClr val="7030A0"/>
                </a:solidFill>
                <a:latin typeface="Noto Sans Medium" panose="020B0502040504020204" pitchFamily="34" charset="0"/>
                <a:ea typeface="Noto Sans Medium" panose="020B0502040504020204" pitchFamily="34" charset="0"/>
                <a:cs typeface="Noto Sans Medium" panose="020B0502040504020204" pitchFamily="34" charset="0"/>
              </a:rPr>
              <a:t>Ce champ se trouve encore réduit lorsque </a:t>
            </a:r>
            <a:br>
              <a:rPr lang="fr-CA" altLang="fr-FR" dirty="0">
                <a:solidFill>
                  <a:srgbClr val="7030A0"/>
                </a:solidFill>
                <a:latin typeface="Noto Sans Medium" panose="020B0502040504020204" pitchFamily="34" charset="0"/>
                <a:ea typeface="Noto Sans Medium" panose="020B0502040504020204" pitchFamily="34" charset="0"/>
                <a:cs typeface="Noto Sans Medium" panose="020B0502040504020204" pitchFamily="34" charset="0"/>
              </a:rPr>
            </a:br>
            <a:r>
              <a:rPr lang="fr-CA" altLang="fr-FR" dirty="0">
                <a:solidFill>
                  <a:srgbClr val="7030A0"/>
                </a:solidFill>
                <a:latin typeface="Noto Sans Medium" panose="020B0502040504020204" pitchFamily="34" charset="0"/>
                <a:ea typeface="Noto Sans Medium" panose="020B0502040504020204" pitchFamily="34" charset="0"/>
                <a:cs typeface="Noto Sans Medium" panose="020B0502040504020204" pitchFamily="34" charset="0"/>
              </a:rPr>
              <a:t>le besoin n’apparaît pas explicitement aux yeux </a:t>
            </a:r>
            <a:br>
              <a:rPr lang="fr-CA" altLang="fr-FR" dirty="0">
                <a:solidFill>
                  <a:srgbClr val="7030A0"/>
                </a:solidFill>
                <a:latin typeface="Noto Sans Medium" panose="020B0502040504020204" pitchFamily="34" charset="0"/>
                <a:ea typeface="Noto Sans Medium" panose="020B0502040504020204" pitchFamily="34" charset="0"/>
                <a:cs typeface="Noto Sans Medium" panose="020B0502040504020204" pitchFamily="34" charset="0"/>
              </a:rPr>
            </a:br>
            <a:r>
              <a:rPr lang="fr-CA" altLang="fr-FR" dirty="0">
                <a:solidFill>
                  <a:srgbClr val="7030A0"/>
                </a:solidFill>
                <a:latin typeface="Noto Sans Medium" panose="020B0502040504020204" pitchFamily="34" charset="0"/>
                <a:ea typeface="Noto Sans Medium" panose="020B0502040504020204" pitchFamily="34" charset="0"/>
                <a:cs typeface="Noto Sans Medium" panose="020B0502040504020204" pitchFamily="34" charset="0"/>
              </a:rPr>
              <a:t>de l’élève, et lorsque </a:t>
            </a:r>
            <a:br>
              <a:rPr lang="fr-CA" altLang="fr-FR" dirty="0">
                <a:solidFill>
                  <a:srgbClr val="7030A0"/>
                </a:solidFill>
                <a:latin typeface="Noto Sans Medium" panose="020B0502040504020204" pitchFamily="34" charset="0"/>
                <a:ea typeface="Noto Sans Medium" panose="020B0502040504020204" pitchFamily="34" charset="0"/>
                <a:cs typeface="Noto Sans Medium" panose="020B0502040504020204" pitchFamily="34" charset="0"/>
              </a:rPr>
            </a:br>
            <a:r>
              <a:rPr lang="fr-CA" altLang="fr-FR" dirty="0">
                <a:solidFill>
                  <a:srgbClr val="7030A0"/>
                </a:solidFill>
                <a:latin typeface="Noto Sans Medium" panose="020B0502040504020204" pitchFamily="34" charset="0"/>
                <a:ea typeface="Noto Sans Medium" panose="020B0502040504020204" pitchFamily="34" charset="0"/>
                <a:cs typeface="Noto Sans Medium" panose="020B0502040504020204" pitchFamily="34" charset="0"/>
              </a:rPr>
              <a:t>la solution est unique, </a:t>
            </a:r>
            <a:br>
              <a:rPr lang="fr-CA" altLang="fr-FR" dirty="0">
                <a:solidFill>
                  <a:srgbClr val="7030A0"/>
                </a:solidFill>
                <a:latin typeface="Noto Sans Medium" panose="020B0502040504020204" pitchFamily="34" charset="0"/>
                <a:ea typeface="Noto Sans Medium" panose="020B0502040504020204" pitchFamily="34" charset="0"/>
                <a:cs typeface="Noto Sans Medium" panose="020B0502040504020204" pitchFamily="34" charset="0"/>
              </a:rPr>
            </a:br>
            <a:r>
              <a:rPr lang="fr-CA" altLang="fr-FR" dirty="0">
                <a:solidFill>
                  <a:srgbClr val="7030A0"/>
                </a:solidFill>
                <a:latin typeface="Noto Sans Medium" panose="020B0502040504020204" pitchFamily="34" charset="0"/>
                <a:ea typeface="Noto Sans Medium" panose="020B0502040504020204" pitchFamily="34" charset="0"/>
                <a:cs typeface="Noto Sans Medium" panose="020B0502040504020204" pitchFamily="34" charset="0"/>
              </a:rPr>
              <a:t>ce qui est par exemple </a:t>
            </a:r>
            <a:br>
              <a:rPr lang="fr-CA" altLang="fr-FR" dirty="0">
                <a:solidFill>
                  <a:srgbClr val="7030A0"/>
                </a:solidFill>
                <a:latin typeface="Noto Sans Medium" panose="020B0502040504020204" pitchFamily="34" charset="0"/>
                <a:ea typeface="Noto Sans Medium" panose="020B0502040504020204" pitchFamily="34" charset="0"/>
                <a:cs typeface="Noto Sans Medium" panose="020B0502040504020204" pitchFamily="34" charset="0"/>
              </a:rPr>
            </a:br>
            <a:r>
              <a:rPr lang="fr-CA" altLang="fr-FR" dirty="0">
                <a:solidFill>
                  <a:srgbClr val="7030A0"/>
                </a:solidFill>
                <a:latin typeface="Noto Sans Medium" panose="020B0502040504020204" pitchFamily="34" charset="0"/>
                <a:ea typeface="Noto Sans Medium" panose="020B0502040504020204" pitchFamily="34" charset="0"/>
                <a:cs typeface="Noto Sans Medium" panose="020B0502040504020204" pitchFamily="34" charset="0"/>
              </a:rPr>
              <a:t>le cas dans un problème traditionnel, comme </a:t>
            </a:r>
            <a:br>
              <a:rPr lang="fr-CA" altLang="fr-FR" dirty="0">
                <a:solidFill>
                  <a:srgbClr val="7030A0"/>
                </a:solidFill>
                <a:latin typeface="Noto Sans Medium" panose="020B0502040504020204" pitchFamily="34" charset="0"/>
                <a:ea typeface="Noto Sans Medium" panose="020B0502040504020204" pitchFamily="34" charset="0"/>
                <a:cs typeface="Noto Sans Medium" panose="020B0502040504020204" pitchFamily="34" charset="0"/>
              </a:rPr>
            </a:br>
            <a:r>
              <a:rPr lang="fr-CA" altLang="fr-FR" dirty="0">
                <a:solidFill>
                  <a:srgbClr val="7030A0"/>
                </a:solidFill>
                <a:latin typeface="Noto Sans Medium" panose="020B0502040504020204" pitchFamily="34" charset="0"/>
                <a:ea typeface="Noto Sans Medium" panose="020B0502040504020204" pitchFamily="34" charset="0"/>
                <a:cs typeface="Noto Sans Medium" panose="020B0502040504020204" pitchFamily="34" charset="0"/>
              </a:rPr>
              <a:t>en mathématiques.</a:t>
            </a:r>
          </a:p>
        </p:txBody>
      </p:sp>
      <p:grpSp>
        <p:nvGrpSpPr>
          <p:cNvPr id="15" name="Groupe 14">
            <a:extLst>
              <a:ext uri="{FF2B5EF4-FFF2-40B4-BE49-F238E27FC236}">
                <a16:creationId xmlns:a16="http://schemas.microsoft.com/office/drawing/2014/main" id="{A6848EA4-A346-6FFA-1D02-F54E488F97E0}"/>
              </a:ext>
            </a:extLst>
          </p:cNvPr>
          <p:cNvGrpSpPr/>
          <p:nvPr/>
        </p:nvGrpSpPr>
        <p:grpSpPr>
          <a:xfrm>
            <a:off x="1802892" y="2586157"/>
            <a:ext cx="5939028" cy="2387217"/>
            <a:chOff x="2801456" y="1976730"/>
            <a:chExt cx="6669042" cy="2387217"/>
          </a:xfrm>
        </p:grpSpPr>
        <p:sp>
          <p:nvSpPr>
            <p:cNvPr id="8" name="Text Box 9">
              <a:extLst>
                <a:ext uri="{FF2B5EF4-FFF2-40B4-BE49-F238E27FC236}">
                  <a16:creationId xmlns:a16="http://schemas.microsoft.com/office/drawing/2014/main" id="{343EA37A-91CF-FC2A-E2FA-90061A59BAEE}"/>
                </a:ext>
              </a:extLst>
            </p:cNvPr>
            <p:cNvSpPr txBox="1">
              <a:spLocks noChangeArrowheads="1"/>
            </p:cNvSpPr>
            <p:nvPr/>
          </p:nvSpPr>
          <p:spPr bwMode="auto">
            <a:xfrm>
              <a:off x="2801456" y="1976730"/>
              <a:ext cx="2286000" cy="5894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0">
              <a:scrgbClr r="0" g="0" b="0"/>
            </a:lnRef>
            <a:fillRef idx="0">
              <a:scrgbClr r="0" g="0" b="0"/>
            </a:fillRef>
            <a:effectRef idx="0">
              <a:scrgbClr r="0" g="0" b="0"/>
            </a:effectRef>
            <a:fontRef idx="major"/>
          </p:style>
          <p:txBody>
            <a:bodyPr>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gn="ctr">
                <a:lnSpc>
                  <a:spcPct val="80000"/>
                </a:lnSpc>
                <a:spcBef>
                  <a:spcPct val="50000"/>
                </a:spcBef>
              </a:pPr>
              <a:r>
                <a:rPr lang="fr-CA" altLang="fr-FR" sz="2000" dirty="0">
                  <a:latin typeface="Noto Sans" panose="020B0502040504020204" pitchFamily="34"/>
                  <a:ea typeface="Noto Sans" panose="020B0502040504020204" pitchFamily="34"/>
                  <a:cs typeface="Noto Sans" panose="020B0502040504020204" pitchFamily="34"/>
                </a:rPr>
                <a:t>Formulation unique</a:t>
              </a:r>
            </a:p>
          </p:txBody>
        </p:sp>
        <p:sp>
          <p:nvSpPr>
            <p:cNvPr id="9" name="Text Box 10">
              <a:extLst>
                <a:ext uri="{FF2B5EF4-FFF2-40B4-BE49-F238E27FC236}">
                  <a16:creationId xmlns:a16="http://schemas.microsoft.com/office/drawing/2014/main" id="{1CD2FD3C-761B-2418-682F-FD4EA57953C0}"/>
                </a:ext>
              </a:extLst>
            </p:cNvPr>
            <p:cNvSpPr txBox="1">
              <a:spLocks noChangeArrowheads="1"/>
            </p:cNvSpPr>
            <p:nvPr/>
          </p:nvSpPr>
          <p:spPr bwMode="auto">
            <a:xfrm>
              <a:off x="8084496" y="1976730"/>
              <a:ext cx="1386002" cy="5894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0">
              <a:scrgbClr r="0" g="0" b="0"/>
            </a:lnRef>
            <a:fillRef idx="0">
              <a:scrgbClr r="0" g="0" b="0"/>
            </a:fillRef>
            <a:effectRef idx="0">
              <a:scrgbClr r="0" g="0" b="0"/>
            </a:effectRef>
            <a:fontRef idx="major"/>
          </p:style>
          <p:txBody>
            <a:bodyPr wrap="square">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gn="ctr">
                <a:lnSpc>
                  <a:spcPct val="80000"/>
                </a:lnSpc>
                <a:spcBef>
                  <a:spcPct val="50000"/>
                </a:spcBef>
              </a:pPr>
              <a:r>
                <a:rPr lang="fr-CA" altLang="fr-FR" sz="2000" dirty="0">
                  <a:latin typeface="Noto Sans" panose="020B0502040504020204" pitchFamily="34"/>
                  <a:ea typeface="Noto Sans" panose="020B0502040504020204" pitchFamily="34"/>
                  <a:cs typeface="Noto Sans" panose="020B0502040504020204" pitchFamily="34"/>
                </a:rPr>
                <a:t>Solution unique</a:t>
              </a:r>
            </a:p>
          </p:txBody>
        </p:sp>
        <p:sp>
          <p:nvSpPr>
            <p:cNvPr id="10" name="Rectangle : coins arrondis 9">
              <a:extLst>
                <a:ext uri="{FF2B5EF4-FFF2-40B4-BE49-F238E27FC236}">
                  <a16:creationId xmlns:a16="http://schemas.microsoft.com/office/drawing/2014/main" id="{8F06B80A-B829-BF11-5415-569DD85484E7}"/>
                </a:ext>
              </a:extLst>
            </p:cNvPr>
            <p:cNvSpPr>
              <a:spLocks noChangeArrowheads="1"/>
            </p:cNvSpPr>
            <p:nvPr/>
          </p:nvSpPr>
          <p:spPr bwMode="auto">
            <a:xfrm>
              <a:off x="3635060" y="2705902"/>
              <a:ext cx="5334000" cy="897199"/>
            </a:xfrm>
            <a:prstGeom prst="roundRect">
              <a:avLst>
                <a:gd name="adj" fmla="val 8508"/>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style>
            <a:lnRef idx="0">
              <a:scrgbClr r="0" g="0" b="0"/>
            </a:lnRef>
            <a:fillRef idx="0">
              <a:scrgbClr r="0" g="0" b="0"/>
            </a:fillRef>
            <a:effectRef idx="0">
              <a:scrgbClr r="0" g="0" b="0"/>
            </a:effectRef>
            <a:fontRef idx="major"/>
          </p:style>
          <p:txBody>
            <a:bodyPr wrap="none" anchor="ct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endParaRPr lang="fr-FR"/>
            </a:p>
          </p:txBody>
        </p:sp>
        <p:sp>
          <p:nvSpPr>
            <p:cNvPr id="11" name="Text Box 8">
              <a:extLst>
                <a:ext uri="{FF2B5EF4-FFF2-40B4-BE49-F238E27FC236}">
                  <a16:creationId xmlns:a16="http://schemas.microsoft.com/office/drawing/2014/main" id="{85F244B6-9DD6-8663-87C1-1D9129F44A3C}"/>
                </a:ext>
              </a:extLst>
            </p:cNvPr>
            <p:cNvSpPr txBox="1">
              <a:spLocks noChangeArrowheads="1"/>
            </p:cNvSpPr>
            <p:nvPr/>
          </p:nvSpPr>
          <p:spPr bwMode="auto">
            <a:xfrm>
              <a:off x="3068156" y="3774490"/>
              <a:ext cx="1752600" cy="5894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0">
              <a:scrgbClr r="0" g="0" b="0"/>
            </a:lnRef>
            <a:fillRef idx="0">
              <a:scrgbClr r="0" g="0" b="0"/>
            </a:fillRef>
            <a:effectRef idx="0">
              <a:scrgbClr r="0" g="0" b="0"/>
            </a:effectRef>
            <a:fontRef idx="major"/>
          </p:style>
          <p:txBody>
            <a:bodyPr>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gn="ctr">
                <a:lnSpc>
                  <a:spcPct val="80000"/>
                </a:lnSpc>
                <a:spcBef>
                  <a:spcPct val="50000"/>
                </a:spcBef>
              </a:pPr>
              <a:r>
                <a:rPr lang="fr-CA" altLang="fr-FR" sz="2000" dirty="0">
                  <a:latin typeface="Noto Sans" panose="020B0502040504020204" pitchFamily="34"/>
                  <a:ea typeface="Noto Sans" panose="020B0502040504020204" pitchFamily="34"/>
                  <a:cs typeface="Noto Sans" panose="020B0502040504020204" pitchFamily="34"/>
                </a:rPr>
                <a:t>Besoin inexistant</a:t>
              </a:r>
            </a:p>
          </p:txBody>
        </p:sp>
        <p:sp>
          <p:nvSpPr>
            <p:cNvPr id="13" name="Line 7">
              <a:extLst>
                <a:ext uri="{FF2B5EF4-FFF2-40B4-BE49-F238E27FC236}">
                  <a16:creationId xmlns:a16="http://schemas.microsoft.com/office/drawing/2014/main" id="{F2D1F680-688F-4400-F037-BAC64714A8F9}"/>
                </a:ext>
              </a:extLst>
            </p:cNvPr>
            <p:cNvSpPr>
              <a:spLocks noChangeShapeType="1"/>
            </p:cNvSpPr>
            <p:nvPr/>
          </p:nvSpPr>
          <p:spPr bwMode="auto">
            <a:xfrm>
              <a:off x="3944456" y="3112557"/>
              <a:ext cx="4724401" cy="0"/>
            </a:xfrm>
            <a:prstGeom prst="line">
              <a:avLst/>
            </a:prstGeom>
            <a:noFill/>
            <a:ln w="127000" cap="rnd">
              <a:solidFill>
                <a:srgbClr val="FFC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style>
            <a:lnRef idx="0">
              <a:scrgbClr r="0" g="0" b="0"/>
            </a:lnRef>
            <a:fillRef idx="0">
              <a:scrgbClr r="0" g="0" b="0"/>
            </a:fillRef>
            <a:effectRef idx="0">
              <a:scrgbClr r="0" g="0" b="0"/>
            </a:effectRef>
            <a:fontRef idx="major"/>
          </p:style>
          <p:txBody>
            <a:bodyPr wrap="none"/>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endParaRPr lang="fr-FR">
                <a:highlight>
                  <a:srgbClr val="800080"/>
                </a:highlight>
              </a:endParaRPr>
            </a:p>
          </p:txBody>
        </p:sp>
        <p:sp>
          <p:nvSpPr>
            <p:cNvPr id="14" name="Text Box 11">
              <a:extLst>
                <a:ext uri="{FF2B5EF4-FFF2-40B4-BE49-F238E27FC236}">
                  <a16:creationId xmlns:a16="http://schemas.microsoft.com/office/drawing/2014/main" id="{8BE8B0CD-D06D-C439-5B64-F13683FB2579}"/>
                </a:ext>
              </a:extLst>
            </p:cNvPr>
            <p:cNvSpPr txBox="1">
              <a:spLocks noChangeArrowheads="1"/>
            </p:cNvSpPr>
            <p:nvPr/>
          </p:nvSpPr>
          <p:spPr bwMode="auto">
            <a:xfrm>
              <a:off x="4434298" y="3247479"/>
              <a:ext cx="3735523"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0">
              <a:scrgbClr r="0" g="0" b="0"/>
            </a:lnRef>
            <a:fillRef idx="0">
              <a:scrgbClr r="0" g="0" b="0"/>
            </a:fillRef>
            <a:effectRef idx="0">
              <a:scrgbClr r="0" g="0" b="0"/>
            </a:effectRef>
            <a:fontRef idx="major"/>
          </p:style>
          <p:txBody>
            <a:bodyPr wrap="square">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gn="ctr">
                <a:spcBef>
                  <a:spcPct val="50000"/>
                </a:spcBef>
              </a:pPr>
              <a:r>
                <a:rPr lang="fr-CA" altLang="fr-FR" sz="1400" b="1" dirty="0">
                  <a:solidFill>
                    <a:srgbClr val="7030A0"/>
                  </a:solidFill>
                  <a:latin typeface="Noto Sans" panose="020B0502040504020204" pitchFamily="34"/>
                  <a:ea typeface="Noto Sans" panose="020B0502040504020204" pitchFamily="34"/>
                  <a:cs typeface="Noto Sans" panose="020B0502040504020204" pitchFamily="34"/>
                </a:rPr>
                <a:t>Champ de travail de l’élève</a:t>
              </a:r>
            </a:p>
          </p:txBody>
        </p:sp>
      </p:grpSp>
      <p:cxnSp>
        <p:nvCxnSpPr>
          <p:cNvPr id="17" name="Connecteur droit 16">
            <a:extLst>
              <a:ext uri="{FF2B5EF4-FFF2-40B4-BE49-F238E27FC236}">
                <a16:creationId xmlns:a16="http://schemas.microsoft.com/office/drawing/2014/main" id="{5A005063-774A-3314-B851-52154F3B1700}"/>
              </a:ext>
            </a:extLst>
          </p:cNvPr>
          <p:cNvCxnSpPr/>
          <p:nvPr/>
        </p:nvCxnSpPr>
        <p:spPr>
          <a:xfrm>
            <a:off x="3003806" y="2095803"/>
            <a:ext cx="3910149" cy="0"/>
          </a:xfrm>
          <a:prstGeom prst="line">
            <a:avLst/>
          </a:prstGeom>
          <a:ln w="25400">
            <a:solidFill>
              <a:srgbClr val="7030A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057749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A686007B-518D-6FBA-FF9A-DE70910133D6}"/>
              </a:ext>
            </a:extLst>
          </p:cNvPr>
          <p:cNvSpPr>
            <a:spLocks noGrp="1"/>
          </p:cNvSpPr>
          <p:nvPr>
            <p:ph type="ftr" sz="quarter" idx="10"/>
          </p:nvPr>
        </p:nvSpPr>
        <p:spPr/>
        <p:txBody>
          <a:bodyPr/>
          <a:lstStyle/>
          <a:p>
            <a:r>
              <a:rPr lang="fr-FR"/>
              <a:t>APPRENDRE </a:t>
            </a:r>
            <a:r>
              <a:rPr lang="fr-FR" b="1">
                <a:solidFill>
                  <a:srgbClr val="FF0000"/>
                </a:solidFill>
              </a:rPr>
              <a:t>|</a:t>
            </a:r>
            <a:r>
              <a:rPr lang="fr-FR"/>
              <a:t> Module 7 </a:t>
            </a:r>
            <a:r>
              <a:rPr lang="fr-FR" b="1">
                <a:solidFill>
                  <a:srgbClr val="FF0000"/>
                </a:solidFill>
              </a:rPr>
              <a:t>|</a:t>
            </a:r>
            <a:r>
              <a:rPr lang="fr-FR"/>
              <a:t> </a:t>
            </a:r>
            <a:r>
              <a:rPr lang="fr-CA" b="1">
                <a:solidFill>
                  <a:schemeClr val="tx1">
                    <a:lumMod val="50000"/>
                    <a:lumOff val="50000"/>
                  </a:schemeClr>
                </a:solidFill>
              </a:rPr>
              <a:t>La planification d’une situation d’apprentissage</a:t>
            </a:r>
          </a:p>
        </p:txBody>
      </p:sp>
      <p:sp>
        <p:nvSpPr>
          <p:cNvPr id="3" name="Espace réservé du numéro de diapositive 2">
            <a:extLst>
              <a:ext uri="{FF2B5EF4-FFF2-40B4-BE49-F238E27FC236}">
                <a16:creationId xmlns:a16="http://schemas.microsoft.com/office/drawing/2014/main" id="{895D7F29-70A1-455B-962E-F98D10FD08FD}"/>
              </a:ext>
            </a:extLst>
          </p:cNvPr>
          <p:cNvSpPr>
            <a:spLocks noGrp="1"/>
          </p:cNvSpPr>
          <p:nvPr>
            <p:ph type="sldNum" sz="quarter" idx="12"/>
          </p:nvPr>
        </p:nvSpPr>
        <p:spPr/>
        <p:txBody>
          <a:bodyPr/>
          <a:lstStyle/>
          <a:p>
            <a:fld id="{055BF32D-CF4B-1B43-8AA7-7C8BB1DDF0EC}" type="slidenum">
              <a:rPr lang="fr-FR" smtClean="0"/>
              <a:pPr/>
              <a:t>13</a:t>
            </a:fld>
            <a:endParaRPr lang="fr-FR" dirty="0"/>
          </a:p>
        </p:txBody>
      </p:sp>
      <p:sp>
        <p:nvSpPr>
          <p:cNvPr id="4" name="Espace réservé du contenu vertical 3">
            <a:extLst>
              <a:ext uri="{FF2B5EF4-FFF2-40B4-BE49-F238E27FC236}">
                <a16:creationId xmlns:a16="http://schemas.microsoft.com/office/drawing/2014/main" id="{8E909F53-EA81-9E04-8E33-277E633AA703}"/>
              </a:ext>
            </a:extLst>
          </p:cNvPr>
          <p:cNvSpPr>
            <a:spLocks noGrp="1"/>
          </p:cNvSpPr>
          <p:nvPr>
            <p:ph orient="vert" sz="quarter" idx="13"/>
          </p:nvPr>
        </p:nvSpPr>
        <p:spPr/>
        <p:txBody>
          <a:bodyPr>
            <a:normAutofit fontScale="85000" lnSpcReduction="20000"/>
          </a:bodyPr>
          <a:lstStyle/>
          <a:p>
            <a:r>
              <a:rPr lang="fr-FR" sz="3200" b="1" dirty="0">
                <a:solidFill>
                  <a:schemeClr val="bg1"/>
                </a:solidFill>
              </a:rPr>
              <a:t>Activité 2</a:t>
            </a:r>
          </a:p>
        </p:txBody>
      </p:sp>
      <p:sp>
        <p:nvSpPr>
          <p:cNvPr id="5" name="Espace réservé du texte 4">
            <a:extLst>
              <a:ext uri="{FF2B5EF4-FFF2-40B4-BE49-F238E27FC236}">
                <a16:creationId xmlns:a16="http://schemas.microsoft.com/office/drawing/2014/main" id="{764F0837-906C-0DE8-1561-A56ACFE9D0E4}"/>
              </a:ext>
            </a:extLst>
          </p:cNvPr>
          <p:cNvSpPr>
            <a:spLocks noGrp="1"/>
          </p:cNvSpPr>
          <p:nvPr>
            <p:ph type="body" sz="quarter" idx="14"/>
          </p:nvPr>
        </p:nvSpPr>
        <p:spPr/>
        <p:txBody>
          <a:bodyPr/>
          <a:lstStyle/>
          <a:p>
            <a:pPr lvl="1"/>
            <a:r>
              <a:rPr lang="fr-FR" dirty="0"/>
              <a:t>La situation d’habiletés</a:t>
            </a:r>
          </a:p>
        </p:txBody>
      </p:sp>
      <p:sp>
        <p:nvSpPr>
          <p:cNvPr id="12" name="Text Box 12">
            <a:extLst>
              <a:ext uri="{FF2B5EF4-FFF2-40B4-BE49-F238E27FC236}">
                <a16:creationId xmlns:a16="http://schemas.microsoft.com/office/drawing/2014/main" id="{DA91A3CC-7420-42E5-2C08-A32C7805F96A}"/>
              </a:ext>
            </a:extLst>
          </p:cNvPr>
          <p:cNvSpPr txBox="1">
            <a:spLocks noChangeArrowheads="1"/>
          </p:cNvSpPr>
          <p:nvPr/>
        </p:nvSpPr>
        <p:spPr bwMode="auto">
          <a:xfrm>
            <a:off x="1437809" y="4512293"/>
            <a:ext cx="9519403" cy="1361441"/>
          </a:xfrm>
          <a:prstGeom prst="roundRect">
            <a:avLst>
              <a:gd name="adj" fmla="val 2271"/>
            </a:avLst>
          </a:prstGeom>
          <a:solidFill>
            <a:srgbClr val="F3E8FF">
              <a:alpha val="41745"/>
            </a:srgbClr>
          </a:solidFill>
          <a:ln>
            <a:noFill/>
          </a:ln>
          <a:effectLst/>
        </p:spPr>
        <p:style>
          <a:lnRef idx="0">
            <a:scrgbClr r="0" g="0" b="0"/>
          </a:lnRef>
          <a:fillRef idx="0">
            <a:scrgbClr r="0" g="0" b="0"/>
          </a:fillRef>
          <a:effectRef idx="0">
            <a:scrgbClr r="0" g="0" b="0"/>
          </a:effectRef>
          <a:fontRef idx="major"/>
        </p:style>
        <p:txBody>
          <a:bodyPr wrap="square" lIns="180000" tIns="180000" rIns="180000" bIns="180000" anchor="ctr">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spcBef>
                <a:spcPct val="50000"/>
              </a:spcBef>
            </a:pPr>
            <a:r>
              <a:rPr lang="fr-CA" altLang="fr-FR" sz="1600" dirty="0">
                <a:solidFill>
                  <a:srgbClr val="7030A0"/>
                </a:solidFill>
                <a:latin typeface="Noto Sans Medium" panose="020B0502040504020204" pitchFamily="34" charset="0"/>
                <a:ea typeface="Noto Sans Medium" panose="020B0502040504020204" pitchFamily="34" charset="0"/>
                <a:cs typeface="Noto Sans Medium" panose="020B0502040504020204" pitchFamily="34" charset="0"/>
              </a:rPr>
              <a:t>Dans le contexte scolaire, le besoin n’existe généralement pas. De plus, l’angle de décision est souvent assez fermé, voire nul, dans la mesure où l’élève a rarement le choix du type d’action : le problème est donné sous la forme d’une formulation unique avec, au mieux, l’expression d’un besoin construit qui justifie le fait de résoudre le problème.</a:t>
            </a:r>
          </a:p>
        </p:txBody>
      </p:sp>
      <p:sp>
        <p:nvSpPr>
          <p:cNvPr id="6" name="Text Box 28">
            <a:extLst>
              <a:ext uri="{FF2B5EF4-FFF2-40B4-BE49-F238E27FC236}">
                <a16:creationId xmlns:a16="http://schemas.microsoft.com/office/drawing/2014/main" id="{505E6BBA-AE14-AD40-DD03-6CEDE516A3F6}"/>
              </a:ext>
            </a:extLst>
          </p:cNvPr>
          <p:cNvSpPr txBox="1">
            <a:spLocks noChangeArrowheads="1"/>
          </p:cNvSpPr>
          <p:nvPr/>
        </p:nvSpPr>
        <p:spPr bwMode="auto">
          <a:xfrm>
            <a:off x="1437809" y="1138272"/>
            <a:ext cx="9519402" cy="584775"/>
          </a:xfrm>
          <a:prstGeom prst="rect">
            <a:avLst/>
          </a:prstGeom>
          <a:solidFill>
            <a:schemeClr val="bg1"/>
          </a:solidFill>
          <a:ln>
            <a:noFill/>
          </a:ln>
          <a:effectLst/>
        </p:spPr>
        <p:txBody>
          <a:bodyPr wrap="square">
            <a:spAutoFit/>
          </a:bodyPr>
          <a:lstStyle/>
          <a:p>
            <a:pPr>
              <a:spcBef>
                <a:spcPct val="50000"/>
              </a:spcBef>
            </a:pPr>
            <a:r>
              <a:rPr lang="fr-CA" altLang="fr-FR" sz="1600" b="1" dirty="0">
                <a:latin typeface="Noto Sans" panose="020B0502040504020204" pitchFamily="34"/>
                <a:ea typeface="Noto Sans" panose="020B0502040504020204" pitchFamily="34"/>
                <a:cs typeface="Noto Sans" panose="020B0502040504020204" pitchFamily="34"/>
              </a:rPr>
              <a:t>Un spectre peu ouvert représente un problème pour lequel il existe un nombre de solutions </a:t>
            </a:r>
            <a:r>
              <a:rPr lang="fr-CA" altLang="fr-FR" sz="1600" b="1">
                <a:latin typeface="Noto Sans" panose="020B0502040504020204" pitchFamily="34"/>
                <a:ea typeface="Noto Sans" panose="020B0502040504020204" pitchFamily="34"/>
                <a:cs typeface="Noto Sans" panose="020B0502040504020204" pitchFamily="34"/>
              </a:rPr>
              <a:t>plus restreint : </a:t>
            </a:r>
            <a:r>
              <a:rPr lang="fr-CA" altLang="fr-FR" sz="1600" b="1" dirty="0">
                <a:latin typeface="Noto Sans" panose="020B0502040504020204" pitchFamily="34"/>
                <a:ea typeface="Noto Sans" panose="020B0502040504020204" pitchFamily="34"/>
                <a:cs typeface="Noto Sans" panose="020B0502040504020204" pitchFamily="34"/>
              </a:rPr>
              <a:t>à la fois le type d’action et la façon de s’y prendre s’imposent.</a:t>
            </a:r>
          </a:p>
        </p:txBody>
      </p:sp>
      <p:sp>
        <p:nvSpPr>
          <p:cNvPr id="16" name="ZoneTexte 15">
            <a:extLst>
              <a:ext uri="{FF2B5EF4-FFF2-40B4-BE49-F238E27FC236}">
                <a16:creationId xmlns:a16="http://schemas.microsoft.com/office/drawing/2014/main" id="{B89D5513-5C7F-84C7-FE69-E24A4B395EA5}"/>
              </a:ext>
            </a:extLst>
          </p:cNvPr>
          <p:cNvSpPr txBox="1"/>
          <p:nvPr/>
        </p:nvSpPr>
        <p:spPr>
          <a:xfrm>
            <a:off x="9776811" y="4102504"/>
            <a:ext cx="2658979" cy="276999"/>
          </a:xfrm>
          <a:prstGeom prst="rect">
            <a:avLst/>
          </a:prstGeom>
          <a:noFill/>
        </p:spPr>
        <p:txBody>
          <a:bodyPr wrap="square" rtlCol="0">
            <a:spAutoFit/>
          </a:bodyPr>
          <a:lstStyle/>
          <a:p>
            <a:r>
              <a:rPr lang="fr-FR" sz="1200" i="1" dirty="0" err="1">
                <a:solidFill>
                  <a:schemeClr val="bg1">
                    <a:lumMod val="75000"/>
                  </a:schemeClr>
                </a:solidFill>
                <a:latin typeface="Noto Sans" panose="020B0502040504020204" pitchFamily="34"/>
                <a:ea typeface="Noto Sans" panose="020B0502040504020204" pitchFamily="34"/>
                <a:cs typeface="Noto Sans" panose="020B0502040504020204" pitchFamily="34"/>
              </a:rPr>
              <a:t>Roegiers</a:t>
            </a:r>
            <a:r>
              <a:rPr lang="fr-FR" sz="1200" i="1" dirty="0">
                <a:solidFill>
                  <a:schemeClr val="bg1">
                    <a:lumMod val="75000"/>
                  </a:schemeClr>
                </a:solidFill>
                <a:latin typeface="Noto Sans" panose="020B0502040504020204" pitchFamily="34"/>
                <a:ea typeface="Noto Sans" panose="020B0502040504020204" pitchFamily="34"/>
                <a:cs typeface="Noto Sans" panose="020B0502040504020204" pitchFamily="34"/>
              </a:rPr>
              <a:t> (2003)</a:t>
            </a:r>
          </a:p>
        </p:txBody>
      </p:sp>
      <p:sp>
        <p:nvSpPr>
          <p:cNvPr id="18" name="Line 4">
            <a:extLst>
              <a:ext uri="{FF2B5EF4-FFF2-40B4-BE49-F238E27FC236}">
                <a16:creationId xmlns:a16="http://schemas.microsoft.com/office/drawing/2014/main" id="{FE87B489-F5BA-CBF3-5405-379E1E31D004}"/>
              </a:ext>
            </a:extLst>
          </p:cNvPr>
          <p:cNvSpPr>
            <a:spLocks noChangeShapeType="1"/>
          </p:cNvSpPr>
          <p:nvPr/>
        </p:nvSpPr>
        <p:spPr bwMode="auto">
          <a:xfrm>
            <a:off x="2933700" y="3288740"/>
            <a:ext cx="6248400" cy="9144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algn="ctr"/>
            <a:endParaRPr lang="fr-FR"/>
          </a:p>
        </p:txBody>
      </p:sp>
      <p:sp>
        <p:nvSpPr>
          <p:cNvPr id="19" name="Line 6">
            <a:extLst>
              <a:ext uri="{FF2B5EF4-FFF2-40B4-BE49-F238E27FC236}">
                <a16:creationId xmlns:a16="http://schemas.microsoft.com/office/drawing/2014/main" id="{56488410-0D18-3CE4-5DE0-F1DF0F191AF4}"/>
              </a:ext>
            </a:extLst>
          </p:cNvPr>
          <p:cNvSpPr>
            <a:spLocks noChangeShapeType="1"/>
          </p:cNvSpPr>
          <p:nvPr/>
        </p:nvSpPr>
        <p:spPr bwMode="auto">
          <a:xfrm flipV="1">
            <a:off x="2857500" y="2679140"/>
            <a:ext cx="6172200" cy="457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algn="ctr"/>
            <a:endParaRPr lang="fr-FR"/>
          </a:p>
        </p:txBody>
      </p:sp>
      <p:sp>
        <p:nvSpPr>
          <p:cNvPr id="20" name="Line 10">
            <a:extLst>
              <a:ext uri="{FF2B5EF4-FFF2-40B4-BE49-F238E27FC236}">
                <a16:creationId xmlns:a16="http://schemas.microsoft.com/office/drawing/2014/main" id="{DA243801-F5E3-81B5-C55F-137D983459CB}"/>
              </a:ext>
            </a:extLst>
          </p:cNvPr>
          <p:cNvSpPr>
            <a:spLocks noChangeShapeType="1"/>
          </p:cNvSpPr>
          <p:nvPr/>
        </p:nvSpPr>
        <p:spPr bwMode="auto">
          <a:xfrm>
            <a:off x="4610100" y="3060140"/>
            <a:ext cx="43434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algn="ctr"/>
            <a:endParaRPr lang="fr-FR"/>
          </a:p>
        </p:txBody>
      </p:sp>
      <p:sp>
        <p:nvSpPr>
          <p:cNvPr id="21" name="Line 11">
            <a:extLst>
              <a:ext uri="{FF2B5EF4-FFF2-40B4-BE49-F238E27FC236}">
                <a16:creationId xmlns:a16="http://schemas.microsoft.com/office/drawing/2014/main" id="{F6B17ADD-DB8A-138A-8A24-B86E3A696C2E}"/>
              </a:ext>
            </a:extLst>
          </p:cNvPr>
          <p:cNvSpPr>
            <a:spLocks noChangeShapeType="1"/>
          </p:cNvSpPr>
          <p:nvPr/>
        </p:nvSpPr>
        <p:spPr bwMode="auto">
          <a:xfrm flipV="1">
            <a:off x="4914900" y="3060140"/>
            <a:ext cx="4038600" cy="228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algn="ctr"/>
            <a:endParaRPr lang="fr-FR"/>
          </a:p>
        </p:txBody>
      </p:sp>
      <p:sp>
        <p:nvSpPr>
          <p:cNvPr id="22" name="Line 12">
            <a:extLst>
              <a:ext uri="{FF2B5EF4-FFF2-40B4-BE49-F238E27FC236}">
                <a16:creationId xmlns:a16="http://schemas.microsoft.com/office/drawing/2014/main" id="{B121CFF1-428E-61F8-C19F-B868DC6B6A84}"/>
              </a:ext>
            </a:extLst>
          </p:cNvPr>
          <p:cNvSpPr>
            <a:spLocks noChangeShapeType="1"/>
          </p:cNvSpPr>
          <p:nvPr/>
        </p:nvSpPr>
        <p:spPr bwMode="auto">
          <a:xfrm>
            <a:off x="4762500" y="3288740"/>
            <a:ext cx="4267200" cy="381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algn="ctr"/>
            <a:endParaRPr lang="fr-FR"/>
          </a:p>
        </p:txBody>
      </p:sp>
      <p:sp>
        <p:nvSpPr>
          <p:cNvPr id="23" name="Line 13">
            <a:extLst>
              <a:ext uri="{FF2B5EF4-FFF2-40B4-BE49-F238E27FC236}">
                <a16:creationId xmlns:a16="http://schemas.microsoft.com/office/drawing/2014/main" id="{C4E9EC1B-0BCB-52F2-2BE2-C6BB64C47344}"/>
              </a:ext>
            </a:extLst>
          </p:cNvPr>
          <p:cNvSpPr>
            <a:spLocks noChangeShapeType="1"/>
          </p:cNvSpPr>
          <p:nvPr/>
        </p:nvSpPr>
        <p:spPr bwMode="auto">
          <a:xfrm>
            <a:off x="4610100" y="3517340"/>
            <a:ext cx="4419600" cy="152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algn="ctr"/>
            <a:endParaRPr lang="fr-FR"/>
          </a:p>
        </p:txBody>
      </p:sp>
      <p:sp>
        <p:nvSpPr>
          <p:cNvPr id="24" name="Arc 15">
            <a:extLst>
              <a:ext uri="{FF2B5EF4-FFF2-40B4-BE49-F238E27FC236}">
                <a16:creationId xmlns:a16="http://schemas.microsoft.com/office/drawing/2014/main" id="{662CD60F-3EE2-075D-6783-369B624546CF}"/>
              </a:ext>
            </a:extLst>
          </p:cNvPr>
          <p:cNvSpPr>
            <a:spLocks/>
          </p:cNvSpPr>
          <p:nvPr/>
        </p:nvSpPr>
        <p:spPr bwMode="auto">
          <a:xfrm>
            <a:off x="9029700" y="3060140"/>
            <a:ext cx="304800" cy="604838"/>
          </a:xfrm>
          <a:custGeom>
            <a:avLst/>
            <a:gdLst>
              <a:gd name="G0" fmla="+- 0 0 0"/>
              <a:gd name="G1" fmla="+- 21600 0 0"/>
              <a:gd name="G2" fmla="+- 21600 0 0"/>
              <a:gd name="T0" fmla="*/ 0 w 21600"/>
              <a:gd name="T1" fmla="*/ 0 h 42875"/>
              <a:gd name="T2" fmla="*/ 3732 w 21600"/>
              <a:gd name="T3" fmla="*/ 42875 h 42875"/>
              <a:gd name="T4" fmla="*/ 0 w 21600"/>
              <a:gd name="T5" fmla="*/ 21600 h 42875"/>
            </a:gdLst>
            <a:ahLst/>
            <a:cxnLst>
              <a:cxn ang="0">
                <a:pos x="T0" y="T1"/>
              </a:cxn>
              <a:cxn ang="0">
                <a:pos x="T2" y="T3"/>
              </a:cxn>
              <a:cxn ang="0">
                <a:pos x="T4" y="T5"/>
              </a:cxn>
            </a:cxnLst>
            <a:rect l="0" t="0" r="r" b="b"/>
            <a:pathLst>
              <a:path w="21600" h="42875" fill="none" extrusionOk="0">
                <a:moveTo>
                  <a:pt x="0" y="0"/>
                </a:moveTo>
                <a:cubicBezTo>
                  <a:pt x="11929" y="0"/>
                  <a:pt x="21600" y="9670"/>
                  <a:pt x="21600" y="21600"/>
                </a:cubicBezTo>
                <a:cubicBezTo>
                  <a:pt x="21600" y="32089"/>
                  <a:pt x="14063" y="41062"/>
                  <a:pt x="3732" y="42875"/>
                </a:cubicBezTo>
              </a:path>
              <a:path w="21600" h="42875" stroke="0" extrusionOk="0">
                <a:moveTo>
                  <a:pt x="0" y="0"/>
                </a:moveTo>
                <a:cubicBezTo>
                  <a:pt x="11929" y="0"/>
                  <a:pt x="21600" y="9670"/>
                  <a:pt x="21600" y="21600"/>
                </a:cubicBezTo>
                <a:cubicBezTo>
                  <a:pt x="21600" y="32089"/>
                  <a:pt x="14063" y="41062"/>
                  <a:pt x="3732" y="42875"/>
                </a:cubicBezTo>
                <a:lnTo>
                  <a:pt x="0" y="21600"/>
                </a:lnTo>
                <a:close/>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fr-FR"/>
          </a:p>
        </p:txBody>
      </p:sp>
      <p:sp>
        <p:nvSpPr>
          <p:cNvPr id="27" name="Text Box 25">
            <a:extLst>
              <a:ext uri="{FF2B5EF4-FFF2-40B4-BE49-F238E27FC236}">
                <a16:creationId xmlns:a16="http://schemas.microsoft.com/office/drawing/2014/main" id="{031CAAD9-FFC8-8B45-089C-3DDBEAD51B1A}"/>
              </a:ext>
            </a:extLst>
          </p:cNvPr>
          <p:cNvSpPr txBox="1">
            <a:spLocks noChangeArrowheads="1"/>
          </p:cNvSpPr>
          <p:nvPr/>
        </p:nvSpPr>
        <p:spPr bwMode="auto">
          <a:xfrm>
            <a:off x="2791926" y="3498230"/>
            <a:ext cx="121920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fr-CA" altLang="fr-FR" sz="2000" dirty="0">
                <a:latin typeface="Noto Sans" panose="020B0502040504020204" pitchFamily="34"/>
                <a:ea typeface="Noto Sans" panose="020B0502040504020204" pitchFamily="34"/>
                <a:cs typeface="Noto Sans" panose="020B0502040504020204" pitchFamily="34"/>
              </a:rPr>
              <a:t>Besoins</a:t>
            </a:r>
          </a:p>
        </p:txBody>
      </p:sp>
      <p:sp>
        <p:nvSpPr>
          <p:cNvPr id="28" name="Text Box 26">
            <a:extLst>
              <a:ext uri="{FF2B5EF4-FFF2-40B4-BE49-F238E27FC236}">
                <a16:creationId xmlns:a16="http://schemas.microsoft.com/office/drawing/2014/main" id="{DCB20F13-034A-265B-2B74-A4FD87B8675D}"/>
              </a:ext>
            </a:extLst>
          </p:cNvPr>
          <p:cNvSpPr txBox="1">
            <a:spLocks noChangeArrowheads="1"/>
          </p:cNvSpPr>
          <p:nvPr/>
        </p:nvSpPr>
        <p:spPr bwMode="auto">
          <a:xfrm>
            <a:off x="3574052" y="2092273"/>
            <a:ext cx="1919695"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fr-CA" altLang="fr-FR" sz="2000" dirty="0">
                <a:latin typeface="Noto Sans" panose="020B0502040504020204" pitchFamily="34"/>
                <a:ea typeface="Noto Sans" panose="020B0502040504020204" pitchFamily="34"/>
                <a:cs typeface="Noto Sans" panose="020B0502040504020204" pitchFamily="34"/>
              </a:rPr>
              <a:t>Formulations limitées</a:t>
            </a:r>
          </a:p>
        </p:txBody>
      </p:sp>
      <p:sp>
        <p:nvSpPr>
          <p:cNvPr id="32" name="Freeform 14">
            <a:extLst>
              <a:ext uri="{FF2B5EF4-FFF2-40B4-BE49-F238E27FC236}">
                <a16:creationId xmlns:a16="http://schemas.microsoft.com/office/drawing/2014/main" id="{ED8C9CBC-E170-2582-7CB0-B9A134888774}"/>
              </a:ext>
            </a:extLst>
          </p:cNvPr>
          <p:cNvSpPr>
            <a:spLocks/>
          </p:cNvSpPr>
          <p:nvPr/>
        </p:nvSpPr>
        <p:spPr bwMode="auto">
          <a:xfrm>
            <a:off x="4686300" y="3060140"/>
            <a:ext cx="177800" cy="457200"/>
          </a:xfrm>
          <a:custGeom>
            <a:avLst/>
            <a:gdLst>
              <a:gd name="T0" fmla="*/ 0 w 112"/>
              <a:gd name="T1" fmla="*/ 0 h 288"/>
              <a:gd name="T2" fmla="*/ 96 w 112"/>
              <a:gd name="T3" fmla="*/ 96 h 288"/>
              <a:gd name="T4" fmla="*/ 96 w 112"/>
              <a:gd name="T5" fmla="*/ 192 h 288"/>
              <a:gd name="T6" fmla="*/ 0 w 112"/>
              <a:gd name="T7" fmla="*/ 288 h 288"/>
            </a:gdLst>
            <a:ahLst/>
            <a:cxnLst>
              <a:cxn ang="0">
                <a:pos x="T0" y="T1"/>
              </a:cxn>
              <a:cxn ang="0">
                <a:pos x="T2" y="T3"/>
              </a:cxn>
              <a:cxn ang="0">
                <a:pos x="T4" y="T5"/>
              </a:cxn>
              <a:cxn ang="0">
                <a:pos x="T6" y="T7"/>
              </a:cxn>
            </a:cxnLst>
            <a:rect l="0" t="0" r="r" b="b"/>
            <a:pathLst>
              <a:path w="112" h="288">
                <a:moveTo>
                  <a:pt x="0" y="0"/>
                </a:moveTo>
                <a:cubicBezTo>
                  <a:pt x="40" y="32"/>
                  <a:pt x="80" y="64"/>
                  <a:pt x="96" y="96"/>
                </a:cubicBezTo>
                <a:cubicBezTo>
                  <a:pt x="112" y="128"/>
                  <a:pt x="112" y="160"/>
                  <a:pt x="96" y="192"/>
                </a:cubicBezTo>
                <a:cubicBezTo>
                  <a:pt x="80" y="224"/>
                  <a:pt x="24" y="272"/>
                  <a:pt x="0" y="288"/>
                </a:cubicBezTo>
              </a:path>
            </a:pathLst>
          </a:custGeom>
          <a:noFill/>
          <a:ln w="3810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algn="ctr"/>
            <a:endParaRPr lang="fr-FR"/>
          </a:p>
        </p:txBody>
      </p:sp>
      <p:sp>
        <p:nvSpPr>
          <p:cNvPr id="33" name="Arc 17">
            <a:extLst>
              <a:ext uri="{FF2B5EF4-FFF2-40B4-BE49-F238E27FC236}">
                <a16:creationId xmlns:a16="http://schemas.microsoft.com/office/drawing/2014/main" id="{5AAE8EB3-880A-3536-DC64-FDF3ADAA7D4F}"/>
              </a:ext>
            </a:extLst>
          </p:cNvPr>
          <p:cNvSpPr>
            <a:spLocks/>
          </p:cNvSpPr>
          <p:nvPr/>
        </p:nvSpPr>
        <p:spPr bwMode="auto">
          <a:xfrm>
            <a:off x="8953500" y="2679140"/>
            <a:ext cx="381000" cy="381000"/>
          </a:xfrm>
          <a:custGeom>
            <a:avLst/>
            <a:gdLst>
              <a:gd name="G0" fmla="+- 0 0 0"/>
              <a:gd name="G1" fmla="+- 21600 0 0"/>
              <a:gd name="G2" fmla="+- 21600 0 0"/>
              <a:gd name="T0" fmla="*/ 0 w 21600"/>
              <a:gd name="T1" fmla="*/ 0 h 42628"/>
              <a:gd name="T2" fmla="*/ 4938 w 21600"/>
              <a:gd name="T3" fmla="*/ 42628 h 42628"/>
              <a:gd name="T4" fmla="*/ 0 w 21600"/>
              <a:gd name="T5" fmla="*/ 21600 h 42628"/>
            </a:gdLst>
            <a:ahLst/>
            <a:cxnLst>
              <a:cxn ang="0">
                <a:pos x="T0" y="T1"/>
              </a:cxn>
              <a:cxn ang="0">
                <a:pos x="T2" y="T3"/>
              </a:cxn>
              <a:cxn ang="0">
                <a:pos x="T4" y="T5"/>
              </a:cxn>
            </a:cxnLst>
            <a:rect l="0" t="0" r="r" b="b"/>
            <a:pathLst>
              <a:path w="21600" h="42628" fill="none" extrusionOk="0">
                <a:moveTo>
                  <a:pt x="0" y="0"/>
                </a:moveTo>
                <a:cubicBezTo>
                  <a:pt x="11929" y="0"/>
                  <a:pt x="21600" y="9670"/>
                  <a:pt x="21600" y="21600"/>
                </a:cubicBezTo>
                <a:cubicBezTo>
                  <a:pt x="21600" y="31627"/>
                  <a:pt x="14699" y="40335"/>
                  <a:pt x="4937" y="42627"/>
                </a:cubicBezTo>
              </a:path>
              <a:path w="21600" h="42628" stroke="0" extrusionOk="0">
                <a:moveTo>
                  <a:pt x="0" y="0"/>
                </a:moveTo>
                <a:cubicBezTo>
                  <a:pt x="11929" y="0"/>
                  <a:pt x="21600" y="9670"/>
                  <a:pt x="21600" y="21600"/>
                </a:cubicBezTo>
                <a:cubicBezTo>
                  <a:pt x="21600" y="31627"/>
                  <a:pt x="14699" y="40335"/>
                  <a:pt x="4937" y="42627"/>
                </a:cubicBezTo>
                <a:lnTo>
                  <a:pt x="0" y="21600"/>
                </a:lnTo>
                <a:close/>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fr-FR"/>
          </a:p>
        </p:txBody>
      </p:sp>
      <p:sp>
        <p:nvSpPr>
          <p:cNvPr id="34" name="Arc 17">
            <a:extLst>
              <a:ext uri="{FF2B5EF4-FFF2-40B4-BE49-F238E27FC236}">
                <a16:creationId xmlns:a16="http://schemas.microsoft.com/office/drawing/2014/main" id="{895A43A8-B1EA-91BD-E466-3C52AD96F018}"/>
              </a:ext>
            </a:extLst>
          </p:cNvPr>
          <p:cNvSpPr>
            <a:spLocks/>
          </p:cNvSpPr>
          <p:nvPr/>
        </p:nvSpPr>
        <p:spPr bwMode="auto">
          <a:xfrm>
            <a:off x="9029699" y="3687433"/>
            <a:ext cx="359749" cy="511715"/>
          </a:xfrm>
          <a:custGeom>
            <a:avLst/>
            <a:gdLst>
              <a:gd name="G0" fmla="+- 0 0 0"/>
              <a:gd name="G1" fmla="+- 21600 0 0"/>
              <a:gd name="G2" fmla="+- 21600 0 0"/>
              <a:gd name="T0" fmla="*/ 0 w 21600"/>
              <a:gd name="T1" fmla="*/ 0 h 42628"/>
              <a:gd name="T2" fmla="*/ 4938 w 21600"/>
              <a:gd name="T3" fmla="*/ 42628 h 42628"/>
              <a:gd name="T4" fmla="*/ 0 w 21600"/>
              <a:gd name="T5" fmla="*/ 21600 h 42628"/>
            </a:gdLst>
            <a:ahLst/>
            <a:cxnLst>
              <a:cxn ang="0">
                <a:pos x="T0" y="T1"/>
              </a:cxn>
              <a:cxn ang="0">
                <a:pos x="T2" y="T3"/>
              </a:cxn>
              <a:cxn ang="0">
                <a:pos x="T4" y="T5"/>
              </a:cxn>
            </a:cxnLst>
            <a:rect l="0" t="0" r="r" b="b"/>
            <a:pathLst>
              <a:path w="21600" h="42628" fill="none" extrusionOk="0">
                <a:moveTo>
                  <a:pt x="0" y="0"/>
                </a:moveTo>
                <a:cubicBezTo>
                  <a:pt x="11929" y="0"/>
                  <a:pt x="21600" y="9670"/>
                  <a:pt x="21600" y="21600"/>
                </a:cubicBezTo>
                <a:cubicBezTo>
                  <a:pt x="21600" y="31627"/>
                  <a:pt x="14699" y="40335"/>
                  <a:pt x="4937" y="42627"/>
                </a:cubicBezTo>
              </a:path>
              <a:path w="21600" h="42628" stroke="0" extrusionOk="0">
                <a:moveTo>
                  <a:pt x="0" y="0"/>
                </a:moveTo>
                <a:cubicBezTo>
                  <a:pt x="11929" y="0"/>
                  <a:pt x="21600" y="9670"/>
                  <a:pt x="21600" y="21600"/>
                </a:cubicBezTo>
                <a:cubicBezTo>
                  <a:pt x="21600" y="31627"/>
                  <a:pt x="14699" y="40335"/>
                  <a:pt x="4937" y="42627"/>
                </a:cubicBezTo>
                <a:lnTo>
                  <a:pt x="0" y="21600"/>
                </a:lnTo>
                <a:close/>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fr-FR"/>
          </a:p>
        </p:txBody>
      </p:sp>
      <p:sp>
        <p:nvSpPr>
          <p:cNvPr id="25" name="Oval 18">
            <a:extLst>
              <a:ext uri="{FF2B5EF4-FFF2-40B4-BE49-F238E27FC236}">
                <a16:creationId xmlns:a16="http://schemas.microsoft.com/office/drawing/2014/main" id="{3091ADFA-D725-9106-E3BA-D209F71BDC94}"/>
              </a:ext>
            </a:extLst>
          </p:cNvPr>
          <p:cNvSpPr>
            <a:spLocks noChangeArrowheads="1"/>
          </p:cNvSpPr>
          <p:nvPr/>
        </p:nvSpPr>
        <p:spPr bwMode="auto">
          <a:xfrm>
            <a:off x="9258300" y="2755340"/>
            <a:ext cx="152400" cy="152400"/>
          </a:xfrm>
          <a:prstGeom prst="ellipse">
            <a:avLst/>
          </a:prstGeom>
          <a:solidFill>
            <a:srgbClr val="BEA0FF"/>
          </a:solidFill>
          <a:ln w="9525">
            <a:noFill/>
            <a:round/>
            <a:headEnd/>
            <a:tailEnd/>
          </a:ln>
          <a:effectLst/>
        </p:spPr>
        <p:txBody>
          <a:bodyPr wrap="none" anchor="ctr"/>
          <a:lstStyle/>
          <a:p>
            <a:pPr algn="ctr"/>
            <a:endParaRPr lang="fr-FR"/>
          </a:p>
        </p:txBody>
      </p:sp>
      <p:sp>
        <p:nvSpPr>
          <p:cNvPr id="26" name="Oval 23">
            <a:extLst>
              <a:ext uri="{FF2B5EF4-FFF2-40B4-BE49-F238E27FC236}">
                <a16:creationId xmlns:a16="http://schemas.microsoft.com/office/drawing/2014/main" id="{AECD0961-7C0C-7D2C-584F-5DFF950942F1}"/>
              </a:ext>
            </a:extLst>
          </p:cNvPr>
          <p:cNvSpPr>
            <a:spLocks noChangeArrowheads="1"/>
          </p:cNvSpPr>
          <p:nvPr/>
        </p:nvSpPr>
        <p:spPr bwMode="auto">
          <a:xfrm>
            <a:off x="9258300" y="3898340"/>
            <a:ext cx="152400" cy="152400"/>
          </a:xfrm>
          <a:prstGeom prst="ellipse">
            <a:avLst/>
          </a:prstGeom>
          <a:solidFill>
            <a:srgbClr val="BEA0FF"/>
          </a:solidFill>
          <a:ln w="9525">
            <a:noFill/>
            <a:round/>
            <a:headEnd/>
            <a:tailEnd/>
          </a:ln>
          <a:effectLst/>
        </p:spPr>
        <p:txBody>
          <a:bodyPr wrap="none" anchor="ctr"/>
          <a:lstStyle/>
          <a:p>
            <a:pPr algn="ctr"/>
            <a:endParaRPr lang="fr-FR"/>
          </a:p>
        </p:txBody>
      </p:sp>
      <p:sp>
        <p:nvSpPr>
          <p:cNvPr id="29" name="Oval 5">
            <a:extLst>
              <a:ext uri="{FF2B5EF4-FFF2-40B4-BE49-F238E27FC236}">
                <a16:creationId xmlns:a16="http://schemas.microsoft.com/office/drawing/2014/main" id="{FE138993-4E76-8B7A-D15A-873B44772764}"/>
              </a:ext>
            </a:extLst>
          </p:cNvPr>
          <p:cNvSpPr>
            <a:spLocks noChangeArrowheads="1"/>
          </p:cNvSpPr>
          <p:nvPr/>
        </p:nvSpPr>
        <p:spPr bwMode="auto">
          <a:xfrm>
            <a:off x="2781300" y="3136340"/>
            <a:ext cx="152400" cy="152400"/>
          </a:xfrm>
          <a:prstGeom prst="ellipse">
            <a:avLst/>
          </a:prstGeom>
          <a:solidFill>
            <a:srgbClr val="BEA0FF"/>
          </a:solidFill>
          <a:ln w="9525">
            <a:noFill/>
            <a:round/>
            <a:headEnd/>
            <a:tailEnd/>
          </a:ln>
          <a:effectLst/>
        </p:spPr>
        <p:txBody>
          <a:bodyPr wrap="none" anchor="ctr"/>
          <a:lstStyle/>
          <a:p>
            <a:pPr algn="ctr"/>
            <a:endParaRPr lang="fr-FR"/>
          </a:p>
        </p:txBody>
      </p:sp>
      <p:sp>
        <p:nvSpPr>
          <p:cNvPr id="30" name="Oval 7">
            <a:extLst>
              <a:ext uri="{FF2B5EF4-FFF2-40B4-BE49-F238E27FC236}">
                <a16:creationId xmlns:a16="http://schemas.microsoft.com/office/drawing/2014/main" id="{0605CF8C-BC82-5753-7D43-92F8FEDE3698}"/>
              </a:ext>
            </a:extLst>
          </p:cNvPr>
          <p:cNvSpPr>
            <a:spLocks noChangeArrowheads="1"/>
          </p:cNvSpPr>
          <p:nvPr/>
        </p:nvSpPr>
        <p:spPr bwMode="auto">
          <a:xfrm>
            <a:off x="4457700" y="2907740"/>
            <a:ext cx="152400" cy="152400"/>
          </a:xfrm>
          <a:prstGeom prst="ellipse">
            <a:avLst/>
          </a:prstGeom>
          <a:solidFill>
            <a:srgbClr val="BEA0FF"/>
          </a:solidFill>
          <a:ln w="9525">
            <a:noFill/>
            <a:round/>
            <a:headEnd/>
            <a:tailEnd/>
          </a:ln>
          <a:effectLst/>
        </p:spPr>
        <p:txBody>
          <a:bodyPr wrap="none" anchor="ctr"/>
          <a:lstStyle/>
          <a:p>
            <a:pPr algn="ctr"/>
            <a:endParaRPr lang="fr-FR"/>
          </a:p>
        </p:txBody>
      </p:sp>
      <p:sp>
        <p:nvSpPr>
          <p:cNvPr id="31" name="Oval 9">
            <a:extLst>
              <a:ext uri="{FF2B5EF4-FFF2-40B4-BE49-F238E27FC236}">
                <a16:creationId xmlns:a16="http://schemas.microsoft.com/office/drawing/2014/main" id="{5F262727-726A-49E6-4899-8D5603127E30}"/>
              </a:ext>
            </a:extLst>
          </p:cNvPr>
          <p:cNvSpPr>
            <a:spLocks noChangeArrowheads="1"/>
          </p:cNvSpPr>
          <p:nvPr/>
        </p:nvSpPr>
        <p:spPr bwMode="auto">
          <a:xfrm>
            <a:off x="4457700" y="3441140"/>
            <a:ext cx="152400" cy="152400"/>
          </a:xfrm>
          <a:prstGeom prst="ellipse">
            <a:avLst/>
          </a:prstGeom>
          <a:solidFill>
            <a:srgbClr val="BEA0FF"/>
          </a:solidFill>
          <a:ln w="9525">
            <a:noFill/>
            <a:round/>
            <a:headEnd/>
            <a:tailEnd/>
          </a:ln>
          <a:effectLst/>
        </p:spPr>
        <p:txBody>
          <a:bodyPr wrap="none" anchor="ctr"/>
          <a:lstStyle/>
          <a:p>
            <a:pPr algn="ctr"/>
            <a:endParaRPr lang="fr-FR"/>
          </a:p>
        </p:txBody>
      </p:sp>
      <p:sp>
        <p:nvSpPr>
          <p:cNvPr id="35" name="Oval 5">
            <a:extLst>
              <a:ext uri="{FF2B5EF4-FFF2-40B4-BE49-F238E27FC236}">
                <a16:creationId xmlns:a16="http://schemas.microsoft.com/office/drawing/2014/main" id="{6808CD15-E6F5-8C83-DA66-2B96EC8731B9}"/>
              </a:ext>
            </a:extLst>
          </p:cNvPr>
          <p:cNvSpPr>
            <a:spLocks noChangeArrowheads="1"/>
          </p:cNvSpPr>
          <p:nvPr/>
        </p:nvSpPr>
        <p:spPr bwMode="auto">
          <a:xfrm>
            <a:off x="9268326" y="3250640"/>
            <a:ext cx="152400" cy="152400"/>
          </a:xfrm>
          <a:prstGeom prst="ellipse">
            <a:avLst/>
          </a:prstGeom>
          <a:solidFill>
            <a:srgbClr val="BEA0FF"/>
          </a:solidFill>
          <a:ln w="9525">
            <a:noFill/>
            <a:round/>
            <a:headEnd/>
            <a:tailEnd/>
          </a:ln>
          <a:effectLst/>
        </p:spPr>
        <p:txBody>
          <a:bodyPr wrap="none" anchor="ctr"/>
          <a:lstStyle/>
          <a:p>
            <a:pPr algn="ctr"/>
            <a:endParaRPr lang="fr-FR"/>
          </a:p>
        </p:txBody>
      </p:sp>
      <p:sp>
        <p:nvSpPr>
          <p:cNvPr id="36" name="Oval 5">
            <a:extLst>
              <a:ext uri="{FF2B5EF4-FFF2-40B4-BE49-F238E27FC236}">
                <a16:creationId xmlns:a16="http://schemas.microsoft.com/office/drawing/2014/main" id="{4436B317-C213-1C61-D535-D84EAB03D80D}"/>
              </a:ext>
            </a:extLst>
          </p:cNvPr>
          <p:cNvSpPr>
            <a:spLocks noChangeArrowheads="1"/>
          </p:cNvSpPr>
          <p:nvPr/>
        </p:nvSpPr>
        <p:spPr bwMode="auto">
          <a:xfrm flipV="1">
            <a:off x="8834796" y="3615994"/>
            <a:ext cx="161206" cy="177863"/>
          </a:xfrm>
          <a:prstGeom prst="ellipse">
            <a:avLst/>
          </a:prstGeom>
          <a:solidFill>
            <a:srgbClr val="BEA0FF"/>
          </a:solidFill>
          <a:ln w="9525">
            <a:noFill/>
            <a:round/>
            <a:headEnd/>
            <a:tailEnd/>
          </a:ln>
          <a:effectLst/>
        </p:spPr>
        <p:txBody>
          <a:bodyPr wrap="none" anchor="ctr"/>
          <a:lstStyle/>
          <a:p>
            <a:pPr algn="ctr"/>
            <a:endParaRPr lang="fr-FR"/>
          </a:p>
        </p:txBody>
      </p:sp>
      <p:sp>
        <p:nvSpPr>
          <p:cNvPr id="37" name="Oval 5">
            <a:extLst>
              <a:ext uri="{FF2B5EF4-FFF2-40B4-BE49-F238E27FC236}">
                <a16:creationId xmlns:a16="http://schemas.microsoft.com/office/drawing/2014/main" id="{7F487EE1-7699-64D1-CFBD-E51BD1A2B53D}"/>
              </a:ext>
            </a:extLst>
          </p:cNvPr>
          <p:cNvSpPr>
            <a:spLocks noChangeArrowheads="1"/>
          </p:cNvSpPr>
          <p:nvPr/>
        </p:nvSpPr>
        <p:spPr bwMode="auto">
          <a:xfrm flipV="1">
            <a:off x="8902976" y="2985349"/>
            <a:ext cx="161206" cy="177863"/>
          </a:xfrm>
          <a:prstGeom prst="ellipse">
            <a:avLst/>
          </a:prstGeom>
          <a:solidFill>
            <a:srgbClr val="BEA0FF"/>
          </a:solidFill>
          <a:ln w="9525">
            <a:noFill/>
            <a:round/>
            <a:headEnd/>
            <a:tailEnd/>
          </a:ln>
          <a:effectLst/>
        </p:spPr>
        <p:txBody>
          <a:bodyPr wrap="none" anchor="ctr"/>
          <a:lstStyle/>
          <a:p>
            <a:pPr algn="ctr"/>
            <a:endParaRPr lang="fr-FR"/>
          </a:p>
        </p:txBody>
      </p:sp>
    </p:spTree>
    <p:extLst>
      <p:ext uri="{BB962C8B-B14F-4D97-AF65-F5344CB8AC3E}">
        <p14:creationId xmlns:p14="http://schemas.microsoft.com/office/powerpoint/2010/main" val="12895123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A686007B-518D-6FBA-FF9A-DE70910133D6}"/>
              </a:ext>
            </a:extLst>
          </p:cNvPr>
          <p:cNvSpPr>
            <a:spLocks noGrp="1"/>
          </p:cNvSpPr>
          <p:nvPr>
            <p:ph type="ftr" sz="quarter" idx="10"/>
          </p:nvPr>
        </p:nvSpPr>
        <p:spPr/>
        <p:txBody>
          <a:bodyPr/>
          <a:lstStyle/>
          <a:p>
            <a:r>
              <a:rPr lang="fr-FR"/>
              <a:t>APPRENDRE </a:t>
            </a:r>
            <a:r>
              <a:rPr lang="fr-FR" b="1">
                <a:solidFill>
                  <a:srgbClr val="FF0000"/>
                </a:solidFill>
              </a:rPr>
              <a:t>|</a:t>
            </a:r>
            <a:r>
              <a:rPr lang="fr-FR"/>
              <a:t> Module 7 </a:t>
            </a:r>
            <a:r>
              <a:rPr lang="fr-FR" b="1">
                <a:solidFill>
                  <a:srgbClr val="FF0000"/>
                </a:solidFill>
              </a:rPr>
              <a:t>|</a:t>
            </a:r>
            <a:r>
              <a:rPr lang="fr-FR"/>
              <a:t> </a:t>
            </a:r>
            <a:r>
              <a:rPr lang="fr-CA" b="1">
                <a:solidFill>
                  <a:schemeClr val="tx1">
                    <a:lumMod val="50000"/>
                    <a:lumOff val="50000"/>
                  </a:schemeClr>
                </a:solidFill>
              </a:rPr>
              <a:t>La planification d’une situation d’apprentissage</a:t>
            </a:r>
          </a:p>
        </p:txBody>
      </p:sp>
      <p:sp>
        <p:nvSpPr>
          <p:cNvPr id="3" name="Espace réservé du numéro de diapositive 2">
            <a:extLst>
              <a:ext uri="{FF2B5EF4-FFF2-40B4-BE49-F238E27FC236}">
                <a16:creationId xmlns:a16="http://schemas.microsoft.com/office/drawing/2014/main" id="{895D7F29-70A1-455B-962E-F98D10FD08FD}"/>
              </a:ext>
            </a:extLst>
          </p:cNvPr>
          <p:cNvSpPr>
            <a:spLocks noGrp="1"/>
          </p:cNvSpPr>
          <p:nvPr>
            <p:ph type="sldNum" sz="quarter" idx="12"/>
          </p:nvPr>
        </p:nvSpPr>
        <p:spPr/>
        <p:txBody>
          <a:bodyPr/>
          <a:lstStyle/>
          <a:p>
            <a:fld id="{055BF32D-CF4B-1B43-8AA7-7C8BB1DDF0EC}" type="slidenum">
              <a:rPr lang="fr-FR" smtClean="0"/>
              <a:pPr/>
              <a:t>14</a:t>
            </a:fld>
            <a:endParaRPr lang="fr-FR" dirty="0"/>
          </a:p>
        </p:txBody>
      </p:sp>
      <p:sp>
        <p:nvSpPr>
          <p:cNvPr id="4" name="Espace réservé du contenu vertical 3">
            <a:extLst>
              <a:ext uri="{FF2B5EF4-FFF2-40B4-BE49-F238E27FC236}">
                <a16:creationId xmlns:a16="http://schemas.microsoft.com/office/drawing/2014/main" id="{8E909F53-EA81-9E04-8E33-277E633AA703}"/>
              </a:ext>
            </a:extLst>
          </p:cNvPr>
          <p:cNvSpPr>
            <a:spLocks noGrp="1"/>
          </p:cNvSpPr>
          <p:nvPr>
            <p:ph orient="vert" sz="quarter" idx="13"/>
          </p:nvPr>
        </p:nvSpPr>
        <p:spPr/>
        <p:txBody>
          <a:bodyPr>
            <a:normAutofit fontScale="85000" lnSpcReduction="20000"/>
          </a:bodyPr>
          <a:lstStyle/>
          <a:p>
            <a:r>
              <a:rPr lang="fr-FR" sz="3200" b="1" dirty="0">
                <a:solidFill>
                  <a:schemeClr val="bg1"/>
                </a:solidFill>
              </a:rPr>
              <a:t>Activité 2</a:t>
            </a:r>
          </a:p>
        </p:txBody>
      </p:sp>
      <p:sp>
        <p:nvSpPr>
          <p:cNvPr id="5" name="Espace réservé du texte 4">
            <a:extLst>
              <a:ext uri="{FF2B5EF4-FFF2-40B4-BE49-F238E27FC236}">
                <a16:creationId xmlns:a16="http://schemas.microsoft.com/office/drawing/2014/main" id="{764F0837-906C-0DE8-1561-A56ACFE9D0E4}"/>
              </a:ext>
            </a:extLst>
          </p:cNvPr>
          <p:cNvSpPr>
            <a:spLocks noGrp="1"/>
          </p:cNvSpPr>
          <p:nvPr>
            <p:ph type="body" sz="quarter" idx="14"/>
          </p:nvPr>
        </p:nvSpPr>
        <p:spPr/>
        <p:txBody>
          <a:bodyPr/>
          <a:lstStyle/>
          <a:p>
            <a:pPr lvl="1"/>
            <a:r>
              <a:rPr lang="fr-FR" dirty="0"/>
              <a:t>La situation de compétences</a:t>
            </a:r>
          </a:p>
        </p:txBody>
      </p:sp>
      <p:sp>
        <p:nvSpPr>
          <p:cNvPr id="12" name="Text Box 12">
            <a:extLst>
              <a:ext uri="{FF2B5EF4-FFF2-40B4-BE49-F238E27FC236}">
                <a16:creationId xmlns:a16="http://schemas.microsoft.com/office/drawing/2014/main" id="{DA91A3CC-7420-42E5-2C08-A32C7805F96A}"/>
              </a:ext>
            </a:extLst>
          </p:cNvPr>
          <p:cNvSpPr txBox="1">
            <a:spLocks noChangeArrowheads="1"/>
          </p:cNvSpPr>
          <p:nvPr/>
        </p:nvSpPr>
        <p:spPr bwMode="auto">
          <a:xfrm>
            <a:off x="8253910" y="2848560"/>
            <a:ext cx="3226096" cy="2728755"/>
          </a:xfrm>
          <a:prstGeom prst="roundRect">
            <a:avLst>
              <a:gd name="adj" fmla="val 3097"/>
            </a:avLst>
          </a:prstGeom>
          <a:solidFill>
            <a:srgbClr val="F3E8FF">
              <a:alpha val="41745"/>
            </a:srgbClr>
          </a:solidFill>
          <a:ln>
            <a:noFill/>
          </a:ln>
          <a:effectLst/>
        </p:spPr>
        <p:style>
          <a:lnRef idx="0">
            <a:scrgbClr r="0" g="0" b="0"/>
          </a:lnRef>
          <a:fillRef idx="0">
            <a:scrgbClr r="0" g="0" b="0"/>
          </a:fillRef>
          <a:effectRef idx="0">
            <a:scrgbClr r="0" g="0" b="0"/>
          </a:effectRef>
          <a:fontRef idx="major"/>
        </p:style>
        <p:txBody>
          <a:bodyPr wrap="square" lIns="180000" tIns="180000" rIns="180000" bIns="180000" anchor="ctr">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spcBef>
                <a:spcPct val="50000"/>
              </a:spcBef>
            </a:pPr>
            <a:r>
              <a:rPr lang="fr-CA" altLang="fr-FR" sz="1600" dirty="0">
                <a:solidFill>
                  <a:srgbClr val="7030A0"/>
                </a:solidFill>
                <a:latin typeface="Noto Sans Medium" panose="020B0502040504020204" pitchFamily="34" charset="0"/>
                <a:ea typeface="Noto Sans Medium" panose="020B0502040504020204" pitchFamily="34" charset="0"/>
                <a:cs typeface="Noto Sans Medium" panose="020B0502040504020204" pitchFamily="34" charset="0"/>
              </a:rPr>
              <a:t>Le spectre très ouvert représente un problème pour lequel il existe de multiples façons d’agir… débouchant sur de multiples formulations, et, à l’intérieur de chacune d’elles, </a:t>
            </a:r>
            <a:br>
              <a:rPr lang="fr-CA" altLang="fr-FR" sz="1600" dirty="0">
                <a:solidFill>
                  <a:srgbClr val="7030A0"/>
                </a:solidFill>
                <a:latin typeface="Noto Sans Medium" panose="020B0502040504020204" pitchFamily="34" charset="0"/>
                <a:ea typeface="Noto Sans Medium" panose="020B0502040504020204" pitchFamily="34" charset="0"/>
                <a:cs typeface="Noto Sans Medium" panose="020B0502040504020204" pitchFamily="34" charset="0"/>
              </a:rPr>
            </a:br>
            <a:r>
              <a:rPr lang="fr-CA" altLang="fr-FR" sz="1600" dirty="0">
                <a:solidFill>
                  <a:srgbClr val="7030A0"/>
                </a:solidFill>
                <a:latin typeface="Noto Sans Medium" panose="020B0502040504020204" pitchFamily="34" charset="0"/>
                <a:ea typeface="Noto Sans Medium" panose="020B0502040504020204" pitchFamily="34" charset="0"/>
                <a:cs typeface="Noto Sans Medium" panose="020B0502040504020204" pitchFamily="34" charset="0"/>
              </a:rPr>
              <a:t>de multiples solutions.</a:t>
            </a:r>
          </a:p>
          <a:p>
            <a:pPr>
              <a:spcBef>
                <a:spcPct val="50000"/>
              </a:spcBef>
            </a:pPr>
            <a:r>
              <a:rPr lang="fr-CA" altLang="fr-FR" sz="1600" b="1" dirty="0">
                <a:solidFill>
                  <a:srgbClr val="7030A0"/>
                </a:solidFill>
                <a:latin typeface="Noto Sans Medium" panose="020B0502040504020204" pitchFamily="34" charset="0"/>
                <a:ea typeface="Noto Sans Medium" panose="020B0502040504020204" pitchFamily="34" charset="0"/>
                <a:cs typeface="Noto Sans Medium" panose="020B0502040504020204" pitchFamily="34" charset="0"/>
              </a:rPr>
              <a:t>Exemple :</a:t>
            </a:r>
            <a:r>
              <a:rPr lang="fr-CA" altLang="fr-FR" sz="1600" dirty="0">
                <a:solidFill>
                  <a:srgbClr val="7030A0"/>
                </a:solidFill>
                <a:latin typeface="Noto Sans Medium" panose="020B0502040504020204" pitchFamily="34" charset="0"/>
                <a:ea typeface="Noto Sans Medium" panose="020B0502040504020204" pitchFamily="34" charset="0"/>
                <a:cs typeface="Noto Sans Medium" panose="020B0502040504020204" pitchFamily="34" charset="0"/>
              </a:rPr>
              <a:t> gérer un budget.</a:t>
            </a:r>
          </a:p>
        </p:txBody>
      </p:sp>
      <p:sp>
        <p:nvSpPr>
          <p:cNvPr id="6" name="Text Box 28">
            <a:extLst>
              <a:ext uri="{FF2B5EF4-FFF2-40B4-BE49-F238E27FC236}">
                <a16:creationId xmlns:a16="http://schemas.microsoft.com/office/drawing/2014/main" id="{505E6BBA-AE14-AD40-DD03-6CEDE516A3F6}"/>
              </a:ext>
            </a:extLst>
          </p:cNvPr>
          <p:cNvSpPr txBox="1">
            <a:spLocks noChangeArrowheads="1"/>
          </p:cNvSpPr>
          <p:nvPr/>
        </p:nvSpPr>
        <p:spPr bwMode="auto">
          <a:xfrm>
            <a:off x="1437809" y="1138272"/>
            <a:ext cx="9519402" cy="584775"/>
          </a:xfrm>
          <a:prstGeom prst="rect">
            <a:avLst/>
          </a:prstGeom>
          <a:solidFill>
            <a:schemeClr val="bg1"/>
          </a:solidFill>
          <a:ln>
            <a:noFill/>
          </a:ln>
          <a:effectLst/>
        </p:spPr>
        <p:txBody>
          <a:bodyPr wrap="square">
            <a:spAutoFit/>
          </a:bodyPr>
          <a:lstStyle/>
          <a:p>
            <a:pPr>
              <a:spcBef>
                <a:spcPct val="50000"/>
              </a:spcBef>
            </a:pPr>
            <a:r>
              <a:rPr lang="fr-CA" altLang="fr-FR" sz="1600" b="1" dirty="0">
                <a:latin typeface="Noto Sans" panose="020B0502040504020204" pitchFamily="34"/>
                <a:ea typeface="Noto Sans" panose="020B0502040504020204" pitchFamily="34"/>
                <a:cs typeface="Noto Sans" panose="020B0502040504020204" pitchFamily="34"/>
              </a:rPr>
              <a:t>Un spectre peu ouvert représente un problème pour lequel il existe un nombre de solutions </a:t>
            </a:r>
            <a:r>
              <a:rPr lang="fr-CA" altLang="fr-FR" sz="1600" b="1">
                <a:latin typeface="Noto Sans" panose="020B0502040504020204" pitchFamily="34"/>
                <a:ea typeface="Noto Sans" panose="020B0502040504020204" pitchFamily="34"/>
                <a:cs typeface="Noto Sans" panose="020B0502040504020204" pitchFamily="34"/>
              </a:rPr>
              <a:t>plus restreint : </a:t>
            </a:r>
            <a:r>
              <a:rPr lang="fr-CA" altLang="fr-FR" sz="1600" b="1" dirty="0">
                <a:latin typeface="Noto Sans" panose="020B0502040504020204" pitchFamily="34"/>
                <a:ea typeface="Noto Sans" panose="020B0502040504020204" pitchFamily="34"/>
                <a:cs typeface="Noto Sans" panose="020B0502040504020204" pitchFamily="34"/>
              </a:rPr>
              <a:t>à la fois le type d’action et la façon de s’y prendre s’imposent.</a:t>
            </a:r>
          </a:p>
        </p:txBody>
      </p:sp>
      <p:sp>
        <p:nvSpPr>
          <p:cNvPr id="16" name="ZoneTexte 15">
            <a:extLst>
              <a:ext uri="{FF2B5EF4-FFF2-40B4-BE49-F238E27FC236}">
                <a16:creationId xmlns:a16="http://schemas.microsoft.com/office/drawing/2014/main" id="{B89D5513-5C7F-84C7-FE69-E24A4B395EA5}"/>
              </a:ext>
            </a:extLst>
          </p:cNvPr>
          <p:cNvSpPr txBox="1"/>
          <p:nvPr/>
        </p:nvSpPr>
        <p:spPr>
          <a:xfrm>
            <a:off x="7783650" y="6088972"/>
            <a:ext cx="2658979" cy="276999"/>
          </a:xfrm>
          <a:prstGeom prst="rect">
            <a:avLst/>
          </a:prstGeom>
          <a:noFill/>
        </p:spPr>
        <p:txBody>
          <a:bodyPr wrap="square" rtlCol="0">
            <a:spAutoFit/>
          </a:bodyPr>
          <a:lstStyle/>
          <a:p>
            <a:r>
              <a:rPr lang="fr-FR" sz="1200" i="1" dirty="0" err="1">
                <a:solidFill>
                  <a:schemeClr val="bg1">
                    <a:lumMod val="75000"/>
                  </a:schemeClr>
                </a:solidFill>
                <a:latin typeface="Noto Sans" panose="020B0502040504020204" pitchFamily="34"/>
                <a:ea typeface="Noto Sans" panose="020B0502040504020204" pitchFamily="34"/>
                <a:cs typeface="Noto Sans" panose="020B0502040504020204" pitchFamily="34"/>
              </a:rPr>
              <a:t>Roegiers</a:t>
            </a:r>
            <a:r>
              <a:rPr lang="fr-FR" sz="1200" i="1" dirty="0">
                <a:solidFill>
                  <a:schemeClr val="bg1">
                    <a:lumMod val="75000"/>
                  </a:schemeClr>
                </a:solidFill>
                <a:latin typeface="Noto Sans" panose="020B0502040504020204" pitchFamily="34"/>
                <a:ea typeface="Noto Sans" panose="020B0502040504020204" pitchFamily="34"/>
                <a:cs typeface="Noto Sans" panose="020B0502040504020204" pitchFamily="34"/>
              </a:rPr>
              <a:t> (2003)</a:t>
            </a:r>
          </a:p>
        </p:txBody>
      </p:sp>
      <p:grpSp>
        <p:nvGrpSpPr>
          <p:cNvPr id="155" name="Groupe 154">
            <a:extLst>
              <a:ext uri="{FF2B5EF4-FFF2-40B4-BE49-F238E27FC236}">
                <a16:creationId xmlns:a16="http://schemas.microsoft.com/office/drawing/2014/main" id="{61B13224-8082-141D-DC69-6FB096E3B5B4}"/>
              </a:ext>
            </a:extLst>
          </p:cNvPr>
          <p:cNvGrpSpPr/>
          <p:nvPr/>
        </p:nvGrpSpPr>
        <p:grpSpPr>
          <a:xfrm>
            <a:off x="1642022" y="1845480"/>
            <a:ext cx="6198479" cy="4510871"/>
            <a:chOff x="3900656" y="874718"/>
            <a:chExt cx="8308145" cy="6046156"/>
          </a:xfrm>
        </p:grpSpPr>
        <p:sp>
          <p:nvSpPr>
            <p:cNvPr id="140" name="Line 21">
              <a:extLst>
                <a:ext uri="{FF2B5EF4-FFF2-40B4-BE49-F238E27FC236}">
                  <a16:creationId xmlns:a16="http://schemas.microsoft.com/office/drawing/2014/main" id="{A6449D19-5AF8-D1EB-B110-B4F9AF6DE53A}"/>
                </a:ext>
              </a:extLst>
            </p:cNvPr>
            <p:cNvSpPr>
              <a:spLocks noChangeShapeType="1"/>
            </p:cNvSpPr>
            <p:nvPr/>
          </p:nvSpPr>
          <p:spPr bwMode="auto">
            <a:xfrm>
              <a:off x="6741193" y="4695699"/>
              <a:ext cx="4876800" cy="1219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a:lnSpc>
                  <a:spcPct val="90000"/>
                </a:lnSpc>
              </a:pPr>
              <a:endParaRPr lang="fr-FR" sz="1200"/>
            </a:p>
          </p:txBody>
        </p:sp>
        <p:sp>
          <p:nvSpPr>
            <p:cNvPr id="92" name="Espace réservé du numéro de diapositive 4">
              <a:extLst>
                <a:ext uri="{FF2B5EF4-FFF2-40B4-BE49-F238E27FC236}">
                  <a16:creationId xmlns:a16="http://schemas.microsoft.com/office/drawing/2014/main" id="{E867029F-3E1E-2679-32E3-AE4AC0816037}"/>
                </a:ext>
              </a:extLst>
            </p:cNvPr>
            <p:cNvSpPr txBox="1">
              <a:spLocks/>
            </p:cNvSpPr>
            <p:nvPr/>
          </p:nvSpPr>
          <p:spPr>
            <a:xfrm>
              <a:off x="8610600" y="6356350"/>
              <a:ext cx="2743200" cy="365125"/>
            </a:xfrm>
            <a:prstGeom prst="rect">
              <a:avLst/>
            </a:prstGeom>
          </p:spPr>
          <p:txBody>
            <a:bodyPr vert="horz" lIns="91440" tIns="45720" rIns="91440" bIns="45720" rtlCol="0" anchor="ctr"/>
            <a:lstStyle>
              <a:defPPr>
                <a:defRPr lang="fr-FR"/>
              </a:defPPr>
              <a:lvl1pPr marL="0" algn="l" defTabSz="914400" rtl="0" eaLnBrk="1" latinLnBrk="0" hangingPunct="1">
                <a:defRPr sz="1800" b="1" i="0" kern="1200">
                  <a:solidFill>
                    <a:schemeClr val="bg1"/>
                  </a:solidFill>
                  <a:latin typeface="Noto Sans ExtraBold" panose="020B0502040504020204" pitchFamily="34" charset="0"/>
                  <a:ea typeface="Noto Sans ExtraBold" panose="020B0502040504020204" pitchFamily="34" charset="0"/>
                  <a:cs typeface="Noto Sans ExtraBold" panose="020B050204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fld id="{055BF32D-CF4B-1B43-8AA7-7C8BB1DDF0EC}" type="slidenum">
                <a:rPr lang="fr-FR" sz="1200" smtClean="0"/>
                <a:pPr>
                  <a:lnSpc>
                    <a:spcPct val="90000"/>
                  </a:lnSpc>
                </a:pPr>
                <a:t>14</a:t>
              </a:fld>
              <a:endParaRPr lang="fr-FR" sz="1200"/>
            </a:p>
          </p:txBody>
        </p:sp>
        <p:sp>
          <p:nvSpPr>
            <p:cNvPr id="93" name="Text Box 25">
              <a:extLst>
                <a:ext uri="{FF2B5EF4-FFF2-40B4-BE49-F238E27FC236}">
                  <a16:creationId xmlns:a16="http://schemas.microsoft.com/office/drawing/2014/main" id="{D2B240D9-EB14-6824-9510-3EDA8467C760}"/>
                </a:ext>
              </a:extLst>
            </p:cNvPr>
            <p:cNvSpPr txBox="1">
              <a:spLocks noChangeArrowheads="1"/>
            </p:cNvSpPr>
            <p:nvPr/>
          </p:nvSpPr>
          <p:spPr bwMode="auto">
            <a:xfrm>
              <a:off x="3900656" y="3680043"/>
              <a:ext cx="1219200" cy="383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90000"/>
                </a:lnSpc>
                <a:spcBef>
                  <a:spcPct val="50000"/>
                </a:spcBef>
              </a:pPr>
              <a:r>
                <a:rPr lang="fr-CA" altLang="fr-FR" sz="1400" b="1" dirty="0">
                  <a:latin typeface="Noto Sans" panose="020B0502040504020204" pitchFamily="34"/>
                  <a:ea typeface="Noto Sans" panose="020B0502040504020204" pitchFamily="34"/>
                  <a:cs typeface="Noto Sans" panose="020B0502040504020204" pitchFamily="34"/>
                </a:rPr>
                <a:t>Besoins</a:t>
              </a:r>
              <a:endParaRPr lang="fr-CA" altLang="fr-FR" sz="1200" b="1" dirty="0">
                <a:latin typeface="Noto Sans" panose="020B0502040504020204" pitchFamily="34"/>
                <a:ea typeface="Noto Sans" panose="020B0502040504020204" pitchFamily="34"/>
                <a:cs typeface="Noto Sans" panose="020B0502040504020204" pitchFamily="34"/>
              </a:endParaRPr>
            </a:p>
          </p:txBody>
        </p:sp>
        <p:graphicFrame>
          <p:nvGraphicFramePr>
            <p:cNvPr id="94" name="Object 4">
              <a:extLst>
                <a:ext uri="{FF2B5EF4-FFF2-40B4-BE49-F238E27FC236}">
                  <a16:creationId xmlns:a16="http://schemas.microsoft.com/office/drawing/2014/main" id="{DBC4D17C-32DA-0505-B772-7305ADE8A1FF}"/>
                </a:ext>
              </a:extLst>
            </p:cNvPr>
            <p:cNvGraphicFramePr>
              <a:graphicFrameLocks noChangeAspect="1"/>
            </p:cNvGraphicFramePr>
            <p:nvPr>
              <p:extLst>
                <p:ext uri="{D42A27DB-BD31-4B8C-83A1-F6EECF244321}">
                  <p14:modId xmlns:p14="http://schemas.microsoft.com/office/powerpoint/2010/main" val="1891351880"/>
                </p:ext>
              </p:extLst>
            </p:nvPr>
          </p:nvGraphicFramePr>
          <p:xfrm>
            <a:off x="5645320" y="2231107"/>
            <a:ext cx="6096000" cy="4067175"/>
          </p:xfrm>
          <a:graphic>
            <a:graphicData uri="http://schemas.openxmlformats.org/presentationml/2006/ole">
              <mc:AlternateContent xmlns:mc="http://schemas.openxmlformats.org/markup-compatibility/2006">
                <mc:Choice xmlns:v="urn:schemas-microsoft-com:vml" Requires="v">
                  <p:oleObj name="Graphique" r:id="rId2" imgW="6108700" imgH="4076700" progId="MSGraph.Chart.8">
                    <p:embed followColorScheme="full"/>
                  </p:oleObj>
                </mc:Choice>
                <mc:Fallback>
                  <p:oleObj name="Graphique" r:id="rId2" imgW="6108700" imgH="4076700" progId="MSGraph.Chart.8">
                    <p:embed followColorScheme="full"/>
                    <p:pic>
                      <p:nvPicPr>
                        <p:cNvPr id="47" name="Object 4">
                          <a:extLst>
                            <a:ext uri="{FF2B5EF4-FFF2-40B4-BE49-F238E27FC236}">
                              <a16:creationId xmlns:a16="http://schemas.microsoft.com/office/drawing/2014/main" id="{DC7615AF-E7C9-0205-5015-66E24909FB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45320" y="2231107"/>
                          <a:ext cx="6096000" cy="4067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00" name="Line 14">
              <a:extLst>
                <a:ext uri="{FF2B5EF4-FFF2-40B4-BE49-F238E27FC236}">
                  <a16:creationId xmlns:a16="http://schemas.microsoft.com/office/drawing/2014/main" id="{639BEA7E-5FE3-761A-0C3C-F7FF7FFFAFEA}"/>
                </a:ext>
              </a:extLst>
            </p:cNvPr>
            <p:cNvSpPr>
              <a:spLocks noChangeShapeType="1"/>
            </p:cNvSpPr>
            <p:nvPr/>
          </p:nvSpPr>
          <p:spPr bwMode="auto">
            <a:xfrm flipV="1">
              <a:off x="6643858" y="2807368"/>
              <a:ext cx="4876800" cy="457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a:lnSpc>
                  <a:spcPct val="90000"/>
                </a:lnSpc>
              </a:pPr>
              <a:endParaRPr lang="fr-FR" sz="1200"/>
            </a:p>
          </p:txBody>
        </p:sp>
        <p:sp>
          <p:nvSpPr>
            <p:cNvPr id="101" name="Line 15">
              <a:extLst>
                <a:ext uri="{FF2B5EF4-FFF2-40B4-BE49-F238E27FC236}">
                  <a16:creationId xmlns:a16="http://schemas.microsoft.com/office/drawing/2014/main" id="{42091963-3564-1E1D-598F-2ED08CBB3427}"/>
                </a:ext>
              </a:extLst>
            </p:cNvPr>
            <p:cNvSpPr>
              <a:spLocks noChangeShapeType="1"/>
            </p:cNvSpPr>
            <p:nvPr/>
          </p:nvSpPr>
          <p:spPr bwMode="auto">
            <a:xfrm flipV="1">
              <a:off x="6796258" y="2807368"/>
              <a:ext cx="4800600" cy="838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a:lnSpc>
                  <a:spcPct val="90000"/>
                </a:lnSpc>
              </a:pPr>
              <a:endParaRPr lang="fr-FR" sz="1200"/>
            </a:p>
          </p:txBody>
        </p:sp>
        <p:sp>
          <p:nvSpPr>
            <p:cNvPr id="102" name="Line 17">
              <a:extLst>
                <a:ext uri="{FF2B5EF4-FFF2-40B4-BE49-F238E27FC236}">
                  <a16:creationId xmlns:a16="http://schemas.microsoft.com/office/drawing/2014/main" id="{7EAE7163-92E2-5F0F-EEA3-1177ACFB60F7}"/>
                </a:ext>
              </a:extLst>
            </p:cNvPr>
            <p:cNvSpPr>
              <a:spLocks noChangeShapeType="1"/>
            </p:cNvSpPr>
            <p:nvPr/>
          </p:nvSpPr>
          <p:spPr bwMode="auto">
            <a:xfrm flipV="1">
              <a:off x="6720058" y="3797968"/>
              <a:ext cx="4876800" cy="228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a:lnSpc>
                  <a:spcPct val="90000"/>
                </a:lnSpc>
              </a:pPr>
              <a:endParaRPr lang="fr-FR" sz="1200"/>
            </a:p>
          </p:txBody>
        </p:sp>
        <p:sp>
          <p:nvSpPr>
            <p:cNvPr id="103" name="Line 18">
              <a:extLst>
                <a:ext uri="{FF2B5EF4-FFF2-40B4-BE49-F238E27FC236}">
                  <a16:creationId xmlns:a16="http://schemas.microsoft.com/office/drawing/2014/main" id="{1B0D1383-059C-789B-E6A4-C6DBB85C4C90}"/>
                </a:ext>
              </a:extLst>
            </p:cNvPr>
            <p:cNvSpPr>
              <a:spLocks noChangeShapeType="1"/>
            </p:cNvSpPr>
            <p:nvPr/>
          </p:nvSpPr>
          <p:spPr bwMode="auto">
            <a:xfrm>
              <a:off x="6720058" y="4026568"/>
              <a:ext cx="4648200" cy="762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a:lnSpc>
                  <a:spcPct val="90000"/>
                </a:lnSpc>
              </a:pPr>
              <a:endParaRPr lang="fr-FR" sz="1200"/>
            </a:p>
          </p:txBody>
        </p:sp>
        <p:sp>
          <p:nvSpPr>
            <p:cNvPr id="104" name="Line 19">
              <a:extLst>
                <a:ext uri="{FF2B5EF4-FFF2-40B4-BE49-F238E27FC236}">
                  <a16:creationId xmlns:a16="http://schemas.microsoft.com/office/drawing/2014/main" id="{94F55A10-C38F-3442-091D-62972E6DD9E6}"/>
                </a:ext>
              </a:extLst>
            </p:cNvPr>
            <p:cNvSpPr>
              <a:spLocks noChangeShapeType="1"/>
            </p:cNvSpPr>
            <p:nvPr/>
          </p:nvSpPr>
          <p:spPr bwMode="auto">
            <a:xfrm>
              <a:off x="6643858" y="4331368"/>
              <a:ext cx="4800600" cy="457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a:lnSpc>
                  <a:spcPct val="90000"/>
                </a:lnSpc>
              </a:pPr>
              <a:endParaRPr lang="fr-FR" sz="1200"/>
            </a:p>
          </p:txBody>
        </p:sp>
        <p:sp>
          <p:nvSpPr>
            <p:cNvPr id="105" name="Line 20">
              <a:extLst>
                <a:ext uri="{FF2B5EF4-FFF2-40B4-BE49-F238E27FC236}">
                  <a16:creationId xmlns:a16="http://schemas.microsoft.com/office/drawing/2014/main" id="{B0EF37EB-815A-4964-18D0-7A67571522E2}"/>
                </a:ext>
              </a:extLst>
            </p:cNvPr>
            <p:cNvSpPr>
              <a:spLocks noChangeShapeType="1"/>
            </p:cNvSpPr>
            <p:nvPr/>
          </p:nvSpPr>
          <p:spPr bwMode="auto">
            <a:xfrm>
              <a:off x="6567658" y="4255168"/>
              <a:ext cx="4648200" cy="1447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a:lnSpc>
                  <a:spcPct val="90000"/>
                </a:lnSpc>
              </a:pPr>
              <a:endParaRPr lang="fr-FR" sz="1200"/>
            </a:p>
          </p:txBody>
        </p:sp>
        <p:sp>
          <p:nvSpPr>
            <p:cNvPr id="106" name="Oval 26">
              <a:extLst>
                <a:ext uri="{FF2B5EF4-FFF2-40B4-BE49-F238E27FC236}">
                  <a16:creationId xmlns:a16="http://schemas.microsoft.com/office/drawing/2014/main" id="{02357E8E-DDCF-C60B-EB0F-EC67A418F678}"/>
                </a:ext>
              </a:extLst>
            </p:cNvPr>
            <p:cNvSpPr>
              <a:spLocks noChangeArrowheads="1"/>
            </p:cNvSpPr>
            <p:nvPr/>
          </p:nvSpPr>
          <p:spPr bwMode="auto">
            <a:xfrm>
              <a:off x="11139658" y="5702968"/>
              <a:ext cx="152400" cy="152400"/>
            </a:xfrm>
            <a:prstGeom prst="ellipse">
              <a:avLst/>
            </a:prstGeom>
            <a:solidFill>
              <a:srgbClr val="BEA0FF"/>
            </a:solidFill>
            <a:ln w="9525">
              <a:no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nSpc>
                  <a:spcPct val="90000"/>
                </a:lnSpc>
              </a:pPr>
              <a:endParaRPr lang="fr-FR" sz="1200"/>
            </a:p>
          </p:txBody>
        </p:sp>
        <p:sp>
          <p:nvSpPr>
            <p:cNvPr id="107" name="Oval 52">
              <a:extLst>
                <a:ext uri="{FF2B5EF4-FFF2-40B4-BE49-F238E27FC236}">
                  <a16:creationId xmlns:a16="http://schemas.microsoft.com/office/drawing/2014/main" id="{7C3D94D8-D27A-2B01-A682-3B5391B84097}"/>
                </a:ext>
              </a:extLst>
            </p:cNvPr>
            <p:cNvSpPr>
              <a:spLocks noChangeArrowheads="1"/>
            </p:cNvSpPr>
            <p:nvPr/>
          </p:nvSpPr>
          <p:spPr bwMode="auto">
            <a:xfrm>
              <a:off x="11749258" y="5245768"/>
              <a:ext cx="152400" cy="152400"/>
            </a:xfrm>
            <a:prstGeom prst="ellipse">
              <a:avLst/>
            </a:prstGeom>
            <a:solidFill>
              <a:srgbClr val="BEA0FF"/>
            </a:solidFill>
            <a:ln w="9525">
              <a:no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nSpc>
                  <a:spcPct val="90000"/>
                </a:lnSpc>
              </a:pPr>
              <a:endParaRPr lang="fr-FR" sz="1200"/>
            </a:p>
          </p:txBody>
        </p:sp>
        <p:sp>
          <p:nvSpPr>
            <p:cNvPr id="108" name="Oval 53">
              <a:extLst>
                <a:ext uri="{FF2B5EF4-FFF2-40B4-BE49-F238E27FC236}">
                  <a16:creationId xmlns:a16="http://schemas.microsoft.com/office/drawing/2014/main" id="{3675360F-8874-8091-EE22-E717F239A9E1}"/>
                </a:ext>
              </a:extLst>
            </p:cNvPr>
            <p:cNvSpPr>
              <a:spLocks noChangeArrowheads="1"/>
            </p:cNvSpPr>
            <p:nvPr/>
          </p:nvSpPr>
          <p:spPr bwMode="auto">
            <a:xfrm>
              <a:off x="11673058" y="5493418"/>
              <a:ext cx="152400" cy="152400"/>
            </a:xfrm>
            <a:prstGeom prst="ellipse">
              <a:avLst/>
            </a:prstGeom>
            <a:solidFill>
              <a:srgbClr val="BEA0FF"/>
            </a:solidFill>
            <a:ln w="9525">
              <a:no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nSpc>
                  <a:spcPct val="90000"/>
                </a:lnSpc>
              </a:pPr>
              <a:endParaRPr lang="fr-FR" sz="1200"/>
            </a:p>
          </p:txBody>
        </p:sp>
        <p:sp>
          <p:nvSpPr>
            <p:cNvPr id="109" name="Oval 54">
              <a:extLst>
                <a:ext uri="{FF2B5EF4-FFF2-40B4-BE49-F238E27FC236}">
                  <a16:creationId xmlns:a16="http://schemas.microsoft.com/office/drawing/2014/main" id="{C26D762D-69B5-47B6-D30A-383A7F9E1801}"/>
                </a:ext>
              </a:extLst>
            </p:cNvPr>
            <p:cNvSpPr>
              <a:spLocks noChangeArrowheads="1"/>
            </p:cNvSpPr>
            <p:nvPr/>
          </p:nvSpPr>
          <p:spPr bwMode="auto">
            <a:xfrm>
              <a:off x="11520658" y="5626768"/>
              <a:ext cx="152400" cy="152400"/>
            </a:xfrm>
            <a:prstGeom prst="ellipse">
              <a:avLst/>
            </a:prstGeom>
            <a:solidFill>
              <a:srgbClr val="BEA0FF"/>
            </a:solidFill>
            <a:ln w="9525">
              <a:no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nSpc>
                  <a:spcPct val="90000"/>
                </a:lnSpc>
              </a:pPr>
              <a:endParaRPr lang="fr-FR" sz="1200"/>
            </a:p>
          </p:txBody>
        </p:sp>
        <p:sp>
          <p:nvSpPr>
            <p:cNvPr id="110" name="Oval 55">
              <a:extLst>
                <a:ext uri="{FF2B5EF4-FFF2-40B4-BE49-F238E27FC236}">
                  <a16:creationId xmlns:a16="http://schemas.microsoft.com/office/drawing/2014/main" id="{1001BFF4-7C5C-D5A7-094A-22FA38B42B4B}"/>
                </a:ext>
              </a:extLst>
            </p:cNvPr>
            <p:cNvSpPr>
              <a:spLocks noChangeArrowheads="1"/>
            </p:cNvSpPr>
            <p:nvPr/>
          </p:nvSpPr>
          <p:spPr bwMode="auto">
            <a:xfrm>
              <a:off x="11444458" y="5855368"/>
              <a:ext cx="152400" cy="152400"/>
            </a:xfrm>
            <a:prstGeom prst="ellipse">
              <a:avLst/>
            </a:prstGeom>
            <a:solidFill>
              <a:srgbClr val="BEA0FF"/>
            </a:solidFill>
            <a:ln w="9525">
              <a:no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nSpc>
                  <a:spcPct val="90000"/>
                </a:lnSpc>
              </a:pPr>
              <a:endParaRPr lang="fr-FR" sz="1200"/>
            </a:p>
          </p:txBody>
        </p:sp>
        <p:sp>
          <p:nvSpPr>
            <p:cNvPr id="111" name="Text Box 62">
              <a:extLst>
                <a:ext uri="{FF2B5EF4-FFF2-40B4-BE49-F238E27FC236}">
                  <a16:creationId xmlns:a16="http://schemas.microsoft.com/office/drawing/2014/main" id="{F6A9B7C0-3DD5-E2B8-A457-AE682B2FFBD4}"/>
                </a:ext>
              </a:extLst>
            </p:cNvPr>
            <p:cNvSpPr txBox="1">
              <a:spLocks noChangeArrowheads="1"/>
            </p:cNvSpPr>
            <p:nvPr/>
          </p:nvSpPr>
          <p:spPr bwMode="auto">
            <a:xfrm>
              <a:off x="4826587" y="2846085"/>
              <a:ext cx="1143000" cy="532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90000"/>
                </a:lnSpc>
                <a:spcBef>
                  <a:spcPct val="50000"/>
                </a:spcBef>
              </a:pPr>
              <a:r>
                <a:rPr lang="fr-CA" altLang="fr-FR" sz="1050" b="1" dirty="0">
                  <a:solidFill>
                    <a:srgbClr val="BEA0FF"/>
                  </a:solidFill>
                  <a:latin typeface="Noto Sans" panose="020B0502040504020204" pitchFamily="34"/>
                  <a:ea typeface="Noto Sans" panose="020B0502040504020204" pitchFamily="34"/>
                  <a:cs typeface="Noto Sans" panose="020B0502040504020204" pitchFamily="34"/>
                </a:rPr>
                <a:t>Décision d’agir</a:t>
              </a:r>
            </a:p>
          </p:txBody>
        </p:sp>
        <p:sp>
          <p:nvSpPr>
            <p:cNvPr id="112" name="Line 63">
              <a:extLst>
                <a:ext uri="{FF2B5EF4-FFF2-40B4-BE49-F238E27FC236}">
                  <a16:creationId xmlns:a16="http://schemas.microsoft.com/office/drawing/2014/main" id="{EEEA9190-1CFB-2FCD-9743-4B5C284F81D2}"/>
                </a:ext>
              </a:extLst>
            </p:cNvPr>
            <p:cNvSpPr>
              <a:spLocks noChangeShapeType="1"/>
            </p:cNvSpPr>
            <p:nvPr/>
          </p:nvSpPr>
          <p:spPr bwMode="auto">
            <a:xfrm flipV="1">
              <a:off x="4967458" y="3264568"/>
              <a:ext cx="1295400" cy="457200"/>
            </a:xfrm>
            <a:prstGeom prst="line">
              <a:avLst/>
            </a:prstGeom>
            <a:noFill/>
            <a:ln w="38100">
              <a:solidFill>
                <a:srgbClr val="BEA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a:lnSpc>
                  <a:spcPct val="90000"/>
                </a:lnSpc>
              </a:pPr>
              <a:endParaRPr lang="fr-FR" sz="1200">
                <a:solidFill>
                  <a:srgbClr val="BEA0FF"/>
                </a:solidFill>
                <a:highlight>
                  <a:srgbClr val="FF0000"/>
                </a:highlight>
              </a:endParaRPr>
            </a:p>
          </p:txBody>
        </p:sp>
        <p:sp>
          <p:nvSpPr>
            <p:cNvPr id="113" name="Text Box 67">
              <a:extLst>
                <a:ext uri="{FF2B5EF4-FFF2-40B4-BE49-F238E27FC236}">
                  <a16:creationId xmlns:a16="http://schemas.microsoft.com/office/drawing/2014/main" id="{1134914A-9E53-368B-78E3-ED1B32AF4E31}"/>
                </a:ext>
              </a:extLst>
            </p:cNvPr>
            <p:cNvSpPr txBox="1">
              <a:spLocks noChangeArrowheads="1"/>
            </p:cNvSpPr>
            <p:nvPr/>
          </p:nvSpPr>
          <p:spPr bwMode="auto">
            <a:xfrm>
              <a:off x="7969420" y="1820535"/>
              <a:ext cx="1447800" cy="327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90000"/>
                </a:lnSpc>
                <a:spcBef>
                  <a:spcPct val="50000"/>
                </a:spcBef>
              </a:pPr>
              <a:r>
                <a:rPr lang="fr-CA" altLang="fr-FR" sz="1050" b="1" dirty="0">
                  <a:solidFill>
                    <a:srgbClr val="BEA0FF"/>
                  </a:solidFill>
                  <a:latin typeface="Noto Sans" panose="020B0502040504020204" pitchFamily="34"/>
                  <a:ea typeface="Noto Sans" panose="020B0502040504020204" pitchFamily="34"/>
                  <a:cs typeface="Noto Sans" panose="020B0502040504020204" pitchFamily="34"/>
                </a:rPr>
                <a:t>Résolution</a:t>
              </a:r>
            </a:p>
          </p:txBody>
        </p:sp>
        <p:sp>
          <p:nvSpPr>
            <p:cNvPr id="114" name="Text Box 69">
              <a:extLst>
                <a:ext uri="{FF2B5EF4-FFF2-40B4-BE49-F238E27FC236}">
                  <a16:creationId xmlns:a16="http://schemas.microsoft.com/office/drawing/2014/main" id="{3F944E10-7381-DBDD-AFBC-DB9CDF146231}"/>
                </a:ext>
              </a:extLst>
            </p:cNvPr>
            <p:cNvSpPr txBox="1">
              <a:spLocks noChangeArrowheads="1"/>
            </p:cNvSpPr>
            <p:nvPr/>
          </p:nvSpPr>
          <p:spPr bwMode="auto">
            <a:xfrm>
              <a:off x="10469451" y="874718"/>
              <a:ext cx="1739350" cy="5692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lnSpc>
                  <a:spcPct val="90000"/>
                </a:lnSpc>
                <a:spcBef>
                  <a:spcPct val="50000"/>
                </a:spcBef>
              </a:pPr>
              <a:r>
                <a:rPr lang="fr-CA" altLang="fr-FR" sz="1200" b="1" dirty="0">
                  <a:solidFill>
                    <a:srgbClr val="7030A0"/>
                  </a:solidFill>
                  <a:latin typeface="Noto Sans" panose="020B0502040504020204" pitchFamily="34"/>
                  <a:ea typeface="Noto Sans" panose="020B0502040504020204" pitchFamily="34"/>
                  <a:cs typeface="Noto Sans" panose="020B0502040504020204" pitchFamily="34"/>
                </a:rPr>
                <a:t>Spectre </a:t>
              </a:r>
              <a:br>
                <a:rPr lang="fr-CA" altLang="fr-FR" sz="1200" b="1" dirty="0">
                  <a:solidFill>
                    <a:srgbClr val="7030A0"/>
                  </a:solidFill>
                  <a:latin typeface="Noto Sans" panose="020B0502040504020204" pitchFamily="34"/>
                  <a:ea typeface="Noto Sans" panose="020B0502040504020204" pitchFamily="34"/>
                  <a:cs typeface="Noto Sans" panose="020B0502040504020204" pitchFamily="34"/>
                </a:rPr>
              </a:br>
              <a:r>
                <a:rPr lang="fr-CA" altLang="fr-FR" sz="1200" b="1" dirty="0">
                  <a:solidFill>
                    <a:srgbClr val="7030A0"/>
                  </a:solidFill>
                  <a:latin typeface="Noto Sans" panose="020B0502040504020204" pitchFamily="34"/>
                  <a:ea typeface="Noto Sans" panose="020B0502040504020204" pitchFamily="34"/>
                  <a:cs typeface="Noto Sans" panose="020B0502040504020204" pitchFamily="34"/>
                </a:rPr>
                <a:t>des solutions</a:t>
              </a:r>
            </a:p>
          </p:txBody>
        </p:sp>
        <p:sp>
          <p:nvSpPr>
            <p:cNvPr id="115" name="Oval 24">
              <a:extLst>
                <a:ext uri="{FF2B5EF4-FFF2-40B4-BE49-F238E27FC236}">
                  <a16:creationId xmlns:a16="http://schemas.microsoft.com/office/drawing/2014/main" id="{1BACB816-5077-E049-C8E6-66D795C476DA}"/>
                </a:ext>
              </a:extLst>
            </p:cNvPr>
            <p:cNvSpPr>
              <a:spLocks noChangeArrowheads="1"/>
            </p:cNvSpPr>
            <p:nvPr/>
          </p:nvSpPr>
          <p:spPr bwMode="auto">
            <a:xfrm>
              <a:off x="11599201" y="3781299"/>
              <a:ext cx="152400" cy="152400"/>
            </a:xfrm>
            <a:prstGeom prst="ellipse">
              <a:avLst/>
            </a:prstGeom>
            <a:solidFill>
              <a:srgbClr val="BEA0FF"/>
            </a:solidFill>
            <a:ln w="9525">
              <a:no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nSpc>
                  <a:spcPct val="90000"/>
                </a:lnSpc>
              </a:pPr>
              <a:endParaRPr lang="fr-FR" sz="1200"/>
            </a:p>
          </p:txBody>
        </p:sp>
        <p:sp>
          <p:nvSpPr>
            <p:cNvPr id="116" name="Oval 25">
              <a:extLst>
                <a:ext uri="{FF2B5EF4-FFF2-40B4-BE49-F238E27FC236}">
                  <a16:creationId xmlns:a16="http://schemas.microsoft.com/office/drawing/2014/main" id="{BFE98F3A-3677-80B1-34A4-F3AE6692F032}"/>
                </a:ext>
              </a:extLst>
            </p:cNvPr>
            <p:cNvSpPr>
              <a:spLocks noChangeArrowheads="1"/>
            </p:cNvSpPr>
            <p:nvPr/>
          </p:nvSpPr>
          <p:spPr bwMode="auto">
            <a:xfrm>
              <a:off x="11523001" y="4721450"/>
              <a:ext cx="152400" cy="152400"/>
            </a:xfrm>
            <a:prstGeom prst="ellipse">
              <a:avLst/>
            </a:prstGeom>
            <a:solidFill>
              <a:srgbClr val="BEA0FF"/>
            </a:solidFill>
            <a:ln w="9525">
              <a:no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nSpc>
                  <a:spcPct val="90000"/>
                </a:lnSpc>
              </a:pPr>
              <a:endParaRPr lang="fr-FR" sz="1200"/>
            </a:p>
          </p:txBody>
        </p:sp>
        <p:sp>
          <p:nvSpPr>
            <p:cNvPr id="118" name="Arc 31">
              <a:extLst>
                <a:ext uri="{FF2B5EF4-FFF2-40B4-BE49-F238E27FC236}">
                  <a16:creationId xmlns:a16="http://schemas.microsoft.com/office/drawing/2014/main" id="{8A294E7E-9D02-1AED-73F2-5234592061E6}"/>
                </a:ext>
              </a:extLst>
            </p:cNvPr>
            <p:cNvSpPr>
              <a:spLocks/>
            </p:cNvSpPr>
            <p:nvPr/>
          </p:nvSpPr>
          <p:spPr bwMode="auto">
            <a:xfrm flipV="1">
              <a:off x="11523001" y="1647699"/>
              <a:ext cx="457200" cy="1143000"/>
            </a:xfrm>
            <a:custGeom>
              <a:avLst/>
              <a:gdLst>
                <a:gd name="G0" fmla="+- 0 0 0"/>
                <a:gd name="G1" fmla="+- 21600 0 0"/>
                <a:gd name="G2" fmla="+- 21600 0 0"/>
                <a:gd name="T0" fmla="*/ 0 w 21600"/>
                <a:gd name="T1" fmla="*/ 0 h 43115"/>
                <a:gd name="T2" fmla="*/ 1909 w 21600"/>
                <a:gd name="T3" fmla="*/ 43115 h 43115"/>
                <a:gd name="T4" fmla="*/ 0 w 21600"/>
                <a:gd name="T5" fmla="*/ 21600 h 43115"/>
              </a:gdLst>
              <a:ahLst/>
              <a:cxnLst>
                <a:cxn ang="0">
                  <a:pos x="T0" y="T1"/>
                </a:cxn>
                <a:cxn ang="0">
                  <a:pos x="T2" y="T3"/>
                </a:cxn>
                <a:cxn ang="0">
                  <a:pos x="T4" y="T5"/>
                </a:cxn>
              </a:cxnLst>
              <a:rect l="0" t="0" r="r" b="b"/>
              <a:pathLst>
                <a:path w="21600" h="43115" fill="none" extrusionOk="0">
                  <a:moveTo>
                    <a:pt x="0" y="0"/>
                  </a:moveTo>
                  <a:cubicBezTo>
                    <a:pt x="11929" y="0"/>
                    <a:pt x="21600" y="9670"/>
                    <a:pt x="21600" y="21600"/>
                  </a:cubicBezTo>
                  <a:cubicBezTo>
                    <a:pt x="21600" y="32789"/>
                    <a:pt x="13054" y="42126"/>
                    <a:pt x="1909" y="43115"/>
                  </a:cubicBezTo>
                </a:path>
                <a:path w="21600" h="43115" stroke="0" extrusionOk="0">
                  <a:moveTo>
                    <a:pt x="0" y="0"/>
                  </a:moveTo>
                  <a:cubicBezTo>
                    <a:pt x="11929" y="0"/>
                    <a:pt x="21600" y="9670"/>
                    <a:pt x="21600" y="21600"/>
                  </a:cubicBezTo>
                  <a:cubicBezTo>
                    <a:pt x="21600" y="32789"/>
                    <a:pt x="13054" y="42126"/>
                    <a:pt x="1909" y="43115"/>
                  </a:cubicBezTo>
                  <a:lnTo>
                    <a:pt x="0" y="21600"/>
                  </a:lnTo>
                  <a:close/>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nSpc>
                  <a:spcPct val="90000"/>
                </a:lnSpc>
              </a:pPr>
              <a:endParaRPr lang="fr-FR" sz="1200"/>
            </a:p>
          </p:txBody>
        </p:sp>
        <p:sp>
          <p:nvSpPr>
            <p:cNvPr id="119" name="Oval 34">
              <a:extLst>
                <a:ext uri="{FF2B5EF4-FFF2-40B4-BE49-F238E27FC236}">
                  <a16:creationId xmlns:a16="http://schemas.microsoft.com/office/drawing/2014/main" id="{E4C4B7CB-BFA8-9974-722A-CFC31591666C}"/>
                </a:ext>
              </a:extLst>
            </p:cNvPr>
            <p:cNvSpPr>
              <a:spLocks noChangeArrowheads="1"/>
            </p:cNvSpPr>
            <p:nvPr/>
          </p:nvSpPr>
          <p:spPr bwMode="auto">
            <a:xfrm>
              <a:off x="11904001" y="2028699"/>
              <a:ext cx="152400" cy="152400"/>
            </a:xfrm>
            <a:prstGeom prst="ellipse">
              <a:avLst/>
            </a:prstGeom>
            <a:solidFill>
              <a:srgbClr val="BEA0FF"/>
            </a:solidFill>
            <a:ln w="9525">
              <a:no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nSpc>
                  <a:spcPct val="90000"/>
                </a:lnSpc>
              </a:pPr>
              <a:endParaRPr lang="fr-FR" sz="1200"/>
            </a:p>
          </p:txBody>
        </p:sp>
        <p:sp>
          <p:nvSpPr>
            <p:cNvPr id="120" name="Oval 35">
              <a:extLst>
                <a:ext uri="{FF2B5EF4-FFF2-40B4-BE49-F238E27FC236}">
                  <a16:creationId xmlns:a16="http://schemas.microsoft.com/office/drawing/2014/main" id="{035EEA76-AF5C-4164-DF23-3542BE43D1DE}"/>
                </a:ext>
              </a:extLst>
            </p:cNvPr>
            <p:cNvSpPr>
              <a:spLocks noChangeArrowheads="1"/>
            </p:cNvSpPr>
            <p:nvPr/>
          </p:nvSpPr>
          <p:spPr bwMode="auto">
            <a:xfrm>
              <a:off x="11827801" y="2523999"/>
              <a:ext cx="152400" cy="152400"/>
            </a:xfrm>
            <a:prstGeom prst="ellipse">
              <a:avLst/>
            </a:prstGeom>
            <a:solidFill>
              <a:srgbClr val="BEA0FF"/>
            </a:solidFill>
            <a:ln w="9525">
              <a:no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nSpc>
                  <a:spcPct val="90000"/>
                </a:lnSpc>
              </a:pPr>
              <a:endParaRPr lang="fr-FR" sz="1200"/>
            </a:p>
          </p:txBody>
        </p:sp>
        <p:sp>
          <p:nvSpPr>
            <p:cNvPr id="121" name="Oval 36">
              <a:extLst>
                <a:ext uri="{FF2B5EF4-FFF2-40B4-BE49-F238E27FC236}">
                  <a16:creationId xmlns:a16="http://schemas.microsoft.com/office/drawing/2014/main" id="{0CC7407C-9F30-AF53-520C-DB8AE0D01C65}"/>
                </a:ext>
              </a:extLst>
            </p:cNvPr>
            <p:cNvSpPr>
              <a:spLocks noChangeArrowheads="1"/>
            </p:cNvSpPr>
            <p:nvPr/>
          </p:nvSpPr>
          <p:spPr bwMode="auto">
            <a:xfrm>
              <a:off x="11684926" y="1647699"/>
              <a:ext cx="152400" cy="152400"/>
            </a:xfrm>
            <a:prstGeom prst="ellipse">
              <a:avLst/>
            </a:prstGeom>
            <a:solidFill>
              <a:srgbClr val="BEA0FF"/>
            </a:solidFill>
            <a:ln w="9525">
              <a:no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nSpc>
                  <a:spcPct val="90000"/>
                </a:lnSpc>
              </a:pPr>
              <a:endParaRPr lang="fr-FR" sz="1200"/>
            </a:p>
          </p:txBody>
        </p:sp>
        <p:sp>
          <p:nvSpPr>
            <p:cNvPr id="122" name="Oval 37">
              <a:extLst>
                <a:ext uri="{FF2B5EF4-FFF2-40B4-BE49-F238E27FC236}">
                  <a16:creationId xmlns:a16="http://schemas.microsoft.com/office/drawing/2014/main" id="{2DACEFA9-921A-93D5-C18F-3DEAD093E51B}"/>
                </a:ext>
              </a:extLst>
            </p:cNvPr>
            <p:cNvSpPr>
              <a:spLocks noChangeArrowheads="1"/>
            </p:cNvSpPr>
            <p:nvPr/>
          </p:nvSpPr>
          <p:spPr bwMode="auto">
            <a:xfrm>
              <a:off x="11904001" y="2281112"/>
              <a:ext cx="152400" cy="152400"/>
            </a:xfrm>
            <a:prstGeom prst="ellipse">
              <a:avLst/>
            </a:prstGeom>
            <a:solidFill>
              <a:srgbClr val="BEA0FF"/>
            </a:solidFill>
            <a:ln w="9525">
              <a:no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nSpc>
                  <a:spcPct val="90000"/>
                </a:lnSpc>
              </a:pPr>
              <a:endParaRPr lang="fr-FR" sz="1200"/>
            </a:p>
          </p:txBody>
        </p:sp>
        <p:sp>
          <p:nvSpPr>
            <p:cNvPr id="123" name="Oval 40">
              <a:extLst>
                <a:ext uri="{FF2B5EF4-FFF2-40B4-BE49-F238E27FC236}">
                  <a16:creationId xmlns:a16="http://schemas.microsoft.com/office/drawing/2014/main" id="{27B24708-33B4-2477-2749-27885EFCEB96}"/>
                </a:ext>
              </a:extLst>
            </p:cNvPr>
            <p:cNvSpPr>
              <a:spLocks noChangeArrowheads="1"/>
            </p:cNvSpPr>
            <p:nvPr/>
          </p:nvSpPr>
          <p:spPr bwMode="auto">
            <a:xfrm>
              <a:off x="12056401" y="3171699"/>
              <a:ext cx="152400" cy="152400"/>
            </a:xfrm>
            <a:prstGeom prst="ellipse">
              <a:avLst/>
            </a:prstGeom>
            <a:solidFill>
              <a:srgbClr val="BEA0FF"/>
            </a:solidFill>
            <a:ln w="9525">
              <a:no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nSpc>
                  <a:spcPct val="90000"/>
                </a:lnSpc>
              </a:pPr>
              <a:endParaRPr lang="fr-FR" sz="1200"/>
            </a:p>
          </p:txBody>
        </p:sp>
        <p:sp>
          <p:nvSpPr>
            <p:cNvPr id="124" name="Oval 41">
              <a:extLst>
                <a:ext uri="{FF2B5EF4-FFF2-40B4-BE49-F238E27FC236}">
                  <a16:creationId xmlns:a16="http://schemas.microsoft.com/office/drawing/2014/main" id="{841906A5-F3CE-F042-593D-BB4A8FDC1E9C}"/>
                </a:ext>
              </a:extLst>
            </p:cNvPr>
            <p:cNvSpPr>
              <a:spLocks noChangeArrowheads="1"/>
            </p:cNvSpPr>
            <p:nvPr/>
          </p:nvSpPr>
          <p:spPr bwMode="auto">
            <a:xfrm>
              <a:off x="12056401" y="3400299"/>
              <a:ext cx="152400" cy="152400"/>
            </a:xfrm>
            <a:prstGeom prst="ellipse">
              <a:avLst/>
            </a:prstGeom>
            <a:solidFill>
              <a:srgbClr val="BEA0FF"/>
            </a:solidFill>
            <a:ln w="9525">
              <a:no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nSpc>
                  <a:spcPct val="90000"/>
                </a:lnSpc>
              </a:pPr>
              <a:endParaRPr lang="fr-FR" sz="1200"/>
            </a:p>
          </p:txBody>
        </p:sp>
        <p:sp>
          <p:nvSpPr>
            <p:cNvPr id="125" name="Oval 42">
              <a:extLst>
                <a:ext uri="{FF2B5EF4-FFF2-40B4-BE49-F238E27FC236}">
                  <a16:creationId xmlns:a16="http://schemas.microsoft.com/office/drawing/2014/main" id="{DC468529-91DF-67DC-5759-64F8DDFDB7DD}"/>
                </a:ext>
              </a:extLst>
            </p:cNvPr>
            <p:cNvSpPr>
              <a:spLocks noChangeArrowheads="1"/>
            </p:cNvSpPr>
            <p:nvPr/>
          </p:nvSpPr>
          <p:spPr bwMode="auto">
            <a:xfrm>
              <a:off x="11904001" y="3552699"/>
              <a:ext cx="152400" cy="152400"/>
            </a:xfrm>
            <a:prstGeom prst="ellipse">
              <a:avLst/>
            </a:prstGeom>
            <a:solidFill>
              <a:srgbClr val="BEA0FF"/>
            </a:solidFill>
            <a:ln w="9525">
              <a:no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nSpc>
                  <a:spcPct val="90000"/>
                </a:lnSpc>
              </a:pPr>
              <a:endParaRPr lang="fr-FR" sz="1200"/>
            </a:p>
          </p:txBody>
        </p:sp>
        <p:sp>
          <p:nvSpPr>
            <p:cNvPr id="126" name="Oval 43">
              <a:extLst>
                <a:ext uri="{FF2B5EF4-FFF2-40B4-BE49-F238E27FC236}">
                  <a16:creationId xmlns:a16="http://schemas.microsoft.com/office/drawing/2014/main" id="{9F947900-347A-48B6-1A3B-714D86051C90}"/>
                </a:ext>
              </a:extLst>
            </p:cNvPr>
            <p:cNvSpPr>
              <a:spLocks noChangeArrowheads="1"/>
            </p:cNvSpPr>
            <p:nvPr/>
          </p:nvSpPr>
          <p:spPr bwMode="auto">
            <a:xfrm>
              <a:off x="11751601" y="3705099"/>
              <a:ext cx="152400" cy="152400"/>
            </a:xfrm>
            <a:prstGeom prst="ellipse">
              <a:avLst/>
            </a:prstGeom>
            <a:solidFill>
              <a:srgbClr val="BEA0FF"/>
            </a:solidFill>
            <a:ln w="9525">
              <a:no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nSpc>
                  <a:spcPct val="90000"/>
                </a:lnSpc>
              </a:pPr>
              <a:endParaRPr lang="fr-FR" sz="1200"/>
            </a:p>
          </p:txBody>
        </p:sp>
        <p:sp>
          <p:nvSpPr>
            <p:cNvPr id="127" name="Oval 44">
              <a:extLst>
                <a:ext uri="{FF2B5EF4-FFF2-40B4-BE49-F238E27FC236}">
                  <a16:creationId xmlns:a16="http://schemas.microsoft.com/office/drawing/2014/main" id="{AFB30F1F-4A8D-962A-E29B-0DB0C4DE2A85}"/>
                </a:ext>
              </a:extLst>
            </p:cNvPr>
            <p:cNvSpPr>
              <a:spLocks noChangeArrowheads="1"/>
            </p:cNvSpPr>
            <p:nvPr/>
          </p:nvSpPr>
          <p:spPr bwMode="auto">
            <a:xfrm>
              <a:off x="11870663" y="3905124"/>
              <a:ext cx="152400" cy="152400"/>
            </a:xfrm>
            <a:prstGeom prst="ellipse">
              <a:avLst/>
            </a:prstGeom>
            <a:solidFill>
              <a:srgbClr val="BEA0FF"/>
            </a:solidFill>
            <a:ln w="9525">
              <a:no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nSpc>
                  <a:spcPct val="90000"/>
                </a:lnSpc>
              </a:pPr>
              <a:endParaRPr lang="fr-FR" sz="1200"/>
            </a:p>
          </p:txBody>
        </p:sp>
        <p:sp>
          <p:nvSpPr>
            <p:cNvPr id="128" name="Oval 45">
              <a:extLst>
                <a:ext uri="{FF2B5EF4-FFF2-40B4-BE49-F238E27FC236}">
                  <a16:creationId xmlns:a16="http://schemas.microsoft.com/office/drawing/2014/main" id="{03298E4E-8D23-2720-B66F-3DA3FED02577}"/>
                </a:ext>
              </a:extLst>
            </p:cNvPr>
            <p:cNvSpPr>
              <a:spLocks noChangeArrowheads="1"/>
            </p:cNvSpPr>
            <p:nvPr/>
          </p:nvSpPr>
          <p:spPr bwMode="auto">
            <a:xfrm>
              <a:off x="11980201" y="4086099"/>
              <a:ext cx="152400" cy="152400"/>
            </a:xfrm>
            <a:prstGeom prst="ellipse">
              <a:avLst/>
            </a:prstGeom>
            <a:solidFill>
              <a:srgbClr val="BEA0FF"/>
            </a:solidFill>
            <a:ln w="9525">
              <a:no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nSpc>
                  <a:spcPct val="90000"/>
                </a:lnSpc>
              </a:pPr>
              <a:endParaRPr lang="fr-FR" sz="1200"/>
            </a:p>
          </p:txBody>
        </p:sp>
        <p:sp>
          <p:nvSpPr>
            <p:cNvPr id="129" name="Oval 46">
              <a:extLst>
                <a:ext uri="{FF2B5EF4-FFF2-40B4-BE49-F238E27FC236}">
                  <a16:creationId xmlns:a16="http://schemas.microsoft.com/office/drawing/2014/main" id="{6246EBCE-BC99-E6CA-6FB4-E9762686DE55}"/>
                </a:ext>
              </a:extLst>
            </p:cNvPr>
            <p:cNvSpPr>
              <a:spLocks noChangeArrowheads="1"/>
            </p:cNvSpPr>
            <p:nvPr/>
          </p:nvSpPr>
          <p:spPr bwMode="auto">
            <a:xfrm>
              <a:off x="12056401" y="4238499"/>
              <a:ext cx="152400" cy="152400"/>
            </a:xfrm>
            <a:prstGeom prst="ellipse">
              <a:avLst/>
            </a:prstGeom>
            <a:solidFill>
              <a:srgbClr val="BEA0FF"/>
            </a:solidFill>
            <a:ln w="9525">
              <a:no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nSpc>
                  <a:spcPct val="90000"/>
                </a:lnSpc>
              </a:pPr>
              <a:endParaRPr lang="fr-FR" sz="1200"/>
            </a:p>
          </p:txBody>
        </p:sp>
        <p:sp>
          <p:nvSpPr>
            <p:cNvPr id="130" name="Oval 47">
              <a:extLst>
                <a:ext uri="{FF2B5EF4-FFF2-40B4-BE49-F238E27FC236}">
                  <a16:creationId xmlns:a16="http://schemas.microsoft.com/office/drawing/2014/main" id="{85BCFC35-1444-EC5F-AD6B-2387BF3A808D}"/>
                </a:ext>
              </a:extLst>
            </p:cNvPr>
            <p:cNvSpPr>
              <a:spLocks noChangeArrowheads="1"/>
            </p:cNvSpPr>
            <p:nvPr/>
          </p:nvSpPr>
          <p:spPr bwMode="auto">
            <a:xfrm>
              <a:off x="12056401" y="4438524"/>
              <a:ext cx="152400" cy="152400"/>
            </a:xfrm>
            <a:prstGeom prst="ellipse">
              <a:avLst/>
            </a:prstGeom>
            <a:solidFill>
              <a:srgbClr val="BEA0FF"/>
            </a:solidFill>
            <a:ln w="9525">
              <a:no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nSpc>
                  <a:spcPct val="90000"/>
                </a:lnSpc>
              </a:pPr>
              <a:endParaRPr lang="fr-FR" sz="1200"/>
            </a:p>
          </p:txBody>
        </p:sp>
        <p:sp>
          <p:nvSpPr>
            <p:cNvPr id="131" name="Oval 48">
              <a:extLst>
                <a:ext uri="{FF2B5EF4-FFF2-40B4-BE49-F238E27FC236}">
                  <a16:creationId xmlns:a16="http://schemas.microsoft.com/office/drawing/2014/main" id="{24201BAD-18F5-B6CE-C28A-77F7E7F43EF0}"/>
                </a:ext>
              </a:extLst>
            </p:cNvPr>
            <p:cNvSpPr>
              <a:spLocks noChangeArrowheads="1"/>
            </p:cNvSpPr>
            <p:nvPr/>
          </p:nvSpPr>
          <p:spPr bwMode="auto">
            <a:xfrm>
              <a:off x="11965913" y="4557587"/>
              <a:ext cx="152400" cy="152400"/>
            </a:xfrm>
            <a:prstGeom prst="ellipse">
              <a:avLst/>
            </a:prstGeom>
            <a:solidFill>
              <a:srgbClr val="BEA0FF"/>
            </a:solidFill>
            <a:ln w="9525">
              <a:no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nSpc>
                  <a:spcPct val="90000"/>
                </a:lnSpc>
              </a:pPr>
              <a:endParaRPr lang="fr-FR" sz="1200"/>
            </a:p>
          </p:txBody>
        </p:sp>
        <p:sp>
          <p:nvSpPr>
            <p:cNvPr id="132" name="Oval 49">
              <a:extLst>
                <a:ext uri="{FF2B5EF4-FFF2-40B4-BE49-F238E27FC236}">
                  <a16:creationId xmlns:a16="http://schemas.microsoft.com/office/drawing/2014/main" id="{500D65B7-A2AD-4F37-C06B-F8CB9FA7B5CF}"/>
                </a:ext>
              </a:extLst>
            </p:cNvPr>
            <p:cNvSpPr>
              <a:spLocks noChangeArrowheads="1"/>
            </p:cNvSpPr>
            <p:nvPr/>
          </p:nvSpPr>
          <p:spPr bwMode="auto">
            <a:xfrm>
              <a:off x="11813513" y="4695699"/>
              <a:ext cx="152400" cy="152400"/>
            </a:xfrm>
            <a:prstGeom prst="ellipse">
              <a:avLst/>
            </a:prstGeom>
            <a:solidFill>
              <a:srgbClr val="BEA0FF"/>
            </a:solidFill>
            <a:ln w="9525">
              <a:no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nSpc>
                  <a:spcPct val="90000"/>
                </a:lnSpc>
              </a:pPr>
              <a:endParaRPr lang="fr-FR" sz="1200"/>
            </a:p>
          </p:txBody>
        </p:sp>
        <p:sp>
          <p:nvSpPr>
            <p:cNvPr id="133" name="Oval 50">
              <a:extLst>
                <a:ext uri="{FF2B5EF4-FFF2-40B4-BE49-F238E27FC236}">
                  <a16:creationId xmlns:a16="http://schemas.microsoft.com/office/drawing/2014/main" id="{8FAF4A91-D015-7816-7D65-283102E01A06}"/>
                </a:ext>
              </a:extLst>
            </p:cNvPr>
            <p:cNvSpPr>
              <a:spLocks noChangeArrowheads="1"/>
            </p:cNvSpPr>
            <p:nvPr/>
          </p:nvSpPr>
          <p:spPr bwMode="auto">
            <a:xfrm>
              <a:off x="11751601" y="4924299"/>
              <a:ext cx="152400" cy="152400"/>
            </a:xfrm>
            <a:prstGeom prst="ellipse">
              <a:avLst/>
            </a:prstGeom>
            <a:solidFill>
              <a:srgbClr val="BEA0FF"/>
            </a:solidFill>
            <a:ln w="9525">
              <a:no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nSpc>
                  <a:spcPct val="90000"/>
                </a:lnSpc>
              </a:pPr>
              <a:endParaRPr lang="fr-FR" sz="1200"/>
            </a:p>
          </p:txBody>
        </p:sp>
        <p:sp>
          <p:nvSpPr>
            <p:cNvPr id="134" name="Oval 58">
              <a:extLst>
                <a:ext uri="{FF2B5EF4-FFF2-40B4-BE49-F238E27FC236}">
                  <a16:creationId xmlns:a16="http://schemas.microsoft.com/office/drawing/2014/main" id="{08C5B6E5-5E80-C7A7-01D9-94207A73EA9C}"/>
                </a:ext>
              </a:extLst>
            </p:cNvPr>
            <p:cNvSpPr>
              <a:spLocks noChangeArrowheads="1"/>
            </p:cNvSpPr>
            <p:nvPr/>
          </p:nvSpPr>
          <p:spPr bwMode="auto">
            <a:xfrm>
              <a:off x="11516689" y="6009016"/>
              <a:ext cx="152400" cy="152400"/>
            </a:xfrm>
            <a:prstGeom prst="ellipse">
              <a:avLst/>
            </a:prstGeom>
            <a:solidFill>
              <a:srgbClr val="BEA0FF"/>
            </a:solidFill>
            <a:ln w="9525">
              <a:no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nSpc>
                  <a:spcPct val="90000"/>
                </a:lnSpc>
              </a:pPr>
              <a:endParaRPr lang="fr-FR" sz="1200"/>
            </a:p>
          </p:txBody>
        </p:sp>
        <p:sp>
          <p:nvSpPr>
            <p:cNvPr id="135" name="Oval 58">
              <a:extLst>
                <a:ext uri="{FF2B5EF4-FFF2-40B4-BE49-F238E27FC236}">
                  <a16:creationId xmlns:a16="http://schemas.microsoft.com/office/drawing/2014/main" id="{36538FEC-9BAA-165A-6801-BC2D2B812315}"/>
                </a:ext>
              </a:extLst>
            </p:cNvPr>
            <p:cNvSpPr>
              <a:spLocks noChangeArrowheads="1"/>
            </p:cNvSpPr>
            <p:nvPr/>
          </p:nvSpPr>
          <p:spPr bwMode="auto">
            <a:xfrm>
              <a:off x="11946863" y="3035968"/>
              <a:ext cx="152400" cy="152400"/>
            </a:xfrm>
            <a:prstGeom prst="ellipse">
              <a:avLst/>
            </a:prstGeom>
            <a:solidFill>
              <a:srgbClr val="BEA0FF"/>
            </a:solidFill>
            <a:ln w="9525">
              <a:no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nSpc>
                  <a:spcPct val="90000"/>
                </a:lnSpc>
              </a:pPr>
              <a:endParaRPr lang="fr-FR" sz="1200"/>
            </a:p>
          </p:txBody>
        </p:sp>
        <p:sp>
          <p:nvSpPr>
            <p:cNvPr id="136" name="Oval 58">
              <a:extLst>
                <a:ext uri="{FF2B5EF4-FFF2-40B4-BE49-F238E27FC236}">
                  <a16:creationId xmlns:a16="http://schemas.microsoft.com/office/drawing/2014/main" id="{28F8D2E5-7616-6EE2-7352-C5C396E7D987}"/>
                </a:ext>
              </a:extLst>
            </p:cNvPr>
            <p:cNvSpPr>
              <a:spLocks noChangeArrowheads="1"/>
            </p:cNvSpPr>
            <p:nvPr/>
          </p:nvSpPr>
          <p:spPr bwMode="auto">
            <a:xfrm>
              <a:off x="11796385" y="2935956"/>
              <a:ext cx="152400" cy="152400"/>
            </a:xfrm>
            <a:prstGeom prst="ellipse">
              <a:avLst/>
            </a:prstGeom>
            <a:solidFill>
              <a:srgbClr val="BEA0FF"/>
            </a:solidFill>
            <a:ln w="9525">
              <a:no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nSpc>
                  <a:spcPct val="90000"/>
                </a:lnSpc>
              </a:pPr>
              <a:endParaRPr lang="fr-FR" sz="1200"/>
            </a:p>
          </p:txBody>
        </p:sp>
        <p:sp>
          <p:nvSpPr>
            <p:cNvPr id="137" name="Oval 58">
              <a:extLst>
                <a:ext uri="{FF2B5EF4-FFF2-40B4-BE49-F238E27FC236}">
                  <a16:creationId xmlns:a16="http://schemas.microsoft.com/office/drawing/2014/main" id="{362872B4-13B6-DAF5-F26C-12FAA3807AB7}"/>
                </a:ext>
              </a:extLst>
            </p:cNvPr>
            <p:cNvSpPr>
              <a:spLocks noChangeArrowheads="1"/>
            </p:cNvSpPr>
            <p:nvPr/>
          </p:nvSpPr>
          <p:spPr bwMode="auto">
            <a:xfrm>
              <a:off x="11440491" y="2759742"/>
              <a:ext cx="152400" cy="152400"/>
            </a:xfrm>
            <a:prstGeom prst="ellipse">
              <a:avLst/>
            </a:prstGeom>
            <a:solidFill>
              <a:srgbClr val="BEA0FF"/>
            </a:solidFill>
            <a:ln w="9525">
              <a:no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nSpc>
                  <a:spcPct val="90000"/>
                </a:lnSpc>
              </a:pPr>
              <a:endParaRPr lang="fr-FR" sz="1200"/>
            </a:p>
          </p:txBody>
        </p:sp>
        <p:sp>
          <p:nvSpPr>
            <p:cNvPr id="138" name="Oval 58">
              <a:extLst>
                <a:ext uri="{FF2B5EF4-FFF2-40B4-BE49-F238E27FC236}">
                  <a16:creationId xmlns:a16="http://schemas.microsoft.com/office/drawing/2014/main" id="{C4710498-8FA9-75EF-7617-C86B9A89418E}"/>
                </a:ext>
              </a:extLst>
            </p:cNvPr>
            <p:cNvSpPr>
              <a:spLocks noChangeArrowheads="1"/>
            </p:cNvSpPr>
            <p:nvPr/>
          </p:nvSpPr>
          <p:spPr bwMode="auto">
            <a:xfrm>
              <a:off x="11632160" y="2875981"/>
              <a:ext cx="152400" cy="152400"/>
            </a:xfrm>
            <a:prstGeom prst="ellipse">
              <a:avLst/>
            </a:prstGeom>
            <a:solidFill>
              <a:srgbClr val="BEA0FF"/>
            </a:solidFill>
            <a:ln w="9525">
              <a:no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nSpc>
                  <a:spcPct val="90000"/>
                </a:lnSpc>
              </a:pPr>
              <a:endParaRPr lang="fr-FR" sz="1200"/>
            </a:p>
          </p:txBody>
        </p:sp>
        <p:sp>
          <p:nvSpPr>
            <p:cNvPr id="139" name="Oval 58">
              <a:extLst>
                <a:ext uri="{FF2B5EF4-FFF2-40B4-BE49-F238E27FC236}">
                  <a16:creationId xmlns:a16="http://schemas.microsoft.com/office/drawing/2014/main" id="{9DD24066-8516-0DDF-962A-6B01A4C39FB6}"/>
                </a:ext>
              </a:extLst>
            </p:cNvPr>
            <p:cNvSpPr>
              <a:spLocks noChangeArrowheads="1"/>
            </p:cNvSpPr>
            <p:nvPr/>
          </p:nvSpPr>
          <p:spPr bwMode="auto">
            <a:xfrm>
              <a:off x="11599201" y="2654968"/>
              <a:ext cx="152400" cy="152400"/>
            </a:xfrm>
            <a:prstGeom prst="ellipse">
              <a:avLst/>
            </a:prstGeom>
            <a:solidFill>
              <a:srgbClr val="BEA0FF"/>
            </a:solidFill>
            <a:ln w="9525">
              <a:no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nSpc>
                  <a:spcPct val="90000"/>
                </a:lnSpc>
              </a:pPr>
              <a:endParaRPr lang="fr-FR" sz="1200"/>
            </a:p>
          </p:txBody>
        </p:sp>
        <p:sp>
          <p:nvSpPr>
            <p:cNvPr id="141" name="Line 68">
              <a:extLst>
                <a:ext uri="{FF2B5EF4-FFF2-40B4-BE49-F238E27FC236}">
                  <a16:creationId xmlns:a16="http://schemas.microsoft.com/office/drawing/2014/main" id="{E924DEED-CEBA-949C-C42E-5C5016429C93}"/>
                </a:ext>
              </a:extLst>
            </p:cNvPr>
            <p:cNvSpPr>
              <a:spLocks noChangeShapeType="1"/>
            </p:cNvSpPr>
            <p:nvPr/>
          </p:nvSpPr>
          <p:spPr bwMode="auto">
            <a:xfrm flipV="1">
              <a:off x="6666914" y="1539874"/>
              <a:ext cx="4472745" cy="1588961"/>
            </a:xfrm>
            <a:prstGeom prst="line">
              <a:avLst/>
            </a:prstGeom>
            <a:noFill/>
            <a:ln w="38100">
              <a:solidFill>
                <a:srgbClr val="BEA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a:lnSpc>
                  <a:spcPct val="90000"/>
                </a:lnSpc>
              </a:pPr>
              <a:endParaRPr lang="fr-FR" sz="1200"/>
            </a:p>
          </p:txBody>
        </p:sp>
        <p:sp>
          <p:nvSpPr>
            <p:cNvPr id="142" name="Line 7">
              <a:extLst>
                <a:ext uri="{FF2B5EF4-FFF2-40B4-BE49-F238E27FC236}">
                  <a16:creationId xmlns:a16="http://schemas.microsoft.com/office/drawing/2014/main" id="{A303AD7F-BCCD-1984-FFE3-012F8761484D}"/>
                </a:ext>
              </a:extLst>
            </p:cNvPr>
            <p:cNvSpPr>
              <a:spLocks noChangeShapeType="1"/>
            </p:cNvSpPr>
            <p:nvPr/>
          </p:nvSpPr>
          <p:spPr bwMode="auto">
            <a:xfrm>
              <a:off x="5043658" y="3950368"/>
              <a:ext cx="6019800" cy="28194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a:lnSpc>
                  <a:spcPct val="90000"/>
                </a:lnSpc>
              </a:pPr>
              <a:endParaRPr lang="fr-FR" sz="1200"/>
            </a:p>
          </p:txBody>
        </p:sp>
        <p:sp>
          <p:nvSpPr>
            <p:cNvPr id="143" name="Oval 57">
              <a:extLst>
                <a:ext uri="{FF2B5EF4-FFF2-40B4-BE49-F238E27FC236}">
                  <a16:creationId xmlns:a16="http://schemas.microsoft.com/office/drawing/2014/main" id="{A029BA73-7870-CA2B-FD0E-30B5C0DE9683}"/>
                </a:ext>
              </a:extLst>
            </p:cNvPr>
            <p:cNvSpPr>
              <a:spLocks noChangeArrowheads="1"/>
            </p:cNvSpPr>
            <p:nvPr/>
          </p:nvSpPr>
          <p:spPr bwMode="auto">
            <a:xfrm>
              <a:off x="11596858" y="6236368"/>
              <a:ext cx="152400" cy="152400"/>
            </a:xfrm>
            <a:prstGeom prst="ellipse">
              <a:avLst/>
            </a:prstGeom>
            <a:solidFill>
              <a:srgbClr val="BEA0FF"/>
            </a:solidFill>
            <a:ln w="9525">
              <a:no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nSpc>
                  <a:spcPct val="90000"/>
                </a:lnSpc>
              </a:pPr>
              <a:endParaRPr lang="fr-FR" sz="1200"/>
            </a:p>
          </p:txBody>
        </p:sp>
        <p:sp>
          <p:nvSpPr>
            <p:cNvPr id="144" name="Oval 58">
              <a:extLst>
                <a:ext uri="{FF2B5EF4-FFF2-40B4-BE49-F238E27FC236}">
                  <a16:creationId xmlns:a16="http://schemas.microsoft.com/office/drawing/2014/main" id="{133FD4C6-FC08-AF9E-AAF0-2664F49B2A72}"/>
                </a:ext>
              </a:extLst>
            </p:cNvPr>
            <p:cNvSpPr>
              <a:spLocks noChangeArrowheads="1"/>
            </p:cNvSpPr>
            <p:nvPr/>
          </p:nvSpPr>
          <p:spPr bwMode="auto">
            <a:xfrm>
              <a:off x="11446492" y="6573003"/>
              <a:ext cx="152400" cy="152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nSpc>
                  <a:spcPct val="90000"/>
                </a:lnSpc>
              </a:pPr>
              <a:endParaRPr lang="fr-FR" sz="1200"/>
            </a:p>
          </p:txBody>
        </p:sp>
        <p:sp>
          <p:nvSpPr>
            <p:cNvPr id="145" name="Oval 58">
              <a:extLst>
                <a:ext uri="{FF2B5EF4-FFF2-40B4-BE49-F238E27FC236}">
                  <a16:creationId xmlns:a16="http://schemas.microsoft.com/office/drawing/2014/main" id="{9DD1FC40-B45F-1593-6BC4-86C1A606CB7F}"/>
                </a:ext>
              </a:extLst>
            </p:cNvPr>
            <p:cNvSpPr>
              <a:spLocks noChangeArrowheads="1"/>
            </p:cNvSpPr>
            <p:nvPr/>
          </p:nvSpPr>
          <p:spPr bwMode="auto">
            <a:xfrm>
              <a:off x="11595609" y="6449804"/>
              <a:ext cx="152400" cy="152400"/>
            </a:xfrm>
            <a:prstGeom prst="ellipse">
              <a:avLst/>
            </a:prstGeom>
            <a:solidFill>
              <a:srgbClr val="BEA0FF"/>
            </a:solidFill>
            <a:ln w="9525">
              <a:no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nSpc>
                  <a:spcPct val="90000"/>
                </a:lnSpc>
              </a:pPr>
              <a:endParaRPr lang="fr-FR" sz="1200"/>
            </a:p>
          </p:txBody>
        </p:sp>
        <p:sp>
          <p:nvSpPr>
            <p:cNvPr id="146" name="Oval 27">
              <a:extLst>
                <a:ext uri="{FF2B5EF4-FFF2-40B4-BE49-F238E27FC236}">
                  <a16:creationId xmlns:a16="http://schemas.microsoft.com/office/drawing/2014/main" id="{CC727769-8B15-0793-525E-9EC66033BA32}"/>
                </a:ext>
              </a:extLst>
            </p:cNvPr>
            <p:cNvSpPr>
              <a:spLocks noChangeArrowheads="1"/>
            </p:cNvSpPr>
            <p:nvPr/>
          </p:nvSpPr>
          <p:spPr bwMode="auto">
            <a:xfrm>
              <a:off x="11063458" y="6768474"/>
              <a:ext cx="152400" cy="152400"/>
            </a:xfrm>
            <a:prstGeom prst="ellipse">
              <a:avLst/>
            </a:prstGeom>
            <a:solidFill>
              <a:srgbClr val="BEA0FF"/>
            </a:solidFill>
            <a:ln w="9525">
              <a:no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nSpc>
                  <a:spcPct val="90000"/>
                </a:lnSpc>
              </a:pPr>
              <a:endParaRPr lang="fr-FR" sz="1200"/>
            </a:p>
          </p:txBody>
        </p:sp>
        <p:sp>
          <p:nvSpPr>
            <p:cNvPr id="147" name="Oval 60">
              <a:extLst>
                <a:ext uri="{FF2B5EF4-FFF2-40B4-BE49-F238E27FC236}">
                  <a16:creationId xmlns:a16="http://schemas.microsoft.com/office/drawing/2014/main" id="{BCED0AAF-71F8-60E0-E1C1-25741EDF6863}"/>
                </a:ext>
              </a:extLst>
            </p:cNvPr>
            <p:cNvSpPr>
              <a:spLocks noChangeArrowheads="1"/>
            </p:cNvSpPr>
            <p:nvPr/>
          </p:nvSpPr>
          <p:spPr bwMode="auto">
            <a:xfrm>
              <a:off x="11292058" y="6692274"/>
              <a:ext cx="152400" cy="152400"/>
            </a:xfrm>
            <a:prstGeom prst="ellipse">
              <a:avLst/>
            </a:prstGeom>
            <a:solidFill>
              <a:srgbClr val="BEA0FF"/>
            </a:solidFill>
            <a:ln w="9525">
              <a:no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nSpc>
                  <a:spcPct val="90000"/>
                </a:lnSpc>
              </a:pPr>
              <a:endParaRPr lang="fr-FR" sz="1200"/>
            </a:p>
          </p:txBody>
        </p:sp>
        <p:sp>
          <p:nvSpPr>
            <p:cNvPr id="148" name="Oval 58">
              <a:extLst>
                <a:ext uri="{FF2B5EF4-FFF2-40B4-BE49-F238E27FC236}">
                  <a16:creationId xmlns:a16="http://schemas.microsoft.com/office/drawing/2014/main" id="{784A493B-1C5C-3262-8434-CCAAE72E50B5}"/>
                </a:ext>
              </a:extLst>
            </p:cNvPr>
            <p:cNvSpPr>
              <a:spLocks noChangeArrowheads="1"/>
            </p:cNvSpPr>
            <p:nvPr/>
          </p:nvSpPr>
          <p:spPr bwMode="auto">
            <a:xfrm>
              <a:off x="11446492" y="6571709"/>
              <a:ext cx="152400" cy="152400"/>
            </a:xfrm>
            <a:prstGeom prst="ellipse">
              <a:avLst/>
            </a:prstGeom>
            <a:solidFill>
              <a:srgbClr val="BEA0FF"/>
            </a:solidFill>
            <a:ln w="9525">
              <a:no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nSpc>
                  <a:spcPct val="90000"/>
                </a:lnSpc>
              </a:pPr>
              <a:endParaRPr lang="fr-FR" sz="1200"/>
            </a:p>
          </p:txBody>
        </p:sp>
        <p:sp>
          <p:nvSpPr>
            <p:cNvPr id="149" name="Line 6">
              <a:extLst>
                <a:ext uri="{FF2B5EF4-FFF2-40B4-BE49-F238E27FC236}">
                  <a16:creationId xmlns:a16="http://schemas.microsoft.com/office/drawing/2014/main" id="{2F989480-D94D-4ADB-B744-9E15B3B3BAA5}"/>
                </a:ext>
              </a:extLst>
            </p:cNvPr>
            <p:cNvSpPr>
              <a:spLocks noChangeShapeType="1"/>
            </p:cNvSpPr>
            <p:nvPr/>
          </p:nvSpPr>
          <p:spPr bwMode="auto">
            <a:xfrm flipV="1">
              <a:off x="5043658" y="1588168"/>
              <a:ext cx="6248400" cy="22098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a:lnSpc>
                  <a:spcPct val="90000"/>
                </a:lnSpc>
              </a:pPr>
              <a:endParaRPr lang="fr-FR" sz="1200"/>
            </a:p>
          </p:txBody>
        </p:sp>
        <p:sp>
          <p:nvSpPr>
            <p:cNvPr id="150" name="AutoShape 66">
              <a:extLst>
                <a:ext uri="{FF2B5EF4-FFF2-40B4-BE49-F238E27FC236}">
                  <a16:creationId xmlns:a16="http://schemas.microsoft.com/office/drawing/2014/main" id="{C2041134-5068-3153-11B7-0704E5C74B3A}"/>
                </a:ext>
              </a:extLst>
            </p:cNvPr>
            <p:cNvSpPr>
              <a:spLocks noChangeArrowheads="1"/>
            </p:cNvSpPr>
            <p:nvPr/>
          </p:nvSpPr>
          <p:spPr bwMode="auto">
            <a:xfrm flipV="1">
              <a:off x="6796258" y="2959768"/>
              <a:ext cx="381000" cy="685800"/>
            </a:xfrm>
            <a:prstGeom prst="curvedLeftArrow">
              <a:avLst>
                <a:gd name="adj1" fmla="val 36000"/>
                <a:gd name="adj2" fmla="val 72000"/>
                <a:gd name="adj3" fmla="val 33333"/>
              </a:avLst>
            </a:prstGeom>
            <a:solidFill>
              <a:srgbClr val="FFC000"/>
            </a:solidFill>
            <a:ln w="9525">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nSpc>
                  <a:spcPct val="90000"/>
                </a:lnSpc>
              </a:pPr>
              <a:endParaRPr lang="fr-FR" sz="1200"/>
            </a:p>
          </p:txBody>
        </p:sp>
        <p:sp>
          <p:nvSpPr>
            <p:cNvPr id="151" name="AutoShape 65">
              <a:extLst>
                <a:ext uri="{FF2B5EF4-FFF2-40B4-BE49-F238E27FC236}">
                  <a16:creationId xmlns:a16="http://schemas.microsoft.com/office/drawing/2014/main" id="{FAC72C90-E95D-B5E7-9F04-0C1D7BF0B6E3}"/>
                </a:ext>
              </a:extLst>
            </p:cNvPr>
            <p:cNvSpPr>
              <a:spLocks noChangeArrowheads="1"/>
            </p:cNvSpPr>
            <p:nvPr/>
          </p:nvSpPr>
          <p:spPr bwMode="auto">
            <a:xfrm>
              <a:off x="6796258" y="4178968"/>
              <a:ext cx="381000" cy="685800"/>
            </a:xfrm>
            <a:prstGeom prst="curvedLeftArrow">
              <a:avLst>
                <a:gd name="adj1" fmla="val 36000"/>
                <a:gd name="adj2" fmla="val 72000"/>
                <a:gd name="adj3" fmla="val 33333"/>
              </a:avLst>
            </a:prstGeom>
            <a:solidFill>
              <a:srgbClr val="FFC000"/>
            </a:solidFill>
            <a:ln w="9525">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nSpc>
                  <a:spcPct val="90000"/>
                </a:lnSpc>
              </a:pPr>
              <a:endParaRPr lang="fr-FR" sz="1200"/>
            </a:p>
          </p:txBody>
        </p:sp>
        <p:sp>
          <p:nvSpPr>
            <p:cNvPr id="152" name="Line 21">
              <a:extLst>
                <a:ext uri="{FF2B5EF4-FFF2-40B4-BE49-F238E27FC236}">
                  <a16:creationId xmlns:a16="http://schemas.microsoft.com/office/drawing/2014/main" id="{85B2EED9-1D9D-AE4F-AB9E-BBD18AA434BD}"/>
                </a:ext>
              </a:extLst>
            </p:cNvPr>
            <p:cNvSpPr>
              <a:spLocks noChangeShapeType="1"/>
            </p:cNvSpPr>
            <p:nvPr/>
          </p:nvSpPr>
          <p:spPr bwMode="auto">
            <a:xfrm>
              <a:off x="6605757" y="3657390"/>
              <a:ext cx="5063331" cy="15611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a:lnSpc>
                  <a:spcPct val="90000"/>
                </a:lnSpc>
              </a:pPr>
              <a:endParaRPr lang="fr-FR" sz="1200"/>
            </a:p>
          </p:txBody>
        </p:sp>
        <p:sp>
          <p:nvSpPr>
            <p:cNvPr id="153" name="Text Box 64">
              <a:extLst>
                <a:ext uri="{FF2B5EF4-FFF2-40B4-BE49-F238E27FC236}">
                  <a16:creationId xmlns:a16="http://schemas.microsoft.com/office/drawing/2014/main" id="{C14D7E13-04D5-77B5-2A65-89EEA993F2D2}"/>
                </a:ext>
              </a:extLst>
            </p:cNvPr>
            <p:cNvSpPr txBox="1">
              <a:spLocks noChangeArrowheads="1"/>
            </p:cNvSpPr>
            <p:nvPr/>
          </p:nvSpPr>
          <p:spPr bwMode="auto">
            <a:xfrm>
              <a:off x="5772963" y="2400276"/>
              <a:ext cx="1752600" cy="532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90000"/>
                </a:lnSpc>
                <a:spcBef>
                  <a:spcPct val="50000"/>
                </a:spcBef>
              </a:pPr>
              <a:r>
                <a:rPr lang="fr-CA" altLang="fr-FR" sz="1050" b="1" dirty="0">
                  <a:solidFill>
                    <a:srgbClr val="7030A0"/>
                  </a:solidFill>
                  <a:latin typeface="Noto Sans" panose="020B0502040504020204" pitchFamily="34"/>
                  <a:ea typeface="Noto Sans" panose="020B0502040504020204" pitchFamily="34"/>
                  <a:cs typeface="Noto Sans" panose="020B0502040504020204" pitchFamily="34"/>
                </a:rPr>
                <a:t>Spectre des formulations</a:t>
              </a:r>
            </a:p>
          </p:txBody>
        </p:sp>
        <p:sp>
          <p:nvSpPr>
            <p:cNvPr id="154" name="Oval 22">
              <a:extLst>
                <a:ext uri="{FF2B5EF4-FFF2-40B4-BE49-F238E27FC236}">
                  <a16:creationId xmlns:a16="http://schemas.microsoft.com/office/drawing/2014/main" id="{3EDDB040-8699-03DF-CDB5-23135D37E60A}"/>
                </a:ext>
              </a:extLst>
            </p:cNvPr>
            <p:cNvSpPr>
              <a:spLocks noChangeArrowheads="1"/>
            </p:cNvSpPr>
            <p:nvPr/>
          </p:nvSpPr>
          <p:spPr bwMode="auto">
            <a:xfrm>
              <a:off x="11446801" y="1571499"/>
              <a:ext cx="152400" cy="152400"/>
            </a:xfrm>
            <a:prstGeom prst="ellipse">
              <a:avLst/>
            </a:prstGeom>
            <a:solidFill>
              <a:srgbClr val="BEA0FF"/>
            </a:solidFill>
            <a:ln w="9525">
              <a:no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nSpc>
                  <a:spcPct val="90000"/>
                </a:lnSpc>
              </a:pPr>
              <a:endParaRPr lang="fr-FR" sz="1200"/>
            </a:p>
          </p:txBody>
        </p:sp>
        <p:sp>
          <p:nvSpPr>
            <p:cNvPr id="117" name="Oval 28">
              <a:extLst>
                <a:ext uri="{FF2B5EF4-FFF2-40B4-BE49-F238E27FC236}">
                  <a16:creationId xmlns:a16="http://schemas.microsoft.com/office/drawing/2014/main" id="{064B75CB-88D0-0B80-5EEB-781196BF7974}"/>
                </a:ext>
              </a:extLst>
            </p:cNvPr>
            <p:cNvSpPr>
              <a:spLocks noChangeArrowheads="1"/>
            </p:cNvSpPr>
            <p:nvPr/>
          </p:nvSpPr>
          <p:spPr bwMode="auto">
            <a:xfrm>
              <a:off x="11837326" y="1809624"/>
              <a:ext cx="152400" cy="152400"/>
            </a:xfrm>
            <a:prstGeom prst="ellipse">
              <a:avLst/>
            </a:prstGeom>
            <a:solidFill>
              <a:srgbClr val="BEA0FF"/>
            </a:solidFill>
            <a:ln w="9525">
              <a:no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nSpc>
                  <a:spcPct val="90000"/>
                </a:lnSpc>
              </a:pPr>
              <a:endParaRPr lang="fr-FR" sz="1200"/>
            </a:p>
          </p:txBody>
        </p:sp>
        <p:sp>
          <p:nvSpPr>
            <p:cNvPr id="95" name="Oval 9">
              <a:extLst>
                <a:ext uri="{FF2B5EF4-FFF2-40B4-BE49-F238E27FC236}">
                  <a16:creationId xmlns:a16="http://schemas.microsoft.com/office/drawing/2014/main" id="{8A397DB9-B057-DDDC-5FA3-40FAF333E13C}"/>
                </a:ext>
              </a:extLst>
            </p:cNvPr>
            <p:cNvSpPr>
              <a:spLocks noChangeArrowheads="1"/>
            </p:cNvSpPr>
            <p:nvPr/>
          </p:nvSpPr>
          <p:spPr bwMode="auto">
            <a:xfrm>
              <a:off x="6415258" y="3188368"/>
              <a:ext cx="152400" cy="152400"/>
            </a:xfrm>
            <a:prstGeom prst="ellipse">
              <a:avLst/>
            </a:prstGeom>
            <a:solidFill>
              <a:srgbClr val="BEA0FF"/>
            </a:solidFill>
            <a:ln w="9525">
              <a:no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nSpc>
                  <a:spcPct val="90000"/>
                </a:lnSpc>
              </a:pPr>
              <a:endParaRPr lang="fr-FR" sz="1200"/>
            </a:p>
          </p:txBody>
        </p:sp>
        <p:sp>
          <p:nvSpPr>
            <p:cNvPr id="96" name="Oval 10">
              <a:extLst>
                <a:ext uri="{FF2B5EF4-FFF2-40B4-BE49-F238E27FC236}">
                  <a16:creationId xmlns:a16="http://schemas.microsoft.com/office/drawing/2014/main" id="{10EF4231-DD94-E13A-5023-574867F52DF6}"/>
                </a:ext>
              </a:extLst>
            </p:cNvPr>
            <p:cNvSpPr>
              <a:spLocks noChangeArrowheads="1"/>
            </p:cNvSpPr>
            <p:nvPr/>
          </p:nvSpPr>
          <p:spPr bwMode="auto">
            <a:xfrm>
              <a:off x="6567658" y="3569368"/>
              <a:ext cx="152400" cy="152400"/>
            </a:xfrm>
            <a:prstGeom prst="ellipse">
              <a:avLst/>
            </a:prstGeom>
            <a:solidFill>
              <a:srgbClr val="BEA0FF"/>
            </a:solidFill>
            <a:ln w="9525">
              <a:no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nSpc>
                  <a:spcPct val="90000"/>
                </a:lnSpc>
              </a:pPr>
              <a:endParaRPr lang="fr-FR" sz="1200"/>
            </a:p>
          </p:txBody>
        </p:sp>
        <p:sp>
          <p:nvSpPr>
            <p:cNvPr id="97" name="Oval 11">
              <a:extLst>
                <a:ext uri="{FF2B5EF4-FFF2-40B4-BE49-F238E27FC236}">
                  <a16:creationId xmlns:a16="http://schemas.microsoft.com/office/drawing/2014/main" id="{A4B05656-EB2F-5062-2C32-1DDB13E35EF1}"/>
                </a:ext>
              </a:extLst>
            </p:cNvPr>
            <p:cNvSpPr>
              <a:spLocks noChangeArrowheads="1"/>
            </p:cNvSpPr>
            <p:nvPr/>
          </p:nvSpPr>
          <p:spPr bwMode="auto">
            <a:xfrm>
              <a:off x="6567658" y="3950368"/>
              <a:ext cx="152400" cy="152400"/>
            </a:xfrm>
            <a:prstGeom prst="ellipse">
              <a:avLst/>
            </a:prstGeom>
            <a:solidFill>
              <a:srgbClr val="BEA0FF"/>
            </a:solidFill>
            <a:ln w="9525">
              <a:no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nSpc>
                  <a:spcPct val="90000"/>
                </a:lnSpc>
              </a:pPr>
              <a:endParaRPr lang="fr-FR" sz="1200"/>
            </a:p>
          </p:txBody>
        </p:sp>
        <p:sp>
          <p:nvSpPr>
            <p:cNvPr id="98" name="Oval 12">
              <a:extLst>
                <a:ext uri="{FF2B5EF4-FFF2-40B4-BE49-F238E27FC236}">
                  <a16:creationId xmlns:a16="http://schemas.microsoft.com/office/drawing/2014/main" id="{E20FF7E8-D3F3-D13E-5FA5-59CB7D882A3A}"/>
                </a:ext>
              </a:extLst>
            </p:cNvPr>
            <p:cNvSpPr>
              <a:spLocks noChangeArrowheads="1"/>
            </p:cNvSpPr>
            <p:nvPr/>
          </p:nvSpPr>
          <p:spPr bwMode="auto">
            <a:xfrm>
              <a:off x="6491458" y="4255168"/>
              <a:ext cx="152400" cy="152400"/>
            </a:xfrm>
            <a:prstGeom prst="ellipse">
              <a:avLst/>
            </a:prstGeom>
            <a:solidFill>
              <a:srgbClr val="BEA0FF"/>
            </a:solidFill>
            <a:ln w="9525">
              <a:no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nSpc>
                  <a:spcPct val="90000"/>
                </a:lnSpc>
              </a:pPr>
              <a:endParaRPr lang="fr-FR" sz="1200"/>
            </a:p>
          </p:txBody>
        </p:sp>
        <p:sp>
          <p:nvSpPr>
            <p:cNvPr id="99" name="Oval 13">
              <a:extLst>
                <a:ext uri="{FF2B5EF4-FFF2-40B4-BE49-F238E27FC236}">
                  <a16:creationId xmlns:a16="http://schemas.microsoft.com/office/drawing/2014/main" id="{96F9B692-2B33-8233-7C1F-D25AABBCB51A}"/>
                </a:ext>
              </a:extLst>
            </p:cNvPr>
            <p:cNvSpPr>
              <a:spLocks noChangeArrowheads="1"/>
            </p:cNvSpPr>
            <p:nvPr/>
          </p:nvSpPr>
          <p:spPr bwMode="auto">
            <a:xfrm>
              <a:off x="6262858" y="4483768"/>
              <a:ext cx="152400" cy="152400"/>
            </a:xfrm>
            <a:prstGeom prst="ellipse">
              <a:avLst/>
            </a:prstGeom>
            <a:solidFill>
              <a:srgbClr val="BEA0FF"/>
            </a:solidFill>
            <a:ln w="9525">
              <a:no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nSpc>
                  <a:spcPct val="90000"/>
                </a:lnSpc>
              </a:pPr>
              <a:endParaRPr lang="fr-FR" sz="1200"/>
            </a:p>
          </p:txBody>
        </p:sp>
      </p:grpSp>
    </p:spTree>
    <p:extLst>
      <p:ext uri="{BB962C8B-B14F-4D97-AF65-F5344CB8AC3E}">
        <p14:creationId xmlns:p14="http://schemas.microsoft.com/office/powerpoint/2010/main" val="17597529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A686007B-518D-6FBA-FF9A-DE70910133D6}"/>
              </a:ext>
            </a:extLst>
          </p:cNvPr>
          <p:cNvSpPr>
            <a:spLocks noGrp="1"/>
          </p:cNvSpPr>
          <p:nvPr>
            <p:ph type="ftr" sz="quarter" idx="10"/>
          </p:nvPr>
        </p:nvSpPr>
        <p:spPr/>
        <p:txBody>
          <a:bodyPr/>
          <a:lstStyle/>
          <a:p>
            <a:r>
              <a:rPr lang="fr-FR"/>
              <a:t>APPRENDRE </a:t>
            </a:r>
            <a:r>
              <a:rPr lang="fr-FR" b="1">
                <a:solidFill>
                  <a:srgbClr val="FF0000"/>
                </a:solidFill>
              </a:rPr>
              <a:t>|</a:t>
            </a:r>
            <a:r>
              <a:rPr lang="fr-FR"/>
              <a:t> Module 7 </a:t>
            </a:r>
            <a:r>
              <a:rPr lang="fr-FR" b="1">
                <a:solidFill>
                  <a:srgbClr val="FF0000"/>
                </a:solidFill>
              </a:rPr>
              <a:t>|</a:t>
            </a:r>
            <a:r>
              <a:rPr lang="fr-FR"/>
              <a:t> </a:t>
            </a:r>
            <a:r>
              <a:rPr lang="fr-CA" b="1">
                <a:solidFill>
                  <a:schemeClr val="tx1">
                    <a:lumMod val="50000"/>
                    <a:lumOff val="50000"/>
                  </a:schemeClr>
                </a:solidFill>
              </a:rPr>
              <a:t>La planification d’une situation d’apprentissage</a:t>
            </a:r>
          </a:p>
        </p:txBody>
      </p:sp>
      <p:sp>
        <p:nvSpPr>
          <p:cNvPr id="3" name="Espace réservé du numéro de diapositive 2">
            <a:extLst>
              <a:ext uri="{FF2B5EF4-FFF2-40B4-BE49-F238E27FC236}">
                <a16:creationId xmlns:a16="http://schemas.microsoft.com/office/drawing/2014/main" id="{895D7F29-70A1-455B-962E-F98D10FD08FD}"/>
              </a:ext>
            </a:extLst>
          </p:cNvPr>
          <p:cNvSpPr>
            <a:spLocks noGrp="1"/>
          </p:cNvSpPr>
          <p:nvPr>
            <p:ph type="sldNum" sz="quarter" idx="12"/>
          </p:nvPr>
        </p:nvSpPr>
        <p:spPr/>
        <p:txBody>
          <a:bodyPr/>
          <a:lstStyle/>
          <a:p>
            <a:fld id="{055BF32D-CF4B-1B43-8AA7-7C8BB1DDF0EC}" type="slidenum">
              <a:rPr lang="fr-FR" smtClean="0"/>
              <a:pPr/>
              <a:t>15</a:t>
            </a:fld>
            <a:endParaRPr lang="fr-FR" dirty="0"/>
          </a:p>
        </p:txBody>
      </p:sp>
      <p:sp>
        <p:nvSpPr>
          <p:cNvPr id="4" name="Espace réservé du contenu vertical 3">
            <a:extLst>
              <a:ext uri="{FF2B5EF4-FFF2-40B4-BE49-F238E27FC236}">
                <a16:creationId xmlns:a16="http://schemas.microsoft.com/office/drawing/2014/main" id="{8E909F53-EA81-9E04-8E33-277E633AA703}"/>
              </a:ext>
            </a:extLst>
          </p:cNvPr>
          <p:cNvSpPr>
            <a:spLocks noGrp="1"/>
          </p:cNvSpPr>
          <p:nvPr>
            <p:ph orient="vert" sz="quarter" idx="13"/>
          </p:nvPr>
        </p:nvSpPr>
        <p:spPr/>
        <p:txBody>
          <a:bodyPr>
            <a:normAutofit fontScale="85000" lnSpcReduction="20000"/>
          </a:bodyPr>
          <a:lstStyle/>
          <a:p>
            <a:r>
              <a:rPr lang="fr-FR" sz="3200" b="1" dirty="0">
                <a:solidFill>
                  <a:schemeClr val="bg1"/>
                </a:solidFill>
              </a:rPr>
              <a:t>Activité 2</a:t>
            </a:r>
          </a:p>
        </p:txBody>
      </p:sp>
      <p:sp>
        <p:nvSpPr>
          <p:cNvPr id="5" name="Espace réservé du texte 4">
            <a:extLst>
              <a:ext uri="{FF2B5EF4-FFF2-40B4-BE49-F238E27FC236}">
                <a16:creationId xmlns:a16="http://schemas.microsoft.com/office/drawing/2014/main" id="{764F0837-906C-0DE8-1561-A56ACFE9D0E4}"/>
              </a:ext>
            </a:extLst>
          </p:cNvPr>
          <p:cNvSpPr>
            <a:spLocks noGrp="1"/>
          </p:cNvSpPr>
          <p:nvPr>
            <p:ph type="body" sz="quarter" idx="14"/>
          </p:nvPr>
        </p:nvSpPr>
        <p:spPr/>
        <p:txBody>
          <a:bodyPr/>
          <a:lstStyle/>
          <a:p>
            <a:pPr lvl="1"/>
            <a:r>
              <a:rPr lang="fr-FR" dirty="0"/>
              <a:t>Types de situation</a:t>
            </a:r>
          </a:p>
        </p:txBody>
      </p:sp>
      <p:pic>
        <p:nvPicPr>
          <p:cNvPr id="7" name="Picture 4">
            <a:extLst>
              <a:ext uri="{FF2B5EF4-FFF2-40B4-BE49-F238E27FC236}">
                <a16:creationId xmlns:a16="http://schemas.microsoft.com/office/drawing/2014/main" id="{492A4127-9BA7-A9EB-FA51-26C59AA784D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67715" y="994109"/>
            <a:ext cx="4256570" cy="51323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844242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FFF5E202-D419-E5C5-4497-F12DBB12AB82}"/>
              </a:ext>
            </a:extLst>
          </p:cNvPr>
          <p:cNvSpPr>
            <a:spLocks noGrp="1"/>
          </p:cNvSpPr>
          <p:nvPr>
            <p:ph type="sldNum" sz="quarter" idx="12"/>
          </p:nvPr>
        </p:nvSpPr>
        <p:spPr/>
        <p:txBody>
          <a:bodyPr/>
          <a:lstStyle/>
          <a:p>
            <a:fld id="{055BF32D-CF4B-1B43-8AA7-7C8BB1DDF0EC}" type="slidenum">
              <a:rPr lang="fr-FR" smtClean="0"/>
              <a:pPr/>
              <a:t>16</a:t>
            </a:fld>
            <a:endParaRPr lang="fr-FR" dirty="0"/>
          </a:p>
        </p:txBody>
      </p:sp>
      <p:sp>
        <p:nvSpPr>
          <p:cNvPr id="3" name="Espace réservé du pied de page 2">
            <a:extLst>
              <a:ext uri="{FF2B5EF4-FFF2-40B4-BE49-F238E27FC236}">
                <a16:creationId xmlns:a16="http://schemas.microsoft.com/office/drawing/2014/main" id="{F4954A99-723C-BE21-B72B-A68C3DDBD6B3}"/>
              </a:ext>
            </a:extLst>
          </p:cNvPr>
          <p:cNvSpPr>
            <a:spLocks noGrp="1"/>
          </p:cNvSpPr>
          <p:nvPr>
            <p:ph type="ftr" sz="quarter" idx="13"/>
          </p:nvPr>
        </p:nvSpPr>
        <p:spPr/>
        <p:txBody>
          <a:bodyPr/>
          <a:lstStyle/>
          <a:p>
            <a:r>
              <a:rPr lang="fr-FR"/>
              <a:t>APPRENDRE </a:t>
            </a:r>
            <a:r>
              <a:rPr lang="fr-FR" b="1">
                <a:solidFill>
                  <a:srgbClr val="FF0000"/>
                </a:solidFill>
              </a:rPr>
              <a:t>|</a:t>
            </a:r>
            <a:r>
              <a:rPr lang="fr-FR"/>
              <a:t> Module 7 </a:t>
            </a:r>
            <a:r>
              <a:rPr lang="fr-FR" b="1">
                <a:solidFill>
                  <a:srgbClr val="FF0000"/>
                </a:solidFill>
              </a:rPr>
              <a:t>|</a:t>
            </a:r>
            <a:r>
              <a:rPr lang="fr-FR"/>
              <a:t> </a:t>
            </a:r>
            <a:r>
              <a:rPr lang="fr-CA" b="1">
                <a:solidFill>
                  <a:schemeClr val="tx1">
                    <a:lumMod val="50000"/>
                    <a:lumOff val="50000"/>
                  </a:schemeClr>
                </a:solidFill>
              </a:rPr>
              <a:t>La planification d’une situation d’apprentissage</a:t>
            </a:r>
          </a:p>
        </p:txBody>
      </p:sp>
      <p:sp>
        <p:nvSpPr>
          <p:cNvPr id="4" name="Espace réservé du texte 3">
            <a:extLst>
              <a:ext uri="{FF2B5EF4-FFF2-40B4-BE49-F238E27FC236}">
                <a16:creationId xmlns:a16="http://schemas.microsoft.com/office/drawing/2014/main" id="{215A03B9-EDB5-CCEC-92AE-C06EBB7886F6}"/>
              </a:ext>
            </a:extLst>
          </p:cNvPr>
          <p:cNvSpPr>
            <a:spLocks noGrp="1"/>
          </p:cNvSpPr>
          <p:nvPr>
            <p:ph type="body" sz="quarter" idx="14"/>
          </p:nvPr>
        </p:nvSpPr>
        <p:spPr>
          <a:xfrm>
            <a:off x="695324" y="2984268"/>
            <a:ext cx="4300625" cy="698269"/>
          </a:xfrm>
          <a:prstGeom prst="homePlate">
            <a:avLst/>
          </a:prstGeom>
          <a:solidFill>
            <a:srgbClr val="7F5891"/>
          </a:solidFill>
          <a:ln>
            <a:solidFill>
              <a:srgbClr val="7030A0"/>
            </a:solidFill>
          </a:ln>
        </p:spPr>
        <p:txBody>
          <a:bodyPr lIns="180000" rIns="180000"/>
          <a:lstStyle/>
          <a:p>
            <a:pPr>
              <a:lnSpc>
                <a:spcPct val="100000"/>
              </a:lnSpc>
            </a:pPr>
            <a:r>
              <a:rPr lang="fr-FR" sz="2400" b="1">
                <a:solidFill>
                  <a:schemeClr val="bg1"/>
                </a:solidFill>
                <a:highlight>
                  <a:srgbClr val="7F5891"/>
                </a:highlight>
                <a:latin typeface="Noto Sans SemiBold" panose="020B0502040504020204" pitchFamily="34" charset="0"/>
                <a:ea typeface="Noto Sans SemiBold" panose="020B0502040504020204" pitchFamily="34" charset="0"/>
                <a:cs typeface="Noto Sans SemiBold" panose="020B0502040504020204" pitchFamily="34" charset="0"/>
              </a:rPr>
              <a:t>Quel type de situation ?</a:t>
            </a:r>
          </a:p>
        </p:txBody>
      </p:sp>
      <p:graphicFrame>
        <p:nvGraphicFramePr>
          <p:cNvPr id="6" name="Tableau 5">
            <a:extLst>
              <a:ext uri="{FF2B5EF4-FFF2-40B4-BE49-F238E27FC236}">
                <a16:creationId xmlns:a16="http://schemas.microsoft.com/office/drawing/2014/main" id="{074EC375-64F4-B464-A857-0F29EC3DFE8F}"/>
              </a:ext>
            </a:extLst>
          </p:cNvPr>
          <p:cNvGraphicFramePr>
            <a:graphicFrameLocks noGrp="1"/>
          </p:cNvGraphicFramePr>
          <p:nvPr>
            <p:extLst>
              <p:ext uri="{D42A27DB-BD31-4B8C-83A1-F6EECF244321}">
                <p14:modId xmlns:p14="http://schemas.microsoft.com/office/powerpoint/2010/main" val="3642668843"/>
              </p:ext>
            </p:extLst>
          </p:nvPr>
        </p:nvGraphicFramePr>
        <p:xfrm>
          <a:off x="5218299" y="1872033"/>
          <a:ext cx="5870201" cy="3350797"/>
        </p:xfrm>
        <a:graphic>
          <a:graphicData uri="http://schemas.openxmlformats.org/drawingml/2006/table">
            <a:tbl>
              <a:tblPr firstRow="1" bandCol="1">
                <a:tableStyleId>{93296810-A885-4BE3-A3E7-6D5BEEA58F35}</a:tableStyleId>
              </a:tblPr>
              <a:tblGrid>
                <a:gridCol w="1975174">
                  <a:extLst>
                    <a:ext uri="{9D8B030D-6E8A-4147-A177-3AD203B41FA5}">
                      <a16:colId xmlns:a16="http://schemas.microsoft.com/office/drawing/2014/main" val="983713729"/>
                    </a:ext>
                  </a:extLst>
                </a:gridCol>
                <a:gridCol w="1845290">
                  <a:extLst>
                    <a:ext uri="{9D8B030D-6E8A-4147-A177-3AD203B41FA5}">
                      <a16:colId xmlns:a16="http://schemas.microsoft.com/office/drawing/2014/main" val="276384958"/>
                    </a:ext>
                  </a:extLst>
                </a:gridCol>
                <a:gridCol w="2049737">
                  <a:extLst>
                    <a:ext uri="{9D8B030D-6E8A-4147-A177-3AD203B41FA5}">
                      <a16:colId xmlns:a16="http://schemas.microsoft.com/office/drawing/2014/main" val="2602481913"/>
                    </a:ext>
                  </a:extLst>
                </a:gridCol>
              </a:tblGrid>
              <a:tr h="894094">
                <a:tc>
                  <a:txBody>
                    <a:bodyPr/>
                    <a:lstStyle/>
                    <a:p>
                      <a:pPr algn="ctr">
                        <a:lnSpc>
                          <a:spcPct val="100000"/>
                        </a:lnSpc>
                      </a:pPr>
                      <a:r>
                        <a:rPr lang="fr-FR" sz="1900" dirty="0">
                          <a:effectLst/>
                        </a:rPr>
                        <a:t>Situations de connaissances</a:t>
                      </a:r>
                      <a:endParaRPr lang="fr-CA" sz="1700" dirty="0">
                        <a:effectLst/>
                        <a:latin typeface="Arial" panose="020B0604020202020204" pitchFamily="34" charset="0"/>
                        <a:ea typeface="Arial" panose="020B0604020202020204" pitchFamily="34" charset="0"/>
                      </a:endParaRPr>
                    </a:p>
                  </a:txBody>
                  <a:tcPr marL="135222" marR="135222" marT="135222" marB="135222">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algn="ctr">
                        <a:lnSpc>
                          <a:spcPct val="100000"/>
                        </a:lnSpc>
                      </a:pPr>
                      <a:r>
                        <a:rPr lang="fr-FR" sz="1900">
                          <a:effectLst/>
                        </a:rPr>
                        <a:t>Situations d’habiletés</a:t>
                      </a:r>
                      <a:endParaRPr lang="fr-CA" sz="1700">
                        <a:effectLst/>
                        <a:latin typeface="Arial" panose="020B0604020202020204" pitchFamily="34" charset="0"/>
                        <a:ea typeface="Arial" panose="020B0604020202020204" pitchFamily="34" charset="0"/>
                      </a:endParaRPr>
                    </a:p>
                  </a:txBody>
                  <a:tcPr marL="135222" marR="135222" marT="135222" marB="135222">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750093"/>
                    </a:solidFill>
                  </a:tcPr>
                </a:tc>
                <a:tc>
                  <a:txBody>
                    <a:bodyPr/>
                    <a:lstStyle/>
                    <a:p>
                      <a:pPr algn="ctr">
                        <a:lnSpc>
                          <a:spcPct val="100000"/>
                        </a:lnSpc>
                      </a:pPr>
                      <a:r>
                        <a:rPr lang="fr-FR" sz="1900">
                          <a:effectLst/>
                        </a:rPr>
                        <a:t>Situations de compétences</a:t>
                      </a:r>
                      <a:endParaRPr lang="fr-CA" sz="1700">
                        <a:effectLst/>
                        <a:latin typeface="Arial" panose="020B0604020202020204" pitchFamily="34" charset="0"/>
                        <a:ea typeface="Arial" panose="020B0604020202020204" pitchFamily="34" charset="0"/>
                      </a:endParaRPr>
                    </a:p>
                  </a:txBody>
                  <a:tcPr marL="135222" marR="135222" marT="135222" marB="135222">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594023492"/>
                  </a:ext>
                </a:extLst>
              </a:tr>
              <a:tr h="567141">
                <a:tc>
                  <a:txBody>
                    <a:bodyPr/>
                    <a:lstStyle/>
                    <a:p>
                      <a:pPr algn="ctr">
                        <a:lnSpc>
                          <a:spcPct val="100000"/>
                        </a:lnSpc>
                      </a:pPr>
                      <a:endParaRPr lang="fr-CA" sz="1700">
                        <a:effectLst/>
                        <a:latin typeface="Arial" panose="020B0604020202020204" pitchFamily="34" charset="0"/>
                        <a:ea typeface="Arial" panose="020B0604020202020204" pitchFamily="34" charset="0"/>
                      </a:endParaRPr>
                    </a:p>
                  </a:txBody>
                  <a:tcPr marL="135222" marR="135222" marT="135222" marB="135222">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E2DCE9"/>
                    </a:solidFill>
                  </a:tcPr>
                </a:tc>
                <a:tc>
                  <a:txBody>
                    <a:bodyPr/>
                    <a:lstStyle/>
                    <a:p>
                      <a:pPr algn="ctr">
                        <a:lnSpc>
                          <a:spcPct val="100000"/>
                        </a:lnSpc>
                      </a:pPr>
                      <a:endParaRPr lang="fr-CA" sz="1700" dirty="0">
                        <a:effectLst/>
                        <a:latin typeface="Arial" panose="020B0604020202020204" pitchFamily="34" charset="0"/>
                        <a:ea typeface="Arial" panose="020B0604020202020204" pitchFamily="34" charset="0"/>
                      </a:endParaRPr>
                    </a:p>
                  </a:txBody>
                  <a:tcPr marL="135222" marR="135222" marT="135222" marB="135222">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algn="ctr">
                        <a:lnSpc>
                          <a:spcPct val="100000"/>
                        </a:lnSpc>
                      </a:pPr>
                      <a:endParaRPr lang="fr-CA" sz="1700">
                        <a:effectLst/>
                        <a:latin typeface="Arial" panose="020B0604020202020204" pitchFamily="34" charset="0"/>
                        <a:ea typeface="Arial" panose="020B0604020202020204" pitchFamily="34" charset="0"/>
                      </a:endParaRPr>
                    </a:p>
                  </a:txBody>
                  <a:tcPr marL="135222" marR="135222" marT="135222" marB="135222">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E2DCE9"/>
                    </a:solidFill>
                  </a:tcPr>
                </a:tc>
                <a:extLst>
                  <a:ext uri="{0D108BD9-81ED-4DB2-BD59-A6C34878D82A}">
                    <a16:rowId xmlns:a16="http://schemas.microsoft.com/office/drawing/2014/main" val="432871694"/>
                  </a:ext>
                </a:extLst>
              </a:tr>
              <a:tr h="1889562">
                <a:tc>
                  <a:txBody>
                    <a:bodyPr/>
                    <a:lstStyle/>
                    <a:p>
                      <a:pPr algn="ctr">
                        <a:lnSpc>
                          <a:spcPct val="100000"/>
                        </a:lnSpc>
                      </a:pPr>
                      <a:endParaRPr lang="fr-CA" sz="1700" dirty="0">
                        <a:effectLst/>
                        <a:latin typeface="Arial" panose="020B0604020202020204" pitchFamily="34" charset="0"/>
                        <a:ea typeface="Arial" panose="020B0604020202020204" pitchFamily="34" charset="0"/>
                      </a:endParaRPr>
                    </a:p>
                  </a:txBody>
                  <a:tcPr marL="135222" marR="135222" marT="135222" marB="135222">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E2DCE9"/>
                    </a:solidFill>
                  </a:tcPr>
                </a:tc>
                <a:tc>
                  <a:txBody>
                    <a:bodyPr/>
                    <a:lstStyle/>
                    <a:p>
                      <a:pPr algn="ctr">
                        <a:lnSpc>
                          <a:spcPct val="100000"/>
                        </a:lnSpc>
                      </a:pPr>
                      <a:endParaRPr lang="fr-CA" sz="1700" dirty="0">
                        <a:effectLst/>
                        <a:latin typeface="Arial" panose="020B0604020202020204" pitchFamily="34" charset="0"/>
                        <a:ea typeface="Arial" panose="020B0604020202020204" pitchFamily="34" charset="0"/>
                      </a:endParaRPr>
                    </a:p>
                  </a:txBody>
                  <a:tcPr marL="135222" marR="135222" marT="135222" marB="135222">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algn="ctr">
                        <a:lnSpc>
                          <a:spcPct val="100000"/>
                        </a:lnSpc>
                      </a:pPr>
                      <a:endParaRPr lang="fr-CA" sz="1700" dirty="0">
                        <a:effectLst/>
                        <a:latin typeface="Arial" panose="020B0604020202020204" pitchFamily="34" charset="0"/>
                        <a:ea typeface="Arial" panose="020B0604020202020204" pitchFamily="34" charset="0"/>
                      </a:endParaRPr>
                    </a:p>
                  </a:txBody>
                  <a:tcPr marL="135222" marR="135222" marT="135222" marB="135222">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E2DCE9"/>
                    </a:solidFill>
                  </a:tcPr>
                </a:tc>
                <a:extLst>
                  <a:ext uri="{0D108BD9-81ED-4DB2-BD59-A6C34878D82A}">
                    <a16:rowId xmlns:a16="http://schemas.microsoft.com/office/drawing/2014/main" val="2906425578"/>
                  </a:ext>
                </a:extLst>
              </a:tr>
            </a:tbl>
          </a:graphicData>
        </a:graphic>
      </p:graphicFrame>
    </p:spTree>
    <p:extLst>
      <p:ext uri="{BB962C8B-B14F-4D97-AF65-F5344CB8AC3E}">
        <p14:creationId xmlns:p14="http://schemas.microsoft.com/office/powerpoint/2010/main" val="13782529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77061236-F7EB-472D-51A1-C3D5A0F67D8C}"/>
              </a:ext>
            </a:extLst>
          </p:cNvPr>
          <p:cNvSpPr>
            <a:spLocks noGrp="1"/>
          </p:cNvSpPr>
          <p:nvPr>
            <p:ph type="sldNum" sz="quarter" idx="12"/>
          </p:nvPr>
        </p:nvSpPr>
        <p:spPr/>
        <p:txBody>
          <a:bodyPr/>
          <a:lstStyle/>
          <a:p>
            <a:fld id="{055BF32D-CF4B-1B43-8AA7-7C8BB1DDF0EC}" type="slidenum">
              <a:rPr lang="fr-FR" smtClean="0"/>
              <a:pPr/>
              <a:t>17</a:t>
            </a:fld>
            <a:endParaRPr lang="fr-FR" dirty="0"/>
          </a:p>
        </p:txBody>
      </p:sp>
      <p:sp>
        <p:nvSpPr>
          <p:cNvPr id="3" name="Espace réservé du pied de page 2">
            <a:extLst>
              <a:ext uri="{FF2B5EF4-FFF2-40B4-BE49-F238E27FC236}">
                <a16:creationId xmlns:a16="http://schemas.microsoft.com/office/drawing/2014/main" id="{DF4A85E7-853E-8974-C238-0AB5D32C28FE}"/>
              </a:ext>
            </a:extLst>
          </p:cNvPr>
          <p:cNvSpPr>
            <a:spLocks noGrp="1"/>
          </p:cNvSpPr>
          <p:nvPr>
            <p:ph type="ftr" sz="quarter" idx="3"/>
          </p:nvPr>
        </p:nvSpPr>
        <p:spPr/>
        <p:txBody>
          <a:bodyPr/>
          <a:lstStyle/>
          <a:p>
            <a:r>
              <a:rPr lang="fr-FR"/>
              <a:t>APPRENDRE </a:t>
            </a:r>
            <a:r>
              <a:rPr lang="fr-FR" b="1">
                <a:solidFill>
                  <a:srgbClr val="FF0000"/>
                </a:solidFill>
              </a:rPr>
              <a:t>|</a:t>
            </a:r>
            <a:r>
              <a:rPr lang="fr-FR"/>
              <a:t> Module 7 </a:t>
            </a:r>
            <a:r>
              <a:rPr lang="fr-FR" b="1">
                <a:solidFill>
                  <a:srgbClr val="FF0000"/>
                </a:solidFill>
              </a:rPr>
              <a:t>|</a:t>
            </a:r>
            <a:r>
              <a:rPr lang="fr-FR"/>
              <a:t> </a:t>
            </a:r>
            <a:r>
              <a:rPr lang="fr-CA" b="1">
                <a:solidFill>
                  <a:schemeClr val="tx1">
                    <a:lumMod val="50000"/>
                    <a:lumOff val="50000"/>
                  </a:schemeClr>
                </a:solidFill>
              </a:rPr>
              <a:t>La planification d’une situation d’apprentissage</a:t>
            </a:r>
          </a:p>
        </p:txBody>
      </p:sp>
      <p:sp>
        <p:nvSpPr>
          <p:cNvPr id="4" name="Titre 3">
            <a:extLst>
              <a:ext uri="{FF2B5EF4-FFF2-40B4-BE49-F238E27FC236}">
                <a16:creationId xmlns:a16="http://schemas.microsoft.com/office/drawing/2014/main" id="{3FCD2888-8DB8-DFBD-AB2F-EDD4B73AFB8F}"/>
              </a:ext>
            </a:extLst>
          </p:cNvPr>
          <p:cNvSpPr>
            <a:spLocks noGrp="1"/>
          </p:cNvSpPr>
          <p:nvPr>
            <p:ph type="title"/>
          </p:nvPr>
        </p:nvSpPr>
        <p:spPr>
          <a:xfrm>
            <a:off x="201052" y="1554480"/>
            <a:ext cx="3595727" cy="3674225"/>
          </a:xfrm>
        </p:spPr>
        <p:txBody>
          <a:bodyPr/>
          <a:lstStyle/>
          <a:p>
            <a:r>
              <a:rPr lang="fr-FR" sz="4000">
                <a:solidFill>
                  <a:srgbClr val="FFC000"/>
                </a:solidFill>
              </a:rPr>
              <a:t>Activité 3</a:t>
            </a:r>
            <a:br>
              <a:rPr lang="fr-FR"/>
            </a:br>
            <a:r>
              <a:rPr lang="fr-FR"/>
              <a:t>Les caractéristiques de la SAE</a:t>
            </a:r>
          </a:p>
        </p:txBody>
      </p:sp>
      <p:sp>
        <p:nvSpPr>
          <p:cNvPr id="6" name="ZoneTexte 5">
            <a:extLst>
              <a:ext uri="{FF2B5EF4-FFF2-40B4-BE49-F238E27FC236}">
                <a16:creationId xmlns:a16="http://schemas.microsoft.com/office/drawing/2014/main" id="{6E50CBEC-4326-2C16-8A71-7F829A3A526A}"/>
              </a:ext>
            </a:extLst>
          </p:cNvPr>
          <p:cNvSpPr txBox="1"/>
          <p:nvPr/>
        </p:nvSpPr>
        <p:spPr>
          <a:xfrm>
            <a:off x="4806911" y="1554480"/>
            <a:ext cx="9926444" cy="369332"/>
          </a:xfrm>
          <a:prstGeom prst="rect">
            <a:avLst/>
          </a:prstGeom>
          <a:noFill/>
        </p:spPr>
        <p:txBody>
          <a:bodyPr wrap="square" rtlCol="0">
            <a:spAutoFit/>
          </a:bodyPr>
          <a:lstStyle/>
          <a:p>
            <a:r>
              <a:rPr lang="fr-FR" b="1" dirty="0">
                <a:solidFill>
                  <a:srgbClr val="7030A0"/>
                </a:solidFill>
                <a:latin typeface="Noto Sans" panose="020B0502040504020204" pitchFamily="34"/>
                <a:ea typeface="Noto Sans" panose="020B0502040504020204" pitchFamily="34"/>
                <a:cs typeface="Noto Sans" panose="020B0502040504020204" pitchFamily="34"/>
              </a:rPr>
              <a:t>Défis selon Scallon (2004) :</a:t>
            </a:r>
          </a:p>
        </p:txBody>
      </p:sp>
      <p:sp>
        <p:nvSpPr>
          <p:cNvPr id="17" name="Rectangle 16">
            <a:extLst>
              <a:ext uri="{FF2B5EF4-FFF2-40B4-BE49-F238E27FC236}">
                <a16:creationId xmlns:a16="http://schemas.microsoft.com/office/drawing/2014/main" id="{0C6AC427-582B-DE29-1923-50E5FFA9230D}"/>
              </a:ext>
            </a:extLst>
          </p:cNvPr>
          <p:cNvSpPr/>
          <p:nvPr/>
        </p:nvSpPr>
        <p:spPr>
          <a:xfrm>
            <a:off x="4395281" y="2518150"/>
            <a:ext cx="10165098" cy="651866"/>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fr-FR"/>
          </a:p>
        </p:txBody>
      </p:sp>
      <p:grpSp>
        <p:nvGrpSpPr>
          <p:cNvPr id="13" name="Groupe 12">
            <a:extLst>
              <a:ext uri="{FF2B5EF4-FFF2-40B4-BE49-F238E27FC236}">
                <a16:creationId xmlns:a16="http://schemas.microsoft.com/office/drawing/2014/main" id="{3908D0F4-D677-C634-0CBB-3EB18579C0B9}"/>
              </a:ext>
            </a:extLst>
          </p:cNvPr>
          <p:cNvGrpSpPr/>
          <p:nvPr/>
        </p:nvGrpSpPr>
        <p:grpSpPr>
          <a:xfrm>
            <a:off x="4896196" y="2255569"/>
            <a:ext cx="6384175" cy="2678620"/>
            <a:chOff x="4453778" y="2255569"/>
            <a:chExt cx="8129642" cy="2448911"/>
          </a:xfrm>
        </p:grpSpPr>
        <p:sp>
          <p:nvSpPr>
            <p:cNvPr id="7" name="Chevron 10">
              <a:extLst>
                <a:ext uri="{FF2B5EF4-FFF2-40B4-BE49-F238E27FC236}">
                  <a16:creationId xmlns:a16="http://schemas.microsoft.com/office/drawing/2014/main" id="{AD760D88-149B-F967-7942-AFDD919E95AC}"/>
                </a:ext>
              </a:extLst>
            </p:cNvPr>
            <p:cNvSpPr/>
            <p:nvPr/>
          </p:nvSpPr>
          <p:spPr>
            <a:xfrm>
              <a:off x="4453778" y="2255569"/>
              <a:ext cx="4320555" cy="2448911"/>
            </a:xfrm>
            <a:prstGeom prst="homePlate">
              <a:avLst/>
            </a:prstGeom>
            <a:solidFill>
              <a:srgbClr val="7F5891"/>
            </a:solidFill>
          </p:spPr>
          <p:style>
            <a:lnRef idx="2">
              <a:schemeClr val="lt1">
                <a:hueOff val="0"/>
                <a:satOff val="0"/>
                <a:lumOff val="0"/>
                <a:alphaOff val="0"/>
              </a:schemeClr>
            </a:lnRef>
            <a:fillRef idx="1">
              <a:scrgbClr r="0" g="0" b="0"/>
            </a:fillRef>
            <a:effectRef idx="0">
              <a:schemeClr val="accent5">
                <a:hueOff val="0"/>
                <a:satOff val="0"/>
                <a:lumOff val="0"/>
                <a:alphaOff val="0"/>
              </a:schemeClr>
            </a:effectRef>
            <a:fontRef idx="minor">
              <a:schemeClr val="lt1"/>
            </a:fontRef>
          </p:style>
          <p:txBody>
            <a:bodyPr/>
            <a:lstStyle/>
            <a:p>
              <a:endParaRPr lang="fr-FR"/>
            </a:p>
          </p:txBody>
        </p:sp>
        <p:grpSp>
          <p:nvGrpSpPr>
            <p:cNvPr id="8" name="Groupe 7">
              <a:extLst>
                <a:ext uri="{FF2B5EF4-FFF2-40B4-BE49-F238E27FC236}">
                  <a16:creationId xmlns:a16="http://schemas.microsoft.com/office/drawing/2014/main" id="{0C2CAA88-A995-C8E4-C8FE-2723D2BCE894}"/>
                </a:ext>
              </a:extLst>
            </p:cNvPr>
            <p:cNvGrpSpPr/>
            <p:nvPr/>
          </p:nvGrpSpPr>
          <p:grpSpPr>
            <a:xfrm>
              <a:off x="7491446" y="2255569"/>
              <a:ext cx="5091974" cy="2448911"/>
              <a:chOff x="6048991" y="2255569"/>
              <a:chExt cx="5091974" cy="2448911"/>
            </a:xfrm>
            <a:solidFill>
              <a:srgbClr val="E2DCE9"/>
            </a:solidFill>
          </p:grpSpPr>
          <p:sp>
            <p:nvSpPr>
              <p:cNvPr id="9" name="Chevron 8">
                <a:extLst>
                  <a:ext uri="{FF2B5EF4-FFF2-40B4-BE49-F238E27FC236}">
                    <a16:creationId xmlns:a16="http://schemas.microsoft.com/office/drawing/2014/main" id="{E86222B6-D8B3-7F8E-4063-5C16646CF2BE}"/>
                  </a:ext>
                </a:extLst>
              </p:cNvPr>
              <p:cNvSpPr/>
              <p:nvPr/>
            </p:nvSpPr>
            <p:spPr>
              <a:xfrm>
                <a:off x="6048991" y="2255569"/>
                <a:ext cx="5091974" cy="2448911"/>
              </a:xfrm>
              <a:prstGeom prst="chevron">
                <a:avLst/>
              </a:prstGeom>
              <a:grpFill/>
              <a:ln>
                <a:noFill/>
              </a:ln>
            </p:spPr>
            <p:style>
              <a:lnRef idx="2">
                <a:schemeClr val="lt1">
                  <a:hueOff val="0"/>
                  <a:satOff val="0"/>
                  <a:lumOff val="0"/>
                  <a:alphaOff val="0"/>
                </a:schemeClr>
              </a:lnRef>
              <a:fillRef idx="1">
                <a:scrgbClr r="0" g="0" b="0"/>
              </a:fillRef>
              <a:effectRef idx="0">
                <a:schemeClr val="accent5">
                  <a:hueOff val="-6758543"/>
                  <a:satOff val="-17419"/>
                  <a:lumOff val="-11765"/>
                  <a:alphaOff val="0"/>
                </a:schemeClr>
              </a:effectRef>
              <a:fontRef idx="minor">
                <a:schemeClr val="lt1"/>
              </a:fontRef>
            </p:style>
            <p:txBody>
              <a:bodyPr/>
              <a:lstStyle/>
              <a:p>
                <a:endParaRPr lang="fr-FR"/>
              </a:p>
            </p:txBody>
          </p:sp>
          <p:sp>
            <p:nvSpPr>
              <p:cNvPr id="10" name="Rectangle 9">
                <a:extLst>
                  <a:ext uri="{FF2B5EF4-FFF2-40B4-BE49-F238E27FC236}">
                    <a16:creationId xmlns:a16="http://schemas.microsoft.com/office/drawing/2014/main" id="{1A662615-4A82-74FF-1271-247D12722386}"/>
                  </a:ext>
                </a:extLst>
              </p:cNvPr>
              <p:cNvSpPr/>
              <p:nvPr/>
            </p:nvSpPr>
            <p:spPr>
              <a:xfrm>
                <a:off x="9222251" y="2255569"/>
                <a:ext cx="1918714" cy="2448911"/>
              </a:xfrm>
              <a:prstGeom prst="rect">
                <a:avLst/>
              </a:prstGeom>
              <a:grpFill/>
              <a:ln>
                <a:noFill/>
              </a:ln>
            </p:spPr>
            <p:style>
              <a:lnRef idx="2">
                <a:schemeClr val="lt1">
                  <a:hueOff val="0"/>
                  <a:satOff val="0"/>
                  <a:lumOff val="0"/>
                  <a:alphaOff val="0"/>
                </a:schemeClr>
              </a:lnRef>
              <a:fillRef idx="1">
                <a:scrgbClr r="0" g="0" b="0"/>
              </a:fillRef>
              <a:effectRef idx="0">
                <a:schemeClr val="accent5">
                  <a:hueOff val="-6758543"/>
                  <a:satOff val="-17419"/>
                  <a:lumOff val="-11765"/>
                  <a:alphaOff val="0"/>
                </a:schemeClr>
              </a:effectRef>
              <a:fontRef idx="minor">
                <a:schemeClr val="lt1"/>
              </a:fontRef>
            </p:style>
            <p:txBody>
              <a:bodyPr/>
              <a:lstStyle/>
              <a:p>
                <a:endParaRPr lang="fr-FR"/>
              </a:p>
            </p:txBody>
          </p:sp>
        </p:grpSp>
        <p:sp>
          <p:nvSpPr>
            <p:cNvPr id="11" name="ZoneTexte 10">
              <a:extLst>
                <a:ext uri="{FF2B5EF4-FFF2-40B4-BE49-F238E27FC236}">
                  <a16:creationId xmlns:a16="http://schemas.microsoft.com/office/drawing/2014/main" id="{A1A7190C-927A-5FD4-CF1A-7EA48905F843}"/>
                </a:ext>
              </a:extLst>
            </p:cNvPr>
            <p:cNvSpPr txBox="1"/>
            <p:nvPr/>
          </p:nvSpPr>
          <p:spPr>
            <a:xfrm>
              <a:off x="9164314" y="2704545"/>
              <a:ext cx="3005043" cy="1679855"/>
            </a:xfrm>
            <a:prstGeom prst="rect">
              <a:avLst/>
            </a:prstGeom>
            <a:noFill/>
          </p:spPr>
          <p:txBody>
            <a:bodyPr wrap="square">
              <a:spAutoFit/>
            </a:bodyPr>
            <a:lstStyle/>
            <a:p>
              <a:pPr lvl="0" algn="ctr" defTabSz="1155700">
                <a:lnSpc>
                  <a:spcPct val="90000"/>
                </a:lnSpc>
                <a:spcBef>
                  <a:spcPct val="0"/>
                </a:spcBef>
                <a:spcAft>
                  <a:spcPct val="35000"/>
                </a:spcAft>
              </a:pPr>
              <a:r>
                <a:rPr lang="fr-CA" dirty="0">
                  <a:latin typeface="Noto Sans" panose="020B0502040504020204" pitchFamily="34"/>
                  <a:ea typeface="Noto Sans" panose="020B0502040504020204" pitchFamily="34"/>
                  <a:cs typeface="Noto Sans" panose="020B0502040504020204" pitchFamily="34"/>
                </a:rPr>
                <a:t>« Une situation donnée permet d’inférer des compétences seulement si elle est d’une certaine complexité. »</a:t>
              </a:r>
            </a:p>
          </p:txBody>
        </p:sp>
        <p:sp>
          <p:nvSpPr>
            <p:cNvPr id="12" name="ZoneTexte 11">
              <a:extLst>
                <a:ext uri="{FF2B5EF4-FFF2-40B4-BE49-F238E27FC236}">
                  <a16:creationId xmlns:a16="http://schemas.microsoft.com/office/drawing/2014/main" id="{4EF88396-CD61-710C-C1A0-B1A00C8E5CBF}"/>
                </a:ext>
              </a:extLst>
            </p:cNvPr>
            <p:cNvSpPr txBox="1"/>
            <p:nvPr/>
          </p:nvSpPr>
          <p:spPr>
            <a:xfrm>
              <a:off x="4705491" y="2810610"/>
              <a:ext cx="2785956" cy="1338828"/>
            </a:xfrm>
            <a:prstGeom prst="rect">
              <a:avLst/>
            </a:prstGeom>
            <a:noFill/>
          </p:spPr>
          <p:txBody>
            <a:bodyPr wrap="square">
              <a:spAutoFit/>
            </a:bodyPr>
            <a:lstStyle/>
            <a:p>
              <a:pPr lvl="0" algn="ctr" defTabSz="1155700">
                <a:lnSpc>
                  <a:spcPct val="90000"/>
                </a:lnSpc>
                <a:spcBef>
                  <a:spcPct val="0"/>
                </a:spcBef>
                <a:spcAft>
                  <a:spcPct val="35000"/>
                </a:spcAft>
              </a:pPr>
              <a:r>
                <a:rPr lang="fr-CA" dirty="0">
                  <a:solidFill>
                    <a:schemeClr val="bg1"/>
                  </a:solidFill>
                  <a:latin typeface="Noto Sans" panose="020B0502040504020204" pitchFamily="34"/>
                  <a:ea typeface="Noto Sans" panose="020B0502040504020204" pitchFamily="34"/>
                  <a:cs typeface="Noto Sans" panose="020B0502040504020204" pitchFamily="34"/>
                </a:rPr>
                <a:t>C</a:t>
              </a:r>
              <a:r>
                <a:rPr lang="fr-CA" kern="1200" dirty="0">
                  <a:solidFill>
                    <a:schemeClr val="bg1"/>
                  </a:solidFill>
                  <a:latin typeface="Noto Sans" panose="020B0502040504020204" pitchFamily="34"/>
                  <a:ea typeface="Noto Sans" panose="020B0502040504020204" pitchFamily="34"/>
                  <a:cs typeface="Noto Sans" panose="020B0502040504020204" pitchFamily="34"/>
                </a:rPr>
                <a:t>réer des situations permettant de faire émerger </a:t>
              </a:r>
              <a:br>
                <a:rPr lang="fr-CA" kern="1200" dirty="0">
                  <a:solidFill>
                    <a:schemeClr val="bg1"/>
                  </a:solidFill>
                  <a:latin typeface="Noto Sans" panose="020B0502040504020204" pitchFamily="34"/>
                  <a:ea typeface="Noto Sans" panose="020B0502040504020204" pitchFamily="34"/>
                  <a:cs typeface="Noto Sans" panose="020B0502040504020204" pitchFamily="34"/>
                </a:rPr>
              </a:br>
              <a:r>
                <a:rPr lang="fr-CA" kern="1200" dirty="0">
                  <a:solidFill>
                    <a:schemeClr val="bg1"/>
                  </a:solidFill>
                  <a:latin typeface="Noto Sans" panose="020B0502040504020204" pitchFamily="34"/>
                  <a:ea typeface="Noto Sans" panose="020B0502040504020204" pitchFamily="34"/>
                  <a:cs typeface="Noto Sans" panose="020B0502040504020204" pitchFamily="34"/>
                </a:rPr>
                <a:t>les compétences </a:t>
              </a:r>
              <a:br>
                <a:rPr lang="fr-CA" kern="1200" dirty="0">
                  <a:solidFill>
                    <a:schemeClr val="bg1"/>
                  </a:solidFill>
                  <a:latin typeface="Noto Sans" panose="020B0502040504020204" pitchFamily="34"/>
                  <a:ea typeface="Noto Sans" panose="020B0502040504020204" pitchFamily="34"/>
                  <a:cs typeface="Noto Sans" panose="020B0502040504020204" pitchFamily="34"/>
                </a:rPr>
              </a:br>
              <a:r>
                <a:rPr lang="fr-CA" kern="1200" dirty="0">
                  <a:solidFill>
                    <a:schemeClr val="bg1"/>
                  </a:solidFill>
                  <a:latin typeface="Noto Sans" panose="020B0502040504020204" pitchFamily="34"/>
                  <a:ea typeface="Noto Sans" panose="020B0502040504020204" pitchFamily="34"/>
                  <a:cs typeface="Noto Sans" panose="020B0502040504020204" pitchFamily="34"/>
                </a:rPr>
                <a:t>des élèves. </a:t>
              </a:r>
              <a:endParaRPr lang="en-US" kern="1200" dirty="0">
                <a:solidFill>
                  <a:schemeClr val="bg1"/>
                </a:solidFill>
                <a:latin typeface="Noto Sans" panose="020B0502040504020204" pitchFamily="34"/>
                <a:ea typeface="Noto Sans" panose="020B0502040504020204" pitchFamily="34"/>
                <a:cs typeface="Noto Sans" panose="020B0502040504020204" pitchFamily="34"/>
              </a:endParaRPr>
            </a:p>
          </p:txBody>
        </p:sp>
      </p:grpSp>
    </p:spTree>
    <p:extLst>
      <p:ext uri="{BB962C8B-B14F-4D97-AF65-F5344CB8AC3E}">
        <p14:creationId xmlns:p14="http://schemas.microsoft.com/office/powerpoint/2010/main" val="33032378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A686007B-518D-6FBA-FF9A-DE70910133D6}"/>
              </a:ext>
            </a:extLst>
          </p:cNvPr>
          <p:cNvSpPr>
            <a:spLocks noGrp="1"/>
          </p:cNvSpPr>
          <p:nvPr>
            <p:ph type="ftr" sz="quarter" idx="10"/>
          </p:nvPr>
        </p:nvSpPr>
        <p:spPr/>
        <p:txBody>
          <a:bodyPr/>
          <a:lstStyle/>
          <a:p>
            <a:r>
              <a:rPr lang="fr-FR"/>
              <a:t>APPRENDRE </a:t>
            </a:r>
            <a:r>
              <a:rPr lang="fr-FR" b="1">
                <a:solidFill>
                  <a:srgbClr val="FF0000"/>
                </a:solidFill>
              </a:rPr>
              <a:t>|</a:t>
            </a:r>
            <a:r>
              <a:rPr lang="fr-FR"/>
              <a:t> Module 7 </a:t>
            </a:r>
            <a:r>
              <a:rPr lang="fr-FR" b="1">
                <a:solidFill>
                  <a:srgbClr val="FF0000"/>
                </a:solidFill>
              </a:rPr>
              <a:t>|</a:t>
            </a:r>
            <a:r>
              <a:rPr lang="fr-FR"/>
              <a:t> </a:t>
            </a:r>
            <a:r>
              <a:rPr lang="fr-CA" b="1">
                <a:solidFill>
                  <a:schemeClr val="tx1">
                    <a:lumMod val="50000"/>
                    <a:lumOff val="50000"/>
                  </a:schemeClr>
                </a:solidFill>
              </a:rPr>
              <a:t>La planification d’une situation d’apprentissage</a:t>
            </a:r>
          </a:p>
        </p:txBody>
      </p:sp>
      <p:sp>
        <p:nvSpPr>
          <p:cNvPr id="3" name="Espace réservé du numéro de diapositive 2">
            <a:extLst>
              <a:ext uri="{FF2B5EF4-FFF2-40B4-BE49-F238E27FC236}">
                <a16:creationId xmlns:a16="http://schemas.microsoft.com/office/drawing/2014/main" id="{895D7F29-70A1-455B-962E-F98D10FD08FD}"/>
              </a:ext>
            </a:extLst>
          </p:cNvPr>
          <p:cNvSpPr>
            <a:spLocks noGrp="1"/>
          </p:cNvSpPr>
          <p:nvPr>
            <p:ph type="sldNum" sz="quarter" idx="12"/>
          </p:nvPr>
        </p:nvSpPr>
        <p:spPr/>
        <p:txBody>
          <a:bodyPr/>
          <a:lstStyle/>
          <a:p>
            <a:fld id="{055BF32D-CF4B-1B43-8AA7-7C8BB1DDF0EC}" type="slidenum">
              <a:rPr lang="fr-FR" smtClean="0"/>
              <a:pPr/>
              <a:t>18</a:t>
            </a:fld>
            <a:endParaRPr lang="fr-FR" dirty="0"/>
          </a:p>
        </p:txBody>
      </p:sp>
      <p:sp>
        <p:nvSpPr>
          <p:cNvPr id="4" name="Espace réservé du contenu vertical 3">
            <a:extLst>
              <a:ext uri="{FF2B5EF4-FFF2-40B4-BE49-F238E27FC236}">
                <a16:creationId xmlns:a16="http://schemas.microsoft.com/office/drawing/2014/main" id="{8E909F53-EA81-9E04-8E33-277E633AA703}"/>
              </a:ext>
            </a:extLst>
          </p:cNvPr>
          <p:cNvSpPr>
            <a:spLocks noGrp="1"/>
          </p:cNvSpPr>
          <p:nvPr>
            <p:ph orient="vert" sz="quarter" idx="13"/>
          </p:nvPr>
        </p:nvSpPr>
        <p:spPr/>
        <p:txBody>
          <a:bodyPr>
            <a:normAutofit fontScale="85000" lnSpcReduction="20000"/>
          </a:bodyPr>
          <a:lstStyle/>
          <a:p>
            <a:r>
              <a:rPr lang="fr-FR" sz="3200" b="1" dirty="0">
                <a:solidFill>
                  <a:schemeClr val="bg1"/>
                </a:solidFill>
              </a:rPr>
              <a:t>Activité 3</a:t>
            </a:r>
          </a:p>
        </p:txBody>
      </p:sp>
      <p:sp>
        <p:nvSpPr>
          <p:cNvPr id="5" name="Espace réservé du texte 4">
            <a:extLst>
              <a:ext uri="{FF2B5EF4-FFF2-40B4-BE49-F238E27FC236}">
                <a16:creationId xmlns:a16="http://schemas.microsoft.com/office/drawing/2014/main" id="{764F0837-906C-0DE8-1561-A56ACFE9D0E4}"/>
              </a:ext>
            </a:extLst>
          </p:cNvPr>
          <p:cNvSpPr>
            <a:spLocks noGrp="1"/>
          </p:cNvSpPr>
          <p:nvPr>
            <p:ph type="body" sz="quarter" idx="14"/>
          </p:nvPr>
        </p:nvSpPr>
        <p:spPr/>
        <p:txBody>
          <a:bodyPr/>
          <a:lstStyle/>
          <a:p>
            <a:pPr lvl="1"/>
            <a:r>
              <a:rPr lang="fr-FR" dirty="0"/>
              <a:t>Citation de scallon (2004)</a:t>
            </a:r>
          </a:p>
        </p:txBody>
      </p:sp>
      <p:sp>
        <p:nvSpPr>
          <p:cNvPr id="6" name="Rectangle 3">
            <a:extLst>
              <a:ext uri="{FF2B5EF4-FFF2-40B4-BE49-F238E27FC236}">
                <a16:creationId xmlns:a16="http://schemas.microsoft.com/office/drawing/2014/main" id="{BC79581A-FEA4-3531-2C52-D7436A10C5D5}"/>
              </a:ext>
            </a:extLst>
          </p:cNvPr>
          <p:cNvSpPr txBox="1">
            <a:spLocks noChangeArrowheads="1"/>
          </p:cNvSpPr>
          <p:nvPr/>
        </p:nvSpPr>
        <p:spPr>
          <a:xfrm>
            <a:off x="3147643" y="2086671"/>
            <a:ext cx="6977390" cy="268465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600"/>
              </a:lnSpc>
              <a:buClr>
                <a:schemeClr val="accent1">
                  <a:lumMod val="75000"/>
                </a:schemeClr>
              </a:buClr>
              <a:buNone/>
            </a:pPr>
            <a:r>
              <a:rPr lang="en-US" altLang="fr-FR" sz="3200" b="1" dirty="0">
                <a:solidFill>
                  <a:srgbClr val="FFC000"/>
                </a:solidFill>
                <a:latin typeface="Noto Sans" panose="020B0502040504020204" pitchFamily="34"/>
                <a:ea typeface="Noto Sans" panose="020B0502040504020204" pitchFamily="34"/>
                <a:cs typeface="Noto Sans" panose="020B0502040504020204" pitchFamily="34"/>
              </a:rPr>
              <a:t>«</a:t>
            </a:r>
            <a:r>
              <a:rPr lang="en-US" altLang="fr-FR" sz="2400" dirty="0">
                <a:latin typeface="Noto Sans" panose="020B0502040504020204" pitchFamily="34"/>
                <a:ea typeface="Noto Sans" panose="020B0502040504020204" pitchFamily="34"/>
                <a:cs typeface="Noto Sans" panose="020B0502040504020204" pitchFamily="34"/>
              </a:rPr>
              <a:t> </a:t>
            </a:r>
            <a:r>
              <a:rPr lang="en-US" altLang="fr-FR" sz="2400" dirty="0" err="1">
                <a:latin typeface="Noto Sans" panose="020B0502040504020204" pitchFamily="34"/>
                <a:ea typeface="Noto Sans" panose="020B0502040504020204" pitchFamily="34"/>
                <a:cs typeface="Noto Sans" panose="020B0502040504020204" pitchFamily="34"/>
              </a:rPr>
              <a:t>Une</a:t>
            </a:r>
            <a:r>
              <a:rPr lang="en-US" altLang="fr-FR" sz="2400" dirty="0">
                <a:latin typeface="Noto Sans" panose="020B0502040504020204" pitchFamily="34"/>
                <a:ea typeface="Noto Sans" panose="020B0502040504020204" pitchFamily="34"/>
                <a:cs typeface="Noto Sans" panose="020B0502040504020204" pitchFamily="34"/>
              </a:rPr>
              <a:t> situation </a:t>
            </a:r>
            <a:r>
              <a:rPr lang="en-US" altLang="fr-FR" sz="2400" dirty="0" err="1">
                <a:latin typeface="Noto Sans" panose="020B0502040504020204" pitchFamily="34"/>
                <a:ea typeface="Noto Sans" panose="020B0502040504020204" pitchFamily="34"/>
                <a:cs typeface="Noto Sans" panose="020B0502040504020204" pitchFamily="34"/>
              </a:rPr>
              <a:t>devrait</a:t>
            </a:r>
            <a:r>
              <a:rPr lang="en-US" altLang="fr-FR" sz="2400" dirty="0">
                <a:latin typeface="Noto Sans" panose="020B0502040504020204" pitchFamily="34"/>
                <a:ea typeface="Noto Sans" panose="020B0502040504020204" pitchFamily="34"/>
                <a:cs typeface="Noto Sans" panose="020B0502040504020204" pitchFamily="34"/>
              </a:rPr>
              <a:t> </a:t>
            </a:r>
            <a:r>
              <a:rPr lang="en-US" altLang="fr-FR" sz="2400" dirty="0" err="1">
                <a:latin typeface="Noto Sans" panose="020B0502040504020204" pitchFamily="34"/>
                <a:ea typeface="Noto Sans" panose="020B0502040504020204" pitchFamily="34"/>
                <a:cs typeface="Noto Sans" panose="020B0502040504020204" pitchFamily="34"/>
              </a:rPr>
              <a:t>reposer</a:t>
            </a:r>
            <a:r>
              <a:rPr lang="en-US" altLang="fr-FR" sz="2400" dirty="0">
                <a:latin typeface="Noto Sans" panose="020B0502040504020204" pitchFamily="34"/>
                <a:ea typeface="Noto Sans" panose="020B0502040504020204" pitchFamily="34"/>
                <a:cs typeface="Noto Sans" panose="020B0502040504020204" pitchFamily="34"/>
              </a:rPr>
              <a:t> sur </a:t>
            </a:r>
            <a:r>
              <a:rPr lang="en-US" altLang="fr-FR" sz="2400" dirty="0" err="1">
                <a:latin typeface="Noto Sans" panose="020B0502040504020204" pitchFamily="34"/>
                <a:ea typeface="Noto Sans" panose="020B0502040504020204" pitchFamily="34"/>
                <a:cs typeface="Noto Sans" panose="020B0502040504020204" pitchFamily="34"/>
              </a:rPr>
              <a:t>une</a:t>
            </a:r>
            <a:r>
              <a:rPr lang="en-US" altLang="fr-FR" sz="2400" dirty="0">
                <a:latin typeface="Noto Sans" panose="020B0502040504020204" pitchFamily="34"/>
                <a:ea typeface="Noto Sans" panose="020B0502040504020204" pitchFamily="34"/>
                <a:cs typeface="Noto Sans" panose="020B0502040504020204" pitchFamily="34"/>
              </a:rPr>
              <a:t> intention </a:t>
            </a:r>
            <a:r>
              <a:rPr lang="en-US" altLang="fr-FR" sz="2400" dirty="0" err="1">
                <a:latin typeface="Noto Sans" panose="020B0502040504020204" pitchFamily="34"/>
                <a:ea typeface="Noto Sans" panose="020B0502040504020204" pitchFamily="34"/>
                <a:cs typeface="Noto Sans" panose="020B0502040504020204" pitchFamily="34"/>
              </a:rPr>
              <a:t>éducative</a:t>
            </a:r>
            <a:r>
              <a:rPr lang="en-US" altLang="fr-FR" sz="2400" dirty="0">
                <a:latin typeface="Noto Sans" panose="020B0502040504020204" pitchFamily="34"/>
                <a:ea typeface="Noto Sans" panose="020B0502040504020204" pitchFamily="34"/>
                <a:cs typeface="Noto Sans" panose="020B0502040504020204" pitchFamily="34"/>
              </a:rPr>
              <a:t>, des </a:t>
            </a:r>
            <a:r>
              <a:rPr lang="en-US" altLang="fr-FR" sz="2400" dirty="0" err="1">
                <a:latin typeface="Noto Sans" panose="020B0502040504020204" pitchFamily="34"/>
                <a:ea typeface="Noto Sans" panose="020B0502040504020204" pitchFamily="34"/>
                <a:cs typeface="Noto Sans" panose="020B0502040504020204" pitchFamily="34"/>
              </a:rPr>
              <a:t>compétences</a:t>
            </a:r>
            <a:r>
              <a:rPr lang="en-US" altLang="fr-FR" sz="2400" dirty="0">
                <a:latin typeface="Noto Sans" panose="020B0502040504020204" pitchFamily="34"/>
                <a:ea typeface="Noto Sans" panose="020B0502040504020204" pitchFamily="34"/>
                <a:cs typeface="Noto Sans" panose="020B0502040504020204" pitchFamily="34"/>
              </a:rPr>
              <a:t> </a:t>
            </a:r>
            <a:r>
              <a:rPr lang="en-US" altLang="fr-FR" sz="2400" dirty="0" err="1">
                <a:latin typeface="Noto Sans" panose="020B0502040504020204" pitchFamily="34"/>
                <a:ea typeface="Noto Sans" panose="020B0502040504020204" pitchFamily="34"/>
                <a:cs typeface="Noto Sans" panose="020B0502040504020204" pitchFamily="34"/>
              </a:rPr>
              <a:t>disciplinaires</a:t>
            </a:r>
            <a:r>
              <a:rPr lang="en-US" altLang="fr-FR" sz="2400" dirty="0">
                <a:latin typeface="Noto Sans" panose="020B0502040504020204" pitchFamily="34"/>
                <a:ea typeface="Noto Sans" panose="020B0502040504020204" pitchFamily="34"/>
                <a:cs typeface="Noto Sans" panose="020B0502040504020204" pitchFamily="34"/>
              </a:rPr>
              <a:t> et </a:t>
            </a:r>
            <a:r>
              <a:rPr lang="en-US" altLang="fr-FR" sz="2400" dirty="0" err="1">
                <a:latin typeface="Noto Sans" panose="020B0502040504020204" pitchFamily="34"/>
                <a:ea typeface="Noto Sans" panose="020B0502040504020204" pitchFamily="34"/>
                <a:cs typeface="Noto Sans" panose="020B0502040504020204" pitchFamily="34"/>
              </a:rPr>
              <a:t>transversales</a:t>
            </a:r>
            <a:r>
              <a:rPr lang="en-US" altLang="fr-FR" sz="2400" dirty="0">
                <a:latin typeface="Noto Sans" panose="020B0502040504020204" pitchFamily="34"/>
                <a:ea typeface="Noto Sans" panose="020B0502040504020204" pitchFamily="34"/>
                <a:cs typeface="Noto Sans" panose="020B0502040504020204" pitchFamily="34"/>
              </a:rPr>
              <a:t> et </a:t>
            </a:r>
            <a:r>
              <a:rPr lang="en-US" altLang="fr-FR" sz="2400" dirty="0" err="1">
                <a:latin typeface="Noto Sans" panose="020B0502040504020204" pitchFamily="34"/>
                <a:ea typeface="Noto Sans" panose="020B0502040504020204" pitchFamily="34"/>
                <a:cs typeface="Noto Sans" panose="020B0502040504020204" pitchFamily="34"/>
              </a:rPr>
              <a:t>dévoiler</a:t>
            </a:r>
            <a:r>
              <a:rPr lang="en-US" altLang="fr-FR" sz="2400" dirty="0">
                <a:latin typeface="Noto Sans" panose="020B0502040504020204" pitchFamily="34"/>
                <a:ea typeface="Noto Sans" panose="020B0502040504020204" pitchFamily="34"/>
                <a:cs typeface="Noto Sans" panose="020B0502040504020204" pitchFamily="34"/>
              </a:rPr>
              <a:t> </a:t>
            </a:r>
            <a:r>
              <a:rPr lang="en-US" altLang="fr-FR" sz="2400" dirty="0" err="1">
                <a:latin typeface="Noto Sans" panose="020B0502040504020204" pitchFamily="34"/>
                <a:ea typeface="Noto Sans" panose="020B0502040504020204" pitchFamily="34"/>
                <a:cs typeface="Noto Sans" panose="020B0502040504020204" pitchFamily="34"/>
              </a:rPr>
              <a:t>explicitement</a:t>
            </a:r>
            <a:r>
              <a:rPr lang="en-US" altLang="fr-FR" sz="2400" dirty="0">
                <a:latin typeface="Noto Sans" panose="020B0502040504020204" pitchFamily="34"/>
                <a:ea typeface="Noto Sans" panose="020B0502040504020204" pitchFamily="34"/>
                <a:cs typeface="Noto Sans" panose="020B0502040504020204" pitchFamily="34"/>
              </a:rPr>
              <a:t> les </a:t>
            </a:r>
            <a:r>
              <a:rPr lang="en-US" altLang="fr-FR" sz="2400" dirty="0" err="1">
                <a:latin typeface="Noto Sans" panose="020B0502040504020204" pitchFamily="34"/>
                <a:ea typeface="Noto Sans" panose="020B0502040504020204" pitchFamily="34"/>
                <a:cs typeface="Noto Sans" panose="020B0502040504020204" pitchFamily="34"/>
              </a:rPr>
              <a:t>ressources</a:t>
            </a:r>
            <a:r>
              <a:rPr lang="en-US" altLang="fr-FR" sz="2400" dirty="0">
                <a:latin typeface="Noto Sans" panose="020B0502040504020204" pitchFamily="34"/>
                <a:ea typeface="Noto Sans" panose="020B0502040504020204" pitchFamily="34"/>
                <a:cs typeface="Noto Sans" panose="020B0502040504020204" pitchFamily="34"/>
              </a:rPr>
              <a:t> à mobiliser, </a:t>
            </a:r>
            <a:r>
              <a:rPr lang="en-US" altLang="fr-FR" sz="2400" dirty="0" err="1">
                <a:latin typeface="Noto Sans" panose="020B0502040504020204" pitchFamily="34"/>
                <a:ea typeface="Noto Sans" panose="020B0502040504020204" pitchFamily="34"/>
                <a:cs typeface="Noto Sans" panose="020B0502040504020204" pitchFamily="34"/>
              </a:rPr>
              <a:t>ce</a:t>
            </a:r>
            <a:r>
              <a:rPr lang="en-US" altLang="fr-FR" sz="2400" dirty="0">
                <a:latin typeface="Noto Sans" panose="020B0502040504020204" pitchFamily="34"/>
                <a:ea typeface="Noto Sans" panose="020B0502040504020204" pitchFamily="34"/>
                <a:cs typeface="Noto Sans" panose="020B0502040504020204" pitchFamily="34"/>
              </a:rPr>
              <a:t> qui </a:t>
            </a:r>
            <a:r>
              <a:rPr lang="en-US" altLang="fr-FR" sz="2400" dirty="0" err="1">
                <a:latin typeface="Noto Sans" panose="020B0502040504020204" pitchFamily="34"/>
                <a:ea typeface="Noto Sans" panose="020B0502040504020204" pitchFamily="34"/>
                <a:cs typeface="Noto Sans" panose="020B0502040504020204" pitchFamily="34"/>
              </a:rPr>
              <a:t>est</a:t>
            </a:r>
            <a:r>
              <a:rPr lang="en-US" altLang="fr-FR" sz="2400" dirty="0">
                <a:latin typeface="Noto Sans" panose="020B0502040504020204" pitchFamily="34"/>
                <a:ea typeface="Noto Sans" panose="020B0502040504020204" pitchFamily="34"/>
                <a:cs typeface="Noto Sans" panose="020B0502040504020204" pitchFamily="34"/>
              </a:rPr>
              <a:t> </a:t>
            </a:r>
            <a:r>
              <a:rPr lang="en-US" altLang="fr-FR" sz="2400" dirty="0" err="1">
                <a:latin typeface="Noto Sans" panose="020B0502040504020204" pitchFamily="34"/>
                <a:ea typeface="Noto Sans" panose="020B0502040504020204" pitchFamily="34"/>
                <a:cs typeface="Noto Sans" panose="020B0502040504020204" pitchFamily="34"/>
              </a:rPr>
              <a:t>l’une</a:t>
            </a:r>
            <a:r>
              <a:rPr lang="en-US" altLang="fr-FR" sz="2400" dirty="0">
                <a:latin typeface="Noto Sans" panose="020B0502040504020204" pitchFamily="34"/>
                <a:ea typeface="Noto Sans" panose="020B0502040504020204" pitchFamily="34"/>
                <a:cs typeface="Noto Sans" panose="020B0502040504020204" pitchFamily="34"/>
              </a:rPr>
              <a:t> de </a:t>
            </a:r>
            <a:r>
              <a:rPr lang="en-US" altLang="fr-FR" sz="2400" dirty="0" err="1">
                <a:latin typeface="Noto Sans" panose="020B0502040504020204" pitchFamily="34"/>
                <a:ea typeface="Noto Sans" panose="020B0502040504020204" pitchFamily="34"/>
                <a:cs typeface="Noto Sans" panose="020B0502040504020204" pitchFamily="34"/>
              </a:rPr>
              <a:t>ses</a:t>
            </a:r>
            <a:r>
              <a:rPr lang="en-US" altLang="fr-FR" sz="2400" dirty="0">
                <a:latin typeface="Noto Sans" panose="020B0502040504020204" pitchFamily="34"/>
                <a:ea typeface="Noto Sans" panose="020B0502040504020204" pitchFamily="34"/>
                <a:cs typeface="Noto Sans" panose="020B0502040504020204" pitchFamily="34"/>
              </a:rPr>
              <a:t> </a:t>
            </a:r>
            <a:r>
              <a:rPr lang="en-US" altLang="fr-FR" sz="2400" dirty="0" err="1">
                <a:latin typeface="Noto Sans" panose="020B0502040504020204" pitchFamily="34"/>
                <a:ea typeface="Noto Sans" panose="020B0502040504020204" pitchFamily="34"/>
                <a:cs typeface="Noto Sans" panose="020B0502040504020204" pitchFamily="34"/>
              </a:rPr>
              <a:t>caractéristiques</a:t>
            </a:r>
            <a:r>
              <a:rPr lang="en-US" altLang="fr-FR" sz="2400" dirty="0">
                <a:latin typeface="Noto Sans" panose="020B0502040504020204" pitchFamily="34"/>
                <a:ea typeface="Noto Sans" panose="020B0502040504020204" pitchFamily="34"/>
                <a:cs typeface="Noto Sans" panose="020B0502040504020204" pitchFamily="34"/>
              </a:rPr>
              <a:t> </a:t>
            </a:r>
            <a:r>
              <a:rPr lang="en-US" altLang="fr-FR" sz="2400" dirty="0" err="1">
                <a:latin typeface="Noto Sans" panose="020B0502040504020204" pitchFamily="34"/>
                <a:ea typeface="Noto Sans" panose="020B0502040504020204" pitchFamily="34"/>
                <a:cs typeface="Noto Sans" panose="020B0502040504020204" pitchFamily="34"/>
              </a:rPr>
              <a:t>essentielles</a:t>
            </a:r>
            <a:r>
              <a:rPr lang="en-US" altLang="fr-FR" sz="2400" dirty="0">
                <a:latin typeface="Noto Sans" panose="020B0502040504020204" pitchFamily="34"/>
                <a:ea typeface="Noto Sans" panose="020B0502040504020204" pitchFamily="34"/>
                <a:cs typeface="Noto Sans" panose="020B0502040504020204" pitchFamily="34"/>
              </a:rPr>
              <a:t> </a:t>
            </a:r>
            <a:r>
              <a:rPr lang="en-US" altLang="fr-FR" sz="3200" b="1" dirty="0">
                <a:solidFill>
                  <a:srgbClr val="FFC000"/>
                </a:solidFill>
                <a:latin typeface="Noto Sans" panose="020B0502040504020204" pitchFamily="34"/>
                <a:ea typeface="Noto Sans" panose="020B0502040504020204" pitchFamily="34"/>
                <a:cs typeface="Noto Sans" panose="020B0502040504020204" pitchFamily="34"/>
              </a:rPr>
              <a:t>»</a:t>
            </a:r>
            <a:r>
              <a:rPr lang="en-US" altLang="fr-FR" sz="2400" dirty="0">
                <a:latin typeface="Noto Sans" panose="020B0502040504020204" pitchFamily="34"/>
                <a:ea typeface="Noto Sans" panose="020B0502040504020204" pitchFamily="34"/>
                <a:cs typeface="Noto Sans" panose="020B0502040504020204" pitchFamily="34"/>
              </a:rPr>
              <a:t>, </a:t>
            </a:r>
            <a:r>
              <a:rPr lang="en-US" altLang="fr-FR" sz="2400" dirty="0" err="1">
                <a:latin typeface="Noto Sans" panose="020B0502040504020204" pitchFamily="34"/>
                <a:ea typeface="Noto Sans" panose="020B0502040504020204" pitchFamily="34"/>
                <a:cs typeface="Noto Sans" panose="020B0502040504020204" pitchFamily="34"/>
              </a:rPr>
              <a:t>comme</a:t>
            </a:r>
            <a:r>
              <a:rPr lang="en-US" altLang="fr-FR" sz="2400" dirty="0">
                <a:latin typeface="Noto Sans" panose="020B0502040504020204" pitchFamily="34"/>
                <a:ea typeface="Noto Sans" panose="020B0502040504020204" pitchFamily="34"/>
                <a:cs typeface="Noto Sans" panose="020B0502040504020204" pitchFamily="34"/>
              </a:rPr>
              <a:t> le </a:t>
            </a:r>
            <a:r>
              <a:rPr lang="en-US" altLang="fr-FR" sz="2400" dirty="0" err="1">
                <a:latin typeface="Noto Sans" panose="020B0502040504020204" pitchFamily="34"/>
                <a:ea typeface="Noto Sans" panose="020B0502040504020204" pitchFamily="34"/>
                <a:cs typeface="Noto Sans" panose="020B0502040504020204" pitchFamily="34"/>
              </a:rPr>
              <a:t>rappelle</a:t>
            </a:r>
            <a:r>
              <a:rPr lang="en-US" altLang="fr-FR" sz="2400" dirty="0">
                <a:latin typeface="Noto Sans" panose="020B0502040504020204" pitchFamily="34"/>
                <a:ea typeface="Noto Sans" panose="020B0502040504020204" pitchFamily="34"/>
                <a:cs typeface="Noto Sans" panose="020B0502040504020204" pitchFamily="34"/>
              </a:rPr>
              <a:t> </a:t>
            </a:r>
            <a:r>
              <a:rPr lang="en-US" altLang="fr-FR" sz="2400" dirty="0" err="1">
                <a:latin typeface="Noto Sans" panose="020B0502040504020204" pitchFamily="34"/>
                <a:ea typeface="Noto Sans" panose="020B0502040504020204" pitchFamily="34"/>
                <a:cs typeface="Noto Sans" panose="020B0502040504020204" pitchFamily="34"/>
              </a:rPr>
              <a:t>Scallon </a:t>
            </a:r>
            <a:r>
              <a:rPr lang="en-US" altLang="fr-FR" sz="2400" dirty="0">
                <a:latin typeface="Noto Sans" panose="020B0502040504020204" pitchFamily="34"/>
                <a:ea typeface="Noto Sans" panose="020B0502040504020204" pitchFamily="34"/>
                <a:cs typeface="Noto Sans" panose="020B0502040504020204" pitchFamily="34"/>
              </a:rPr>
              <a:t>(2004). </a:t>
            </a:r>
          </a:p>
        </p:txBody>
      </p:sp>
    </p:spTree>
    <p:extLst>
      <p:ext uri="{BB962C8B-B14F-4D97-AF65-F5344CB8AC3E}">
        <p14:creationId xmlns:p14="http://schemas.microsoft.com/office/powerpoint/2010/main" val="16514427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A686007B-518D-6FBA-FF9A-DE70910133D6}"/>
              </a:ext>
            </a:extLst>
          </p:cNvPr>
          <p:cNvSpPr>
            <a:spLocks noGrp="1"/>
          </p:cNvSpPr>
          <p:nvPr>
            <p:ph type="ftr" sz="quarter" idx="10"/>
          </p:nvPr>
        </p:nvSpPr>
        <p:spPr/>
        <p:txBody>
          <a:bodyPr/>
          <a:lstStyle/>
          <a:p>
            <a:r>
              <a:rPr lang="fr-FR"/>
              <a:t>APPRENDRE </a:t>
            </a:r>
            <a:r>
              <a:rPr lang="fr-FR" b="1">
                <a:solidFill>
                  <a:srgbClr val="FF0000"/>
                </a:solidFill>
              </a:rPr>
              <a:t>|</a:t>
            </a:r>
            <a:r>
              <a:rPr lang="fr-FR"/>
              <a:t> Module 7 </a:t>
            </a:r>
            <a:r>
              <a:rPr lang="fr-FR" b="1">
                <a:solidFill>
                  <a:srgbClr val="FF0000"/>
                </a:solidFill>
              </a:rPr>
              <a:t>|</a:t>
            </a:r>
            <a:r>
              <a:rPr lang="fr-FR"/>
              <a:t> </a:t>
            </a:r>
            <a:r>
              <a:rPr lang="fr-CA" b="1">
                <a:solidFill>
                  <a:schemeClr val="tx1">
                    <a:lumMod val="50000"/>
                    <a:lumOff val="50000"/>
                  </a:schemeClr>
                </a:solidFill>
              </a:rPr>
              <a:t>La planification d’une situation d’apprentissage</a:t>
            </a:r>
          </a:p>
        </p:txBody>
      </p:sp>
      <p:sp>
        <p:nvSpPr>
          <p:cNvPr id="3" name="Espace réservé du numéro de diapositive 2">
            <a:extLst>
              <a:ext uri="{FF2B5EF4-FFF2-40B4-BE49-F238E27FC236}">
                <a16:creationId xmlns:a16="http://schemas.microsoft.com/office/drawing/2014/main" id="{895D7F29-70A1-455B-962E-F98D10FD08FD}"/>
              </a:ext>
            </a:extLst>
          </p:cNvPr>
          <p:cNvSpPr>
            <a:spLocks noGrp="1"/>
          </p:cNvSpPr>
          <p:nvPr>
            <p:ph type="sldNum" sz="quarter" idx="12"/>
          </p:nvPr>
        </p:nvSpPr>
        <p:spPr/>
        <p:txBody>
          <a:bodyPr/>
          <a:lstStyle/>
          <a:p>
            <a:fld id="{055BF32D-CF4B-1B43-8AA7-7C8BB1DDF0EC}" type="slidenum">
              <a:rPr lang="fr-FR" smtClean="0"/>
              <a:pPr/>
              <a:t>19</a:t>
            </a:fld>
            <a:endParaRPr lang="fr-FR" dirty="0"/>
          </a:p>
        </p:txBody>
      </p:sp>
      <p:sp>
        <p:nvSpPr>
          <p:cNvPr id="4" name="Espace réservé du contenu vertical 3">
            <a:extLst>
              <a:ext uri="{FF2B5EF4-FFF2-40B4-BE49-F238E27FC236}">
                <a16:creationId xmlns:a16="http://schemas.microsoft.com/office/drawing/2014/main" id="{8E909F53-EA81-9E04-8E33-277E633AA703}"/>
              </a:ext>
            </a:extLst>
          </p:cNvPr>
          <p:cNvSpPr>
            <a:spLocks noGrp="1"/>
          </p:cNvSpPr>
          <p:nvPr>
            <p:ph orient="vert" sz="quarter" idx="13"/>
          </p:nvPr>
        </p:nvSpPr>
        <p:spPr/>
        <p:txBody>
          <a:bodyPr>
            <a:normAutofit fontScale="85000" lnSpcReduction="20000"/>
          </a:bodyPr>
          <a:lstStyle/>
          <a:p>
            <a:r>
              <a:rPr lang="fr-FR" sz="3200" b="1" dirty="0">
                <a:solidFill>
                  <a:schemeClr val="bg1"/>
                </a:solidFill>
              </a:rPr>
              <a:t>Activité 3</a:t>
            </a:r>
          </a:p>
        </p:txBody>
      </p:sp>
      <p:sp>
        <p:nvSpPr>
          <p:cNvPr id="5" name="Espace réservé du texte 4">
            <a:extLst>
              <a:ext uri="{FF2B5EF4-FFF2-40B4-BE49-F238E27FC236}">
                <a16:creationId xmlns:a16="http://schemas.microsoft.com/office/drawing/2014/main" id="{764F0837-906C-0DE8-1561-A56ACFE9D0E4}"/>
              </a:ext>
            </a:extLst>
          </p:cNvPr>
          <p:cNvSpPr>
            <a:spLocks noGrp="1"/>
          </p:cNvSpPr>
          <p:nvPr>
            <p:ph type="body" sz="quarter" idx="14"/>
          </p:nvPr>
        </p:nvSpPr>
        <p:spPr/>
        <p:txBody>
          <a:bodyPr/>
          <a:lstStyle/>
          <a:p>
            <a:pPr lvl="1"/>
            <a:r>
              <a:rPr lang="fr-FR" dirty="0"/>
              <a:t>Caractéristiques d’une situation de compétence</a:t>
            </a:r>
          </a:p>
        </p:txBody>
      </p:sp>
      <p:sp>
        <p:nvSpPr>
          <p:cNvPr id="38" name="Rectangle 37">
            <a:extLst>
              <a:ext uri="{FF2B5EF4-FFF2-40B4-BE49-F238E27FC236}">
                <a16:creationId xmlns:a16="http://schemas.microsoft.com/office/drawing/2014/main" id="{899FD03F-2AFC-8623-FF76-B6E4001EAE06}"/>
              </a:ext>
            </a:extLst>
          </p:cNvPr>
          <p:cNvSpPr/>
          <p:nvPr/>
        </p:nvSpPr>
        <p:spPr>
          <a:xfrm>
            <a:off x="2192587" y="1802909"/>
            <a:ext cx="8805151" cy="3320026"/>
          </a:xfrm>
          <a:prstGeom prst="rect">
            <a:avLst/>
          </a:prstGeom>
        </p:spPr>
        <p:txBody>
          <a:bodyPr/>
          <a:lstStyle/>
          <a:p>
            <a:pPr marL="457200" lvl="0" indent="-457200">
              <a:lnSpc>
                <a:spcPct val="150000"/>
              </a:lnSpc>
              <a:buClr>
                <a:srgbClr val="FFC000"/>
              </a:buClr>
              <a:buFont typeface="+mj-lt"/>
              <a:buAutoNum type="arabicPeriod"/>
            </a:pPr>
            <a:r>
              <a:rPr lang="fr-FR" sz="2800" b="1" dirty="0">
                <a:latin typeface="Noto Sans" panose="020B0502040504020204" pitchFamily="34"/>
                <a:ea typeface="Noto Sans" panose="020B0502040504020204" pitchFamily="34"/>
                <a:cs typeface="Noto Sans" panose="020B0502040504020204" pitchFamily="34"/>
              </a:rPr>
              <a:t>La complexité </a:t>
            </a:r>
            <a:endParaRPr lang="en-US" sz="2800" dirty="0">
              <a:latin typeface="Noto Sans" panose="020B0502040504020204" pitchFamily="34"/>
              <a:ea typeface="Noto Sans" panose="020B0502040504020204" pitchFamily="34"/>
              <a:cs typeface="Noto Sans" panose="020B0502040504020204" pitchFamily="34"/>
            </a:endParaRPr>
          </a:p>
          <a:p>
            <a:pPr marL="457200" lvl="0" indent="-457200">
              <a:lnSpc>
                <a:spcPct val="150000"/>
              </a:lnSpc>
              <a:buClr>
                <a:srgbClr val="FFC000"/>
              </a:buClr>
              <a:buFont typeface="+mj-lt"/>
              <a:buAutoNum type="arabicPeriod"/>
            </a:pPr>
            <a:r>
              <a:rPr lang="fr-FR" sz="2800" b="1" dirty="0">
                <a:latin typeface="Noto Sans" panose="020B0502040504020204" pitchFamily="34"/>
                <a:ea typeface="Noto Sans" panose="020B0502040504020204" pitchFamily="34"/>
                <a:cs typeface="Noto Sans" panose="020B0502040504020204" pitchFamily="34"/>
              </a:rPr>
              <a:t>La signifiance</a:t>
            </a:r>
            <a:endParaRPr lang="en-US" sz="2800" dirty="0">
              <a:latin typeface="Noto Sans" panose="020B0502040504020204" pitchFamily="34"/>
              <a:ea typeface="Noto Sans" panose="020B0502040504020204" pitchFamily="34"/>
              <a:cs typeface="Noto Sans" panose="020B0502040504020204" pitchFamily="34"/>
            </a:endParaRPr>
          </a:p>
          <a:p>
            <a:pPr marL="457200" lvl="0" indent="-457200">
              <a:lnSpc>
                <a:spcPct val="150000"/>
              </a:lnSpc>
              <a:buClr>
                <a:srgbClr val="FFC000"/>
              </a:buClr>
              <a:buFont typeface="+mj-lt"/>
              <a:buAutoNum type="arabicPeriod"/>
            </a:pPr>
            <a:r>
              <a:rPr lang="fr-FR" sz="2800" b="1" dirty="0">
                <a:latin typeface="Noto Sans" panose="020B0502040504020204" pitchFamily="34"/>
                <a:ea typeface="Noto Sans" panose="020B0502040504020204" pitchFamily="34"/>
                <a:cs typeface="Noto Sans" panose="020B0502040504020204" pitchFamily="34"/>
              </a:rPr>
              <a:t>La conformité</a:t>
            </a:r>
            <a:endParaRPr lang="en-US" sz="2800" dirty="0">
              <a:latin typeface="Noto Sans" panose="020B0502040504020204" pitchFamily="34"/>
              <a:ea typeface="Noto Sans" panose="020B0502040504020204" pitchFamily="34"/>
              <a:cs typeface="Noto Sans" panose="020B0502040504020204" pitchFamily="34"/>
            </a:endParaRPr>
          </a:p>
          <a:p>
            <a:pPr marL="457200" lvl="0" indent="-457200">
              <a:lnSpc>
                <a:spcPct val="150000"/>
              </a:lnSpc>
              <a:buClr>
                <a:srgbClr val="FFC000"/>
              </a:buClr>
              <a:buFont typeface="+mj-lt"/>
              <a:buAutoNum type="arabicPeriod"/>
            </a:pPr>
            <a:r>
              <a:rPr lang="fr-FR" sz="2800" b="1" dirty="0">
                <a:latin typeface="Noto Sans" panose="020B0502040504020204" pitchFamily="34"/>
                <a:ea typeface="Noto Sans" panose="020B0502040504020204" pitchFamily="34"/>
                <a:cs typeface="Noto Sans" panose="020B0502040504020204" pitchFamily="34"/>
              </a:rPr>
              <a:t>La pertinence de la structure</a:t>
            </a:r>
            <a:endParaRPr lang="en-US" sz="2800" dirty="0">
              <a:latin typeface="Noto Sans" panose="020B0502040504020204" pitchFamily="34"/>
              <a:ea typeface="Noto Sans" panose="020B0502040504020204" pitchFamily="34"/>
              <a:cs typeface="Noto Sans" panose="020B0502040504020204" pitchFamily="34"/>
            </a:endParaRPr>
          </a:p>
          <a:p>
            <a:pPr marL="457200" lvl="0" indent="-457200">
              <a:lnSpc>
                <a:spcPct val="150000"/>
              </a:lnSpc>
              <a:buClr>
                <a:srgbClr val="FFC000"/>
              </a:buClr>
              <a:buFont typeface="+mj-lt"/>
              <a:buAutoNum type="arabicPeriod"/>
            </a:pPr>
            <a:r>
              <a:rPr lang="fr-FR" sz="2800" b="1" dirty="0">
                <a:latin typeface="Noto Sans" panose="020B0502040504020204" pitchFamily="34"/>
                <a:ea typeface="Noto Sans" panose="020B0502040504020204" pitchFamily="34"/>
                <a:cs typeface="Noto Sans" panose="020B0502040504020204" pitchFamily="34"/>
              </a:rPr>
              <a:t>L’intégration d’instruments pour l’évaluation</a:t>
            </a:r>
            <a:endParaRPr lang="en-US" sz="2800" dirty="0">
              <a:latin typeface="Noto Sans" panose="020B0502040504020204" pitchFamily="34"/>
              <a:ea typeface="Noto Sans" panose="020B0502040504020204" pitchFamily="34"/>
              <a:cs typeface="Noto Sans" panose="020B0502040504020204" pitchFamily="34"/>
            </a:endParaRPr>
          </a:p>
        </p:txBody>
      </p:sp>
    </p:spTree>
    <p:extLst>
      <p:ext uri="{BB962C8B-B14F-4D97-AF65-F5344CB8AC3E}">
        <p14:creationId xmlns:p14="http://schemas.microsoft.com/office/powerpoint/2010/main" val="31817801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A686007B-518D-6FBA-FF9A-DE70910133D6}"/>
              </a:ext>
            </a:extLst>
          </p:cNvPr>
          <p:cNvSpPr>
            <a:spLocks noGrp="1"/>
          </p:cNvSpPr>
          <p:nvPr>
            <p:ph type="ftr" sz="quarter" idx="10"/>
          </p:nvPr>
        </p:nvSpPr>
        <p:spPr/>
        <p:txBody>
          <a:bodyPr/>
          <a:lstStyle/>
          <a:p>
            <a:r>
              <a:rPr lang="fr-FR"/>
              <a:t>APPRENDRE </a:t>
            </a:r>
            <a:r>
              <a:rPr lang="fr-FR" b="1">
                <a:solidFill>
                  <a:srgbClr val="FF0000"/>
                </a:solidFill>
              </a:rPr>
              <a:t>|</a:t>
            </a:r>
            <a:r>
              <a:rPr lang="fr-FR"/>
              <a:t> Module 7 </a:t>
            </a:r>
            <a:r>
              <a:rPr lang="fr-FR" b="1">
                <a:solidFill>
                  <a:srgbClr val="FF0000"/>
                </a:solidFill>
              </a:rPr>
              <a:t>|</a:t>
            </a:r>
            <a:r>
              <a:rPr lang="fr-FR"/>
              <a:t> </a:t>
            </a:r>
            <a:r>
              <a:rPr lang="fr-CA" b="1">
                <a:solidFill>
                  <a:schemeClr val="tx1">
                    <a:lumMod val="50000"/>
                    <a:lumOff val="50000"/>
                  </a:schemeClr>
                </a:solidFill>
              </a:rPr>
              <a:t>La planification d’une situation d’apprentissage</a:t>
            </a:r>
          </a:p>
        </p:txBody>
      </p:sp>
      <p:sp>
        <p:nvSpPr>
          <p:cNvPr id="3" name="Espace réservé du numéro de diapositive 2">
            <a:extLst>
              <a:ext uri="{FF2B5EF4-FFF2-40B4-BE49-F238E27FC236}">
                <a16:creationId xmlns:a16="http://schemas.microsoft.com/office/drawing/2014/main" id="{895D7F29-70A1-455B-962E-F98D10FD08FD}"/>
              </a:ext>
            </a:extLst>
          </p:cNvPr>
          <p:cNvSpPr>
            <a:spLocks noGrp="1"/>
          </p:cNvSpPr>
          <p:nvPr>
            <p:ph type="sldNum" sz="quarter" idx="12"/>
          </p:nvPr>
        </p:nvSpPr>
        <p:spPr/>
        <p:txBody>
          <a:bodyPr/>
          <a:lstStyle/>
          <a:p>
            <a:fld id="{055BF32D-CF4B-1B43-8AA7-7C8BB1DDF0EC}" type="slidenum">
              <a:rPr lang="fr-FR" smtClean="0"/>
              <a:pPr/>
              <a:t>20</a:t>
            </a:fld>
            <a:endParaRPr lang="fr-FR" dirty="0"/>
          </a:p>
        </p:txBody>
      </p:sp>
      <p:sp>
        <p:nvSpPr>
          <p:cNvPr id="4" name="Espace réservé du contenu vertical 3">
            <a:extLst>
              <a:ext uri="{FF2B5EF4-FFF2-40B4-BE49-F238E27FC236}">
                <a16:creationId xmlns:a16="http://schemas.microsoft.com/office/drawing/2014/main" id="{8E909F53-EA81-9E04-8E33-277E633AA703}"/>
              </a:ext>
            </a:extLst>
          </p:cNvPr>
          <p:cNvSpPr>
            <a:spLocks noGrp="1"/>
          </p:cNvSpPr>
          <p:nvPr>
            <p:ph orient="vert" sz="quarter" idx="13"/>
          </p:nvPr>
        </p:nvSpPr>
        <p:spPr/>
        <p:txBody>
          <a:bodyPr>
            <a:normAutofit fontScale="85000" lnSpcReduction="20000"/>
          </a:bodyPr>
          <a:lstStyle/>
          <a:p>
            <a:r>
              <a:rPr lang="fr-FR" sz="3200" b="1" dirty="0">
                <a:solidFill>
                  <a:schemeClr val="bg1"/>
                </a:solidFill>
              </a:rPr>
              <a:t>Activité 3</a:t>
            </a:r>
          </a:p>
        </p:txBody>
      </p:sp>
      <p:sp>
        <p:nvSpPr>
          <p:cNvPr id="5" name="Espace réservé du texte 4">
            <a:extLst>
              <a:ext uri="{FF2B5EF4-FFF2-40B4-BE49-F238E27FC236}">
                <a16:creationId xmlns:a16="http://schemas.microsoft.com/office/drawing/2014/main" id="{764F0837-906C-0DE8-1561-A56ACFE9D0E4}"/>
              </a:ext>
            </a:extLst>
          </p:cNvPr>
          <p:cNvSpPr>
            <a:spLocks noGrp="1"/>
          </p:cNvSpPr>
          <p:nvPr>
            <p:ph type="body" sz="quarter" idx="14"/>
          </p:nvPr>
        </p:nvSpPr>
        <p:spPr/>
        <p:txBody>
          <a:bodyPr/>
          <a:lstStyle/>
          <a:p>
            <a:pPr lvl="1"/>
            <a:r>
              <a:rPr lang="fr-FR" dirty="0"/>
              <a:t>Caractéristiques d’une situation de compétence</a:t>
            </a:r>
          </a:p>
        </p:txBody>
      </p:sp>
      <p:sp>
        <p:nvSpPr>
          <p:cNvPr id="38" name="Rectangle 37">
            <a:extLst>
              <a:ext uri="{FF2B5EF4-FFF2-40B4-BE49-F238E27FC236}">
                <a16:creationId xmlns:a16="http://schemas.microsoft.com/office/drawing/2014/main" id="{899FD03F-2AFC-8623-FF76-B6E4001EAE06}"/>
              </a:ext>
            </a:extLst>
          </p:cNvPr>
          <p:cNvSpPr/>
          <p:nvPr/>
        </p:nvSpPr>
        <p:spPr>
          <a:xfrm>
            <a:off x="1535881" y="782015"/>
            <a:ext cx="3268875" cy="707535"/>
          </a:xfrm>
          <a:prstGeom prst="rect">
            <a:avLst/>
          </a:prstGeom>
        </p:spPr>
        <p:txBody>
          <a:bodyPr/>
          <a:lstStyle/>
          <a:p>
            <a:pPr lvl="0">
              <a:lnSpc>
                <a:spcPct val="150000"/>
              </a:lnSpc>
              <a:buClr>
                <a:srgbClr val="FFC000"/>
              </a:buClr>
            </a:pPr>
            <a:r>
              <a:rPr lang="fr-FR" sz="2800" b="1" dirty="0">
                <a:solidFill>
                  <a:srgbClr val="FFC000"/>
                </a:solidFill>
                <a:latin typeface="Noto Sans" panose="020B0502040504020204" pitchFamily="34"/>
                <a:ea typeface="Noto Sans" panose="020B0502040504020204" pitchFamily="34"/>
                <a:cs typeface="Noto Sans" panose="020B0502040504020204" pitchFamily="34"/>
              </a:rPr>
              <a:t>1.</a:t>
            </a:r>
            <a:r>
              <a:rPr lang="fr-FR" sz="2800" b="1" dirty="0">
                <a:latin typeface="Noto Sans" panose="020B0502040504020204" pitchFamily="34"/>
                <a:ea typeface="Noto Sans" panose="020B0502040504020204" pitchFamily="34"/>
                <a:cs typeface="Noto Sans" panose="020B0502040504020204" pitchFamily="34"/>
              </a:rPr>
              <a:t> La complexité</a:t>
            </a:r>
            <a:endParaRPr lang="en-US" sz="2800" dirty="0">
              <a:latin typeface="Noto Sans" panose="020B0502040504020204" pitchFamily="34"/>
              <a:ea typeface="Noto Sans" panose="020B0502040504020204" pitchFamily="34"/>
              <a:cs typeface="Noto Sans" panose="020B0502040504020204" pitchFamily="34"/>
            </a:endParaRPr>
          </a:p>
        </p:txBody>
      </p:sp>
      <p:sp>
        <p:nvSpPr>
          <p:cNvPr id="6" name="ZoneTexte 5">
            <a:extLst>
              <a:ext uri="{FF2B5EF4-FFF2-40B4-BE49-F238E27FC236}">
                <a16:creationId xmlns:a16="http://schemas.microsoft.com/office/drawing/2014/main" id="{1409898E-BCCC-BB7A-422A-ACCDEDF9AAFB}"/>
              </a:ext>
            </a:extLst>
          </p:cNvPr>
          <p:cNvSpPr txBox="1"/>
          <p:nvPr/>
        </p:nvSpPr>
        <p:spPr>
          <a:xfrm>
            <a:off x="2100263" y="1597358"/>
            <a:ext cx="9537556" cy="1138773"/>
          </a:xfrm>
          <a:prstGeom prst="rect">
            <a:avLst/>
          </a:prstGeom>
          <a:noFill/>
        </p:spPr>
        <p:txBody>
          <a:bodyPr wrap="square" lIns="0" tIns="0" rIns="0" bIns="0">
            <a:spAutoFit/>
          </a:bodyPr>
          <a:lstStyle/>
          <a:p>
            <a:pPr marL="270000" indent="-270000">
              <a:spcAft>
                <a:spcPts val="600"/>
              </a:spcAft>
              <a:buClr>
                <a:srgbClr val="FFC000"/>
              </a:buClr>
              <a:buSzPct val="100000"/>
              <a:buFont typeface="Wingdings" pitchFamily="2" charset="2"/>
              <a:buChar char="§"/>
            </a:pPr>
            <a:r>
              <a:rPr lang="en-US" altLang="fr-FR" sz="1600" dirty="0">
                <a:latin typeface="Noto Sans" panose="020B0502040504020204" pitchFamily="34"/>
                <a:ea typeface="Noto Sans" panose="020B0502040504020204" pitchFamily="34"/>
                <a:cs typeface="Noto Sans" panose="020B0502040504020204" pitchFamily="34"/>
              </a:rPr>
              <a:t>La </a:t>
            </a:r>
            <a:r>
              <a:rPr lang="en-US" altLang="fr-FR" sz="1600" dirty="0" err="1">
                <a:latin typeface="Noto Sans" panose="020B0502040504020204" pitchFamily="34"/>
                <a:ea typeface="Noto Sans" panose="020B0502040504020204" pitchFamily="34"/>
                <a:cs typeface="Noto Sans" panose="020B0502040504020204" pitchFamily="34"/>
              </a:rPr>
              <a:t>présence</a:t>
            </a:r>
            <a:r>
              <a:rPr lang="en-US" altLang="fr-FR" sz="1600" dirty="0">
                <a:latin typeface="Noto Sans" panose="020B0502040504020204" pitchFamily="34"/>
                <a:ea typeface="Noto Sans" panose="020B0502040504020204" pitchFamily="34"/>
                <a:cs typeface="Noto Sans" panose="020B0502040504020204" pitchFamily="34"/>
              </a:rPr>
              <a:t> d’un </a:t>
            </a:r>
            <a:r>
              <a:rPr lang="en-US" altLang="fr-FR" sz="1600" dirty="0" err="1">
                <a:latin typeface="Noto Sans" panose="020B0502040504020204" pitchFamily="34"/>
                <a:ea typeface="Noto Sans" panose="020B0502040504020204" pitchFamily="34"/>
                <a:cs typeface="Noto Sans" panose="020B0502040504020204" pitchFamily="34"/>
              </a:rPr>
              <a:t>défi</a:t>
            </a:r>
            <a:r>
              <a:rPr lang="en-US" altLang="fr-FR" sz="1600" dirty="0">
                <a:latin typeface="Noto Sans" panose="020B0502040504020204" pitchFamily="34"/>
                <a:ea typeface="Noto Sans" panose="020B0502040504020204" pitchFamily="34"/>
                <a:cs typeface="Noto Sans" panose="020B0502040504020204" pitchFamily="34"/>
              </a:rPr>
              <a:t> </a:t>
            </a:r>
            <a:r>
              <a:rPr lang="en-US" altLang="fr-FR" sz="1600" dirty="0" err="1">
                <a:latin typeface="Noto Sans" panose="020B0502040504020204" pitchFamily="34"/>
                <a:ea typeface="Noto Sans" panose="020B0502040504020204" pitchFamily="34"/>
                <a:cs typeface="Noto Sans" panose="020B0502040504020204" pitchFamily="34"/>
              </a:rPr>
              <a:t>à</a:t>
            </a:r>
            <a:r>
              <a:rPr lang="en-US" altLang="fr-FR" sz="1600" dirty="0">
                <a:latin typeface="Noto Sans" panose="020B0502040504020204" pitchFamily="34"/>
                <a:ea typeface="Noto Sans" panose="020B0502040504020204" pitchFamily="34"/>
                <a:cs typeface="Noto Sans" panose="020B0502040504020204" pitchFamily="34"/>
              </a:rPr>
              <a:t> </a:t>
            </a:r>
            <a:r>
              <a:rPr lang="en-US" altLang="fr-FR" sz="1600" dirty="0" err="1">
                <a:latin typeface="Noto Sans" panose="020B0502040504020204" pitchFamily="34"/>
                <a:ea typeface="Noto Sans" panose="020B0502040504020204" pitchFamily="34"/>
                <a:cs typeface="Noto Sans" panose="020B0502040504020204" pitchFamily="34"/>
              </a:rPr>
              <a:t>relever</a:t>
            </a:r>
            <a:r>
              <a:rPr lang="en-US" altLang="fr-FR" sz="1600" dirty="0">
                <a:latin typeface="Noto Sans" panose="020B0502040504020204" pitchFamily="34"/>
                <a:ea typeface="Noto Sans" panose="020B0502040504020204" pitchFamily="34"/>
                <a:cs typeface="Noto Sans" panose="020B0502040504020204" pitchFamily="34"/>
              </a:rPr>
              <a:t> </a:t>
            </a:r>
            <a:r>
              <a:rPr lang="en-US" altLang="fr-FR" sz="1600" dirty="0" err="1">
                <a:latin typeface="Noto Sans" panose="020B0502040504020204" pitchFamily="34"/>
                <a:ea typeface="Noto Sans" panose="020B0502040504020204" pitchFamily="34"/>
                <a:cs typeface="Noto Sans" panose="020B0502040504020204" pitchFamily="34"/>
              </a:rPr>
              <a:t>ou</a:t>
            </a:r>
            <a:r>
              <a:rPr lang="en-US" altLang="fr-FR" sz="1600" dirty="0">
                <a:latin typeface="Noto Sans" panose="020B0502040504020204" pitchFamily="34"/>
                <a:ea typeface="Noto Sans" panose="020B0502040504020204" pitchFamily="34"/>
                <a:cs typeface="Noto Sans" panose="020B0502040504020204" pitchFamily="34"/>
              </a:rPr>
              <a:t> d’un obstacle </a:t>
            </a:r>
            <a:r>
              <a:rPr lang="en-US" altLang="fr-FR" sz="1600" dirty="0" err="1">
                <a:latin typeface="Noto Sans" panose="020B0502040504020204" pitchFamily="34"/>
                <a:ea typeface="Noto Sans" panose="020B0502040504020204" pitchFamily="34"/>
                <a:cs typeface="Noto Sans" panose="020B0502040504020204" pitchFamily="34"/>
              </a:rPr>
              <a:t>à</a:t>
            </a:r>
            <a:r>
              <a:rPr lang="en-US" altLang="fr-FR" sz="1600" dirty="0">
                <a:latin typeface="Noto Sans" panose="020B0502040504020204" pitchFamily="34"/>
                <a:ea typeface="Noto Sans" panose="020B0502040504020204" pitchFamily="34"/>
                <a:cs typeface="Noto Sans" panose="020B0502040504020204" pitchFamily="34"/>
              </a:rPr>
              <a:t> </a:t>
            </a:r>
            <a:r>
              <a:rPr lang="en-US" altLang="fr-FR" sz="1600" dirty="0" err="1">
                <a:latin typeface="Noto Sans" panose="020B0502040504020204" pitchFamily="34"/>
                <a:ea typeface="Noto Sans" panose="020B0502040504020204" pitchFamily="34"/>
                <a:cs typeface="Noto Sans" panose="020B0502040504020204" pitchFamily="34"/>
              </a:rPr>
              <a:t>surmonter</a:t>
            </a:r>
            <a:r>
              <a:rPr lang="en-US" altLang="fr-FR" sz="1600" dirty="0">
                <a:latin typeface="Noto Sans" panose="020B0502040504020204" pitchFamily="34"/>
                <a:ea typeface="Noto Sans" panose="020B0502040504020204" pitchFamily="34"/>
                <a:cs typeface="Noto Sans" panose="020B0502040504020204" pitchFamily="34"/>
              </a:rPr>
              <a:t> </a:t>
            </a:r>
            <a:r>
              <a:rPr lang="en-US" altLang="fr-FR" sz="1600" dirty="0" err="1">
                <a:latin typeface="Noto Sans" panose="020B0502040504020204" pitchFamily="34"/>
                <a:ea typeface="Noto Sans" panose="020B0502040504020204" pitchFamily="34"/>
                <a:cs typeface="Noto Sans" panose="020B0502040504020204" pitchFamily="34"/>
              </a:rPr>
              <a:t>amène</a:t>
            </a:r>
            <a:r>
              <a:rPr lang="en-US" altLang="fr-FR" sz="1600" dirty="0">
                <a:latin typeface="Noto Sans" panose="020B0502040504020204" pitchFamily="34"/>
                <a:ea typeface="Noto Sans" panose="020B0502040504020204" pitchFamily="34"/>
                <a:cs typeface="Noto Sans" panose="020B0502040504020204" pitchFamily="34"/>
              </a:rPr>
              <a:t> </a:t>
            </a:r>
            <a:r>
              <a:rPr lang="en-US" altLang="fr-FR" sz="1600" dirty="0" err="1">
                <a:latin typeface="Noto Sans" panose="020B0502040504020204" pitchFamily="34"/>
                <a:ea typeface="Noto Sans" panose="020B0502040504020204" pitchFamily="34"/>
                <a:cs typeface="Noto Sans" panose="020B0502040504020204" pitchFamily="34"/>
              </a:rPr>
              <a:t>l’élève</a:t>
            </a:r>
            <a:r>
              <a:rPr lang="en-US" altLang="fr-FR" sz="1600" dirty="0">
                <a:latin typeface="Noto Sans" panose="020B0502040504020204" pitchFamily="34"/>
                <a:ea typeface="Noto Sans" panose="020B0502040504020204" pitchFamily="34"/>
                <a:cs typeface="Noto Sans" panose="020B0502040504020204" pitchFamily="34"/>
              </a:rPr>
              <a:t> </a:t>
            </a:r>
            <a:r>
              <a:rPr lang="en-US" altLang="fr-FR" sz="1600" dirty="0" err="1">
                <a:latin typeface="Noto Sans" panose="020B0502040504020204" pitchFamily="34"/>
                <a:ea typeface="Noto Sans" panose="020B0502040504020204" pitchFamily="34"/>
                <a:cs typeface="Noto Sans" panose="020B0502040504020204" pitchFamily="34"/>
              </a:rPr>
              <a:t>à</a:t>
            </a:r>
            <a:r>
              <a:rPr lang="en-US" altLang="fr-FR" sz="1600" dirty="0">
                <a:latin typeface="Noto Sans" panose="020B0502040504020204" pitchFamily="34"/>
                <a:ea typeface="Noto Sans" panose="020B0502040504020204" pitchFamily="34"/>
                <a:cs typeface="Noto Sans" panose="020B0502040504020204" pitchFamily="34"/>
              </a:rPr>
              <a:t> </a:t>
            </a:r>
            <a:r>
              <a:rPr lang="en-US" altLang="fr-FR" sz="1600" dirty="0" err="1">
                <a:latin typeface="Noto Sans" panose="020B0502040504020204" pitchFamily="34"/>
                <a:ea typeface="Noto Sans" panose="020B0502040504020204" pitchFamily="34"/>
                <a:cs typeface="Noto Sans" panose="020B0502040504020204" pitchFamily="34"/>
              </a:rPr>
              <a:t>résoudre</a:t>
            </a:r>
            <a:r>
              <a:rPr lang="en-US" altLang="fr-FR" sz="1600" dirty="0">
                <a:latin typeface="Noto Sans" panose="020B0502040504020204" pitchFamily="34"/>
                <a:ea typeface="Noto Sans" panose="020B0502040504020204" pitchFamily="34"/>
                <a:cs typeface="Noto Sans" panose="020B0502040504020204" pitchFamily="34"/>
              </a:rPr>
              <a:t> </a:t>
            </a:r>
            <a:br>
              <a:rPr lang="en-US" altLang="fr-FR" sz="1600" dirty="0">
                <a:latin typeface="Noto Sans" panose="020B0502040504020204" pitchFamily="34"/>
                <a:ea typeface="Noto Sans" panose="020B0502040504020204" pitchFamily="34"/>
                <a:cs typeface="Noto Sans" panose="020B0502040504020204" pitchFamily="34"/>
              </a:rPr>
            </a:br>
            <a:r>
              <a:rPr lang="en-US" altLang="fr-FR" sz="1600" dirty="0">
                <a:latin typeface="Noto Sans" panose="020B0502040504020204" pitchFamily="34"/>
                <a:ea typeface="Noto Sans" panose="020B0502040504020204" pitchFamily="34"/>
                <a:cs typeface="Noto Sans" panose="020B0502040504020204" pitchFamily="34"/>
              </a:rPr>
              <a:t>un </a:t>
            </a:r>
            <a:r>
              <a:rPr lang="en-US" altLang="fr-FR" sz="1600" dirty="0" err="1">
                <a:latin typeface="Noto Sans" panose="020B0502040504020204" pitchFamily="34"/>
                <a:ea typeface="Noto Sans" panose="020B0502040504020204" pitchFamily="34"/>
                <a:cs typeface="Noto Sans" panose="020B0502040504020204" pitchFamily="34"/>
              </a:rPr>
              <a:t>problème</a:t>
            </a:r>
            <a:r>
              <a:rPr lang="en-US" altLang="fr-FR" sz="1600" dirty="0">
                <a:latin typeface="Noto Sans" panose="020B0502040504020204" pitchFamily="34"/>
                <a:ea typeface="Noto Sans" panose="020B0502040504020204" pitchFamily="34"/>
                <a:cs typeface="Noto Sans" panose="020B0502040504020204" pitchFamily="34"/>
              </a:rPr>
              <a:t>.</a:t>
            </a:r>
          </a:p>
          <a:p>
            <a:pPr marL="270000" indent="-270000">
              <a:spcAft>
                <a:spcPts val="600"/>
              </a:spcAft>
              <a:buClr>
                <a:srgbClr val="FFC000"/>
              </a:buClr>
              <a:buSzPct val="100000"/>
              <a:buFont typeface="Wingdings" pitchFamily="2" charset="2"/>
              <a:buChar char="§"/>
            </a:pPr>
            <a:r>
              <a:rPr lang="en-US" altLang="fr-FR" sz="1600" dirty="0" err="1">
                <a:latin typeface="Noto Sans" panose="020B0502040504020204" pitchFamily="34"/>
                <a:ea typeface="Noto Sans" panose="020B0502040504020204" pitchFamily="34"/>
                <a:cs typeface="Noto Sans" panose="020B0502040504020204" pitchFamily="34"/>
              </a:rPr>
              <a:t>Toutes</a:t>
            </a:r>
            <a:r>
              <a:rPr lang="en-US" altLang="fr-FR" sz="1600" dirty="0">
                <a:latin typeface="Noto Sans" panose="020B0502040504020204" pitchFamily="34"/>
                <a:ea typeface="Noto Sans" panose="020B0502040504020204" pitchFamily="34"/>
                <a:cs typeface="Noto Sans" panose="020B0502040504020204" pitchFamily="34"/>
              </a:rPr>
              <a:t> les </a:t>
            </a:r>
            <a:r>
              <a:rPr lang="en-US" altLang="fr-FR" sz="1600" dirty="0" err="1">
                <a:latin typeface="Noto Sans" panose="020B0502040504020204" pitchFamily="34"/>
                <a:ea typeface="Noto Sans" panose="020B0502040504020204" pitchFamily="34"/>
                <a:cs typeface="Noto Sans" panose="020B0502040504020204" pitchFamily="34"/>
              </a:rPr>
              <a:t>tâches</a:t>
            </a:r>
            <a:r>
              <a:rPr lang="en-US" altLang="fr-FR" sz="1600" dirty="0">
                <a:latin typeface="Noto Sans" panose="020B0502040504020204" pitchFamily="34"/>
                <a:ea typeface="Noto Sans" panose="020B0502040504020204" pitchFamily="34"/>
                <a:cs typeface="Noto Sans" panose="020B0502040504020204" pitchFamily="34"/>
              </a:rPr>
              <a:t> </a:t>
            </a:r>
            <a:r>
              <a:rPr lang="en-US" altLang="fr-FR" sz="1600" dirty="0" err="1">
                <a:latin typeface="Noto Sans" panose="020B0502040504020204" pitchFamily="34"/>
                <a:ea typeface="Noto Sans" panose="020B0502040504020204" pitchFamily="34"/>
                <a:cs typeface="Noto Sans" panose="020B0502040504020204" pitchFamily="34"/>
              </a:rPr>
              <a:t>contribuent</a:t>
            </a:r>
            <a:r>
              <a:rPr lang="en-US" altLang="fr-FR" sz="1600" dirty="0">
                <a:latin typeface="Noto Sans" panose="020B0502040504020204" pitchFamily="34"/>
                <a:ea typeface="Noto Sans" panose="020B0502040504020204" pitchFamily="34"/>
                <a:cs typeface="Noto Sans" panose="020B0502040504020204" pitchFamily="34"/>
              </a:rPr>
              <a:t> à la </a:t>
            </a:r>
            <a:r>
              <a:rPr lang="en-US" altLang="fr-FR" sz="1600" dirty="0" err="1">
                <a:latin typeface="Noto Sans" panose="020B0502040504020204" pitchFamily="34"/>
                <a:ea typeface="Noto Sans" panose="020B0502040504020204" pitchFamily="34"/>
                <a:cs typeface="Noto Sans" panose="020B0502040504020204" pitchFamily="34"/>
              </a:rPr>
              <a:t>résolution</a:t>
            </a:r>
            <a:r>
              <a:rPr lang="en-US" altLang="fr-FR" sz="1600" dirty="0">
                <a:latin typeface="Noto Sans" panose="020B0502040504020204" pitchFamily="34"/>
                <a:ea typeface="Noto Sans" panose="020B0502040504020204" pitchFamily="34"/>
                <a:cs typeface="Noto Sans" panose="020B0502040504020204" pitchFamily="34"/>
              </a:rPr>
              <a:t> de </a:t>
            </a:r>
            <a:r>
              <a:rPr lang="en-US" altLang="fr-FR" sz="1600" dirty="0" err="1">
                <a:latin typeface="Noto Sans" panose="020B0502040504020204" pitchFamily="34"/>
                <a:ea typeface="Noto Sans" panose="020B0502040504020204" pitchFamily="34"/>
                <a:cs typeface="Noto Sans" panose="020B0502040504020204" pitchFamily="34"/>
              </a:rPr>
              <a:t>ce</a:t>
            </a:r>
            <a:r>
              <a:rPr lang="en-US" altLang="fr-FR" sz="1600" dirty="0">
                <a:latin typeface="Noto Sans" panose="020B0502040504020204" pitchFamily="34"/>
                <a:ea typeface="Noto Sans" panose="020B0502040504020204" pitchFamily="34"/>
                <a:cs typeface="Noto Sans" panose="020B0502040504020204" pitchFamily="34"/>
              </a:rPr>
              <a:t> </a:t>
            </a:r>
            <a:r>
              <a:rPr lang="en-US" altLang="fr-FR" sz="1600" dirty="0" err="1">
                <a:latin typeface="Noto Sans" panose="020B0502040504020204" pitchFamily="34"/>
                <a:ea typeface="Noto Sans" panose="020B0502040504020204" pitchFamily="34"/>
                <a:cs typeface="Noto Sans" panose="020B0502040504020204" pitchFamily="34"/>
              </a:rPr>
              <a:t>problème</a:t>
            </a:r>
            <a:r>
              <a:rPr lang="en-US" altLang="fr-FR" sz="1600" dirty="0">
                <a:latin typeface="Noto Sans" panose="020B0502040504020204" pitchFamily="34"/>
                <a:ea typeface="Noto Sans" panose="020B0502040504020204" pitchFamily="34"/>
                <a:cs typeface="Noto Sans" panose="020B0502040504020204" pitchFamily="34"/>
              </a:rPr>
              <a:t> et </a:t>
            </a:r>
            <a:r>
              <a:rPr lang="en-US" altLang="fr-FR" sz="1600" dirty="0" err="1">
                <a:latin typeface="Noto Sans" panose="020B0502040504020204" pitchFamily="34"/>
                <a:ea typeface="Noto Sans" panose="020B0502040504020204" pitchFamily="34"/>
                <a:cs typeface="Noto Sans" panose="020B0502040504020204" pitchFamily="34"/>
              </a:rPr>
              <a:t>favorisent</a:t>
            </a:r>
            <a:r>
              <a:rPr lang="en-US" altLang="fr-FR" sz="1600" dirty="0">
                <a:latin typeface="Noto Sans" panose="020B0502040504020204" pitchFamily="34"/>
                <a:ea typeface="Noto Sans" panose="020B0502040504020204" pitchFamily="34"/>
                <a:cs typeface="Noto Sans" panose="020B0502040504020204" pitchFamily="34"/>
              </a:rPr>
              <a:t> le </a:t>
            </a:r>
            <a:r>
              <a:rPr lang="en-US" altLang="fr-FR" sz="1600" dirty="0" err="1">
                <a:latin typeface="Noto Sans" panose="020B0502040504020204" pitchFamily="34"/>
                <a:ea typeface="Noto Sans" panose="020B0502040504020204" pitchFamily="34"/>
                <a:cs typeface="Noto Sans" panose="020B0502040504020204" pitchFamily="34"/>
              </a:rPr>
              <a:t>transfert</a:t>
            </a:r>
            <a:r>
              <a:rPr lang="en-US" altLang="fr-FR" sz="1600" dirty="0">
                <a:latin typeface="Noto Sans" panose="020B0502040504020204" pitchFamily="34"/>
                <a:ea typeface="Noto Sans" panose="020B0502040504020204" pitchFamily="34"/>
                <a:cs typeface="Noto Sans" panose="020B0502040504020204" pitchFamily="34"/>
              </a:rPr>
              <a:t>.</a:t>
            </a:r>
          </a:p>
          <a:p>
            <a:pPr marL="270000" indent="-270000">
              <a:spcAft>
                <a:spcPts val="600"/>
              </a:spcAft>
              <a:buClr>
                <a:srgbClr val="FFC000"/>
              </a:buClr>
              <a:buSzPct val="100000"/>
              <a:buFont typeface="Wingdings" pitchFamily="2" charset="2"/>
              <a:buChar char="§"/>
            </a:pPr>
            <a:r>
              <a:rPr lang="en-US" altLang="fr-FR" sz="1600" dirty="0" err="1">
                <a:latin typeface="Noto Sans" panose="020B0502040504020204" pitchFamily="34"/>
                <a:ea typeface="Noto Sans" panose="020B0502040504020204" pitchFamily="34"/>
                <a:cs typeface="Noto Sans" panose="020B0502040504020204" pitchFamily="34"/>
              </a:rPr>
              <a:t>L’élève</a:t>
            </a:r>
            <a:r>
              <a:rPr lang="en-US" altLang="fr-FR" sz="1600" dirty="0">
                <a:latin typeface="Noto Sans" panose="020B0502040504020204" pitchFamily="34"/>
                <a:ea typeface="Noto Sans" panose="020B0502040504020204" pitchFamily="34"/>
                <a:cs typeface="Noto Sans" panose="020B0502040504020204" pitchFamily="34"/>
              </a:rPr>
              <a:t> </a:t>
            </a:r>
            <a:r>
              <a:rPr lang="en-US" altLang="fr-FR" sz="1600" dirty="0" err="1">
                <a:latin typeface="Noto Sans" panose="020B0502040504020204" pitchFamily="34"/>
                <a:ea typeface="Noto Sans" panose="020B0502040504020204" pitchFamily="34"/>
                <a:cs typeface="Noto Sans" panose="020B0502040504020204" pitchFamily="34"/>
              </a:rPr>
              <a:t>mobilise</a:t>
            </a:r>
            <a:r>
              <a:rPr lang="en-US" altLang="fr-FR" sz="1600" dirty="0">
                <a:latin typeface="Noto Sans" panose="020B0502040504020204" pitchFamily="34"/>
                <a:ea typeface="Noto Sans" panose="020B0502040504020204" pitchFamily="34"/>
                <a:cs typeface="Noto Sans" panose="020B0502040504020204" pitchFamily="34"/>
              </a:rPr>
              <a:t> un ensemble de </a:t>
            </a:r>
            <a:r>
              <a:rPr lang="en-US" altLang="fr-FR" sz="1600" dirty="0" err="1">
                <a:latin typeface="Noto Sans" panose="020B0502040504020204" pitchFamily="34"/>
                <a:ea typeface="Noto Sans" panose="020B0502040504020204" pitchFamily="34"/>
                <a:cs typeface="Noto Sans" panose="020B0502040504020204" pitchFamily="34"/>
              </a:rPr>
              <a:t>ressources</a:t>
            </a:r>
            <a:r>
              <a:rPr lang="en-US" altLang="fr-FR" sz="1600" dirty="0">
                <a:latin typeface="Noto Sans" panose="020B0502040504020204" pitchFamily="34"/>
                <a:ea typeface="Noto Sans" panose="020B0502040504020204" pitchFamily="34"/>
                <a:cs typeface="Noto Sans" panose="020B0502040504020204" pitchFamily="34"/>
              </a:rPr>
              <a:t> dans </a:t>
            </a:r>
            <a:r>
              <a:rPr lang="en-US" altLang="fr-FR" sz="1600" dirty="0" err="1">
                <a:latin typeface="Noto Sans" panose="020B0502040504020204" pitchFamily="34"/>
                <a:ea typeface="Noto Sans" panose="020B0502040504020204" pitchFamily="34"/>
                <a:cs typeface="Noto Sans" panose="020B0502040504020204" pitchFamily="34"/>
              </a:rPr>
              <a:t>une</a:t>
            </a:r>
            <a:r>
              <a:rPr lang="en-US" altLang="fr-FR" sz="1600" dirty="0">
                <a:latin typeface="Noto Sans" panose="020B0502040504020204" pitchFamily="34"/>
                <a:ea typeface="Noto Sans" panose="020B0502040504020204" pitchFamily="34"/>
                <a:cs typeface="Noto Sans" panose="020B0502040504020204" pitchFamily="34"/>
              </a:rPr>
              <a:t> production unique.</a:t>
            </a:r>
          </a:p>
        </p:txBody>
      </p:sp>
      <p:graphicFrame>
        <p:nvGraphicFramePr>
          <p:cNvPr id="7" name="Tableau 6">
            <a:extLst>
              <a:ext uri="{FF2B5EF4-FFF2-40B4-BE49-F238E27FC236}">
                <a16:creationId xmlns:a16="http://schemas.microsoft.com/office/drawing/2014/main" id="{E6D5EC89-BD85-3C1F-B692-C140650E0ADC}"/>
              </a:ext>
            </a:extLst>
          </p:cNvPr>
          <p:cNvGraphicFramePr>
            <a:graphicFrameLocks noGrp="1"/>
          </p:cNvGraphicFramePr>
          <p:nvPr>
            <p:extLst>
              <p:ext uri="{D42A27DB-BD31-4B8C-83A1-F6EECF244321}">
                <p14:modId xmlns:p14="http://schemas.microsoft.com/office/powerpoint/2010/main" val="1118228663"/>
              </p:ext>
            </p:extLst>
          </p:nvPr>
        </p:nvGraphicFramePr>
        <p:xfrm>
          <a:off x="2100263" y="3135852"/>
          <a:ext cx="9321421" cy="2454720"/>
        </p:xfrm>
        <a:graphic>
          <a:graphicData uri="http://schemas.openxmlformats.org/drawingml/2006/table">
            <a:tbl>
              <a:tblPr firstRow="1" firstCol="1" bandCol="1">
                <a:tableStyleId>{93296810-A885-4BE3-A3E7-6D5BEEA58F35}</a:tableStyleId>
              </a:tblPr>
              <a:tblGrid>
                <a:gridCol w="1864284">
                  <a:extLst>
                    <a:ext uri="{9D8B030D-6E8A-4147-A177-3AD203B41FA5}">
                      <a16:colId xmlns:a16="http://schemas.microsoft.com/office/drawing/2014/main" val="959611421"/>
                    </a:ext>
                  </a:extLst>
                </a:gridCol>
                <a:gridCol w="1864284">
                  <a:extLst>
                    <a:ext uri="{9D8B030D-6E8A-4147-A177-3AD203B41FA5}">
                      <a16:colId xmlns:a16="http://schemas.microsoft.com/office/drawing/2014/main" val="3572896588"/>
                    </a:ext>
                  </a:extLst>
                </a:gridCol>
                <a:gridCol w="1864284">
                  <a:extLst>
                    <a:ext uri="{9D8B030D-6E8A-4147-A177-3AD203B41FA5}">
                      <a16:colId xmlns:a16="http://schemas.microsoft.com/office/drawing/2014/main" val="3490533363"/>
                    </a:ext>
                  </a:extLst>
                </a:gridCol>
                <a:gridCol w="1970912">
                  <a:extLst>
                    <a:ext uri="{9D8B030D-6E8A-4147-A177-3AD203B41FA5}">
                      <a16:colId xmlns:a16="http://schemas.microsoft.com/office/drawing/2014/main" val="855160812"/>
                    </a:ext>
                  </a:extLst>
                </a:gridCol>
                <a:gridCol w="1757657">
                  <a:extLst>
                    <a:ext uri="{9D8B030D-6E8A-4147-A177-3AD203B41FA5}">
                      <a16:colId xmlns:a16="http://schemas.microsoft.com/office/drawing/2014/main" val="874080190"/>
                    </a:ext>
                  </a:extLst>
                </a:gridCol>
              </a:tblGrid>
              <a:tr h="581284">
                <a:tc>
                  <a:txBody>
                    <a:bodyPr/>
                    <a:lstStyle/>
                    <a:p>
                      <a:endParaRPr lang="fr-FR" sz="1400" dirty="0">
                        <a:latin typeface="Noto Sans" panose="020B0502040504020204" pitchFamily="34" charset="0"/>
                        <a:ea typeface="Noto Sans" panose="020B0502040504020204" pitchFamily="34" charset="0"/>
                        <a:cs typeface="Noto Sans" panose="020B0502040504020204" pitchFamily="34" charset="0"/>
                      </a:endParaRPr>
                    </a:p>
                  </a:txBody>
                  <a:tcPr marL="180000" marR="180000" marT="72000" marB="72000" anchor="ctr">
                    <a:noFill/>
                  </a:tcPr>
                </a:tc>
                <a:tc>
                  <a:txBody>
                    <a:bodyPr/>
                    <a:lstStyle/>
                    <a:p>
                      <a:pPr algn="ctr"/>
                      <a:r>
                        <a:rPr lang="fr-FR" sz="1800"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A</a:t>
                      </a:r>
                      <a:r>
                        <a:rPr lang="fr-FR" sz="1400" b="1">
                          <a:solidFill>
                            <a:schemeClr val="bg1"/>
                          </a:solidFill>
                          <a:effectLst/>
                          <a:latin typeface="Noto Sans" panose="020B0502040504020204" pitchFamily="34" charset="0"/>
                          <a:ea typeface="Noto Sans" panose="020B0502040504020204" pitchFamily="34" charset="0"/>
                          <a:cs typeface="Noto Sans" panose="020B0502040504020204" pitchFamily="34" charset="0"/>
                        </a:rPr>
                        <a:t> </a:t>
                      </a:r>
                      <a:br>
                        <a:rPr lang="fr-FR" sz="1400" b="1">
                          <a:solidFill>
                            <a:schemeClr val="bg1"/>
                          </a:solidFill>
                          <a:effectLst/>
                          <a:latin typeface="Noto Sans" panose="020B0502040504020204" pitchFamily="34" charset="0"/>
                          <a:ea typeface="Noto Sans" panose="020B0502040504020204" pitchFamily="34" charset="0"/>
                          <a:cs typeface="Noto Sans" panose="020B0502040504020204" pitchFamily="34" charset="0"/>
                        </a:rPr>
                      </a:br>
                      <a:r>
                        <a:rPr lang="fr-FR" sz="1400" b="1">
                          <a:solidFill>
                            <a:schemeClr val="bg1"/>
                          </a:solidFill>
                          <a:effectLst/>
                          <a:latin typeface="Noto Sans" panose="020B0502040504020204" pitchFamily="34" charset="0"/>
                          <a:ea typeface="Noto Sans" panose="020B0502040504020204" pitchFamily="34" charset="0"/>
                          <a:cs typeface="Noto Sans" panose="020B0502040504020204" pitchFamily="34" charset="0"/>
                        </a:rPr>
                        <a:t>SAE</a:t>
                      </a:r>
                      <a:r>
                        <a:rPr lang="fr-FR" sz="1400"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 exemplaire</a:t>
                      </a:r>
                      <a:endParaRPr lang="fr-CA" sz="1400" i="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180000" marR="180000" marT="72000" marB="72000" anchor="ctr"/>
                </a:tc>
                <a:tc>
                  <a:txBody>
                    <a:bodyPr/>
                    <a:lstStyle/>
                    <a:p>
                      <a:pPr algn="ctr"/>
                      <a:r>
                        <a:rPr lang="fr-FR" sz="1800"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B</a:t>
                      </a:r>
                      <a:r>
                        <a:rPr lang="fr-FR" sz="1400" b="1">
                          <a:solidFill>
                            <a:schemeClr val="bg1"/>
                          </a:solidFill>
                          <a:effectLst/>
                          <a:latin typeface="Noto Sans" panose="020B0502040504020204" pitchFamily="34" charset="0"/>
                          <a:ea typeface="Noto Sans" panose="020B0502040504020204" pitchFamily="34" charset="0"/>
                          <a:cs typeface="Noto Sans" panose="020B0502040504020204" pitchFamily="34" charset="0"/>
                        </a:rPr>
                        <a:t> </a:t>
                      </a:r>
                      <a:br>
                        <a:rPr lang="fr-FR" sz="1400" b="1">
                          <a:solidFill>
                            <a:schemeClr val="bg1"/>
                          </a:solidFill>
                          <a:effectLst/>
                          <a:latin typeface="Noto Sans" panose="020B0502040504020204" pitchFamily="34" charset="0"/>
                          <a:ea typeface="Noto Sans" panose="020B0502040504020204" pitchFamily="34" charset="0"/>
                          <a:cs typeface="Noto Sans" panose="020B0502040504020204" pitchFamily="34" charset="0"/>
                        </a:rPr>
                      </a:br>
                      <a:r>
                        <a:rPr lang="fr-FR" sz="1400" b="1">
                          <a:solidFill>
                            <a:schemeClr val="bg1"/>
                          </a:solidFill>
                          <a:effectLst/>
                          <a:latin typeface="Noto Sans" panose="020B0502040504020204" pitchFamily="34" charset="0"/>
                          <a:ea typeface="Noto Sans" panose="020B0502040504020204" pitchFamily="34" charset="0"/>
                          <a:cs typeface="Noto Sans" panose="020B0502040504020204" pitchFamily="34" charset="0"/>
                        </a:rPr>
                        <a:t>SAE</a:t>
                      </a:r>
                      <a:r>
                        <a:rPr lang="fr-FR" sz="1400"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 pertinente</a:t>
                      </a:r>
                      <a:endParaRPr lang="fr-CA" sz="1400" i="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180000" marR="180000" marT="72000" marB="72000" anchor="ctr"/>
                </a:tc>
                <a:tc>
                  <a:txBody>
                    <a:bodyPr/>
                    <a:lstStyle/>
                    <a:p>
                      <a:pPr algn="ctr"/>
                      <a:r>
                        <a:rPr lang="fr-FR" sz="1800"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C</a:t>
                      </a:r>
                      <a:r>
                        <a:rPr lang="fr-FR" sz="1400" b="1">
                          <a:solidFill>
                            <a:schemeClr val="bg1"/>
                          </a:solidFill>
                          <a:effectLst/>
                          <a:latin typeface="Noto Sans" panose="020B0502040504020204" pitchFamily="34" charset="0"/>
                          <a:ea typeface="Noto Sans" panose="020B0502040504020204" pitchFamily="34" charset="0"/>
                          <a:cs typeface="Noto Sans" panose="020B0502040504020204" pitchFamily="34" charset="0"/>
                        </a:rPr>
                        <a:t> </a:t>
                      </a:r>
                      <a:br>
                        <a:rPr lang="fr-FR" sz="1400" b="1">
                          <a:solidFill>
                            <a:schemeClr val="bg1"/>
                          </a:solidFill>
                          <a:effectLst/>
                          <a:latin typeface="Noto Sans" panose="020B0502040504020204" pitchFamily="34" charset="0"/>
                          <a:ea typeface="Noto Sans" panose="020B0502040504020204" pitchFamily="34" charset="0"/>
                          <a:cs typeface="Noto Sans" panose="020B0502040504020204" pitchFamily="34" charset="0"/>
                        </a:rPr>
                      </a:br>
                      <a:r>
                        <a:rPr lang="fr-FR" sz="1400" b="1">
                          <a:solidFill>
                            <a:schemeClr val="bg1"/>
                          </a:solidFill>
                          <a:effectLst/>
                          <a:latin typeface="Noto Sans" panose="020B0502040504020204" pitchFamily="34" charset="0"/>
                          <a:ea typeface="Noto Sans" panose="020B0502040504020204" pitchFamily="34" charset="0"/>
                          <a:cs typeface="Noto Sans" panose="020B0502040504020204" pitchFamily="34" charset="0"/>
                        </a:rPr>
                        <a:t>SAE </a:t>
                      </a:r>
                      <a:r>
                        <a:rPr lang="fr-FR" sz="1400"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à retravailler</a:t>
                      </a:r>
                      <a:endParaRPr lang="fr-CA" sz="1400" i="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180000" marR="180000" marT="72000" marB="72000" anchor="ctr"/>
                </a:tc>
                <a:tc>
                  <a:txBody>
                    <a:bodyPr/>
                    <a:lstStyle/>
                    <a:p>
                      <a:pPr algn="ctr"/>
                      <a:r>
                        <a:rPr lang="fr-FR" sz="1800"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D</a:t>
                      </a:r>
                      <a:br>
                        <a:rPr lang="fr-FR" sz="1400" b="1">
                          <a:solidFill>
                            <a:schemeClr val="bg1"/>
                          </a:solidFill>
                          <a:effectLst/>
                          <a:latin typeface="Noto Sans" panose="020B0502040504020204" pitchFamily="34" charset="0"/>
                          <a:ea typeface="Noto Sans" panose="020B0502040504020204" pitchFamily="34" charset="0"/>
                          <a:cs typeface="Noto Sans" panose="020B0502040504020204" pitchFamily="34" charset="0"/>
                        </a:rPr>
                      </a:br>
                      <a:r>
                        <a:rPr lang="fr-FR" sz="1400" b="1">
                          <a:solidFill>
                            <a:schemeClr val="bg1"/>
                          </a:solidFill>
                          <a:effectLst/>
                          <a:latin typeface="Noto Sans" panose="020B0502040504020204" pitchFamily="34" charset="0"/>
                          <a:ea typeface="Noto Sans" panose="020B0502040504020204" pitchFamily="34" charset="0"/>
                          <a:cs typeface="Noto Sans" panose="020B0502040504020204" pitchFamily="34" charset="0"/>
                        </a:rPr>
                        <a:t>SAE</a:t>
                      </a:r>
                      <a:r>
                        <a:rPr lang="fr-FR" sz="1400"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 à refaire</a:t>
                      </a:r>
                      <a:endParaRPr lang="fr-CA" sz="1400" i="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180000" marR="180000" marT="72000" marB="72000" anchor="ctr"/>
                </a:tc>
                <a:extLst>
                  <a:ext uri="{0D108BD9-81ED-4DB2-BD59-A6C34878D82A}">
                    <a16:rowId xmlns:a16="http://schemas.microsoft.com/office/drawing/2014/main" val="2086470990"/>
                  </a:ext>
                </a:extLst>
              </a:tr>
              <a:tr h="1677597">
                <a:tc>
                  <a:txBody>
                    <a:bodyPr/>
                    <a:lstStyle/>
                    <a:p>
                      <a:pPr algn="ctr"/>
                      <a:r>
                        <a:rPr lang="fr-CA" sz="2000"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1.</a:t>
                      </a:r>
                      <a:br>
                        <a:rPr lang="fr-CA" sz="1400"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br>
                      <a:r>
                        <a:rPr lang="fr-FR" sz="1400"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COMPLEXITÉ </a:t>
                      </a:r>
                      <a:br>
                        <a:rPr lang="fr-FR" sz="1400"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br>
                      <a:r>
                        <a:rPr lang="fr-FR" sz="1400"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des tâches </a:t>
                      </a:r>
                      <a:br>
                        <a:rPr lang="fr-FR" sz="1400"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br>
                      <a:r>
                        <a:rPr lang="fr-FR" sz="1400"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proposées</a:t>
                      </a:r>
                      <a:endParaRPr lang="fr-CA" sz="1400" i="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180000" marR="180000" marT="180000" marB="180000" anchor="ctr">
                    <a:solidFill>
                      <a:srgbClr val="7E00A1"/>
                    </a:solidFill>
                  </a:tcPr>
                </a:tc>
                <a:tc>
                  <a:txBody>
                    <a:bodyPr/>
                    <a:lstStyle/>
                    <a:p>
                      <a:pPr algn="ctr"/>
                      <a:r>
                        <a:rPr lang="fr-FR" sz="1200" b="0">
                          <a:effectLst/>
                          <a:latin typeface="Noto Sans" panose="020B0502040504020204" pitchFamily="34" charset="0"/>
                          <a:ea typeface="Noto Sans" panose="020B0502040504020204" pitchFamily="34" charset="0"/>
                          <a:cs typeface="Noto Sans" panose="020B0502040504020204" pitchFamily="34" charset="0"/>
                        </a:rPr>
                        <a:t>La </a:t>
                      </a:r>
                      <a:r>
                        <a:rPr lang="fr-FR" sz="1200" b="0" dirty="0">
                          <a:effectLst/>
                          <a:latin typeface="Noto Sans" panose="020B0502040504020204" pitchFamily="34" charset="0"/>
                          <a:ea typeface="Noto Sans" panose="020B0502040504020204" pitchFamily="34" charset="0"/>
                          <a:cs typeface="Noto Sans" panose="020B0502040504020204" pitchFamily="34" charset="0"/>
                        </a:rPr>
                        <a:t>situation propose un défi qui exige la mobilisation d’un ensemble de ressources permettant le transfert des </a:t>
                      </a:r>
                      <a:r>
                        <a:rPr lang="fr-FR" sz="1200" b="0">
                          <a:effectLst/>
                          <a:latin typeface="Noto Sans" panose="020B0502040504020204" pitchFamily="34" charset="0"/>
                          <a:ea typeface="Noto Sans" panose="020B0502040504020204" pitchFamily="34" charset="0"/>
                          <a:cs typeface="Noto Sans" panose="020B0502040504020204" pitchFamily="34" charset="0"/>
                        </a:rPr>
                        <a:t>apprentissages.</a:t>
                      </a:r>
                      <a:endParaRPr lang="fr-CA" sz="1200" b="0" dirty="0">
                        <a:effectLst/>
                        <a:latin typeface="Noto Sans" panose="020B0502040504020204" pitchFamily="34" charset="0"/>
                        <a:ea typeface="Noto Sans" panose="020B0502040504020204" pitchFamily="34" charset="0"/>
                        <a:cs typeface="Noto Sans" panose="020B0502040504020204" pitchFamily="34" charset="0"/>
                      </a:endParaRPr>
                    </a:p>
                  </a:txBody>
                  <a:tcPr marL="180000" marR="180000" marT="180000" marB="180000"/>
                </a:tc>
                <a:tc>
                  <a:txBody>
                    <a:bodyPr/>
                    <a:lstStyle/>
                    <a:p>
                      <a:pPr algn="ctr"/>
                      <a:endParaRPr lang="fr-CA" sz="1200" b="0" dirty="0">
                        <a:effectLst/>
                        <a:latin typeface="Noto Sans" panose="020B0502040504020204" pitchFamily="34" charset="0"/>
                        <a:ea typeface="Noto Sans" panose="020B0502040504020204" pitchFamily="34" charset="0"/>
                        <a:cs typeface="Noto Sans" panose="020B0502040504020204" pitchFamily="34" charset="0"/>
                      </a:endParaRPr>
                    </a:p>
                    <a:p>
                      <a:pPr algn="ctr"/>
                      <a:r>
                        <a:rPr lang="fr-FR" sz="1200" b="0" dirty="0">
                          <a:effectLst/>
                          <a:latin typeface="Noto Sans" panose="020B0502040504020204" pitchFamily="34" charset="0"/>
                          <a:ea typeface="Noto Sans" panose="020B0502040504020204" pitchFamily="34" charset="0"/>
                          <a:cs typeface="Noto Sans" panose="020B0502040504020204" pitchFamily="34" charset="0"/>
                        </a:rPr>
                        <a:t>La situation propose un défi qui exige la mobilisation d’un ensemble de ressources.</a:t>
                      </a:r>
                      <a:endParaRPr lang="fr-CA" sz="1200" b="0" dirty="0">
                        <a:effectLst/>
                        <a:latin typeface="Noto Sans" panose="020B0502040504020204" pitchFamily="34" charset="0"/>
                        <a:ea typeface="Noto Sans" panose="020B0502040504020204" pitchFamily="34" charset="0"/>
                        <a:cs typeface="Noto Sans" panose="020B0502040504020204" pitchFamily="34" charset="0"/>
                      </a:endParaRPr>
                    </a:p>
                  </a:txBody>
                  <a:tcPr marL="180000" marR="180000" marT="180000" marB="180000"/>
                </a:tc>
                <a:tc>
                  <a:txBody>
                    <a:bodyPr/>
                    <a:lstStyle/>
                    <a:p>
                      <a:pPr algn="ctr"/>
                      <a:endParaRPr lang="fr-CA" sz="1200" b="0" dirty="0">
                        <a:effectLst/>
                        <a:latin typeface="Noto Sans" panose="020B0502040504020204" pitchFamily="34" charset="0"/>
                        <a:ea typeface="Noto Sans" panose="020B0502040504020204" pitchFamily="34" charset="0"/>
                        <a:cs typeface="Noto Sans" panose="020B0502040504020204" pitchFamily="34" charset="0"/>
                      </a:endParaRPr>
                    </a:p>
                    <a:p>
                      <a:pPr algn="ctr"/>
                      <a:r>
                        <a:rPr lang="fr-FR" sz="1200" b="0" dirty="0">
                          <a:effectLst/>
                          <a:latin typeface="Noto Sans" panose="020B0502040504020204" pitchFamily="34" charset="0"/>
                          <a:ea typeface="Noto Sans" panose="020B0502040504020204" pitchFamily="34" charset="0"/>
                          <a:cs typeface="Noto Sans" panose="020B0502040504020204" pitchFamily="34" charset="0"/>
                        </a:rPr>
                        <a:t>La situation propose plusieurs activités reliées à une </a:t>
                      </a:r>
                      <a:r>
                        <a:rPr lang="fr-FR" sz="1200" b="0">
                          <a:effectLst/>
                          <a:latin typeface="Noto Sans" panose="020B0502040504020204" pitchFamily="34" charset="0"/>
                          <a:ea typeface="Noto Sans" panose="020B0502040504020204" pitchFamily="34" charset="0"/>
                          <a:cs typeface="Noto Sans" panose="020B0502040504020204" pitchFamily="34" charset="0"/>
                        </a:rPr>
                        <a:t>thématique.</a:t>
                      </a:r>
                      <a:endParaRPr lang="fr-CA" sz="1200" b="0" dirty="0">
                        <a:effectLst/>
                        <a:latin typeface="Noto Sans" panose="020B0502040504020204" pitchFamily="34" charset="0"/>
                        <a:ea typeface="Noto Sans" panose="020B0502040504020204" pitchFamily="34" charset="0"/>
                        <a:cs typeface="Noto Sans" panose="020B0502040504020204" pitchFamily="34" charset="0"/>
                      </a:endParaRPr>
                    </a:p>
                  </a:txBody>
                  <a:tcPr marL="180000" marR="180000" marT="180000" marB="180000"/>
                </a:tc>
                <a:tc>
                  <a:txBody>
                    <a:bodyPr/>
                    <a:lstStyle/>
                    <a:p>
                      <a:pPr algn="ctr"/>
                      <a:endParaRPr lang="fr-CA" sz="1200" b="0" dirty="0">
                        <a:effectLst/>
                        <a:latin typeface="Noto Sans" panose="020B0502040504020204" pitchFamily="34" charset="0"/>
                        <a:ea typeface="Noto Sans" panose="020B0502040504020204" pitchFamily="34" charset="0"/>
                        <a:cs typeface="Noto Sans" panose="020B0502040504020204" pitchFamily="34" charset="0"/>
                      </a:endParaRPr>
                    </a:p>
                    <a:p>
                      <a:pPr algn="ctr"/>
                      <a:r>
                        <a:rPr lang="fr-FR" sz="1200" b="0" dirty="0">
                          <a:effectLst/>
                          <a:latin typeface="Noto Sans" panose="020B0502040504020204" pitchFamily="34" charset="0"/>
                          <a:ea typeface="Noto Sans" panose="020B0502040504020204" pitchFamily="34" charset="0"/>
                          <a:cs typeface="Noto Sans" panose="020B0502040504020204" pitchFamily="34" charset="0"/>
                        </a:rPr>
                        <a:t>La situation propose des exercices répétitifs.</a:t>
                      </a:r>
                      <a:endParaRPr lang="fr-CA" sz="1200" b="0" dirty="0">
                        <a:effectLst/>
                        <a:latin typeface="Noto Sans" panose="020B0502040504020204" pitchFamily="34" charset="0"/>
                        <a:ea typeface="Noto Sans" panose="020B0502040504020204" pitchFamily="34" charset="0"/>
                        <a:cs typeface="Noto Sans" panose="020B0502040504020204" pitchFamily="34" charset="0"/>
                      </a:endParaRPr>
                    </a:p>
                    <a:p>
                      <a:pPr algn="ctr"/>
                      <a:endParaRPr lang="fr-CA" sz="1200" b="0" dirty="0">
                        <a:effectLst/>
                        <a:latin typeface="Noto Sans" panose="020B0502040504020204" pitchFamily="34" charset="0"/>
                        <a:ea typeface="Noto Sans" panose="020B0502040504020204" pitchFamily="34" charset="0"/>
                        <a:cs typeface="Noto Sans" panose="020B0502040504020204" pitchFamily="34" charset="0"/>
                      </a:endParaRPr>
                    </a:p>
                  </a:txBody>
                  <a:tcPr marL="180000" marR="180000" marT="180000" marB="180000"/>
                </a:tc>
                <a:extLst>
                  <a:ext uri="{0D108BD9-81ED-4DB2-BD59-A6C34878D82A}">
                    <a16:rowId xmlns:a16="http://schemas.microsoft.com/office/drawing/2014/main" val="2008702435"/>
                  </a:ext>
                </a:extLst>
              </a:tr>
            </a:tbl>
          </a:graphicData>
        </a:graphic>
      </p:graphicFrame>
    </p:spTree>
    <p:extLst>
      <p:ext uri="{BB962C8B-B14F-4D97-AF65-F5344CB8AC3E}">
        <p14:creationId xmlns:p14="http://schemas.microsoft.com/office/powerpoint/2010/main" val="15461076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A686007B-518D-6FBA-FF9A-DE70910133D6}"/>
              </a:ext>
            </a:extLst>
          </p:cNvPr>
          <p:cNvSpPr>
            <a:spLocks noGrp="1"/>
          </p:cNvSpPr>
          <p:nvPr>
            <p:ph type="ftr" sz="quarter" idx="10"/>
          </p:nvPr>
        </p:nvSpPr>
        <p:spPr/>
        <p:txBody>
          <a:bodyPr/>
          <a:lstStyle/>
          <a:p>
            <a:r>
              <a:rPr lang="fr-FR"/>
              <a:t>APPRENDRE </a:t>
            </a:r>
            <a:r>
              <a:rPr lang="fr-FR" b="1">
                <a:solidFill>
                  <a:srgbClr val="FF0000"/>
                </a:solidFill>
              </a:rPr>
              <a:t>|</a:t>
            </a:r>
            <a:r>
              <a:rPr lang="fr-FR"/>
              <a:t> Module 7 </a:t>
            </a:r>
            <a:r>
              <a:rPr lang="fr-FR" b="1">
                <a:solidFill>
                  <a:srgbClr val="FF0000"/>
                </a:solidFill>
              </a:rPr>
              <a:t>|</a:t>
            </a:r>
            <a:r>
              <a:rPr lang="fr-FR"/>
              <a:t> </a:t>
            </a:r>
            <a:r>
              <a:rPr lang="fr-CA" b="1">
                <a:solidFill>
                  <a:schemeClr val="tx1">
                    <a:lumMod val="50000"/>
                    <a:lumOff val="50000"/>
                  </a:schemeClr>
                </a:solidFill>
              </a:rPr>
              <a:t>La planification d’une situation d’apprentissage</a:t>
            </a:r>
          </a:p>
        </p:txBody>
      </p:sp>
      <p:sp>
        <p:nvSpPr>
          <p:cNvPr id="3" name="Espace réservé du numéro de diapositive 2">
            <a:extLst>
              <a:ext uri="{FF2B5EF4-FFF2-40B4-BE49-F238E27FC236}">
                <a16:creationId xmlns:a16="http://schemas.microsoft.com/office/drawing/2014/main" id="{895D7F29-70A1-455B-962E-F98D10FD08FD}"/>
              </a:ext>
            </a:extLst>
          </p:cNvPr>
          <p:cNvSpPr>
            <a:spLocks noGrp="1"/>
          </p:cNvSpPr>
          <p:nvPr>
            <p:ph type="sldNum" sz="quarter" idx="12"/>
          </p:nvPr>
        </p:nvSpPr>
        <p:spPr/>
        <p:txBody>
          <a:bodyPr/>
          <a:lstStyle/>
          <a:p>
            <a:fld id="{055BF32D-CF4B-1B43-8AA7-7C8BB1DDF0EC}" type="slidenum">
              <a:rPr lang="fr-FR" smtClean="0"/>
              <a:pPr/>
              <a:t>21</a:t>
            </a:fld>
            <a:endParaRPr lang="fr-FR" dirty="0"/>
          </a:p>
        </p:txBody>
      </p:sp>
      <p:sp>
        <p:nvSpPr>
          <p:cNvPr id="4" name="Espace réservé du contenu vertical 3">
            <a:extLst>
              <a:ext uri="{FF2B5EF4-FFF2-40B4-BE49-F238E27FC236}">
                <a16:creationId xmlns:a16="http://schemas.microsoft.com/office/drawing/2014/main" id="{8E909F53-EA81-9E04-8E33-277E633AA703}"/>
              </a:ext>
            </a:extLst>
          </p:cNvPr>
          <p:cNvSpPr>
            <a:spLocks noGrp="1"/>
          </p:cNvSpPr>
          <p:nvPr>
            <p:ph orient="vert" sz="quarter" idx="13"/>
          </p:nvPr>
        </p:nvSpPr>
        <p:spPr/>
        <p:txBody>
          <a:bodyPr>
            <a:normAutofit fontScale="85000" lnSpcReduction="20000"/>
          </a:bodyPr>
          <a:lstStyle/>
          <a:p>
            <a:r>
              <a:rPr lang="fr-FR" sz="3200" b="1" dirty="0">
                <a:solidFill>
                  <a:schemeClr val="bg1"/>
                </a:solidFill>
              </a:rPr>
              <a:t>Activité 3</a:t>
            </a:r>
          </a:p>
        </p:txBody>
      </p:sp>
      <p:sp>
        <p:nvSpPr>
          <p:cNvPr id="5" name="Espace réservé du texte 4">
            <a:extLst>
              <a:ext uri="{FF2B5EF4-FFF2-40B4-BE49-F238E27FC236}">
                <a16:creationId xmlns:a16="http://schemas.microsoft.com/office/drawing/2014/main" id="{764F0837-906C-0DE8-1561-A56ACFE9D0E4}"/>
              </a:ext>
            </a:extLst>
          </p:cNvPr>
          <p:cNvSpPr>
            <a:spLocks noGrp="1"/>
          </p:cNvSpPr>
          <p:nvPr>
            <p:ph type="body" sz="quarter" idx="14"/>
          </p:nvPr>
        </p:nvSpPr>
        <p:spPr/>
        <p:txBody>
          <a:bodyPr/>
          <a:lstStyle/>
          <a:p>
            <a:pPr lvl="1"/>
            <a:r>
              <a:rPr lang="fr-FR" dirty="0"/>
              <a:t>Caractéristiques d’une situation de compétence</a:t>
            </a:r>
          </a:p>
        </p:txBody>
      </p:sp>
      <p:sp>
        <p:nvSpPr>
          <p:cNvPr id="38" name="Rectangle 37">
            <a:extLst>
              <a:ext uri="{FF2B5EF4-FFF2-40B4-BE49-F238E27FC236}">
                <a16:creationId xmlns:a16="http://schemas.microsoft.com/office/drawing/2014/main" id="{899FD03F-2AFC-8623-FF76-B6E4001EAE06}"/>
              </a:ext>
            </a:extLst>
          </p:cNvPr>
          <p:cNvSpPr/>
          <p:nvPr/>
        </p:nvSpPr>
        <p:spPr>
          <a:xfrm>
            <a:off x="1535881" y="782015"/>
            <a:ext cx="3268875" cy="707535"/>
          </a:xfrm>
          <a:prstGeom prst="rect">
            <a:avLst/>
          </a:prstGeom>
        </p:spPr>
        <p:txBody>
          <a:bodyPr/>
          <a:lstStyle/>
          <a:p>
            <a:pPr lvl="0">
              <a:lnSpc>
                <a:spcPct val="150000"/>
              </a:lnSpc>
              <a:buClr>
                <a:srgbClr val="FFC000"/>
              </a:buClr>
            </a:pPr>
            <a:r>
              <a:rPr lang="fr-FR" sz="2800" b="1" dirty="0">
                <a:solidFill>
                  <a:srgbClr val="FFC000"/>
                </a:solidFill>
                <a:latin typeface="Noto Sans" panose="020B0502040504020204" pitchFamily="34"/>
                <a:ea typeface="Noto Sans" panose="020B0502040504020204" pitchFamily="34"/>
                <a:cs typeface="Noto Sans" panose="020B0502040504020204" pitchFamily="34"/>
              </a:rPr>
              <a:t>2.</a:t>
            </a:r>
            <a:r>
              <a:rPr lang="fr-FR" sz="2800" b="1" dirty="0">
                <a:latin typeface="Noto Sans" panose="020B0502040504020204" pitchFamily="34"/>
                <a:ea typeface="Noto Sans" panose="020B0502040504020204" pitchFamily="34"/>
                <a:cs typeface="Noto Sans" panose="020B0502040504020204" pitchFamily="34"/>
              </a:rPr>
              <a:t> La signifiance</a:t>
            </a:r>
            <a:endParaRPr lang="en-US" sz="2800" dirty="0">
              <a:latin typeface="Noto Sans" panose="020B0502040504020204" pitchFamily="34"/>
              <a:ea typeface="Noto Sans" panose="020B0502040504020204" pitchFamily="34"/>
              <a:cs typeface="Noto Sans" panose="020B0502040504020204" pitchFamily="34"/>
            </a:endParaRPr>
          </a:p>
        </p:txBody>
      </p:sp>
      <p:sp>
        <p:nvSpPr>
          <p:cNvPr id="6" name="ZoneTexte 5">
            <a:extLst>
              <a:ext uri="{FF2B5EF4-FFF2-40B4-BE49-F238E27FC236}">
                <a16:creationId xmlns:a16="http://schemas.microsoft.com/office/drawing/2014/main" id="{1409898E-BCCC-BB7A-422A-ACCDEDF9AAFB}"/>
              </a:ext>
            </a:extLst>
          </p:cNvPr>
          <p:cNvSpPr txBox="1"/>
          <p:nvPr/>
        </p:nvSpPr>
        <p:spPr>
          <a:xfrm>
            <a:off x="2084521" y="1574305"/>
            <a:ext cx="9653050" cy="1456424"/>
          </a:xfrm>
          <a:prstGeom prst="rect">
            <a:avLst/>
          </a:prstGeom>
          <a:noFill/>
        </p:spPr>
        <p:txBody>
          <a:bodyPr wrap="square" lIns="0" tIns="0" rIns="0" bIns="0">
            <a:spAutoFit/>
          </a:bodyPr>
          <a:lstStyle/>
          <a:p>
            <a:pPr marL="270000" indent="-270000">
              <a:lnSpc>
                <a:spcPct val="120000"/>
              </a:lnSpc>
              <a:buClr>
                <a:srgbClr val="FFC000"/>
              </a:buClr>
              <a:buSzPct val="100000"/>
              <a:buFont typeface="Wingdings" pitchFamily="2" charset="2"/>
              <a:buChar char="§"/>
            </a:pPr>
            <a:r>
              <a:rPr lang="en-US" altLang="fr-FR" sz="1600" dirty="0">
                <a:latin typeface="Noto Sans" panose="020B0502040504020204" pitchFamily="34"/>
                <a:ea typeface="Noto Sans" panose="020B0502040504020204" pitchFamily="34"/>
                <a:cs typeface="Noto Sans" panose="020B0502040504020204" pitchFamily="34"/>
              </a:rPr>
              <a:t>La situation d’apprentissage propose un problème lié à la vie de tous les jours.</a:t>
            </a:r>
          </a:p>
          <a:p>
            <a:pPr marL="270000" indent="-270000">
              <a:lnSpc>
                <a:spcPct val="120000"/>
              </a:lnSpc>
              <a:buClr>
                <a:srgbClr val="FFC000"/>
              </a:buClr>
              <a:buSzPct val="100000"/>
              <a:buFont typeface="Wingdings" pitchFamily="2" charset="2"/>
              <a:buChar char="§"/>
            </a:pPr>
            <a:r>
              <a:rPr lang="en-US" altLang="fr-FR" sz="1600" dirty="0">
                <a:latin typeface="Noto Sans" panose="020B0502040504020204" pitchFamily="34"/>
                <a:ea typeface="Noto Sans" panose="020B0502040504020204" pitchFamily="34"/>
                <a:cs typeface="Noto Sans" panose="020B0502040504020204" pitchFamily="34"/>
              </a:rPr>
              <a:t>Le problème à résoudre permet de poursuivre une intention éducative.</a:t>
            </a:r>
          </a:p>
          <a:p>
            <a:pPr marL="270000" indent="-270000">
              <a:lnSpc>
                <a:spcPct val="120000"/>
              </a:lnSpc>
              <a:buClr>
                <a:srgbClr val="FFC000"/>
              </a:buClr>
              <a:buSzPct val="100000"/>
              <a:buFont typeface="Wingdings" pitchFamily="2" charset="2"/>
              <a:buChar char="§"/>
            </a:pPr>
            <a:r>
              <a:rPr lang="en-US" altLang="fr-FR" sz="1600" dirty="0">
                <a:latin typeface="Noto Sans" panose="020B0502040504020204" pitchFamily="34"/>
                <a:ea typeface="Noto Sans" panose="020B0502040504020204" pitchFamily="34"/>
                <a:cs typeface="Noto Sans" panose="020B0502040504020204" pitchFamily="34"/>
              </a:rPr>
              <a:t>La situation implique un contexte qui devrait susciter l’engagement des élèves.</a:t>
            </a:r>
          </a:p>
          <a:p>
            <a:pPr marL="270000" indent="-270000">
              <a:lnSpc>
                <a:spcPct val="120000"/>
              </a:lnSpc>
              <a:buClr>
                <a:srgbClr val="FFC000"/>
              </a:buClr>
              <a:buSzPct val="100000"/>
              <a:buFont typeface="Wingdings" pitchFamily="2" charset="2"/>
              <a:buChar char="§"/>
            </a:pPr>
            <a:r>
              <a:rPr lang="en-US" altLang="fr-FR" sz="1600" dirty="0">
                <a:latin typeface="Noto Sans" panose="020B0502040504020204" pitchFamily="34"/>
                <a:ea typeface="Noto Sans" panose="020B0502040504020204" pitchFamily="34"/>
                <a:cs typeface="Noto Sans" panose="020B0502040504020204" pitchFamily="34"/>
              </a:rPr>
              <a:t>La situation a un sens pour l’élève que ce soit par le biais d’une situation authentique ou réaliste.</a:t>
            </a:r>
          </a:p>
          <a:p>
            <a:pPr marL="270000" indent="-270000">
              <a:lnSpc>
                <a:spcPct val="120000"/>
              </a:lnSpc>
              <a:buClr>
                <a:srgbClr val="FFC000"/>
              </a:buClr>
              <a:buSzPct val="100000"/>
              <a:buFont typeface="Wingdings" pitchFamily="2" charset="2"/>
              <a:buChar char="§"/>
            </a:pPr>
            <a:r>
              <a:rPr lang="en-US" altLang="fr-FR" sz="1600" dirty="0">
                <a:latin typeface="Noto Sans" panose="020B0502040504020204" pitchFamily="34"/>
                <a:ea typeface="Noto Sans" panose="020B0502040504020204" pitchFamily="34"/>
                <a:cs typeface="Noto Sans" panose="020B0502040504020204" pitchFamily="34"/>
              </a:rPr>
              <a:t>Elle est motivante pour l’élève tout en offrant un contexte qui peut faire du sens.</a:t>
            </a:r>
          </a:p>
        </p:txBody>
      </p:sp>
      <p:graphicFrame>
        <p:nvGraphicFramePr>
          <p:cNvPr id="7" name="Tableau 6">
            <a:extLst>
              <a:ext uri="{FF2B5EF4-FFF2-40B4-BE49-F238E27FC236}">
                <a16:creationId xmlns:a16="http://schemas.microsoft.com/office/drawing/2014/main" id="{E6D5EC89-BD85-3C1F-B692-C140650E0ADC}"/>
              </a:ext>
            </a:extLst>
          </p:cNvPr>
          <p:cNvGraphicFramePr>
            <a:graphicFrameLocks noGrp="1"/>
          </p:cNvGraphicFramePr>
          <p:nvPr>
            <p:extLst>
              <p:ext uri="{D42A27DB-BD31-4B8C-83A1-F6EECF244321}">
                <p14:modId xmlns:p14="http://schemas.microsoft.com/office/powerpoint/2010/main" val="3594201657"/>
              </p:ext>
            </p:extLst>
          </p:nvPr>
        </p:nvGraphicFramePr>
        <p:xfrm>
          <a:off x="2100263" y="3334873"/>
          <a:ext cx="9286200" cy="2454720"/>
        </p:xfrm>
        <a:graphic>
          <a:graphicData uri="http://schemas.openxmlformats.org/drawingml/2006/table">
            <a:tbl>
              <a:tblPr firstRow="1" firstCol="1" bandCol="1">
                <a:tableStyleId>{93296810-A885-4BE3-A3E7-6D5BEEA58F35}</a:tableStyleId>
              </a:tblPr>
              <a:tblGrid>
                <a:gridCol w="1857240">
                  <a:extLst>
                    <a:ext uri="{9D8B030D-6E8A-4147-A177-3AD203B41FA5}">
                      <a16:colId xmlns:a16="http://schemas.microsoft.com/office/drawing/2014/main" val="959611421"/>
                    </a:ext>
                  </a:extLst>
                </a:gridCol>
                <a:gridCol w="1857240">
                  <a:extLst>
                    <a:ext uri="{9D8B030D-6E8A-4147-A177-3AD203B41FA5}">
                      <a16:colId xmlns:a16="http://schemas.microsoft.com/office/drawing/2014/main" val="3572896588"/>
                    </a:ext>
                  </a:extLst>
                </a:gridCol>
                <a:gridCol w="1857240">
                  <a:extLst>
                    <a:ext uri="{9D8B030D-6E8A-4147-A177-3AD203B41FA5}">
                      <a16:colId xmlns:a16="http://schemas.microsoft.com/office/drawing/2014/main" val="3490533363"/>
                    </a:ext>
                  </a:extLst>
                </a:gridCol>
                <a:gridCol w="1963465">
                  <a:extLst>
                    <a:ext uri="{9D8B030D-6E8A-4147-A177-3AD203B41FA5}">
                      <a16:colId xmlns:a16="http://schemas.microsoft.com/office/drawing/2014/main" val="855160812"/>
                    </a:ext>
                  </a:extLst>
                </a:gridCol>
                <a:gridCol w="1751015">
                  <a:extLst>
                    <a:ext uri="{9D8B030D-6E8A-4147-A177-3AD203B41FA5}">
                      <a16:colId xmlns:a16="http://schemas.microsoft.com/office/drawing/2014/main" val="874080190"/>
                    </a:ext>
                  </a:extLst>
                </a:gridCol>
              </a:tblGrid>
              <a:tr h="574566">
                <a:tc>
                  <a:txBody>
                    <a:bodyPr/>
                    <a:lstStyle/>
                    <a:p>
                      <a:endParaRPr lang="fr-FR" sz="1400" dirty="0">
                        <a:latin typeface="Noto Sans" panose="020B0502040504020204" pitchFamily="34" charset="0"/>
                        <a:ea typeface="Noto Sans" panose="020B0502040504020204" pitchFamily="34" charset="0"/>
                        <a:cs typeface="Noto Sans" panose="020B0502040504020204" pitchFamily="34" charset="0"/>
                      </a:endParaRPr>
                    </a:p>
                  </a:txBody>
                  <a:tcPr marL="180000" marR="180000" marT="72000" marB="72000" anchor="ctr">
                    <a:noFill/>
                  </a:tcPr>
                </a:tc>
                <a:tc>
                  <a:txBody>
                    <a:bodyPr/>
                    <a:lstStyle/>
                    <a:p>
                      <a:pPr algn="ctr"/>
                      <a:r>
                        <a:rPr lang="fr-FR" sz="1800"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A</a:t>
                      </a:r>
                      <a:r>
                        <a:rPr lang="fr-FR" sz="1400" b="1">
                          <a:solidFill>
                            <a:schemeClr val="bg1"/>
                          </a:solidFill>
                          <a:effectLst/>
                          <a:latin typeface="Noto Sans" panose="020B0502040504020204" pitchFamily="34" charset="0"/>
                          <a:ea typeface="Noto Sans" panose="020B0502040504020204" pitchFamily="34" charset="0"/>
                          <a:cs typeface="Noto Sans" panose="020B0502040504020204" pitchFamily="34" charset="0"/>
                        </a:rPr>
                        <a:t> </a:t>
                      </a:r>
                      <a:br>
                        <a:rPr lang="fr-FR" sz="1400" b="1">
                          <a:solidFill>
                            <a:schemeClr val="bg1"/>
                          </a:solidFill>
                          <a:effectLst/>
                          <a:latin typeface="Noto Sans" panose="020B0502040504020204" pitchFamily="34" charset="0"/>
                          <a:ea typeface="Noto Sans" panose="020B0502040504020204" pitchFamily="34" charset="0"/>
                          <a:cs typeface="Noto Sans" panose="020B0502040504020204" pitchFamily="34" charset="0"/>
                        </a:rPr>
                      </a:br>
                      <a:r>
                        <a:rPr lang="fr-FR" sz="1400" b="1">
                          <a:solidFill>
                            <a:schemeClr val="bg1"/>
                          </a:solidFill>
                          <a:effectLst/>
                          <a:latin typeface="Noto Sans" panose="020B0502040504020204" pitchFamily="34" charset="0"/>
                          <a:ea typeface="Noto Sans" panose="020B0502040504020204" pitchFamily="34" charset="0"/>
                          <a:cs typeface="Noto Sans" panose="020B0502040504020204" pitchFamily="34" charset="0"/>
                        </a:rPr>
                        <a:t>SAE</a:t>
                      </a:r>
                      <a:r>
                        <a:rPr lang="fr-FR" sz="1400"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 exemplaire</a:t>
                      </a:r>
                      <a:endParaRPr lang="fr-CA" sz="1400" i="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180000" marR="180000" marT="72000" marB="72000" anchor="ctr"/>
                </a:tc>
                <a:tc>
                  <a:txBody>
                    <a:bodyPr/>
                    <a:lstStyle/>
                    <a:p>
                      <a:pPr algn="ctr"/>
                      <a:r>
                        <a:rPr lang="fr-FR" sz="1800"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B</a:t>
                      </a:r>
                      <a:r>
                        <a:rPr lang="fr-FR" sz="1400" b="1">
                          <a:solidFill>
                            <a:schemeClr val="bg1"/>
                          </a:solidFill>
                          <a:effectLst/>
                          <a:latin typeface="Noto Sans" panose="020B0502040504020204" pitchFamily="34" charset="0"/>
                          <a:ea typeface="Noto Sans" panose="020B0502040504020204" pitchFamily="34" charset="0"/>
                          <a:cs typeface="Noto Sans" panose="020B0502040504020204" pitchFamily="34" charset="0"/>
                        </a:rPr>
                        <a:t> </a:t>
                      </a:r>
                      <a:br>
                        <a:rPr lang="fr-FR" sz="1400" b="1">
                          <a:solidFill>
                            <a:schemeClr val="bg1"/>
                          </a:solidFill>
                          <a:effectLst/>
                          <a:latin typeface="Noto Sans" panose="020B0502040504020204" pitchFamily="34" charset="0"/>
                          <a:ea typeface="Noto Sans" panose="020B0502040504020204" pitchFamily="34" charset="0"/>
                          <a:cs typeface="Noto Sans" panose="020B0502040504020204" pitchFamily="34" charset="0"/>
                        </a:rPr>
                      </a:br>
                      <a:r>
                        <a:rPr lang="fr-FR" sz="1400" b="1">
                          <a:solidFill>
                            <a:schemeClr val="bg1"/>
                          </a:solidFill>
                          <a:effectLst/>
                          <a:latin typeface="Noto Sans" panose="020B0502040504020204" pitchFamily="34" charset="0"/>
                          <a:ea typeface="Noto Sans" panose="020B0502040504020204" pitchFamily="34" charset="0"/>
                          <a:cs typeface="Noto Sans" panose="020B0502040504020204" pitchFamily="34" charset="0"/>
                        </a:rPr>
                        <a:t>SAE</a:t>
                      </a:r>
                      <a:r>
                        <a:rPr lang="fr-FR" sz="1400"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 pertinente</a:t>
                      </a:r>
                      <a:endParaRPr lang="fr-CA" sz="1400" i="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180000" marR="180000" marT="72000" marB="72000" anchor="ctr"/>
                </a:tc>
                <a:tc>
                  <a:txBody>
                    <a:bodyPr/>
                    <a:lstStyle/>
                    <a:p>
                      <a:pPr algn="ctr"/>
                      <a:r>
                        <a:rPr lang="fr-FR" sz="1800"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C</a:t>
                      </a:r>
                      <a:r>
                        <a:rPr lang="fr-FR" sz="1400" b="1">
                          <a:solidFill>
                            <a:schemeClr val="bg1"/>
                          </a:solidFill>
                          <a:effectLst/>
                          <a:latin typeface="Noto Sans" panose="020B0502040504020204" pitchFamily="34" charset="0"/>
                          <a:ea typeface="Noto Sans" panose="020B0502040504020204" pitchFamily="34" charset="0"/>
                          <a:cs typeface="Noto Sans" panose="020B0502040504020204" pitchFamily="34" charset="0"/>
                        </a:rPr>
                        <a:t> </a:t>
                      </a:r>
                      <a:br>
                        <a:rPr lang="fr-FR" sz="1400" b="1">
                          <a:solidFill>
                            <a:schemeClr val="bg1"/>
                          </a:solidFill>
                          <a:effectLst/>
                          <a:latin typeface="Noto Sans" panose="020B0502040504020204" pitchFamily="34" charset="0"/>
                          <a:ea typeface="Noto Sans" panose="020B0502040504020204" pitchFamily="34" charset="0"/>
                          <a:cs typeface="Noto Sans" panose="020B0502040504020204" pitchFamily="34" charset="0"/>
                        </a:rPr>
                      </a:br>
                      <a:r>
                        <a:rPr lang="fr-FR" sz="1400" b="1">
                          <a:solidFill>
                            <a:schemeClr val="bg1"/>
                          </a:solidFill>
                          <a:effectLst/>
                          <a:latin typeface="Noto Sans" panose="020B0502040504020204" pitchFamily="34" charset="0"/>
                          <a:ea typeface="Noto Sans" panose="020B0502040504020204" pitchFamily="34" charset="0"/>
                          <a:cs typeface="Noto Sans" panose="020B0502040504020204" pitchFamily="34" charset="0"/>
                        </a:rPr>
                        <a:t>SAE </a:t>
                      </a:r>
                      <a:r>
                        <a:rPr lang="fr-FR" sz="1400"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à retravailler</a:t>
                      </a:r>
                      <a:endParaRPr lang="fr-CA" sz="1400" i="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180000" marR="180000" marT="72000" marB="72000" anchor="ctr"/>
                </a:tc>
                <a:tc>
                  <a:txBody>
                    <a:bodyPr/>
                    <a:lstStyle/>
                    <a:p>
                      <a:pPr algn="ctr"/>
                      <a:r>
                        <a:rPr lang="fr-FR" sz="1800"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D</a:t>
                      </a:r>
                      <a:br>
                        <a:rPr lang="fr-FR" sz="1400" b="1">
                          <a:solidFill>
                            <a:schemeClr val="bg1"/>
                          </a:solidFill>
                          <a:effectLst/>
                          <a:latin typeface="Noto Sans" panose="020B0502040504020204" pitchFamily="34" charset="0"/>
                          <a:ea typeface="Noto Sans" panose="020B0502040504020204" pitchFamily="34" charset="0"/>
                          <a:cs typeface="Noto Sans" panose="020B0502040504020204" pitchFamily="34" charset="0"/>
                        </a:rPr>
                      </a:br>
                      <a:r>
                        <a:rPr lang="fr-FR" sz="1400" b="1">
                          <a:solidFill>
                            <a:schemeClr val="bg1"/>
                          </a:solidFill>
                          <a:effectLst/>
                          <a:latin typeface="Noto Sans" panose="020B0502040504020204" pitchFamily="34" charset="0"/>
                          <a:ea typeface="Noto Sans" panose="020B0502040504020204" pitchFamily="34" charset="0"/>
                          <a:cs typeface="Noto Sans" panose="020B0502040504020204" pitchFamily="34" charset="0"/>
                        </a:rPr>
                        <a:t>SAE</a:t>
                      </a:r>
                      <a:r>
                        <a:rPr lang="fr-FR" sz="1400"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 à refaire</a:t>
                      </a:r>
                      <a:endParaRPr lang="fr-CA" sz="1400" i="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180000" marR="180000" marT="72000" marB="72000" anchor="ctr"/>
                </a:tc>
                <a:extLst>
                  <a:ext uri="{0D108BD9-81ED-4DB2-BD59-A6C34878D82A}">
                    <a16:rowId xmlns:a16="http://schemas.microsoft.com/office/drawing/2014/main" val="2086470990"/>
                  </a:ext>
                </a:extLst>
              </a:tr>
              <a:tr h="1764260">
                <a:tc>
                  <a:txBody>
                    <a:bodyPr/>
                    <a:lstStyle/>
                    <a:p>
                      <a:pPr algn="ctr"/>
                      <a:r>
                        <a:rPr lang="fr-CA" sz="2000"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2.</a:t>
                      </a:r>
                      <a:br>
                        <a:rPr lang="fr-CA" sz="1400"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br>
                      <a:r>
                        <a:rPr lang="fr-FR" sz="1400"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SIGNIFIANCE </a:t>
                      </a:r>
                      <a:br>
                        <a:rPr lang="fr-FR" sz="1400"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br>
                      <a:r>
                        <a:rPr lang="fr-FR" sz="1400"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de la situation</a:t>
                      </a:r>
                      <a:endParaRPr lang="fr-CA" sz="1400" b="1" i="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p>
                      <a:pPr algn="ctr"/>
                      <a:endParaRPr lang="fr-FR" sz="1400"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180000" marR="180000" marT="180000" marB="180000" anchor="ctr">
                    <a:solidFill>
                      <a:srgbClr val="7E00A1"/>
                    </a:solidFill>
                  </a:tcPr>
                </a:tc>
                <a:tc>
                  <a:txBody>
                    <a:bodyPr/>
                    <a:lstStyle/>
                    <a:p>
                      <a:pPr algn="ctr"/>
                      <a:r>
                        <a:rPr lang="fr-FR" sz="1200" b="0">
                          <a:effectLst/>
                          <a:latin typeface="Noto Sans" panose="020B0502040504020204" pitchFamily="34" charset="0"/>
                          <a:ea typeface="Noto Sans" panose="020B0502040504020204" pitchFamily="34" charset="0"/>
                          <a:cs typeface="Noto Sans" panose="020B0502040504020204" pitchFamily="34" charset="0"/>
                        </a:rPr>
                        <a:t>La situation propose un contexte réaliste ou authentique très motivant, abordant une thématique susceptible d’intéresser les élèves visés.</a:t>
                      </a:r>
                    </a:p>
                  </a:txBody>
                  <a:tcPr marL="180000" marR="180000" marT="180000" marB="180000"/>
                </a:tc>
                <a:tc>
                  <a:txBody>
                    <a:bodyPr/>
                    <a:lstStyle/>
                    <a:p>
                      <a:pPr algn="ctr"/>
                      <a:endParaRPr lang="fr-CA" sz="1200" b="0" dirty="0">
                        <a:effectLst/>
                        <a:latin typeface="Noto Sans" panose="020B0502040504020204" pitchFamily="34" charset="0"/>
                        <a:ea typeface="Noto Sans" panose="020B0502040504020204" pitchFamily="34" charset="0"/>
                        <a:cs typeface="Noto Sans" panose="020B0502040504020204" pitchFamily="34" charset="0"/>
                      </a:endParaRPr>
                    </a:p>
                    <a:p>
                      <a:pPr algn="ctr"/>
                      <a:r>
                        <a:rPr lang="fr-FR" sz="1200" b="0" dirty="0">
                          <a:effectLst/>
                          <a:latin typeface="Noto Sans" panose="020B0502040504020204" pitchFamily="34" charset="0"/>
                          <a:ea typeface="Noto Sans" panose="020B0502040504020204" pitchFamily="34" charset="0"/>
                          <a:cs typeface="Noto Sans" panose="020B0502040504020204" pitchFamily="34" charset="0"/>
                        </a:rPr>
                        <a:t>La situation propose un contexte réaliste ou authentique </a:t>
                      </a:r>
                      <a:br>
                        <a:rPr lang="fr-FR" sz="1200" b="0" dirty="0">
                          <a:effectLst/>
                          <a:latin typeface="Noto Sans" panose="020B0502040504020204" pitchFamily="34" charset="0"/>
                          <a:ea typeface="Noto Sans" panose="020B0502040504020204" pitchFamily="34" charset="0"/>
                          <a:cs typeface="Noto Sans" panose="020B0502040504020204" pitchFamily="34" charset="0"/>
                        </a:rPr>
                      </a:br>
                      <a:r>
                        <a:rPr lang="fr-FR" sz="1200" b="0" dirty="0">
                          <a:effectLst/>
                          <a:latin typeface="Noto Sans" panose="020B0502040504020204" pitchFamily="34" charset="0"/>
                          <a:ea typeface="Noto Sans" panose="020B0502040504020204" pitchFamily="34" charset="0"/>
                          <a:cs typeface="Noto Sans" panose="020B0502040504020204" pitchFamily="34" charset="0"/>
                        </a:rPr>
                        <a:t>et motivant.</a:t>
                      </a:r>
                    </a:p>
                  </a:txBody>
                  <a:tcPr marL="180000" marR="180000" marT="180000" marB="180000"/>
                </a:tc>
                <a:tc>
                  <a:txBody>
                    <a:bodyPr/>
                    <a:lstStyle/>
                    <a:p>
                      <a:pPr algn="ctr"/>
                      <a:endParaRPr lang="fr-CA" sz="1200" b="0" dirty="0">
                        <a:effectLst/>
                        <a:latin typeface="Noto Sans" panose="020B0502040504020204" pitchFamily="34" charset="0"/>
                        <a:ea typeface="Noto Sans" panose="020B0502040504020204" pitchFamily="34" charset="0"/>
                        <a:cs typeface="Noto Sans" panose="020B0502040504020204" pitchFamily="34" charset="0"/>
                      </a:endParaRPr>
                    </a:p>
                    <a:p>
                      <a:pPr algn="ctr"/>
                      <a:r>
                        <a:rPr lang="fr-FR" sz="1200" b="0" dirty="0">
                          <a:effectLst/>
                          <a:latin typeface="Noto Sans" panose="020B0502040504020204" pitchFamily="34" charset="0"/>
                          <a:ea typeface="Noto Sans" panose="020B0502040504020204" pitchFamily="34" charset="0"/>
                          <a:cs typeface="Noto Sans" panose="020B0502040504020204" pitchFamily="34" charset="0"/>
                        </a:rPr>
                        <a:t>La situation est partiellement contextualisée et peu motivante.</a:t>
                      </a:r>
                    </a:p>
                  </a:txBody>
                  <a:tcPr marL="180000" marR="180000" marT="180000" marB="180000"/>
                </a:tc>
                <a:tc>
                  <a:txBody>
                    <a:bodyPr/>
                    <a:lstStyle/>
                    <a:p>
                      <a:pPr algn="ctr"/>
                      <a:endParaRPr lang="fr-CA" sz="1200" b="0" dirty="0">
                        <a:effectLst/>
                        <a:latin typeface="Noto Sans" panose="020B0502040504020204" pitchFamily="34" charset="0"/>
                        <a:ea typeface="Noto Sans" panose="020B0502040504020204" pitchFamily="34" charset="0"/>
                        <a:cs typeface="Noto Sans" panose="020B0502040504020204" pitchFamily="34" charset="0"/>
                      </a:endParaRPr>
                    </a:p>
                    <a:p>
                      <a:pPr algn="ctr"/>
                      <a:r>
                        <a:rPr lang="fr-FR" sz="1200" b="0" dirty="0">
                          <a:effectLst/>
                          <a:latin typeface="Noto Sans" panose="020B0502040504020204" pitchFamily="34" charset="0"/>
                          <a:ea typeface="Noto Sans" panose="020B0502040504020204" pitchFamily="34" charset="0"/>
                          <a:cs typeface="Noto Sans" panose="020B0502040504020204" pitchFamily="34" charset="0"/>
                        </a:rPr>
                        <a:t>La situation est décontextualisée.</a:t>
                      </a:r>
                    </a:p>
                  </a:txBody>
                  <a:tcPr marL="180000" marR="180000" marT="180000" marB="180000"/>
                </a:tc>
                <a:extLst>
                  <a:ext uri="{0D108BD9-81ED-4DB2-BD59-A6C34878D82A}">
                    <a16:rowId xmlns:a16="http://schemas.microsoft.com/office/drawing/2014/main" val="2008702435"/>
                  </a:ext>
                </a:extLst>
              </a:tr>
            </a:tbl>
          </a:graphicData>
        </a:graphic>
      </p:graphicFrame>
    </p:spTree>
    <p:extLst>
      <p:ext uri="{BB962C8B-B14F-4D97-AF65-F5344CB8AC3E}">
        <p14:creationId xmlns:p14="http://schemas.microsoft.com/office/powerpoint/2010/main" val="10838757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A686007B-518D-6FBA-FF9A-DE70910133D6}"/>
              </a:ext>
            </a:extLst>
          </p:cNvPr>
          <p:cNvSpPr>
            <a:spLocks noGrp="1"/>
          </p:cNvSpPr>
          <p:nvPr>
            <p:ph type="ftr" sz="quarter" idx="10"/>
          </p:nvPr>
        </p:nvSpPr>
        <p:spPr/>
        <p:txBody>
          <a:bodyPr/>
          <a:lstStyle/>
          <a:p>
            <a:r>
              <a:rPr lang="fr-FR"/>
              <a:t>APPRENDRE </a:t>
            </a:r>
            <a:r>
              <a:rPr lang="fr-FR" b="1">
                <a:solidFill>
                  <a:srgbClr val="FF0000"/>
                </a:solidFill>
              </a:rPr>
              <a:t>|</a:t>
            </a:r>
            <a:r>
              <a:rPr lang="fr-FR"/>
              <a:t> Module 7 </a:t>
            </a:r>
            <a:r>
              <a:rPr lang="fr-FR" b="1">
                <a:solidFill>
                  <a:srgbClr val="FF0000"/>
                </a:solidFill>
              </a:rPr>
              <a:t>|</a:t>
            </a:r>
            <a:r>
              <a:rPr lang="fr-FR"/>
              <a:t> </a:t>
            </a:r>
            <a:r>
              <a:rPr lang="fr-CA" b="1">
                <a:solidFill>
                  <a:schemeClr val="tx1">
                    <a:lumMod val="50000"/>
                    <a:lumOff val="50000"/>
                  </a:schemeClr>
                </a:solidFill>
              </a:rPr>
              <a:t>La planification d’une situation d’apprentissage</a:t>
            </a:r>
          </a:p>
        </p:txBody>
      </p:sp>
      <p:sp>
        <p:nvSpPr>
          <p:cNvPr id="3" name="Espace réservé du numéro de diapositive 2">
            <a:extLst>
              <a:ext uri="{FF2B5EF4-FFF2-40B4-BE49-F238E27FC236}">
                <a16:creationId xmlns:a16="http://schemas.microsoft.com/office/drawing/2014/main" id="{895D7F29-70A1-455B-962E-F98D10FD08FD}"/>
              </a:ext>
            </a:extLst>
          </p:cNvPr>
          <p:cNvSpPr>
            <a:spLocks noGrp="1"/>
          </p:cNvSpPr>
          <p:nvPr>
            <p:ph type="sldNum" sz="quarter" idx="12"/>
          </p:nvPr>
        </p:nvSpPr>
        <p:spPr/>
        <p:txBody>
          <a:bodyPr/>
          <a:lstStyle/>
          <a:p>
            <a:fld id="{055BF32D-CF4B-1B43-8AA7-7C8BB1DDF0EC}" type="slidenum">
              <a:rPr lang="fr-FR" smtClean="0"/>
              <a:pPr/>
              <a:t>22</a:t>
            </a:fld>
            <a:endParaRPr lang="fr-FR" dirty="0"/>
          </a:p>
        </p:txBody>
      </p:sp>
      <p:sp>
        <p:nvSpPr>
          <p:cNvPr id="4" name="Espace réservé du contenu vertical 3">
            <a:extLst>
              <a:ext uri="{FF2B5EF4-FFF2-40B4-BE49-F238E27FC236}">
                <a16:creationId xmlns:a16="http://schemas.microsoft.com/office/drawing/2014/main" id="{8E909F53-EA81-9E04-8E33-277E633AA703}"/>
              </a:ext>
            </a:extLst>
          </p:cNvPr>
          <p:cNvSpPr>
            <a:spLocks noGrp="1"/>
          </p:cNvSpPr>
          <p:nvPr>
            <p:ph orient="vert" sz="quarter" idx="13"/>
          </p:nvPr>
        </p:nvSpPr>
        <p:spPr/>
        <p:txBody>
          <a:bodyPr>
            <a:normAutofit fontScale="85000" lnSpcReduction="20000"/>
          </a:bodyPr>
          <a:lstStyle/>
          <a:p>
            <a:r>
              <a:rPr lang="fr-FR" sz="3200" b="1" dirty="0">
                <a:solidFill>
                  <a:schemeClr val="bg1"/>
                </a:solidFill>
              </a:rPr>
              <a:t>Activité 3</a:t>
            </a:r>
          </a:p>
        </p:txBody>
      </p:sp>
      <p:sp>
        <p:nvSpPr>
          <p:cNvPr id="5" name="Espace réservé du texte 4">
            <a:extLst>
              <a:ext uri="{FF2B5EF4-FFF2-40B4-BE49-F238E27FC236}">
                <a16:creationId xmlns:a16="http://schemas.microsoft.com/office/drawing/2014/main" id="{764F0837-906C-0DE8-1561-A56ACFE9D0E4}"/>
              </a:ext>
            </a:extLst>
          </p:cNvPr>
          <p:cNvSpPr>
            <a:spLocks noGrp="1"/>
          </p:cNvSpPr>
          <p:nvPr>
            <p:ph type="body" sz="quarter" idx="14"/>
          </p:nvPr>
        </p:nvSpPr>
        <p:spPr/>
        <p:txBody>
          <a:bodyPr/>
          <a:lstStyle/>
          <a:p>
            <a:pPr lvl="1"/>
            <a:r>
              <a:rPr lang="fr-FR" dirty="0"/>
              <a:t>Caractéristiques d’une situation de compétence</a:t>
            </a:r>
          </a:p>
        </p:txBody>
      </p:sp>
      <p:sp>
        <p:nvSpPr>
          <p:cNvPr id="38" name="Rectangle 37">
            <a:extLst>
              <a:ext uri="{FF2B5EF4-FFF2-40B4-BE49-F238E27FC236}">
                <a16:creationId xmlns:a16="http://schemas.microsoft.com/office/drawing/2014/main" id="{899FD03F-2AFC-8623-FF76-B6E4001EAE06}"/>
              </a:ext>
            </a:extLst>
          </p:cNvPr>
          <p:cNvSpPr/>
          <p:nvPr/>
        </p:nvSpPr>
        <p:spPr>
          <a:xfrm>
            <a:off x="1535881" y="782015"/>
            <a:ext cx="3268875" cy="707535"/>
          </a:xfrm>
          <a:prstGeom prst="rect">
            <a:avLst/>
          </a:prstGeom>
        </p:spPr>
        <p:txBody>
          <a:bodyPr/>
          <a:lstStyle/>
          <a:p>
            <a:pPr lvl="0">
              <a:lnSpc>
                <a:spcPct val="150000"/>
              </a:lnSpc>
              <a:buClr>
                <a:srgbClr val="FFC000"/>
              </a:buClr>
            </a:pPr>
            <a:r>
              <a:rPr lang="fr-FR" sz="2800" b="1" dirty="0">
                <a:solidFill>
                  <a:srgbClr val="FFC000"/>
                </a:solidFill>
                <a:latin typeface="Noto Sans" panose="020B0502040504020204" pitchFamily="34"/>
                <a:ea typeface="Noto Sans" panose="020B0502040504020204" pitchFamily="34"/>
                <a:cs typeface="Noto Sans" panose="020B0502040504020204" pitchFamily="34"/>
              </a:rPr>
              <a:t>3.</a:t>
            </a:r>
            <a:r>
              <a:rPr lang="fr-FR" sz="2800" b="1" dirty="0">
                <a:latin typeface="Noto Sans" panose="020B0502040504020204" pitchFamily="34"/>
                <a:ea typeface="Noto Sans" panose="020B0502040504020204" pitchFamily="34"/>
                <a:cs typeface="Noto Sans" panose="020B0502040504020204" pitchFamily="34"/>
              </a:rPr>
              <a:t> La conformité</a:t>
            </a:r>
            <a:endParaRPr lang="en-US" sz="2800" dirty="0">
              <a:latin typeface="Noto Sans" panose="020B0502040504020204" pitchFamily="34"/>
              <a:ea typeface="Noto Sans" panose="020B0502040504020204" pitchFamily="34"/>
              <a:cs typeface="Noto Sans" panose="020B0502040504020204" pitchFamily="34"/>
            </a:endParaRPr>
          </a:p>
        </p:txBody>
      </p:sp>
      <p:sp>
        <p:nvSpPr>
          <p:cNvPr id="6" name="ZoneTexte 5">
            <a:extLst>
              <a:ext uri="{FF2B5EF4-FFF2-40B4-BE49-F238E27FC236}">
                <a16:creationId xmlns:a16="http://schemas.microsoft.com/office/drawing/2014/main" id="{1409898E-BCCC-BB7A-422A-ACCDEDF9AAFB}"/>
              </a:ext>
            </a:extLst>
          </p:cNvPr>
          <p:cNvSpPr txBox="1"/>
          <p:nvPr/>
        </p:nvSpPr>
        <p:spPr>
          <a:xfrm>
            <a:off x="2084521" y="1574305"/>
            <a:ext cx="8480955" cy="865493"/>
          </a:xfrm>
          <a:prstGeom prst="rect">
            <a:avLst/>
          </a:prstGeom>
          <a:noFill/>
        </p:spPr>
        <p:txBody>
          <a:bodyPr wrap="square" lIns="0" tIns="0" rIns="0" bIns="0">
            <a:spAutoFit/>
          </a:bodyPr>
          <a:lstStyle/>
          <a:p>
            <a:pPr marL="270000" indent="-270000">
              <a:lnSpc>
                <a:spcPct val="120000"/>
              </a:lnSpc>
              <a:buClr>
                <a:srgbClr val="FFC000"/>
              </a:buClr>
              <a:buSzPct val="100000"/>
              <a:buFont typeface="Wingdings" pitchFamily="2" charset="2"/>
              <a:buChar char="§"/>
            </a:pPr>
            <a:r>
              <a:rPr lang="en-US" altLang="fr-FR" sz="1600" dirty="0">
                <a:latin typeface="Noto Sans" panose="020B0502040504020204" pitchFamily="34"/>
                <a:ea typeface="Noto Sans" panose="020B0502040504020204" pitchFamily="34"/>
                <a:cs typeface="Noto Sans" panose="020B0502040504020204" pitchFamily="34"/>
              </a:rPr>
              <a:t>Les contenus sont conformes aux programmes d’études.</a:t>
            </a:r>
          </a:p>
          <a:p>
            <a:pPr marL="270000" indent="-270000">
              <a:lnSpc>
                <a:spcPct val="120000"/>
              </a:lnSpc>
              <a:buClr>
                <a:srgbClr val="FFC000"/>
              </a:buClr>
              <a:buSzPct val="100000"/>
              <a:buFont typeface="Wingdings" pitchFamily="2" charset="2"/>
              <a:buChar char="§"/>
            </a:pPr>
            <a:r>
              <a:rPr lang="en-US" altLang="fr-FR" sz="1600" dirty="0">
                <a:latin typeface="Noto Sans" panose="020B0502040504020204" pitchFamily="34"/>
                <a:ea typeface="Noto Sans" panose="020B0502040504020204" pitchFamily="34"/>
                <a:cs typeface="Noto Sans" panose="020B0502040504020204" pitchFamily="34"/>
              </a:rPr>
              <a:t>Une situation repose sur des compétences ciblées disciplinaires qui sont réellement développées et qui se manifestent dans différents contextes.</a:t>
            </a:r>
          </a:p>
        </p:txBody>
      </p:sp>
      <p:graphicFrame>
        <p:nvGraphicFramePr>
          <p:cNvPr id="7" name="Tableau 6">
            <a:extLst>
              <a:ext uri="{FF2B5EF4-FFF2-40B4-BE49-F238E27FC236}">
                <a16:creationId xmlns:a16="http://schemas.microsoft.com/office/drawing/2014/main" id="{E6D5EC89-BD85-3C1F-B692-C140650E0ADC}"/>
              </a:ext>
            </a:extLst>
          </p:cNvPr>
          <p:cNvGraphicFramePr>
            <a:graphicFrameLocks noGrp="1"/>
          </p:cNvGraphicFramePr>
          <p:nvPr>
            <p:extLst>
              <p:ext uri="{D42A27DB-BD31-4B8C-83A1-F6EECF244321}">
                <p14:modId xmlns:p14="http://schemas.microsoft.com/office/powerpoint/2010/main" val="145723956"/>
              </p:ext>
            </p:extLst>
          </p:nvPr>
        </p:nvGraphicFramePr>
        <p:xfrm>
          <a:off x="2100263" y="2769607"/>
          <a:ext cx="9286200" cy="2972880"/>
        </p:xfrm>
        <a:graphic>
          <a:graphicData uri="http://schemas.openxmlformats.org/drawingml/2006/table">
            <a:tbl>
              <a:tblPr firstRow="1" firstCol="1" bandCol="1">
                <a:tableStyleId>{93296810-A885-4BE3-A3E7-6D5BEEA58F35}</a:tableStyleId>
              </a:tblPr>
              <a:tblGrid>
                <a:gridCol w="1857240">
                  <a:extLst>
                    <a:ext uri="{9D8B030D-6E8A-4147-A177-3AD203B41FA5}">
                      <a16:colId xmlns:a16="http://schemas.microsoft.com/office/drawing/2014/main" val="959611421"/>
                    </a:ext>
                  </a:extLst>
                </a:gridCol>
                <a:gridCol w="1857240">
                  <a:extLst>
                    <a:ext uri="{9D8B030D-6E8A-4147-A177-3AD203B41FA5}">
                      <a16:colId xmlns:a16="http://schemas.microsoft.com/office/drawing/2014/main" val="3572896588"/>
                    </a:ext>
                  </a:extLst>
                </a:gridCol>
                <a:gridCol w="1857240">
                  <a:extLst>
                    <a:ext uri="{9D8B030D-6E8A-4147-A177-3AD203B41FA5}">
                      <a16:colId xmlns:a16="http://schemas.microsoft.com/office/drawing/2014/main" val="3490533363"/>
                    </a:ext>
                  </a:extLst>
                </a:gridCol>
                <a:gridCol w="1963465">
                  <a:extLst>
                    <a:ext uri="{9D8B030D-6E8A-4147-A177-3AD203B41FA5}">
                      <a16:colId xmlns:a16="http://schemas.microsoft.com/office/drawing/2014/main" val="855160812"/>
                    </a:ext>
                  </a:extLst>
                </a:gridCol>
                <a:gridCol w="1751015">
                  <a:extLst>
                    <a:ext uri="{9D8B030D-6E8A-4147-A177-3AD203B41FA5}">
                      <a16:colId xmlns:a16="http://schemas.microsoft.com/office/drawing/2014/main" val="874080190"/>
                    </a:ext>
                  </a:extLst>
                </a:gridCol>
              </a:tblGrid>
              <a:tr h="574566">
                <a:tc>
                  <a:txBody>
                    <a:bodyPr/>
                    <a:lstStyle/>
                    <a:p>
                      <a:endParaRPr lang="fr-FR" sz="1400" dirty="0">
                        <a:latin typeface="Noto Sans" panose="020B0502040504020204" pitchFamily="34" charset="0"/>
                        <a:ea typeface="Noto Sans" panose="020B0502040504020204" pitchFamily="34" charset="0"/>
                        <a:cs typeface="Noto Sans" panose="020B0502040504020204" pitchFamily="34" charset="0"/>
                      </a:endParaRPr>
                    </a:p>
                  </a:txBody>
                  <a:tcPr marL="180000" marR="180000" marT="72000" marB="72000" anchor="ctr">
                    <a:noFill/>
                  </a:tcPr>
                </a:tc>
                <a:tc>
                  <a:txBody>
                    <a:bodyPr/>
                    <a:lstStyle/>
                    <a:p>
                      <a:pPr algn="ctr"/>
                      <a:r>
                        <a:rPr lang="fr-FR" sz="1800"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A</a:t>
                      </a:r>
                      <a:r>
                        <a:rPr lang="fr-FR" sz="1400" b="1">
                          <a:solidFill>
                            <a:schemeClr val="bg1"/>
                          </a:solidFill>
                          <a:effectLst/>
                          <a:latin typeface="Noto Sans" panose="020B0502040504020204" pitchFamily="34" charset="0"/>
                          <a:ea typeface="Noto Sans" panose="020B0502040504020204" pitchFamily="34" charset="0"/>
                          <a:cs typeface="Noto Sans" panose="020B0502040504020204" pitchFamily="34" charset="0"/>
                        </a:rPr>
                        <a:t> </a:t>
                      </a:r>
                      <a:br>
                        <a:rPr lang="fr-FR" sz="1400" b="1">
                          <a:solidFill>
                            <a:schemeClr val="bg1"/>
                          </a:solidFill>
                          <a:effectLst/>
                          <a:latin typeface="Noto Sans" panose="020B0502040504020204" pitchFamily="34" charset="0"/>
                          <a:ea typeface="Noto Sans" panose="020B0502040504020204" pitchFamily="34" charset="0"/>
                          <a:cs typeface="Noto Sans" panose="020B0502040504020204" pitchFamily="34" charset="0"/>
                        </a:rPr>
                      </a:br>
                      <a:r>
                        <a:rPr lang="fr-FR" sz="1400" b="1">
                          <a:solidFill>
                            <a:schemeClr val="bg1"/>
                          </a:solidFill>
                          <a:effectLst/>
                          <a:latin typeface="Noto Sans" panose="020B0502040504020204" pitchFamily="34" charset="0"/>
                          <a:ea typeface="Noto Sans" panose="020B0502040504020204" pitchFamily="34" charset="0"/>
                          <a:cs typeface="Noto Sans" panose="020B0502040504020204" pitchFamily="34" charset="0"/>
                        </a:rPr>
                        <a:t>SAE</a:t>
                      </a:r>
                      <a:r>
                        <a:rPr lang="fr-FR" sz="1400"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 exemplaire</a:t>
                      </a:r>
                      <a:endParaRPr lang="fr-CA" sz="1400" i="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180000" marR="180000" marT="72000" marB="72000" anchor="ctr"/>
                </a:tc>
                <a:tc>
                  <a:txBody>
                    <a:bodyPr/>
                    <a:lstStyle/>
                    <a:p>
                      <a:pPr algn="ctr"/>
                      <a:r>
                        <a:rPr lang="fr-FR" sz="1800"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B</a:t>
                      </a:r>
                      <a:r>
                        <a:rPr lang="fr-FR" sz="1400" b="1">
                          <a:solidFill>
                            <a:schemeClr val="bg1"/>
                          </a:solidFill>
                          <a:effectLst/>
                          <a:latin typeface="Noto Sans" panose="020B0502040504020204" pitchFamily="34" charset="0"/>
                          <a:ea typeface="Noto Sans" panose="020B0502040504020204" pitchFamily="34" charset="0"/>
                          <a:cs typeface="Noto Sans" panose="020B0502040504020204" pitchFamily="34" charset="0"/>
                        </a:rPr>
                        <a:t> </a:t>
                      </a:r>
                      <a:br>
                        <a:rPr lang="fr-FR" sz="1400" b="1">
                          <a:solidFill>
                            <a:schemeClr val="bg1"/>
                          </a:solidFill>
                          <a:effectLst/>
                          <a:latin typeface="Noto Sans" panose="020B0502040504020204" pitchFamily="34" charset="0"/>
                          <a:ea typeface="Noto Sans" panose="020B0502040504020204" pitchFamily="34" charset="0"/>
                          <a:cs typeface="Noto Sans" panose="020B0502040504020204" pitchFamily="34" charset="0"/>
                        </a:rPr>
                      </a:br>
                      <a:r>
                        <a:rPr lang="fr-FR" sz="1400" b="1">
                          <a:solidFill>
                            <a:schemeClr val="bg1"/>
                          </a:solidFill>
                          <a:effectLst/>
                          <a:latin typeface="Noto Sans" panose="020B0502040504020204" pitchFamily="34" charset="0"/>
                          <a:ea typeface="Noto Sans" panose="020B0502040504020204" pitchFamily="34" charset="0"/>
                          <a:cs typeface="Noto Sans" panose="020B0502040504020204" pitchFamily="34" charset="0"/>
                        </a:rPr>
                        <a:t>SAE</a:t>
                      </a:r>
                      <a:r>
                        <a:rPr lang="fr-FR" sz="1400"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 pertinente</a:t>
                      </a:r>
                      <a:endParaRPr lang="fr-CA" sz="1400" i="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180000" marR="180000" marT="72000" marB="72000" anchor="ctr"/>
                </a:tc>
                <a:tc>
                  <a:txBody>
                    <a:bodyPr/>
                    <a:lstStyle/>
                    <a:p>
                      <a:pPr algn="ctr"/>
                      <a:r>
                        <a:rPr lang="fr-FR" sz="1800"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C</a:t>
                      </a:r>
                      <a:r>
                        <a:rPr lang="fr-FR" sz="1400" b="1">
                          <a:solidFill>
                            <a:schemeClr val="bg1"/>
                          </a:solidFill>
                          <a:effectLst/>
                          <a:latin typeface="Noto Sans" panose="020B0502040504020204" pitchFamily="34" charset="0"/>
                          <a:ea typeface="Noto Sans" panose="020B0502040504020204" pitchFamily="34" charset="0"/>
                          <a:cs typeface="Noto Sans" panose="020B0502040504020204" pitchFamily="34" charset="0"/>
                        </a:rPr>
                        <a:t> </a:t>
                      </a:r>
                      <a:br>
                        <a:rPr lang="fr-FR" sz="1400" b="1">
                          <a:solidFill>
                            <a:schemeClr val="bg1"/>
                          </a:solidFill>
                          <a:effectLst/>
                          <a:latin typeface="Noto Sans" panose="020B0502040504020204" pitchFamily="34" charset="0"/>
                          <a:ea typeface="Noto Sans" panose="020B0502040504020204" pitchFamily="34" charset="0"/>
                          <a:cs typeface="Noto Sans" panose="020B0502040504020204" pitchFamily="34" charset="0"/>
                        </a:rPr>
                      </a:br>
                      <a:r>
                        <a:rPr lang="fr-FR" sz="1400" b="1">
                          <a:solidFill>
                            <a:schemeClr val="bg1"/>
                          </a:solidFill>
                          <a:effectLst/>
                          <a:latin typeface="Noto Sans" panose="020B0502040504020204" pitchFamily="34" charset="0"/>
                          <a:ea typeface="Noto Sans" panose="020B0502040504020204" pitchFamily="34" charset="0"/>
                          <a:cs typeface="Noto Sans" panose="020B0502040504020204" pitchFamily="34" charset="0"/>
                        </a:rPr>
                        <a:t>SAE </a:t>
                      </a:r>
                      <a:r>
                        <a:rPr lang="fr-FR" sz="1400"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à retravailler</a:t>
                      </a:r>
                      <a:endParaRPr lang="fr-CA" sz="1400" i="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180000" marR="180000" marT="72000" marB="72000" anchor="ctr"/>
                </a:tc>
                <a:tc>
                  <a:txBody>
                    <a:bodyPr/>
                    <a:lstStyle/>
                    <a:p>
                      <a:pPr algn="ctr"/>
                      <a:r>
                        <a:rPr lang="fr-FR" sz="1800"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D</a:t>
                      </a:r>
                      <a:br>
                        <a:rPr lang="fr-FR" sz="1400" b="1">
                          <a:solidFill>
                            <a:schemeClr val="bg1"/>
                          </a:solidFill>
                          <a:effectLst/>
                          <a:latin typeface="Noto Sans" panose="020B0502040504020204" pitchFamily="34" charset="0"/>
                          <a:ea typeface="Noto Sans" panose="020B0502040504020204" pitchFamily="34" charset="0"/>
                          <a:cs typeface="Noto Sans" panose="020B0502040504020204" pitchFamily="34" charset="0"/>
                        </a:rPr>
                      </a:br>
                      <a:r>
                        <a:rPr lang="fr-FR" sz="1400" b="1">
                          <a:solidFill>
                            <a:schemeClr val="bg1"/>
                          </a:solidFill>
                          <a:effectLst/>
                          <a:latin typeface="Noto Sans" panose="020B0502040504020204" pitchFamily="34" charset="0"/>
                          <a:ea typeface="Noto Sans" panose="020B0502040504020204" pitchFamily="34" charset="0"/>
                          <a:cs typeface="Noto Sans" panose="020B0502040504020204" pitchFamily="34" charset="0"/>
                        </a:rPr>
                        <a:t>SAE</a:t>
                      </a:r>
                      <a:r>
                        <a:rPr lang="fr-FR" sz="1400"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 à refaire</a:t>
                      </a:r>
                      <a:endParaRPr lang="fr-CA" sz="1400" i="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180000" marR="180000" marT="72000" marB="72000" anchor="ctr"/>
                </a:tc>
                <a:extLst>
                  <a:ext uri="{0D108BD9-81ED-4DB2-BD59-A6C34878D82A}">
                    <a16:rowId xmlns:a16="http://schemas.microsoft.com/office/drawing/2014/main" val="2086470990"/>
                  </a:ext>
                </a:extLst>
              </a:tr>
              <a:tr h="1764260">
                <a:tc>
                  <a:txBody>
                    <a:bodyPr/>
                    <a:lstStyle/>
                    <a:p>
                      <a:pPr algn="ctr"/>
                      <a:r>
                        <a:rPr lang="fr-CA" sz="2000"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3.</a:t>
                      </a:r>
                      <a:br>
                        <a:rPr lang="fr-CA" sz="1400"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br>
                      <a:r>
                        <a:rPr lang="fr-FR" sz="1400"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CONFORMITÉ </a:t>
                      </a:r>
                      <a:br>
                        <a:rPr lang="fr-FR" sz="1400"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br>
                      <a:r>
                        <a:rPr lang="fr-FR" sz="1400"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du contenu</a:t>
                      </a:r>
                      <a:endParaRPr lang="fr-CA" sz="1400" b="1" i="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p>
                      <a:pPr algn="ctr"/>
                      <a:endParaRPr lang="fr-FR" sz="1400"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180000" marR="180000" marT="180000" marB="180000" anchor="ctr">
                    <a:solidFill>
                      <a:srgbClr val="7E00A1"/>
                    </a:solidFill>
                  </a:tcPr>
                </a:tc>
                <a:tc>
                  <a:txBody>
                    <a:bodyPr/>
                    <a:lstStyle/>
                    <a:p>
                      <a:pPr algn="ctr"/>
                      <a:r>
                        <a:rPr lang="fr-FR" sz="1000" b="0">
                          <a:effectLst/>
                          <a:latin typeface="Noto Sans" panose="020B0502040504020204" pitchFamily="34" charset="0"/>
                          <a:ea typeface="Noto Sans" panose="020B0502040504020204" pitchFamily="34" charset="0"/>
                          <a:cs typeface="Noto Sans" panose="020B0502040504020204" pitchFamily="34" charset="0"/>
                        </a:rPr>
                        <a:t>La planification de l’apprentissage comporte explicitement tous les éléments suivants : compétences et destinataires ciblés, ressources internes et externes. L’intention pédagogique assure la cohésion avec les éléments ciblés dans une démarche complète d’apprentissage.</a:t>
                      </a:r>
                    </a:p>
                  </a:txBody>
                  <a:tcPr marL="180000" marR="180000" marT="180000" marB="180000"/>
                </a:tc>
                <a:tc>
                  <a:txBody>
                    <a:bodyPr/>
                    <a:lstStyle/>
                    <a:p>
                      <a:pPr algn="ctr"/>
                      <a:r>
                        <a:rPr lang="fr-FR" sz="1000" b="0" dirty="0">
                          <a:effectLst/>
                          <a:latin typeface="Noto Sans" panose="020B0502040504020204" pitchFamily="34" charset="0"/>
                          <a:ea typeface="Noto Sans" panose="020B0502040504020204" pitchFamily="34" charset="0"/>
                          <a:cs typeface="Noto Sans" panose="020B0502040504020204" pitchFamily="34" charset="0"/>
                        </a:rPr>
                        <a:t>La planification de la situation comporte explicitement les éléments suivants : compétences et destinataires ciblés, ressources internes et externes. L’intention pédagogique tient compte des éléments ciblés mais la production attendue est absente.</a:t>
                      </a:r>
                    </a:p>
                  </a:txBody>
                  <a:tcPr marL="180000" marR="180000" marT="180000" marB="180000"/>
                </a:tc>
                <a:tc>
                  <a:txBody>
                    <a:bodyPr/>
                    <a:lstStyle/>
                    <a:p>
                      <a:pPr algn="ctr"/>
                      <a:r>
                        <a:rPr lang="fr-FR" sz="1000" b="0" dirty="0">
                          <a:effectLst/>
                          <a:latin typeface="Noto Sans" panose="020B0502040504020204" pitchFamily="34" charset="0"/>
                          <a:ea typeface="Noto Sans" panose="020B0502040504020204" pitchFamily="34" charset="0"/>
                          <a:cs typeface="Noto Sans" panose="020B0502040504020204" pitchFamily="34" charset="0"/>
                        </a:rPr>
                        <a:t>La planification de la situation identifie les éléments suivants : compétences et destinataires ciblés, ressources internes et externes. L’intention pédagogique est partiellement développée.</a:t>
                      </a:r>
                    </a:p>
                  </a:txBody>
                  <a:tcPr marL="180000" marR="180000" marT="180000" marB="180000"/>
                </a:tc>
                <a:tc>
                  <a:txBody>
                    <a:bodyPr/>
                    <a:lstStyle/>
                    <a:p>
                      <a:pPr algn="ctr"/>
                      <a:r>
                        <a:rPr lang="fr-FR" sz="1000" b="0" dirty="0">
                          <a:effectLst/>
                          <a:latin typeface="Noto Sans" panose="020B0502040504020204" pitchFamily="34" charset="0"/>
                          <a:ea typeface="Noto Sans" panose="020B0502040504020204" pitchFamily="34" charset="0"/>
                          <a:cs typeface="Noto Sans" panose="020B0502040504020204" pitchFamily="34" charset="0"/>
                        </a:rPr>
                        <a:t>La planification de la situation identifie certains des éléments suivants : compétences et destinataires ciblés, ressources internes et externes. L’intention pédagogique est absente.</a:t>
                      </a:r>
                    </a:p>
                  </a:txBody>
                  <a:tcPr marL="180000" marR="180000" marT="180000" marB="180000"/>
                </a:tc>
                <a:extLst>
                  <a:ext uri="{0D108BD9-81ED-4DB2-BD59-A6C34878D82A}">
                    <a16:rowId xmlns:a16="http://schemas.microsoft.com/office/drawing/2014/main" val="2008702435"/>
                  </a:ext>
                </a:extLst>
              </a:tr>
            </a:tbl>
          </a:graphicData>
        </a:graphic>
      </p:graphicFrame>
    </p:spTree>
    <p:extLst>
      <p:ext uri="{BB962C8B-B14F-4D97-AF65-F5344CB8AC3E}">
        <p14:creationId xmlns:p14="http://schemas.microsoft.com/office/powerpoint/2010/main" val="34245840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A686007B-518D-6FBA-FF9A-DE70910133D6}"/>
              </a:ext>
            </a:extLst>
          </p:cNvPr>
          <p:cNvSpPr>
            <a:spLocks noGrp="1"/>
          </p:cNvSpPr>
          <p:nvPr>
            <p:ph type="ftr" sz="quarter" idx="10"/>
          </p:nvPr>
        </p:nvSpPr>
        <p:spPr/>
        <p:txBody>
          <a:bodyPr/>
          <a:lstStyle/>
          <a:p>
            <a:r>
              <a:rPr lang="fr-FR"/>
              <a:t>APPRENDRE </a:t>
            </a:r>
            <a:r>
              <a:rPr lang="fr-FR" b="1">
                <a:solidFill>
                  <a:srgbClr val="FF0000"/>
                </a:solidFill>
              </a:rPr>
              <a:t>|</a:t>
            </a:r>
            <a:r>
              <a:rPr lang="fr-FR"/>
              <a:t> Module 7 </a:t>
            </a:r>
            <a:r>
              <a:rPr lang="fr-FR" b="1">
                <a:solidFill>
                  <a:srgbClr val="FF0000"/>
                </a:solidFill>
              </a:rPr>
              <a:t>|</a:t>
            </a:r>
            <a:r>
              <a:rPr lang="fr-FR"/>
              <a:t> </a:t>
            </a:r>
            <a:r>
              <a:rPr lang="fr-CA" b="1">
                <a:solidFill>
                  <a:schemeClr val="tx1">
                    <a:lumMod val="50000"/>
                    <a:lumOff val="50000"/>
                  </a:schemeClr>
                </a:solidFill>
              </a:rPr>
              <a:t>La planification d’une situation d’apprentissage</a:t>
            </a:r>
          </a:p>
        </p:txBody>
      </p:sp>
      <p:sp>
        <p:nvSpPr>
          <p:cNvPr id="3" name="Espace réservé du numéro de diapositive 2">
            <a:extLst>
              <a:ext uri="{FF2B5EF4-FFF2-40B4-BE49-F238E27FC236}">
                <a16:creationId xmlns:a16="http://schemas.microsoft.com/office/drawing/2014/main" id="{895D7F29-70A1-455B-962E-F98D10FD08FD}"/>
              </a:ext>
            </a:extLst>
          </p:cNvPr>
          <p:cNvSpPr>
            <a:spLocks noGrp="1"/>
          </p:cNvSpPr>
          <p:nvPr>
            <p:ph type="sldNum" sz="quarter" idx="12"/>
          </p:nvPr>
        </p:nvSpPr>
        <p:spPr/>
        <p:txBody>
          <a:bodyPr/>
          <a:lstStyle/>
          <a:p>
            <a:fld id="{055BF32D-CF4B-1B43-8AA7-7C8BB1DDF0EC}" type="slidenum">
              <a:rPr lang="fr-FR" smtClean="0"/>
              <a:pPr/>
              <a:t>23</a:t>
            </a:fld>
            <a:endParaRPr lang="fr-FR" dirty="0"/>
          </a:p>
        </p:txBody>
      </p:sp>
      <p:sp>
        <p:nvSpPr>
          <p:cNvPr id="4" name="Espace réservé du contenu vertical 3">
            <a:extLst>
              <a:ext uri="{FF2B5EF4-FFF2-40B4-BE49-F238E27FC236}">
                <a16:creationId xmlns:a16="http://schemas.microsoft.com/office/drawing/2014/main" id="{8E909F53-EA81-9E04-8E33-277E633AA703}"/>
              </a:ext>
            </a:extLst>
          </p:cNvPr>
          <p:cNvSpPr>
            <a:spLocks noGrp="1"/>
          </p:cNvSpPr>
          <p:nvPr>
            <p:ph orient="vert" sz="quarter" idx="13"/>
          </p:nvPr>
        </p:nvSpPr>
        <p:spPr/>
        <p:txBody>
          <a:bodyPr>
            <a:normAutofit fontScale="85000" lnSpcReduction="20000"/>
          </a:bodyPr>
          <a:lstStyle/>
          <a:p>
            <a:r>
              <a:rPr lang="fr-FR" sz="3200" b="1" dirty="0">
                <a:solidFill>
                  <a:schemeClr val="bg1"/>
                </a:solidFill>
              </a:rPr>
              <a:t>Activité 3</a:t>
            </a:r>
          </a:p>
        </p:txBody>
      </p:sp>
      <p:sp>
        <p:nvSpPr>
          <p:cNvPr id="5" name="Espace réservé du texte 4">
            <a:extLst>
              <a:ext uri="{FF2B5EF4-FFF2-40B4-BE49-F238E27FC236}">
                <a16:creationId xmlns:a16="http://schemas.microsoft.com/office/drawing/2014/main" id="{764F0837-906C-0DE8-1561-A56ACFE9D0E4}"/>
              </a:ext>
            </a:extLst>
          </p:cNvPr>
          <p:cNvSpPr>
            <a:spLocks noGrp="1"/>
          </p:cNvSpPr>
          <p:nvPr>
            <p:ph type="body" sz="quarter" idx="14"/>
          </p:nvPr>
        </p:nvSpPr>
        <p:spPr/>
        <p:txBody>
          <a:bodyPr/>
          <a:lstStyle/>
          <a:p>
            <a:pPr lvl="1"/>
            <a:r>
              <a:rPr lang="fr-FR" dirty="0"/>
              <a:t>Caractéristiques d’une situation de compétence</a:t>
            </a:r>
          </a:p>
        </p:txBody>
      </p:sp>
      <p:sp>
        <p:nvSpPr>
          <p:cNvPr id="38" name="Rectangle 37">
            <a:extLst>
              <a:ext uri="{FF2B5EF4-FFF2-40B4-BE49-F238E27FC236}">
                <a16:creationId xmlns:a16="http://schemas.microsoft.com/office/drawing/2014/main" id="{899FD03F-2AFC-8623-FF76-B6E4001EAE06}"/>
              </a:ext>
            </a:extLst>
          </p:cNvPr>
          <p:cNvSpPr/>
          <p:nvPr/>
        </p:nvSpPr>
        <p:spPr>
          <a:xfrm>
            <a:off x="1535881" y="782015"/>
            <a:ext cx="9212475" cy="707535"/>
          </a:xfrm>
          <a:prstGeom prst="rect">
            <a:avLst/>
          </a:prstGeom>
        </p:spPr>
        <p:txBody>
          <a:bodyPr/>
          <a:lstStyle/>
          <a:p>
            <a:pPr lvl="0">
              <a:lnSpc>
                <a:spcPct val="150000"/>
              </a:lnSpc>
              <a:buClr>
                <a:srgbClr val="FFC000"/>
              </a:buClr>
            </a:pPr>
            <a:r>
              <a:rPr lang="fr-FR" sz="2800" b="1" dirty="0">
                <a:solidFill>
                  <a:srgbClr val="FFC000"/>
                </a:solidFill>
                <a:latin typeface="Noto Sans" panose="020B0502040504020204" pitchFamily="34"/>
                <a:ea typeface="Noto Sans" panose="020B0502040504020204" pitchFamily="34"/>
                <a:cs typeface="Noto Sans" panose="020B0502040504020204" pitchFamily="34"/>
              </a:rPr>
              <a:t>4.</a:t>
            </a:r>
            <a:r>
              <a:rPr lang="fr-FR" sz="2800" b="1" dirty="0">
                <a:latin typeface="Noto Sans" panose="020B0502040504020204" pitchFamily="34"/>
                <a:ea typeface="Noto Sans" panose="020B0502040504020204" pitchFamily="34"/>
                <a:cs typeface="Noto Sans" panose="020B0502040504020204" pitchFamily="34"/>
              </a:rPr>
              <a:t> La pertinence de la structure</a:t>
            </a:r>
            <a:endParaRPr lang="en-US" sz="2800" dirty="0">
              <a:latin typeface="Noto Sans" panose="020B0502040504020204" pitchFamily="34"/>
              <a:ea typeface="Noto Sans" panose="020B0502040504020204" pitchFamily="34"/>
              <a:cs typeface="Noto Sans" panose="020B0502040504020204" pitchFamily="34"/>
            </a:endParaRPr>
          </a:p>
        </p:txBody>
      </p:sp>
      <p:sp>
        <p:nvSpPr>
          <p:cNvPr id="6" name="ZoneTexte 5">
            <a:extLst>
              <a:ext uri="{FF2B5EF4-FFF2-40B4-BE49-F238E27FC236}">
                <a16:creationId xmlns:a16="http://schemas.microsoft.com/office/drawing/2014/main" id="{1409898E-BCCC-BB7A-422A-ACCDEDF9AAFB}"/>
              </a:ext>
            </a:extLst>
          </p:cNvPr>
          <p:cNvSpPr txBox="1"/>
          <p:nvPr/>
        </p:nvSpPr>
        <p:spPr>
          <a:xfrm>
            <a:off x="2084521" y="1574305"/>
            <a:ext cx="8480955" cy="1160959"/>
          </a:xfrm>
          <a:prstGeom prst="rect">
            <a:avLst/>
          </a:prstGeom>
          <a:noFill/>
        </p:spPr>
        <p:txBody>
          <a:bodyPr wrap="square" lIns="0" tIns="0" rIns="0" bIns="0">
            <a:spAutoFit/>
          </a:bodyPr>
          <a:lstStyle/>
          <a:p>
            <a:pPr>
              <a:lnSpc>
                <a:spcPct val="120000"/>
              </a:lnSpc>
              <a:buClr>
                <a:srgbClr val="FFC000"/>
              </a:buClr>
              <a:buSzPct val="100000"/>
            </a:pPr>
            <a:r>
              <a:rPr lang="en-US" altLang="fr-FR" sz="1600" dirty="0">
                <a:latin typeface="Noto Sans" panose="020B0502040504020204" pitchFamily="34"/>
                <a:ea typeface="Noto Sans" panose="020B0502040504020204" pitchFamily="34"/>
                <a:cs typeface="Noto Sans" panose="020B0502040504020204" pitchFamily="34"/>
              </a:rPr>
              <a:t>De plus, pour que la situation soit pertinente, elle doit présenter des activités en lien avec l’intention pédagogique pour les trois phases de la démarche d’apprentissage (préparation, réalisation et intégration).</a:t>
            </a:r>
          </a:p>
          <a:p>
            <a:pPr>
              <a:lnSpc>
                <a:spcPct val="120000"/>
              </a:lnSpc>
              <a:buClr>
                <a:srgbClr val="FFC000"/>
              </a:buClr>
              <a:buSzPct val="100000"/>
            </a:pPr>
            <a:endParaRPr lang="en-US" altLang="fr-FR" sz="1600" dirty="0">
              <a:latin typeface="Noto Sans" panose="020B0502040504020204" pitchFamily="34"/>
              <a:ea typeface="Noto Sans" panose="020B0502040504020204" pitchFamily="34"/>
              <a:cs typeface="Noto Sans" panose="020B0502040504020204" pitchFamily="34"/>
            </a:endParaRPr>
          </a:p>
        </p:txBody>
      </p:sp>
      <p:graphicFrame>
        <p:nvGraphicFramePr>
          <p:cNvPr id="7" name="Tableau 6">
            <a:extLst>
              <a:ext uri="{FF2B5EF4-FFF2-40B4-BE49-F238E27FC236}">
                <a16:creationId xmlns:a16="http://schemas.microsoft.com/office/drawing/2014/main" id="{E6D5EC89-BD85-3C1F-B692-C140650E0ADC}"/>
              </a:ext>
            </a:extLst>
          </p:cNvPr>
          <p:cNvGraphicFramePr>
            <a:graphicFrameLocks noGrp="1"/>
          </p:cNvGraphicFramePr>
          <p:nvPr>
            <p:extLst>
              <p:ext uri="{D42A27DB-BD31-4B8C-83A1-F6EECF244321}">
                <p14:modId xmlns:p14="http://schemas.microsoft.com/office/powerpoint/2010/main" val="403178285"/>
              </p:ext>
            </p:extLst>
          </p:nvPr>
        </p:nvGraphicFramePr>
        <p:xfrm>
          <a:off x="2100263" y="2769607"/>
          <a:ext cx="9286200" cy="2668080"/>
        </p:xfrm>
        <a:graphic>
          <a:graphicData uri="http://schemas.openxmlformats.org/drawingml/2006/table">
            <a:tbl>
              <a:tblPr firstRow="1" firstCol="1" bandCol="1">
                <a:tableStyleId>{93296810-A885-4BE3-A3E7-6D5BEEA58F35}</a:tableStyleId>
              </a:tblPr>
              <a:tblGrid>
                <a:gridCol w="1857240">
                  <a:extLst>
                    <a:ext uri="{9D8B030D-6E8A-4147-A177-3AD203B41FA5}">
                      <a16:colId xmlns:a16="http://schemas.microsoft.com/office/drawing/2014/main" val="959611421"/>
                    </a:ext>
                  </a:extLst>
                </a:gridCol>
                <a:gridCol w="1857240">
                  <a:extLst>
                    <a:ext uri="{9D8B030D-6E8A-4147-A177-3AD203B41FA5}">
                      <a16:colId xmlns:a16="http://schemas.microsoft.com/office/drawing/2014/main" val="3572896588"/>
                    </a:ext>
                  </a:extLst>
                </a:gridCol>
                <a:gridCol w="1857240">
                  <a:extLst>
                    <a:ext uri="{9D8B030D-6E8A-4147-A177-3AD203B41FA5}">
                      <a16:colId xmlns:a16="http://schemas.microsoft.com/office/drawing/2014/main" val="3490533363"/>
                    </a:ext>
                  </a:extLst>
                </a:gridCol>
                <a:gridCol w="1963465">
                  <a:extLst>
                    <a:ext uri="{9D8B030D-6E8A-4147-A177-3AD203B41FA5}">
                      <a16:colId xmlns:a16="http://schemas.microsoft.com/office/drawing/2014/main" val="855160812"/>
                    </a:ext>
                  </a:extLst>
                </a:gridCol>
                <a:gridCol w="1751015">
                  <a:extLst>
                    <a:ext uri="{9D8B030D-6E8A-4147-A177-3AD203B41FA5}">
                      <a16:colId xmlns:a16="http://schemas.microsoft.com/office/drawing/2014/main" val="874080190"/>
                    </a:ext>
                  </a:extLst>
                </a:gridCol>
              </a:tblGrid>
              <a:tr h="574566">
                <a:tc>
                  <a:txBody>
                    <a:bodyPr/>
                    <a:lstStyle/>
                    <a:p>
                      <a:endParaRPr lang="fr-FR" sz="1400" dirty="0">
                        <a:latin typeface="Noto Sans" panose="020B0502040504020204" pitchFamily="34" charset="0"/>
                        <a:ea typeface="Noto Sans" panose="020B0502040504020204" pitchFamily="34" charset="0"/>
                        <a:cs typeface="Noto Sans" panose="020B0502040504020204" pitchFamily="34" charset="0"/>
                      </a:endParaRPr>
                    </a:p>
                  </a:txBody>
                  <a:tcPr marL="180000" marR="180000" marT="72000" marB="72000" anchor="ctr">
                    <a:noFill/>
                  </a:tcPr>
                </a:tc>
                <a:tc>
                  <a:txBody>
                    <a:bodyPr/>
                    <a:lstStyle/>
                    <a:p>
                      <a:pPr algn="ctr"/>
                      <a:r>
                        <a:rPr lang="fr-FR" sz="1800"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A</a:t>
                      </a:r>
                      <a:r>
                        <a:rPr lang="fr-FR" sz="1400" b="1">
                          <a:solidFill>
                            <a:schemeClr val="bg1"/>
                          </a:solidFill>
                          <a:effectLst/>
                          <a:latin typeface="Noto Sans" panose="020B0502040504020204" pitchFamily="34" charset="0"/>
                          <a:ea typeface="Noto Sans" panose="020B0502040504020204" pitchFamily="34" charset="0"/>
                          <a:cs typeface="Noto Sans" panose="020B0502040504020204" pitchFamily="34" charset="0"/>
                        </a:rPr>
                        <a:t> </a:t>
                      </a:r>
                      <a:br>
                        <a:rPr lang="fr-FR" sz="1400" b="1">
                          <a:solidFill>
                            <a:schemeClr val="bg1"/>
                          </a:solidFill>
                          <a:effectLst/>
                          <a:latin typeface="Noto Sans" panose="020B0502040504020204" pitchFamily="34" charset="0"/>
                          <a:ea typeface="Noto Sans" panose="020B0502040504020204" pitchFamily="34" charset="0"/>
                          <a:cs typeface="Noto Sans" panose="020B0502040504020204" pitchFamily="34" charset="0"/>
                        </a:rPr>
                      </a:br>
                      <a:r>
                        <a:rPr lang="fr-FR" sz="1400" b="1">
                          <a:solidFill>
                            <a:schemeClr val="bg1"/>
                          </a:solidFill>
                          <a:effectLst/>
                          <a:latin typeface="Noto Sans" panose="020B0502040504020204" pitchFamily="34" charset="0"/>
                          <a:ea typeface="Noto Sans" panose="020B0502040504020204" pitchFamily="34" charset="0"/>
                          <a:cs typeface="Noto Sans" panose="020B0502040504020204" pitchFamily="34" charset="0"/>
                        </a:rPr>
                        <a:t>SAE</a:t>
                      </a:r>
                      <a:r>
                        <a:rPr lang="fr-FR" sz="1400"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 exemplaire</a:t>
                      </a:r>
                      <a:endParaRPr lang="fr-CA" sz="1400" i="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180000" marR="180000" marT="72000" marB="72000" anchor="ctr"/>
                </a:tc>
                <a:tc>
                  <a:txBody>
                    <a:bodyPr/>
                    <a:lstStyle/>
                    <a:p>
                      <a:pPr algn="ctr"/>
                      <a:r>
                        <a:rPr lang="fr-FR" sz="1800"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B</a:t>
                      </a:r>
                      <a:r>
                        <a:rPr lang="fr-FR" sz="1400" b="1">
                          <a:solidFill>
                            <a:schemeClr val="bg1"/>
                          </a:solidFill>
                          <a:effectLst/>
                          <a:latin typeface="Noto Sans" panose="020B0502040504020204" pitchFamily="34" charset="0"/>
                          <a:ea typeface="Noto Sans" panose="020B0502040504020204" pitchFamily="34" charset="0"/>
                          <a:cs typeface="Noto Sans" panose="020B0502040504020204" pitchFamily="34" charset="0"/>
                        </a:rPr>
                        <a:t> </a:t>
                      </a:r>
                      <a:br>
                        <a:rPr lang="fr-FR" sz="1400" b="1">
                          <a:solidFill>
                            <a:schemeClr val="bg1"/>
                          </a:solidFill>
                          <a:effectLst/>
                          <a:latin typeface="Noto Sans" panose="020B0502040504020204" pitchFamily="34" charset="0"/>
                          <a:ea typeface="Noto Sans" panose="020B0502040504020204" pitchFamily="34" charset="0"/>
                          <a:cs typeface="Noto Sans" panose="020B0502040504020204" pitchFamily="34" charset="0"/>
                        </a:rPr>
                      </a:br>
                      <a:r>
                        <a:rPr lang="fr-FR" sz="1400" b="1">
                          <a:solidFill>
                            <a:schemeClr val="bg1"/>
                          </a:solidFill>
                          <a:effectLst/>
                          <a:latin typeface="Noto Sans" panose="020B0502040504020204" pitchFamily="34" charset="0"/>
                          <a:ea typeface="Noto Sans" panose="020B0502040504020204" pitchFamily="34" charset="0"/>
                          <a:cs typeface="Noto Sans" panose="020B0502040504020204" pitchFamily="34" charset="0"/>
                        </a:rPr>
                        <a:t>SAE</a:t>
                      </a:r>
                      <a:r>
                        <a:rPr lang="fr-FR" sz="1400"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 pertinente</a:t>
                      </a:r>
                      <a:endParaRPr lang="fr-CA" sz="1400" i="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180000" marR="180000" marT="72000" marB="72000" anchor="ctr"/>
                </a:tc>
                <a:tc>
                  <a:txBody>
                    <a:bodyPr/>
                    <a:lstStyle/>
                    <a:p>
                      <a:pPr algn="ctr"/>
                      <a:r>
                        <a:rPr lang="fr-FR" sz="1800"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C</a:t>
                      </a:r>
                      <a:r>
                        <a:rPr lang="fr-FR" sz="1400" b="1">
                          <a:solidFill>
                            <a:schemeClr val="bg1"/>
                          </a:solidFill>
                          <a:effectLst/>
                          <a:latin typeface="Noto Sans" panose="020B0502040504020204" pitchFamily="34" charset="0"/>
                          <a:ea typeface="Noto Sans" panose="020B0502040504020204" pitchFamily="34" charset="0"/>
                          <a:cs typeface="Noto Sans" panose="020B0502040504020204" pitchFamily="34" charset="0"/>
                        </a:rPr>
                        <a:t> </a:t>
                      </a:r>
                      <a:br>
                        <a:rPr lang="fr-FR" sz="1400" b="1">
                          <a:solidFill>
                            <a:schemeClr val="bg1"/>
                          </a:solidFill>
                          <a:effectLst/>
                          <a:latin typeface="Noto Sans" panose="020B0502040504020204" pitchFamily="34" charset="0"/>
                          <a:ea typeface="Noto Sans" panose="020B0502040504020204" pitchFamily="34" charset="0"/>
                          <a:cs typeface="Noto Sans" panose="020B0502040504020204" pitchFamily="34" charset="0"/>
                        </a:rPr>
                      </a:br>
                      <a:r>
                        <a:rPr lang="fr-FR" sz="1400" b="1">
                          <a:solidFill>
                            <a:schemeClr val="bg1"/>
                          </a:solidFill>
                          <a:effectLst/>
                          <a:latin typeface="Noto Sans" panose="020B0502040504020204" pitchFamily="34" charset="0"/>
                          <a:ea typeface="Noto Sans" panose="020B0502040504020204" pitchFamily="34" charset="0"/>
                          <a:cs typeface="Noto Sans" panose="020B0502040504020204" pitchFamily="34" charset="0"/>
                        </a:rPr>
                        <a:t>SAE </a:t>
                      </a:r>
                      <a:r>
                        <a:rPr lang="fr-FR" sz="1400"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à retravailler</a:t>
                      </a:r>
                      <a:endParaRPr lang="fr-CA" sz="1400" i="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180000" marR="180000" marT="72000" marB="72000" anchor="ctr"/>
                </a:tc>
                <a:tc>
                  <a:txBody>
                    <a:bodyPr/>
                    <a:lstStyle/>
                    <a:p>
                      <a:pPr algn="ctr"/>
                      <a:r>
                        <a:rPr lang="fr-FR" sz="1800"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D</a:t>
                      </a:r>
                      <a:br>
                        <a:rPr lang="fr-FR" sz="1400" b="1">
                          <a:solidFill>
                            <a:schemeClr val="bg1"/>
                          </a:solidFill>
                          <a:effectLst/>
                          <a:latin typeface="Noto Sans" panose="020B0502040504020204" pitchFamily="34" charset="0"/>
                          <a:ea typeface="Noto Sans" panose="020B0502040504020204" pitchFamily="34" charset="0"/>
                          <a:cs typeface="Noto Sans" panose="020B0502040504020204" pitchFamily="34" charset="0"/>
                        </a:rPr>
                      </a:br>
                      <a:r>
                        <a:rPr lang="fr-FR" sz="1400" b="1">
                          <a:solidFill>
                            <a:schemeClr val="bg1"/>
                          </a:solidFill>
                          <a:effectLst/>
                          <a:latin typeface="Noto Sans" panose="020B0502040504020204" pitchFamily="34" charset="0"/>
                          <a:ea typeface="Noto Sans" panose="020B0502040504020204" pitchFamily="34" charset="0"/>
                          <a:cs typeface="Noto Sans" panose="020B0502040504020204" pitchFamily="34" charset="0"/>
                        </a:rPr>
                        <a:t>SAE</a:t>
                      </a:r>
                      <a:r>
                        <a:rPr lang="fr-FR" sz="1400"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 à refaire</a:t>
                      </a:r>
                      <a:endParaRPr lang="fr-CA" sz="1400" i="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180000" marR="180000" marT="72000" marB="72000" anchor="ctr"/>
                </a:tc>
                <a:extLst>
                  <a:ext uri="{0D108BD9-81ED-4DB2-BD59-A6C34878D82A}">
                    <a16:rowId xmlns:a16="http://schemas.microsoft.com/office/drawing/2014/main" val="2086470990"/>
                  </a:ext>
                </a:extLst>
              </a:tr>
              <a:tr h="1764260">
                <a:tc>
                  <a:txBody>
                    <a:bodyPr/>
                    <a:lstStyle/>
                    <a:p>
                      <a:pPr algn="ctr"/>
                      <a:r>
                        <a:rPr lang="fr-CA" sz="2000"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4.</a:t>
                      </a:r>
                      <a:br>
                        <a:rPr lang="fr-CA" sz="1400"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br>
                      <a:r>
                        <a:rPr lang="fr-FR" sz="1400"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PERTINENCE </a:t>
                      </a:r>
                      <a:br>
                        <a:rPr lang="fr-FR" sz="1400"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br>
                      <a:r>
                        <a:rPr lang="fr-FR" sz="1400"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de la structure</a:t>
                      </a:r>
                      <a:endParaRPr lang="fr-CA" sz="1400" b="1" i="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p>
                      <a:pPr algn="ctr"/>
                      <a:endParaRPr lang="fr-FR" sz="1400"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180000" marR="180000" marT="180000" marB="180000" anchor="ctr">
                    <a:solidFill>
                      <a:srgbClr val="7E00A1"/>
                    </a:solidFill>
                  </a:tcPr>
                </a:tc>
                <a:tc>
                  <a:txBody>
                    <a:bodyPr/>
                    <a:lstStyle/>
                    <a:p>
                      <a:pPr algn="ctr"/>
                      <a:r>
                        <a:rPr lang="fr-FR" sz="1100" b="0">
                          <a:effectLst/>
                          <a:latin typeface="Noto Sans" panose="020B0502040504020204" pitchFamily="34" charset="0"/>
                          <a:ea typeface="Noto Sans" panose="020B0502040504020204" pitchFamily="34" charset="0"/>
                          <a:cs typeface="Noto Sans" panose="020B0502040504020204" pitchFamily="34" charset="0"/>
                        </a:rPr>
                        <a:t>Toutes les activités sont en lien avec l’intention dans chacune des phases : préparation, réalisation et intégration. Le rôle de l'enseignant et de l’élève est chaque fois clairement décrit.</a:t>
                      </a:r>
                    </a:p>
                  </a:txBody>
                  <a:tcPr marL="180000" marR="180000" marT="180000" marB="180000"/>
                </a:tc>
                <a:tc>
                  <a:txBody>
                    <a:bodyPr/>
                    <a:lstStyle/>
                    <a:p>
                      <a:pPr algn="ctr"/>
                      <a:r>
                        <a:rPr lang="fr-FR" sz="1100" b="0" dirty="0">
                          <a:effectLst/>
                          <a:latin typeface="Noto Sans" panose="020B0502040504020204" pitchFamily="34" charset="0"/>
                          <a:ea typeface="Noto Sans" panose="020B0502040504020204" pitchFamily="34" charset="0"/>
                          <a:cs typeface="Noto Sans" panose="020B0502040504020204" pitchFamily="34" charset="0"/>
                        </a:rPr>
                        <a:t>Les activités sont en lien avec l’intention, toutefois elles sont peu développées dans chacune des phases.</a:t>
                      </a:r>
                    </a:p>
                  </a:txBody>
                  <a:tcPr marL="180000" marR="180000" marT="180000" marB="180000"/>
                </a:tc>
                <a:tc>
                  <a:txBody>
                    <a:bodyPr/>
                    <a:lstStyle/>
                    <a:p>
                      <a:pPr algn="ctr"/>
                      <a:r>
                        <a:rPr lang="fr-FR" sz="1100" b="0" dirty="0">
                          <a:effectLst/>
                          <a:latin typeface="Noto Sans" panose="020B0502040504020204" pitchFamily="34" charset="0"/>
                          <a:ea typeface="Noto Sans" panose="020B0502040504020204" pitchFamily="34" charset="0"/>
                          <a:cs typeface="Noto Sans" panose="020B0502040504020204" pitchFamily="34" charset="0"/>
                        </a:rPr>
                        <a:t>Le lien entre l’intention proposée et certaines activités est parfois confus. Les activités sont incomplètes.</a:t>
                      </a:r>
                    </a:p>
                  </a:txBody>
                  <a:tcPr marL="180000" marR="180000" marT="180000" marB="180000"/>
                </a:tc>
                <a:tc>
                  <a:txBody>
                    <a:bodyPr/>
                    <a:lstStyle/>
                    <a:p>
                      <a:pPr algn="ctr"/>
                      <a:r>
                        <a:rPr lang="fr-FR" sz="1100" b="0" dirty="0">
                          <a:effectLst/>
                          <a:latin typeface="Noto Sans" panose="020B0502040504020204" pitchFamily="34" charset="0"/>
                          <a:ea typeface="Noto Sans" panose="020B0502040504020204" pitchFamily="34" charset="0"/>
                          <a:cs typeface="Noto Sans" panose="020B0502040504020204" pitchFamily="34" charset="0"/>
                        </a:rPr>
                        <a:t>L’intention se limite </a:t>
                      </a:r>
                      <a:br>
                        <a:rPr lang="fr-FR" sz="1100" b="0" dirty="0">
                          <a:effectLst/>
                          <a:latin typeface="Noto Sans" panose="020B0502040504020204" pitchFamily="34" charset="0"/>
                          <a:ea typeface="Noto Sans" panose="020B0502040504020204" pitchFamily="34" charset="0"/>
                          <a:cs typeface="Noto Sans" panose="020B0502040504020204" pitchFamily="34" charset="0"/>
                        </a:rPr>
                      </a:br>
                      <a:r>
                        <a:rPr lang="fr-FR" sz="1100" b="0" dirty="0">
                          <a:effectLst/>
                          <a:latin typeface="Noto Sans" panose="020B0502040504020204" pitchFamily="34" charset="0"/>
                          <a:ea typeface="Noto Sans" panose="020B0502040504020204" pitchFamily="34" charset="0"/>
                          <a:cs typeface="Noto Sans" panose="020B0502040504020204" pitchFamily="34" charset="0"/>
                        </a:rPr>
                        <a:t>à des objectifs spécifiques de connaissances ou d’application et les activités prennent la forme d'exercices.</a:t>
                      </a:r>
                    </a:p>
                  </a:txBody>
                  <a:tcPr marL="180000" marR="180000" marT="180000" marB="180000"/>
                </a:tc>
                <a:extLst>
                  <a:ext uri="{0D108BD9-81ED-4DB2-BD59-A6C34878D82A}">
                    <a16:rowId xmlns:a16="http://schemas.microsoft.com/office/drawing/2014/main" val="2008702435"/>
                  </a:ext>
                </a:extLst>
              </a:tr>
            </a:tbl>
          </a:graphicData>
        </a:graphic>
      </p:graphicFrame>
    </p:spTree>
    <p:extLst>
      <p:ext uri="{BB962C8B-B14F-4D97-AF65-F5344CB8AC3E}">
        <p14:creationId xmlns:p14="http://schemas.microsoft.com/office/powerpoint/2010/main" val="1375176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A686007B-518D-6FBA-FF9A-DE70910133D6}"/>
              </a:ext>
            </a:extLst>
          </p:cNvPr>
          <p:cNvSpPr>
            <a:spLocks noGrp="1"/>
          </p:cNvSpPr>
          <p:nvPr>
            <p:ph type="ftr" sz="quarter" idx="10"/>
          </p:nvPr>
        </p:nvSpPr>
        <p:spPr/>
        <p:txBody>
          <a:bodyPr/>
          <a:lstStyle/>
          <a:p>
            <a:r>
              <a:rPr lang="fr-FR"/>
              <a:t>APPRENDRE </a:t>
            </a:r>
            <a:r>
              <a:rPr lang="fr-FR" b="1">
                <a:solidFill>
                  <a:srgbClr val="FF0000"/>
                </a:solidFill>
              </a:rPr>
              <a:t>|</a:t>
            </a:r>
            <a:r>
              <a:rPr lang="fr-FR"/>
              <a:t> Module 7 </a:t>
            </a:r>
            <a:r>
              <a:rPr lang="fr-FR" b="1">
                <a:solidFill>
                  <a:srgbClr val="FF0000"/>
                </a:solidFill>
              </a:rPr>
              <a:t>|</a:t>
            </a:r>
            <a:r>
              <a:rPr lang="fr-FR"/>
              <a:t> </a:t>
            </a:r>
            <a:r>
              <a:rPr lang="fr-CA" b="1">
                <a:solidFill>
                  <a:schemeClr val="tx1">
                    <a:lumMod val="50000"/>
                    <a:lumOff val="50000"/>
                  </a:schemeClr>
                </a:solidFill>
              </a:rPr>
              <a:t>La planification d’une situation d’apprentissage</a:t>
            </a:r>
          </a:p>
        </p:txBody>
      </p:sp>
      <p:sp>
        <p:nvSpPr>
          <p:cNvPr id="3" name="Espace réservé du numéro de diapositive 2">
            <a:extLst>
              <a:ext uri="{FF2B5EF4-FFF2-40B4-BE49-F238E27FC236}">
                <a16:creationId xmlns:a16="http://schemas.microsoft.com/office/drawing/2014/main" id="{895D7F29-70A1-455B-962E-F98D10FD08FD}"/>
              </a:ext>
            </a:extLst>
          </p:cNvPr>
          <p:cNvSpPr>
            <a:spLocks noGrp="1"/>
          </p:cNvSpPr>
          <p:nvPr>
            <p:ph type="sldNum" sz="quarter" idx="12"/>
          </p:nvPr>
        </p:nvSpPr>
        <p:spPr/>
        <p:txBody>
          <a:bodyPr/>
          <a:lstStyle/>
          <a:p>
            <a:fld id="{055BF32D-CF4B-1B43-8AA7-7C8BB1DDF0EC}" type="slidenum">
              <a:rPr lang="fr-FR" smtClean="0"/>
              <a:pPr/>
              <a:t>24</a:t>
            </a:fld>
            <a:endParaRPr lang="fr-FR" dirty="0"/>
          </a:p>
        </p:txBody>
      </p:sp>
      <p:sp>
        <p:nvSpPr>
          <p:cNvPr id="4" name="Espace réservé du contenu vertical 3">
            <a:extLst>
              <a:ext uri="{FF2B5EF4-FFF2-40B4-BE49-F238E27FC236}">
                <a16:creationId xmlns:a16="http://schemas.microsoft.com/office/drawing/2014/main" id="{8E909F53-EA81-9E04-8E33-277E633AA703}"/>
              </a:ext>
            </a:extLst>
          </p:cNvPr>
          <p:cNvSpPr>
            <a:spLocks noGrp="1"/>
          </p:cNvSpPr>
          <p:nvPr>
            <p:ph orient="vert" sz="quarter" idx="13"/>
          </p:nvPr>
        </p:nvSpPr>
        <p:spPr/>
        <p:txBody>
          <a:bodyPr>
            <a:normAutofit fontScale="85000" lnSpcReduction="20000"/>
          </a:bodyPr>
          <a:lstStyle/>
          <a:p>
            <a:r>
              <a:rPr lang="fr-FR" sz="3200" b="1" dirty="0">
                <a:solidFill>
                  <a:schemeClr val="bg1"/>
                </a:solidFill>
              </a:rPr>
              <a:t>Activité 3</a:t>
            </a:r>
          </a:p>
        </p:txBody>
      </p:sp>
      <p:sp>
        <p:nvSpPr>
          <p:cNvPr id="5" name="Espace réservé du texte 4">
            <a:extLst>
              <a:ext uri="{FF2B5EF4-FFF2-40B4-BE49-F238E27FC236}">
                <a16:creationId xmlns:a16="http://schemas.microsoft.com/office/drawing/2014/main" id="{764F0837-906C-0DE8-1561-A56ACFE9D0E4}"/>
              </a:ext>
            </a:extLst>
          </p:cNvPr>
          <p:cNvSpPr>
            <a:spLocks noGrp="1"/>
          </p:cNvSpPr>
          <p:nvPr>
            <p:ph type="body" sz="quarter" idx="14"/>
          </p:nvPr>
        </p:nvSpPr>
        <p:spPr/>
        <p:txBody>
          <a:bodyPr/>
          <a:lstStyle/>
          <a:p>
            <a:pPr lvl="1"/>
            <a:r>
              <a:rPr lang="fr-FR" dirty="0"/>
              <a:t>Caractéristiques d’une situation de compétence</a:t>
            </a:r>
          </a:p>
        </p:txBody>
      </p:sp>
      <p:sp>
        <p:nvSpPr>
          <p:cNvPr id="38" name="Rectangle 37">
            <a:extLst>
              <a:ext uri="{FF2B5EF4-FFF2-40B4-BE49-F238E27FC236}">
                <a16:creationId xmlns:a16="http://schemas.microsoft.com/office/drawing/2014/main" id="{899FD03F-2AFC-8623-FF76-B6E4001EAE06}"/>
              </a:ext>
            </a:extLst>
          </p:cNvPr>
          <p:cNvSpPr/>
          <p:nvPr/>
        </p:nvSpPr>
        <p:spPr>
          <a:xfrm>
            <a:off x="1535881" y="1239215"/>
            <a:ext cx="9212475" cy="707535"/>
          </a:xfrm>
          <a:prstGeom prst="rect">
            <a:avLst/>
          </a:prstGeom>
        </p:spPr>
        <p:txBody>
          <a:bodyPr/>
          <a:lstStyle/>
          <a:p>
            <a:pPr lvl="0">
              <a:lnSpc>
                <a:spcPct val="150000"/>
              </a:lnSpc>
              <a:buClr>
                <a:srgbClr val="FFC000"/>
              </a:buClr>
            </a:pPr>
            <a:r>
              <a:rPr lang="fr-FR" sz="2800" b="1" dirty="0">
                <a:solidFill>
                  <a:srgbClr val="FFC000"/>
                </a:solidFill>
                <a:latin typeface="Noto Sans" panose="020B0502040504020204" pitchFamily="34"/>
                <a:ea typeface="Noto Sans" panose="020B0502040504020204" pitchFamily="34"/>
                <a:cs typeface="Noto Sans" panose="020B0502040504020204" pitchFamily="34"/>
              </a:rPr>
              <a:t>5.</a:t>
            </a:r>
            <a:r>
              <a:rPr lang="fr-FR" sz="2800" b="1" dirty="0">
                <a:latin typeface="Noto Sans" panose="020B0502040504020204" pitchFamily="34"/>
                <a:ea typeface="Noto Sans" panose="020B0502040504020204" pitchFamily="34"/>
                <a:cs typeface="Noto Sans" panose="020B0502040504020204" pitchFamily="34"/>
              </a:rPr>
              <a:t> L’intégration d’instruments pour l’évaluation</a:t>
            </a:r>
            <a:endParaRPr lang="en-US" sz="2800" dirty="0">
              <a:latin typeface="Noto Sans" panose="020B0502040504020204" pitchFamily="34"/>
              <a:ea typeface="Noto Sans" panose="020B0502040504020204" pitchFamily="34"/>
              <a:cs typeface="Noto Sans" panose="020B0502040504020204" pitchFamily="34"/>
            </a:endParaRPr>
          </a:p>
        </p:txBody>
      </p:sp>
      <p:sp>
        <p:nvSpPr>
          <p:cNvPr id="6" name="ZoneTexte 5">
            <a:extLst>
              <a:ext uri="{FF2B5EF4-FFF2-40B4-BE49-F238E27FC236}">
                <a16:creationId xmlns:a16="http://schemas.microsoft.com/office/drawing/2014/main" id="{1409898E-BCCC-BB7A-422A-ACCDEDF9AAFB}"/>
              </a:ext>
            </a:extLst>
          </p:cNvPr>
          <p:cNvSpPr txBox="1"/>
          <p:nvPr/>
        </p:nvSpPr>
        <p:spPr>
          <a:xfrm>
            <a:off x="2084521" y="2089694"/>
            <a:ext cx="8480955" cy="1533368"/>
          </a:xfrm>
          <a:prstGeom prst="rect">
            <a:avLst/>
          </a:prstGeom>
          <a:noFill/>
        </p:spPr>
        <p:txBody>
          <a:bodyPr wrap="square" lIns="0" tIns="0" rIns="0" bIns="0">
            <a:spAutoFit/>
          </a:bodyPr>
          <a:lstStyle/>
          <a:p>
            <a:pPr marL="285750" indent="-285750">
              <a:lnSpc>
                <a:spcPct val="120000"/>
              </a:lnSpc>
              <a:spcAft>
                <a:spcPts val="600"/>
              </a:spcAft>
              <a:buClr>
                <a:srgbClr val="FFC000"/>
              </a:buClr>
              <a:buSzPct val="100000"/>
              <a:buFont typeface="Wingdings" pitchFamily="2" charset="2"/>
              <a:buChar char="§"/>
            </a:pPr>
            <a:r>
              <a:rPr lang="en-US" altLang="fr-FR" sz="1600" dirty="0">
                <a:latin typeface="Noto Sans" panose="020B0502040504020204" pitchFamily="34"/>
                <a:ea typeface="Noto Sans" panose="020B0502040504020204" pitchFamily="34"/>
                <a:cs typeface="Noto Sans" panose="020B0502040504020204" pitchFamily="34"/>
              </a:rPr>
              <a:t>L’évaluation des compétences est planifiée, présentant explicitement les critères d’évaluation formulés en manifestations observables (indicateurs) ainsi que différents outils d’évaluation adaptés aux tâches.</a:t>
            </a:r>
          </a:p>
          <a:p>
            <a:pPr marL="285750" indent="-285750">
              <a:lnSpc>
                <a:spcPct val="120000"/>
              </a:lnSpc>
              <a:spcAft>
                <a:spcPts val="600"/>
              </a:spcAft>
              <a:buClr>
                <a:srgbClr val="FFC000"/>
              </a:buClr>
              <a:buSzPct val="100000"/>
              <a:buFont typeface="Wingdings" pitchFamily="2" charset="2"/>
              <a:buChar char="§"/>
            </a:pPr>
            <a:r>
              <a:rPr lang="en-US" altLang="fr-FR" sz="1600" dirty="0">
                <a:latin typeface="Noto Sans" panose="020B0502040504020204" pitchFamily="34"/>
                <a:ea typeface="Noto Sans" panose="020B0502040504020204" pitchFamily="34"/>
                <a:cs typeface="Noto Sans" panose="020B0502040504020204" pitchFamily="34"/>
              </a:rPr>
              <a:t>La production attendue est unique, en lien avec l’intention et formulée sous la forme de critère de réussite.</a:t>
            </a:r>
          </a:p>
        </p:txBody>
      </p:sp>
      <p:sp>
        <p:nvSpPr>
          <p:cNvPr id="8" name="ZoneTexte 7">
            <a:extLst>
              <a:ext uri="{FF2B5EF4-FFF2-40B4-BE49-F238E27FC236}">
                <a16:creationId xmlns:a16="http://schemas.microsoft.com/office/drawing/2014/main" id="{5A873F58-45E0-D606-FEAF-8990F5D4212B}"/>
              </a:ext>
            </a:extLst>
          </p:cNvPr>
          <p:cNvSpPr txBox="1"/>
          <p:nvPr/>
        </p:nvSpPr>
        <p:spPr>
          <a:xfrm>
            <a:off x="2137395" y="3913343"/>
            <a:ext cx="8866621" cy="1015121"/>
          </a:xfrm>
          <a:prstGeom prst="roundRect">
            <a:avLst>
              <a:gd name="adj" fmla="val 8478"/>
            </a:avLst>
          </a:prstGeom>
          <a:solidFill>
            <a:srgbClr val="00B0F0"/>
          </a:solidFill>
        </p:spPr>
        <p:txBody>
          <a:bodyPr wrap="square" lIns="180000" tIns="180000" rIns="180000" bIns="180000" rtlCol="0">
            <a:spAutoFit/>
          </a:bodyPr>
          <a:lstStyle/>
          <a:p>
            <a:pPr algn="ctr"/>
            <a:r>
              <a:rPr lang="fr-FR" b="1" dirty="0">
                <a:solidFill>
                  <a:schemeClr val="bg1"/>
                </a:solidFill>
                <a:latin typeface="Noto Sans" panose="020B0502040504020204" pitchFamily="34"/>
                <a:ea typeface="Noto Sans" panose="020B0502040504020204" pitchFamily="34"/>
                <a:cs typeface="Noto Sans" panose="020B0502040504020204" pitchFamily="34"/>
              </a:rPr>
              <a:t>CETTE CARACTÉRISTIQUE SERA PRÉSENTÉE DANS UN PROCHAIN MODULE PORTANT SUR LA PLANIFICATION DE L’ÉVALUATION.</a:t>
            </a:r>
          </a:p>
        </p:txBody>
      </p:sp>
    </p:spTree>
    <p:extLst>
      <p:ext uri="{BB962C8B-B14F-4D97-AF65-F5344CB8AC3E}">
        <p14:creationId xmlns:p14="http://schemas.microsoft.com/office/powerpoint/2010/main" val="30739537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FFF5E202-D419-E5C5-4497-F12DBB12AB82}"/>
              </a:ext>
            </a:extLst>
          </p:cNvPr>
          <p:cNvSpPr>
            <a:spLocks noGrp="1"/>
          </p:cNvSpPr>
          <p:nvPr>
            <p:ph type="sldNum" sz="quarter" idx="12"/>
          </p:nvPr>
        </p:nvSpPr>
        <p:spPr/>
        <p:txBody>
          <a:bodyPr/>
          <a:lstStyle/>
          <a:p>
            <a:fld id="{055BF32D-CF4B-1B43-8AA7-7C8BB1DDF0EC}" type="slidenum">
              <a:rPr lang="fr-FR" smtClean="0"/>
              <a:pPr/>
              <a:t>25</a:t>
            </a:fld>
            <a:endParaRPr lang="fr-FR" dirty="0"/>
          </a:p>
        </p:txBody>
      </p:sp>
      <p:sp>
        <p:nvSpPr>
          <p:cNvPr id="3" name="Espace réservé du pied de page 2">
            <a:extLst>
              <a:ext uri="{FF2B5EF4-FFF2-40B4-BE49-F238E27FC236}">
                <a16:creationId xmlns:a16="http://schemas.microsoft.com/office/drawing/2014/main" id="{F4954A99-723C-BE21-B72B-A68C3DDBD6B3}"/>
              </a:ext>
            </a:extLst>
          </p:cNvPr>
          <p:cNvSpPr>
            <a:spLocks noGrp="1"/>
          </p:cNvSpPr>
          <p:nvPr>
            <p:ph type="ftr" sz="quarter" idx="13"/>
          </p:nvPr>
        </p:nvSpPr>
        <p:spPr/>
        <p:txBody>
          <a:bodyPr/>
          <a:lstStyle/>
          <a:p>
            <a:r>
              <a:rPr lang="fr-FR"/>
              <a:t>APPRENDRE </a:t>
            </a:r>
            <a:r>
              <a:rPr lang="fr-FR" b="1">
                <a:solidFill>
                  <a:srgbClr val="FF0000"/>
                </a:solidFill>
              </a:rPr>
              <a:t>|</a:t>
            </a:r>
            <a:r>
              <a:rPr lang="fr-FR"/>
              <a:t> Module 7 </a:t>
            </a:r>
            <a:r>
              <a:rPr lang="fr-FR" b="1">
                <a:solidFill>
                  <a:srgbClr val="FF0000"/>
                </a:solidFill>
              </a:rPr>
              <a:t>|</a:t>
            </a:r>
            <a:r>
              <a:rPr lang="fr-FR"/>
              <a:t> </a:t>
            </a:r>
            <a:r>
              <a:rPr lang="fr-CA" b="1">
                <a:solidFill>
                  <a:schemeClr val="tx1">
                    <a:lumMod val="50000"/>
                    <a:lumOff val="50000"/>
                  </a:schemeClr>
                </a:solidFill>
              </a:rPr>
              <a:t>La planification d’une situation d’apprentissage</a:t>
            </a:r>
          </a:p>
        </p:txBody>
      </p:sp>
      <p:sp>
        <p:nvSpPr>
          <p:cNvPr id="4" name="Espace réservé du texte 3">
            <a:extLst>
              <a:ext uri="{FF2B5EF4-FFF2-40B4-BE49-F238E27FC236}">
                <a16:creationId xmlns:a16="http://schemas.microsoft.com/office/drawing/2014/main" id="{215A03B9-EDB5-CCEC-92AE-C06EBB7886F6}"/>
              </a:ext>
            </a:extLst>
          </p:cNvPr>
          <p:cNvSpPr>
            <a:spLocks noGrp="1"/>
          </p:cNvSpPr>
          <p:nvPr>
            <p:ph type="body" sz="quarter" idx="14"/>
          </p:nvPr>
        </p:nvSpPr>
        <p:spPr>
          <a:xfrm>
            <a:off x="695324" y="2801391"/>
            <a:ext cx="4300625" cy="1271846"/>
          </a:xfrm>
          <a:prstGeom prst="homePlate">
            <a:avLst/>
          </a:prstGeom>
          <a:solidFill>
            <a:srgbClr val="7F5891"/>
          </a:solidFill>
          <a:ln>
            <a:solidFill>
              <a:srgbClr val="7030A0"/>
            </a:solidFill>
          </a:ln>
        </p:spPr>
        <p:txBody>
          <a:bodyPr lIns="180000" rIns="180000"/>
          <a:lstStyle/>
          <a:p>
            <a:pPr>
              <a:lnSpc>
                <a:spcPct val="100000"/>
              </a:lnSpc>
            </a:pPr>
            <a:r>
              <a:rPr lang="fr-FR" sz="2400" b="1">
                <a:solidFill>
                  <a:schemeClr val="bg1"/>
                </a:solidFill>
                <a:highlight>
                  <a:srgbClr val="7F5891"/>
                </a:highlight>
                <a:latin typeface="Noto Sans SemiBold" panose="020B0502040504020204" pitchFamily="34" charset="0"/>
                <a:ea typeface="Noto Sans SemiBold" panose="020B0502040504020204" pitchFamily="34" charset="0"/>
                <a:cs typeface="Noto Sans SemiBold" panose="020B0502040504020204" pitchFamily="34" charset="0"/>
              </a:rPr>
              <a:t>Quelles sont les caractéristiques </a:t>
            </a:r>
            <a:br>
              <a:rPr lang="fr-FR" sz="2400" b="1">
                <a:solidFill>
                  <a:schemeClr val="bg1"/>
                </a:solidFill>
                <a:highlight>
                  <a:srgbClr val="7F5891"/>
                </a:highlight>
                <a:latin typeface="Noto Sans SemiBold" panose="020B0502040504020204" pitchFamily="34" charset="0"/>
                <a:ea typeface="Noto Sans SemiBold" panose="020B0502040504020204" pitchFamily="34" charset="0"/>
                <a:cs typeface="Noto Sans SemiBold" panose="020B0502040504020204" pitchFamily="34" charset="0"/>
              </a:rPr>
            </a:br>
            <a:r>
              <a:rPr lang="fr-FR" sz="2400" b="1">
                <a:solidFill>
                  <a:schemeClr val="bg1"/>
                </a:solidFill>
                <a:highlight>
                  <a:srgbClr val="7F5891"/>
                </a:highlight>
                <a:latin typeface="Noto Sans SemiBold" panose="020B0502040504020204" pitchFamily="34" charset="0"/>
                <a:ea typeface="Noto Sans SemiBold" panose="020B0502040504020204" pitchFamily="34" charset="0"/>
                <a:cs typeface="Noto Sans SemiBold" panose="020B0502040504020204" pitchFamily="34" charset="0"/>
              </a:rPr>
              <a:t>de la situation ?</a:t>
            </a:r>
          </a:p>
        </p:txBody>
      </p:sp>
      <p:graphicFrame>
        <p:nvGraphicFramePr>
          <p:cNvPr id="5" name="Tableau 4">
            <a:extLst>
              <a:ext uri="{FF2B5EF4-FFF2-40B4-BE49-F238E27FC236}">
                <a16:creationId xmlns:a16="http://schemas.microsoft.com/office/drawing/2014/main" id="{BDBE6D9E-7E4A-3258-5E38-BED5597726DF}"/>
              </a:ext>
            </a:extLst>
          </p:cNvPr>
          <p:cNvGraphicFramePr>
            <a:graphicFrameLocks noGrp="1"/>
          </p:cNvGraphicFramePr>
          <p:nvPr>
            <p:extLst>
              <p:ext uri="{D42A27DB-BD31-4B8C-83A1-F6EECF244321}">
                <p14:modId xmlns:p14="http://schemas.microsoft.com/office/powerpoint/2010/main" val="4105929829"/>
              </p:ext>
            </p:extLst>
          </p:nvPr>
        </p:nvGraphicFramePr>
        <p:xfrm>
          <a:off x="7356765" y="3563088"/>
          <a:ext cx="3059082" cy="2026404"/>
        </p:xfrm>
        <a:graphic>
          <a:graphicData uri="http://schemas.openxmlformats.org/drawingml/2006/table">
            <a:tbl>
              <a:tblPr bandRow="1">
                <a:tableStyleId>{AF606853-7671-496A-8E4F-DF71F8EC918B}</a:tableStyleId>
              </a:tblPr>
              <a:tblGrid>
                <a:gridCol w="2363835">
                  <a:extLst>
                    <a:ext uri="{9D8B030D-6E8A-4147-A177-3AD203B41FA5}">
                      <a16:colId xmlns:a16="http://schemas.microsoft.com/office/drawing/2014/main" val="1602065209"/>
                    </a:ext>
                  </a:extLst>
                </a:gridCol>
                <a:gridCol w="695247">
                  <a:extLst>
                    <a:ext uri="{9D8B030D-6E8A-4147-A177-3AD203B41FA5}">
                      <a16:colId xmlns:a16="http://schemas.microsoft.com/office/drawing/2014/main" val="3099781518"/>
                    </a:ext>
                  </a:extLst>
                </a:gridCol>
              </a:tblGrid>
              <a:tr h="566084">
                <a:tc>
                  <a:txBody>
                    <a:bodyPr/>
                    <a:lstStyle/>
                    <a:p>
                      <a:pPr marL="9144" algn="just" fontAlgn="t">
                        <a:lnSpc>
                          <a:spcPct val="115000"/>
                        </a:lnSpc>
                        <a:spcBef>
                          <a:spcPts val="0"/>
                        </a:spcBef>
                        <a:spcAft>
                          <a:spcPts val="0"/>
                        </a:spcAft>
                        <a:tabLst>
                          <a:tab pos="4095750" algn="l"/>
                        </a:tabLst>
                      </a:pPr>
                      <a:r>
                        <a:rPr lang="fr-FR" sz="18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Complexe ?</a:t>
                      </a:r>
                      <a:endParaRPr lang="fr-FR" sz="18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180000" marR="180000" marT="72000" marB="18000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00B0F0"/>
                    </a:solidFill>
                  </a:tcPr>
                </a:tc>
                <a:tc>
                  <a:txBody>
                    <a:bodyPr/>
                    <a:lstStyle/>
                    <a:p>
                      <a:pPr marL="9144" algn="just" fontAlgn="t">
                        <a:lnSpc>
                          <a:spcPct val="115000"/>
                        </a:lnSpc>
                        <a:spcBef>
                          <a:spcPts val="0"/>
                        </a:spcBef>
                        <a:spcAft>
                          <a:spcPts val="0"/>
                        </a:spcAft>
                      </a:pPr>
                      <a:endParaRPr lang="fr-FR" sz="1800" b="0" i="0" u="none" strike="noStrike">
                        <a:effectLst/>
                        <a:latin typeface="Noto Sans" panose="020B0502040504020204" pitchFamily="34" charset="0"/>
                        <a:ea typeface="Noto Sans" panose="020B0502040504020204" pitchFamily="34" charset="0"/>
                        <a:cs typeface="Noto Sans" panose="020B0502040504020204" pitchFamily="34" charset="0"/>
                      </a:endParaRPr>
                    </a:p>
                  </a:txBody>
                  <a:tcPr marL="180000" marR="180000" marT="180000" marB="18000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1825637969"/>
                  </a:ext>
                </a:extLst>
              </a:tr>
              <a:tr h="566084">
                <a:tc>
                  <a:txBody>
                    <a:bodyPr/>
                    <a:lstStyle/>
                    <a:p>
                      <a:pPr marL="9144" algn="just" fontAlgn="t">
                        <a:lnSpc>
                          <a:spcPct val="115000"/>
                        </a:lnSpc>
                        <a:spcBef>
                          <a:spcPts val="0"/>
                        </a:spcBef>
                        <a:spcAft>
                          <a:spcPts val="0"/>
                        </a:spcAft>
                        <a:tabLst>
                          <a:tab pos="4095750" algn="l"/>
                        </a:tabLst>
                      </a:pPr>
                      <a:r>
                        <a:rPr lang="fr-FR" sz="1800" b="1"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rPr>
                        <a:t>Contextualisée ?</a:t>
                      </a:r>
                      <a:endParaRPr lang="fr-FR" sz="1800" b="1" i="0"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180000" marR="180000" marT="180000" marB="18000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00B0F0"/>
                    </a:solidFill>
                  </a:tcPr>
                </a:tc>
                <a:tc>
                  <a:txBody>
                    <a:bodyPr/>
                    <a:lstStyle/>
                    <a:p>
                      <a:pPr marL="9144" algn="just" fontAlgn="t">
                        <a:lnSpc>
                          <a:spcPct val="115000"/>
                        </a:lnSpc>
                        <a:spcBef>
                          <a:spcPts val="0"/>
                        </a:spcBef>
                        <a:spcAft>
                          <a:spcPts val="0"/>
                        </a:spcAft>
                      </a:pPr>
                      <a:endParaRPr lang="fr-FR" sz="1800" b="0" i="0" u="none" strike="noStrike">
                        <a:effectLst/>
                        <a:latin typeface="Noto Sans" panose="020B0502040504020204" pitchFamily="34" charset="0"/>
                        <a:ea typeface="Noto Sans" panose="020B0502040504020204" pitchFamily="34" charset="0"/>
                        <a:cs typeface="Noto Sans" panose="020B0502040504020204" pitchFamily="34" charset="0"/>
                      </a:endParaRPr>
                    </a:p>
                  </a:txBody>
                  <a:tcPr marL="180000" marR="180000" marT="180000" marB="18000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2337522898"/>
                  </a:ext>
                </a:extLst>
              </a:tr>
              <a:tr h="566084">
                <a:tc>
                  <a:txBody>
                    <a:bodyPr/>
                    <a:lstStyle/>
                    <a:p>
                      <a:pPr marL="9144" algn="just" fontAlgn="t">
                        <a:lnSpc>
                          <a:spcPct val="115000"/>
                        </a:lnSpc>
                        <a:spcBef>
                          <a:spcPts val="0"/>
                        </a:spcBef>
                        <a:spcAft>
                          <a:spcPts val="0"/>
                        </a:spcAft>
                        <a:tabLst>
                          <a:tab pos="4095750" algn="l"/>
                        </a:tabLst>
                      </a:pPr>
                      <a:r>
                        <a:rPr lang="fr-FR" sz="18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Conforme</a:t>
                      </a:r>
                      <a:r>
                        <a:rPr lang="fr-FR" sz="1800" b="1"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rPr>
                        <a:t> ?</a:t>
                      </a:r>
                      <a:endParaRPr lang="fr-FR" sz="18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180000" marR="180000" marT="180000" marB="18000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00B0F0"/>
                    </a:solidFill>
                  </a:tcPr>
                </a:tc>
                <a:tc>
                  <a:txBody>
                    <a:bodyPr/>
                    <a:lstStyle/>
                    <a:p>
                      <a:pPr marL="9144" algn="just" fontAlgn="t">
                        <a:lnSpc>
                          <a:spcPct val="115000"/>
                        </a:lnSpc>
                        <a:spcBef>
                          <a:spcPts val="0"/>
                        </a:spcBef>
                        <a:spcAft>
                          <a:spcPts val="0"/>
                        </a:spcAft>
                      </a:pPr>
                      <a:endParaRPr lang="fr-FR" sz="1800" b="0" i="0" u="none" strike="noStrike" dirty="0">
                        <a:effectLst/>
                        <a:latin typeface="Noto Sans" panose="020B0502040504020204" pitchFamily="34" charset="0"/>
                        <a:ea typeface="Noto Sans" panose="020B0502040504020204" pitchFamily="34" charset="0"/>
                        <a:cs typeface="Noto Sans" panose="020B0502040504020204" pitchFamily="34" charset="0"/>
                      </a:endParaRPr>
                    </a:p>
                  </a:txBody>
                  <a:tcPr marL="180000" marR="180000" marT="180000" marB="18000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2993412654"/>
                  </a:ext>
                </a:extLst>
              </a:tr>
            </a:tbl>
          </a:graphicData>
        </a:graphic>
      </p:graphicFrame>
      <p:sp>
        <p:nvSpPr>
          <p:cNvPr id="8" name="ZoneTexte 7">
            <a:extLst>
              <a:ext uri="{FF2B5EF4-FFF2-40B4-BE49-F238E27FC236}">
                <a16:creationId xmlns:a16="http://schemas.microsoft.com/office/drawing/2014/main" id="{9195CCDA-6267-53F2-C2F6-FDC1793073EA}"/>
              </a:ext>
            </a:extLst>
          </p:cNvPr>
          <p:cNvSpPr txBox="1"/>
          <p:nvPr/>
        </p:nvSpPr>
        <p:spPr>
          <a:xfrm>
            <a:off x="6479768" y="1355764"/>
            <a:ext cx="4734101" cy="1887696"/>
          </a:xfrm>
          <a:prstGeom prst="rect">
            <a:avLst/>
          </a:prstGeom>
          <a:noFill/>
        </p:spPr>
        <p:txBody>
          <a:bodyPr wrap="square">
            <a:spAutoFit/>
          </a:bodyPr>
          <a:lstStyle/>
          <a:p>
            <a:pPr marL="540000" indent="-540000" algn="ctr" fontAlgn="t">
              <a:lnSpc>
                <a:spcPts val="2000"/>
              </a:lnSpc>
              <a:spcBef>
                <a:spcPts val="0"/>
              </a:spcBef>
              <a:spcAft>
                <a:spcPts val="0"/>
              </a:spcAft>
            </a:pPr>
            <a:r>
              <a:rPr lang="fr-FR" sz="3200" b="1" i="0" u="none" strike="noStrike" dirty="0">
                <a:solidFill>
                  <a:srgbClr val="FFC000"/>
                </a:solidFill>
                <a:effectLst/>
                <a:latin typeface="Noto Sans" panose="020B0502040504020204" pitchFamily="34" charset="0"/>
                <a:ea typeface="Noto Sans" panose="020B0502040504020204" pitchFamily="34" charset="0"/>
                <a:cs typeface="Noto Sans" panose="020B0502040504020204" pitchFamily="34" charset="0"/>
              </a:rPr>
              <a:t>1. </a:t>
            </a:r>
          </a:p>
          <a:p>
            <a:pPr algn="just" fontAlgn="t">
              <a:lnSpc>
                <a:spcPts val="2000"/>
              </a:lnSpc>
              <a:spcBef>
                <a:spcPts val="0"/>
              </a:spcBef>
              <a:spcAft>
                <a:spcPts val="0"/>
              </a:spcAft>
            </a:pPr>
            <a:r>
              <a:rPr lang="fr-FR" sz="1600" b="0" i="0" u="none" strike="noStrike" dirty="0">
                <a:effectLst/>
                <a:latin typeface="Noto Sans" panose="020B0502040504020204" pitchFamily="34" charset="0"/>
                <a:ea typeface="Noto Sans" panose="020B0502040504020204" pitchFamily="34" charset="0"/>
                <a:cs typeface="Noto Sans" panose="020B0502040504020204" pitchFamily="34" charset="0"/>
              </a:rPr>
              <a:t>Les élèves font la lecture d’un texte dans leur manuel. À tour de rôle, les enfants lisent une phrase chacun. Le but est de pratiquer la lecture à voix haute. Chaque matin, en attendant l’arrivée du maître, les élèves s’affairent à la même lecture.</a:t>
            </a:r>
          </a:p>
        </p:txBody>
      </p:sp>
    </p:spTree>
    <p:extLst>
      <p:ext uri="{BB962C8B-B14F-4D97-AF65-F5344CB8AC3E}">
        <p14:creationId xmlns:p14="http://schemas.microsoft.com/office/powerpoint/2010/main" val="5635872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0D7E4C73-BE7F-E6F4-CE95-56D247B66750}"/>
              </a:ext>
            </a:extLst>
          </p:cNvPr>
          <p:cNvSpPr>
            <a:spLocks noGrp="1"/>
          </p:cNvSpPr>
          <p:nvPr>
            <p:ph type="ftr" sz="quarter" idx="10"/>
          </p:nvPr>
        </p:nvSpPr>
        <p:spPr/>
        <p:txBody>
          <a:bodyPr/>
          <a:lstStyle/>
          <a:p>
            <a:r>
              <a:rPr lang="fr-FR"/>
              <a:t>APPRENDRE </a:t>
            </a:r>
            <a:r>
              <a:rPr lang="fr-FR" b="1">
                <a:solidFill>
                  <a:srgbClr val="FF0000"/>
                </a:solidFill>
              </a:rPr>
              <a:t>|</a:t>
            </a:r>
            <a:r>
              <a:rPr lang="fr-FR"/>
              <a:t> Module 7 </a:t>
            </a:r>
            <a:r>
              <a:rPr lang="fr-FR" b="1">
                <a:solidFill>
                  <a:srgbClr val="FF0000"/>
                </a:solidFill>
              </a:rPr>
              <a:t>|</a:t>
            </a:r>
            <a:r>
              <a:rPr lang="fr-FR"/>
              <a:t> </a:t>
            </a:r>
            <a:r>
              <a:rPr lang="fr-CA" b="1">
                <a:solidFill>
                  <a:schemeClr val="tx1">
                    <a:lumMod val="50000"/>
                    <a:lumOff val="50000"/>
                  </a:schemeClr>
                </a:solidFill>
              </a:rPr>
              <a:t>La planification d’une situation d’apprentissage</a:t>
            </a:r>
          </a:p>
        </p:txBody>
      </p:sp>
      <p:sp>
        <p:nvSpPr>
          <p:cNvPr id="3" name="Espace réservé du numéro de diapositive 2">
            <a:extLst>
              <a:ext uri="{FF2B5EF4-FFF2-40B4-BE49-F238E27FC236}">
                <a16:creationId xmlns:a16="http://schemas.microsoft.com/office/drawing/2014/main" id="{B8A4A537-B54F-F519-43B8-BFFC58A7011F}"/>
              </a:ext>
            </a:extLst>
          </p:cNvPr>
          <p:cNvSpPr>
            <a:spLocks noGrp="1"/>
          </p:cNvSpPr>
          <p:nvPr>
            <p:ph type="sldNum" sz="quarter" idx="12"/>
          </p:nvPr>
        </p:nvSpPr>
        <p:spPr/>
        <p:txBody>
          <a:bodyPr/>
          <a:lstStyle/>
          <a:p>
            <a:fld id="{055BF32D-CF4B-1B43-8AA7-7C8BB1DDF0EC}" type="slidenum">
              <a:rPr lang="fr-FR" smtClean="0"/>
              <a:pPr/>
              <a:t>26</a:t>
            </a:fld>
            <a:endParaRPr lang="fr-FR" dirty="0"/>
          </a:p>
        </p:txBody>
      </p:sp>
      <p:pic>
        <p:nvPicPr>
          <p:cNvPr id="4" name="Image 3">
            <a:extLst>
              <a:ext uri="{FF2B5EF4-FFF2-40B4-BE49-F238E27FC236}">
                <a16:creationId xmlns:a16="http://schemas.microsoft.com/office/drawing/2014/main" id="{912B1D21-A4C2-D354-75BC-7C134B5C76D2}"/>
              </a:ext>
            </a:extLst>
          </p:cNvPr>
          <p:cNvPicPr>
            <a:picLocks noChangeAspect="1"/>
          </p:cNvPicPr>
          <p:nvPr/>
        </p:nvPicPr>
        <p:blipFill>
          <a:blip r:embed="rId2" cstate="screen">
            <a:alphaModFix/>
            <a:extLst>
              <a:ext uri="{28A0092B-C50C-407E-A947-70E740481C1C}">
                <a14:useLocalDpi xmlns:a14="http://schemas.microsoft.com/office/drawing/2010/main"/>
              </a:ext>
            </a:extLst>
          </a:blip>
          <a:stretch>
            <a:fillRect/>
          </a:stretch>
        </p:blipFill>
        <p:spPr>
          <a:xfrm>
            <a:off x="536677" y="441729"/>
            <a:ext cx="1014711" cy="991364"/>
          </a:xfrm>
          <a:prstGeom prst="rect">
            <a:avLst/>
          </a:prstGeom>
        </p:spPr>
      </p:pic>
      <p:sp>
        <p:nvSpPr>
          <p:cNvPr id="5" name="ZoneTexte 4">
            <a:extLst>
              <a:ext uri="{FF2B5EF4-FFF2-40B4-BE49-F238E27FC236}">
                <a16:creationId xmlns:a16="http://schemas.microsoft.com/office/drawing/2014/main" id="{88A74F66-43F9-3A54-C193-EDC6682DA979}"/>
              </a:ext>
            </a:extLst>
          </p:cNvPr>
          <p:cNvSpPr txBox="1"/>
          <p:nvPr/>
        </p:nvSpPr>
        <p:spPr>
          <a:xfrm>
            <a:off x="1551388" y="581080"/>
            <a:ext cx="3826110" cy="768480"/>
          </a:xfrm>
          <a:prstGeom prst="rect">
            <a:avLst/>
          </a:prstGeom>
          <a:noFill/>
          <a:effectLst/>
        </p:spPr>
        <p:txBody>
          <a:bodyPr wrap="square" rtlCol="0">
            <a:spAutoFit/>
          </a:bodyPr>
          <a:lstStyle/>
          <a:p>
            <a:pPr lvl="0" algn="l">
              <a:lnSpc>
                <a:spcPts val="2600"/>
              </a:lnSpc>
            </a:pPr>
            <a:r>
              <a:rPr lang="fr-FR" sz="2800" b="1" i="0" dirty="0">
                <a:solidFill>
                  <a:srgbClr val="621D75"/>
                </a:solidFill>
                <a:latin typeface="Noto Sans ExtraBold" panose="020B0502040504020204" pitchFamily="34" charset="0"/>
                <a:ea typeface="Noto Sans ExtraBold" panose="020B0502040504020204" pitchFamily="34" charset="0"/>
                <a:cs typeface="Noto Sans ExtraBold" panose="020B0502040504020204" pitchFamily="34" charset="0"/>
              </a:rPr>
              <a:t>Activité</a:t>
            </a:r>
            <a:r>
              <a:rPr lang="fr-FR" sz="2800" b="1" i="0" dirty="0">
                <a:solidFill>
                  <a:srgbClr val="86299F"/>
                </a:solidFill>
                <a:latin typeface="Noto Sans ExtraBold" panose="020B0502040504020204" pitchFamily="34" charset="0"/>
                <a:ea typeface="Noto Sans ExtraBold" panose="020B0502040504020204" pitchFamily="34" charset="0"/>
                <a:cs typeface="Noto Sans ExtraBold" panose="020B0502040504020204" pitchFamily="34" charset="0"/>
              </a:rPr>
              <a:t> </a:t>
            </a:r>
            <a:br>
              <a:rPr lang="fr-FR" sz="2800" b="1" i="0" dirty="0">
                <a:solidFill>
                  <a:srgbClr val="86299F"/>
                </a:solidFill>
                <a:latin typeface="Noto Sans ExtraBold" panose="020B0502040504020204" pitchFamily="34" charset="0"/>
                <a:ea typeface="Noto Sans ExtraBold" panose="020B0502040504020204" pitchFamily="34" charset="0"/>
                <a:cs typeface="Noto Sans ExtraBold" panose="020B0502040504020204" pitchFamily="34" charset="0"/>
              </a:rPr>
            </a:br>
            <a:r>
              <a:rPr lang="fr-FR" sz="2800" b="1" i="0" dirty="0">
                <a:solidFill>
                  <a:srgbClr val="621D75"/>
                </a:solidFill>
                <a:latin typeface="Noto Sans ExtraBold" panose="020B0502040504020204" pitchFamily="34" charset="0"/>
                <a:ea typeface="Noto Sans ExtraBold" panose="020B0502040504020204" pitchFamily="34" charset="0"/>
                <a:cs typeface="Noto Sans ExtraBold" panose="020B0502040504020204" pitchFamily="34" charset="0"/>
              </a:rPr>
              <a:t>collaborative</a:t>
            </a:r>
          </a:p>
        </p:txBody>
      </p:sp>
      <p:sp>
        <p:nvSpPr>
          <p:cNvPr id="6" name="ZoneTexte 5">
            <a:extLst>
              <a:ext uri="{FF2B5EF4-FFF2-40B4-BE49-F238E27FC236}">
                <a16:creationId xmlns:a16="http://schemas.microsoft.com/office/drawing/2014/main" id="{06D7631E-773E-1BB1-B2A1-ED1F5F97D545}"/>
              </a:ext>
            </a:extLst>
          </p:cNvPr>
          <p:cNvSpPr txBox="1"/>
          <p:nvPr/>
        </p:nvSpPr>
        <p:spPr>
          <a:xfrm>
            <a:off x="1001536" y="1506940"/>
            <a:ext cx="4734101" cy="2657138"/>
          </a:xfrm>
          <a:prstGeom prst="rect">
            <a:avLst/>
          </a:prstGeom>
          <a:noFill/>
        </p:spPr>
        <p:txBody>
          <a:bodyPr wrap="square">
            <a:spAutoFit/>
          </a:bodyPr>
          <a:lstStyle/>
          <a:p>
            <a:pPr marL="540000" indent="-540000" algn="ctr" fontAlgn="t">
              <a:lnSpc>
                <a:spcPts val="2000"/>
              </a:lnSpc>
              <a:spcBef>
                <a:spcPts val="0"/>
              </a:spcBef>
              <a:spcAft>
                <a:spcPts val="0"/>
              </a:spcAft>
            </a:pPr>
            <a:r>
              <a:rPr lang="fr-FR" sz="3200" b="1" i="0" u="none" strike="noStrike" dirty="0">
                <a:solidFill>
                  <a:srgbClr val="FFC000"/>
                </a:solidFill>
                <a:effectLst/>
                <a:latin typeface="Noto Sans" panose="020B0502040504020204" pitchFamily="34" charset="0"/>
                <a:ea typeface="Noto Sans" panose="020B0502040504020204" pitchFamily="34" charset="0"/>
                <a:cs typeface="Noto Sans" panose="020B0502040504020204" pitchFamily="34" charset="0"/>
              </a:rPr>
              <a:t>2. </a:t>
            </a:r>
          </a:p>
          <a:p>
            <a:pPr algn="just" fontAlgn="t">
              <a:lnSpc>
                <a:spcPts val="2000"/>
              </a:lnSpc>
              <a:spcBef>
                <a:spcPts val="0"/>
              </a:spcBef>
              <a:spcAft>
                <a:spcPts val="0"/>
              </a:spcAft>
            </a:pPr>
            <a:r>
              <a:rPr lang="fr-FR" sz="1600" b="0" i="0" u="none" strike="noStrike" dirty="0">
                <a:effectLst/>
                <a:latin typeface="Noto Sans" panose="020B0502040504020204" pitchFamily="34" charset="0"/>
                <a:ea typeface="Noto Sans" panose="020B0502040504020204" pitchFamily="34" charset="0"/>
                <a:cs typeface="Noto Sans" panose="020B0502040504020204" pitchFamily="34" charset="0"/>
              </a:rPr>
              <a:t>Avant de composer la dictée de la semaine qui servira d’évaluation formative, M. Jean révise les notions grammaticales et les stratégies qu’il a enseignées à ses élèves et vérifie dans le programme d’étude les sons que les enfants devraient savoir orthographier pour le niveau qu’il enseigne. Il utilisera les acquis observés lors de cette dictée pour choisir les prochaines stratégies à enseigner.</a:t>
            </a:r>
          </a:p>
        </p:txBody>
      </p:sp>
      <p:sp>
        <p:nvSpPr>
          <p:cNvPr id="7" name="ZoneTexte 6">
            <a:extLst>
              <a:ext uri="{FF2B5EF4-FFF2-40B4-BE49-F238E27FC236}">
                <a16:creationId xmlns:a16="http://schemas.microsoft.com/office/drawing/2014/main" id="{3C40148D-3FCE-6F3A-0CC1-624F1ED411B5}"/>
              </a:ext>
            </a:extLst>
          </p:cNvPr>
          <p:cNvSpPr txBox="1"/>
          <p:nvPr/>
        </p:nvSpPr>
        <p:spPr>
          <a:xfrm>
            <a:off x="6456363" y="1506940"/>
            <a:ext cx="4734101" cy="1887696"/>
          </a:xfrm>
          <a:prstGeom prst="rect">
            <a:avLst/>
          </a:prstGeom>
          <a:noFill/>
        </p:spPr>
        <p:txBody>
          <a:bodyPr wrap="square">
            <a:spAutoFit/>
          </a:bodyPr>
          <a:lstStyle/>
          <a:p>
            <a:pPr marL="540000" indent="-540000" algn="ctr" fontAlgn="t">
              <a:lnSpc>
                <a:spcPts val="2000"/>
              </a:lnSpc>
              <a:spcBef>
                <a:spcPts val="0"/>
              </a:spcBef>
              <a:spcAft>
                <a:spcPts val="0"/>
              </a:spcAft>
            </a:pPr>
            <a:r>
              <a:rPr lang="fr-FR" sz="3200" b="1" i="0" u="none" strike="noStrike" dirty="0">
                <a:solidFill>
                  <a:srgbClr val="FFC000"/>
                </a:solidFill>
                <a:effectLst/>
                <a:latin typeface="Noto Sans" panose="020B0502040504020204" pitchFamily="34" charset="0"/>
                <a:ea typeface="Noto Sans" panose="020B0502040504020204" pitchFamily="34" charset="0"/>
                <a:cs typeface="Noto Sans" panose="020B0502040504020204" pitchFamily="34" charset="0"/>
              </a:rPr>
              <a:t>3. </a:t>
            </a:r>
          </a:p>
          <a:p>
            <a:pPr algn="just" fontAlgn="t">
              <a:lnSpc>
                <a:spcPts val="2000"/>
              </a:lnSpc>
              <a:spcBef>
                <a:spcPts val="0"/>
              </a:spcBef>
              <a:spcAft>
                <a:spcPts val="0"/>
              </a:spcAft>
            </a:pPr>
            <a:r>
              <a:rPr lang="fr-FR" sz="1600" b="0" i="0" u="none" strike="noStrike" dirty="0">
                <a:effectLst/>
                <a:latin typeface="Noto Sans" panose="020B0502040504020204" pitchFamily="34" charset="0"/>
                <a:ea typeface="Noto Sans" panose="020B0502040504020204" pitchFamily="34" charset="0"/>
                <a:cs typeface="Noto Sans" panose="020B0502040504020204" pitchFamily="34" charset="0"/>
              </a:rPr>
              <a:t>En sciences, les élèves de Mme Touré ont appris ce que sont un plan incliné et une roue tels que spécifiés dans leur programme d’études. À l’aide de matériaux recyclés, ils doivent construire un bolide simple qui pourra rouler sur un plan incliné.</a:t>
            </a:r>
          </a:p>
        </p:txBody>
      </p:sp>
      <p:graphicFrame>
        <p:nvGraphicFramePr>
          <p:cNvPr id="8" name="Tableau 7">
            <a:extLst>
              <a:ext uri="{FF2B5EF4-FFF2-40B4-BE49-F238E27FC236}">
                <a16:creationId xmlns:a16="http://schemas.microsoft.com/office/drawing/2014/main" id="{FF91BC6F-7729-16AF-D9C2-DF592A8A0A8C}"/>
              </a:ext>
            </a:extLst>
          </p:cNvPr>
          <p:cNvGraphicFramePr>
            <a:graphicFrameLocks noGrp="1"/>
          </p:cNvGraphicFramePr>
          <p:nvPr>
            <p:extLst>
              <p:ext uri="{D42A27DB-BD31-4B8C-83A1-F6EECF244321}">
                <p14:modId xmlns:p14="http://schemas.microsoft.com/office/powerpoint/2010/main" val="1474382340"/>
              </p:ext>
            </p:extLst>
          </p:nvPr>
        </p:nvGraphicFramePr>
        <p:xfrm>
          <a:off x="2142462" y="4387949"/>
          <a:ext cx="2452253" cy="1627014"/>
        </p:xfrm>
        <a:graphic>
          <a:graphicData uri="http://schemas.openxmlformats.org/drawingml/2006/table">
            <a:tbl>
              <a:tblPr bandRow="1">
                <a:tableStyleId>{AF606853-7671-496A-8E4F-DF71F8EC918B}</a:tableStyleId>
              </a:tblPr>
              <a:tblGrid>
                <a:gridCol w="1894922">
                  <a:extLst>
                    <a:ext uri="{9D8B030D-6E8A-4147-A177-3AD203B41FA5}">
                      <a16:colId xmlns:a16="http://schemas.microsoft.com/office/drawing/2014/main" val="1602065209"/>
                    </a:ext>
                  </a:extLst>
                </a:gridCol>
                <a:gridCol w="557331">
                  <a:extLst>
                    <a:ext uri="{9D8B030D-6E8A-4147-A177-3AD203B41FA5}">
                      <a16:colId xmlns:a16="http://schemas.microsoft.com/office/drawing/2014/main" val="3099781518"/>
                    </a:ext>
                  </a:extLst>
                </a:gridCol>
              </a:tblGrid>
              <a:tr h="542338">
                <a:tc>
                  <a:txBody>
                    <a:bodyPr/>
                    <a:lstStyle/>
                    <a:p>
                      <a:pPr marL="9144" algn="just" fontAlgn="t">
                        <a:lnSpc>
                          <a:spcPct val="115000"/>
                        </a:lnSpc>
                        <a:spcBef>
                          <a:spcPts val="0"/>
                        </a:spcBef>
                        <a:spcAft>
                          <a:spcPts val="0"/>
                        </a:spcAft>
                        <a:tabLst>
                          <a:tab pos="4095750" algn="l"/>
                        </a:tabLst>
                      </a:pPr>
                      <a:r>
                        <a:rPr lang="fr-FR" sz="14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Complexe ?</a:t>
                      </a:r>
                      <a:endParaRPr lang="fr-FR" sz="14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144294" marR="144294" marT="57718" marB="144294"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00B0F0"/>
                    </a:solidFill>
                  </a:tcPr>
                </a:tc>
                <a:tc>
                  <a:txBody>
                    <a:bodyPr/>
                    <a:lstStyle/>
                    <a:p>
                      <a:pPr marL="9144" algn="just" fontAlgn="t">
                        <a:lnSpc>
                          <a:spcPct val="115000"/>
                        </a:lnSpc>
                        <a:spcBef>
                          <a:spcPts val="0"/>
                        </a:spcBef>
                        <a:spcAft>
                          <a:spcPts val="0"/>
                        </a:spcAft>
                      </a:pPr>
                      <a:endParaRPr lang="fr-FR" sz="1400" b="0" i="0" u="none" strike="noStrike">
                        <a:effectLst/>
                        <a:latin typeface="Noto Sans" panose="020B0502040504020204" pitchFamily="34" charset="0"/>
                        <a:ea typeface="Noto Sans" panose="020B0502040504020204" pitchFamily="34" charset="0"/>
                        <a:cs typeface="Noto Sans" panose="020B0502040504020204" pitchFamily="34" charset="0"/>
                      </a:endParaRPr>
                    </a:p>
                  </a:txBody>
                  <a:tcPr marL="144294" marR="144294" marT="144294" marB="144294"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1825637969"/>
                  </a:ext>
                </a:extLst>
              </a:tr>
              <a:tr h="542338">
                <a:tc>
                  <a:txBody>
                    <a:bodyPr/>
                    <a:lstStyle/>
                    <a:p>
                      <a:pPr marL="9144" algn="just" fontAlgn="t">
                        <a:lnSpc>
                          <a:spcPct val="115000"/>
                        </a:lnSpc>
                        <a:spcBef>
                          <a:spcPts val="0"/>
                        </a:spcBef>
                        <a:spcAft>
                          <a:spcPts val="0"/>
                        </a:spcAft>
                        <a:tabLst>
                          <a:tab pos="4095750" algn="l"/>
                        </a:tabLst>
                      </a:pPr>
                      <a:r>
                        <a:rPr lang="fr-FR" sz="1400" b="1"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rPr>
                        <a:t>Contextualisée ?</a:t>
                      </a:r>
                      <a:endParaRPr lang="fr-FR" sz="1400" b="1" i="0"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144294" marR="144294" marT="144294" marB="144294"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00B0F0"/>
                    </a:solidFill>
                  </a:tcPr>
                </a:tc>
                <a:tc>
                  <a:txBody>
                    <a:bodyPr/>
                    <a:lstStyle/>
                    <a:p>
                      <a:pPr marL="9144" algn="just" fontAlgn="t">
                        <a:lnSpc>
                          <a:spcPct val="115000"/>
                        </a:lnSpc>
                        <a:spcBef>
                          <a:spcPts val="0"/>
                        </a:spcBef>
                        <a:spcAft>
                          <a:spcPts val="0"/>
                        </a:spcAft>
                      </a:pPr>
                      <a:endParaRPr lang="fr-FR" sz="1400" b="0" i="0" u="none" strike="noStrike">
                        <a:effectLst/>
                        <a:latin typeface="Noto Sans" panose="020B0502040504020204" pitchFamily="34" charset="0"/>
                        <a:ea typeface="Noto Sans" panose="020B0502040504020204" pitchFamily="34" charset="0"/>
                        <a:cs typeface="Noto Sans" panose="020B0502040504020204" pitchFamily="34" charset="0"/>
                      </a:endParaRPr>
                    </a:p>
                  </a:txBody>
                  <a:tcPr marL="144294" marR="144294" marT="144294" marB="144294"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2337522898"/>
                  </a:ext>
                </a:extLst>
              </a:tr>
              <a:tr h="542338">
                <a:tc>
                  <a:txBody>
                    <a:bodyPr/>
                    <a:lstStyle/>
                    <a:p>
                      <a:pPr marL="9144" algn="just" fontAlgn="t">
                        <a:lnSpc>
                          <a:spcPct val="115000"/>
                        </a:lnSpc>
                        <a:spcBef>
                          <a:spcPts val="0"/>
                        </a:spcBef>
                        <a:spcAft>
                          <a:spcPts val="0"/>
                        </a:spcAft>
                        <a:tabLst>
                          <a:tab pos="4095750" algn="l"/>
                        </a:tabLst>
                      </a:pPr>
                      <a:r>
                        <a:rPr lang="fr-FR" sz="14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Conforme</a:t>
                      </a:r>
                      <a:r>
                        <a:rPr lang="fr-FR" sz="1400" b="1"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rPr>
                        <a:t> ?</a:t>
                      </a:r>
                      <a:endParaRPr lang="fr-FR" sz="14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144294" marR="144294" marT="144294" marB="144294"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00B0F0"/>
                    </a:solidFill>
                  </a:tcPr>
                </a:tc>
                <a:tc>
                  <a:txBody>
                    <a:bodyPr/>
                    <a:lstStyle/>
                    <a:p>
                      <a:pPr marL="9144" algn="just" fontAlgn="t">
                        <a:lnSpc>
                          <a:spcPct val="115000"/>
                        </a:lnSpc>
                        <a:spcBef>
                          <a:spcPts val="0"/>
                        </a:spcBef>
                        <a:spcAft>
                          <a:spcPts val="0"/>
                        </a:spcAft>
                      </a:pPr>
                      <a:endParaRPr lang="fr-FR" sz="1400" b="0" i="0" u="none" strike="noStrike" dirty="0">
                        <a:effectLst/>
                        <a:latin typeface="Noto Sans" panose="020B0502040504020204" pitchFamily="34" charset="0"/>
                        <a:ea typeface="Noto Sans" panose="020B0502040504020204" pitchFamily="34" charset="0"/>
                        <a:cs typeface="Noto Sans" panose="020B0502040504020204" pitchFamily="34" charset="0"/>
                      </a:endParaRPr>
                    </a:p>
                  </a:txBody>
                  <a:tcPr marL="144294" marR="144294" marT="144294" marB="144294"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2993412654"/>
                  </a:ext>
                </a:extLst>
              </a:tr>
            </a:tbl>
          </a:graphicData>
        </a:graphic>
      </p:graphicFrame>
      <p:graphicFrame>
        <p:nvGraphicFramePr>
          <p:cNvPr id="9" name="Tableau 8">
            <a:extLst>
              <a:ext uri="{FF2B5EF4-FFF2-40B4-BE49-F238E27FC236}">
                <a16:creationId xmlns:a16="http://schemas.microsoft.com/office/drawing/2014/main" id="{E465A59D-F951-5BD6-9A65-BCADF64F2C13}"/>
              </a:ext>
            </a:extLst>
          </p:cNvPr>
          <p:cNvGraphicFramePr>
            <a:graphicFrameLocks noGrp="1"/>
          </p:cNvGraphicFramePr>
          <p:nvPr>
            <p:extLst>
              <p:ext uri="{D42A27DB-BD31-4B8C-83A1-F6EECF244321}">
                <p14:modId xmlns:p14="http://schemas.microsoft.com/office/powerpoint/2010/main" val="3039798486"/>
              </p:ext>
            </p:extLst>
          </p:nvPr>
        </p:nvGraphicFramePr>
        <p:xfrm>
          <a:off x="7597286" y="3745136"/>
          <a:ext cx="2452253" cy="1627014"/>
        </p:xfrm>
        <a:graphic>
          <a:graphicData uri="http://schemas.openxmlformats.org/drawingml/2006/table">
            <a:tbl>
              <a:tblPr bandRow="1">
                <a:tableStyleId>{AF606853-7671-496A-8E4F-DF71F8EC918B}</a:tableStyleId>
              </a:tblPr>
              <a:tblGrid>
                <a:gridCol w="1894922">
                  <a:extLst>
                    <a:ext uri="{9D8B030D-6E8A-4147-A177-3AD203B41FA5}">
                      <a16:colId xmlns:a16="http://schemas.microsoft.com/office/drawing/2014/main" val="1602065209"/>
                    </a:ext>
                  </a:extLst>
                </a:gridCol>
                <a:gridCol w="557331">
                  <a:extLst>
                    <a:ext uri="{9D8B030D-6E8A-4147-A177-3AD203B41FA5}">
                      <a16:colId xmlns:a16="http://schemas.microsoft.com/office/drawing/2014/main" val="3099781518"/>
                    </a:ext>
                  </a:extLst>
                </a:gridCol>
              </a:tblGrid>
              <a:tr h="542338">
                <a:tc>
                  <a:txBody>
                    <a:bodyPr/>
                    <a:lstStyle/>
                    <a:p>
                      <a:pPr marL="9144" algn="just" fontAlgn="t">
                        <a:lnSpc>
                          <a:spcPct val="115000"/>
                        </a:lnSpc>
                        <a:spcBef>
                          <a:spcPts val="0"/>
                        </a:spcBef>
                        <a:spcAft>
                          <a:spcPts val="0"/>
                        </a:spcAft>
                        <a:tabLst>
                          <a:tab pos="4095750" algn="l"/>
                        </a:tabLst>
                      </a:pPr>
                      <a:r>
                        <a:rPr lang="fr-FR" sz="14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Complexe ?</a:t>
                      </a:r>
                      <a:endParaRPr lang="fr-FR" sz="14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144294" marR="144294" marT="57718" marB="144294"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00B0F0"/>
                    </a:solidFill>
                  </a:tcPr>
                </a:tc>
                <a:tc>
                  <a:txBody>
                    <a:bodyPr/>
                    <a:lstStyle/>
                    <a:p>
                      <a:pPr marL="9144" algn="just" fontAlgn="t">
                        <a:lnSpc>
                          <a:spcPct val="115000"/>
                        </a:lnSpc>
                        <a:spcBef>
                          <a:spcPts val="0"/>
                        </a:spcBef>
                        <a:spcAft>
                          <a:spcPts val="0"/>
                        </a:spcAft>
                      </a:pPr>
                      <a:endParaRPr lang="fr-FR" sz="1400" b="0" i="0" u="none" strike="noStrike">
                        <a:effectLst/>
                        <a:latin typeface="Noto Sans" panose="020B0502040504020204" pitchFamily="34" charset="0"/>
                        <a:ea typeface="Noto Sans" panose="020B0502040504020204" pitchFamily="34" charset="0"/>
                        <a:cs typeface="Noto Sans" panose="020B0502040504020204" pitchFamily="34" charset="0"/>
                      </a:endParaRPr>
                    </a:p>
                  </a:txBody>
                  <a:tcPr marL="144294" marR="144294" marT="144294" marB="144294"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1825637969"/>
                  </a:ext>
                </a:extLst>
              </a:tr>
              <a:tr h="542338">
                <a:tc>
                  <a:txBody>
                    <a:bodyPr/>
                    <a:lstStyle/>
                    <a:p>
                      <a:pPr marL="9144" algn="just" fontAlgn="t">
                        <a:lnSpc>
                          <a:spcPct val="115000"/>
                        </a:lnSpc>
                        <a:spcBef>
                          <a:spcPts val="0"/>
                        </a:spcBef>
                        <a:spcAft>
                          <a:spcPts val="0"/>
                        </a:spcAft>
                        <a:tabLst>
                          <a:tab pos="4095750" algn="l"/>
                        </a:tabLst>
                      </a:pPr>
                      <a:r>
                        <a:rPr lang="fr-FR" sz="1400" b="1"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rPr>
                        <a:t>Contextualisée ?</a:t>
                      </a:r>
                      <a:endParaRPr lang="fr-FR" sz="1400" b="1" i="0"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144294" marR="144294" marT="144294" marB="144294"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00B0F0"/>
                    </a:solidFill>
                  </a:tcPr>
                </a:tc>
                <a:tc>
                  <a:txBody>
                    <a:bodyPr/>
                    <a:lstStyle/>
                    <a:p>
                      <a:pPr marL="9144" algn="just" fontAlgn="t">
                        <a:lnSpc>
                          <a:spcPct val="115000"/>
                        </a:lnSpc>
                        <a:spcBef>
                          <a:spcPts val="0"/>
                        </a:spcBef>
                        <a:spcAft>
                          <a:spcPts val="0"/>
                        </a:spcAft>
                      </a:pPr>
                      <a:endParaRPr lang="fr-FR" sz="1400" b="0" i="0" u="none" strike="noStrike">
                        <a:effectLst/>
                        <a:latin typeface="Noto Sans" panose="020B0502040504020204" pitchFamily="34" charset="0"/>
                        <a:ea typeface="Noto Sans" panose="020B0502040504020204" pitchFamily="34" charset="0"/>
                        <a:cs typeface="Noto Sans" panose="020B0502040504020204" pitchFamily="34" charset="0"/>
                      </a:endParaRPr>
                    </a:p>
                  </a:txBody>
                  <a:tcPr marL="144294" marR="144294" marT="144294" marB="144294"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2337522898"/>
                  </a:ext>
                </a:extLst>
              </a:tr>
              <a:tr h="542338">
                <a:tc>
                  <a:txBody>
                    <a:bodyPr/>
                    <a:lstStyle/>
                    <a:p>
                      <a:pPr marL="9144" algn="just" fontAlgn="t">
                        <a:lnSpc>
                          <a:spcPct val="115000"/>
                        </a:lnSpc>
                        <a:spcBef>
                          <a:spcPts val="0"/>
                        </a:spcBef>
                        <a:spcAft>
                          <a:spcPts val="0"/>
                        </a:spcAft>
                        <a:tabLst>
                          <a:tab pos="4095750" algn="l"/>
                        </a:tabLst>
                      </a:pPr>
                      <a:r>
                        <a:rPr lang="fr-FR" sz="14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Conforme</a:t>
                      </a:r>
                      <a:r>
                        <a:rPr lang="fr-FR" sz="1400" b="1"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rPr>
                        <a:t> ?</a:t>
                      </a:r>
                      <a:endParaRPr lang="fr-FR" sz="14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144294" marR="144294" marT="144294" marB="144294"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00B0F0"/>
                    </a:solidFill>
                  </a:tcPr>
                </a:tc>
                <a:tc>
                  <a:txBody>
                    <a:bodyPr/>
                    <a:lstStyle/>
                    <a:p>
                      <a:pPr marL="9144" algn="just" fontAlgn="t">
                        <a:lnSpc>
                          <a:spcPct val="115000"/>
                        </a:lnSpc>
                        <a:spcBef>
                          <a:spcPts val="0"/>
                        </a:spcBef>
                        <a:spcAft>
                          <a:spcPts val="0"/>
                        </a:spcAft>
                      </a:pPr>
                      <a:endParaRPr lang="fr-FR" sz="1400" b="0" i="0" u="none" strike="noStrike" dirty="0">
                        <a:effectLst/>
                        <a:latin typeface="Noto Sans" panose="020B0502040504020204" pitchFamily="34" charset="0"/>
                        <a:ea typeface="Noto Sans" panose="020B0502040504020204" pitchFamily="34" charset="0"/>
                        <a:cs typeface="Noto Sans" panose="020B0502040504020204" pitchFamily="34" charset="0"/>
                      </a:endParaRPr>
                    </a:p>
                  </a:txBody>
                  <a:tcPr marL="144294" marR="144294" marT="144294" marB="144294"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2993412654"/>
                  </a:ext>
                </a:extLst>
              </a:tr>
            </a:tbl>
          </a:graphicData>
        </a:graphic>
      </p:graphicFrame>
      <p:cxnSp>
        <p:nvCxnSpPr>
          <p:cNvPr id="11" name="Connecteur droit 10">
            <a:extLst>
              <a:ext uri="{FF2B5EF4-FFF2-40B4-BE49-F238E27FC236}">
                <a16:creationId xmlns:a16="http://schemas.microsoft.com/office/drawing/2014/main" id="{CE15296C-1FA6-6D22-870E-16CBB9D20542}"/>
              </a:ext>
            </a:extLst>
          </p:cNvPr>
          <p:cNvCxnSpPr>
            <a:cxnSpLocks/>
          </p:cNvCxnSpPr>
          <p:nvPr/>
        </p:nvCxnSpPr>
        <p:spPr>
          <a:xfrm>
            <a:off x="6096000" y="1349560"/>
            <a:ext cx="0" cy="4665403"/>
          </a:xfrm>
          <a:prstGeom prst="line">
            <a:avLst/>
          </a:prstGeom>
          <a:ln w="38100" cap="rnd">
            <a:solidFill>
              <a:srgbClr val="FFC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822530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0D7E4C73-BE7F-E6F4-CE95-56D247B66750}"/>
              </a:ext>
            </a:extLst>
          </p:cNvPr>
          <p:cNvSpPr>
            <a:spLocks noGrp="1"/>
          </p:cNvSpPr>
          <p:nvPr>
            <p:ph type="ftr" sz="quarter" idx="10"/>
          </p:nvPr>
        </p:nvSpPr>
        <p:spPr/>
        <p:txBody>
          <a:bodyPr/>
          <a:lstStyle/>
          <a:p>
            <a:r>
              <a:rPr lang="fr-FR"/>
              <a:t>APPRENDRE </a:t>
            </a:r>
            <a:r>
              <a:rPr lang="fr-FR" b="1">
                <a:solidFill>
                  <a:srgbClr val="FF0000"/>
                </a:solidFill>
              </a:rPr>
              <a:t>|</a:t>
            </a:r>
            <a:r>
              <a:rPr lang="fr-FR"/>
              <a:t> Module 7 </a:t>
            </a:r>
            <a:r>
              <a:rPr lang="fr-FR" b="1">
                <a:solidFill>
                  <a:srgbClr val="FF0000"/>
                </a:solidFill>
              </a:rPr>
              <a:t>|</a:t>
            </a:r>
            <a:r>
              <a:rPr lang="fr-FR"/>
              <a:t> </a:t>
            </a:r>
            <a:r>
              <a:rPr lang="fr-CA" b="1">
                <a:solidFill>
                  <a:schemeClr val="tx1">
                    <a:lumMod val="50000"/>
                    <a:lumOff val="50000"/>
                  </a:schemeClr>
                </a:solidFill>
              </a:rPr>
              <a:t>La planification d’une situation d’apprentissage</a:t>
            </a:r>
          </a:p>
        </p:txBody>
      </p:sp>
      <p:sp>
        <p:nvSpPr>
          <p:cNvPr id="3" name="Espace réservé du numéro de diapositive 2">
            <a:extLst>
              <a:ext uri="{FF2B5EF4-FFF2-40B4-BE49-F238E27FC236}">
                <a16:creationId xmlns:a16="http://schemas.microsoft.com/office/drawing/2014/main" id="{B8A4A537-B54F-F519-43B8-BFFC58A7011F}"/>
              </a:ext>
            </a:extLst>
          </p:cNvPr>
          <p:cNvSpPr>
            <a:spLocks noGrp="1"/>
          </p:cNvSpPr>
          <p:nvPr>
            <p:ph type="sldNum" sz="quarter" idx="12"/>
          </p:nvPr>
        </p:nvSpPr>
        <p:spPr/>
        <p:txBody>
          <a:bodyPr/>
          <a:lstStyle/>
          <a:p>
            <a:fld id="{055BF32D-CF4B-1B43-8AA7-7C8BB1DDF0EC}" type="slidenum">
              <a:rPr lang="fr-FR" smtClean="0"/>
              <a:pPr/>
              <a:t>27</a:t>
            </a:fld>
            <a:endParaRPr lang="fr-FR" dirty="0"/>
          </a:p>
        </p:txBody>
      </p:sp>
      <p:pic>
        <p:nvPicPr>
          <p:cNvPr id="4" name="Image 3">
            <a:extLst>
              <a:ext uri="{FF2B5EF4-FFF2-40B4-BE49-F238E27FC236}">
                <a16:creationId xmlns:a16="http://schemas.microsoft.com/office/drawing/2014/main" id="{912B1D21-A4C2-D354-75BC-7C134B5C76D2}"/>
              </a:ext>
            </a:extLst>
          </p:cNvPr>
          <p:cNvPicPr>
            <a:picLocks noChangeAspect="1"/>
          </p:cNvPicPr>
          <p:nvPr/>
        </p:nvPicPr>
        <p:blipFill>
          <a:blip r:embed="rId2" cstate="screen">
            <a:alphaModFix/>
            <a:extLst>
              <a:ext uri="{28A0092B-C50C-407E-A947-70E740481C1C}">
                <a14:useLocalDpi xmlns:a14="http://schemas.microsoft.com/office/drawing/2010/main"/>
              </a:ext>
            </a:extLst>
          </a:blip>
          <a:stretch>
            <a:fillRect/>
          </a:stretch>
        </p:blipFill>
        <p:spPr>
          <a:xfrm>
            <a:off x="536677" y="441729"/>
            <a:ext cx="1014711" cy="991364"/>
          </a:xfrm>
          <a:prstGeom prst="rect">
            <a:avLst/>
          </a:prstGeom>
        </p:spPr>
      </p:pic>
      <p:sp>
        <p:nvSpPr>
          <p:cNvPr id="5" name="ZoneTexte 4">
            <a:extLst>
              <a:ext uri="{FF2B5EF4-FFF2-40B4-BE49-F238E27FC236}">
                <a16:creationId xmlns:a16="http://schemas.microsoft.com/office/drawing/2014/main" id="{88A74F66-43F9-3A54-C193-EDC6682DA979}"/>
              </a:ext>
            </a:extLst>
          </p:cNvPr>
          <p:cNvSpPr txBox="1"/>
          <p:nvPr/>
        </p:nvSpPr>
        <p:spPr>
          <a:xfrm>
            <a:off x="1551388" y="581080"/>
            <a:ext cx="3826110" cy="768480"/>
          </a:xfrm>
          <a:prstGeom prst="rect">
            <a:avLst/>
          </a:prstGeom>
          <a:noFill/>
          <a:effectLst/>
        </p:spPr>
        <p:txBody>
          <a:bodyPr wrap="square" rtlCol="0">
            <a:spAutoFit/>
          </a:bodyPr>
          <a:lstStyle/>
          <a:p>
            <a:pPr lvl="0" algn="l">
              <a:lnSpc>
                <a:spcPts val="2600"/>
              </a:lnSpc>
            </a:pPr>
            <a:r>
              <a:rPr lang="fr-FR" sz="2800" b="1" i="0" dirty="0">
                <a:solidFill>
                  <a:srgbClr val="621D75"/>
                </a:solidFill>
                <a:latin typeface="Noto Sans ExtraBold" panose="020B0502040504020204" pitchFamily="34" charset="0"/>
                <a:ea typeface="Noto Sans ExtraBold" panose="020B0502040504020204" pitchFamily="34" charset="0"/>
                <a:cs typeface="Noto Sans ExtraBold" panose="020B0502040504020204" pitchFamily="34" charset="0"/>
              </a:rPr>
              <a:t>Activité</a:t>
            </a:r>
            <a:r>
              <a:rPr lang="fr-FR" sz="2800" b="1" i="0" dirty="0">
                <a:solidFill>
                  <a:srgbClr val="86299F"/>
                </a:solidFill>
                <a:latin typeface="Noto Sans ExtraBold" panose="020B0502040504020204" pitchFamily="34" charset="0"/>
                <a:ea typeface="Noto Sans ExtraBold" panose="020B0502040504020204" pitchFamily="34" charset="0"/>
                <a:cs typeface="Noto Sans ExtraBold" panose="020B0502040504020204" pitchFamily="34" charset="0"/>
              </a:rPr>
              <a:t> </a:t>
            </a:r>
            <a:br>
              <a:rPr lang="fr-FR" sz="2800" b="1" i="0" dirty="0">
                <a:solidFill>
                  <a:srgbClr val="86299F"/>
                </a:solidFill>
                <a:latin typeface="Noto Sans ExtraBold" panose="020B0502040504020204" pitchFamily="34" charset="0"/>
                <a:ea typeface="Noto Sans ExtraBold" panose="020B0502040504020204" pitchFamily="34" charset="0"/>
                <a:cs typeface="Noto Sans ExtraBold" panose="020B0502040504020204" pitchFamily="34" charset="0"/>
              </a:rPr>
            </a:br>
            <a:r>
              <a:rPr lang="fr-FR" sz="2800" b="1" i="0" dirty="0">
                <a:solidFill>
                  <a:srgbClr val="621D75"/>
                </a:solidFill>
                <a:latin typeface="Noto Sans ExtraBold" panose="020B0502040504020204" pitchFamily="34" charset="0"/>
                <a:ea typeface="Noto Sans ExtraBold" panose="020B0502040504020204" pitchFamily="34" charset="0"/>
                <a:cs typeface="Noto Sans ExtraBold" panose="020B0502040504020204" pitchFamily="34" charset="0"/>
              </a:rPr>
              <a:t>collaborative</a:t>
            </a:r>
          </a:p>
        </p:txBody>
      </p:sp>
      <p:sp>
        <p:nvSpPr>
          <p:cNvPr id="6" name="ZoneTexte 5">
            <a:extLst>
              <a:ext uri="{FF2B5EF4-FFF2-40B4-BE49-F238E27FC236}">
                <a16:creationId xmlns:a16="http://schemas.microsoft.com/office/drawing/2014/main" id="{06D7631E-773E-1BB1-B2A1-ED1F5F97D545}"/>
              </a:ext>
            </a:extLst>
          </p:cNvPr>
          <p:cNvSpPr txBox="1"/>
          <p:nvPr/>
        </p:nvSpPr>
        <p:spPr>
          <a:xfrm>
            <a:off x="1001536" y="1690948"/>
            <a:ext cx="4734101" cy="1118255"/>
          </a:xfrm>
          <a:prstGeom prst="rect">
            <a:avLst/>
          </a:prstGeom>
          <a:noFill/>
        </p:spPr>
        <p:txBody>
          <a:bodyPr wrap="square">
            <a:spAutoFit/>
          </a:bodyPr>
          <a:lstStyle/>
          <a:p>
            <a:pPr marL="540000" indent="-540000" algn="ctr" fontAlgn="t">
              <a:lnSpc>
                <a:spcPts val="2000"/>
              </a:lnSpc>
              <a:spcBef>
                <a:spcPts val="0"/>
              </a:spcBef>
              <a:spcAft>
                <a:spcPts val="0"/>
              </a:spcAft>
            </a:pPr>
            <a:r>
              <a:rPr lang="fr-FR" sz="3200" b="1" i="0" u="none" strike="noStrike" dirty="0">
                <a:solidFill>
                  <a:srgbClr val="FFC000"/>
                </a:solidFill>
                <a:effectLst/>
                <a:latin typeface="Arial" panose="020B0604020202020204" pitchFamily="34" charset="0"/>
                <a:ea typeface="Arial" panose="020B0604020202020204" pitchFamily="34" charset="0"/>
              </a:rPr>
              <a:t>4. </a:t>
            </a:r>
          </a:p>
          <a:p>
            <a:pPr algn="just" fontAlgn="t">
              <a:lnSpc>
                <a:spcPts val="2000"/>
              </a:lnSpc>
              <a:spcBef>
                <a:spcPts val="0"/>
              </a:spcBef>
              <a:spcAft>
                <a:spcPts val="0"/>
              </a:spcAft>
            </a:pPr>
            <a:r>
              <a:rPr lang="fr-FR" sz="1600" b="0" i="0" u="none" strike="noStrike" dirty="0">
                <a:effectLst/>
                <a:latin typeface="Arial" panose="020B0604020202020204" pitchFamily="34" charset="0"/>
                <a:ea typeface="Arial" panose="020B0604020202020204" pitchFamily="34" charset="0"/>
              </a:rPr>
              <a:t>Dans un texte écrit, les enfants doivent repérer les adjectifs qui s’accordent avec les noms communs et mettre la marque du pluriel s’il y a lieu.</a:t>
            </a:r>
            <a:endParaRPr lang="fr-FR" sz="1600" b="0" i="0" u="none" strike="noStrike" dirty="0">
              <a:effectLst/>
              <a:latin typeface="Arial" panose="020B0604020202020204" pitchFamily="34" charset="0"/>
            </a:endParaRPr>
          </a:p>
        </p:txBody>
      </p:sp>
      <p:sp>
        <p:nvSpPr>
          <p:cNvPr id="7" name="ZoneTexte 6">
            <a:extLst>
              <a:ext uri="{FF2B5EF4-FFF2-40B4-BE49-F238E27FC236}">
                <a16:creationId xmlns:a16="http://schemas.microsoft.com/office/drawing/2014/main" id="{3C40148D-3FCE-6F3A-0CC1-624F1ED411B5}"/>
              </a:ext>
            </a:extLst>
          </p:cNvPr>
          <p:cNvSpPr txBox="1"/>
          <p:nvPr/>
        </p:nvSpPr>
        <p:spPr>
          <a:xfrm>
            <a:off x="6456363" y="1690948"/>
            <a:ext cx="4734101" cy="2400657"/>
          </a:xfrm>
          <a:prstGeom prst="rect">
            <a:avLst/>
          </a:prstGeom>
          <a:noFill/>
        </p:spPr>
        <p:txBody>
          <a:bodyPr wrap="square">
            <a:spAutoFit/>
          </a:bodyPr>
          <a:lstStyle/>
          <a:p>
            <a:pPr marL="540000" indent="-540000" algn="ctr" fontAlgn="t">
              <a:lnSpc>
                <a:spcPts val="2000"/>
              </a:lnSpc>
              <a:spcBef>
                <a:spcPts val="0"/>
              </a:spcBef>
              <a:spcAft>
                <a:spcPts val="0"/>
              </a:spcAft>
            </a:pPr>
            <a:r>
              <a:rPr lang="fr-FR" sz="3200" b="1" i="0" u="none" strike="noStrike" dirty="0">
                <a:solidFill>
                  <a:srgbClr val="FFC000"/>
                </a:solidFill>
                <a:effectLst/>
                <a:latin typeface="Arial" panose="020B0604020202020204" pitchFamily="34" charset="0"/>
                <a:ea typeface="Arial" panose="020B0604020202020204" pitchFamily="34" charset="0"/>
              </a:rPr>
              <a:t>5. </a:t>
            </a:r>
          </a:p>
          <a:p>
            <a:pPr algn="just" fontAlgn="t">
              <a:lnSpc>
                <a:spcPts val="2000"/>
              </a:lnSpc>
              <a:spcBef>
                <a:spcPts val="0"/>
              </a:spcBef>
              <a:spcAft>
                <a:spcPts val="0"/>
              </a:spcAft>
            </a:pPr>
            <a:r>
              <a:rPr lang="fr-FR" sz="1600" b="0" i="0" u="none" strike="noStrike" dirty="0">
                <a:effectLst/>
                <a:latin typeface="Arial" panose="020B0604020202020204" pitchFamily="34" charset="0"/>
                <a:ea typeface="Arial" panose="020B0604020202020204" pitchFamily="34" charset="0"/>
              </a:rPr>
              <a:t>Lasses de pouvoir seulement encourager les équipes sportives et non y jouer lors des tournois, les filles de la classe sont invitées à rédiger une lettre pour convaincre les enseignants de l’école de réfléchir à cette question. Quant aux garçons, ils doivent écrire une lettre d’opinion justifiant leurs arguments, qu’ils appuient ou non la démarche de leurs consœurs.</a:t>
            </a:r>
            <a:endParaRPr lang="fr-FR" sz="1600" b="0" i="0" u="none" strike="noStrike" dirty="0">
              <a:effectLst/>
              <a:latin typeface="Arial" panose="020B0604020202020204" pitchFamily="34" charset="0"/>
            </a:endParaRPr>
          </a:p>
        </p:txBody>
      </p:sp>
      <p:graphicFrame>
        <p:nvGraphicFramePr>
          <p:cNvPr id="8" name="Tableau 7">
            <a:extLst>
              <a:ext uri="{FF2B5EF4-FFF2-40B4-BE49-F238E27FC236}">
                <a16:creationId xmlns:a16="http://schemas.microsoft.com/office/drawing/2014/main" id="{FF91BC6F-7729-16AF-D9C2-DF592A8A0A8C}"/>
              </a:ext>
            </a:extLst>
          </p:cNvPr>
          <p:cNvGraphicFramePr>
            <a:graphicFrameLocks noGrp="1"/>
          </p:cNvGraphicFramePr>
          <p:nvPr>
            <p:extLst>
              <p:ext uri="{D42A27DB-BD31-4B8C-83A1-F6EECF244321}">
                <p14:modId xmlns:p14="http://schemas.microsoft.com/office/powerpoint/2010/main" val="114609195"/>
              </p:ext>
            </p:extLst>
          </p:nvPr>
        </p:nvGraphicFramePr>
        <p:xfrm>
          <a:off x="2142459" y="3023941"/>
          <a:ext cx="2452253" cy="1627014"/>
        </p:xfrm>
        <a:graphic>
          <a:graphicData uri="http://schemas.openxmlformats.org/drawingml/2006/table">
            <a:tbl>
              <a:tblPr bandRow="1">
                <a:tableStyleId>{AF606853-7671-496A-8E4F-DF71F8EC918B}</a:tableStyleId>
              </a:tblPr>
              <a:tblGrid>
                <a:gridCol w="1894922">
                  <a:extLst>
                    <a:ext uri="{9D8B030D-6E8A-4147-A177-3AD203B41FA5}">
                      <a16:colId xmlns:a16="http://schemas.microsoft.com/office/drawing/2014/main" val="1602065209"/>
                    </a:ext>
                  </a:extLst>
                </a:gridCol>
                <a:gridCol w="557331">
                  <a:extLst>
                    <a:ext uri="{9D8B030D-6E8A-4147-A177-3AD203B41FA5}">
                      <a16:colId xmlns:a16="http://schemas.microsoft.com/office/drawing/2014/main" val="3099781518"/>
                    </a:ext>
                  </a:extLst>
                </a:gridCol>
              </a:tblGrid>
              <a:tr h="542338">
                <a:tc>
                  <a:txBody>
                    <a:bodyPr/>
                    <a:lstStyle/>
                    <a:p>
                      <a:pPr marL="9144" algn="just" fontAlgn="t">
                        <a:lnSpc>
                          <a:spcPct val="115000"/>
                        </a:lnSpc>
                        <a:spcBef>
                          <a:spcPts val="0"/>
                        </a:spcBef>
                        <a:spcAft>
                          <a:spcPts val="0"/>
                        </a:spcAft>
                        <a:tabLst>
                          <a:tab pos="4095750" algn="l"/>
                        </a:tabLst>
                      </a:pPr>
                      <a:r>
                        <a:rPr lang="fr-FR" sz="14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Complexe ?</a:t>
                      </a:r>
                      <a:endParaRPr lang="fr-FR" sz="14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144294" marR="144294" marT="57718" marB="144294"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00B0F0"/>
                    </a:solidFill>
                  </a:tcPr>
                </a:tc>
                <a:tc>
                  <a:txBody>
                    <a:bodyPr/>
                    <a:lstStyle/>
                    <a:p>
                      <a:pPr marL="9144" algn="just" fontAlgn="t">
                        <a:lnSpc>
                          <a:spcPct val="115000"/>
                        </a:lnSpc>
                        <a:spcBef>
                          <a:spcPts val="0"/>
                        </a:spcBef>
                        <a:spcAft>
                          <a:spcPts val="0"/>
                        </a:spcAft>
                      </a:pPr>
                      <a:endParaRPr lang="fr-FR" sz="1400" b="0" i="0" u="none" strike="noStrike">
                        <a:effectLst/>
                        <a:latin typeface="Noto Sans" panose="020B0502040504020204" pitchFamily="34" charset="0"/>
                        <a:ea typeface="Noto Sans" panose="020B0502040504020204" pitchFamily="34" charset="0"/>
                        <a:cs typeface="Noto Sans" panose="020B0502040504020204" pitchFamily="34" charset="0"/>
                      </a:endParaRPr>
                    </a:p>
                  </a:txBody>
                  <a:tcPr marL="144294" marR="144294" marT="144294" marB="144294"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1825637969"/>
                  </a:ext>
                </a:extLst>
              </a:tr>
              <a:tr h="542338">
                <a:tc>
                  <a:txBody>
                    <a:bodyPr/>
                    <a:lstStyle/>
                    <a:p>
                      <a:pPr marL="9144" algn="just" fontAlgn="t">
                        <a:lnSpc>
                          <a:spcPct val="115000"/>
                        </a:lnSpc>
                        <a:spcBef>
                          <a:spcPts val="0"/>
                        </a:spcBef>
                        <a:spcAft>
                          <a:spcPts val="0"/>
                        </a:spcAft>
                        <a:tabLst>
                          <a:tab pos="4095750" algn="l"/>
                        </a:tabLst>
                      </a:pPr>
                      <a:r>
                        <a:rPr lang="fr-FR" sz="1400" b="1"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rPr>
                        <a:t>Contextualisée ?</a:t>
                      </a:r>
                      <a:endParaRPr lang="fr-FR" sz="1400" b="1" i="0"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144294" marR="144294" marT="144294" marB="144294"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00B0F0"/>
                    </a:solidFill>
                  </a:tcPr>
                </a:tc>
                <a:tc>
                  <a:txBody>
                    <a:bodyPr/>
                    <a:lstStyle/>
                    <a:p>
                      <a:pPr marL="9144" algn="just" fontAlgn="t">
                        <a:lnSpc>
                          <a:spcPct val="115000"/>
                        </a:lnSpc>
                        <a:spcBef>
                          <a:spcPts val="0"/>
                        </a:spcBef>
                        <a:spcAft>
                          <a:spcPts val="0"/>
                        </a:spcAft>
                      </a:pPr>
                      <a:endParaRPr lang="fr-FR" sz="1400" b="0" i="0" u="none" strike="noStrike">
                        <a:effectLst/>
                        <a:latin typeface="Noto Sans" panose="020B0502040504020204" pitchFamily="34" charset="0"/>
                        <a:ea typeface="Noto Sans" panose="020B0502040504020204" pitchFamily="34" charset="0"/>
                        <a:cs typeface="Noto Sans" panose="020B0502040504020204" pitchFamily="34" charset="0"/>
                      </a:endParaRPr>
                    </a:p>
                  </a:txBody>
                  <a:tcPr marL="144294" marR="144294" marT="144294" marB="144294"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2337522898"/>
                  </a:ext>
                </a:extLst>
              </a:tr>
              <a:tr h="542338">
                <a:tc>
                  <a:txBody>
                    <a:bodyPr/>
                    <a:lstStyle/>
                    <a:p>
                      <a:pPr marL="9144" algn="just" fontAlgn="t">
                        <a:lnSpc>
                          <a:spcPct val="115000"/>
                        </a:lnSpc>
                        <a:spcBef>
                          <a:spcPts val="0"/>
                        </a:spcBef>
                        <a:spcAft>
                          <a:spcPts val="0"/>
                        </a:spcAft>
                        <a:tabLst>
                          <a:tab pos="4095750" algn="l"/>
                        </a:tabLst>
                      </a:pPr>
                      <a:r>
                        <a:rPr lang="fr-FR" sz="14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Conforme</a:t>
                      </a:r>
                      <a:r>
                        <a:rPr lang="fr-FR" sz="1400" b="1"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rPr>
                        <a:t> ?</a:t>
                      </a:r>
                      <a:endParaRPr lang="fr-FR" sz="14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144294" marR="144294" marT="144294" marB="144294"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00B0F0"/>
                    </a:solidFill>
                  </a:tcPr>
                </a:tc>
                <a:tc>
                  <a:txBody>
                    <a:bodyPr/>
                    <a:lstStyle/>
                    <a:p>
                      <a:pPr marL="9144" algn="just" fontAlgn="t">
                        <a:lnSpc>
                          <a:spcPct val="115000"/>
                        </a:lnSpc>
                        <a:spcBef>
                          <a:spcPts val="0"/>
                        </a:spcBef>
                        <a:spcAft>
                          <a:spcPts val="0"/>
                        </a:spcAft>
                      </a:pPr>
                      <a:endParaRPr lang="fr-FR" sz="1400" b="0" i="0" u="none" strike="noStrike" dirty="0">
                        <a:effectLst/>
                        <a:latin typeface="Noto Sans" panose="020B0502040504020204" pitchFamily="34" charset="0"/>
                        <a:ea typeface="Noto Sans" panose="020B0502040504020204" pitchFamily="34" charset="0"/>
                        <a:cs typeface="Noto Sans" panose="020B0502040504020204" pitchFamily="34" charset="0"/>
                      </a:endParaRPr>
                    </a:p>
                  </a:txBody>
                  <a:tcPr marL="144294" marR="144294" marT="144294" marB="144294"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2993412654"/>
                  </a:ext>
                </a:extLst>
              </a:tr>
            </a:tbl>
          </a:graphicData>
        </a:graphic>
      </p:graphicFrame>
      <p:graphicFrame>
        <p:nvGraphicFramePr>
          <p:cNvPr id="9" name="Tableau 8">
            <a:extLst>
              <a:ext uri="{FF2B5EF4-FFF2-40B4-BE49-F238E27FC236}">
                <a16:creationId xmlns:a16="http://schemas.microsoft.com/office/drawing/2014/main" id="{E465A59D-F951-5BD6-9A65-BCADF64F2C13}"/>
              </a:ext>
            </a:extLst>
          </p:cNvPr>
          <p:cNvGraphicFramePr>
            <a:graphicFrameLocks noGrp="1"/>
          </p:cNvGraphicFramePr>
          <p:nvPr>
            <p:extLst>
              <p:ext uri="{D42A27DB-BD31-4B8C-83A1-F6EECF244321}">
                <p14:modId xmlns:p14="http://schemas.microsoft.com/office/powerpoint/2010/main" val="2146223769"/>
              </p:ext>
            </p:extLst>
          </p:nvPr>
        </p:nvGraphicFramePr>
        <p:xfrm>
          <a:off x="7597290" y="4238165"/>
          <a:ext cx="2452253" cy="1627014"/>
        </p:xfrm>
        <a:graphic>
          <a:graphicData uri="http://schemas.openxmlformats.org/drawingml/2006/table">
            <a:tbl>
              <a:tblPr bandRow="1">
                <a:tableStyleId>{AF606853-7671-496A-8E4F-DF71F8EC918B}</a:tableStyleId>
              </a:tblPr>
              <a:tblGrid>
                <a:gridCol w="1894922">
                  <a:extLst>
                    <a:ext uri="{9D8B030D-6E8A-4147-A177-3AD203B41FA5}">
                      <a16:colId xmlns:a16="http://schemas.microsoft.com/office/drawing/2014/main" val="1602065209"/>
                    </a:ext>
                  </a:extLst>
                </a:gridCol>
                <a:gridCol w="557331">
                  <a:extLst>
                    <a:ext uri="{9D8B030D-6E8A-4147-A177-3AD203B41FA5}">
                      <a16:colId xmlns:a16="http://schemas.microsoft.com/office/drawing/2014/main" val="3099781518"/>
                    </a:ext>
                  </a:extLst>
                </a:gridCol>
              </a:tblGrid>
              <a:tr h="542338">
                <a:tc>
                  <a:txBody>
                    <a:bodyPr/>
                    <a:lstStyle/>
                    <a:p>
                      <a:pPr marL="9144" algn="just" fontAlgn="t">
                        <a:lnSpc>
                          <a:spcPct val="115000"/>
                        </a:lnSpc>
                        <a:spcBef>
                          <a:spcPts val="0"/>
                        </a:spcBef>
                        <a:spcAft>
                          <a:spcPts val="0"/>
                        </a:spcAft>
                        <a:tabLst>
                          <a:tab pos="4095750" algn="l"/>
                        </a:tabLst>
                      </a:pPr>
                      <a:r>
                        <a:rPr lang="fr-FR" sz="14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Complexe ?</a:t>
                      </a:r>
                      <a:endParaRPr lang="fr-FR" sz="14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144294" marR="144294" marT="57718" marB="144294"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00B0F0"/>
                    </a:solidFill>
                  </a:tcPr>
                </a:tc>
                <a:tc>
                  <a:txBody>
                    <a:bodyPr/>
                    <a:lstStyle/>
                    <a:p>
                      <a:pPr marL="9144" algn="just" fontAlgn="t">
                        <a:lnSpc>
                          <a:spcPct val="115000"/>
                        </a:lnSpc>
                        <a:spcBef>
                          <a:spcPts val="0"/>
                        </a:spcBef>
                        <a:spcAft>
                          <a:spcPts val="0"/>
                        </a:spcAft>
                      </a:pPr>
                      <a:endParaRPr lang="fr-FR" sz="1400" b="0" i="0" u="none" strike="noStrike">
                        <a:effectLst/>
                        <a:latin typeface="Noto Sans" panose="020B0502040504020204" pitchFamily="34" charset="0"/>
                        <a:ea typeface="Noto Sans" panose="020B0502040504020204" pitchFamily="34" charset="0"/>
                        <a:cs typeface="Noto Sans" panose="020B0502040504020204" pitchFamily="34" charset="0"/>
                      </a:endParaRPr>
                    </a:p>
                  </a:txBody>
                  <a:tcPr marL="144294" marR="144294" marT="144294" marB="144294"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1825637969"/>
                  </a:ext>
                </a:extLst>
              </a:tr>
              <a:tr h="542338">
                <a:tc>
                  <a:txBody>
                    <a:bodyPr/>
                    <a:lstStyle/>
                    <a:p>
                      <a:pPr marL="9144" algn="just" fontAlgn="t">
                        <a:lnSpc>
                          <a:spcPct val="115000"/>
                        </a:lnSpc>
                        <a:spcBef>
                          <a:spcPts val="0"/>
                        </a:spcBef>
                        <a:spcAft>
                          <a:spcPts val="0"/>
                        </a:spcAft>
                        <a:tabLst>
                          <a:tab pos="4095750" algn="l"/>
                        </a:tabLst>
                      </a:pPr>
                      <a:r>
                        <a:rPr lang="fr-FR" sz="1400" b="1"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rPr>
                        <a:t>Contextualisée ?</a:t>
                      </a:r>
                      <a:endParaRPr lang="fr-FR" sz="1400" b="1" i="0"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144294" marR="144294" marT="144294" marB="144294"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00B0F0"/>
                    </a:solidFill>
                  </a:tcPr>
                </a:tc>
                <a:tc>
                  <a:txBody>
                    <a:bodyPr/>
                    <a:lstStyle/>
                    <a:p>
                      <a:pPr marL="9144" algn="just" fontAlgn="t">
                        <a:lnSpc>
                          <a:spcPct val="115000"/>
                        </a:lnSpc>
                        <a:spcBef>
                          <a:spcPts val="0"/>
                        </a:spcBef>
                        <a:spcAft>
                          <a:spcPts val="0"/>
                        </a:spcAft>
                      </a:pPr>
                      <a:endParaRPr lang="fr-FR" sz="1400" b="0" i="0" u="none" strike="noStrike">
                        <a:effectLst/>
                        <a:latin typeface="Noto Sans" panose="020B0502040504020204" pitchFamily="34" charset="0"/>
                        <a:ea typeface="Noto Sans" panose="020B0502040504020204" pitchFamily="34" charset="0"/>
                        <a:cs typeface="Noto Sans" panose="020B0502040504020204" pitchFamily="34" charset="0"/>
                      </a:endParaRPr>
                    </a:p>
                  </a:txBody>
                  <a:tcPr marL="144294" marR="144294" marT="144294" marB="144294"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2337522898"/>
                  </a:ext>
                </a:extLst>
              </a:tr>
              <a:tr h="542338">
                <a:tc>
                  <a:txBody>
                    <a:bodyPr/>
                    <a:lstStyle/>
                    <a:p>
                      <a:pPr marL="9144" algn="just" fontAlgn="t">
                        <a:lnSpc>
                          <a:spcPct val="115000"/>
                        </a:lnSpc>
                        <a:spcBef>
                          <a:spcPts val="0"/>
                        </a:spcBef>
                        <a:spcAft>
                          <a:spcPts val="0"/>
                        </a:spcAft>
                        <a:tabLst>
                          <a:tab pos="4095750" algn="l"/>
                        </a:tabLst>
                      </a:pPr>
                      <a:r>
                        <a:rPr lang="fr-FR" sz="14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Conforme</a:t>
                      </a:r>
                      <a:r>
                        <a:rPr lang="fr-FR" sz="1400" b="1"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rPr>
                        <a:t> ?</a:t>
                      </a:r>
                      <a:endParaRPr lang="fr-FR" sz="14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144294" marR="144294" marT="144294" marB="144294"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00B0F0"/>
                    </a:solidFill>
                  </a:tcPr>
                </a:tc>
                <a:tc>
                  <a:txBody>
                    <a:bodyPr/>
                    <a:lstStyle/>
                    <a:p>
                      <a:pPr marL="9144" algn="just" fontAlgn="t">
                        <a:lnSpc>
                          <a:spcPct val="115000"/>
                        </a:lnSpc>
                        <a:spcBef>
                          <a:spcPts val="0"/>
                        </a:spcBef>
                        <a:spcAft>
                          <a:spcPts val="0"/>
                        </a:spcAft>
                      </a:pPr>
                      <a:endParaRPr lang="fr-FR" sz="1400" b="0" i="0" u="none" strike="noStrike" dirty="0">
                        <a:effectLst/>
                        <a:latin typeface="Noto Sans" panose="020B0502040504020204" pitchFamily="34" charset="0"/>
                        <a:ea typeface="Noto Sans" panose="020B0502040504020204" pitchFamily="34" charset="0"/>
                        <a:cs typeface="Noto Sans" panose="020B0502040504020204" pitchFamily="34" charset="0"/>
                      </a:endParaRPr>
                    </a:p>
                  </a:txBody>
                  <a:tcPr marL="144294" marR="144294" marT="144294" marB="144294"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2993412654"/>
                  </a:ext>
                </a:extLst>
              </a:tr>
            </a:tbl>
          </a:graphicData>
        </a:graphic>
      </p:graphicFrame>
      <p:cxnSp>
        <p:nvCxnSpPr>
          <p:cNvPr id="10" name="Connecteur droit 9">
            <a:extLst>
              <a:ext uri="{FF2B5EF4-FFF2-40B4-BE49-F238E27FC236}">
                <a16:creationId xmlns:a16="http://schemas.microsoft.com/office/drawing/2014/main" id="{048190DE-2597-753C-EB5A-F2EB04690809}"/>
              </a:ext>
            </a:extLst>
          </p:cNvPr>
          <p:cNvCxnSpPr>
            <a:cxnSpLocks/>
          </p:cNvCxnSpPr>
          <p:nvPr/>
        </p:nvCxnSpPr>
        <p:spPr>
          <a:xfrm>
            <a:off x="6096000" y="1349560"/>
            <a:ext cx="0" cy="4665403"/>
          </a:xfrm>
          <a:prstGeom prst="line">
            <a:avLst/>
          </a:prstGeom>
          <a:ln w="38100" cap="rnd">
            <a:solidFill>
              <a:srgbClr val="FFC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69829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0D7E4C73-BE7F-E6F4-CE95-56D247B66750}"/>
              </a:ext>
            </a:extLst>
          </p:cNvPr>
          <p:cNvSpPr>
            <a:spLocks noGrp="1"/>
          </p:cNvSpPr>
          <p:nvPr>
            <p:ph type="ftr" sz="quarter" idx="10"/>
          </p:nvPr>
        </p:nvSpPr>
        <p:spPr/>
        <p:txBody>
          <a:bodyPr/>
          <a:lstStyle/>
          <a:p>
            <a:r>
              <a:rPr lang="fr-FR"/>
              <a:t>APPRENDRE </a:t>
            </a:r>
            <a:r>
              <a:rPr lang="fr-FR" b="1">
                <a:solidFill>
                  <a:srgbClr val="FF0000"/>
                </a:solidFill>
              </a:rPr>
              <a:t>|</a:t>
            </a:r>
            <a:r>
              <a:rPr lang="fr-FR"/>
              <a:t> Module 7 </a:t>
            </a:r>
            <a:r>
              <a:rPr lang="fr-FR" b="1">
                <a:solidFill>
                  <a:srgbClr val="FF0000"/>
                </a:solidFill>
              </a:rPr>
              <a:t>|</a:t>
            </a:r>
            <a:r>
              <a:rPr lang="fr-FR"/>
              <a:t> </a:t>
            </a:r>
            <a:r>
              <a:rPr lang="fr-CA" b="1">
                <a:solidFill>
                  <a:schemeClr val="tx1">
                    <a:lumMod val="50000"/>
                    <a:lumOff val="50000"/>
                  </a:schemeClr>
                </a:solidFill>
              </a:rPr>
              <a:t>La planification d’une situation d’apprentissage</a:t>
            </a:r>
          </a:p>
        </p:txBody>
      </p:sp>
      <p:sp>
        <p:nvSpPr>
          <p:cNvPr id="3" name="Espace réservé du numéro de diapositive 2">
            <a:extLst>
              <a:ext uri="{FF2B5EF4-FFF2-40B4-BE49-F238E27FC236}">
                <a16:creationId xmlns:a16="http://schemas.microsoft.com/office/drawing/2014/main" id="{B8A4A537-B54F-F519-43B8-BFFC58A7011F}"/>
              </a:ext>
            </a:extLst>
          </p:cNvPr>
          <p:cNvSpPr>
            <a:spLocks noGrp="1"/>
          </p:cNvSpPr>
          <p:nvPr>
            <p:ph type="sldNum" sz="quarter" idx="12"/>
          </p:nvPr>
        </p:nvSpPr>
        <p:spPr/>
        <p:txBody>
          <a:bodyPr/>
          <a:lstStyle/>
          <a:p>
            <a:fld id="{055BF32D-CF4B-1B43-8AA7-7C8BB1DDF0EC}" type="slidenum">
              <a:rPr lang="fr-FR" smtClean="0"/>
              <a:pPr/>
              <a:t>28</a:t>
            </a:fld>
            <a:endParaRPr lang="fr-FR" dirty="0"/>
          </a:p>
        </p:txBody>
      </p:sp>
      <p:pic>
        <p:nvPicPr>
          <p:cNvPr id="4" name="Image 3">
            <a:extLst>
              <a:ext uri="{FF2B5EF4-FFF2-40B4-BE49-F238E27FC236}">
                <a16:creationId xmlns:a16="http://schemas.microsoft.com/office/drawing/2014/main" id="{912B1D21-A4C2-D354-75BC-7C134B5C76D2}"/>
              </a:ext>
            </a:extLst>
          </p:cNvPr>
          <p:cNvPicPr>
            <a:picLocks noChangeAspect="1"/>
          </p:cNvPicPr>
          <p:nvPr/>
        </p:nvPicPr>
        <p:blipFill>
          <a:blip r:embed="rId2" cstate="screen">
            <a:alphaModFix/>
            <a:extLst>
              <a:ext uri="{28A0092B-C50C-407E-A947-70E740481C1C}">
                <a14:useLocalDpi xmlns:a14="http://schemas.microsoft.com/office/drawing/2010/main"/>
              </a:ext>
            </a:extLst>
          </a:blip>
          <a:stretch>
            <a:fillRect/>
          </a:stretch>
        </p:blipFill>
        <p:spPr>
          <a:xfrm>
            <a:off x="536677" y="441729"/>
            <a:ext cx="1014711" cy="991364"/>
          </a:xfrm>
          <a:prstGeom prst="rect">
            <a:avLst/>
          </a:prstGeom>
        </p:spPr>
      </p:pic>
      <p:sp>
        <p:nvSpPr>
          <p:cNvPr id="5" name="ZoneTexte 4">
            <a:extLst>
              <a:ext uri="{FF2B5EF4-FFF2-40B4-BE49-F238E27FC236}">
                <a16:creationId xmlns:a16="http://schemas.microsoft.com/office/drawing/2014/main" id="{88A74F66-43F9-3A54-C193-EDC6682DA979}"/>
              </a:ext>
            </a:extLst>
          </p:cNvPr>
          <p:cNvSpPr txBox="1"/>
          <p:nvPr/>
        </p:nvSpPr>
        <p:spPr>
          <a:xfrm>
            <a:off x="1551388" y="581080"/>
            <a:ext cx="3826110" cy="768480"/>
          </a:xfrm>
          <a:prstGeom prst="rect">
            <a:avLst/>
          </a:prstGeom>
          <a:noFill/>
          <a:effectLst/>
        </p:spPr>
        <p:txBody>
          <a:bodyPr wrap="square" rtlCol="0">
            <a:spAutoFit/>
          </a:bodyPr>
          <a:lstStyle/>
          <a:p>
            <a:pPr lvl="0" algn="l">
              <a:lnSpc>
                <a:spcPts val="2600"/>
              </a:lnSpc>
            </a:pPr>
            <a:r>
              <a:rPr lang="fr-FR" sz="2800" b="1" i="0" dirty="0">
                <a:solidFill>
                  <a:srgbClr val="621D75"/>
                </a:solidFill>
                <a:latin typeface="Noto Sans ExtraBold" panose="020B0502040504020204" pitchFamily="34" charset="0"/>
                <a:ea typeface="Noto Sans ExtraBold" panose="020B0502040504020204" pitchFamily="34" charset="0"/>
                <a:cs typeface="Noto Sans ExtraBold" panose="020B0502040504020204" pitchFamily="34" charset="0"/>
              </a:rPr>
              <a:t>Activité</a:t>
            </a:r>
            <a:r>
              <a:rPr lang="fr-FR" sz="2800" b="1" i="0" dirty="0">
                <a:solidFill>
                  <a:srgbClr val="86299F"/>
                </a:solidFill>
                <a:latin typeface="Noto Sans ExtraBold" panose="020B0502040504020204" pitchFamily="34" charset="0"/>
                <a:ea typeface="Noto Sans ExtraBold" panose="020B0502040504020204" pitchFamily="34" charset="0"/>
                <a:cs typeface="Noto Sans ExtraBold" panose="020B0502040504020204" pitchFamily="34" charset="0"/>
              </a:rPr>
              <a:t> </a:t>
            </a:r>
            <a:br>
              <a:rPr lang="fr-FR" sz="2800" b="1" i="0" dirty="0">
                <a:solidFill>
                  <a:srgbClr val="86299F"/>
                </a:solidFill>
                <a:latin typeface="Noto Sans ExtraBold" panose="020B0502040504020204" pitchFamily="34" charset="0"/>
                <a:ea typeface="Noto Sans ExtraBold" panose="020B0502040504020204" pitchFamily="34" charset="0"/>
                <a:cs typeface="Noto Sans ExtraBold" panose="020B0502040504020204" pitchFamily="34" charset="0"/>
              </a:rPr>
            </a:br>
            <a:r>
              <a:rPr lang="fr-FR" sz="2800" b="1" i="0" dirty="0">
                <a:solidFill>
                  <a:srgbClr val="621D75"/>
                </a:solidFill>
                <a:latin typeface="Noto Sans ExtraBold" panose="020B0502040504020204" pitchFamily="34" charset="0"/>
                <a:ea typeface="Noto Sans ExtraBold" panose="020B0502040504020204" pitchFamily="34" charset="0"/>
                <a:cs typeface="Noto Sans ExtraBold" panose="020B0502040504020204" pitchFamily="34" charset="0"/>
              </a:rPr>
              <a:t>collaborative</a:t>
            </a:r>
          </a:p>
        </p:txBody>
      </p:sp>
      <p:sp>
        <p:nvSpPr>
          <p:cNvPr id="6" name="ZoneTexte 5">
            <a:extLst>
              <a:ext uri="{FF2B5EF4-FFF2-40B4-BE49-F238E27FC236}">
                <a16:creationId xmlns:a16="http://schemas.microsoft.com/office/drawing/2014/main" id="{06D7631E-773E-1BB1-B2A1-ED1F5F97D545}"/>
              </a:ext>
            </a:extLst>
          </p:cNvPr>
          <p:cNvSpPr txBox="1"/>
          <p:nvPr/>
        </p:nvSpPr>
        <p:spPr>
          <a:xfrm>
            <a:off x="1000700" y="1690948"/>
            <a:ext cx="4734101" cy="2144177"/>
          </a:xfrm>
          <a:prstGeom prst="rect">
            <a:avLst/>
          </a:prstGeom>
          <a:noFill/>
        </p:spPr>
        <p:txBody>
          <a:bodyPr wrap="square">
            <a:spAutoFit/>
          </a:bodyPr>
          <a:lstStyle/>
          <a:p>
            <a:pPr marL="540000" indent="-540000" algn="ctr" fontAlgn="t">
              <a:lnSpc>
                <a:spcPts val="2000"/>
              </a:lnSpc>
              <a:spcBef>
                <a:spcPts val="0"/>
              </a:spcBef>
              <a:spcAft>
                <a:spcPts val="0"/>
              </a:spcAft>
            </a:pPr>
            <a:r>
              <a:rPr lang="fr-FR" sz="3200" b="1" i="0" u="none" strike="noStrike" dirty="0">
                <a:solidFill>
                  <a:srgbClr val="FFC000"/>
                </a:solidFill>
                <a:effectLst/>
                <a:latin typeface="Arial" panose="020B0604020202020204" pitchFamily="34" charset="0"/>
                <a:ea typeface="Arial" panose="020B0604020202020204" pitchFamily="34" charset="0"/>
              </a:rPr>
              <a:t>6. </a:t>
            </a:r>
          </a:p>
          <a:p>
            <a:pPr algn="just" fontAlgn="t">
              <a:lnSpc>
                <a:spcPts val="2000"/>
              </a:lnSpc>
              <a:spcBef>
                <a:spcPts val="0"/>
              </a:spcBef>
              <a:spcAft>
                <a:spcPts val="0"/>
              </a:spcAft>
            </a:pPr>
            <a:r>
              <a:rPr lang="fr-FR" sz="1600" b="0" i="0" u="none" strike="noStrike" dirty="0">
                <a:effectLst/>
                <a:latin typeface="Arial" panose="020B0604020202020204" pitchFamily="34" charset="0"/>
                <a:ea typeface="Arial" panose="020B0604020202020204" pitchFamily="34" charset="0"/>
              </a:rPr>
              <a:t>Nouvellement enseignante en secondaire en histoire, Mme Khadija s’informe auprès de ses collègues de niveau afin de connaître les savoirs à enseigner à ses élèves et les compétences à développer. Elle souhaite établir des listes de mots de vocabulaire pour chaque thème abordé en classe.</a:t>
            </a:r>
            <a:endParaRPr lang="fr-FR" sz="1600" b="0" i="0" u="none" strike="noStrike" dirty="0">
              <a:effectLst/>
              <a:latin typeface="Arial" panose="020B0604020202020204" pitchFamily="34" charset="0"/>
            </a:endParaRPr>
          </a:p>
        </p:txBody>
      </p:sp>
      <p:sp>
        <p:nvSpPr>
          <p:cNvPr id="7" name="ZoneTexte 6">
            <a:extLst>
              <a:ext uri="{FF2B5EF4-FFF2-40B4-BE49-F238E27FC236}">
                <a16:creationId xmlns:a16="http://schemas.microsoft.com/office/drawing/2014/main" id="{3C40148D-3FCE-6F3A-0CC1-624F1ED411B5}"/>
              </a:ext>
            </a:extLst>
          </p:cNvPr>
          <p:cNvSpPr txBox="1"/>
          <p:nvPr/>
        </p:nvSpPr>
        <p:spPr>
          <a:xfrm>
            <a:off x="6457201" y="1690948"/>
            <a:ext cx="4734101" cy="2400657"/>
          </a:xfrm>
          <a:prstGeom prst="rect">
            <a:avLst/>
          </a:prstGeom>
          <a:noFill/>
        </p:spPr>
        <p:txBody>
          <a:bodyPr wrap="square">
            <a:spAutoFit/>
          </a:bodyPr>
          <a:lstStyle/>
          <a:p>
            <a:pPr marL="540000" indent="-540000" algn="ctr" fontAlgn="t">
              <a:lnSpc>
                <a:spcPts val="2000"/>
              </a:lnSpc>
              <a:spcBef>
                <a:spcPts val="0"/>
              </a:spcBef>
              <a:spcAft>
                <a:spcPts val="0"/>
              </a:spcAft>
            </a:pPr>
            <a:r>
              <a:rPr lang="fr-FR" sz="3200" b="1" i="0" u="none" strike="noStrike" dirty="0">
                <a:solidFill>
                  <a:srgbClr val="FFC000"/>
                </a:solidFill>
                <a:effectLst/>
                <a:latin typeface="Arial" panose="020B0604020202020204" pitchFamily="34" charset="0"/>
                <a:ea typeface="Arial" panose="020B0604020202020204" pitchFamily="34" charset="0"/>
              </a:rPr>
              <a:t>7. </a:t>
            </a:r>
          </a:p>
          <a:p>
            <a:pPr algn="just" fontAlgn="t">
              <a:lnSpc>
                <a:spcPts val="2000"/>
              </a:lnSpc>
              <a:spcBef>
                <a:spcPts val="0"/>
              </a:spcBef>
              <a:spcAft>
                <a:spcPts val="0"/>
              </a:spcAft>
            </a:pPr>
            <a:r>
              <a:rPr lang="fr-FR" sz="1600" b="0" i="0" u="none" strike="noStrike" dirty="0">
                <a:effectLst/>
                <a:latin typeface="Arial" panose="020B0604020202020204" pitchFamily="34" charset="0"/>
                <a:ea typeface="Arial" panose="020B0604020202020204" pitchFamily="34" charset="0"/>
              </a:rPr>
              <a:t>Les élèves de l’école revendiquent l’achat d’un ordinateur. Afin de financer ce projet, un enseignant leur propose d’organiser un spectacle de talents. Les enfants sont responsables d’écrire les lettres d’invitation, de fixer le prix du billet en fonction du budget visé et du nombre de personnes inscrites et de préparer leur numéro pour le spectacle.</a:t>
            </a:r>
            <a:endParaRPr lang="fr-FR" sz="1600" b="0" i="0" u="none" strike="noStrike" dirty="0">
              <a:effectLst/>
              <a:latin typeface="Arial" panose="020B0604020202020204" pitchFamily="34" charset="0"/>
            </a:endParaRPr>
          </a:p>
        </p:txBody>
      </p:sp>
      <p:graphicFrame>
        <p:nvGraphicFramePr>
          <p:cNvPr id="8" name="Tableau 7">
            <a:extLst>
              <a:ext uri="{FF2B5EF4-FFF2-40B4-BE49-F238E27FC236}">
                <a16:creationId xmlns:a16="http://schemas.microsoft.com/office/drawing/2014/main" id="{FF91BC6F-7729-16AF-D9C2-DF592A8A0A8C}"/>
              </a:ext>
            </a:extLst>
          </p:cNvPr>
          <p:cNvGraphicFramePr>
            <a:graphicFrameLocks noGrp="1"/>
          </p:cNvGraphicFramePr>
          <p:nvPr>
            <p:extLst>
              <p:ext uri="{D42A27DB-BD31-4B8C-83A1-F6EECF244321}">
                <p14:modId xmlns:p14="http://schemas.microsoft.com/office/powerpoint/2010/main" val="3840626385"/>
              </p:ext>
            </p:extLst>
          </p:nvPr>
        </p:nvGraphicFramePr>
        <p:xfrm>
          <a:off x="2238315" y="3963279"/>
          <a:ext cx="2452253" cy="1627014"/>
        </p:xfrm>
        <a:graphic>
          <a:graphicData uri="http://schemas.openxmlformats.org/drawingml/2006/table">
            <a:tbl>
              <a:tblPr bandRow="1">
                <a:tableStyleId>{AF606853-7671-496A-8E4F-DF71F8EC918B}</a:tableStyleId>
              </a:tblPr>
              <a:tblGrid>
                <a:gridCol w="1894922">
                  <a:extLst>
                    <a:ext uri="{9D8B030D-6E8A-4147-A177-3AD203B41FA5}">
                      <a16:colId xmlns:a16="http://schemas.microsoft.com/office/drawing/2014/main" val="1602065209"/>
                    </a:ext>
                  </a:extLst>
                </a:gridCol>
                <a:gridCol w="557331">
                  <a:extLst>
                    <a:ext uri="{9D8B030D-6E8A-4147-A177-3AD203B41FA5}">
                      <a16:colId xmlns:a16="http://schemas.microsoft.com/office/drawing/2014/main" val="3099781518"/>
                    </a:ext>
                  </a:extLst>
                </a:gridCol>
              </a:tblGrid>
              <a:tr h="542338">
                <a:tc>
                  <a:txBody>
                    <a:bodyPr/>
                    <a:lstStyle/>
                    <a:p>
                      <a:pPr marL="9144" algn="just" fontAlgn="t">
                        <a:lnSpc>
                          <a:spcPct val="115000"/>
                        </a:lnSpc>
                        <a:spcBef>
                          <a:spcPts val="0"/>
                        </a:spcBef>
                        <a:spcAft>
                          <a:spcPts val="0"/>
                        </a:spcAft>
                        <a:tabLst>
                          <a:tab pos="4095750" algn="l"/>
                        </a:tabLst>
                      </a:pPr>
                      <a:r>
                        <a:rPr lang="fr-FR" sz="14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Complexe ?</a:t>
                      </a:r>
                      <a:endParaRPr lang="fr-FR" sz="14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144294" marR="144294" marT="57718" marB="144294"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00B0F0"/>
                    </a:solidFill>
                  </a:tcPr>
                </a:tc>
                <a:tc>
                  <a:txBody>
                    <a:bodyPr/>
                    <a:lstStyle/>
                    <a:p>
                      <a:pPr marL="9144" algn="just" fontAlgn="t">
                        <a:lnSpc>
                          <a:spcPct val="115000"/>
                        </a:lnSpc>
                        <a:spcBef>
                          <a:spcPts val="0"/>
                        </a:spcBef>
                        <a:spcAft>
                          <a:spcPts val="0"/>
                        </a:spcAft>
                      </a:pPr>
                      <a:endParaRPr lang="fr-FR" sz="1400" b="0" i="0" u="none" strike="noStrike">
                        <a:effectLst/>
                        <a:latin typeface="Noto Sans" panose="020B0502040504020204" pitchFamily="34" charset="0"/>
                        <a:ea typeface="Noto Sans" panose="020B0502040504020204" pitchFamily="34" charset="0"/>
                        <a:cs typeface="Noto Sans" panose="020B0502040504020204" pitchFamily="34" charset="0"/>
                      </a:endParaRPr>
                    </a:p>
                  </a:txBody>
                  <a:tcPr marL="144294" marR="144294" marT="144294" marB="144294"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1825637969"/>
                  </a:ext>
                </a:extLst>
              </a:tr>
              <a:tr h="542338">
                <a:tc>
                  <a:txBody>
                    <a:bodyPr/>
                    <a:lstStyle/>
                    <a:p>
                      <a:pPr marL="9144" algn="just" fontAlgn="t">
                        <a:lnSpc>
                          <a:spcPct val="115000"/>
                        </a:lnSpc>
                        <a:spcBef>
                          <a:spcPts val="0"/>
                        </a:spcBef>
                        <a:spcAft>
                          <a:spcPts val="0"/>
                        </a:spcAft>
                        <a:tabLst>
                          <a:tab pos="4095750" algn="l"/>
                        </a:tabLst>
                      </a:pPr>
                      <a:r>
                        <a:rPr lang="fr-FR" sz="1400" b="1"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rPr>
                        <a:t>Contextualisée ?</a:t>
                      </a:r>
                      <a:endParaRPr lang="fr-FR" sz="1400" b="1" i="0"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144294" marR="144294" marT="144294" marB="144294"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00B0F0"/>
                    </a:solidFill>
                  </a:tcPr>
                </a:tc>
                <a:tc>
                  <a:txBody>
                    <a:bodyPr/>
                    <a:lstStyle/>
                    <a:p>
                      <a:pPr marL="9144" algn="just" fontAlgn="t">
                        <a:lnSpc>
                          <a:spcPct val="115000"/>
                        </a:lnSpc>
                        <a:spcBef>
                          <a:spcPts val="0"/>
                        </a:spcBef>
                        <a:spcAft>
                          <a:spcPts val="0"/>
                        </a:spcAft>
                      </a:pPr>
                      <a:endParaRPr lang="fr-FR" sz="1400" b="0" i="0" u="none" strike="noStrike">
                        <a:effectLst/>
                        <a:latin typeface="Noto Sans" panose="020B0502040504020204" pitchFamily="34" charset="0"/>
                        <a:ea typeface="Noto Sans" panose="020B0502040504020204" pitchFamily="34" charset="0"/>
                        <a:cs typeface="Noto Sans" panose="020B0502040504020204" pitchFamily="34" charset="0"/>
                      </a:endParaRPr>
                    </a:p>
                  </a:txBody>
                  <a:tcPr marL="144294" marR="144294" marT="144294" marB="144294"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2337522898"/>
                  </a:ext>
                </a:extLst>
              </a:tr>
              <a:tr h="542338">
                <a:tc>
                  <a:txBody>
                    <a:bodyPr/>
                    <a:lstStyle/>
                    <a:p>
                      <a:pPr marL="9144" algn="just" fontAlgn="t">
                        <a:lnSpc>
                          <a:spcPct val="115000"/>
                        </a:lnSpc>
                        <a:spcBef>
                          <a:spcPts val="0"/>
                        </a:spcBef>
                        <a:spcAft>
                          <a:spcPts val="0"/>
                        </a:spcAft>
                        <a:tabLst>
                          <a:tab pos="4095750" algn="l"/>
                        </a:tabLst>
                      </a:pPr>
                      <a:r>
                        <a:rPr lang="fr-FR" sz="14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Conforme</a:t>
                      </a:r>
                      <a:r>
                        <a:rPr lang="fr-FR" sz="1400" b="1"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rPr>
                        <a:t> ?</a:t>
                      </a:r>
                      <a:endParaRPr lang="fr-FR" sz="14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144294" marR="144294" marT="144294" marB="144294"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00B0F0"/>
                    </a:solidFill>
                  </a:tcPr>
                </a:tc>
                <a:tc>
                  <a:txBody>
                    <a:bodyPr/>
                    <a:lstStyle/>
                    <a:p>
                      <a:pPr marL="9144" algn="just" fontAlgn="t">
                        <a:lnSpc>
                          <a:spcPct val="115000"/>
                        </a:lnSpc>
                        <a:spcBef>
                          <a:spcPts val="0"/>
                        </a:spcBef>
                        <a:spcAft>
                          <a:spcPts val="0"/>
                        </a:spcAft>
                      </a:pPr>
                      <a:endParaRPr lang="fr-FR" sz="1400" b="0" i="0" u="none" strike="noStrike" dirty="0">
                        <a:effectLst/>
                        <a:latin typeface="Noto Sans" panose="020B0502040504020204" pitchFamily="34" charset="0"/>
                        <a:ea typeface="Noto Sans" panose="020B0502040504020204" pitchFamily="34" charset="0"/>
                        <a:cs typeface="Noto Sans" panose="020B0502040504020204" pitchFamily="34" charset="0"/>
                      </a:endParaRPr>
                    </a:p>
                  </a:txBody>
                  <a:tcPr marL="144294" marR="144294" marT="144294" marB="144294"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2993412654"/>
                  </a:ext>
                </a:extLst>
              </a:tr>
            </a:tbl>
          </a:graphicData>
        </a:graphic>
      </p:graphicFrame>
      <p:graphicFrame>
        <p:nvGraphicFramePr>
          <p:cNvPr id="9" name="Tableau 8">
            <a:extLst>
              <a:ext uri="{FF2B5EF4-FFF2-40B4-BE49-F238E27FC236}">
                <a16:creationId xmlns:a16="http://schemas.microsoft.com/office/drawing/2014/main" id="{E465A59D-F951-5BD6-9A65-BCADF64F2C13}"/>
              </a:ext>
            </a:extLst>
          </p:cNvPr>
          <p:cNvGraphicFramePr>
            <a:graphicFrameLocks noGrp="1"/>
          </p:cNvGraphicFramePr>
          <p:nvPr>
            <p:extLst>
              <p:ext uri="{D42A27DB-BD31-4B8C-83A1-F6EECF244321}">
                <p14:modId xmlns:p14="http://schemas.microsoft.com/office/powerpoint/2010/main" val="2897528872"/>
              </p:ext>
            </p:extLst>
          </p:nvPr>
        </p:nvGraphicFramePr>
        <p:xfrm>
          <a:off x="7556159" y="4238165"/>
          <a:ext cx="2452253" cy="1627014"/>
        </p:xfrm>
        <a:graphic>
          <a:graphicData uri="http://schemas.openxmlformats.org/drawingml/2006/table">
            <a:tbl>
              <a:tblPr bandRow="1">
                <a:tableStyleId>{AF606853-7671-496A-8E4F-DF71F8EC918B}</a:tableStyleId>
              </a:tblPr>
              <a:tblGrid>
                <a:gridCol w="1894922">
                  <a:extLst>
                    <a:ext uri="{9D8B030D-6E8A-4147-A177-3AD203B41FA5}">
                      <a16:colId xmlns:a16="http://schemas.microsoft.com/office/drawing/2014/main" val="1602065209"/>
                    </a:ext>
                  </a:extLst>
                </a:gridCol>
                <a:gridCol w="557331">
                  <a:extLst>
                    <a:ext uri="{9D8B030D-6E8A-4147-A177-3AD203B41FA5}">
                      <a16:colId xmlns:a16="http://schemas.microsoft.com/office/drawing/2014/main" val="3099781518"/>
                    </a:ext>
                  </a:extLst>
                </a:gridCol>
              </a:tblGrid>
              <a:tr h="542338">
                <a:tc>
                  <a:txBody>
                    <a:bodyPr/>
                    <a:lstStyle/>
                    <a:p>
                      <a:pPr marL="9144" algn="just" fontAlgn="t">
                        <a:lnSpc>
                          <a:spcPct val="115000"/>
                        </a:lnSpc>
                        <a:spcBef>
                          <a:spcPts val="0"/>
                        </a:spcBef>
                        <a:spcAft>
                          <a:spcPts val="0"/>
                        </a:spcAft>
                        <a:tabLst>
                          <a:tab pos="4095750" algn="l"/>
                        </a:tabLst>
                      </a:pPr>
                      <a:r>
                        <a:rPr lang="fr-FR" sz="14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Complexe ?</a:t>
                      </a:r>
                      <a:endParaRPr lang="fr-FR" sz="14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144294" marR="144294" marT="57718" marB="144294"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00B0F0"/>
                    </a:solidFill>
                  </a:tcPr>
                </a:tc>
                <a:tc>
                  <a:txBody>
                    <a:bodyPr/>
                    <a:lstStyle/>
                    <a:p>
                      <a:pPr marL="9144" algn="just" fontAlgn="t">
                        <a:lnSpc>
                          <a:spcPct val="115000"/>
                        </a:lnSpc>
                        <a:spcBef>
                          <a:spcPts val="0"/>
                        </a:spcBef>
                        <a:spcAft>
                          <a:spcPts val="0"/>
                        </a:spcAft>
                      </a:pPr>
                      <a:endParaRPr lang="fr-FR" sz="1400" b="0" i="0" u="none" strike="noStrike">
                        <a:effectLst/>
                        <a:latin typeface="Noto Sans" panose="020B0502040504020204" pitchFamily="34" charset="0"/>
                        <a:ea typeface="Noto Sans" panose="020B0502040504020204" pitchFamily="34" charset="0"/>
                        <a:cs typeface="Noto Sans" panose="020B0502040504020204" pitchFamily="34" charset="0"/>
                      </a:endParaRPr>
                    </a:p>
                  </a:txBody>
                  <a:tcPr marL="144294" marR="144294" marT="144294" marB="144294"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1825637969"/>
                  </a:ext>
                </a:extLst>
              </a:tr>
              <a:tr h="542338">
                <a:tc>
                  <a:txBody>
                    <a:bodyPr/>
                    <a:lstStyle/>
                    <a:p>
                      <a:pPr marL="9144" algn="just" fontAlgn="t">
                        <a:lnSpc>
                          <a:spcPct val="115000"/>
                        </a:lnSpc>
                        <a:spcBef>
                          <a:spcPts val="0"/>
                        </a:spcBef>
                        <a:spcAft>
                          <a:spcPts val="0"/>
                        </a:spcAft>
                        <a:tabLst>
                          <a:tab pos="4095750" algn="l"/>
                        </a:tabLst>
                      </a:pPr>
                      <a:r>
                        <a:rPr lang="fr-FR" sz="1400" b="1"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rPr>
                        <a:t>Contextualisée ?</a:t>
                      </a:r>
                      <a:endParaRPr lang="fr-FR" sz="1400" b="1" i="0"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144294" marR="144294" marT="144294" marB="144294"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00B0F0"/>
                    </a:solidFill>
                  </a:tcPr>
                </a:tc>
                <a:tc>
                  <a:txBody>
                    <a:bodyPr/>
                    <a:lstStyle/>
                    <a:p>
                      <a:pPr marL="9144" algn="just" fontAlgn="t">
                        <a:lnSpc>
                          <a:spcPct val="115000"/>
                        </a:lnSpc>
                        <a:spcBef>
                          <a:spcPts val="0"/>
                        </a:spcBef>
                        <a:spcAft>
                          <a:spcPts val="0"/>
                        </a:spcAft>
                      </a:pPr>
                      <a:endParaRPr lang="fr-FR" sz="1400" b="0" i="0" u="none" strike="noStrike">
                        <a:effectLst/>
                        <a:latin typeface="Noto Sans" panose="020B0502040504020204" pitchFamily="34" charset="0"/>
                        <a:ea typeface="Noto Sans" panose="020B0502040504020204" pitchFamily="34" charset="0"/>
                        <a:cs typeface="Noto Sans" panose="020B0502040504020204" pitchFamily="34" charset="0"/>
                      </a:endParaRPr>
                    </a:p>
                  </a:txBody>
                  <a:tcPr marL="144294" marR="144294" marT="144294" marB="144294"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2337522898"/>
                  </a:ext>
                </a:extLst>
              </a:tr>
              <a:tr h="542338">
                <a:tc>
                  <a:txBody>
                    <a:bodyPr/>
                    <a:lstStyle/>
                    <a:p>
                      <a:pPr marL="9144" algn="just" fontAlgn="t">
                        <a:lnSpc>
                          <a:spcPct val="115000"/>
                        </a:lnSpc>
                        <a:spcBef>
                          <a:spcPts val="0"/>
                        </a:spcBef>
                        <a:spcAft>
                          <a:spcPts val="0"/>
                        </a:spcAft>
                        <a:tabLst>
                          <a:tab pos="4095750" algn="l"/>
                        </a:tabLst>
                      </a:pPr>
                      <a:r>
                        <a:rPr lang="fr-FR" sz="14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Conforme</a:t>
                      </a:r>
                      <a:r>
                        <a:rPr lang="fr-FR" sz="1400" b="1"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rPr>
                        <a:t> ?</a:t>
                      </a:r>
                      <a:endParaRPr lang="fr-FR" sz="14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144294" marR="144294" marT="144294" marB="144294"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00B0F0"/>
                    </a:solidFill>
                  </a:tcPr>
                </a:tc>
                <a:tc>
                  <a:txBody>
                    <a:bodyPr/>
                    <a:lstStyle/>
                    <a:p>
                      <a:pPr marL="9144" algn="just" fontAlgn="t">
                        <a:lnSpc>
                          <a:spcPct val="115000"/>
                        </a:lnSpc>
                        <a:spcBef>
                          <a:spcPts val="0"/>
                        </a:spcBef>
                        <a:spcAft>
                          <a:spcPts val="0"/>
                        </a:spcAft>
                      </a:pPr>
                      <a:endParaRPr lang="fr-FR" sz="1400" b="0" i="0" u="none" strike="noStrike" dirty="0">
                        <a:effectLst/>
                        <a:latin typeface="Noto Sans" panose="020B0502040504020204" pitchFamily="34" charset="0"/>
                        <a:ea typeface="Noto Sans" panose="020B0502040504020204" pitchFamily="34" charset="0"/>
                        <a:cs typeface="Noto Sans" panose="020B0502040504020204" pitchFamily="34" charset="0"/>
                      </a:endParaRPr>
                    </a:p>
                  </a:txBody>
                  <a:tcPr marL="144294" marR="144294" marT="144294" marB="144294"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2993412654"/>
                  </a:ext>
                </a:extLst>
              </a:tr>
            </a:tbl>
          </a:graphicData>
        </a:graphic>
      </p:graphicFrame>
      <p:cxnSp>
        <p:nvCxnSpPr>
          <p:cNvPr id="10" name="Connecteur droit 9">
            <a:extLst>
              <a:ext uri="{FF2B5EF4-FFF2-40B4-BE49-F238E27FC236}">
                <a16:creationId xmlns:a16="http://schemas.microsoft.com/office/drawing/2014/main" id="{9B514F3F-1132-0B1B-5417-7D93A89E9E14}"/>
              </a:ext>
            </a:extLst>
          </p:cNvPr>
          <p:cNvCxnSpPr>
            <a:cxnSpLocks/>
          </p:cNvCxnSpPr>
          <p:nvPr/>
        </p:nvCxnSpPr>
        <p:spPr>
          <a:xfrm>
            <a:off x="6096000" y="1349560"/>
            <a:ext cx="0" cy="4665403"/>
          </a:xfrm>
          <a:prstGeom prst="line">
            <a:avLst/>
          </a:prstGeom>
          <a:ln w="38100" cap="rnd">
            <a:solidFill>
              <a:srgbClr val="FFC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552823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D5168DCD-90F1-D978-D4E8-FB201306FACC}"/>
              </a:ext>
            </a:extLst>
          </p:cNvPr>
          <p:cNvSpPr>
            <a:spLocks noGrp="1"/>
          </p:cNvSpPr>
          <p:nvPr>
            <p:ph type="sldNum" sz="quarter" idx="12"/>
          </p:nvPr>
        </p:nvSpPr>
        <p:spPr/>
        <p:txBody>
          <a:bodyPr/>
          <a:lstStyle/>
          <a:p>
            <a:fld id="{055BF32D-CF4B-1B43-8AA7-7C8BB1DDF0EC}" type="slidenum">
              <a:rPr lang="fr-FR" smtClean="0"/>
              <a:pPr/>
              <a:t>29</a:t>
            </a:fld>
            <a:endParaRPr lang="fr-FR" dirty="0"/>
          </a:p>
        </p:txBody>
      </p:sp>
      <p:sp>
        <p:nvSpPr>
          <p:cNvPr id="3" name="Espace réservé du pied de page 2">
            <a:extLst>
              <a:ext uri="{FF2B5EF4-FFF2-40B4-BE49-F238E27FC236}">
                <a16:creationId xmlns:a16="http://schemas.microsoft.com/office/drawing/2014/main" id="{09F6AF08-A135-84C9-1910-2DCE241AD1E7}"/>
              </a:ext>
            </a:extLst>
          </p:cNvPr>
          <p:cNvSpPr>
            <a:spLocks noGrp="1"/>
          </p:cNvSpPr>
          <p:nvPr>
            <p:ph type="ftr" sz="quarter" idx="3"/>
          </p:nvPr>
        </p:nvSpPr>
        <p:spPr/>
        <p:txBody>
          <a:bodyPr/>
          <a:lstStyle/>
          <a:p>
            <a:r>
              <a:rPr lang="fr-FR"/>
              <a:t>APPRENDRE </a:t>
            </a:r>
            <a:r>
              <a:rPr lang="fr-FR" b="1">
                <a:solidFill>
                  <a:srgbClr val="FF0000"/>
                </a:solidFill>
              </a:rPr>
              <a:t>|</a:t>
            </a:r>
            <a:r>
              <a:rPr lang="fr-FR"/>
              <a:t> Module 7 </a:t>
            </a:r>
            <a:r>
              <a:rPr lang="fr-FR" b="1">
                <a:solidFill>
                  <a:srgbClr val="FF0000"/>
                </a:solidFill>
              </a:rPr>
              <a:t>|</a:t>
            </a:r>
            <a:r>
              <a:rPr lang="fr-FR"/>
              <a:t> </a:t>
            </a:r>
            <a:r>
              <a:rPr lang="fr-CA" b="1">
                <a:solidFill>
                  <a:schemeClr val="tx1">
                    <a:lumMod val="50000"/>
                    <a:lumOff val="50000"/>
                  </a:schemeClr>
                </a:solidFill>
              </a:rPr>
              <a:t>La planification d’une situation d’apprentissage</a:t>
            </a:r>
          </a:p>
        </p:txBody>
      </p:sp>
      <p:sp>
        <p:nvSpPr>
          <p:cNvPr id="4" name="Titre 3">
            <a:extLst>
              <a:ext uri="{FF2B5EF4-FFF2-40B4-BE49-F238E27FC236}">
                <a16:creationId xmlns:a16="http://schemas.microsoft.com/office/drawing/2014/main" id="{F372184D-6CA9-BA62-C02A-B471B52BD800}"/>
              </a:ext>
            </a:extLst>
          </p:cNvPr>
          <p:cNvSpPr>
            <a:spLocks noGrp="1"/>
          </p:cNvSpPr>
          <p:nvPr>
            <p:ph type="title"/>
          </p:nvPr>
        </p:nvSpPr>
        <p:spPr/>
        <p:txBody>
          <a:bodyPr/>
          <a:lstStyle/>
          <a:p>
            <a:r>
              <a:rPr lang="fr-FR"/>
              <a:t>Références</a:t>
            </a:r>
          </a:p>
        </p:txBody>
      </p:sp>
      <p:sp>
        <p:nvSpPr>
          <p:cNvPr id="8" name="Espace réservé du texte 4">
            <a:extLst>
              <a:ext uri="{FF2B5EF4-FFF2-40B4-BE49-F238E27FC236}">
                <a16:creationId xmlns:a16="http://schemas.microsoft.com/office/drawing/2014/main" id="{291ADF09-3F88-F1AC-CD40-78E2DDC6A724}"/>
              </a:ext>
            </a:extLst>
          </p:cNvPr>
          <p:cNvSpPr txBox="1">
            <a:spLocks/>
          </p:cNvSpPr>
          <p:nvPr/>
        </p:nvSpPr>
        <p:spPr>
          <a:xfrm>
            <a:off x="4919671" y="1554480"/>
            <a:ext cx="6219383" cy="3995566"/>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0" indent="0" algn="l" defTabSz="914400" rtl="0" eaLnBrk="1" latinLnBrk="0" hangingPunct="1">
              <a:lnSpc>
                <a:spcPct val="90000"/>
              </a:lnSpc>
              <a:spcBef>
                <a:spcPts val="500"/>
              </a:spcBef>
              <a:buFont typeface="Arial" panose="020B0604020202020204" pitchFamily="34" charset="0"/>
              <a:buNone/>
              <a:defRPr sz="2400" b="1" i="0" kern="1200" baseline="0">
                <a:solidFill>
                  <a:srgbClr val="7030A0"/>
                </a:solidFill>
                <a:latin typeface="Noto Sans SemiBold" panose="020B0502040504020204" pitchFamily="34" charset="0"/>
                <a:ea typeface="Noto Sans SemiBold" panose="020B0502040504020204" pitchFamily="34" charset="0"/>
                <a:cs typeface="Noto Sans SemiBold" panose="020B050204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a:lnSpc>
                <a:spcPts val="1640"/>
              </a:lnSpc>
              <a:buClr>
                <a:srgbClr val="FFC000"/>
              </a:buClr>
              <a:buFont typeface="Wingdings" pitchFamily="2" charset="2"/>
              <a:buChar char="§"/>
            </a:pPr>
            <a:r>
              <a:rPr lang="fr-FR" sz="1200" b="1" dirty="0">
                <a:solidFill>
                  <a:srgbClr val="7030A0"/>
                </a:solidFill>
              </a:rPr>
              <a:t>Durand, M.-J. </a:t>
            </a:r>
            <a:r>
              <a:rPr lang="fr-FR" sz="1200" dirty="0"/>
              <a:t>et </a:t>
            </a:r>
            <a:r>
              <a:rPr lang="fr-FR" sz="1200" b="1" dirty="0">
                <a:solidFill>
                  <a:srgbClr val="7030A0"/>
                </a:solidFill>
              </a:rPr>
              <a:t>Chouinard, R. </a:t>
            </a:r>
            <a:r>
              <a:rPr lang="fr-FR" sz="1200" dirty="0"/>
              <a:t>(2012). </a:t>
            </a:r>
            <a:r>
              <a:rPr lang="fr-FR" sz="1200" i="1" dirty="0"/>
              <a:t>L’évaluation des apprentissages : </a:t>
            </a:r>
            <a:br>
              <a:rPr lang="fr-FR" sz="1200" i="1" dirty="0"/>
            </a:br>
            <a:r>
              <a:rPr lang="fr-FR" sz="1200" i="1" dirty="0"/>
              <a:t>de la planification de la démarche à la communication des résultats </a:t>
            </a:r>
            <a:r>
              <a:rPr lang="fr-FR" sz="1200" dirty="0"/>
              <a:t>(2</a:t>
            </a:r>
            <a:r>
              <a:rPr lang="fr-FR" sz="1200" baseline="30000" dirty="0"/>
              <a:t>e</a:t>
            </a:r>
            <a:r>
              <a:rPr lang="fr-FR" sz="1200" dirty="0"/>
              <a:t> éd.), </a:t>
            </a:r>
            <a:br>
              <a:rPr lang="fr-FR" sz="1200" dirty="0"/>
            </a:br>
            <a:r>
              <a:rPr lang="fr-FR" sz="1200" dirty="0"/>
              <a:t>Montréal (Québec), édition MD.</a:t>
            </a:r>
          </a:p>
          <a:p>
            <a:pPr marL="171450" indent="-171450">
              <a:lnSpc>
                <a:spcPts val="1640"/>
              </a:lnSpc>
              <a:buClr>
                <a:srgbClr val="FFC000"/>
              </a:buClr>
              <a:buFont typeface="Wingdings" pitchFamily="2" charset="2"/>
              <a:buChar char="§"/>
            </a:pPr>
            <a:r>
              <a:rPr lang="fr-FR" sz="1200" b="1" dirty="0">
                <a:solidFill>
                  <a:srgbClr val="7030A0"/>
                </a:solidFill>
              </a:rPr>
              <a:t>Durand, M.-J. </a:t>
            </a:r>
            <a:r>
              <a:rPr lang="fr-FR" sz="1200" dirty="0"/>
              <a:t>et </a:t>
            </a:r>
            <a:r>
              <a:rPr lang="fr-FR" sz="1200" b="1" dirty="0">
                <a:solidFill>
                  <a:srgbClr val="7030A0"/>
                </a:solidFill>
              </a:rPr>
              <a:t>Trépanier, I. </a:t>
            </a:r>
            <a:r>
              <a:rPr lang="fr-FR" sz="1200" dirty="0"/>
              <a:t>(2011). Validité des situations de compétence : Élaboration d’une grille descriptive. </a:t>
            </a:r>
            <a:r>
              <a:rPr lang="fr-FR" sz="1200" i="1" dirty="0"/>
              <a:t>In</a:t>
            </a:r>
            <a:r>
              <a:rPr lang="fr-FR" sz="1200" dirty="0"/>
              <a:t> G. Raîche, K. Paquette-Côté et D. Magis (dir.), </a:t>
            </a:r>
            <a:r>
              <a:rPr lang="fr-FR" sz="1200" i="1" dirty="0"/>
              <a:t>Des mécanismes pour assurer la validité de l’interprétation de la mesure en éducation </a:t>
            </a:r>
            <a:r>
              <a:rPr lang="fr-FR" sz="1200" dirty="0"/>
              <a:t>(vol. 2) (34-45), Québec, Presses universitaires du Québec.</a:t>
            </a:r>
          </a:p>
          <a:p>
            <a:pPr marL="171450" indent="-171450">
              <a:lnSpc>
                <a:spcPts val="1640"/>
              </a:lnSpc>
              <a:buClr>
                <a:srgbClr val="FFC000"/>
              </a:buClr>
              <a:buFont typeface="Wingdings" pitchFamily="2" charset="2"/>
              <a:buChar char="§"/>
            </a:pPr>
            <a:r>
              <a:rPr lang="fr-FR" sz="1200" b="1" dirty="0">
                <a:solidFill>
                  <a:srgbClr val="7030A0"/>
                </a:solidFill>
              </a:rPr>
              <a:t>Durand, M.-J. </a:t>
            </a:r>
            <a:r>
              <a:rPr lang="fr-FR" sz="1200" dirty="0"/>
              <a:t>, </a:t>
            </a:r>
            <a:r>
              <a:rPr lang="fr-FR" sz="1200" b="1" dirty="0">
                <a:solidFill>
                  <a:srgbClr val="7030A0"/>
                </a:solidFill>
              </a:rPr>
              <a:t>Sakho, I. </a:t>
            </a:r>
            <a:r>
              <a:rPr lang="fr-FR" sz="1200" dirty="0"/>
              <a:t>et </a:t>
            </a:r>
            <a:r>
              <a:rPr lang="fr-FR" sz="1200" b="1" dirty="0">
                <a:solidFill>
                  <a:srgbClr val="7030A0"/>
                </a:solidFill>
              </a:rPr>
              <a:t>Ducharme, M. </a:t>
            </a:r>
            <a:r>
              <a:rPr lang="fr-FR" sz="1200" dirty="0"/>
              <a:t>(2014). La situation de compétences : analyse des productions proposées en mathématique. </a:t>
            </a:r>
            <a:r>
              <a:rPr lang="fr-FR" sz="1200" i="1" dirty="0"/>
              <a:t>In</a:t>
            </a:r>
            <a:r>
              <a:rPr lang="fr-FR" sz="1200" dirty="0"/>
              <a:t> M.-J. Durand et N. Loye (dir.) (2014), </a:t>
            </a:r>
            <a:r>
              <a:rPr lang="fr-FR" sz="1200" i="1" dirty="0"/>
              <a:t>L’instrumentation pour l’évaluation : la boîte à outils de l’enseignant évaluateur</a:t>
            </a:r>
            <a:r>
              <a:rPr lang="fr-FR" sz="1200" dirty="0"/>
              <a:t>, Québec, Marcel Didier.</a:t>
            </a:r>
          </a:p>
          <a:p>
            <a:pPr marL="171450" indent="-171450">
              <a:lnSpc>
                <a:spcPts val="1640"/>
              </a:lnSpc>
              <a:buClr>
                <a:srgbClr val="FFC000"/>
              </a:buClr>
              <a:buFont typeface="Wingdings" pitchFamily="2" charset="2"/>
              <a:buChar char="§"/>
            </a:pPr>
            <a:r>
              <a:rPr lang="fr-FR" sz="1200" b="1" dirty="0">
                <a:solidFill>
                  <a:srgbClr val="7030A0"/>
                </a:solidFill>
              </a:rPr>
              <a:t>Louis, R. </a:t>
            </a:r>
            <a:r>
              <a:rPr lang="fr-FR" sz="1200" dirty="0"/>
              <a:t>(1999</a:t>
            </a:r>
            <a:r>
              <a:rPr lang="fr-FR" sz="1200" i="1" dirty="0"/>
              <a:t>). L’évaluation des apprentissages, théorie et pratiques</a:t>
            </a:r>
            <a:r>
              <a:rPr lang="fr-FR" sz="1200" dirty="0"/>
              <a:t>. Québec, </a:t>
            </a:r>
            <a:br>
              <a:rPr lang="fr-FR" sz="1200" dirty="0"/>
            </a:br>
            <a:r>
              <a:rPr lang="fr-FR" sz="1200" dirty="0"/>
              <a:t>Études vivantes.</a:t>
            </a:r>
          </a:p>
          <a:p>
            <a:pPr marL="171450" indent="-171450">
              <a:lnSpc>
                <a:spcPts val="1640"/>
              </a:lnSpc>
              <a:buClr>
                <a:srgbClr val="FFC000"/>
              </a:buClr>
              <a:buFont typeface="Wingdings" pitchFamily="2" charset="2"/>
              <a:buChar char="§"/>
            </a:pPr>
            <a:r>
              <a:rPr lang="fr-FR" sz="1200" b="1" dirty="0">
                <a:solidFill>
                  <a:srgbClr val="7030A0"/>
                </a:solidFill>
              </a:rPr>
              <a:t>Roegiers, X. </a:t>
            </a:r>
            <a:r>
              <a:rPr lang="fr-FR" sz="1200" dirty="0"/>
              <a:t>(2003). </a:t>
            </a:r>
            <a:r>
              <a:rPr lang="fr-FR" sz="1200" i="1" dirty="0"/>
              <a:t>Des situations pour intégrer les acquis</a:t>
            </a:r>
            <a:r>
              <a:rPr lang="fr-FR" sz="1200" dirty="0"/>
              <a:t>. Bruxelles, De Boeck.</a:t>
            </a:r>
          </a:p>
          <a:p>
            <a:pPr marL="171450" indent="-171450">
              <a:lnSpc>
                <a:spcPts val="1640"/>
              </a:lnSpc>
              <a:buClr>
                <a:srgbClr val="FFC000"/>
              </a:buClr>
              <a:buFont typeface="Wingdings" pitchFamily="2" charset="2"/>
              <a:buChar char="§"/>
            </a:pPr>
            <a:r>
              <a:rPr lang="fr-FR" sz="1200" b="1" dirty="0">
                <a:solidFill>
                  <a:srgbClr val="7030A0"/>
                </a:solidFill>
              </a:rPr>
              <a:t>Scallon, G. </a:t>
            </a:r>
            <a:r>
              <a:rPr lang="fr-FR" sz="1200" dirty="0"/>
              <a:t>(2004). </a:t>
            </a:r>
            <a:r>
              <a:rPr lang="fr-FR" sz="1200" i="1" dirty="0"/>
              <a:t>L’évaluation des apprentissages dans une approche par compétences</a:t>
            </a:r>
            <a:r>
              <a:rPr lang="fr-FR" sz="1200" dirty="0"/>
              <a:t>. Montréal, éditions du renouveau pédagogique.</a:t>
            </a:r>
          </a:p>
        </p:txBody>
      </p:sp>
    </p:spTree>
    <p:extLst>
      <p:ext uri="{BB962C8B-B14F-4D97-AF65-F5344CB8AC3E}">
        <p14:creationId xmlns:p14="http://schemas.microsoft.com/office/powerpoint/2010/main" val="40401556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120E5E2A-F3C4-DD34-43D0-443C47121D76}"/>
              </a:ext>
            </a:extLst>
          </p:cNvPr>
          <p:cNvSpPr>
            <a:spLocks noGrp="1"/>
          </p:cNvSpPr>
          <p:nvPr>
            <p:ph type="sldNum" sz="quarter" idx="12"/>
          </p:nvPr>
        </p:nvSpPr>
        <p:spPr/>
        <p:txBody>
          <a:bodyPr/>
          <a:lstStyle/>
          <a:p>
            <a:fld id="{055BF32D-CF4B-1B43-8AA7-7C8BB1DDF0EC}" type="slidenum">
              <a:rPr lang="fr-FR" smtClean="0"/>
              <a:pPr/>
              <a:t>30</a:t>
            </a:fld>
            <a:endParaRPr lang="fr-FR" dirty="0"/>
          </a:p>
        </p:txBody>
      </p:sp>
      <p:sp>
        <p:nvSpPr>
          <p:cNvPr id="3" name="Espace réservé du pied de page 2">
            <a:extLst>
              <a:ext uri="{FF2B5EF4-FFF2-40B4-BE49-F238E27FC236}">
                <a16:creationId xmlns:a16="http://schemas.microsoft.com/office/drawing/2014/main" id="{DA711726-A048-F5BC-F7E2-E693254F5267}"/>
              </a:ext>
            </a:extLst>
          </p:cNvPr>
          <p:cNvSpPr>
            <a:spLocks noGrp="1"/>
          </p:cNvSpPr>
          <p:nvPr>
            <p:ph type="ftr" sz="quarter" idx="3"/>
          </p:nvPr>
        </p:nvSpPr>
        <p:spPr/>
        <p:txBody>
          <a:bodyPr/>
          <a:lstStyle/>
          <a:p>
            <a:r>
              <a:rPr lang="fr-FR"/>
              <a:t>APPRENDRE </a:t>
            </a:r>
            <a:r>
              <a:rPr lang="fr-FR" b="1">
                <a:solidFill>
                  <a:srgbClr val="FF0000"/>
                </a:solidFill>
              </a:rPr>
              <a:t>|</a:t>
            </a:r>
            <a:r>
              <a:rPr lang="fr-FR"/>
              <a:t> Module 7 </a:t>
            </a:r>
            <a:r>
              <a:rPr lang="fr-FR" b="1">
                <a:solidFill>
                  <a:srgbClr val="FF0000"/>
                </a:solidFill>
              </a:rPr>
              <a:t>|</a:t>
            </a:r>
            <a:r>
              <a:rPr lang="fr-FR"/>
              <a:t> </a:t>
            </a:r>
            <a:r>
              <a:rPr lang="fr-CA" b="1">
                <a:solidFill>
                  <a:schemeClr val="tx1">
                    <a:lumMod val="50000"/>
                    <a:lumOff val="50000"/>
                  </a:schemeClr>
                </a:solidFill>
              </a:rPr>
              <a:t>La planification d’une situation d’apprentissage</a:t>
            </a:r>
          </a:p>
        </p:txBody>
      </p:sp>
      <p:sp>
        <p:nvSpPr>
          <p:cNvPr id="4" name="Titre 3">
            <a:extLst>
              <a:ext uri="{FF2B5EF4-FFF2-40B4-BE49-F238E27FC236}">
                <a16:creationId xmlns:a16="http://schemas.microsoft.com/office/drawing/2014/main" id="{2C4F6D8F-F724-DD7F-9D79-AF7A5C6974A9}"/>
              </a:ext>
            </a:extLst>
          </p:cNvPr>
          <p:cNvSpPr>
            <a:spLocks noGrp="1"/>
          </p:cNvSpPr>
          <p:nvPr>
            <p:ph type="title"/>
          </p:nvPr>
        </p:nvSpPr>
        <p:spPr/>
        <p:txBody>
          <a:bodyPr/>
          <a:lstStyle/>
          <a:p>
            <a:r>
              <a:rPr lang="fr-FR"/>
              <a:t>Crédits</a:t>
            </a:r>
          </a:p>
        </p:txBody>
      </p:sp>
      <p:sp>
        <p:nvSpPr>
          <p:cNvPr id="6" name="Espace réservé du texte 4">
            <a:extLst>
              <a:ext uri="{FF2B5EF4-FFF2-40B4-BE49-F238E27FC236}">
                <a16:creationId xmlns:a16="http://schemas.microsoft.com/office/drawing/2014/main" id="{140261F1-BFCF-D2E9-4C74-7695205FF9C0}"/>
              </a:ext>
            </a:extLst>
          </p:cNvPr>
          <p:cNvSpPr>
            <a:spLocks noGrp="1"/>
          </p:cNvSpPr>
          <p:nvPr>
            <p:ph type="body" sz="quarter" idx="13"/>
          </p:nvPr>
        </p:nvSpPr>
        <p:spPr>
          <a:xfrm>
            <a:off x="4621369" y="1229078"/>
            <a:ext cx="6945319" cy="4325028"/>
          </a:xfrm>
        </p:spPr>
        <p:txBody>
          <a:bodyPr lIns="0" tIns="0" rIns="0" bIns="0">
            <a:noAutofit/>
          </a:bodyPr>
          <a:lstStyle/>
          <a:p>
            <a:pPr marL="171450" indent="-171450">
              <a:spcBef>
                <a:spcPts val="1800"/>
              </a:spcBef>
              <a:spcAft>
                <a:spcPts val="600"/>
              </a:spcAft>
              <a:buClr>
                <a:srgbClr val="FFC000"/>
              </a:buClr>
              <a:buFont typeface="Wingdings" pitchFamily="2" charset="2"/>
              <a:buChar char="§"/>
            </a:pPr>
            <a:r>
              <a:rPr lang="fr-FR" sz="1400" b="1" dirty="0">
                <a:solidFill>
                  <a:srgbClr val="7030A0"/>
                </a:solidFill>
              </a:rPr>
              <a:t>Conceptrices principales :</a:t>
            </a:r>
          </a:p>
          <a:p>
            <a:pPr marL="351450" indent="-171450">
              <a:lnSpc>
                <a:spcPct val="100000"/>
              </a:lnSpc>
              <a:spcBef>
                <a:spcPts val="400"/>
              </a:spcBef>
              <a:spcAft>
                <a:spcPts val="600"/>
              </a:spcAft>
              <a:buClr>
                <a:srgbClr val="FFC000"/>
              </a:buClr>
              <a:buFont typeface="Arial" panose="020B0604020202020204" pitchFamily="34" charset="0"/>
              <a:buChar char="•"/>
            </a:pPr>
            <a:r>
              <a:rPr lang="fr-FR" sz="1400" b="1" dirty="0"/>
              <a:t>Marie-Josée Dubois, </a:t>
            </a:r>
            <a:r>
              <a:rPr lang="fr-FR" sz="1400" dirty="0"/>
              <a:t>M. éd. en évaluation des compétences, chargée de cours, Université de Montréal.</a:t>
            </a:r>
          </a:p>
          <a:p>
            <a:pPr marL="351450" indent="-171450">
              <a:lnSpc>
                <a:spcPct val="100000"/>
              </a:lnSpc>
              <a:spcBef>
                <a:spcPts val="400"/>
              </a:spcBef>
              <a:spcAft>
                <a:spcPts val="600"/>
              </a:spcAft>
              <a:buClr>
                <a:srgbClr val="FFC000"/>
              </a:buClr>
              <a:buFont typeface="Arial" panose="020B0604020202020204" pitchFamily="34" charset="0"/>
              <a:buChar char="•"/>
            </a:pPr>
            <a:r>
              <a:rPr lang="fr-FR" sz="1400" b="1" dirty="0"/>
              <a:t>Marie-Ève Dupuis</a:t>
            </a:r>
            <a:r>
              <a:rPr lang="fr-FR" sz="1400" dirty="0"/>
              <a:t>, orthopédagogue, Université de Montréal.</a:t>
            </a:r>
          </a:p>
          <a:p>
            <a:pPr marL="171450" indent="-171450">
              <a:spcBef>
                <a:spcPts val="1800"/>
              </a:spcBef>
              <a:spcAft>
                <a:spcPts val="600"/>
              </a:spcAft>
              <a:buClr>
                <a:srgbClr val="FFC000"/>
              </a:buClr>
              <a:buFont typeface="Wingdings" pitchFamily="2" charset="2"/>
              <a:buChar char="§"/>
            </a:pPr>
            <a:r>
              <a:rPr lang="fr-FR" sz="1400" b="1" dirty="0">
                <a:solidFill>
                  <a:srgbClr val="7030A0"/>
                </a:solidFill>
              </a:rPr>
              <a:t>Selon une idée originale de :</a:t>
            </a:r>
          </a:p>
          <a:p>
            <a:pPr marL="351450" indent="-171450">
              <a:lnSpc>
                <a:spcPct val="100000"/>
              </a:lnSpc>
              <a:spcBef>
                <a:spcPts val="400"/>
              </a:spcBef>
              <a:spcAft>
                <a:spcPts val="600"/>
              </a:spcAft>
              <a:buClr>
                <a:srgbClr val="FFC000"/>
              </a:buClr>
              <a:buFont typeface="Arial" panose="020B0604020202020204" pitchFamily="34" charset="0"/>
              <a:buChar char="•"/>
            </a:pPr>
            <a:r>
              <a:rPr lang="fr-FR" sz="1400" b="1" dirty="0"/>
              <a:t>Micheline Joanne Durand</a:t>
            </a:r>
            <a:r>
              <a:rPr lang="fr-FR" sz="1400" dirty="0"/>
              <a:t>, Ph. D., professeure en évaluation des apprentissages, Université de Montréal, référente conseil scientifique APPRENDRE, GTE 7.</a:t>
            </a:r>
          </a:p>
          <a:p>
            <a:pPr marL="171450" indent="-171450">
              <a:spcBef>
                <a:spcPts val="1800"/>
              </a:spcBef>
              <a:spcAft>
                <a:spcPts val="600"/>
              </a:spcAft>
              <a:buClr>
                <a:srgbClr val="FFC000"/>
              </a:buClr>
              <a:buFont typeface="Wingdings" pitchFamily="2" charset="2"/>
              <a:buChar char="§"/>
            </a:pPr>
            <a:r>
              <a:rPr lang="fr-FR" sz="1400" b="1" dirty="0">
                <a:solidFill>
                  <a:srgbClr val="7030A0"/>
                </a:solidFill>
              </a:rPr>
              <a:t>Sous la supervision de :</a:t>
            </a:r>
          </a:p>
          <a:p>
            <a:pPr marL="351450" indent="-171450">
              <a:lnSpc>
                <a:spcPct val="100000"/>
              </a:lnSpc>
              <a:spcBef>
                <a:spcPts val="400"/>
              </a:spcBef>
              <a:spcAft>
                <a:spcPts val="600"/>
              </a:spcAft>
              <a:buClr>
                <a:srgbClr val="FFC000"/>
              </a:buClr>
              <a:buFont typeface="Arial" panose="020B0604020202020204" pitchFamily="34" charset="0"/>
              <a:buChar char="•"/>
            </a:pPr>
            <a:r>
              <a:rPr lang="fr-FR" sz="1400" b="1" dirty="0"/>
              <a:t>Pascal Ndinga</a:t>
            </a:r>
            <a:r>
              <a:rPr lang="fr-FR" sz="1400" dirty="0"/>
              <a:t>, Ph. D., professeur à l’Université du Québec à Montréal, coordinateur GTE 7.</a:t>
            </a:r>
          </a:p>
          <a:p>
            <a:pPr marL="351450" indent="-171450">
              <a:lnSpc>
                <a:spcPct val="100000"/>
              </a:lnSpc>
              <a:spcBef>
                <a:spcPts val="400"/>
              </a:spcBef>
              <a:spcAft>
                <a:spcPts val="600"/>
              </a:spcAft>
              <a:buClr>
                <a:srgbClr val="FFC000"/>
              </a:buClr>
              <a:buFont typeface="Arial" panose="020B0604020202020204" pitchFamily="34" charset="0"/>
              <a:buChar char="•"/>
            </a:pPr>
            <a:r>
              <a:rPr lang="fr-FR" sz="1400" b="1" dirty="0"/>
              <a:t>Sitraka lahatramampionona Anjaraharivola</a:t>
            </a:r>
            <a:r>
              <a:rPr lang="fr-FR" sz="1400" dirty="0"/>
              <a:t>, M. éd en évaluation </a:t>
            </a:r>
            <a:br>
              <a:rPr lang="fr-FR" sz="1400" dirty="0"/>
            </a:br>
            <a:r>
              <a:rPr lang="fr-FR" sz="1400" dirty="0"/>
              <a:t>des compétences, narratrice, subventionnée dans le cadre des activités </a:t>
            </a:r>
            <a:br>
              <a:rPr lang="fr-FR" sz="1400" dirty="0"/>
            </a:br>
            <a:r>
              <a:rPr lang="fr-FR" sz="1400" dirty="0"/>
              <a:t>de la DAI, Université de Montréal.</a:t>
            </a:r>
          </a:p>
          <a:p>
            <a:pPr marL="351450" indent="-171450">
              <a:lnSpc>
                <a:spcPct val="100000"/>
              </a:lnSpc>
              <a:spcBef>
                <a:spcPts val="400"/>
              </a:spcBef>
              <a:spcAft>
                <a:spcPts val="600"/>
              </a:spcAft>
              <a:buClr>
                <a:srgbClr val="FFC000"/>
              </a:buClr>
              <a:buFont typeface="Arial" panose="020B0604020202020204" pitchFamily="34" charset="0"/>
              <a:buChar char="•"/>
            </a:pPr>
            <a:endParaRPr lang="fr-FR" sz="1400" b="1" dirty="0"/>
          </a:p>
          <a:p>
            <a:pPr marL="351450" indent="-171450">
              <a:lnSpc>
                <a:spcPct val="100000"/>
              </a:lnSpc>
              <a:buClr>
                <a:srgbClr val="FFC000"/>
              </a:buClr>
              <a:buFont typeface="Arial" panose="020B0604020202020204" pitchFamily="34" charset="0"/>
              <a:buChar char="•"/>
            </a:pPr>
            <a:endParaRPr lang="fr-FR" sz="1400" b="1" dirty="0"/>
          </a:p>
          <a:p>
            <a:pPr marL="351450" indent="-171450">
              <a:lnSpc>
                <a:spcPct val="100000"/>
              </a:lnSpc>
              <a:buClr>
                <a:srgbClr val="FFC000"/>
              </a:buClr>
              <a:buFont typeface="Arial" panose="020B0604020202020204" pitchFamily="34" charset="0"/>
              <a:buChar char="•"/>
            </a:pPr>
            <a:endParaRPr lang="fr-FR" sz="1400" b="1" dirty="0"/>
          </a:p>
        </p:txBody>
      </p:sp>
    </p:spTree>
    <p:extLst>
      <p:ext uri="{BB962C8B-B14F-4D97-AF65-F5344CB8AC3E}">
        <p14:creationId xmlns:p14="http://schemas.microsoft.com/office/powerpoint/2010/main" val="1452474616"/>
      </p:ext>
    </p:extLst>
  </p:cSld>
  <p:clrMapOvr>
    <a:masterClrMapping/>
  </p:clrMapOvr>
</p:sld>
</file>

<file path=ppt/theme/theme1.xml><?xml version="1.0" encoding="utf-8"?>
<a:theme xmlns:a="http://schemas.openxmlformats.org/drawingml/2006/main" name="Thème Office">
  <a:themeElements>
    <a:clrScheme name="APPRENDRE 1">
      <a:dk1>
        <a:srgbClr val="000000"/>
      </a:dk1>
      <a:lt1>
        <a:srgbClr val="FFFFFF"/>
      </a:lt1>
      <a:dk2>
        <a:srgbClr val="44546A"/>
      </a:dk2>
      <a:lt2>
        <a:srgbClr val="E7E6E6"/>
      </a:lt2>
      <a:accent1>
        <a:srgbClr val="A90A2F"/>
      </a:accent1>
      <a:accent2>
        <a:srgbClr val="FFD500"/>
      </a:accent2>
      <a:accent3>
        <a:srgbClr val="0198E9"/>
      </a:accent3>
      <a:accent4>
        <a:srgbClr val="7EB301"/>
      </a:accent4>
      <a:accent5>
        <a:srgbClr val="E30001"/>
      </a:accent5>
      <a:accent6>
        <a:srgbClr val="5D0073"/>
      </a:accent6>
      <a:hlink>
        <a:srgbClr val="0198E9"/>
      </a:hlink>
      <a:folHlink>
        <a:srgbClr val="954F72"/>
      </a:folHlink>
    </a:clrScheme>
    <a:fontScheme name="Bureau">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Bureau">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18646</TotalTime>
  <Words>2648</Words>
  <Application>Microsoft Macintosh PowerPoint</Application>
  <PresentationFormat>Grand écran</PresentationFormat>
  <Paragraphs>278</Paragraphs>
  <Slides>30</Slides>
  <Notes>0</Notes>
  <HiddenSlides>0</HiddenSlides>
  <MMClips>0</MMClips>
  <ScaleCrop>false</ScaleCrop>
  <HeadingPairs>
    <vt:vector size="8" baseType="variant">
      <vt:variant>
        <vt:lpstr>Polices utilisées</vt:lpstr>
      </vt:variant>
      <vt:variant>
        <vt:i4>7</vt:i4>
      </vt:variant>
      <vt:variant>
        <vt:lpstr>Thème</vt:lpstr>
      </vt:variant>
      <vt:variant>
        <vt:i4>1</vt:i4>
      </vt:variant>
      <vt:variant>
        <vt:lpstr>Serveurs OLE incorporés</vt:lpstr>
      </vt:variant>
      <vt:variant>
        <vt:i4>1</vt:i4>
      </vt:variant>
      <vt:variant>
        <vt:lpstr>Titres des diapositives</vt:lpstr>
      </vt:variant>
      <vt:variant>
        <vt:i4>30</vt:i4>
      </vt:variant>
    </vt:vector>
  </HeadingPairs>
  <TitlesOfParts>
    <vt:vector size="39" baseType="lpstr">
      <vt:lpstr>Noto Sans Medium</vt:lpstr>
      <vt:lpstr>Arial</vt:lpstr>
      <vt:lpstr>Noto Sans</vt:lpstr>
      <vt:lpstr>Calibri</vt:lpstr>
      <vt:lpstr>Wingdings</vt:lpstr>
      <vt:lpstr>Noto Sans ExtraBold</vt:lpstr>
      <vt:lpstr>Noto Sans SemiBold</vt:lpstr>
      <vt:lpstr>Thème Office</vt:lpstr>
      <vt:lpstr>Graphique</vt:lpstr>
      <vt:lpstr>Présentation PowerPoint</vt:lpstr>
      <vt:lpstr>Présentation PowerPoint</vt:lpstr>
      <vt:lpstr>Intentions et objectifs</vt:lpstr>
      <vt:lpstr>Structure de la formation</vt:lpstr>
      <vt:lpstr>Activités de préparation</vt:lpstr>
      <vt:lpstr>Activité 1 Mise en situation</vt:lpstr>
      <vt:lpstr>Présentation PowerPoint</vt:lpstr>
      <vt:lpstr>Présentation PowerPoint</vt:lpstr>
      <vt:lpstr>Présentation PowerPoint</vt:lpstr>
      <vt:lpstr>Activité 2 Le niveau de complexité des situations</vt:lpstr>
      <vt:lpstr>Présentation PowerPoint</vt:lpstr>
      <vt:lpstr>Présentation PowerPoint</vt:lpstr>
      <vt:lpstr>Présentation PowerPoint</vt:lpstr>
      <vt:lpstr>Présentation PowerPoint</vt:lpstr>
      <vt:lpstr>Présentation PowerPoint</vt:lpstr>
      <vt:lpstr>Présentation PowerPoint</vt:lpstr>
      <vt:lpstr>Activité 3 Les caractéristiques de la SAE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Références</vt:lpstr>
      <vt:lpstr>Crédits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Myriam Girouard-Gagné</dc:creator>
  <cp:lastModifiedBy>Sophie DOBOSZ</cp:lastModifiedBy>
  <cp:revision>189</cp:revision>
  <dcterms:created xsi:type="dcterms:W3CDTF">2022-10-03T18:36:32Z</dcterms:created>
  <dcterms:modified xsi:type="dcterms:W3CDTF">2024-10-08T12:08:11Z</dcterms:modified>
</cp:coreProperties>
</file>