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22"/>
  </p:notesMasterIdLst>
  <p:handoutMasterIdLst>
    <p:handoutMasterId r:id="rId23"/>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84" r:id="rId21"/>
  </p:sldIdLst>
  <p:sldSz cx="12192000" cy="6858000"/>
  <p:notesSz cx="6858000" cy="9144000"/>
  <p:embeddedFontLst>
    <p:embeddedFont>
      <p:font typeface="Noto Sans" panose="020B0502040504020204" pitchFamily="34" charset="0"/>
      <p:regular r:id="rId24"/>
      <p:bold r:id="rId25"/>
      <p:italic r:id="rId26"/>
      <p:boldItalic r:id="rId27"/>
    </p:embeddedFont>
    <p:embeddedFont>
      <p:font typeface="Noto Sans ExtraBold" panose="020B0902040504020204" pitchFamily="34" charset="0"/>
      <p:bold r:id="rId28"/>
      <p:italic r:id="rId29"/>
      <p:boldItalic r:id="rId30"/>
    </p:embeddedFont>
    <p:embeddedFont>
      <p:font typeface="Noto Sans Medium" panose="020B0602040504020204" pitchFamily="34" charset="0"/>
      <p:regular r:id="rId31"/>
      <p:italic r:id="rId32"/>
    </p:embeddedFont>
    <p:embeddedFont>
      <p:font typeface="Noto Sans SemiBold" panose="020B0702040504020204" pitchFamily="34" charset="0"/>
      <p:regular r:id="rId33"/>
      <p:bold r:id="rId34"/>
      <p:italic r:id="rId35"/>
      <p:boldItalic r:id="rId36"/>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5891"/>
    <a:srgbClr val="643772"/>
    <a:srgbClr val="621D75"/>
    <a:srgbClr val="6F2693"/>
    <a:srgbClr val="652C91"/>
    <a:srgbClr val="381043"/>
    <a:srgbClr val="86299F"/>
    <a:srgbClr val="7C2594"/>
    <a:srgbClr val="942FB0"/>
    <a:srgbClr val="AA52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52" autoAdjust="0"/>
    <p:restoredTop sz="90806" autoAdjust="0"/>
  </p:normalViewPr>
  <p:slideViewPr>
    <p:cSldViewPr snapToGrid="0">
      <p:cViewPr varScale="1">
        <p:scale>
          <a:sx n="96" d="100"/>
          <a:sy n="96" d="100"/>
        </p:scale>
        <p:origin x="1504"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90" d="100"/>
          <a:sy n="90" d="100"/>
        </p:scale>
        <p:origin x="4480"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latin typeface="Noto Sans" panose="020B0502040504020204" pitchFamily="34" charset="0"/>
            </a:endParaRP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latin typeface="Noto Sans" panose="020B0502040504020204" pitchFamily="34" charset="0"/>
              </a:rPr>
              <a:t>08/10/2024</a:t>
            </a:fld>
            <a:endParaRPr lang="fr-FR">
              <a:latin typeface="Noto Sans" panose="020B0502040504020204" pitchFamily="34" charset="0"/>
            </a:endParaRP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latin typeface="Noto Sans" panose="020B0502040504020204" pitchFamily="34" charset="0"/>
            </a:endParaRP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latin typeface="Noto Sans" panose="020B0502040504020204" pitchFamily="34" charset="0"/>
              </a:rPr>
              <a:t>‹N°›</a:t>
            </a:fld>
            <a:endParaRPr lang="fr-FR">
              <a:latin typeface="Noto Sans" panose="020B0502040504020204" pitchFamily="34" charset="0"/>
            </a:endParaRP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oto Sans" panose="020B0502040504020204" pitchFamily="34" charset="0"/>
              </a:defRPr>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oto Sans" panose="020B0502040504020204" pitchFamily="34" charset="0"/>
              </a:defRPr>
            </a:lvl1pPr>
          </a:lstStyle>
          <a:p>
            <a:fld id="{9AFE873B-F639-C242-987B-5C8E959C9FFB}" type="datetimeFigureOut">
              <a:rPr lang="fr-FR" smtClean="0"/>
              <a:pPr/>
              <a:t>08/10/2024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oto Sans" panose="020B0502040504020204" pitchFamily="34"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oto Sans" panose="020B0502040504020204" pitchFamily="34" charset="0"/>
              </a:defRPr>
            </a:lvl1pPr>
          </a:lstStyle>
          <a:p>
            <a:fld id="{1BC04BE4-11F2-A743-8FFB-AAD1EC6CC0A0}" type="slidenum">
              <a:rPr lang="fr-FR" smtClean="0"/>
              <a:pPr/>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Noto Sans" panose="020B0502040504020204" pitchFamily="34" charset="0"/>
        <a:ea typeface="+mn-ea"/>
        <a:cs typeface="+mn-cs"/>
      </a:defRPr>
    </a:lvl1pPr>
    <a:lvl2pPr marL="457200" algn="l" defTabSz="914400" rtl="0" eaLnBrk="1" latinLnBrk="0" hangingPunct="1">
      <a:defRPr sz="1200" b="0" i="0" kern="1200">
        <a:solidFill>
          <a:schemeClr val="tx1"/>
        </a:solidFill>
        <a:latin typeface="Noto Sans" panose="020B0502040504020204" pitchFamily="34" charset="0"/>
        <a:ea typeface="+mn-ea"/>
        <a:cs typeface="+mn-cs"/>
      </a:defRPr>
    </a:lvl2pPr>
    <a:lvl3pPr marL="914400" algn="l" defTabSz="914400" rtl="0" eaLnBrk="1" latinLnBrk="0" hangingPunct="1">
      <a:defRPr sz="1200" b="0" i="0" kern="1200">
        <a:solidFill>
          <a:schemeClr val="tx1"/>
        </a:solidFill>
        <a:latin typeface="Noto Sans" panose="020B0502040504020204" pitchFamily="34" charset="0"/>
        <a:ea typeface="+mn-ea"/>
        <a:cs typeface="+mn-cs"/>
      </a:defRPr>
    </a:lvl3pPr>
    <a:lvl4pPr marL="1371600" algn="l" defTabSz="914400" rtl="0" eaLnBrk="1" latinLnBrk="0" hangingPunct="1">
      <a:defRPr sz="1200" b="0" i="0" kern="1200">
        <a:solidFill>
          <a:schemeClr val="tx1"/>
        </a:solidFill>
        <a:latin typeface="Noto Sans" panose="020B0502040504020204" pitchFamily="34" charset="0"/>
        <a:ea typeface="+mn-ea"/>
        <a:cs typeface="+mn-cs"/>
      </a:defRPr>
    </a:lvl4pPr>
    <a:lvl5pPr marL="1828800" algn="l" defTabSz="914400" rtl="0" eaLnBrk="1" latinLnBrk="0" hangingPunct="1">
      <a:defRPr sz="1200" b="0" i="0" kern="1200">
        <a:solidFill>
          <a:schemeClr val="tx1"/>
        </a:solidFill>
        <a:latin typeface="Noto Sans" panose="020B0502040504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7148"/>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366990" y="3136611"/>
            <a:ext cx="4536504" cy="707886"/>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40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Le jugement</a:t>
            </a: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6</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ro (courant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961224" y="0"/>
            <a:ext cx="1230775"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3929436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1" r:id="rId8"/>
    <p:sldLayoutId id="2147483684" r:id="rId9"/>
    <p:sldLayoutId id="2147483682" r:id="rId10"/>
    <p:sldLayoutId id="2147483683" r:id="rId11"/>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A6A1853-9ED2-DE08-7A7E-55F18B0180C7}"/>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4" name="Espace réservé du pied de page 3">
            <a:extLst>
              <a:ext uri="{FF2B5EF4-FFF2-40B4-BE49-F238E27FC236}">
                <a16:creationId xmlns:a16="http://schemas.microsoft.com/office/drawing/2014/main" id="{42C197C3-747D-5DAF-4512-F0E9DF7A1653}"/>
              </a:ext>
            </a:extLst>
          </p:cNvPr>
          <p:cNvSpPr>
            <a:spLocks noGrp="1"/>
          </p:cNvSpPr>
          <p:nvPr>
            <p:ph type="ftr" sz="quarter" idx="3"/>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8" name="Titre 7">
            <a:extLst>
              <a:ext uri="{FF2B5EF4-FFF2-40B4-BE49-F238E27FC236}">
                <a16:creationId xmlns:a16="http://schemas.microsoft.com/office/drawing/2014/main" id="{C26911CD-3FAF-0942-FC88-C2D4E980491E}"/>
              </a:ext>
            </a:extLst>
          </p:cNvPr>
          <p:cNvSpPr>
            <a:spLocks noGrp="1"/>
          </p:cNvSpPr>
          <p:nvPr>
            <p:ph type="title"/>
          </p:nvPr>
        </p:nvSpPr>
        <p:spPr/>
        <p:txBody>
          <a:bodyPr/>
          <a:lstStyle/>
          <a:p>
            <a:r>
              <a:rPr lang="fr-FR" dirty="0"/>
              <a:t>Intentions et objectifs</a:t>
            </a:r>
          </a:p>
        </p:txBody>
      </p:sp>
      <p:graphicFrame>
        <p:nvGraphicFramePr>
          <p:cNvPr id="10" name="Tableau 9">
            <a:extLst>
              <a:ext uri="{FF2B5EF4-FFF2-40B4-BE49-F238E27FC236}">
                <a16:creationId xmlns:a16="http://schemas.microsoft.com/office/drawing/2014/main" id="{54E2D92D-FACC-6E56-D00E-B97A5E2A664D}"/>
              </a:ext>
            </a:extLst>
          </p:cNvPr>
          <p:cNvGraphicFramePr>
            <a:graphicFrameLocks noGrp="1"/>
          </p:cNvGraphicFramePr>
          <p:nvPr>
            <p:extLst>
              <p:ext uri="{D42A27DB-BD31-4B8C-83A1-F6EECF244321}">
                <p14:modId xmlns:p14="http://schemas.microsoft.com/office/powerpoint/2010/main" val="369069039"/>
              </p:ext>
            </p:extLst>
          </p:nvPr>
        </p:nvGraphicFramePr>
        <p:xfrm>
          <a:off x="2563328" y="2792592"/>
          <a:ext cx="7065343" cy="256824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1059548">
                  <a:extLst>
                    <a:ext uri="{9D8B030D-6E8A-4147-A177-3AD203B41FA5}">
                      <a16:colId xmlns:a16="http://schemas.microsoft.com/office/drawing/2014/main" val="252977201"/>
                    </a:ext>
                  </a:extLst>
                </a:gridCol>
                <a:gridCol w="6005795">
                  <a:extLst>
                    <a:ext uri="{9D8B030D-6E8A-4147-A177-3AD203B41FA5}">
                      <a16:colId xmlns:a16="http://schemas.microsoft.com/office/drawing/2014/main" val="3396690203"/>
                    </a:ext>
                  </a:extLst>
                </a:gridCol>
              </a:tblGrid>
              <a:tr h="370840">
                <a:tc>
                  <a:txBody>
                    <a:bodyPr/>
                    <a:lstStyle/>
                    <a:p>
                      <a:r>
                        <a:rPr lang="fr-CA" sz="2800" b="1" i="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O1</a:t>
                      </a:r>
                      <a:r>
                        <a:rPr lang="fr-CA" sz="2800" b="1" dirty="0">
                          <a:latin typeface="Noto Sans" panose="020B0502040504020204" pitchFamily="34" charset="0"/>
                          <a:ea typeface="Noto Sans" panose="020B0502040504020204" pitchFamily="34" charset="0"/>
                          <a:cs typeface="Noto Sans" panose="020B0502040504020204" pitchFamily="34" charset="0"/>
                        </a:rPr>
                        <a:t> </a:t>
                      </a:r>
                      <a:r>
                        <a:rPr lang="fr-CA" sz="28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&gt;</a:t>
                      </a:r>
                      <a:endParaRPr lang="fr-FR" sz="2800" b="1"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b="0" i="0" dirty="0">
                          <a:effectLst/>
                          <a:latin typeface="Noto Sans" panose="020B0502040504020204" pitchFamily="34" charset="0"/>
                        </a:rPr>
                        <a:t>Caractériser le jugement professionnel en reconnaissant les éléments qui peuvent l’influencer.</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i="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O2</a:t>
                      </a:r>
                      <a:r>
                        <a:rPr lang="fr-CA" sz="2800" b="1" dirty="0">
                          <a:latin typeface="Noto Sans" panose="020B0502040504020204" pitchFamily="34" charset="0"/>
                          <a:ea typeface="Noto Sans" panose="020B0502040504020204" pitchFamily="34" charset="0"/>
                          <a:cs typeface="Noto Sans" panose="020B0502040504020204" pitchFamily="34" charset="0"/>
                        </a:rPr>
                        <a:t> </a:t>
                      </a:r>
                      <a:r>
                        <a:rPr lang="fr-CA" sz="28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&gt;</a:t>
                      </a:r>
                      <a:endParaRPr lang="fr-FR" sz="2800" b="1"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b="0" i="0" dirty="0">
                          <a:effectLst/>
                          <a:latin typeface="Noto Sans" panose="020B0502040504020204" pitchFamily="34" charset="0"/>
                        </a:rPr>
                        <a:t>Documenter la façon de porter jugement avec discernement dans des situations quotidiennes </a:t>
                      </a:r>
                      <a:br>
                        <a:rPr lang="fr-CA" sz="1800" b="0" i="0" dirty="0">
                          <a:effectLst/>
                          <a:latin typeface="Noto Sans" panose="020B0502040504020204" pitchFamily="34" charset="0"/>
                        </a:rPr>
                      </a:br>
                      <a:r>
                        <a:rPr lang="fr-CA" sz="1800" b="0" i="0" dirty="0">
                          <a:effectLst/>
                          <a:latin typeface="Noto Sans" panose="020B0502040504020204" pitchFamily="34" charset="0"/>
                        </a:rPr>
                        <a:t>et problématiques.</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i="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O3</a:t>
                      </a:r>
                      <a:r>
                        <a:rPr lang="fr-CA" sz="2800" b="1" dirty="0">
                          <a:latin typeface="Noto Sans" panose="020B0502040504020204" pitchFamily="34" charset="0"/>
                          <a:ea typeface="Noto Sans" panose="020B0502040504020204" pitchFamily="34" charset="0"/>
                          <a:cs typeface="Noto Sans" panose="020B0502040504020204" pitchFamily="34" charset="0"/>
                        </a:rPr>
                        <a:t> </a:t>
                      </a:r>
                      <a:r>
                        <a:rPr lang="fr-CA" sz="28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&gt;</a:t>
                      </a:r>
                      <a:endParaRPr lang="fr-FR" sz="2800" b="1"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b="0" i="0" dirty="0">
                          <a:effectLst/>
                          <a:latin typeface="Noto Sans" panose="020B0502040504020204" pitchFamily="34" charset="0"/>
                        </a:rPr>
                        <a:t>Exercer son jugement dans l’interprétation </a:t>
                      </a:r>
                      <a:br>
                        <a:rPr lang="fr-CA" sz="1800" b="0" i="0" dirty="0">
                          <a:effectLst/>
                          <a:latin typeface="Noto Sans" panose="020B0502040504020204" pitchFamily="34" charset="0"/>
                        </a:rPr>
                      </a:br>
                      <a:r>
                        <a:rPr lang="fr-CA" sz="1800" b="0" i="0" dirty="0">
                          <a:effectLst/>
                          <a:latin typeface="Noto Sans" panose="020B0502040504020204" pitchFamily="34" charset="0"/>
                        </a:rPr>
                        <a:t>des travaux d’élèves.</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bl>
          </a:graphicData>
        </a:graphic>
      </p:graphicFrame>
    </p:spTree>
    <p:extLst>
      <p:ext uri="{BB962C8B-B14F-4D97-AF65-F5344CB8AC3E}">
        <p14:creationId xmlns:p14="http://schemas.microsoft.com/office/powerpoint/2010/main" val="2734134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142BF24-17FC-9BE7-DBBB-E3074A956501}"/>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4" name="Espace réservé du pied de page 3">
            <a:extLst>
              <a:ext uri="{FF2B5EF4-FFF2-40B4-BE49-F238E27FC236}">
                <a16:creationId xmlns:a16="http://schemas.microsoft.com/office/drawing/2014/main" id="{FED3C939-FB64-C4FA-331F-4B8D99D2040C}"/>
              </a:ext>
            </a:extLst>
          </p:cNvPr>
          <p:cNvSpPr>
            <a:spLocks noGrp="1"/>
          </p:cNvSpPr>
          <p:nvPr>
            <p:ph type="ftr" sz="quarter" idx="3"/>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5" name="Titre 4">
            <a:extLst>
              <a:ext uri="{FF2B5EF4-FFF2-40B4-BE49-F238E27FC236}">
                <a16:creationId xmlns:a16="http://schemas.microsoft.com/office/drawing/2014/main" id="{F211B27A-AD8D-33E6-11D4-E67B892A27BB}"/>
              </a:ext>
            </a:extLst>
          </p:cNvPr>
          <p:cNvSpPr>
            <a:spLocks noGrp="1"/>
          </p:cNvSpPr>
          <p:nvPr>
            <p:ph type="title"/>
          </p:nvPr>
        </p:nvSpPr>
        <p:spPr/>
        <p:txBody>
          <a:bodyPr/>
          <a:lstStyle/>
          <a:p>
            <a:r>
              <a:rPr lang="fr-FR" dirty="0"/>
              <a:t>Structure de la formation</a:t>
            </a:r>
          </a:p>
        </p:txBody>
      </p:sp>
      <p:sp>
        <p:nvSpPr>
          <p:cNvPr id="3" name="Rectangle : coins arrondis 2">
            <a:extLst>
              <a:ext uri="{FF2B5EF4-FFF2-40B4-BE49-F238E27FC236}">
                <a16:creationId xmlns:a16="http://schemas.microsoft.com/office/drawing/2014/main" id="{F3E50FA7-FDFC-71AA-DA5F-A1DA1C962199}"/>
              </a:ext>
            </a:extLst>
          </p:cNvPr>
          <p:cNvSpPr/>
          <p:nvPr/>
        </p:nvSpPr>
        <p:spPr>
          <a:xfrm>
            <a:off x="794326" y="2306780"/>
            <a:ext cx="3352800" cy="3207327"/>
          </a:xfrm>
          <a:prstGeom prst="roundRect">
            <a:avLst/>
          </a:prstGeom>
          <a:solidFill>
            <a:schemeClr val="bg1"/>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1</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0" indent="0" algn="ctr">
              <a:spcBef>
                <a:spcPts val="600"/>
              </a:spcBef>
              <a:spcAft>
                <a:spcPts val="600"/>
              </a:spcAft>
              <a:buFont typeface="Arial" panose="020B0604020202020204" pitchFamily="34" charset="0"/>
              <a:buNone/>
            </a:pPr>
            <a:r>
              <a:rPr lang="fr-CA" sz="1400" u="none"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Le jugement professionnel</a:t>
            </a:r>
          </a:p>
        </p:txBody>
      </p:sp>
      <p:sp>
        <p:nvSpPr>
          <p:cNvPr id="9" name="Rectangle : coins arrondis 8">
            <a:extLst>
              <a:ext uri="{FF2B5EF4-FFF2-40B4-BE49-F238E27FC236}">
                <a16:creationId xmlns:a16="http://schemas.microsoft.com/office/drawing/2014/main" id="{EC4ACD1A-FC08-C08B-44DB-334E70D8D195}"/>
              </a:ext>
            </a:extLst>
          </p:cNvPr>
          <p:cNvSpPr/>
          <p:nvPr/>
        </p:nvSpPr>
        <p:spPr>
          <a:xfrm>
            <a:off x="4368800" y="2306780"/>
            <a:ext cx="3352800" cy="3207327"/>
          </a:xfrm>
          <a:prstGeom prst="roundRect">
            <a:avLst/>
          </a:prstGeom>
          <a:solidFill>
            <a:srgbClr val="7030A0">
              <a:alpha val="51156"/>
            </a:srgbClr>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2</a:t>
            </a:r>
          </a:p>
          <a:p>
            <a:pPr algn="ctr">
              <a:spcAft>
                <a:spcPts val="600"/>
              </a:spcAft>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Accompagnement : réalisation des apprentissages</a:t>
            </a:r>
            <a:endParaRPr lang="fr-CA" sz="1200" kern="12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marL="393750" indent="-177750">
              <a:buFont typeface="Arial" panose="020B0604020202020204" pitchFamily="34" charset="0"/>
              <a:buChar char="•"/>
            </a:pPr>
            <a:r>
              <a:rPr lang="fr-CA"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Les biais</a:t>
            </a:r>
          </a:p>
          <a:p>
            <a:pPr marL="393750" indent="-177750">
              <a:buFont typeface="Arial" panose="020B0604020202020204" pitchFamily="34" charset="0"/>
              <a:buChar char="•"/>
            </a:pPr>
            <a:r>
              <a:rPr lang="fr-CA"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Les biais qui entravent </a:t>
            </a:r>
            <a:br>
              <a:rPr lang="fr-CA"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le jugement</a:t>
            </a:r>
          </a:p>
          <a:p>
            <a:pPr marL="393750" indent="-177750">
              <a:buFont typeface="Arial" panose="020B0604020202020204" pitchFamily="34" charset="0"/>
              <a:buChar char="•"/>
            </a:pPr>
            <a:r>
              <a:rPr lang="fr-CA"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Interventions pour pallier les biais identifiés</a:t>
            </a: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0" name="Rectangle : coins arrondis 9">
            <a:extLst>
              <a:ext uri="{FF2B5EF4-FFF2-40B4-BE49-F238E27FC236}">
                <a16:creationId xmlns:a16="http://schemas.microsoft.com/office/drawing/2014/main" id="{FA106E91-6A35-66AF-013A-11F2B9B7EF58}"/>
              </a:ext>
            </a:extLst>
          </p:cNvPr>
          <p:cNvSpPr/>
          <p:nvPr/>
        </p:nvSpPr>
        <p:spPr>
          <a:xfrm>
            <a:off x="7906327"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600" b="1" i="0" u="none" strike="noStrike" kern="1200" cap="none" spc="0" normalizeH="0" baseline="0" noProof="0" dirty="0">
                <a:ln>
                  <a:noFill/>
                </a:ln>
                <a:solidFill>
                  <a:srgbClr val="FFFFFF">
                    <a:lumMod val="75000"/>
                  </a:srgbClr>
                </a:solidFill>
                <a:effectLst/>
                <a:uLnTx/>
                <a:uFillTx/>
                <a:latin typeface="Noto Sans" panose="020B0502040504020204" pitchFamily="34" charset="0"/>
                <a:ea typeface="Noto Sans" panose="020B0502040504020204" pitchFamily="34" charset="0"/>
                <a:cs typeface="Noto Sans" panose="020B0502040504020204" pitchFamily="34" charset="0"/>
              </a:rPr>
              <a:t>3</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Autonomie</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 i</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ntégration des apprentissages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Exercer son jugement</a:t>
            </a:r>
          </a:p>
        </p:txBody>
      </p:sp>
      <p:sp>
        <p:nvSpPr>
          <p:cNvPr id="11" name="Ellipse 10">
            <a:extLst>
              <a:ext uri="{FF2B5EF4-FFF2-40B4-BE49-F238E27FC236}">
                <a16:creationId xmlns:a16="http://schemas.microsoft.com/office/drawing/2014/main" id="{12633B77-9854-17E5-03DC-82579D3ACA0B}"/>
              </a:ext>
            </a:extLst>
          </p:cNvPr>
          <p:cNvSpPr/>
          <p:nvPr/>
        </p:nvSpPr>
        <p:spPr>
          <a:xfrm>
            <a:off x="2212107" y="3085136"/>
            <a:ext cx="517237" cy="517237"/>
          </a:xfrm>
          <a:prstGeom prst="ellipse">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Noto Sans" panose="020B0502040504020204" pitchFamily="34" charset="0"/>
            </a:endParaRPr>
          </a:p>
        </p:txBody>
      </p:sp>
    </p:spTree>
    <p:extLst>
      <p:ext uri="{BB962C8B-B14F-4D97-AF65-F5344CB8AC3E}">
        <p14:creationId xmlns:p14="http://schemas.microsoft.com/office/powerpoint/2010/main" val="2310945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BF2D3CF-6714-DF7D-CF25-8A58D8F618AA}"/>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4" name="Espace réservé du pied de page 3">
            <a:extLst>
              <a:ext uri="{FF2B5EF4-FFF2-40B4-BE49-F238E27FC236}">
                <a16:creationId xmlns:a16="http://schemas.microsoft.com/office/drawing/2014/main" id="{C570C082-E627-E69E-582E-AA93C4356742}"/>
              </a:ext>
            </a:extLst>
          </p:cNvPr>
          <p:cNvSpPr>
            <a:spLocks noGrp="1"/>
          </p:cNvSpPr>
          <p:nvPr>
            <p:ph type="ftr" sz="quarter" idx="3"/>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5" name="Titre 4">
            <a:extLst>
              <a:ext uri="{FF2B5EF4-FFF2-40B4-BE49-F238E27FC236}">
                <a16:creationId xmlns:a16="http://schemas.microsoft.com/office/drawing/2014/main" id="{98DECA9B-0131-A181-2C62-647362D8B593}"/>
              </a:ext>
            </a:extLst>
          </p:cNvPr>
          <p:cNvSpPr>
            <a:spLocks noGrp="1"/>
          </p:cNvSpPr>
          <p:nvPr>
            <p:ph type="title"/>
          </p:nvPr>
        </p:nvSpPr>
        <p:spPr/>
        <p:txBody>
          <a:bodyPr/>
          <a:lstStyle/>
          <a:p>
            <a:r>
              <a:rPr lang="fr-FR" dirty="0"/>
              <a:t>Activités de réalisation</a:t>
            </a:r>
          </a:p>
        </p:txBody>
      </p:sp>
      <p:grpSp>
        <p:nvGrpSpPr>
          <p:cNvPr id="6" name="Groupe 5">
            <a:extLst>
              <a:ext uri="{FF2B5EF4-FFF2-40B4-BE49-F238E27FC236}">
                <a16:creationId xmlns:a16="http://schemas.microsoft.com/office/drawing/2014/main" id="{2359CAB8-4B79-335F-EDC0-70998E55777A}"/>
              </a:ext>
            </a:extLst>
          </p:cNvPr>
          <p:cNvGrpSpPr/>
          <p:nvPr/>
        </p:nvGrpSpPr>
        <p:grpSpPr>
          <a:xfrm>
            <a:off x="1263722" y="2198669"/>
            <a:ext cx="9965823" cy="3421295"/>
            <a:chOff x="1263722" y="2198669"/>
            <a:chExt cx="9965823" cy="3421295"/>
          </a:xfrm>
        </p:grpSpPr>
        <p:sp>
          <p:nvSpPr>
            <p:cNvPr id="7" name="Flèche droite à entaille 6">
              <a:extLst>
                <a:ext uri="{FF2B5EF4-FFF2-40B4-BE49-F238E27FC236}">
                  <a16:creationId xmlns:a16="http://schemas.microsoft.com/office/drawing/2014/main" id="{5183E712-CEF9-6563-13F1-82B2C43E3686}"/>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latin typeface="Noto Sans" panose="020B0502040504020204" pitchFamily="34" charset="0"/>
              </a:endParaRPr>
            </a:p>
          </p:txBody>
        </p:sp>
        <p:sp>
          <p:nvSpPr>
            <p:cNvPr id="8" name="Forme libre 7">
              <a:extLst>
                <a:ext uri="{FF2B5EF4-FFF2-40B4-BE49-F238E27FC236}">
                  <a16:creationId xmlns:a16="http://schemas.microsoft.com/office/drawing/2014/main" id="{B1020D95-680B-CCC9-7BE1-C180B53676C7}"/>
                </a:ext>
              </a:extLst>
            </p:cNvPr>
            <p:cNvSpPr/>
            <p:nvPr/>
          </p:nvSpPr>
          <p:spPr>
            <a:xfrm>
              <a:off x="1268101"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2400" b="1" kern="1200" dirty="0">
                  <a:solidFill>
                    <a:schemeClr val="tx1">
                      <a:lumMod val="50000"/>
                      <a:lumOff val="50000"/>
                    </a:schemeClr>
                  </a:solidFill>
                  <a:latin typeface="Noto Sans" panose="020B0502040504020204" pitchFamily="34" charset="0"/>
                </a:rPr>
                <a:t>Activité 4 </a:t>
              </a:r>
              <a:br>
                <a:rPr lang="fr-CA" sz="2400" kern="1200" dirty="0">
                  <a:solidFill>
                    <a:schemeClr val="tx1"/>
                  </a:solidFill>
                  <a:latin typeface="Noto Sans" panose="020B0502040504020204" pitchFamily="34" charset="0"/>
                </a:rPr>
              </a:br>
              <a:r>
                <a:rPr lang="fr-CA" sz="2000" kern="1200" dirty="0">
                  <a:solidFill>
                    <a:schemeClr val="tx1"/>
                  </a:solidFill>
                  <a:latin typeface="Noto Sans" panose="020B0502040504020204" pitchFamily="34" charset="0"/>
                </a:rPr>
                <a:t>Les biais</a:t>
              </a:r>
              <a:endParaRPr lang="fr-ES" sz="2000" kern="1200" dirty="0">
                <a:solidFill>
                  <a:schemeClr val="tx1"/>
                </a:solidFill>
                <a:latin typeface="Noto Sans" panose="020B0502040504020204" pitchFamily="34" charset="0"/>
              </a:endParaRPr>
            </a:p>
          </p:txBody>
        </p:sp>
        <p:sp>
          <p:nvSpPr>
            <p:cNvPr id="9" name="Ellipse 8">
              <a:extLst>
                <a:ext uri="{FF2B5EF4-FFF2-40B4-BE49-F238E27FC236}">
                  <a16:creationId xmlns:a16="http://schemas.microsoft.com/office/drawing/2014/main" id="{B9D405D6-80EE-5A65-5141-DAC7AC6ECC2E}"/>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0" name="Forme libre 9">
              <a:extLst>
                <a:ext uri="{FF2B5EF4-FFF2-40B4-BE49-F238E27FC236}">
                  <a16:creationId xmlns:a16="http://schemas.microsoft.com/office/drawing/2014/main" id="{EC1E0428-6499-C476-6D92-6AFA16AA0012}"/>
                </a:ext>
              </a:extLst>
            </p:cNvPr>
            <p:cNvSpPr/>
            <p:nvPr/>
          </p:nvSpPr>
          <p:spPr>
            <a:xfrm>
              <a:off x="4047185" y="4251446"/>
              <a:ext cx="3394062"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2400" b="1" kern="1200" dirty="0">
                  <a:solidFill>
                    <a:schemeClr val="tx1">
                      <a:lumMod val="50000"/>
                      <a:lumOff val="50000"/>
                    </a:schemeClr>
                  </a:solidFill>
                  <a:latin typeface="Noto Sans" panose="020B0502040504020204" pitchFamily="34" charset="0"/>
                </a:rPr>
                <a:t>Activité 5  </a:t>
              </a:r>
              <a:br>
                <a:rPr lang="fr-CA" sz="2400" kern="1200" dirty="0">
                  <a:latin typeface="Noto Sans" panose="020B0502040504020204" pitchFamily="34" charset="0"/>
                </a:rPr>
              </a:br>
              <a:r>
                <a:rPr lang="en-US" sz="2000" kern="1200" dirty="0">
                  <a:latin typeface="Noto Sans" panose="020B0502040504020204" pitchFamily="34" charset="0"/>
                </a:rPr>
                <a:t>Les biais qui entravent </a:t>
              </a:r>
              <a:br>
                <a:rPr lang="en-US" sz="2000" kern="1200" dirty="0">
                  <a:latin typeface="Noto Sans" panose="020B0502040504020204" pitchFamily="34" charset="0"/>
                </a:rPr>
              </a:br>
              <a:r>
                <a:rPr lang="en-US" sz="2000" kern="1200" dirty="0">
                  <a:latin typeface="Noto Sans" panose="020B0502040504020204" pitchFamily="34" charset="0"/>
                </a:rPr>
                <a:t>le jugement</a:t>
              </a:r>
              <a:endParaRPr lang="fr-ES" sz="2000" kern="1200" dirty="0">
                <a:latin typeface="Noto Sans" panose="020B0502040504020204" pitchFamily="34" charset="0"/>
              </a:endParaRPr>
            </a:p>
          </p:txBody>
        </p:sp>
        <p:sp>
          <p:nvSpPr>
            <p:cNvPr id="11" name="Ellipse 10">
              <a:extLst>
                <a:ext uri="{FF2B5EF4-FFF2-40B4-BE49-F238E27FC236}">
                  <a16:creationId xmlns:a16="http://schemas.microsoft.com/office/drawing/2014/main" id="{5569C3BD-9278-0C53-BBB9-C50F0EA19FDF}"/>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2" name="Forme libre 11">
              <a:extLst>
                <a:ext uri="{FF2B5EF4-FFF2-40B4-BE49-F238E27FC236}">
                  <a16:creationId xmlns:a16="http://schemas.microsoft.com/office/drawing/2014/main" id="{15FB9DE1-A88C-90CC-8AA4-6E00116417E2}"/>
                </a:ext>
              </a:extLst>
            </p:cNvPr>
            <p:cNvSpPr/>
            <p:nvPr/>
          </p:nvSpPr>
          <p:spPr>
            <a:xfrm>
              <a:off x="7338105"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b="1" kern="1200" dirty="0" err="1">
                  <a:solidFill>
                    <a:schemeClr val="tx1">
                      <a:lumMod val="50000"/>
                      <a:lumOff val="50000"/>
                    </a:schemeClr>
                  </a:solidFill>
                  <a:latin typeface="Noto Sans" panose="020B0502040504020204" pitchFamily="34" charset="0"/>
                </a:rPr>
                <a:t>Activité</a:t>
              </a:r>
              <a:r>
                <a:rPr lang="en-US" sz="2400" b="1" kern="1200" dirty="0">
                  <a:solidFill>
                    <a:schemeClr val="tx1">
                      <a:lumMod val="50000"/>
                      <a:lumOff val="50000"/>
                    </a:schemeClr>
                  </a:solidFill>
                  <a:latin typeface="Noto Sans" panose="020B0502040504020204" pitchFamily="34" charset="0"/>
                </a:rPr>
                <a:t> 6 </a:t>
              </a:r>
              <a:br>
                <a:rPr lang="en-US" sz="2400" kern="1200" dirty="0">
                  <a:latin typeface="Noto Sans" panose="020B0502040504020204" pitchFamily="34" charset="0"/>
                </a:rPr>
              </a:br>
              <a:r>
                <a:rPr lang="en-US" sz="2000" kern="1200" dirty="0" err="1">
                  <a:latin typeface="Noto Sans" panose="020B0502040504020204" pitchFamily="34" charset="0"/>
                </a:rPr>
                <a:t>Interventions </a:t>
              </a:r>
              <a:br>
                <a:rPr lang="en-US" sz="2000" kern="1200" dirty="0" err="1">
                  <a:latin typeface="Noto Sans" panose="020B0502040504020204" pitchFamily="34" charset="0"/>
                </a:rPr>
              </a:br>
              <a:r>
                <a:rPr lang="en-US" sz="2000" kern="1200" dirty="0" err="1">
                  <a:latin typeface="Noto Sans" panose="020B0502040504020204" pitchFamily="34" charset="0"/>
                </a:rPr>
                <a:t>pour pallier les biais identifiés</a:t>
              </a:r>
              <a:endParaRPr lang="fr-ES" sz="2000" kern="1200" dirty="0">
                <a:latin typeface="Noto Sans" panose="020B0502040504020204" pitchFamily="34" charset="0"/>
              </a:endParaRPr>
            </a:p>
          </p:txBody>
        </p:sp>
        <p:sp>
          <p:nvSpPr>
            <p:cNvPr id="13" name="Ellipse 12">
              <a:extLst>
                <a:ext uri="{FF2B5EF4-FFF2-40B4-BE49-F238E27FC236}">
                  <a16:creationId xmlns:a16="http://schemas.microsoft.com/office/drawing/2014/main" id="{716A7FC8-2C40-D600-AF3D-039D01841D72}"/>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14" name="Image 13">
            <a:extLst>
              <a:ext uri="{FF2B5EF4-FFF2-40B4-BE49-F238E27FC236}">
                <a16:creationId xmlns:a16="http://schemas.microsoft.com/office/drawing/2014/main" id="{50183180-4F31-D6B0-1643-DD046364F9C7}"/>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15" name="Image 14">
            <a:extLst>
              <a:ext uri="{FF2B5EF4-FFF2-40B4-BE49-F238E27FC236}">
                <a16:creationId xmlns:a16="http://schemas.microsoft.com/office/drawing/2014/main" id="{ADA44B1F-92D5-287D-7326-957E66EB9F98}"/>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16" name="Image 15">
            <a:extLst>
              <a:ext uri="{FF2B5EF4-FFF2-40B4-BE49-F238E27FC236}">
                <a16:creationId xmlns:a16="http://schemas.microsoft.com/office/drawing/2014/main" id="{FD609368-7164-A388-F7FD-FDD7CCAF9574}"/>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4000326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EE1B9003-6418-41F4-93E5-B4056AC27E3A}"/>
              </a:ext>
            </a:extLst>
          </p:cNvPr>
          <p:cNvSpPr>
            <a:spLocks noGrp="1"/>
          </p:cNvSpPr>
          <p:nvPr>
            <p:ph type="ftr" sz="quarter" idx="10"/>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3" name="Espace réservé du numéro de diapositive 2">
            <a:extLst>
              <a:ext uri="{FF2B5EF4-FFF2-40B4-BE49-F238E27FC236}">
                <a16:creationId xmlns:a16="http://schemas.microsoft.com/office/drawing/2014/main" id="{7BE9C9F4-263D-4E0D-D1C1-81A6B3353FA4}"/>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4" name="Espace réservé du texte 3">
            <a:extLst>
              <a:ext uri="{FF2B5EF4-FFF2-40B4-BE49-F238E27FC236}">
                <a16:creationId xmlns:a16="http://schemas.microsoft.com/office/drawing/2014/main" id="{CEC52A73-F31C-E25D-55F8-1C475A3C69A1}"/>
              </a:ext>
            </a:extLst>
          </p:cNvPr>
          <p:cNvSpPr>
            <a:spLocks noGrp="1"/>
          </p:cNvSpPr>
          <p:nvPr>
            <p:ph type="body" sz="quarter" idx="14"/>
          </p:nvPr>
        </p:nvSpPr>
        <p:spPr/>
        <p:txBody>
          <a:bodyPr/>
          <a:lstStyle/>
          <a:p>
            <a:pPr lvl="1"/>
            <a:r>
              <a:rPr lang="fr-FR" dirty="0"/>
              <a:t>Comment porter un jugement lorsque…</a:t>
            </a:r>
          </a:p>
        </p:txBody>
      </p:sp>
      <p:sp>
        <p:nvSpPr>
          <p:cNvPr id="5" name="Bulle ronde 4">
            <a:extLst>
              <a:ext uri="{FF2B5EF4-FFF2-40B4-BE49-F238E27FC236}">
                <a16:creationId xmlns:a16="http://schemas.microsoft.com/office/drawing/2014/main" id="{A721FD6E-F394-8EAF-382E-F3CB0F77643C}"/>
              </a:ext>
            </a:extLst>
          </p:cNvPr>
          <p:cNvSpPr/>
          <p:nvPr/>
        </p:nvSpPr>
        <p:spPr>
          <a:xfrm>
            <a:off x="7324115" y="4057720"/>
            <a:ext cx="3197272" cy="1905000"/>
          </a:xfrm>
          <a:prstGeom prst="wedgeEllipseCallou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Noto Sans" panose="020B0502040504020204" pitchFamily="34" charset="0"/>
              <a:ea typeface="Noto Sans" panose="020B0502040504020204" pitchFamily="34" charset="0"/>
              <a:cs typeface="Noto Sans" panose="020B0502040504020204" pitchFamily="34" charset="0"/>
            </a:endParaRPr>
          </a:p>
        </p:txBody>
      </p:sp>
      <p:sp>
        <p:nvSpPr>
          <p:cNvPr id="6" name="Bulle ronde 5">
            <a:extLst>
              <a:ext uri="{FF2B5EF4-FFF2-40B4-BE49-F238E27FC236}">
                <a16:creationId xmlns:a16="http://schemas.microsoft.com/office/drawing/2014/main" id="{37A5C7FD-B7AF-DD12-ED13-759D4589296E}"/>
              </a:ext>
            </a:extLst>
          </p:cNvPr>
          <p:cNvSpPr/>
          <p:nvPr/>
        </p:nvSpPr>
        <p:spPr>
          <a:xfrm>
            <a:off x="1192191" y="1639870"/>
            <a:ext cx="3856453" cy="1505895"/>
          </a:xfrm>
          <a:prstGeom prst="wedgeEllipseCallou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Noto Sans" panose="020B0502040504020204" pitchFamily="34" charset="0"/>
              <a:ea typeface="Noto Sans" panose="020B0502040504020204" pitchFamily="34" charset="0"/>
              <a:cs typeface="Noto Sans" panose="020B0502040504020204" pitchFamily="34" charset="0"/>
            </a:endParaRPr>
          </a:p>
        </p:txBody>
      </p:sp>
      <p:sp>
        <p:nvSpPr>
          <p:cNvPr id="7" name="ZoneTexte 6">
            <a:extLst>
              <a:ext uri="{FF2B5EF4-FFF2-40B4-BE49-F238E27FC236}">
                <a16:creationId xmlns:a16="http://schemas.microsoft.com/office/drawing/2014/main" id="{BE869CD7-675F-BF20-5839-6DC4A22D259B}"/>
              </a:ext>
            </a:extLst>
          </p:cNvPr>
          <p:cNvSpPr txBox="1"/>
          <p:nvPr/>
        </p:nvSpPr>
        <p:spPr>
          <a:xfrm>
            <a:off x="1535571" y="1805065"/>
            <a:ext cx="3048000" cy="1200329"/>
          </a:xfrm>
          <a:prstGeom prst="rect">
            <a:avLst/>
          </a:prstGeom>
          <a:noFill/>
        </p:spPr>
        <p:txBody>
          <a:bodyPr wrap="square" rtlCol="0">
            <a:spAutoFit/>
          </a:bodyPr>
          <a:lstStyle/>
          <a:p>
            <a:pPr algn="ct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1. </a:t>
            </a:r>
            <a:b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Un élève est absent </a:t>
            </a:r>
            <a:b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lors d’une évaluation ?</a:t>
            </a:r>
          </a:p>
          <a:p>
            <a:endParaRPr lang="fr-CA"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Bulle ronde 7">
            <a:extLst>
              <a:ext uri="{FF2B5EF4-FFF2-40B4-BE49-F238E27FC236}">
                <a16:creationId xmlns:a16="http://schemas.microsoft.com/office/drawing/2014/main" id="{BD364F18-B5FE-23B4-EB5D-A5A2C59D27AD}"/>
              </a:ext>
            </a:extLst>
          </p:cNvPr>
          <p:cNvSpPr/>
          <p:nvPr/>
        </p:nvSpPr>
        <p:spPr>
          <a:xfrm>
            <a:off x="7166497" y="1117402"/>
            <a:ext cx="4038600" cy="2146049"/>
          </a:xfrm>
          <a:prstGeom prst="wedgeEllipseCallou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Noto Sans" panose="020B0502040504020204" pitchFamily="34" charset="0"/>
              <a:ea typeface="Noto Sans" panose="020B0502040504020204" pitchFamily="34" charset="0"/>
              <a:cs typeface="Noto Sans" panose="020B0502040504020204" pitchFamily="34" charset="0"/>
            </a:endParaRPr>
          </a:p>
        </p:txBody>
      </p:sp>
      <p:sp>
        <p:nvSpPr>
          <p:cNvPr id="9" name="ZoneTexte 8">
            <a:extLst>
              <a:ext uri="{FF2B5EF4-FFF2-40B4-BE49-F238E27FC236}">
                <a16:creationId xmlns:a16="http://schemas.microsoft.com/office/drawing/2014/main" id="{235A2B27-441D-A018-6309-D4FF1D1FC286}"/>
              </a:ext>
            </a:extLst>
          </p:cNvPr>
          <p:cNvSpPr txBox="1"/>
          <p:nvPr/>
        </p:nvSpPr>
        <p:spPr>
          <a:xfrm>
            <a:off x="7485662" y="1391440"/>
            <a:ext cx="3352800" cy="1754326"/>
          </a:xfrm>
          <a:prstGeom prst="rect">
            <a:avLst/>
          </a:prstGeom>
          <a:noFill/>
        </p:spPr>
        <p:txBody>
          <a:bodyPr wrap="square" rtlCol="0">
            <a:spAutoFit/>
          </a:bodyPr>
          <a:lstStyle/>
          <a:p>
            <a:pPr algn="ctr"/>
            <a:r>
              <a:rPr lang="fr-CA" b="1" dirty="0">
                <a:latin typeface="Noto Sans" panose="020B0502040504020204" pitchFamily="34" charset="0"/>
                <a:ea typeface="Noto Sans" panose="020B0502040504020204" pitchFamily="34" charset="0"/>
                <a:cs typeface="Noto Sans" panose="020B0502040504020204" pitchFamily="34" charset="0"/>
              </a:rPr>
              <a:t>2.</a:t>
            </a:r>
            <a:br>
              <a:rPr lang="fr-CA" b="1" dirty="0">
                <a:latin typeface="Noto Sans" panose="020B0502040504020204" pitchFamily="34" charset="0"/>
                <a:ea typeface="Noto Sans" panose="020B0502040504020204" pitchFamily="34" charset="0"/>
                <a:cs typeface="Noto Sans" panose="020B0502040504020204" pitchFamily="34" charset="0"/>
              </a:rPr>
            </a:br>
            <a:r>
              <a:rPr lang="fr-CA" b="1" dirty="0">
                <a:latin typeface="Noto Sans" panose="020B0502040504020204" pitchFamily="34" charset="0"/>
                <a:ea typeface="Noto Sans" panose="020B0502040504020204" pitchFamily="34" charset="0"/>
                <a:cs typeface="Noto Sans" panose="020B0502040504020204" pitchFamily="34" charset="0"/>
              </a:rPr>
              <a:t>Un élève présent est malade, blessé ou a de trop nombreuses absences </a:t>
            </a:r>
            <a:r>
              <a:rPr lang="fr-CA" b="1">
                <a:latin typeface="Noto Sans" panose="020B0502040504020204" pitchFamily="34" charset="0"/>
                <a:ea typeface="Noto Sans" panose="020B0502040504020204" pitchFamily="34" charset="0"/>
                <a:cs typeface="Noto Sans" panose="020B0502040504020204" pitchFamily="34" charset="0"/>
              </a:rPr>
              <a:t>pendant l’étape ?</a:t>
            </a:r>
            <a:endParaRPr lang="fr-CA" b="1" dirty="0">
              <a:latin typeface="Noto Sans" panose="020B0502040504020204" pitchFamily="34" charset="0"/>
              <a:ea typeface="Noto Sans" panose="020B0502040504020204" pitchFamily="34" charset="0"/>
              <a:cs typeface="Noto Sans" panose="020B0502040504020204" pitchFamily="34" charset="0"/>
            </a:endParaRPr>
          </a:p>
          <a:p>
            <a:endParaRPr lang="fr-CA" dirty="0">
              <a:latin typeface="Noto Sans" panose="020B0502040504020204" pitchFamily="34" charset="0"/>
              <a:ea typeface="Noto Sans" panose="020B0502040504020204" pitchFamily="34" charset="0"/>
              <a:cs typeface="Noto Sans" panose="020B0502040504020204" pitchFamily="34" charset="0"/>
            </a:endParaRPr>
          </a:p>
        </p:txBody>
      </p:sp>
      <p:sp>
        <p:nvSpPr>
          <p:cNvPr id="10" name="Bulle ronde 9">
            <a:extLst>
              <a:ext uri="{FF2B5EF4-FFF2-40B4-BE49-F238E27FC236}">
                <a16:creationId xmlns:a16="http://schemas.microsoft.com/office/drawing/2014/main" id="{32608144-7EF9-2195-974C-B280F250F5F8}"/>
              </a:ext>
            </a:extLst>
          </p:cNvPr>
          <p:cNvSpPr/>
          <p:nvPr/>
        </p:nvSpPr>
        <p:spPr>
          <a:xfrm>
            <a:off x="4367969" y="2760327"/>
            <a:ext cx="3459850" cy="1905000"/>
          </a:xfrm>
          <a:prstGeom prst="wedgeEllipseCallou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Noto Sans" panose="020B0502040504020204" pitchFamily="34" charset="0"/>
              <a:ea typeface="Noto Sans" panose="020B0502040504020204" pitchFamily="34" charset="0"/>
              <a:cs typeface="Noto Sans" panose="020B0502040504020204" pitchFamily="34" charset="0"/>
            </a:endParaRPr>
          </a:p>
        </p:txBody>
      </p:sp>
      <p:sp>
        <p:nvSpPr>
          <p:cNvPr id="11" name="ZoneTexte 10">
            <a:extLst>
              <a:ext uri="{FF2B5EF4-FFF2-40B4-BE49-F238E27FC236}">
                <a16:creationId xmlns:a16="http://schemas.microsoft.com/office/drawing/2014/main" id="{DC8D45A0-7018-0587-3F06-2FB5663F3477}"/>
              </a:ext>
            </a:extLst>
          </p:cNvPr>
          <p:cNvSpPr txBox="1"/>
          <p:nvPr/>
        </p:nvSpPr>
        <p:spPr>
          <a:xfrm>
            <a:off x="4760148" y="2881041"/>
            <a:ext cx="2534688" cy="1754326"/>
          </a:xfrm>
          <a:prstGeom prst="rect">
            <a:avLst/>
          </a:prstGeom>
          <a:noFill/>
        </p:spPr>
        <p:txBody>
          <a:bodyPr wrap="square" rtlCol="0">
            <a:spAutoFit/>
          </a:bodyPr>
          <a:lstStyle/>
          <a:p>
            <a:pPr algn="ct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3. </a:t>
            </a:r>
            <a:b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Un élève remet </a:t>
            </a:r>
            <a:b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un travail en retard ou ne remet pas </a:t>
            </a:r>
            <a:b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le travail ?</a:t>
            </a:r>
          </a:p>
          <a:p>
            <a:endParaRPr lang="fr-CA" dirty="0">
              <a:latin typeface="Noto Sans" panose="020B0502040504020204" pitchFamily="34" charset="0"/>
              <a:ea typeface="Noto Sans" panose="020B0502040504020204" pitchFamily="34" charset="0"/>
              <a:cs typeface="Noto Sans" panose="020B0502040504020204" pitchFamily="34" charset="0"/>
            </a:endParaRPr>
          </a:p>
        </p:txBody>
      </p:sp>
      <p:sp>
        <p:nvSpPr>
          <p:cNvPr id="12" name="Bulle ronde 11">
            <a:extLst>
              <a:ext uri="{FF2B5EF4-FFF2-40B4-BE49-F238E27FC236}">
                <a16:creationId xmlns:a16="http://schemas.microsoft.com/office/drawing/2014/main" id="{C9824E59-38A3-CAE5-BAF5-5B8138371559}"/>
              </a:ext>
            </a:extLst>
          </p:cNvPr>
          <p:cNvSpPr/>
          <p:nvPr/>
        </p:nvSpPr>
        <p:spPr>
          <a:xfrm>
            <a:off x="1697957" y="3758204"/>
            <a:ext cx="2743026" cy="1863477"/>
          </a:xfrm>
          <a:prstGeom prst="wedgeEllipseCallout">
            <a:avLst>
              <a:gd name="adj1" fmla="val -21879"/>
              <a:gd name="adj2" fmla="val 68574"/>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Noto Sans" panose="020B0502040504020204" pitchFamily="34" charset="0"/>
              <a:ea typeface="Noto Sans" panose="020B0502040504020204" pitchFamily="34" charset="0"/>
              <a:cs typeface="Noto Sans" panose="020B0502040504020204" pitchFamily="34" charset="0"/>
            </a:endParaRPr>
          </a:p>
        </p:txBody>
      </p:sp>
      <p:sp>
        <p:nvSpPr>
          <p:cNvPr id="13" name="ZoneTexte 12">
            <a:extLst>
              <a:ext uri="{FF2B5EF4-FFF2-40B4-BE49-F238E27FC236}">
                <a16:creationId xmlns:a16="http://schemas.microsoft.com/office/drawing/2014/main" id="{5B1BAEED-0F5F-E32B-1084-301E38D9E9B3}"/>
              </a:ext>
            </a:extLst>
          </p:cNvPr>
          <p:cNvSpPr txBox="1"/>
          <p:nvPr/>
        </p:nvSpPr>
        <p:spPr>
          <a:xfrm>
            <a:off x="2086842" y="4032724"/>
            <a:ext cx="2059432" cy="1477328"/>
          </a:xfrm>
          <a:prstGeom prst="rect">
            <a:avLst/>
          </a:prstGeom>
          <a:noFill/>
        </p:spPr>
        <p:txBody>
          <a:bodyPr wrap="square" rtlCol="0">
            <a:spAutoFit/>
          </a:bodyPr>
          <a:lstStyle/>
          <a:p>
            <a:pPr algn="ctr"/>
            <a:r>
              <a:rPr lang="fr-CA" b="1" dirty="0">
                <a:latin typeface="Noto Sans" panose="020B0502040504020204" pitchFamily="34" charset="0"/>
                <a:ea typeface="Noto Sans" panose="020B0502040504020204" pitchFamily="34" charset="0"/>
                <a:cs typeface="Noto Sans" panose="020B0502040504020204" pitchFamily="34" charset="0"/>
              </a:rPr>
              <a:t>4. </a:t>
            </a:r>
            <a:br>
              <a:rPr lang="fr-CA" b="1" dirty="0">
                <a:latin typeface="Noto Sans" panose="020B0502040504020204" pitchFamily="34" charset="0"/>
                <a:ea typeface="Noto Sans" panose="020B0502040504020204" pitchFamily="34" charset="0"/>
                <a:cs typeface="Noto Sans" panose="020B0502040504020204" pitchFamily="34" charset="0"/>
              </a:rPr>
            </a:br>
            <a:r>
              <a:rPr lang="fr-CA" b="1" dirty="0">
                <a:latin typeface="Noto Sans" panose="020B0502040504020204" pitchFamily="34" charset="0"/>
                <a:ea typeface="Noto Sans" panose="020B0502040504020204" pitchFamily="34" charset="0"/>
                <a:cs typeface="Noto Sans" panose="020B0502040504020204" pitchFamily="34" charset="0"/>
              </a:rPr>
              <a:t>Un élève triche lors </a:t>
            </a:r>
            <a:r>
              <a:rPr lang="fr-CA" b="1">
                <a:latin typeface="Noto Sans" panose="020B0502040504020204" pitchFamily="34" charset="0"/>
                <a:ea typeface="Noto Sans" panose="020B0502040504020204" pitchFamily="34" charset="0"/>
                <a:cs typeface="Noto Sans" panose="020B0502040504020204" pitchFamily="34" charset="0"/>
              </a:rPr>
              <a:t>d’une évaluation ?</a:t>
            </a:r>
            <a:endParaRPr lang="fr-CA" b="1" dirty="0">
              <a:latin typeface="Noto Sans" panose="020B0502040504020204" pitchFamily="34" charset="0"/>
              <a:ea typeface="Noto Sans" panose="020B0502040504020204" pitchFamily="34" charset="0"/>
              <a:cs typeface="Noto Sans" panose="020B0502040504020204" pitchFamily="34" charset="0"/>
            </a:endParaRPr>
          </a:p>
          <a:p>
            <a:endParaRPr lang="fr-CA" dirty="0">
              <a:latin typeface="Noto Sans" panose="020B0502040504020204" pitchFamily="34" charset="0"/>
              <a:ea typeface="Noto Sans" panose="020B0502040504020204" pitchFamily="34" charset="0"/>
              <a:cs typeface="Noto Sans" panose="020B0502040504020204" pitchFamily="34" charset="0"/>
            </a:endParaRPr>
          </a:p>
        </p:txBody>
      </p:sp>
      <p:sp>
        <p:nvSpPr>
          <p:cNvPr id="14" name="ZoneTexte 13">
            <a:extLst>
              <a:ext uri="{FF2B5EF4-FFF2-40B4-BE49-F238E27FC236}">
                <a16:creationId xmlns:a16="http://schemas.microsoft.com/office/drawing/2014/main" id="{BF52DE35-8837-57B2-5728-6980039E581A}"/>
              </a:ext>
            </a:extLst>
          </p:cNvPr>
          <p:cNvSpPr txBox="1"/>
          <p:nvPr/>
        </p:nvSpPr>
        <p:spPr>
          <a:xfrm>
            <a:off x="7553499" y="4383894"/>
            <a:ext cx="2634350" cy="1477328"/>
          </a:xfrm>
          <a:prstGeom prst="rect">
            <a:avLst/>
          </a:prstGeom>
          <a:noFill/>
        </p:spPr>
        <p:txBody>
          <a:bodyPr wrap="square" rtlCol="0">
            <a:spAutoFit/>
          </a:bodyPr>
          <a:lstStyle/>
          <a:p>
            <a:pPr algn="ctr"/>
            <a:r>
              <a:rPr lang="fr-CA" b="1" dirty="0">
                <a:latin typeface="Noto Sans" panose="020B0502040504020204" pitchFamily="34" charset="0"/>
                <a:ea typeface="Noto Sans" panose="020B0502040504020204" pitchFamily="34" charset="0"/>
                <a:cs typeface="Noto Sans" panose="020B0502040504020204" pitchFamily="34" charset="0"/>
              </a:rPr>
              <a:t>5.</a:t>
            </a:r>
            <a:br>
              <a:rPr lang="fr-CA" b="1" dirty="0">
                <a:latin typeface="Noto Sans" panose="020B0502040504020204" pitchFamily="34" charset="0"/>
                <a:ea typeface="Noto Sans" panose="020B0502040504020204" pitchFamily="34" charset="0"/>
                <a:cs typeface="Noto Sans" panose="020B0502040504020204" pitchFamily="34" charset="0"/>
              </a:rPr>
            </a:br>
            <a:r>
              <a:rPr lang="fr-CA" b="1" dirty="0">
                <a:latin typeface="Noto Sans" panose="020B0502040504020204" pitchFamily="34" charset="0"/>
                <a:ea typeface="Noto Sans" panose="020B0502040504020204" pitchFamily="34" charset="0"/>
                <a:cs typeface="Noto Sans" panose="020B0502040504020204" pitchFamily="34" charset="0"/>
              </a:rPr>
              <a:t>Les élèves ont réalisé un travail </a:t>
            </a:r>
            <a:br>
              <a:rPr lang="fr-CA" b="1" dirty="0">
                <a:latin typeface="Noto Sans" panose="020B0502040504020204" pitchFamily="34" charset="0"/>
                <a:ea typeface="Noto Sans" panose="020B0502040504020204" pitchFamily="34" charset="0"/>
                <a:cs typeface="Noto Sans" panose="020B0502040504020204" pitchFamily="34" charset="0"/>
              </a:rPr>
            </a:br>
            <a:r>
              <a:rPr lang="fr-CA" b="1">
                <a:latin typeface="Noto Sans" panose="020B0502040504020204" pitchFamily="34" charset="0"/>
                <a:ea typeface="Noto Sans" panose="020B0502040504020204" pitchFamily="34" charset="0"/>
                <a:cs typeface="Noto Sans" panose="020B0502040504020204" pitchFamily="34" charset="0"/>
              </a:rPr>
              <a:t>en équipe ?</a:t>
            </a:r>
            <a:endParaRPr lang="fr-CA" b="1" dirty="0">
              <a:latin typeface="Noto Sans" panose="020B0502040504020204" pitchFamily="34" charset="0"/>
              <a:ea typeface="Noto Sans" panose="020B0502040504020204" pitchFamily="34" charset="0"/>
              <a:cs typeface="Noto Sans" panose="020B0502040504020204" pitchFamily="34" charset="0"/>
            </a:endParaRPr>
          </a:p>
          <a:p>
            <a:endParaRPr lang="fr-CA"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14879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EE1B9003-6418-41F4-93E5-B4056AC27E3A}"/>
              </a:ext>
            </a:extLst>
          </p:cNvPr>
          <p:cNvSpPr>
            <a:spLocks noGrp="1"/>
          </p:cNvSpPr>
          <p:nvPr>
            <p:ph type="ftr" sz="quarter" idx="10"/>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3" name="Espace réservé du numéro de diapositive 2">
            <a:extLst>
              <a:ext uri="{FF2B5EF4-FFF2-40B4-BE49-F238E27FC236}">
                <a16:creationId xmlns:a16="http://schemas.microsoft.com/office/drawing/2014/main" id="{7BE9C9F4-263D-4E0D-D1C1-81A6B3353FA4}"/>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4" name="Espace réservé du texte 3">
            <a:extLst>
              <a:ext uri="{FF2B5EF4-FFF2-40B4-BE49-F238E27FC236}">
                <a16:creationId xmlns:a16="http://schemas.microsoft.com/office/drawing/2014/main" id="{CEC52A73-F31C-E25D-55F8-1C475A3C69A1}"/>
              </a:ext>
            </a:extLst>
          </p:cNvPr>
          <p:cNvSpPr>
            <a:spLocks noGrp="1"/>
          </p:cNvSpPr>
          <p:nvPr>
            <p:ph type="body" sz="quarter" idx="14"/>
          </p:nvPr>
        </p:nvSpPr>
        <p:spPr/>
        <p:txBody>
          <a:bodyPr/>
          <a:lstStyle/>
          <a:p>
            <a:pPr lvl="1"/>
            <a:r>
              <a:rPr lang="fr-FR" dirty="0"/>
              <a:t>Comment porter un jugement lorsque…</a:t>
            </a:r>
          </a:p>
        </p:txBody>
      </p:sp>
      <p:pic>
        <p:nvPicPr>
          <p:cNvPr id="15" name="Image 14">
            <a:extLst>
              <a:ext uri="{FF2B5EF4-FFF2-40B4-BE49-F238E27FC236}">
                <a16:creationId xmlns:a16="http://schemas.microsoft.com/office/drawing/2014/main" id="{61C7799B-C014-978F-019B-EDB71AB8D6C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77"/>
          <a:stretch/>
        </p:blipFill>
        <p:spPr>
          <a:xfrm>
            <a:off x="2034871" y="1261167"/>
            <a:ext cx="8399630" cy="47230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235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EE1B9003-6418-41F4-93E5-B4056AC27E3A}"/>
              </a:ext>
            </a:extLst>
          </p:cNvPr>
          <p:cNvSpPr>
            <a:spLocks noGrp="1"/>
          </p:cNvSpPr>
          <p:nvPr>
            <p:ph type="ftr" sz="quarter" idx="10"/>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3" name="Espace réservé du numéro de diapositive 2">
            <a:extLst>
              <a:ext uri="{FF2B5EF4-FFF2-40B4-BE49-F238E27FC236}">
                <a16:creationId xmlns:a16="http://schemas.microsoft.com/office/drawing/2014/main" id="{7BE9C9F4-263D-4E0D-D1C1-81A6B3353FA4}"/>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4" name="Espace réservé du texte 3">
            <a:extLst>
              <a:ext uri="{FF2B5EF4-FFF2-40B4-BE49-F238E27FC236}">
                <a16:creationId xmlns:a16="http://schemas.microsoft.com/office/drawing/2014/main" id="{CEC52A73-F31C-E25D-55F8-1C475A3C69A1}"/>
              </a:ext>
            </a:extLst>
          </p:cNvPr>
          <p:cNvSpPr>
            <a:spLocks noGrp="1"/>
          </p:cNvSpPr>
          <p:nvPr>
            <p:ph type="body" sz="quarter" idx="14"/>
          </p:nvPr>
        </p:nvSpPr>
        <p:spPr/>
        <p:txBody>
          <a:bodyPr/>
          <a:lstStyle/>
          <a:p>
            <a:pPr lvl="1"/>
            <a:r>
              <a:rPr lang="fr-FR" dirty="0"/>
              <a:t>Du jugement à la notation</a:t>
            </a:r>
          </a:p>
        </p:txBody>
      </p:sp>
      <p:sp>
        <p:nvSpPr>
          <p:cNvPr id="5" name="ZoneTexte 4">
            <a:extLst>
              <a:ext uri="{FF2B5EF4-FFF2-40B4-BE49-F238E27FC236}">
                <a16:creationId xmlns:a16="http://schemas.microsoft.com/office/drawing/2014/main" id="{596E7414-AC9D-8FC2-E91E-5FF1FFAE670F}"/>
              </a:ext>
            </a:extLst>
          </p:cNvPr>
          <p:cNvSpPr txBox="1"/>
          <p:nvPr/>
        </p:nvSpPr>
        <p:spPr>
          <a:xfrm>
            <a:off x="902682" y="1316415"/>
            <a:ext cx="10274300" cy="4537974"/>
          </a:xfrm>
          <a:prstGeom prst="rect">
            <a:avLst/>
          </a:prstGeom>
          <a:noFill/>
        </p:spPr>
        <p:txBody>
          <a:bodyPr wrap="square" numCol="2" spcCol="720000" rtlCol="0">
            <a:spAutoFit/>
          </a:bodyPr>
          <a:lstStyle/>
          <a:p>
            <a:pPr marL="342900" indent="-342900">
              <a:lnSpc>
                <a:spcPts val="2600"/>
              </a:lnSpc>
              <a:spcAft>
                <a:spcPts val="1200"/>
              </a:spcAft>
              <a:buClr>
                <a:srgbClr val="FFC000"/>
              </a:buClr>
              <a:buFont typeface="Wingdings" pitchFamily="2" charset="2"/>
              <a:buChar char="§"/>
            </a:pPr>
            <a:r>
              <a:rPr lang="fr-CA" sz="2000" dirty="0">
                <a:latin typeface="Noto Sans" panose="020B0502040504020204" pitchFamily="34"/>
                <a:ea typeface="Noto Sans" panose="020B0502040504020204" pitchFamily="34"/>
                <a:cs typeface="Noto Sans" panose="020B0502040504020204" pitchFamily="34"/>
              </a:rPr>
              <a:t>Un élève qui fait beaucoup d’efforts, qui a une attitude positive se retrouve juste en deçà du seuil </a:t>
            </a:r>
            <a:br>
              <a:rPr lang="fr-CA" sz="2000" dirty="0">
                <a:latin typeface="Noto Sans" panose="020B0502040504020204" pitchFamily="34"/>
                <a:ea typeface="Noto Sans" panose="020B0502040504020204" pitchFamily="34"/>
                <a:cs typeface="Noto Sans" panose="020B0502040504020204" pitchFamily="34"/>
              </a:rPr>
            </a:br>
            <a:r>
              <a:rPr lang="fr-CA" sz="2000" dirty="0">
                <a:latin typeface="Noto Sans" panose="020B0502040504020204" pitchFamily="34"/>
                <a:ea typeface="Noto Sans" panose="020B0502040504020204" pitchFamily="34"/>
                <a:cs typeface="Noto Sans" panose="020B0502040504020204" pitchFamily="34"/>
              </a:rPr>
              <a:t>de réussite.</a:t>
            </a:r>
          </a:p>
          <a:p>
            <a:pPr marL="342900" indent="-342900">
              <a:lnSpc>
                <a:spcPts val="2600"/>
              </a:lnSpc>
              <a:spcAft>
                <a:spcPts val="1200"/>
              </a:spcAft>
              <a:buClr>
                <a:srgbClr val="FFC000"/>
              </a:buClr>
              <a:buFont typeface="Wingdings" pitchFamily="2" charset="2"/>
              <a:buChar char="§"/>
            </a:pPr>
            <a:r>
              <a:rPr lang="fr-CA" sz="2000" dirty="0">
                <a:latin typeface="Noto Sans" panose="020B0502040504020204" pitchFamily="34"/>
                <a:ea typeface="Noto Sans" panose="020B0502040504020204" pitchFamily="34"/>
                <a:cs typeface="Noto Sans" panose="020B0502040504020204" pitchFamily="34"/>
              </a:rPr>
              <a:t>Un élève qui conteste et remet </a:t>
            </a:r>
            <a:br>
              <a:rPr lang="fr-CA" sz="2000" dirty="0">
                <a:latin typeface="Noto Sans" panose="020B0502040504020204" pitchFamily="34"/>
                <a:ea typeface="Noto Sans" panose="020B0502040504020204" pitchFamily="34"/>
                <a:cs typeface="Noto Sans" panose="020B0502040504020204" pitchFamily="34"/>
              </a:rPr>
            </a:br>
            <a:r>
              <a:rPr lang="fr-CA" sz="2000" dirty="0">
                <a:latin typeface="Noto Sans" panose="020B0502040504020204" pitchFamily="34"/>
                <a:ea typeface="Noto Sans" panose="020B0502040504020204" pitchFamily="34"/>
                <a:cs typeface="Noto Sans" panose="020B0502040504020204" pitchFamily="34"/>
              </a:rPr>
              <a:t>la moitié de ses travaux réussit pourtant les tâches les plus complexes.</a:t>
            </a:r>
          </a:p>
          <a:p>
            <a:pPr marL="342900" indent="-342900">
              <a:lnSpc>
                <a:spcPts val="2600"/>
              </a:lnSpc>
              <a:spcAft>
                <a:spcPts val="1200"/>
              </a:spcAft>
              <a:buClr>
                <a:srgbClr val="FFC000"/>
              </a:buClr>
              <a:buFont typeface="Wingdings" pitchFamily="2" charset="2"/>
              <a:buChar char="§"/>
            </a:pPr>
            <a:r>
              <a:rPr lang="fr-CA" sz="2000" dirty="0">
                <a:latin typeface="Noto Sans" panose="020B0502040504020204" pitchFamily="34"/>
                <a:ea typeface="Noto Sans" panose="020B0502040504020204" pitchFamily="34"/>
                <a:cs typeface="Noto Sans" panose="020B0502040504020204" pitchFamily="34"/>
              </a:rPr>
              <a:t>Un élève qui réussit relativement bien tout au long de l’année échoue l’épreuve de fin d’année.</a:t>
            </a:r>
          </a:p>
          <a:p>
            <a:pPr marL="342900" indent="-342900">
              <a:lnSpc>
                <a:spcPts val="2600"/>
              </a:lnSpc>
              <a:spcAft>
                <a:spcPts val="1200"/>
              </a:spcAft>
              <a:buClr>
                <a:srgbClr val="FFC000"/>
              </a:buClr>
              <a:buFont typeface="Wingdings" pitchFamily="2" charset="2"/>
              <a:buChar char="§"/>
            </a:pPr>
            <a:endParaRPr lang="fr-CA" sz="2000" dirty="0">
              <a:solidFill>
                <a:schemeClr val="accent4"/>
              </a:solidFill>
              <a:latin typeface="Noto Sans" panose="020B0502040504020204" pitchFamily="34"/>
              <a:ea typeface="Noto Sans" panose="020B0502040504020204" pitchFamily="34"/>
              <a:cs typeface="Noto Sans" panose="020B0502040504020204" pitchFamily="34"/>
            </a:endParaRPr>
          </a:p>
          <a:p>
            <a:pPr marL="342900" indent="-342900">
              <a:lnSpc>
                <a:spcPts val="2600"/>
              </a:lnSpc>
              <a:spcAft>
                <a:spcPts val="1200"/>
              </a:spcAft>
              <a:buClr>
                <a:srgbClr val="FFC000"/>
              </a:buClr>
              <a:buFont typeface="Wingdings" pitchFamily="2" charset="2"/>
              <a:buChar char="§"/>
            </a:pPr>
            <a:r>
              <a:rPr lang="fr-CA" sz="2000" dirty="0">
                <a:latin typeface="Noto Sans" panose="020B0502040504020204" pitchFamily="34"/>
                <a:ea typeface="Noto Sans" panose="020B0502040504020204" pitchFamily="34"/>
                <a:cs typeface="Noto Sans" panose="020B0502040504020204" pitchFamily="34"/>
              </a:rPr>
              <a:t>Un élève qui a échoué tout au long de l’année se trouve en réussite </a:t>
            </a:r>
            <a:br>
              <a:rPr lang="fr-CA" sz="2000" dirty="0">
                <a:latin typeface="Noto Sans" panose="020B0502040504020204" pitchFamily="34"/>
                <a:ea typeface="Noto Sans" panose="020B0502040504020204" pitchFamily="34"/>
                <a:cs typeface="Noto Sans" panose="020B0502040504020204" pitchFamily="34"/>
              </a:rPr>
            </a:br>
            <a:r>
              <a:rPr lang="fr-CA" sz="2000" dirty="0">
                <a:latin typeface="Noto Sans" panose="020B0502040504020204" pitchFamily="34"/>
                <a:ea typeface="Noto Sans" panose="020B0502040504020204" pitchFamily="34"/>
                <a:cs typeface="Noto Sans" panose="020B0502040504020204" pitchFamily="34"/>
              </a:rPr>
              <a:t>à l’épreuve nationale.</a:t>
            </a:r>
          </a:p>
          <a:p>
            <a:pPr marL="342900" indent="-342900">
              <a:lnSpc>
                <a:spcPts val="2600"/>
              </a:lnSpc>
              <a:spcAft>
                <a:spcPts val="1200"/>
              </a:spcAft>
              <a:buClr>
                <a:srgbClr val="FFC000"/>
              </a:buClr>
              <a:buFont typeface="Wingdings" pitchFamily="2" charset="2"/>
              <a:buChar char="§"/>
            </a:pPr>
            <a:r>
              <a:rPr lang="fr-CA" sz="2000" dirty="0">
                <a:latin typeface="Noto Sans" panose="020B0502040504020204" pitchFamily="34"/>
                <a:ea typeface="Noto Sans" panose="020B0502040504020204" pitchFamily="34"/>
                <a:cs typeface="Noto Sans" panose="020B0502040504020204" pitchFamily="34"/>
              </a:rPr>
              <a:t>Un élève réussit grâce au soutien qui lui a été fourni et n'entreprend pas la tâche lors de l'épreuve nationale.</a:t>
            </a:r>
            <a:endParaRPr lang="fr-CA" sz="2000" dirty="0">
              <a:solidFill>
                <a:schemeClr val="accent4"/>
              </a:solidFill>
              <a:latin typeface="Noto Sans" panose="020B0502040504020204" pitchFamily="34"/>
              <a:ea typeface="Noto Sans" panose="020B0502040504020204" pitchFamily="34"/>
              <a:cs typeface="Noto Sans" panose="020B0502040504020204" pitchFamily="34"/>
            </a:endParaRPr>
          </a:p>
          <a:p>
            <a:pPr marL="342900" indent="-342900">
              <a:lnSpc>
                <a:spcPts val="2600"/>
              </a:lnSpc>
              <a:spcAft>
                <a:spcPts val="1200"/>
              </a:spcAft>
              <a:buClr>
                <a:srgbClr val="FFC000"/>
              </a:buClr>
              <a:buFont typeface="Wingdings" pitchFamily="2" charset="2"/>
              <a:buChar char="§"/>
            </a:pPr>
            <a:r>
              <a:rPr lang="fr-CA" sz="2000" dirty="0">
                <a:latin typeface="Noto Sans" panose="020B0502040504020204" pitchFamily="34"/>
                <a:ea typeface="Noto Sans" panose="020B0502040504020204" pitchFamily="34"/>
                <a:cs typeface="Noto Sans" panose="020B0502040504020204" pitchFamily="34"/>
              </a:rPr>
              <a:t>La majorité des élèves </a:t>
            </a:r>
            <a:br>
              <a:rPr lang="fr-CA" sz="2000" dirty="0">
                <a:latin typeface="Noto Sans" panose="020B0502040504020204" pitchFamily="34"/>
                <a:ea typeface="Noto Sans" panose="020B0502040504020204" pitchFamily="34"/>
                <a:cs typeface="Noto Sans" panose="020B0502040504020204" pitchFamily="34"/>
              </a:rPr>
            </a:br>
            <a:r>
              <a:rPr lang="fr-CA" sz="2000" dirty="0">
                <a:latin typeface="Noto Sans" panose="020B0502040504020204" pitchFamily="34"/>
                <a:ea typeface="Noto Sans" panose="020B0502040504020204" pitchFamily="34"/>
                <a:cs typeface="Noto Sans" panose="020B0502040504020204" pitchFamily="34"/>
              </a:rPr>
              <a:t>d’un groupe/d’un niveau échoue </a:t>
            </a:r>
            <a:br>
              <a:rPr lang="fr-CA" sz="2000" dirty="0">
                <a:latin typeface="Noto Sans" panose="020B0502040504020204" pitchFamily="34"/>
                <a:ea typeface="Noto Sans" panose="020B0502040504020204" pitchFamily="34"/>
                <a:cs typeface="Noto Sans" panose="020B0502040504020204" pitchFamily="34"/>
              </a:rPr>
            </a:br>
            <a:r>
              <a:rPr lang="fr-CA" sz="2000" dirty="0">
                <a:latin typeface="Noto Sans" panose="020B0502040504020204" pitchFamily="34"/>
                <a:ea typeface="Noto Sans" panose="020B0502040504020204" pitchFamily="34"/>
                <a:cs typeface="Noto Sans" panose="020B0502040504020204" pitchFamily="34"/>
              </a:rPr>
              <a:t>à une question donnée ou </a:t>
            </a:r>
            <a:br>
              <a:rPr lang="fr-CA" sz="2000" dirty="0">
                <a:latin typeface="Noto Sans" panose="020B0502040504020204" pitchFamily="34"/>
                <a:ea typeface="Noto Sans" panose="020B0502040504020204" pitchFamily="34"/>
                <a:cs typeface="Noto Sans" panose="020B0502040504020204" pitchFamily="34"/>
              </a:rPr>
            </a:br>
            <a:r>
              <a:rPr lang="fr-CA" sz="2000" dirty="0">
                <a:latin typeface="Noto Sans" panose="020B0502040504020204" pitchFamily="34"/>
                <a:ea typeface="Noto Sans" panose="020B0502040504020204" pitchFamily="34"/>
                <a:cs typeface="Noto Sans" panose="020B0502040504020204" pitchFamily="34"/>
              </a:rPr>
              <a:t>à une tâche donnée.</a:t>
            </a:r>
          </a:p>
        </p:txBody>
      </p:sp>
    </p:spTree>
    <p:extLst>
      <p:ext uri="{BB962C8B-B14F-4D97-AF65-F5344CB8AC3E}">
        <p14:creationId xmlns:p14="http://schemas.microsoft.com/office/powerpoint/2010/main" val="2843226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19F4F16-4C8E-841E-074E-7C65D07C845C}"/>
              </a:ext>
            </a:extLst>
          </p:cNvPr>
          <p:cNvSpPr>
            <a:spLocks noGrp="1"/>
          </p:cNvSpPr>
          <p:nvPr>
            <p:ph type="sldNum" sz="quarter" idx="12"/>
          </p:nvPr>
        </p:nvSpPr>
        <p:spPr/>
        <p:txBody>
          <a:bodyPr/>
          <a:lstStyle/>
          <a:p>
            <a:fld id="{055BF32D-CF4B-1B43-8AA7-7C8BB1DDF0EC}" type="slidenum">
              <a:rPr lang="fr-FR" smtClean="0"/>
              <a:pPr/>
              <a:t>9</a:t>
            </a:fld>
            <a:endParaRPr lang="fr-FR" dirty="0"/>
          </a:p>
        </p:txBody>
      </p:sp>
      <p:sp>
        <p:nvSpPr>
          <p:cNvPr id="3" name="Espace réservé du pied de page 2">
            <a:extLst>
              <a:ext uri="{FF2B5EF4-FFF2-40B4-BE49-F238E27FC236}">
                <a16:creationId xmlns:a16="http://schemas.microsoft.com/office/drawing/2014/main" id="{BE31486F-68C7-CEF8-7416-DE40B75949F1}"/>
              </a:ext>
            </a:extLst>
          </p:cNvPr>
          <p:cNvSpPr>
            <a:spLocks noGrp="1"/>
          </p:cNvSpPr>
          <p:nvPr>
            <p:ph type="ftr" sz="quarter" idx="3"/>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DD7BBC85-16B2-1A77-5BF9-CCF16199C354}"/>
              </a:ext>
            </a:extLst>
          </p:cNvPr>
          <p:cNvSpPr>
            <a:spLocks noGrp="1"/>
          </p:cNvSpPr>
          <p:nvPr>
            <p:ph type="title"/>
          </p:nvPr>
        </p:nvSpPr>
        <p:spPr/>
        <p:txBody>
          <a:bodyPr/>
          <a:lstStyle/>
          <a:p>
            <a:r>
              <a:rPr lang="fr-FR">
                <a:solidFill>
                  <a:srgbClr val="FFC000"/>
                </a:solidFill>
              </a:rPr>
              <a:t>Activité 4</a:t>
            </a:r>
            <a:br>
              <a:rPr lang="fr-FR">
                <a:solidFill>
                  <a:srgbClr val="FFC000"/>
                </a:solidFill>
              </a:rPr>
            </a:br>
            <a:r>
              <a:rPr lang="fr-FR"/>
              <a:t>Les biais</a:t>
            </a:r>
          </a:p>
        </p:txBody>
      </p:sp>
      <p:pic>
        <p:nvPicPr>
          <p:cNvPr id="6" name="Image 5">
            <a:extLst>
              <a:ext uri="{FF2B5EF4-FFF2-40B4-BE49-F238E27FC236}">
                <a16:creationId xmlns:a16="http://schemas.microsoft.com/office/drawing/2014/main" id="{AE4698A8-F8C7-1421-A581-AE23960F9DE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600200" y="840939"/>
            <a:ext cx="6745288" cy="5176121"/>
          </a:xfrm>
          <a:prstGeom prst="rect">
            <a:avLst/>
          </a:prstGeom>
        </p:spPr>
      </p:pic>
    </p:spTree>
    <p:extLst>
      <p:ext uri="{BB962C8B-B14F-4D97-AF65-F5344CB8AC3E}">
        <p14:creationId xmlns:p14="http://schemas.microsoft.com/office/powerpoint/2010/main" val="1669297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19F4F16-4C8E-841E-074E-7C65D07C845C}"/>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3" name="Espace réservé du pied de page 2">
            <a:extLst>
              <a:ext uri="{FF2B5EF4-FFF2-40B4-BE49-F238E27FC236}">
                <a16:creationId xmlns:a16="http://schemas.microsoft.com/office/drawing/2014/main" id="{BE31486F-68C7-CEF8-7416-DE40B75949F1}"/>
              </a:ext>
            </a:extLst>
          </p:cNvPr>
          <p:cNvSpPr>
            <a:spLocks noGrp="1"/>
          </p:cNvSpPr>
          <p:nvPr>
            <p:ph type="ftr" sz="quarter" idx="3"/>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DD7BBC85-16B2-1A77-5BF9-CCF16199C354}"/>
              </a:ext>
            </a:extLst>
          </p:cNvPr>
          <p:cNvSpPr>
            <a:spLocks noGrp="1"/>
          </p:cNvSpPr>
          <p:nvPr>
            <p:ph type="title"/>
          </p:nvPr>
        </p:nvSpPr>
        <p:spPr/>
        <p:txBody>
          <a:bodyPr/>
          <a:lstStyle/>
          <a:p>
            <a:r>
              <a:rPr lang="fr-FR">
                <a:solidFill>
                  <a:srgbClr val="FFC000"/>
                </a:solidFill>
              </a:rPr>
              <a:t>Activité 5</a:t>
            </a:r>
            <a:br>
              <a:rPr lang="fr-FR">
                <a:solidFill>
                  <a:srgbClr val="FFC000"/>
                </a:solidFill>
              </a:rPr>
            </a:br>
            <a:r>
              <a:rPr lang="fr-FR"/>
              <a:t>Les biais qui entravent </a:t>
            </a:r>
            <a:br>
              <a:rPr lang="fr-FR"/>
            </a:br>
            <a:r>
              <a:rPr lang="fr-FR"/>
              <a:t>le jugement</a:t>
            </a:r>
          </a:p>
        </p:txBody>
      </p:sp>
      <p:sp>
        <p:nvSpPr>
          <p:cNvPr id="5" name="Rectangle 4">
            <a:extLst>
              <a:ext uri="{FF2B5EF4-FFF2-40B4-BE49-F238E27FC236}">
                <a16:creationId xmlns:a16="http://schemas.microsoft.com/office/drawing/2014/main" id="{7E733467-B5D1-3D93-8432-5593AEBC7328}"/>
              </a:ext>
            </a:extLst>
          </p:cNvPr>
          <p:cNvSpPr/>
          <p:nvPr/>
        </p:nvSpPr>
        <p:spPr>
          <a:xfrm>
            <a:off x="5884405" y="3105834"/>
            <a:ext cx="4390946" cy="646331"/>
          </a:xfrm>
          <a:prstGeom prst="rect">
            <a:avLst/>
          </a:prstGeom>
        </p:spPr>
        <p:txBody>
          <a:bodyPr wrap="none">
            <a:spAutoFit/>
          </a:bodyPr>
          <a:lstStyle/>
          <a:p>
            <a:r>
              <a:rPr lang="en-US" sz="3600" b="1" dirty="0">
                <a:solidFill>
                  <a:srgbClr val="0070C0"/>
                </a:solidFill>
                <a:latin typeface="Noto Sans" panose="020B0502040504020204" pitchFamily="34"/>
                <a:ea typeface="Noto Sans" panose="020B0502040504020204" pitchFamily="34"/>
                <a:cs typeface="Noto Sans" panose="020B0502040504020204" pitchFamily="34"/>
              </a:rPr>
              <a:t>Mises </a:t>
            </a:r>
            <a:r>
              <a:rPr lang="en-US" sz="3600" b="1" dirty="0" err="1">
                <a:solidFill>
                  <a:srgbClr val="0070C0"/>
                </a:solidFill>
                <a:latin typeface="Noto Sans" panose="020B0502040504020204" pitchFamily="34"/>
                <a:ea typeface="Noto Sans" panose="020B0502040504020204" pitchFamily="34"/>
                <a:cs typeface="Noto Sans" panose="020B0502040504020204" pitchFamily="34"/>
              </a:rPr>
              <a:t>en</a:t>
            </a:r>
            <a:r>
              <a:rPr lang="en-US" sz="3600" b="1" dirty="0">
                <a:solidFill>
                  <a:srgbClr val="0070C0"/>
                </a:solidFill>
                <a:latin typeface="Noto Sans" panose="020B0502040504020204" pitchFamily="34"/>
                <a:ea typeface="Noto Sans" panose="020B0502040504020204" pitchFamily="34"/>
                <a:cs typeface="Noto Sans" panose="020B0502040504020204" pitchFamily="34"/>
              </a:rPr>
              <a:t> situation</a:t>
            </a:r>
          </a:p>
        </p:txBody>
      </p:sp>
    </p:spTree>
    <p:extLst>
      <p:ext uri="{BB962C8B-B14F-4D97-AF65-F5344CB8AC3E}">
        <p14:creationId xmlns:p14="http://schemas.microsoft.com/office/powerpoint/2010/main" val="3366767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56C4589-0355-A214-58F6-176519C71311}"/>
              </a:ext>
            </a:extLst>
          </p:cNvPr>
          <p:cNvSpPr>
            <a:spLocks noGrp="1"/>
          </p:cNvSpPr>
          <p:nvPr>
            <p:ph type="ftr" sz="quarter" idx="10"/>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3" name="Espace réservé du numéro de diapositive 2">
            <a:extLst>
              <a:ext uri="{FF2B5EF4-FFF2-40B4-BE49-F238E27FC236}">
                <a16:creationId xmlns:a16="http://schemas.microsoft.com/office/drawing/2014/main" id="{CC09AEFD-81CE-B8CB-52B6-3135967E2573}"/>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4" name="Espace réservé du contenu vertical 3">
            <a:extLst>
              <a:ext uri="{FF2B5EF4-FFF2-40B4-BE49-F238E27FC236}">
                <a16:creationId xmlns:a16="http://schemas.microsoft.com/office/drawing/2014/main" id="{EC9FAF68-C668-FA19-BE46-32A30F34E856}"/>
              </a:ext>
            </a:extLst>
          </p:cNvPr>
          <p:cNvSpPr>
            <a:spLocks noGrp="1"/>
          </p:cNvSpPr>
          <p:nvPr>
            <p:ph orient="vert" sz="quarter" idx="13"/>
          </p:nvPr>
        </p:nvSpPr>
        <p:spPr/>
        <p:txBody>
          <a:bodyPr>
            <a:normAutofit fontScale="92500" lnSpcReduction="20000"/>
          </a:bodyPr>
          <a:lstStyle/>
          <a:p>
            <a:r>
              <a:rPr lang="fr-FR" b="1">
                <a:solidFill>
                  <a:schemeClr val="bg1"/>
                </a:solidFill>
              </a:rPr>
              <a:t>Activité 5</a:t>
            </a:r>
          </a:p>
        </p:txBody>
      </p:sp>
      <p:sp>
        <p:nvSpPr>
          <p:cNvPr id="5" name="Espace réservé du texte 4">
            <a:extLst>
              <a:ext uri="{FF2B5EF4-FFF2-40B4-BE49-F238E27FC236}">
                <a16:creationId xmlns:a16="http://schemas.microsoft.com/office/drawing/2014/main" id="{4DEB6EBC-4825-EF25-EC31-B9345721D6EA}"/>
              </a:ext>
            </a:extLst>
          </p:cNvPr>
          <p:cNvSpPr>
            <a:spLocks noGrp="1"/>
          </p:cNvSpPr>
          <p:nvPr>
            <p:ph type="body" sz="quarter" idx="14"/>
          </p:nvPr>
        </p:nvSpPr>
        <p:spPr/>
        <p:txBody>
          <a:bodyPr/>
          <a:lstStyle/>
          <a:p>
            <a:pPr lvl="1"/>
            <a:r>
              <a:rPr lang="fr-FR"/>
              <a:t>Mise en situation 1</a:t>
            </a:r>
          </a:p>
        </p:txBody>
      </p:sp>
      <p:sp>
        <p:nvSpPr>
          <p:cNvPr id="6" name="Espace réservé du contenu 7">
            <a:extLst>
              <a:ext uri="{FF2B5EF4-FFF2-40B4-BE49-F238E27FC236}">
                <a16:creationId xmlns:a16="http://schemas.microsoft.com/office/drawing/2014/main" id="{D6A0D7AB-557A-7539-C7C4-17A933835470}"/>
              </a:ext>
            </a:extLst>
          </p:cNvPr>
          <p:cNvSpPr txBox="1">
            <a:spLocks/>
          </p:cNvSpPr>
          <p:nvPr/>
        </p:nvSpPr>
        <p:spPr>
          <a:xfrm>
            <a:off x="1676401" y="1643605"/>
            <a:ext cx="9000000" cy="414373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eiryo" panose="020B0604030504040204" pitchFamily="34" charset="-128"/>
                <a:ea typeface="Meiryo" panose="020B0604030504040204"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eiryo" panose="020B0604030504040204" pitchFamily="34" charset="-128"/>
                <a:ea typeface="Meiryo" panose="020B0604030504040204"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buNone/>
            </a:pPr>
            <a:r>
              <a:rPr lang="fr-FR" sz="2000" dirty="0" err="1">
                <a:latin typeface="Noto Sans" panose="020B0502040504020204" pitchFamily="34"/>
                <a:ea typeface="Noto Sans" panose="020B0502040504020204" pitchFamily="34"/>
                <a:cs typeface="Noto Sans" panose="020B0502040504020204" pitchFamily="34"/>
              </a:rPr>
              <a:t>Wassim</a:t>
            </a:r>
            <a:r>
              <a:rPr lang="fr-FR" sz="2000" dirty="0">
                <a:latin typeface="Noto Sans" panose="020B0502040504020204" pitchFamily="34"/>
                <a:ea typeface="Noto Sans" panose="020B0502040504020204" pitchFamily="34"/>
                <a:cs typeface="Noto Sans" panose="020B0502040504020204" pitchFamily="34"/>
              </a:rPr>
              <a:t> est un enseignant de chimie pour les classes de terminale. Il a plus d’une centaine d’élèves répartis en 5 groupes. Dans les dernières semaines, tous les groupes ont complété des protocoles d’expériences et c’est maintenant à </a:t>
            </a:r>
            <a:r>
              <a:rPr lang="fr-FR" sz="2000" dirty="0" err="1">
                <a:latin typeface="Noto Sans" panose="020B0502040504020204" pitchFamily="34"/>
                <a:ea typeface="Noto Sans" panose="020B0502040504020204" pitchFamily="34"/>
                <a:cs typeface="Noto Sans" panose="020B0502040504020204" pitchFamily="34"/>
              </a:rPr>
              <a:t>Wassim</a:t>
            </a:r>
            <a:r>
              <a:rPr lang="fr-FR" sz="2000" dirty="0">
                <a:latin typeface="Noto Sans" panose="020B0502040504020204" pitchFamily="34"/>
                <a:ea typeface="Noto Sans" panose="020B0502040504020204" pitchFamily="34"/>
                <a:cs typeface="Noto Sans" panose="020B0502040504020204" pitchFamily="34"/>
              </a:rPr>
              <a:t> de les corriger. Il repart donc avec toutes les copies d’élèves et veut les corriger le plus rapidement possible.</a:t>
            </a:r>
          </a:p>
          <a:p>
            <a:pPr marL="0" indent="0">
              <a:lnSpc>
                <a:spcPct val="115000"/>
              </a:lnSpc>
              <a:buNone/>
            </a:pPr>
            <a:r>
              <a:rPr lang="fr-FR" sz="2000" b="1" dirty="0">
                <a:latin typeface="Noto Sans" panose="020B0502040504020204" pitchFamily="34"/>
                <a:ea typeface="Noto Sans" panose="020B0502040504020204" pitchFamily="34"/>
                <a:cs typeface="Noto Sans" panose="020B0502040504020204" pitchFamily="34"/>
              </a:rPr>
              <a:t>Est-ce que certains biais pourraient influencer son jugement ? </a:t>
            </a:r>
            <a:br>
              <a:rPr lang="fr-FR" sz="2000" b="1" dirty="0">
                <a:latin typeface="Noto Sans" panose="020B0502040504020204" pitchFamily="34"/>
                <a:ea typeface="Noto Sans" panose="020B0502040504020204" pitchFamily="34"/>
                <a:cs typeface="Noto Sans" panose="020B0502040504020204" pitchFamily="34"/>
              </a:rPr>
            </a:br>
            <a:r>
              <a:rPr lang="fr-FR" sz="2000" b="1" dirty="0">
                <a:latin typeface="Noto Sans" panose="020B0502040504020204" pitchFamily="34"/>
                <a:ea typeface="Noto Sans" panose="020B0502040504020204" pitchFamily="34"/>
                <a:cs typeface="Noto Sans" panose="020B0502040504020204" pitchFamily="34"/>
              </a:rPr>
              <a:t>Si oui lesquels ?</a:t>
            </a:r>
            <a:endParaRPr lang="fr-CA" sz="2000" dirty="0">
              <a:latin typeface="Noto Sans" panose="020B0502040504020204" pitchFamily="34"/>
              <a:ea typeface="Noto Sans" panose="020B0502040504020204" pitchFamily="34"/>
              <a:cs typeface="Noto Sans" panose="020B0502040504020204" pitchFamily="34"/>
            </a:endParaRPr>
          </a:p>
          <a:p>
            <a:pPr marL="342900" indent="-342900" algn="just">
              <a:lnSpc>
                <a:spcPct val="115000"/>
              </a:lnSpc>
              <a:buFont typeface="Wingdings" pitchFamily="2" charset="2"/>
              <a:buChar char="v"/>
            </a:pPr>
            <a:r>
              <a:rPr lang="fr-FR" sz="2000" b="1" dirty="0">
                <a:solidFill>
                  <a:srgbClr val="C00000"/>
                </a:solidFill>
                <a:effectLst/>
                <a:latin typeface="Noto Sans" panose="020B0502040504020204" pitchFamily="34"/>
                <a:ea typeface="Noto Sans" panose="020B0502040504020204" pitchFamily="34"/>
                <a:cs typeface="Noto Sans" panose="020B0502040504020204" pitchFamily="34"/>
              </a:rPr>
              <a:t>La position de la production de l’élève dans la pile : effet de l’ordre</a:t>
            </a:r>
            <a:endParaRPr lang="fr-CA" sz="2000" b="1" dirty="0">
              <a:solidFill>
                <a:srgbClr val="C00000"/>
              </a:solidFill>
              <a:effectLst/>
              <a:latin typeface="Noto Sans" panose="020B0502040504020204" pitchFamily="34"/>
              <a:ea typeface="Noto Sans" panose="020B0502040504020204" pitchFamily="34"/>
              <a:cs typeface="Noto Sans" panose="020B0502040504020204" pitchFamily="34"/>
            </a:endParaRPr>
          </a:p>
          <a:p>
            <a:pPr marL="342900" indent="-342900" algn="just">
              <a:lnSpc>
                <a:spcPct val="115000"/>
              </a:lnSpc>
              <a:buFont typeface="Wingdings" pitchFamily="2" charset="2"/>
              <a:buChar char="v"/>
            </a:pPr>
            <a:r>
              <a:rPr lang="fr-FR" sz="2000" b="1" dirty="0">
                <a:solidFill>
                  <a:srgbClr val="C00000"/>
                </a:solidFill>
                <a:effectLst/>
                <a:latin typeface="Noto Sans" panose="020B0502040504020204" pitchFamily="34"/>
                <a:ea typeface="Noto Sans" panose="020B0502040504020204" pitchFamily="34"/>
                <a:cs typeface="Noto Sans" panose="020B0502040504020204" pitchFamily="34"/>
              </a:rPr>
              <a:t>La fatigue du correcteur</a:t>
            </a:r>
            <a:endParaRPr lang="fr-CA" sz="2000" b="1" dirty="0">
              <a:solidFill>
                <a:srgbClr val="C00000"/>
              </a:solidFill>
              <a:effectLst/>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3961769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56C4589-0355-A214-58F6-176519C71311}"/>
              </a:ext>
            </a:extLst>
          </p:cNvPr>
          <p:cNvSpPr>
            <a:spLocks noGrp="1"/>
          </p:cNvSpPr>
          <p:nvPr>
            <p:ph type="ftr" sz="quarter" idx="10"/>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3" name="Espace réservé du numéro de diapositive 2">
            <a:extLst>
              <a:ext uri="{FF2B5EF4-FFF2-40B4-BE49-F238E27FC236}">
                <a16:creationId xmlns:a16="http://schemas.microsoft.com/office/drawing/2014/main" id="{CC09AEFD-81CE-B8CB-52B6-3135967E2573}"/>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4" name="Espace réservé du contenu vertical 3">
            <a:extLst>
              <a:ext uri="{FF2B5EF4-FFF2-40B4-BE49-F238E27FC236}">
                <a16:creationId xmlns:a16="http://schemas.microsoft.com/office/drawing/2014/main" id="{EC9FAF68-C668-FA19-BE46-32A30F34E856}"/>
              </a:ext>
            </a:extLst>
          </p:cNvPr>
          <p:cNvSpPr>
            <a:spLocks noGrp="1"/>
          </p:cNvSpPr>
          <p:nvPr>
            <p:ph orient="vert" sz="quarter" idx="13"/>
          </p:nvPr>
        </p:nvSpPr>
        <p:spPr/>
        <p:txBody>
          <a:bodyPr>
            <a:normAutofit fontScale="92500" lnSpcReduction="20000"/>
          </a:bodyPr>
          <a:lstStyle/>
          <a:p>
            <a:r>
              <a:rPr lang="fr-FR" b="1">
                <a:solidFill>
                  <a:schemeClr val="bg1"/>
                </a:solidFill>
              </a:rPr>
              <a:t>Activité 5</a:t>
            </a:r>
          </a:p>
        </p:txBody>
      </p:sp>
      <p:sp>
        <p:nvSpPr>
          <p:cNvPr id="5" name="Espace réservé du texte 4">
            <a:extLst>
              <a:ext uri="{FF2B5EF4-FFF2-40B4-BE49-F238E27FC236}">
                <a16:creationId xmlns:a16="http://schemas.microsoft.com/office/drawing/2014/main" id="{4DEB6EBC-4825-EF25-EC31-B9345721D6EA}"/>
              </a:ext>
            </a:extLst>
          </p:cNvPr>
          <p:cNvSpPr>
            <a:spLocks noGrp="1"/>
          </p:cNvSpPr>
          <p:nvPr>
            <p:ph type="body" sz="quarter" idx="14"/>
          </p:nvPr>
        </p:nvSpPr>
        <p:spPr/>
        <p:txBody>
          <a:bodyPr/>
          <a:lstStyle/>
          <a:p>
            <a:pPr lvl="1"/>
            <a:r>
              <a:rPr lang="fr-FR"/>
              <a:t>Mise en situation 2</a:t>
            </a:r>
          </a:p>
        </p:txBody>
      </p:sp>
      <p:sp>
        <p:nvSpPr>
          <p:cNvPr id="6" name="Espace réservé du contenu 7">
            <a:extLst>
              <a:ext uri="{FF2B5EF4-FFF2-40B4-BE49-F238E27FC236}">
                <a16:creationId xmlns:a16="http://schemas.microsoft.com/office/drawing/2014/main" id="{D6A0D7AB-557A-7539-C7C4-17A933835470}"/>
              </a:ext>
            </a:extLst>
          </p:cNvPr>
          <p:cNvSpPr txBox="1">
            <a:spLocks/>
          </p:cNvSpPr>
          <p:nvPr/>
        </p:nvSpPr>
        <p:spPr>
          <a:xfrm>
            <a:off x="1676399" y="1643605"/>
            <a:ext cx="9000000" cy="414373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eiryo" panose="020B0604030504040204" pitchFamily="34" charset="-128"/>
                <a:ea typeface="Meiryo" panose="020B0604030504040204"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eiryo" panose="020B0604030504040204" pitchFamily="34" charset="-128"/>
                <a:ea typeface="Meiryo" panose="020B0604030504040204"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buNone/>
            </a:pPr>
            <a:r>
              <a:rPr lang="fr-FR" sz="2000" dirty="0" err="1">
                <a:latin typeface="Noto Sans" panose="020B0502040504020204" pitchFamily="34"/>
                <a:ea typeface="Noto Sans" panose="020B0502040504020204" pitchFamily="34"/>
                <a:cs typeface="Noto Sans" panose="020B0502040504020204" pitchFamily="34"/>
              </a:rPr>
              <a:t>Raoul est un nouvel enseignant à l’école primaire de la Dune. Il ne connaît pas les élèves et décide de consulter les dossiers scolaires de chacun des élèves de sa classe. Il peut ainsi avoir une idée des notes qui ont été mises dans leurs précédents bulletins scolaires et il peut également voir si certains élèves ont des besoins particuliers.</a:t>
            </a:r>
          </a:p>
          <a:p>
            <a:pPr marL="0" indent="0">
              <a:lnSpc>
                <a:spcPct val="115000"/>
              </a:lnSpc>
              <a:buNone/>
            </a:pPr>
            <a:r>
              <a:rPr lang="fr-FR" sz="2000" b="1" dirty="0">
                <a:latin typeface="Noto Sans" panose="020B0502040504020204" pitchFamily="34"/>
                <a:ea typeface="Noto Sans" panose="020B0502040504020204" pitchFamily="34"/>
                <a:cs typeface="Noto Sans" panose="020B0502040504020204" pitchFamily="34"/>
              </a:rPr>
              <a:t>Est-ce que certains biais pourraient influencer son jugement ? </a:t>
            </a:r>
            <a:br>
              <a:rPr lang="fr-FR" sz="2000" b="1" dirty="0">
                <a:latin typeface="Noto Sans" panose="020B0502040504020204" pitchFamily="34"/>
                <a:ea typeface="Noto Sans" panose="020B0502040504020204" pitchFamily="34"/>
                <a:cs typeface="Noto Sans" panose="020B0502040504020204" pitchFamily="34"/>
              </a:rPr>
            </a:br>
            <a:r>
              <a:rPr lang="fr-FR" sz="2000" b="1" dirty="0">
                <a:latin typeface="Noto Sans" panose="020B0502040504020204" pitchFamily="34"/>
                <a:ea typeface="Noto Sans" panose="020B0502040504020204" pitchFamily="34"/>
                <a:cs typeface="Noto Sans" panose="020B0502040504020204" pitchFamily="34"/>
              </a:rPr>
              <a:t>Si oui lesquels ?</a:t>
            </a:r>
            <a:endParaRPr lang="fr-CA" sz="2000" dirty="0">
              <a:latin typeface="Noto Sans" panose="020B0502040504020204" pitchFamily="34"/>
              <a:ea typeface="Noto Sans" panose="020B0502040504020204" pitchFamily="34"/>
              <a:cs typeface="Noto Sans" panose="020B0502040504020204" pitchFamily="34"/>
            </a:endParaRPr>
          </a:p>
          <a:p>
            <a:pPr marL="342900" indent="-342900" algn="just">
              <a:lnSpc>
                <a:spcPct val="115000"/>
              </a:lnSpc>
              <a:buFont typeface="Wingdings" pitchFamily="2" charset="2"/>
              <a:buChar char="v"/>
            </a:pPr>
            <a:r>
              <a:rPr lang="fr-FR" sz="2000" b="1" dirty="0">
                <a:solidFill>
                  <a:srgbClr val="C00000"/>
                </a:solidFill>
                <a:effectLst/>
                <a:latin typeface="Noto Sans" panose="020B0502040504020204" pitchFamily="34"/>
                <a:ea typeface="Noto Sans" panose="020B0502040504020204" pitchFamily="34"/>
                <a:cs typeface="Noto Sans" panose="020B0502040504020204" pitchFamily="34"/>
              </a:rPr>
              <a:t>L’effet de contamination</a:t>
            </a:r>
          </a:p>
        </p:txBody>
      </p:sp>
    </p:spTree>
    <p:extLst>
      <p:ext uri="{BB962C8B-B14F-4D97-AF65-F5344CB8AC3E}">
        <p14:creationId xmlns:p14="http://schemas.microsoft.com/office/powerpoint/2010/main" val="1665260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56C4589-0355-A214-58F6-176519C71311}"/>
              </a:ext>
            </a:extLst>
          </p:cNvPr>
          <p:cNvSpPr>
            <a:spLocks noGrp="1"/>
          </p:cNvSpPr>
          <p:nvPr>
            <p:ph type="ftr" sz="quarter" idx="10"/>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3" name="Espace réservé du numéro de diapositive 2">
            <a:extLst>
              <a:ext uri="{FF2B5EF4-FFF2-40B4-BE49-F238E27FC236}">
                <a16:creationId xmlns:a16="http://schemas.microsoft.com/office/drawing/2014/main" id="{CC09AEFD-81CE-B8CB-52B6-3135967E2573}"/>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4" name="Espace réservé du contenu vertical 3">
            <a:extLst>
              <a:ext uri="{FF2B5EF4-FFF2-40B4-BE49-F238E27FC236}">
                <a16:creationId xmlns:a16="http://schemas.microsoft.com/office/drawing/2014/main" id="{EC9FAF68-C668-FA19-BE46-32A30F34E856}"/>
              </a:ext>
            </a:extLst>
          </p:cNvPr>
          <p:cNvSpPr>
            <a:spLocks noGrp="1"/>
          </p:cNvSpPr>
          <p:nvPr>
            <p:ph orient="vert" sz="quarter" idx="13"/>
          </p:nvPr>
        </p:nvSpPr>
        <p:spPr/>
        <p:txBody>
          <a:bodyPr>
            <a:normAutofit fontScale="92500" lnSpcReduction="20000"/>
          </a:bodyPr>
          <a:lstStyle/>
          <a:p>
            <a:r>
              <a:rPr lang="fr-FR" b="1">
                <a:solidFill>
                  <a:schemeClr val="bg1"/>
                </a:solidFill>
              </a:rPr>
              <a:t>Activité 5</a:t>
            </a:r>
          </a:p>
        </p:txBody>
      </p:sp>
      <p:sp>
        <p:nvSpPr>
          <p:cNvPr id="5" name="Espace réservé du texte 4">
            <a:extLst>
              <a:ext uri="{FF2B5EF4-FFF2-40B4-BE49-F238E27FC236}">
                <a16:creationId xmlns:a16="http://schemas.microsoft.com/office/drawing/2014/main" id="{4DEB6EBC-4825-EF25-EC31-B9345721D6EA}"/>
              </a:ext>
            </a:extLst>
          </p:cNvPr>
          <p:cNvSpPr>
            <a:spLocks noGrp="1"/>
          </p:cNvSpPr>
          <p:nvPr>
            <p:ph type="body" sz="quarter" idx="14"/>
          </p:nvPr>
        </p:nvSpPr>
        <p:spPr/>
        <p:txBody>
          <a:bodyPr/>
          <a:lstStyle/>
          <a:p>
            <a:pPr lvl="1"/>
            <a:r>
              <a:rPr lang="fr-FR"/>
              <a:t>Mise en situation 3</a:t>
            </a:r>
          </a:p>
        </p:txBody>
      </p:sp>
      <p:sp>
        <p:nvSpPr>
          <p:cNvPr id="6" name="Espace réservé du contenu 7">
            <a:extLst>
              <a:ext uri="{FF2B5EF4-FFF2-40B4-BE49-F238E27FC236}">
                <a16:creationId xmlns:a16="http://schemas.microsoft.com/office/drawing/2014/main" id="{D6A0D7AB-557A-7539-C7C4-17A933835470}"/>
              </a:ext>
            </a:extLst>
          </p:cNvPr>
          <p:cNvSpPr txBox="1">
            <a:spLocks/>
          </p:cNvSpPr>
          <p:nvPr/>
        </p:nvSpPr>
        <p:spPr>
          <a:xfrm>
            <a:off x="1676400" y="1643605"/>
            <a:ext cx="9000000" cy="414373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eiryo" panose="020B0604030504040204" pitchFamily="34" charset="-128"/>
                <a:ea typeface="Meiryo" panose="020B0604030504040204"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eiryo" panose="020B0604030504040204" pitchFamily="34" charset="-128"/>
                <a:ea typeface="Meiryo" panose="020B0604030504040204"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buNone/>
            </a:pPr>
            <a:r>
              <a:rPr lang="fr-FR" sz="2000" dirty="0">
                <a:latin typeface="Noto Sans" panose="020B0502040504020204" pitchFamily="34"/>
                <a:ea typeface="Noto Sans" panose="020B0502040504020204" pitchFamily="34"/>
                <a:cs typeface="Noto Sans" panose="020B0502040504020204" pitchFamily="34"/>
              </a:rPr>
              <a:t>Rama est enseignante de musique. Elle adore lorsque les élèves jouent d’un instrument. Tout au long de l’étape scolaire, elle collecte des observations et des enregistrements lors de leurs prestations musicales. Maintenant, elle doit poser un jugement final et pour ce faire, elle utilise une grille qu’elle a elle-même construite. Alors qu’elle est rendue au 10</a:t>
            </a:r>
            <a:r>
              <a:rPr lang="fr-FR" sz="2000" baseline="30000" dirty="0">
                <a:latin typeface="Noto Sans" panose="020B0502040504020204" pitchFamily="34"/>
                <a:ea typeface="Noto Sans" panose="020B0502040504020204" pitchFamily="34"/>
                <a:cs typeface="Noto Sans" panose="020B0502040504020204" pitchFamily="34"/>
              </a:rPr>
              <a:t>e</a:t>
            </a:r>
            <a:r>
              <a:rPr lang="fr-FR" sz="2000" dirty="0">
                <a:latin typeface="Noto Sans" panose="020B0502040504020204" pitchFamily="34"/>
                <a:ea typeface="Noto Sans" panose="020B0502040504020204" pitchFamily="34"/>
                <a:cs typeface="Noto Sans" panose="020B0502040504020204" pitchFamily="34"/>
              </a:rPr>
              <a:t> élève, elle réalise que ce dernier a une énergie contagieuse lorsqu’il joue de la musique et cela vient grandement teinter son appréciation de la prestation, alors que l’énergie n’est pas un critère </a:t>
            </a:r>
            <a:r>
              <a:rPr lang="fr-FR" sz="2000">
                <a:latin typeface="Noto Sans" panose="020B0502040504020204" pitchFamily="34"/>
                <a:ea typeface="Noto Sans" panose="020B0502040504020204" pitchFamily="34"/>
                <a:cs typeface="Noto Sans" panose="020B0502040504020204" pitchFamily="34"/>
              </a:rPr>
              <a:t>d’évaluation.</a:t>
            </a:r>
            <a:endParaRPr lang="fr-FR" sz="2000" dirty="0">
              <a:latin typeface="Noto Sans" panose="020B0502040504020204" pitchFamily="34"/>
              <a:ea typeface="Noto Sans" panose="020B0502040504020204" pitchFamily="34"/>
              <a:cs typeface="Noto Sans" panose="020B0502040504020204" pitchFamily="34"/>
            </a:endParaRPr>
          </a:p>
          <a:p>
            <a:pPr marL="0" indent="0" algn="just">
              <a:lnSpc>
                <a:spcPct val="115000"/>
              </a:lnSpc>
              <a:buNone/>
            </a:pPr>
            <a:r>
              <a:rPr lang="fr-FR" sz="2000" b="1" dirty="0">
                <a:latin typeface="Noto Sans" panose="020B0502040504020204" pitchFamily="34"/>
                <a:ea typeface="Noto Sans" panose="020B0502040504020204" pitchFamily="34"/>
                <a:cs typeface="Noto Sans" panose="020B0502040504020204" pitchFamily="34"/>
              </a:rPr>
              <a:t>Est-elle en train de succomber à </a:t>
            </a:r>
            <a:r>
              <a:rPr lang="fr-FR" sz="2000" b="1">
                <a:latin typeface="Noto Sans" panose="020B0502040504020204" pitchFamily="34"/>
                <a:ea typeface="Noto Sans" panose="020B0502040504020204" pitchFamily="34"/>
                <a:cs typeface="Noto Sans" panose="020B0502040504020204" pitchFamily="34"/>
              </a:rPr>
              <a:t>un biais ? </a:t>
            </a:r>
            <a:r>
              <a:rPr lang="fr-FR" sz="2000" b="1" dirty="0">
                <a:latin typeface="Noto Sans" panose="020B0502040504020204" pitchFamily="34"/>
                <a:ea typeface="Noto Sans" panose="020B0502040504020204" pitchFamily="34"/>
                <a:cs typeface="Noto Sans" panose="020B0502040504020204" pitchFamily="34"/>
              </a:rPr>
              <a:t>Si </a:t>
            </a:r>
            <a:r>
              <a:rPr lang="fr-FR" sz="2000" b="1">
                <a:latin typeface="Noto Sans" panose="020B0502040504020204" pitchFamily="34"/>
                <a:ea typeface="Noto Sans" panose="020B0502040504020204" pitchFamily="34"/>
                <a:cs typeface="Noto Sans" panose="020B0502040504020204" pitchFamily="34"/>
              </a:rPr>
              <a:t>oui lequel ?</a:t>
            </a:r>
          </a:p>
          <a:p>
            <a:pPr marL="342900" indent="-342900" algn="just">
              <a:lnSpc>
                <a:spcPct val="115000"/>
              </a:lnSpc>
              <a:buFont typeface="Wingdings" pitchFamily="2" charset="2"/>
              <a:buChar char="v"/>
            </a:pPr>
            <a:r>
              <a:rPr lang="fr-FR" sz="2000" b="1" dirty="0">
                <a:solidFill>
                  <a:srgbClr val="C00000"/>
                </a:solidFill>
                <a:latin typeface="Noto Sans" panose="020B0502040504020204" pitchFamily="34"/>
                <a:ea typeface="Noto Sans" panose="020B0502040504020204" pitchFamily="34"/>
                <a:cs typeface="Noto Sans" panose="020B0502040504020204" pitchFamily="34"/>
              </a:rPr>
              <a:t>Les attentes et les </a:t>
            </a:r>
            <a:r>
              <a:rPr lang="fr-FR" sz="2000" b="1">
                <a:solidFill>
                  <a:srgbClr val="C00000"/>
                </a:solidFill>
                <a:latin typeface="Noto Sans" panose="020B0502040504020204" pitchFamily="34"/>
                <a:ea typeface="Noto Sans" panose="020B0502040504020204" pitchFamily="34"/>
                <a:cs typeface="Noto Sans" panose="020B0502040504020204" pitchFamily="34"/>
              </a:rPr>
              <a:t>critères émergents</a:t>
            </a:r>
            <a:endParaRPr lang="fr-FR" sz="2000" b="1" dirty="0">
              <a:solidFill>
                <a:srgbClr val="C00000"/>
              </a:solidFill>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3410208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56C4589-0355-A214-58F6-176519C71311}"/>
              </a:ext>
            </a:extLst>
          </p:cNvPr>
          <p:cNvSpPr>
            <a:spLocks noGrp="1"/>
          </p:cNvSpPr>
          <p:nvPr>
            <p:ph type="ftr" sz="quarter" idx="10"/>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3" name="Espace réservé du numéro de diapositive 2">
            <a:extLst>
              <a:ext uri="{FF2B5EF4-FFF2-40B4-BE49-F238E27FC236}">
                <a16:creationId xmlns:a16="http://schemas.microsoft.com/office/drawing/2014/main" id="{CC09AEFD-81CE-B8CB-52B6-3135967E2573}"/>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4" name="Espace réservé du contenu vertical 3">
            <a:extLst>
              <a:ext uri="{FF2B5EF4-FFF2-40B4-BE49-F238E27FC236}">
                <a16:creationId xmlns:a16="http://schemas.microsoft.com/office/drawing/2014/main" id="{EC9FAF68-C668-FA19-BE46-32A30F34E856}"/>
              </a:ext>
            </a:extLst>
          </p:cNvPr>
          <p:cNvSpPr>
            <a:spLocks noGrp="1"/>
          </p:cNvSpPr>
          <p:nvPr>
            <p:ph orient="vert" sz="quarter" idx="13"/>
          </p:nvPr>
        </p:nvSpPr>
        <p:spPr/>
        <p:txBody>
          <a:bodyPr>
            <a:normAutofit fontScale="92500" lnSpcReduction="20000"/>
          </a:bodyPr>
          <a:lstStyle/>
          <a:p>
            <a:r>
              <a:rPr lang="fr-FR" b="1">
                <a:solidFill>
                  <a:schemeClr val="bg1"/>
                </a:solidFill>
              </a:rPr>
              <a:t>Activité 5</a:t>
            </a:r>
          </a:p>
        </p:txBody>
      </p:sp>
      <p:sp>
        <p:nvSpPr>
          <p:cNvPr id="5" name="Espace réservé du texte 4">
            <a:extLst>
              <a:ext uri="{FF2B5EF4-FFF2-40B4-BE49-F238E27FC236}">
                <a16:creationId xmlns:a16="http://schemas.microsoft.com/office/drawing/2014/main" id="{4DEB6EBC-4825-EF25-EC31-B9345721D6EA}"/>
              </a:ext>
            </a:extLst>
          </p:cNvPr>
          <p:cNvSpPr>
            <a:spLocks noGrp="1"/>
          </p:cNvSpPr>
          <p:nvPr>
            <p:ph type="body" sz="quarter" idx="14"/>
          </p:nvPr>
        </p:nvSpPr>
        <p:spPr/>
        <p:txBody>
          <a:bodyPr/>
          <a:lstStyle/>
          <a:p>
            <a:pPr lvl="1"/>
            <a:r>
              <a:rPr lang="fr-FR"/>
              <a:t>Mise en situation 4</a:t>
            </a:r>
          </a:p>
        </p:txBody>
      </p:sp>
      <p:sp>
        <p:nvSpPr>
          <p:cNvPr id="6" name="Espace réservé du contenu 7">
            <a:extLst>
              <a:ext uri="{FF2B5EF4-FFF2-40B4-BE49-F238E27FC236}">
                <a16:creationId xmlns:a16="http://schemas.microsoft.com/office/drawing/2014/main" id="{D6A0D7AB-557A-7539-C7C4-17A933835470}"/>
              </a:ext>
            </a:extLst>
          </p:cNvPr>
          <p:cNvSpPr txBox="1">
            <a:spLocks/>
          </p:cNvSpPr>
          <p:nvPr/>
        </p:nvSpPr>
        <p:spPr>
          <a:xfrm>
            <a:off x="1676400" y="1643605"/>
            <a:ext cx="9000000" cy="414373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eiryo" panose="020B0604030504040204" pitchFamily="34" charset="-128"/>
                <a:ea typeface="Meiryo" panose="020B0604030504040204"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eiryo" panose="020B0604030504040204" pitchFamily="34" charset="-128"/>
                <a:ea typeface="Meiryo" panose="020B0604030504040204"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buNone/>
            </a:pPr>
            <a:r>
              <a:rPr lang="fr-FR" sz="2000" dirty="0">
                <a:latin typeface="Noto Sans" panose="020B0502040504020204" pitchFamily="34"/>
                <a:ea typeface="Noto Sans" panose="020B0502040504020204" pitchFamily="34"/>
                <a:cs typeface="Noto Sans" panose="020B0502040504020204" pitchFamily="34"/>
              </a:rPr>
              <a:t>Hervé enseigne dans une classe de maternelle. Depuis quelque temps, il remarque que certains élèves ne respectent pas les règles d’hygiène à l’école. Leurs vêtements sont sales, et leurs souliers usés. D’autres cependant, sont toujours bien mis et leur matériel est en </a:t>
            </a:r>
            <a:r>
              <a:rPr lang="fr-FR" sz="2000">
                <a:latin typeface="Noto Sans" panose="020B0502040504020204" pitchFamily="34"/>
                <a:ea typeface="Noto Sans" panose="020B0502040504020204" pitchFamily="34"/>
                <a:cs typeface="Noto Sans" panose="020B0502040504020204" pitchFamily="34"/>
              </a:rPr>
              <a:t>ordre.</a:t>
            </a:r>
            <a:endParaRPr lang="fr-FR" sz="2000" dirty="0">
              <a:latin typeface="Noto Sans" panose="020B0502040504020204" pitchFamily="34"/>
              <a:ea typeface="Noto Sans" panose="020B0502040504020204" pitchFamily="34"/>
              <a:cs typeface="Noto Sans" panose="020B0502040504020204" pitchFamily="34"/>
            </a:endParaRPr>
          </a:p>
          <a:p>
            <a:pPr marL="0" indent="0">
              <a:lnSpc>
                <a:spcPct val="115000"/>
              </a:lnSpc>
              <a:buNone/>
            </a:pPr>
            <a:r>
              <a:rPr lang="fr-FR" sz="2000" b="1" dirty="0">
                <a:latin typeface="Noto Sans" panose="020B0502040504020204" pitchFamily="34"/>
                <a:ea typeface="Noto Sans" panose="020B0502040504020204" pitchFamily="34"/>
                <a:cs typeface="Noto Sans" panose="020B0502040504020204" pitchFamily="34"/>
              </a:rPr>
              <a:t>Est-ce que certains biais pourraient influencer </a:t>
            </a:r>
            <a:r>
              <a:rPr lang="fr-FR" sz="2000" b="1">
                <a:latin typeface="Noto Sans" panose="020B0502040504020204" pitchFamily="34"/>
                <a:ea typeface="Noto Sans" panose="020B0502040504020204" pitchFamily="34"/>
                <a:cs typeface="Noto Sans" panose="020B0502040504020204" pitchFamily="34"/>
              </a:rPr>
              <a:t>son jugement ? </a:t>
            </a:r>
            <a:br>
              <a:rPr lang="fr-FR" sz="2000" b="1">
                <a:latin typeface="Noto Sans" panose="020B0502040504020204" pitchFamily="34"/>
                <a:ea typeface="Noto Sans" panose="020B0502040504020204" pitchFamily="34"/>
                <a:cs typeface="Noto Sans" panose="020B0502040504020204" pitchFamily="34"/>
              </a:rPr>
            </a:br>
            <a:r>
              <a:rPr lang="fr-FR" sz="2000" b="1" dirty="0">
                <a:latin typeface="Noto Sans" panose="020B0502040504020204" pitchFamily="34"/>
                <a:ea typeface="Noto Sans" panose="020B0502040504020204" pitchFamily="34"/>
                <a:cs typeface="Noto Sans" panose="020B0502040504020204" pitchFamily="34"/>
              </a:rPr>
              <a:t>Si </a:t>
            </a:r>
            <a:r>
              <a:rPr lang="fr-FR" sz="2000" b="1">
                <a:latin typeface="Noto Sans" panose="020B0502040504020204" pitchFamily="34"/>
                <a:ea typeface="Noto Sans" panose="020B0502040504020204" pitchFamily="34"/>
                <a:cs typeface="Noto Sans" panose="020B0502040504020204" pitchFamily="34"/>
              </a:rPr>
              <a:t>oui lesquels ?</a:t>
            </a:r>
          </a:p>
          <a:p>
            <a:pPr marL="342900" indent="-342900" algn="just">
              <a:lnSpc>
                <a:spcPct val="115000"/>
              </a:lnSpc>
              <a:buFont typeface="Wingdings" pitchFamily="2" charset="2"/>
              <a:buChar char="v"/>
            </a:pPr>
            <a:r>
              <a:rPr lang="fr-FR" sz="2000" b="1" dirty="0">
                <a:solidFill>
                  <a:srgbClr val="C00000"/>
                </a:solidFill>
                <a:latin typeface="Noto Sans" panose="020B0502040504020204" pitchFamily="34"/>
                <a:ea typeface="Noto Sans" panose="020B0502040504020204" pitchFamily="34"/>
                <a:cs typeface="Noto Sans" panose="020B0502040504020204" pitchFamily="34"/>
              </a:rPr>
              <a:t>L’effet </a:t>
            </a:r>
            <a:r>
              <a:rPr lang="fr-FR" sz="2000" b="1">
                <a:solidFill>
                  <a:srgbClr val="C00000"/>
                </a:solidFill>
                <a:latin typeface="Noto Sans" panose="020B0502040504020204" pitchFamily="34"/>
                <a:ea typeface="Noto Sans" panose="020B0502040504020204" pitchFamily="34"/>
                <a:cs typeface="Noto Sans" panose="020B0502040504020204" pitchFamily="34"/>
              </a:rPr>
              <a:t>de Halo</a:t>
            </a:r>
            <a:endParaRPr lang="fr-FR" sz="2000" b="1" dirty="0">
              <a:solidFill>
                <a:srgbClr val="C00000"/>
              </a:solidFill>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774242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19F4F16-4C8E-841E-074E-7C65D07C845C}"/>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3" name="Espace réservé du pied de page 2">
            <a:extLst>
              <a:ext uri="{FF2B5EF4-FFF2-40B4-BE49-F238E27FC236}">
                <a16:creationId xmlns:a16="http://schemas.microsoft.com/office/drawing/2014/main" id="{BE31486F-68C7-CEF8-7416-DE40B75949F1}"/>
              </a:ext>
            </a:extLst>
          </p:cNvPr>
          <p:cNvSpPr>
            <a:spLocks noGrp="1"/>
          </p:cNvSpPr>
          <p:nvPr>
            <p:ph type="ftr" sz="quarter" idx="3"/>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DD7BBC85-16B2-1A77-5BF9-CCF16199C354}"/>
              </a:ext>
            </a:extLst>
          </p:cNvPr>
          <p:cNvSpPr>
            <a:spLocks noGrp="1"/>
          </p:cNvSpPr>
          <p:nvPr>
            <p:ph type="title"/>
          </p:nvPr>
        </p:nvSpPr>
        <p:spPr/>
        <p:txBody>
          <a:bodyPr/>
          <a:lstStyle/>
          <a:p>
            <a:r>
              <a:rPr lang="fr-FR">
                <a:solidFill>
                  <a:srgbClr val="FFC000"/>
                </a:solidFill>
              </a:rPr>
              <a:t>Activité 6</a:t>
            </a:r>
            <a:br>
              <a:rPr lang="fr-FR">
                <a:solidFill>
                  <a:srgbClr val="FFC000"/>
                </a:solidFill>
              </a:rPr>
            </a:br>
            <a:r>
              <a:rPr lang="fr-FR"/>
              <a:t>Interventions pour pallier les biais identifiés</a:t>
            </a:r>
          </a:p>
        </p:txBody>
      </p:sp>
      <p:sp>
        <p:nvSpPr>
          <p:cNvPr id="5" name="Rectangle 4">
            <a:extLst>
              <a:ext uri="{FF2B5EF4-FFF2-40B4-BE49-F238E27FC236}">
                <a16:creationId xmlns:a16="http://schemas.microsoft.com/office/drawing/2014/main" id="{7E733467-B5D1-3D93-8432-5593AEBC7328}"/>
              </a:ext>
            </a:extLst>
          </p:cNvPr>
          <p:cNvSpPr/>
          <p:nvPr/>
        </p:nvSpPr>
        <p:spPr>
          <a:xfrm>
            <a:off x="4734383" y="2700720"/>
            <a:ext cx="6611105" cy="1200329"/>
          </a:xfrm>
          <a:prstGeom prst="rect">
            <a:avLst/>
          </a:prstGeom>
        </p:spPr>
        <p:txBody>
          <a:bodyPr wrap="none">
            <a:spAutoFit/>
          </a:bodyPr>
          <a:lstStyle/>
          <a:p>
            <a:pPr algn="ctr"/>
            <a:r>
              <a:rPr lang="en-US" sz="3600" b="1" dirty="0">
                <a:solidFill>
                  <a:srgbClr val="0070C0"/>
                </a:solidFill>
                <a:latin typeface="Noto Sans" panose="020B0502040504020204" pitchFamily="34"/>
                <a:ea typeface="Noto Sans" panose="020B0502040504020204" pitchFamily="34"/>
                <a:cs typeface="Noto Sans" panose="020B0502040504020204" pitchFamily="34"/>
              </a:rPr>
              <a:t>Exemple : </a:t>
            </a:r>
            <a:br>
              <a:rPr lang="en-US" sz="3600" b="1" dirty="0">
                <a:solidFill>
                  <a:srgbClr val="0070C0"/>
                </a:solidFill>
                <a:latin typeface="Noto Sans" panose="020B0502040504020204" pitchFamily="34"/>
                <a:ea typeface="Noto Sans" panose="020B0502040504020204" pitchFamily="34"/>
                <a:cs typeface="Noto Sans" panose="020B0502040504020204" pitchFamily="34"/>
              </a:rPr>
            </a:br>
            <a:r>
              <a:rPr lang="en-US" sz="3600" b="1" dirty="0">
                <a:solidFill>
                  <a:srgbClr val="0070C0"/>
                </a:solidFill>
                <a:latin typeface="Noto Sans" panose="020B0502040504020204" pitchFamily="34"/>
                <a:ea typeface="Noto Sans" panose="020B0502040504020204" pitchFamily="34"/>
                <a:cs typeface="Noto Sans" panose="020B0502040504020204" pitchFamily="34"/>
              </a:rPr>
              <a:t>Ajout d’un critère émergent</a:t>
            </a:r>
          </a:p>
        </p:txBody>
      </p:sp>
    </p:spTree>
    <p:extLst>
      <p:ext uri="{BB962C8B-B14F-4D97-AF65-F5344CB8AC3E}">
        <p14:creationId xmlns:p14="http://schemas.microsoft.com/office/powerpoint/2010/main" val="3781711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56C4589-0355-A214-58F6-176519C71311}"/>
              </a:ext>
            </a:extLst>
          </p:cNvPr>
          <p:cNvSpPr>
            <a:spLocks noGrp="1"/>
          </p:cNvSpPr>
          <p:nvPr>
            <p:ph type="ftr" sz="quarter" idx="10"/>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3" name="Espace réservé du numéro de diapositive 2">
            <a:extLst>
              <a:ext uri="{FF2B5EF4-FFF2-40B4-BE49-F238E27FC236}">
                <a16:creationId xmlns:a16="http://schemas.microsoft.com/office/drawing/2014/main" id="{CC09AEFD-81CE-B8CB-52B6-3135967E2573}"/>
              </a:ext>
            </a:extLst>
          </p:cNvPr>
          <p:cNvSpPr>
            <a:spLocks noGrp="1"/>
          </p:cNvSpPr>
          <p:nvPr>
            <p:ph type="sldNum" sz="quarter" idx="12"/>
          </p:nvPr>
        </p:nvSpPr>
        <p:spPr/>
        <p:txBody>
          <a:bodyPr/>
          <a:lstStyle/>
          <a:p>
            <a:fld id="{055BF32D-CF4B-1B43-8AA7-7C8BB1DDF0EC}" type="slidenum">
              <a:rPr lang="fr-FR" smtClean="0"/>
              <a:pPr/>
              <a:t>16</a:t>
            </a:fld>
            <a:endParaRPr lang="fr-FR" dirty="0"/>
          </a:p>
        </p:txBody>
      </p:sp>
      <p:sp>
        <p:nvSpPr>
          <p:cNvPr id="4" name="Espace réservé du contenu vertical 3">
            <a:extLst>
              <a:ext uri="{FF2B5EF4-FFF2-40B4-BE49-F238E27FC236}">
                <a16:creationId xmlns:a16="http://schemas.microsoft.com/office/drawing/2014/main" id="{EC9FAF68-C668-FA19-BE46-32A30F34E856}"/>
              </a:ext>
            </a:extLst>
          </p:cNvPr>
          <p:cNvSpPr>
            <a:spLocks noGrp="1"/>
          </p:cNvSpPr>
          <p:nvPr>
            <p:ph orient="vert" sz="quarter" idx="13"/>
          </p:nvPr>
        </p:nvSpPr>
        <p:spPr/>
        <p:txBody>
          <a:bodyPr>
            <a:normAutofit fontScale="92500" lnSpcReduction="20000"/>
          </a:bodyPr>
          <a:lstStyle/>
          <a:p>
            <a:r>
              <a:rPr lang="fr-FR" b="1">
                <a:solidFill>
                  <a:schemeClr val="bg1"/>
                </a:solidFill>
              </a:rPr>
              <a:t>Activité 6</a:t>
            </a:r>
          </a:p>
        </p:txBody>
      </p:sp>
      <p:sp>
        <p:nvSpPr>
          <p:cNvPr id="5" name="Espace réservé du texte 4">
            <a:extLst>
              <a:ext uri="{FF2B5EF4-FFF2-40B4-BE49-F238E27FC236}">
                <a16:creationId xmlns:a16="http://schemas.microsoft.com/office/drawing/2014/main" id="{4DEB6EBC-4825-EF25-EC31-B9345721D6EA}"/>
              </a:ext>
            </a:extLst>
          </p:cNvPr>
          <p:cNvSpPr>
            <a:spLocks noGrp="1"/>
          </p:cNvSpPr>
          <p:nvPr>
            <p:ph type="body" sz="quarter" idx="14"/>
          </p:nvPr>
        </p:nvSpPr>
        <p:spPr/>
        <p:txBody>
          <a:bodyPr/>
          <a:lstStyle/>
          <a:p>
            <a:pPr lvl="1"/>
            <a:r>
              <a:rPr lang="fr-FR"/>
              <a:t>Exemple : ajout d’un critère émergent</a:t>
            </a:r>
          </a:p>
        </p:txBody>
      </p:sp>
      <p:sp>
        <p:nvSpPr>
          <p:cNvPr id="6" name="Espace réservé du contenu 7">
            <a:extLst>
              <a:ext uri="{FF2B5EF4-FFF2-40B4-BE49-F238E27FC236}">
                <a16:creationId xmlns:a16="http://schemas.microsoft.com/office/drawing/2014/main" id="{D6A0D7AB-557A-7539-C7C4-17A933835470}"/>
              </a:ext>
            </a:extLst>
          </p:cNvPr>
          <p:cNvSpPr txBox="1">
            <a:spLocks/>
          </p:cNvSpPr>
          <p:nvPr/>
        </p:nvSpPr>
        <p:spPr>
          <a:xfrm>
            <a:off x="1699549" y="1238492"/>
            <a:ext cx="9539468" cy="4572000"/>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eiryo" panose="020B0604030504040204" pitchFamily="34" charset="-128"/>
                <a:ea typeface="Meiryo" panose="020B0604030504040204"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eiryo" panose="020B0604030504040204" pitchFamily="34" charset="-128"/>
                <a:ea typeface="Meiryo" panose="020B0604030504040204"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buNone/>
            </a:pPr>
            <a:r>
              <a:rPr lang="fr-FR" sz="2400" b="1" dirty="0">
                <a:solidFill>
                  <a:srgbClr val="0070C0"/>
                </a:solidFill>
                <a:latin typeface="Noto Sans" panose="020B0502040504020204" pitchFamily="34"/>
                <a:ea typeface="Noto Sans" panose="020B0502040504020204" pitchFamily="34"/>
                <a:cs typeface="Noto Sans" panose="020B0502040504020204" pitchFamily="34"/>
              </a:rPr>
              <a:t>Proposition d’intervention</a:t>
            </a:r>
          </a:p>
          <a:p>
            <a:pPr marL="0" indent="0" algn="just">
              <a:lnSpc>
                <a:spcPct val="115000"/>
              </a:lnSpc>
              <a:buNone/>
            </a:pPr>
            <a:r>
              <a:rPr lang="fr-FR" sz="2000" dirty="0">
                <a:latin typeface="Noto Sans" panose="020B0502040504020204" pitchFamily="34"/>
                <a:ea typeface="Noto Sans" panose="020B0502040504020204" pitchFamily="34"/>
                <a:cs typeface="Noto Sans" panose="020B0502040504020204" pitchFamily="34"/>
              </a:rPr>
              <a:t>Face à un enseignant qui ajoute des critères lors de l’évaluation des tâches de ses élèves, on devrait revoir avec lui ses intentions face à l’utilisation de cet outil.</a:t>
            </a:r>
          </a:p>
          <a:p>
            <a:pPr marL="0" indent="0" algn="just">
              <a:lnSpc>
                <a:spcPct val="115000"/>
              </a:lnSpc>
              <a:buNone/>
            </a:pPr>
            <a:r>
              <a:rPr lang="fr-FR" sz="2000" dirty="0">
                <a:latin typeface="Noto Sans" panose="020B0502040504020204" pitchFamily="34"/>
                <a:ea typeface="Noto Sans" panose="020B0502040504020204" pitchFamily="34"/>
                <a:cs typeface="Noto Sans" panose="020B0502040504020204" pitchFamily="34"/>
              </a:rPr>
              <a:t>De plus, nous pourrions discuter de l’utilisation des grilles comme instrument de communication des attentes par rapport à une tâche. Ainsi ? la grille peut être présentée aux élèves avant la réalisation de la tâche. Dans ce contexte, il devient inadéquat de changer en cours de route les critères d’évaluation, ce n’est pas juste pour les élèves.</a:t>
            </a:r>
          </a:p>
          <a:p>
            <a:pPr marL="0" indent="0" algn="just">
              <a:lnSpc>
                <a:spcPct val="115000"/>
              </a:lnSpc>
              <a:buNone/>
            </a:pPr>
            <a:r>
              <a:rPr lang="fr-FR" sz="2000" b="1" dirty="0">
                <a:solidFill>
                  <a:srgbClr val="0070C0"/>
                </a:solidFill>
                <a:latin typeface="Noto Sans" panose="020B0502040504020204" pitchFamily="34"/>
                <a:ea typeface="Noto Sans" panose="020B0502040504020204" pitchFamily="34"/>
                <a:cs typeface="Noto Sans" panose="020B0502040504020204" pitchFamily="34"/>
              </a:rPr>
              <a:t>Solution : </a:t>
            </a:r>
            <a:r>
              <a:rPr lang="fr-FR" sz="2000" dirty="0">
                <a:latin typeface="Noto Sans" panose="020B0502040504020204" pitchFamily="34"/>
                <a:ea typeface="Noto Sans" panose="020B0502040504020204" pitchFamily="34"/>
                <a:cs typeface="Noto Sans" panose="020B0502040504020204" pitchFamily="34"/>
              </a:rPr>
              <a:t>Proposer à l’enseignant de garder le nouveau critère en tête (ou par écrit) afin de l’ajouter à la grille pour une </a:t>
            </a:r>
            <a:r>
              <a:rPr lang="fr-FR" sz="2000" b="1" dirty="0">
                <a:latin typeface="Noto Sans" panose="020B0502040504020204" pitchFamily="34"/>
                <a:ea typeface="Noto Sans" panose="020B0502040504020204" pitchFamily="34"/>
                <a:cs typeface="Noto Sans" panose="020B0502040504020204" pitchFamily="34"/>
              </a:rPr>
              <a:t>prochaine activité</a:t>
            </a:r>
            <a:r>
              <a:rPr lang="fr-FR" sz="2000" dirty="0">
                <a:latin typeface="Noto Sans" panose="020B0502040504020204" pitchFamily="34"/>
                <a:ea typeface="Noto Sans" panose="020B0502040504020204" pitchFamily="34"/>
                <a:cs typeface="Noto Sans" panose="020B0502040504020204" pitchFamily="34"/>
              </a:rPr>
              <a:t>. Ceci permet l’amélioration continue des instruments d’évaluation.</a:t>
            </a:r>
          </a:p>
          <a:p>
            <a:pPr marL="0" indent="0" algn="just">
              <a:lnSpc>
                <a:spcPct val="115000"/>
              </a:lnSpc>
              <a:buNone/>
            </a:pPr>
            <a:endParaRPr lang="fr-FR" sz="2000" dirty="0">
              <a:latin typeface="Noto Sans" panose="020B0502040504020204" pitchFamily="34"/>
              <a:ea typeface="Noto Sans" panose="020B0502040504020204" pitchFamily="34"/>
              <a:cs typeface="Noto Sans" panose="020B0502040504020204" pitchFamily="34"/>
            </a:endParaRPr>
          </a:p>
          <a:p>
            <a:pPr marL="0" indent="0" algn="just">
              <a:lnSpc>
                <a:spcPct val="115000"/>
              </a:lnSpc>
              <a:buNone/>
            </a:pPr>
            <a:endParaRPr lang="fr-FR" sz="2000" dirty="0">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2864549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56C4589-0355-A214-58F6-176519C71311}"/>
              </a:ext>
            </a:extLst>
          </p:cNvPr>
          <p:cNvSpPr>
            <a:spLocks noGrp="1"/>
          </p:cNvSpPr>
          <p:nvPr>
            <p:ph type="ftr" sz="quarter" idx="10"/>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3" name="Espace réservé du numéro de diapositive 2">
            <a:extLst>
              <a:ext uri="{FF2B5EF4-FFF2-40B4-BE49-F238E27FC236}">
                <a16:creationId xmlns:a16="http://schemas.microsoft.com/office/drawing/2014/main" id="{CC09AEFD-81CE-B8CB-52B6-3135967E2573}"/>
              </a:ext>
            </a:extLst>
          </p:cNvPr>
          <p:cNvSpPr>
            <a:spLocks noGrp="1"/>
          </p:cNvSpPr>
          <p:nvPr>
            <p:ph type="sldNum" sz="quarter" idx="12"/>
          </p:nvPr>
        </p:nvSpPr>
        <p:spPr/>
        <p:txBody>
          <a:bodyPr/>
          <a:lstStyle/>
          <a:p>
            <a:fld id="{055BF32D-CF4B-1B43-8AA7-7C8BB1DDF0EC}" type="slidenum">
              <a:rPr lang="fr-FR" smtClean="0"/>
              <a:pPr/>
              <a:t>17</a:t>
            </a:fld>
            <a:endParaRPr lang="fr-FR" dirty="0"/>
          </a:p>
        </p:txBody>
      </p:sp>
      <p:sp>
        <p:nvSpPr>
          <p:cNvPr id="4" name="Espace réservé du contenu vertical 3">
            <a:extLst>
              <a:ext uri="{FF2B5EF4-FFF2-40B4-BE49-F238E27FC236}">
                <a16:creationId xmlns:a16="http://schemas.microsoft.com/office/drawing/2014/main" id="{EC9FAF68-C668-FA19-BE46-32A30F34E856}"/>
              </a:ext>
            </a:extLst>
          </p:cNvPr>
          <p:cNvSpPr>
            <a:spLocks noGrp="1"/>
          </p:cNvSpPr>
          <p:nvPr>
            <p:ph orient="vert" sz="quarter" idx="13"/>
          </p:nvPr>
        </p:nvSpPr>
        <p:spPr/>
        <p:txBody>
          <a:bodyPr>
            <a:normAutofit fontScale="92500" lnSpcReduction="20000"/>
          </a:bodyPr>
          <a:lstStyle/>
          <a:p>
            <a:r>
              <a:rPr lang="fr-FR" b="1">
                <a:solidFill>
                  <a:schemeClr val="bg1"/>
                </a:solidFill>
              </a:rPr>
              <a:t>Activité 6</a:t>
            </a:r>
          </a:p>
        </p:txBody>
      </p:sp>
      <p:sp>
        <p:nvSpPr>
          <p:cNvPr id="5" name="Espace réservé du texte 4">
            <a:extLst>
              <a:ext uri="{FF2B5EF4-FFF2-40B4-BE49-F238E27FC236}">
                <a16:creationId xmlns:a16="http://schemas.microsoft.com/office/drawing/2014/main" id="{4DEB6EBC-4825-EF25-EC31-B9345721D6EA}"/>
              </a:ext>
            </a:extLst>
          </p:cNvPr>
          <p:cNvSpPr>
            <a:spLocks noGrp="1"/>
          </p:cNvSpPr>
          <p:nvPr>
            <p:ph type="body" sz="quarter" idx="14"/>
          </p:nvPr>
        </p:nvSpPr>
        <p:spPr/>
        <p:txBody>
          <a:bodyPr/>
          <a:lstStyle/>
          <a:p>
            <a:pPr lvl="1"/>
            <a:r>
              <a:rPr lang="fr-FR"/>
              <a:t>Trois critères pour assurer un jugement professionnel de qualité</a:t>
            </a:r>
          </a:p>
        </p:txBody>
      </p:sp>
      <p:grpSp>
        <p:nvGrpSpPr>
          <p:cNvPr id="22" name="Groupe 21">
            <a:extLst>
              <a:ext uri="{FF2B5EF4-FFF2-40B4-BE49-F238E27FC236}">
                <a16:creationId xmlns:a16="http://schemas.microsoft.com/office/drawing/2014/main" id="{61AD2EE6-61F1-F670-753F-AD02F2C9916B}"/>
              </a:ext>
            </a:extLst>
          </p:cNvPr>
          <p:cNvGrpSpPr/>
          <p:nvPr/>
        </p:nvGrpSpPr>
        <p:grpSpPr>
          <a:xfrm>
            <a:off x="1551008" y="1364392"/>
            <a:ext cx="9688010" cy="4295628"/>
            <a:chOff x="1349013" y="1364392"/>
            <a:chExt cx="10497114" cy="4351338"/>
          </a:xfrm>
        </p:grpSpPr>
        <p:grpSp>
          <p:nvGrpSpPr>
            <p:cNvPr id="7" name="Groupe 6">
              <a:extLst>
                <a:ext uri="{FF2B5EF4-FFF2-40B4-BE49-F238E27FC236}">
                  <a16:creationId xmlns:a16="http://schemas.microsoft.com/office/drawing/2014/main" id="{41AF4158-3607-C211-6C8A-C2E74E01A550}"/>
                </a:ext>
              </a:extLst>
            </p:cNvPr>
            <p:cNvGrpSpPr/>
            <p:nvPr/>
          </p:nvGrpSpPr>
          <p:grpSpPr>
            <a:xfrm>
              <a:off x="1349013" y="1364392"/>
              <a:ext cx="2762398" cy="4351338"/>
              <a:chOff x="9242" y="0"/>
              <a:chExt cx="2762398" cy="4351338"/>
            </a:xfrm>
            <a:solidFill>
              <a:srgbClr val="0070C0"/>
            </a:solidFill>
          </p:grpSpPr>
          <p:sp>
            <p:nvSpPr>
              <p:cNvPr id="20" name="Rectangle à coins arrondis 19">
                <a:extLst>
                  <a:ext uri="{FF2B5EF4-FFF2-40B4-BE49-F238E27FC236}">
                    <a16:creationId xmlns:a16="http://schemas.microsoft.com/office/drawing/2014/main" id="{ABB53990-8E02-ACCE-716F-6C76748067E4}"/>
                  </a:ext>
                </a:extLst>
              </p:cNvPr>
              <p:cNvSpPr/>
              <p:nvPr/>
            </p:nvSpPr>
            <p:spPr>
              <a:xfrm>
                <a:off x="9242" y="0"/>
                <a:ext cx="2762398" cy="4351338"/>
              </a:xfrm>
              <a:prstGeom prst="roundRect">
                <a:avLst>
                  <a:gd name="adj" fmla="val 10000"/>
                </a:avLst>
              </a:prstGeom>
              <a:grpFill/>
              <a:ln>
                <a:solidFill>
                  <a:srgbClr val="0070C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FR">
                  <a:latin typeface="Noto Sans" panose="020B0502040504020204" pitchFamily="34" charset="0"/>
                  <a:ea typeface="Noto Sans" panose="020B0502040504020204" pitchFamily="34" charset="0"/>
                  <a:cs typeface="Noto Sans" panose="020B0502040504020204" pitchFamily="34" charset="0"/>
                </a:endParaRPr>
              </a:p>
            </p:txBody>
          </p:sp>
          <p:sp>
            <p:nvSpPr>
              <p:cNvPr id="21" name="ZoneTexte 3">
                <a:extLst>
                  <a:ext uri="{FF2B5EF4-FFF2-40B4-BE49-F238E27FC236}">
                    <a16:creationId xmlns:a16="http://schemas.microsoft.com/office/drawing/2014/main" id="{DEF3B43B-A78E-2FF5-664C-E3B658794521}"/>
                  </a:ext>
                </a:extLst>
              </p:cNvPr>
              <p:cNvSpPr txBox="1"/>
              <p:nvPr/>
            </p:nvSpPr>
            <p:spPr>
              <a:xfrm>
                <a:off x="90150" y="80908"/>
                <a:ext cx="2600582" cy="4189522"/>
              </a:xfrm>
              <a:prstGeom prst="rect">
                <a:avLst/>
              </a:prstGeom>
              <a:grpFill/>
              <a:ln>
                <a:solidFill>
                  <a:srgbClr val="0070C0"/>
                </a:solid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lvl="0" algn="ctr" defTabSz="1066800">
                  <a:lnSpc>
                    <a:spcPts val="2400"/>
                  </a:lnSpc>
                  <a:spcBef>
                    <a:spcPct val="0"/>
                  </a:spcBef>
                  <a:spcAft>
                    <a:spcPts val="600"/>
                  </a:spcAft>
                </a:pPr>
                <a:r>
                  <a:rPr lang="en-US" kern="1200" dirty="0">
                    <a:latin typeface="Noto Sans" panose="020B0502040504020204" pitchFamily="34" charset="0"/>
                    <a:ea typeface="Noto Sans" panose="020B0502040504020204" pitchFamily="34" charset="0"/>
                    <a:cs typeface="Noto Sans" panose="020B0502040504020204" pitchFamily="34" charset="0"/>
                  </a:rPr>
                  <a:t>Baser son </a:t>
                </a:r>
                <a:r>
                  <a:rPr lang="en-US" kern="1200" dirty="0" err="1">
                    <a:latin typeface="Noto Sans" panose="020B0502040504020204" pitchFamily="34" charset="0"/>
                    <a:ea typeface="Noto Sans" panose="020B0502040504020204" pitchFamily="34" charset="0"/>
                    <a:cs typeface="Noto Sans" panose="020B0502040504020204" pitchFamily="34" charset="0"/>
                  </a:rPr>
                  <a:t>jugement</a:t>
                </a:r>
                <a:r>
                  <a:rPr lang="en-US" kern="1200" dirty="0">
                    <a:latin typeface="Noto Sans" panose="020B0502040504020204" pitchFamily="34" charset="0"/>
                    <a:ea typeface="Noto Sans" panose="020B0502040504020204" pitchFamily="34" charset="0"/>
                    <a:cs typeface="Noto Sans" panose="020B0502040504020204" pitchFamily="34" charset="0"/>
                  </a:rPr>
                  <a:t>, et par </a:t>
                </a:r>
                <a:r>
                  <a:rPr lang="en-US" kern="1200" dirty="0" err="1">
                    <a:latin typeface="Noto Sans" panose="020B0502040504020204" pitchFamily="34" charset="0"/>
                    <a:ea typeface="Noto Sans" panose="020B0502040504020204" pitchFamily="34" charset="0"/>
                    <a:cs typeface="Noto Sans" panose="020B0502040504020204" pitchFamily="34" charset="0"/>
                  </a:rPr>
                  <a:t>conséquent</a:t>
                </a:r>
                <a:r>
                  <a:rPr lang="en-US" kern="1200" dirty="0">
                    <a:latin typeface="Noto Sans" panose="020B0502040504020204" pitchFamily="34" charset="0"/>
                    <a:ea typeface="Noto Sans" panose="020B0502040504020204" pitchFamily="34" charset="0"/>
                    <a:cs typeface="Noto Sans" panose="020B0502040504020204" pitchFamily="34" charset="0"/>
                  </a:rPr>
                  <a:t> </a:t>
                </a:r>
                <a:br>
                  <a:rPr lang="en-US" kern="1200" dirty="0">
                    <a:latin typeface="Noto Sans" panose="020B0502040504020204" pitchFamily="34" charset="0"/>
                    <a:ea typeface="Noto Sans" panose="020B0502040504020204" pitchFamily="34" charset="0"/>
                    <a:cs typeface="Noto Sans" panose="020B0502040504020204" pitchFamily="34" charset="0"/>
                  </a:rPr>
                </a:br>
                <a:r>
                  <a:rPr lang="en-US" kern="1200" dirty="0" err="1">
                    <a:latin typeface="Noto Sans" panose="020B0502040504020204" pitchFamily="34" charset="0"/>
                    <a:ea typeface="Noto Sans" panose="020B0502040504020204" pitchFamily="34" charset="0"/>
                    <a:cs typeface="Noto Sans" panose="020B0502040504020204" pitchFamily="34" charset="0"/>
                  </a:rPr>
                  <a:t>ses</a:t>
                </a:r>
                <a:r>
                  <a:rPr lang="en-US" kern="1200" dirty="0">
                    <a:latin typeface="Noto Sans" panose="020B0502040504020204" pitchFamily="34" charset="0"/>
                    <a:ea typeface="Noto Sans" panose="020B0502040504020204" pitchFamily="34" charset="0"/>
                    <a:cs typeface="Noto Sans" panose="020B0502040504020204" pitchFamily="34" charset="0"/>
                  </a:rPr>
                  <a:t> </a:t>
                </a:r>
                <a:r>
                  <a:rPr lang="en-US" kern="1200" dirty="0" err="1">
                    <a:latin typeface="Noto Sans" panose="020B0502040504020204" pitchFamily="34" charset="0"/>
                    <a:ea typeface="Noto Sans" panose="020B0502040504020204" pitchFamily="34" charset="0"/>
                    <a:cs typeface="Noto Sans" panose="020B0502040504020204" pitchFamily="34" charset="0"/>
                  </a:rPr>
                  <a:t>décisions</a:t>
                </a:r>
                <a:r>
                  <a:rPr lang="en-US" kern="1200" dirty="0">
                    <a:latin typeface="Noto Sans" panose="020B0502040504020204" pitchFamily="34" charset="0"/>
                    <a:ea typeface="Noto Sans" panose="020B0502040504020204" pitchFamily="34" charset="0"/>
                    <a:cs typeface="Noto Sans" panose="020B0502040504020204" pitchFamily="34" charset="0"/>
                  </a:rPr>
                  <a:t>, sur des </a:t>
                </a:r>
                <a:r>
                  <a:rPr lang="en-US" kern="1200" dirty="0" err="1">
                    <a:latin typeface="Noto Sans" panose="020B0502040504020204" pitchFamily="34" charset="0"/>
                    <a:ea typeface="Noto Sans" panose="020B0502040504020204" pitchFamily="34" charset="0"/>
                    <a:cs typeface="Noto Sans" panose="020B0502040504020204" pitchFamily="34" charset="0"/>
                  </a:rPr>
                  <a:t>critères</a:t>
                </a:r>
                <a:r>
                  <a:rPr lang="en-US" kern="1200" dirty="0">
                    <a:latin typeface="Noto Sans" panose="020B0502040504020204" pitchFamily="34" charset="0"/>
                    <a:ea typeface="Noto Sans" panose="020B0502040504020204" pitchFamily="34" charset="0"/>
                    <a:cs typeface="Noto Sans" panose="020B0502040504020204" pitchFamily="34" charset="0"/>
                  </a:rPr>
                  <a:t> </a:t>
                </a:r>
                <a:r>
                  <a:rPr lang="en-US" kern="1200" dirty="0" err="1">
                    <a:latin typeface="Noto Sans" panose="020B0502040504020204" pitchFamily="34" charset="0"/>
                    <a:ea typeface="Noto Sans" panose="020B0502040504020204" pitchFamily="34" charset="0"/>
                    <a:cs typeface="Noto Sans" panose="020B0502040504020204" pitchFamily="34" charset="0"/>
                  </a:rPr>
                  <a:t>d’évaluation</a:t>
                </a:r>
                <a:r>
                  <a:rPr lang="en-US" kern="1200" dirty="0">
                    <a:latin typeface="Noto Sans" panose="020B0502040504020204" pitchFamily="34" charset="0"/>
                    <a:ea typeface="Noto Sans" panose="020B0502040504020204" pitchFamily="34" charset="0"/>
                    <a:cs typeface="Noto Sans" panose="020B0502040504020204" pitchFamily="34" charset="0"/>
                  </a:rPr>
                  <a:t> </a:t>
                </a:r>
                <a:r>
                  <a:rPr lang="en-US" kern="1200" dirty="0" err="1">
                    <a:latin typeface="Noto Sans" panose="020B0502040504020204" pitchFamily="34" charset="0"/>
                    <a:ea typeface="Noto Sans" panose="020B0502040504020204" pitchFamily="34" charset="0"/>
                    <a:cs typeface="Noto Sans" panose="020B0502040504020204" pitchFamily="34" charset="0"/>
                  </a:rPr>
                  <a:t>concrets</a:t>
                </a:r>
                <a:r>
                  <a:rPr lang="en-US" kern="1200" dirty="0">
                    <a:latin typeface="Noto Sans" panose="020B0502040504020204" pitchFamily="34" charset="0"/>
                    <a:ea typeface="Noto Sans" panose="020B0502040504020204" pitchFamily="34" charset="0"/>
                    <a:cs typeface="Noto Sans" panose="020B0502040504020204" pitchFamily="34" charset="0"/>
                  </a:rPr>
                  <a:t> et </a:t>
                </a:r>
                <a:r>
                  <a:rPr lang="en-US" kern="1200" dirty="0" err="1">
                    <a:latin typeface="Noto Sans" panose="020B0502040504020204" pitchFamily="34" charset="0"/>
                    <a:ea typeface="Noto Sans" panose="020B0502040504020204" pitchFamily="34" charset="0"/>
                    <a:cs typeface="Noto Sans" panose="020B0502040504020204" pitchFamily="34" charset="0"/>
                  </a:rPr>
                  <a:t>une</a:t>
                </a:r>
                <a:r>
                  <a:rPr lang="en-US" kern="1200" dirty="0">
                    <a:latin typeface="Noto Sans" panose="020B0502040504020204" pitchFamily="34" charset="0"/>
                    <a:ea typeface="Noto Sans" panose="020B0502040504020204" pitchFamily="34" charset="0"/>
                    <a:cs typeface="Noto Sans" panose="020B0502040504020204" pitchFamily="34" charset="0"/>
                  </a:rPr>
                  <a:t> </a:t>
                </a:r>
                <a:r>
                  <a:rPr lang="en-US" kern="1200" dirty="0" err="1">
                    <a:latin typeface="Noto Sans" panose="020B0502040504020204" pitchFamily="34" charset="0"/>
                    <a:ea typeface="Noto Sans" panose="020B0502040504020204" pitchFamily="34" charset="0"/>
                    <a:cs typeface="Noto Sans" panose="020B0502040504020204" pitchFamily="34" charset="0"/>
                  </a:rPr>
                  <a:t>analyse</a:t>
                </a:r>
                <a:r>
                  <a:rPr lang="en-US" kern="1200" dirty="0">
                    <a:latin typeface="Noto Sans" panose="020B0502040504020204" pitchFamily="34" charset="0"/>
                    <a:ea typeface="Noto Sans" panose="020B0502040504020204" pitchFamily="34" charset="0"/>
                    <a:cs typeface="Noto Sans" panose="020B0502040504020204" pitchFamily="34" charset="0"/>
                  </a:rPr>
                  <a:t> de </a:t>
                </a:r>
                <a:r>
                  <a:rPr lang="en-US" kern="1200" dirty="0" err="1">
                    <a:latin typeface="Noto Sans" panose="020B0502040504020204" pitchFamily="34" charset="0"/>
                    <a:ea typeface="Noto Sans" panose="020B0502040504020204" pitchFamily="34" charset="0"/>
                    <a:cs typeface="Noto Sans" panose="020B0502040504020204" pitchFamily="34" charset="0"/>
                  </a:rPr>
                  <a:t>données</a:t>
                </a:r>
                <a:r>
                  <a:rPr lang="en-US" kern="1200" dirty="0">
                    <a:latin typeface="Noto Sans" panose="020B0502040504020204" pitchFamily="34" charset="0"/>
                    <a:ea typeface="Noto Sans" panose="020B0502040504020204" pitchFamily="34" charset="0"/>
                    <a:cs typeface="Noto Sans" panose="020B0502040504020204" pitchFamily="34" charset="0"/>
                  </a:rPr>
                  <a:t> </a:t>
                </a:r>
                <a:r>
                  <a:rPr lang="en-US" kern="1200" dirty="0" err="1">
                    <a:latin typeface="Noto Sans" panose="020B0502040504020204" pitchFamily="34" charset="0"/>
                    <a:ea typeface="Noto Sans" panose="020B0502040504020204" pitchFamily="34" charset="0"/>
                    <a:cs typeface="Noto Sans" panose="020B0502040504020204" pitchFamily="34" charset="0"/>
                  </a:rPr>
                  <a:t>provenant</a:t>
                </a:r>
                <a:r>
                  <a:rPr lang="en-US" kern="1200" dirty="0">
                    <a:latin typeface="Noto Sans" panose="020B0502040504020204" pitchFamily="34" charset="0"/>
                    <a:ea typeface="Noto Sans" panose="020B0502040504020204" pitchFamily="34" charset="0"/>
                    <a:cs typeface="Noto Sans" panose="020B0502040504020204" pitchFamily="34" charset="0"/>
                  </a:rPr>
                  <a:t> de sources </a:t>
                </a:r>
                <a:r>
                  <a:rPr lang="en-US" kern="1200" dirty="0" err="1">
                    <a:latin typeface="Noto Sans" panose="020B0502040504020204" pitchFamily="34" charset="0"/>
                    <a:ea typeface="Noto Sans" panose="020B0502040504020204" pitchFamily="34" charset="0"/>
                    <a:cs typeface="Noto Sans" panose="020B0502040504020204" pitchFamily="34" charset="0"/>
                  </a:rPr>
                  <a:t>fiables</a:t>
                </a:r>
                <a:r>
                  <a:rPr lang="en-US" kern="1200" dirty="0">
                    <a:latin typeface="Noto Sans" panose="020B0502040504020204" pitchFamily="34" charset="0"/>
                    <a:ea typeface="Noto Sans" panose="020B0502040504020204" pitchFamily="34" charset="0"/>
                    <a:cs typeface="Noto Sans" panose="020B0502040504020204" pitchFamily="34" charset="0"/>
                  </a:rPr>
                  <a:t> et </a:t>
                </a:r>
                <a:r>
                  <a:rPr lang="en-US" kern="1200" dirty="0" err="1">
                    <a:latin typeface="Noto Sans" panose="020B0502040504020204" pitchFamily="34" charset="0"/>
                    <a:ea typeface="Noto Sans" panose="020B0502040504020204" pitchFamily="34" charset="0"/>
                    <a:cs typeface="Noto Sans" panose="020B0502040504020204" pitchFamily="34" charset="0"/>
                  </a:rPr>
                  <a:t>différentes</a:t>
                </a:r>
                <a:r>
                  <a:rPr lang="en-US" kern="1200" dirty="0">
                    <a:latin typeface="Noto Sans" panose="020B0502040504020204" pitchFamily="34" charset="0"/>
                    <a:ea typeface="Noto Sans" panose="020B0502040504020204" pitchFamily="34" charset="0"/>
                    <a:cs typeface="Noto Sans" panose="020B0502040504020204" pitchFamily="34" charset="0"/>
                  </a:rPr>
                  <a:t>;</a:t>
                </a:r>
                <a:endParaRPr lang="fr-CA" kern="1200" dirty="0">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8" name="Groupe 7">
              <a:extLst>
                <a:ext uri="{FF2B5EF4-FFF2-40B4-BE49-F238E27FC236}">
                  <a16:creationId xmlns:a16="http://schemas.microsoft.com/office/drawing/2014/main" id="{910798FB-E07F-913F-BEA0-43D8E66C5A36}"/>
                </a:ext>
              </a:extLst>
            </p:cNvPr>
            <p:cNvGrpSpPr/>
            <p:nvPr/>
          </p:nvGrpSpPr>
          <p:grpSpPr>
            <a:xfrm>
              <a:off x="4387651" y="3197523"/>
              <a:ext cx="585628" cy="685074"/>
              <a:chOff x="3047880" y="1833131"/>
              <a:chExt cx="585628" cy="685074"/>
            </a:xfrm>
            <a:solidFill>
              <a:schemeClr val="accent3">
                <a:lumMod val="40000"/>
                <a:lumOff val="60000"/>
              </a:schemeClr>
            </a:solidFill>
          </p:grpSpPr>
          <p:sp>
            <p:nvSpPr>
              <p:cNvPr id="18" name="Flèche droite 17">
                <a:extLst>
                  <a:ext uri="{FF2B5EF4-FFF2-40B4-BE49-F238E27FC236}">
                    <a16:creationId xmlns:a16="http://schemas.microsoft.com/office/drawing/2014/main" id="{C20DC767-2A65-645A-7FA3-EA7533EB1A24}"/>
                  </a:ext>
                </a:extLst>
              </p:cNvPr>
              <p:cNvSpPr/>
              <p:nvPr/>
            </p:nvSpPr>
            <p:spPr>
              <a:xfrm>
                <a:off x="3047880" y="1833131"/>
                <a:ext cx="585628" cy="685074"/>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fr-FR">
                  <a:latin typeface="Noto Sans" panose="020B0502040504020204" pitchFamily="34" charset="0"/>
                  <a:ea typeface="Noto Sans" panose="020B0502040504020204" pitchFamily="34" charset="0"/>
                  <a:cs typeface="Noto Sans" panose="020B0502040504020204" pitchFamily="34" charset="0"/>
                </a:endParaRPr>
              </a:p>
            </p:txBody>
          </p:sp>
          <p:sp>
            <p:nvSpPr>
              <p:cNvPr id="19" name="Flèche droite 6">
                <a:extLst>
                  <a:ext uri="{FF2B5EF4-FFF2-40B4-BE49-F238E27FC236}">
                    <a16:creationId xmlns:a16="http://schemas.microsoft.com/office/drawing/2014/main" id="{52AF4509-59F7-5EE7-4ED7-C9B6D0EDCD1F}"/>
                  </a:ext>
                </a:extLst>
              </p:cNvPr>
              <p:cNvSpPr txBox="1"/>
              <p:nvPr/>
            </p:nvSpPr>
            <p:spPr>
              <a:xfrm>
                <a:off x="3047880" y="1970146"/>
                <a:ext cx="409940" cy="4110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lvl="0" algn="ctr" defTabSz="1289050">
                  <a:lnSpc>
                    <a:spcPct val="90000"/>
                  </a:lnSpc>
                  <a:spcBef>
                    <a:spcPct val="0"/>
                  </a:spcBef>
                  <a:spcAft>
                    <a:spcPct val="35000"/>
                  </a:spcAft>
                </a:pPr>
                <a:endParaRPr lang="fr-CA" kern="1200">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9" name="Groupe 8">
              <a:extLst>
                <a:ext uri="{FF2B5EF4-FFF2-40B4-BE49-F238E27FC236}">
                  <a16:creationId xmlns:a16="http://schemas.microsoft.com/office/drawing/2014/main" id="{474C0772-CF00-664C-C344-7A624F8D09CA}"/>
                </a:ext>
              </a:extLst>
            </p:cNvPr>
            <p:cNvGrpSpPr/>
            <p:nvPr/>
          </p:nvGrpSpPr>
          <p:grpSpPr>
            <a:xfrm>
              <a:off x="5216371" y="1364392"/>
              <a:ext cx="2762398" cy="4351338"/>
              <a:chOff x="3876600" y="0"/>
              <a:chExt cx="2762398" cy="4351338"/>
            </a:xfrm>
            <a:solidFill>
              <a:srgbClr val="0070C0"/>
            </a:solidFill>
          </p:grpSpPr>
          <p:sp>
            <p:nvSpPr>
              <p:cNvPr id="16" name="Rectangle à coins arrondis 15">
                <a:extLst>
                  <a:ext uri="{FF2B5EF4-FFF2-40B4-BE49-F238E27FC236}">
                    <a16:creationId xmlns:a16="http://schemas.microsoft.com/office/drawing/2014/main" id="{D0F3E2DD-9C0E-5BBE-DF2D-51828E5736D1}"/>
                  </a:ext>
                </a:extLst>
              </p:cNvPr>
              <p:cNvSpPr/>
              <p:nvPr/>
            </p:nvSpPr>
            <p:spPr>
              <a:xfrm>
                <a:off x="3876600" y="0"/>
                <a:ext cx="2762398" cy="4351338"/>
              </a:xfrm>
              <a:prstGeom prst="roundRect">
                <a:avLst>
                  <a:gd name="adj" fmla="val 10000"/>
                </a:avLst>
              </a:prstGeom>
              <a:grpFill/>
              <a:ln>
                <a:solidFill>
                  <a:srgbClr val="0070C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FR">
                  <a:latin typeface="Noto Sans" panose="020B0502040504020204" pitchFamily="34" charset="0"/>
                  <a:ea typeface="Noto Sans" panose="020B0502040504020204" pitchFamily="34" charset="0"/>
                  <a:cs typeface="Noto Sans" panose="020B0502040504020204" pitchFamily="34" charset="0"/>
                </a:endParaRPr>
              </a:p>
            </p:txBody>
          </p:sp>
          <p:sp>
            <p:nvSpPr>
              <p:cNvPr id="17" name="ZoneTexte 9">
                <a:extLst>
                  <a:ext uri="{FF2B5EF4-FFF2-40B4-BE49-F238E27FC236}">
                    <a16:creationId xmlns:a16="http://schemas.microsoft.com/office/drawing/2014/main" id="{03E7A583-E313-9EB2-D436-CF8213F9661C}"/>
                  </a:ext>
                </a:extLst>
              </p:cNvPr>
              <p:cNvSpPr txBox="1"/>
              <p:nvPr/>
            </p:nvSpPr>
            <p:spPr>
              <a:xfrm>
                <a:off x="3957508" y="80908"/>
                <a:ext cx="2600582" cy="4189522"/>
              </a:xfrm>
              <a:prstGeom prst="rect">
                <a:avLst/>
              </a:prstGeom>
              <a:grpFill/>
              <a:ln>
                <a:solidFill>
                  <a:srgbClr val="0070C0"/>
                </a:solid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1066800">
                  <a:lnSpc>
                    <a:spcPts val="2400"/>
                  </a:lnSpc>
                  <a:spcBef>
                    <a:spcPct val="0"/>
                  </a:spcBef>
                  <a:spcAft>
                    <a:spcPts val="600"/>
                  </a:spcAft>
                </a:pPr>
                <a:r>
                  <a:rPr lang="en-US" dirty="0" err="1">
                    <a:latin typeface="Noto Sans" panose="020B0502040504020204" pitchFamily="34" charset="0"/>
                    <a:ea typeface="Noto Sans" panose="020B0502040504020204" pitchFamily="34" charset="0"/>
                    <a:cs typeface="Noto Sans" panose="020B0502040504020204" pitchFamily="34" charset="0"/>
                  </a:rPr>
                  <a:t>S’appuyer</a:t>
                </a:r>
                <a:r>
                  <a:rPr lang="en-US" dirty="0">
                    <a:latin typeface="Noto Sans" panose="020B0502040504020204" pitchFamily="34" charset="0"/>
                    <a:ea typeface="Noto Sans" panose="020B0502040504020204" pitchFamily="34" charset="0"/>
                    <a:cs typeface="Noto Sans" panose="020B0502040504020204" pitchFamily="34" charset="0"/>
                  </a:rPr>
                  <a:t> sur des </a:t>
                </a:r>
                <a:r>
                  <a:rPr lang="en-US" dirty="0" err="1">
                    <a:latin typeface="Noto Sans" panose="020B0502040504020204" pitchFamily="34" charset="0"/>
                    <a:ea typeface="Noto Sans" panose="020B0502040504020204" pitchFamily="34" charset="0"/>
                    <a:cs typeface="Noto Sans" panose="020B0502040504020204" pitchFamily="34" charset="0"/>
                  </a:rPr>
                  <a:t>principes</a:t>
                </a:r>
                <a:r>
                  <a:rPr lang="en-US" dirty="0">
                    <a:latin typeface="Noto Sans" panose="020B0502040504020204" pitchFamily="34" charset="0"/>
                    <a:ea typeface="Noto Sans" panose="020B0502040504020204" pitchFamily="34" charset="0"/>
                    <a:cs typeface="Noto Sans" panose="020B0502040504020204" pitchFamily="34" charset="0"/>
                  </a:rPr>
                  <a:t> de base simples : </a:t>
                </a:r>
                <a:br>
                  <a:rPr lang="en-US" dirty="0">
                    <a:latin typeface="Noto Sans" panose="020B0502040504020204" pitchFamily="34" charset="0"/>
                    <a:ea typeface="Noto Sans" panose="020B0502040504020204" pitchFamily="34" charset="0"/>
                    <a:cs typeface="Noto Sans" panose="020B0502040504020204" pitchFamily="34" charset="0"/>
                  </a:rPr>
                </a:br>
                <a:r>
                  <a:rPr lang="en-US" dirty="0">
                    <a:latin typeface="Noto Sans" panose="020B0502040504020204" pitchFamily="34" charset="0"/>
                    <a:ea typeface="Noto Sans" panose="020B0502040504020204" pitchFamily="34" charset="0"/>
                    <a:cs typeface="Noto Sans" panose="020B0502040504020204" pitchFamily="34" charset="0"/>
                  </a:rPr>
                  <a:t>rigueur, </a:t>
                </a:r>
                <a:r>
                  <a:rPr lang="en-US" dirty="0" err="1">
                    <a:latin typeface="Noto Sans" panose="020B0502040504020204" pitchFamily="34" charset="0"/>
                    <a:ea typeface="Noto Sans" panose="020B0502040504020204" pitchFamily="34" charset="0"/>
                    <a:cs typeface="Noto Sans" panose="020B0502040504020204" pitchFamily="34" charset="0"/>
                  </a:rPr>
                  <a:t>constance</a:t>
                </a:r>
                <a:r>
                  <a:rPr lang="en-US" dirty="0">
                    <a:latin typeface="Noto Sans" panose="020B0502040504020204" pitchFamily="34" charset="0"/>
                    <a:ea typeface="Noto Sans" panose="020B0502040504020204" pitchFamily="34" charset="0"/>
                    <a:cs typeface="Noto Sans" panose="020B0502040504020204" pitchFamily="34" charset="0"/>
                  </a:rPr>
                  <a:t> </a:t>
                </a:r>
                <a:br>
                  <a:rPr lang="en-US" dirty="0">
                    <a:latin typeface="Noto Sans" panose="020B0502040504020204" pitchFamily="34" charset="0"/>
                    <a:ea typeface="Noto Sans" panose="020B0502040504020204" pitchFamily="34" charset="0"/>
                    <a:cs typeface="Noto Sans" panose="020B0502040504020204" pitchFamily="34" charset="0"/>
                  </a:rPr>
                </a:br>
                <a:r>
                  <a:rPr lang="en-US" dirty="0">
                    <a:latin typeface="Noto Sans" panose="020B0502040504020204" pitchFamily="34" charset="0"/>
                    <a:ea typeface="Noto Sans" panose="020B0502040504020204" pitchFamily="34" charset="0"/>
                    <a:cs typeface="Noto Sans" panose="020B0502040504020204" pitchFamily="34" charset="0"/>
                  </a:rPr>
                  <a:t>et transparence.</a:t>
                </a:r>
                <a:endParaRPr lang="fr-CA" dirty="0">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10" name="Groupe 9">
              <a:extLst>
                <a:ext uri="{FF2B5EF4-FFF2-40B4-BE49-F238E27FC236}">
                  <a16:creationId xmlns:a16="http://schemas.microsoft.com/office/drawing/2014/main" id="{5858904E-8013-3D47-6E50-0D2789C28B95}"/>
                </a:ext>
              </a:extLst>
            </p:cNvPr>
            <p:cNvGrpSpPr/>
            <p:nvPr/>
          </p:nvGrpSpPr>
          <p:grpSpPr>
            <a:xfrm>
              <a:off x="8255010" y="3197523"/>
              <a:ext cx="585628" cy="685074"/>
              <a:chOff x="6915239" y="1833131"/>
              <a:chExt cx="585628" cy="685074"/>
            </a:xfrm>
            <a:solidFill>
              <a:schemeClr val="accent3">
                <a:lumMod val="40000"/>
                <a:lumOff val="60000"/>
              </a:schemeClr>
            </a:solidFill>
          </p:grpSpPr>
          <p:sp>
            <p:nvSpPr>
              <p:cNvPr id="14" name="Flèche droite 13">
                <a:extLst>
                  <a:ext uri="{FF2B5EF4-FFF2-40B4-BE49-F238E27FC236}">
                    <a16:creationId xmlns:a16="http://schemas.microsoft.com/office/drawing/2014/main" id="{5FDA3EE4-A990-0C21-38B2-0A29860D20C6}"/>
                  </a:ext>
                </a:extLst>
              </p:cNvPr>
              <p:cNvSpPr/>
              <p:nvPr/>
            </p:nvSpPr>
            <p:spPr>
              <a:xfrm>
                <a:off x="6915239" y="1833131"/>
                <a:ext cx="585628" cy="685074"/>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fr-FR">
                  <a:latin typeface="Noto Sans" panose="020B0502040504020204" pitchFamily="34" charset="0"/>
                  <a:ea typeface="Noto Sans" panose="020B0502040504020204" pitchFamily="34" charset="0"/>
                  <a:cs typeface="Noto Sans" panose="020B0502040504020204" pitchFamily="34" charset="0"/>
                </a:endParaRPr>
              </a:p>
            </p:txBody>
          </p:sp>
          <p:sp>
            <p:nvSpPr>
              <p:cNvPr id="15" name="Flèche droite 10">
                <a:extLst>
                  <a:ext uri="{FF2B5EF4-FFF2-40B4-BE49-F238E27FC236}">
                    <a16:creationId xmlns:a16="http://schemas.microsoft.com/office/drawing/2014/main" id="{73431818-E02B-EF3D-D8FD-5E23B7D56E56}"/>
                  </a:ext>
                </a:extLst>
              </p:cNvPr>
              <p:cNvSpPr txBox="1"/>
              <p:nvPr/>
            </p:nvSpPr>
            <p:spPr>
              <a:xfrm>
                <a:off x="6915239" y="1970146"/>
                <a:ext cx="409940" cy="4110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lvl="0" algn="ctr" defTabSz="1289050">
                  <a:lnSpc>
                    <a:spcPct val="90000"/>
                  </a:lnSpc>
                  <a:spcBef>
                    <a:spcPct val="0"/>
                  </a:spcBef>
                  <a:spcAft>
                    <a:spcPct val="35000"/>
                  </a:spcAft>
                </a:pPr>
                <a:endParaRPr lang="fr-CA" kern="1200">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11" name="Groupe 10">
              <a:extLst>
                <a:ext uri="{FF2B5EF4-FFF2-40B4-BE49-F238E27FC236}">
                  <a16:creationId xmlns:a16="http://schemas.microsoft.com/office/drawing/2014/main" id="{39FC7B97-9E0C-1C5A-57D0-A4A9D0916C75}"/>
                </a:ext>
              </a:extLst>
            </p:cNvPr>
            <p:cNvGrpSpPr/>
            <p:nvPr/>
          </p:nvGrpSpPr>
          <p:grpSpPr>
            <a:xfrm>
              <a:off x="9083729" y="1364392"/>
              <a:ext cx="2762398" cy="4351338"/>
              <a:chOff x="7743958" y="0"/>
              <a:chExt cx="2762398" cy="4351338"/>
            </a:xfrm>
            <a:solidFill>
              <a:srgbClr val="0070C0"/>
            </a:solidFill>
          </p:grpSpPr>
          <p:sp>
            <p:nvSpPr>
              <p:cNvPr id="12" name="Rectangle à coins arrondis 11">
                <a:extLst>
                  <a:ext uri="{FF2B5EF4-FFF2-40B4-BE49-F238E27FC236}">
                    <a16:creationId xmlns:a16="http://schemas.microsoft.com/office/drawing/2014/main" id="{986C949C-5B6B-9D8E-033E-498C948623FD}"/>
                  </a:ext>
                </a:extLst>
              </p:cNvPr>
              <p:cNvSpPr/>
              <p:nvPr/>
            </p:nvSpPr>
            <p:spPr>
              <a:xfrm>
                <a:off x="7743958" y="0"/>
                <a:ext cx="2762398" cy="4351338"/>
              </a:xfrm>
              <a:prstGeom prst="roundRect">
                <a:avLst>
                  <a:gd name="adj" fmla="val 10000"/>
                </a:avLst>
              </a:prstGeom>
              <a:grpFill/>
              <a:ln>
                <a:solidFill>
                  <a:srgbClr val="0070C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FR">
                  <a:latin typeface="Noto Sans" panose="020B0502040504020204" pitchFamily="34" charset="0"/>
                  <a:ea typeface="Noto Sans" panose="020B0502040504020204" pitchFamily="34" charset="0"/>
                  <a:cs typeface="Noto Sans" panose="020B0502040504020204" pitchFamily="34" charset="0"/>
                </a:endParaRPr>
              </a:p>
            </p:txBody>
          </p:sp>
          <p:sp>
            <p:nvSpPr>
              <p:cNvPr id="13" name="ZoneTexte 15">
                <a:extLst>
                  <a:ext uri="{FF2B5EF4-FFF2-40B4-BE49-F238E27FC236}">
                    <a16:creationId xmlns:a16="http://schemas.microsoft.com/office/drawing/2014/main" id="{C9EA8DFC-C76D-2499-DF68-E8F5D6E04F98}"/>
                  </a:ext>
                </a:extLst>
              </p:cNvPr>
              <p:cNvSpPr txBox="1"/>
              <p:nvPr/>
            </p:nvSpPr>
            <p:spPr>
              <a:xfrm>
                <a:off x="7824866" y="80908"/>
                <a:ext cx="2600582" cy="4189522"/>
              </a:xfrm>
              <a:prstGeom prst="rect">
                <a:avLst/>
              </a:prstGeom>
              <a:grpFill/>
              <a:ln>
                <a:solidFill>
                  <a:srgbClr val="0070C0"/>
                </a:solid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1066800">
                  <a:lnSpc>
                    <a:spcPts val="2400"/>
                  </a:lnSpc>
                  <a:spcBef>
                    <a:spcPct val="0"/>
                  </a:spcBef>
                  <a:spcAft>
                    <a:spcPts val="600"/>
                  </a:spcAft>
                </a:pPr>
                <a:r>
                  <a:rPr lang="en-US" dirty="0" err="1">
                    <a:latin typeface="Noto Sans" panose="020B0502040504020204" pitchFamily="34" charset="0"/>
                    <a:ea typeface="Noto Sans" panose="020B0502040504020204" pitchFamily="34" charset="0"/>
                    <a:cs typeface="Noto Sans" panose="020B0502040504020204" pitchFamily="34" charset="0"/>
                  </a:rPr>
                  <a:t>S’engager</a:t>
                </a:r>
                <a:r>
                  <a:rPr lang="en-US" dirty="0">
                    <a:latin typeface="Noto Sans" panose="020B0502040504020204" pitchFamily="34" charset="0"/>
                    <a:ea typeface="Noto Sans" panose="020B0502040504020204" pitchFamily="34" charset="0"/>
                    <a:cs typeface="Noto Sans" panose="020B0502040504020204" pitchFamily="34" charset="0"/>
                  </a:rPr>
                  <a:t> </a:t>
                </a:r>
                <a:r>
                  <a:rPr lang="en-US" dirty="0" err="1">
                    <a:latin typeface="Noto Sans" panose="020B0502040504020204" pitchFamily="34" charset="0"/>
                    <a:ea typeface="Noto Sans" panose="020B0502040504020204" pitchFamily="34" charset="0"/>
                    <a:cs typeface="Noto Sans" panose="020B0502040504020204" pitchFamily="34" charset="0"/>
                  </a:rPr>
                  <a:t>dans</a:t>
                </a:r>
                <a:r>
                  <a:rPr lang="en-US" dirty="0">
                    <a:latin typeface="Noto Sans" panose="020B0502040504020204" pitchFamily="34" charset="0"/>
                    <a:ea typeface="Noto Sans" panose="020B0502040504020204" pitchFamily="34" charset="0"/>
                    <a:cs typeface="Noto Sans" panose="020B0502040504020204" pitchFamily="34" charset="0"/>
                  </a:rPr>
                  <a:t> </a:t>
                </a:r>
                <a:br>
                  <a:rPr lang="en-US" dirty="0">
                    <a:latin typeface="Noto Sans" panose="020B0502040504020204" pitchFamily="34" charset="0"/>
                    <a:ea typeface="Noto Sans" panose="020B0502040504020204" pitchFamily="34" charset="0"/>
                    <a:cs typeface="Noto Sans" panose="020B0502040504020204" pitchFamily="34" charset="0"/>
                  </a:rPr>
                </a:br>
                <a:r>
                  <a:rPr lang="en-US" dirty="0" err="1">
                    <a:latin typeface="Noto Sans" panose="020B0502040504020204" pitchFamily="34" charset="0"/>
                    <a:ea typeface="Noto Sans" panose="020B0502040504020204" pitchFamily="34" charset="0"/>
                    <a:cs typeface="Noto Sans" panose="020B0502040504020204" pitchFamily="34" charset="0"/>
                  </a:rPr>
                  <a:t>une</a:t>
                </a:r>
                <a:r>
                  <a:rPr lang="en-US" dirty="0">
                    <a:latin typeface="Noto Sans" panose="020B0502040504020204" pitchFamily="34" charset="0"/>
                    <a:ea typeface="Noto Sans" panose="020B0502040504020204" pitchFamily="34" charset="0"/>
                    <a:cs typeface="Noto Sans" panose="020B0502040504020204" pitchFamily="34" charset="0"/>
                  </a:rPr>
                  <a:t> </a:t>
                </a:r>
                <a:r>
                  <a:rPr lang="en-US" dirty="0" err="1">
                    <a:latin typeface="Noto Sans" panose="020B0502040504020204" pitchFamily="34" charset="0"/>
                    <a:ea typeface="Noto Sans" panose="020B0502040504020204" pitchFamily="34" charset="0"/>
                    <a:cs typeface="Noto Sans" panose="020B0502040504020204" pitchFamily="34" charset="0"/>
                  </a:rPr>
                  <a:t>démarche</a:t>
                </a:r>
                <a:r>
                  <a:rPr lang="en-US" dirty="0">
                    <a:latin typeface="Noto Sans" panose="020B0502040504020204" pitchFamily="34" charset="0"/>
                    <a:ea typeface="Noto Sans" panose="020B0502040504020204" pitchFamily="34" charset="0"/>
                    <a:cs typeface="Noto Sans" panose="020B0502040504020204" pitchFamily="34" charset="0"/>
                  </a:rPr>
                  <a:t> </a:t>
                </a:r>
                <a:r>
                  <a:rPr lang="en-US" dirty="0" err="1">
                    <a:latin typeface="Noto Sans" panose="020B0502040504020204" pitchFamily="34" charset="0"/>
                    <a:ea typeface="Noto Sans" panose="020B0502040504020204" pitchFamily="34" charset="0"/>
                    <a:cs typeface="Noto Sans" panose="020B0502040504020204" pitchFamily="34" charset="0"/>
                  </a:rPr>
                  <a:t>réflexive</a:t>
                </a:r>
                <a:r>
                  <a:rPr lang="en-US" dirty="0">
                    <a:latin typeface="Noto Sans" panose="020B0502040504020204" pitchFamily="34" charset="0"/>
                    <a:ea typeface="Noto Sans" panose="020B0502040504020204" pitchFamily="34" charset="0"/>
                    <a:cs typeface="Noto Sans" panose="020B0502040504020204" pitchFamily="34" charset="0"/>
                  </a:rPr>
                  <a:t>, interactive et collaborative.</a:t>
                </a:r>
                <a:endParaRPr lang="fr-CA" dirty="0">
                  <a:latin typeface="Noto Sans" panose="020B0502040504020204" pitchFamily="34" charset="0"/>
                  <a:ea typeface="Noto Sans" panose="020B0502040504020204" pitchFamily="34" charset="0"/>
                  <a:cs typeface="Noto Sans" panose="020B0502040504020204" pitchFamily="34" charset="0"/>
                </a:endParaRPr>
              </a:p>
            </p:txBody>
          </p:sp>
        </p:grpSp>
      </p:grpSp>
    </p:spTree>
    <p:extLst>
      <p:ext uri="{BB962C8B-B14F-4D97-AF65-F5344CB8AC3E}">
        <p14:creationId xmlns:p14="http://schemas.microsoft.com/office/powerpoint/2010/main" val="3266655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E687B48-BA78-903D-8A35-C7DC76A56322}"/>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3" name="Espace réservé du pied de page 2">
            <a:extLst>
              <a:ext uri="{FF2B5EF4-FFF2-40B4-BE49-F238E27FC236}">
                <a16:creationId xmlns:a16="http://schemas.microsoft.com/office/drawing/2014/main" id="{1EFE5DC0-9DF0-505B-E0A5-E60C0B08C021}"/>
              </a:ext>
            </a:extLst>
          </p:cNvPr>
          <p:cNvSpPr>
            <a:spLocks noGrp="1"/>
          </p:cNvSpPr>
          <p:nvPr>
            <p:ph type="ftr" sz="quarter" idx="3"/>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F6A57A0D-74DE-8906-F915-B62EAFECAE62}"/>
              </a:ext>
            </a:extLst>
          </p:cNvPr>
          <p:cNvSpPr>
            <a:spLocks noGrp="1"/>
          </p:cNvSpPr>
          <p:nvPr>
            <p:ph type="title"/>
          </p:nvPr>
        </p:nvSpPr>
        <p:spPr/>
        <p:txBody>
          <a:bodyPr/>
          <a:lstStyle/>
          <a:p>
            <a:r>
              <a:rPr lang="fr-FR"/>
              <a:t>Pour conclure</a:t>
            </a:r>
          </a:p>
        </p:txBody>
      </p:sp>
      <p:sp>
        <p:nvSpPr>
          <p:cNvPr id="6" name="Espace réservé du contenu 4">
            <a:extLst>
              <a:ext uri="{FF2B5EF4-FFF2-40B4-BE49-F238E27FC236}">
                <a16:creationId xmlns:a16="http://schemas.microsoft.com/office/drawing/2014/main" id="{C4D741E5-0307-0372-AF25-4CA740615992}"/>
              </a:ext>
            </a:extLst>
          </p:cNvPr>
          <p:cNvSpPr txBox="1">
            <a:spLocks/>
          </p:cNvSpPr>
          <p:nvPr/>
        </p:nvSpPr>
        <p:spPr>
          <a:xfrm>
            <a:off x="5016497" y="2303563"/>
            <a:ext cx="6187798" cy="2214645"/>
          </a:xfrm>
          <a:prstGeom prst="rect">
            <a:avLst/>
          </a:prstGeom>
        </p:spPr>
        <p:txBody>
          <a:bodyPr vert="horz" wrap="square" lIns="0" tIns="0" rIns="0" bIns="0" rtlCol="0" anchor="t">
            <a:sp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ts val="3000"/>
              </a:lnSpc>
              <a:spcBef>
                <a:spcPts val="0"/>
              </a:spcBef>
              <a:spcAft>
                <a:spcPts val="2400"/>
              </a:spcAft>
              <a:buClr>
                <a:srgbClr val="FFC000"/>
              </a:buClr>
              <a:buSzPct val="100000"/>
              <a:buFont typeface="Wingdings" pitchFamily="2" charset="2"/>
              <a:buChar char="§"/>
            </a:pPr>
            <a:r>
              <a:rPr lang="fr-CA" sz="2400" dirty="0">
                <a:latin typeface="Noto Sans" panose="020B0502040504020204" pitchFamily="34"/>
                <a:ea typeface="Noto Sans" panose="020B0502040504020204" pitchFamily="34"/>
                <a:cs typeface="Noto Sans" panose="020B0502040504020204" pitchFamily="34"/>
              </a:rPr>
              <a:t>Une instrumentation de qualité soutiendra un jugement éthique </a:t>
            </a:r>
            <a:br>
              <a:rPr lang="fr-CA" sz="2400" dirty="0">
                <a:latin typeface="Noto Sans" panose="020B0502040504020204" pitchFamily="34"/>
                <a:ea typeface="Noto Sans" panose="020B0502040504020204" pitchFamily="34"/>
                <a:cs typeface="Noto Sans" panose="020B0502040504020204" pitchFamily="34"/>
              </a:rPr>
            </a:br>
            <a:r>
              <a:rPr lang="fr-CA" sz="2400" dirty="0">
                <a:latin typeface="Noto Sans" panose="020B0502040504020204" pitchFamily="34"/>
                <a:ea typeface="Noto Sans" panose="020B0502040504020204" pitchFamily="34"/>
                <a:cs typeface="Noto Sans" panose="020B0502040504020204" pitchFamily="34"/>
              </a:rPr>
              <a:t>pour lequel les biais sont </a:t>
            </a:r>
            <a:r>
              <a:rPr lang="fr-CA" sz="2400">
                <a:latin typeface="Noto Sans" panose="020B0502040504020204" pitchFamily="34"/>
                <a:ea typeface="Noto Sans" panose="020B0502040504020204" pitchFamily="34"/>
                <a:cs typeface="Noto Sans" panose="020B0502040504020204" pitchFamily="34"/>
              </a:rPr>
              <a:t>minimisés.</a:t>
            </a:r>
            <a:endParaRPr lang="fr-CA" sz="2400" dirty="0">
              <a:latin typeface="Noto Sans" panose="020B0502040504020204" pitchFamily="34"/>
              <a:ea typeface="Noto Sans" panose="020B0502040504020204" pitchFamily="34"/>
              <a:cs typeface="Noto Sans" panose="020B0502040504020204" pitchFamily="34"/>
            </a:endParaRPr>
          </a:p>
          <a:p>
            <a:pPr marL="342900" indent="-342900">
              <a:lnSpc>
                <a:spcPts val="3000"/>
              </a:lnSpc>
              <a:spcBef>
                <a:spcPts val="0"/>
              </a:spcBef>
              <a:spcAft>
                <a:spcPts val="2400"/>
              </a:spcAft>
              <a:buClr>
                <a:srgbClr val="FFC000"/>
              </a:buClr>
              <a:buSzPct val="100000"/>
              <a:buFont typeface="Wingdings" pitchFamily="2" charset="2"/>
              <a:buChar char="§"/>
            </a:pPr>
            <a:r>
              <a:rPr lang="fr-CA" sz="2400" dirty="0">
                <a:latin typeface="Noto Sans" panose="020B0502040504020204" pitchFamily="34"/>
                <a:ea typeface="Noto Sans" panose="020B0502040504020204" pitchFamily="34"/>
                <a:cs typeface="Noto Sans" panose="020B0502040504020204" pitchFamily="34"/>
              </a:rPr>
              <a:t>Il est toutefois important de rester alerte concernant la présence de ces biais.</a:t>
            </a:r>
          </a:p>
        </p:txBody>
      </p:sp>
    </p:spTree>
    <p:extLst>
      <p:ext uri="{BB962C8B-B14F-4D97-AF65-F5344CB8AC3E}">
        <p14:creationId xmlns:p14="http://schemas.microsoft.com/office/powerpoint/2010/main" val="1503977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248272-B10D-64DD-DB0C-07DA0DFA2F8E}"/>
              </a:ext>
            </a:extLst>
          </p:cNvPr>
          <p:cNvSpPr>
            <a:spLocks noGrp="1"/>
          </p:cNvSpPr>
          <p:nvPr>
            <p:ph type="sldNum" sz="quarter" idx="12"/>
          </p:nvPr>
        </p:nvSpPr>
        <p:spPr/>
        <p:txBody>
          <a:bodyPr/>
          <a:lstStyle/>
          <a:p>
            <a:fld id="{055BF32D-CF4B-1B43-8AA7-7C8BB1DDF0EC}" type="slidenum">
              <a:rPr lang="fr-FR" smtClean="0"/>
              <a:pPr/>
              <a:t>19</a:t>
            </a:fld>
            <a:endParaRPr lang="fr-FR" dirty="0"/>
          </a:p>
        </p:txBody>
      </p:sp>
      <p:sp>
        <p:nvSpPr>
          <p:cNvPr id="3" name="Espace réservé du pied de page 2">
            <a:extLst>
              <a:ext uri="{FF2B5EF4-FFF2-40B4-BE49-F238E27FC236}">
                <a16:creationId xmlns:a16="http://schemas.microsoft.com/office/drawing/2014/main" id="{B7966E33-AAF6-4813-C401-BBD57288FB9A}"/>
              </a:ext>
            </a:extLst>
          </p:cNvPr>
          <p:cNvSpPr>
            <a:spLocks noGrp="1"/>
          </p:cNvSpPr>
          <p:nvPr>
            <p:ph type="ftr" sz="quarter" idx="3"/>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8D7609C9-782F-6113-5F39-DAE80932B2CE}"/>
              </a:ext>
            </a:extLst>
          </p:cNvPr>
          <p:cNvSpPr>
            <a:spLocks noGrp="1"/>
          </p:cNvSpPr>
          <p:nvPr>
            <p:ph type="title"/>
          </p:nvPr>
        </p:nvSpPr>
        <p:spPr/>
        <p:txBody>
          <a:bodyPr/>
          <a:lstStyle/>
          <a:p>
            <a:r>
              <a:rPr lang="fr-FR"/>
              <a:t>Références</a:t>
            </a:r>
          </a:p>
        </p:txBody>
      </p:sp>
      <p:sp>
        <p:nvSpPr>
          <p:cNvPr id="6" name="Espace réservé du texte 4">
            <a:extLst>
              <a:ext uri="{FF2B5EF4-FFF2-40B4-BE49-F238E27FC236}">
                <a16:creationId xmlns:a16="http://schemas.microsoft.com/office/drawing/2014/main" id="{3479CFB7-0B8C-2012-5B6B-BD2DD9853C21}"/>
              </a:ext>
            </a:extLst>
          </p:cNvPr>
          <p:cNvSpPr txBox="1">
            <a:spLocks/>
          </p:cNvSpPr>
          <p:nvPr/>
        </p:nvSpPr>
        <p:spPr>
          <a:xfrm>
            <a:off x="4919672" y="2728884"/>
            <a:ext cx="5217730" cy="2978997"/>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40"/>
              </a:lnSpc>
              <a:buClr>
                <a:srgbClr val="FFC000"/>
              </a:buClr>
              <a:buFont typeface="Wingdings" pitchFamily="2" charset="2"/>
              <a:buChar char="§"/>
            </a:pPr>
            <a:r>
              <a:rPr lang="fr-FR" sz="1200" b="1" dirty="0">
                <a:solidFill>
                  <a:srgbClr val="7030A0"/>
                </a:solidFill>
              </a:rPr>
              <a:t>Durand, M.-J. </a:t>
            </a:r>
            <a:r>
              <a:rPr lang="fr-FR" sz="1200" dirty="0"/>
              <a:t>et </a:t>
            </a:r>
            <a:r>
              <a:rPr lang="fr-FR" sz="1200" b="1" dirty="0">
                <a:solidFill>
                  <a:srgbClr val="7030A0"/>
                </a:solidFill>
              </a:rPr>
              <a:t>Chouinard, R. </a:t>
            </a:r>
            <a:r>
              <a:rPr lang="fr-FR" sz="1200" dirty="0"/>
              <a:t>(2012). </a:t>
            </a:r>
            <a:r>
              <a:rPr lang="fr-FR" sz="1200" i="1" dirty="0"/>
              <a:t>L’évaluation des apprentissages : de la planification de la démarche à la communication des résultats </a:t>
            </a:r>
            <a:br>
              <a:rPr lang="fr-FR" sz="1200" i="1" dirty="0"/>
            </a:br>
            <a:r>
              <a:rPr lang="fr-FR" sz="1200" dirty="0"/>
              <a:t>(2</a:t>
            </a:r>
            <a:r>
              <a:rPr lang="fr-FR" sz="1200" baseline="30000" dirty="0"/>
              <a:t>e</a:t>
            </a:r>
            <a:r>
              <a:rPr lang="fr-FR" sz="1200" dirty="0"/>
              <a:t> éd.), Montréal, Québec : édition MD.</a:t>
            </a:r>
          </a:p>
          <a:p>
            <a:pPr marL="171450" indent="-171450">
              <a:lnSpc>
                <a:spcPts val="1640"/>
              </a:lnSpc>
              <a:buClr>
                <a:srgbClr val="FFC000"/>
              </a:buClr>
              <a:buFont typeface="Wingdings" pitchFamily="2" charset="2"/>
              <a:buChar char="§"/>
            </a:pPr>
            <a:r>
              <a:rPr lang="fr-FR" sz="1200" b="1" dirty="0">
                <a:solidFill>
                  <a:srgbClr val="7030A0"/>
                </a:solidFill>
              </a:rPr>
              <a:t>Université de Montréal </a:t>
            </a:r>
            <a:r>
              <a:rPr lang="fr-FR" sz="1200" dirty="0"/>
              <a:t>(2021). ETA2250 - Régulation des apprentissages et jugement, cours 5 le jugement professionnel. [Présentation PowerPoint], </a:t>
            </a:r>
            <a:br>
              <a:rPr lang="fr-FR" sz="1200" dirty="0"/>
            </a:br>
            <a:r>
              <a:rPr lang="fr-FR" sz="1200" dirty="0"/>
              <a:t>Canada : Montréal.</a:t>
            </a:r>
          </a:p>
        </p:txBody>
      </p:sp>
    </p:spTree>
    <p:extLst>
      <p:ext uri="{BB962C8B-B14F-4D97-AF65-F5344CB8AC3E}">
        <p14:creationId xmlns:p14="http://schemas.microsoft.com/office/powerpoint/2010/main" val="3409388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20E5E2A-F3C4-DD34-43D0-443C47121D76}"/>
              </a:ext>
            </a:extLst>
          </p:cNvPr>
          <p:cNvSpPr>
            <a:spLocks noGrp="1"/>
          </p:cNvSpPr>
          <p:nvPr>
            <p:ph type="sldNum" sz="quarter" idx="12"/>
          </p:nvPr>
        </p:nvSpPr>
        <p:spPr/>
        <p:txBody>
          <a:bodyPr/>
          <a:lstStyle/>
          <a:p>
            <a:fld id="{055BF32D-CF4B-1B43-8AA7-7C8BB1DDF0EC}" type="slidenum">
              <a:rPr lang="fr-FR" smtClean="0"/>
              <a:pPr/>
              <a:t>20</a:t>
            </a:fld>
            <a:endParaRPr lang="fr-FR" dirty="0"/>
          </a:p>
        </p:txBody>
      </p:sp>
      <p:sp>
        <p:nvSpPr>
          <p:cNvPr id="3" name="Espace réservé du pied de page 2">
            <a:extLst>
              <a:ext uri="{FF2B5EF4-FFF2-40B4-BE49-F238E27FC236}">
                <a16:creationId xmlns:a16="http://schemas.microsoft.com/office/drawing/2014/main" id="{DA711726-A048-F5BC-F7E2-E693254F5267}"/>
              </a:ext>
            </a:extLst>
          </p:cNvPr>
          <p:cNvSpPr>
            <a:spLocks noGrp="1"/>
          </p:cNvSpPr>
          <p:nvPr>
            <p:ph type="ftr" sz="quarter" idx="3"/>
          </p:nvPr>
        </p:nvSpPr>
        <p:spPr/>
        <p:txBody>
          <a:bodyPr/>
          <a:lstStyle/>
          <a:p>
            <a:r>
              <a:rPr lang="fr-FR"/>
              <a:t>APPRENDRE </a:t>
            </a:r>
            <a:r>
              <a:rPr lang="fr-FR" b="1">
                <a:solidFill>
                  <a:srgbClr val="FF0000"/>
                </a:solidFill>
              </a:rPr>
              <a:t>|</a:t>
            </a:r>
            <a:r>
              <a:rPr lang="fr-FR"/>
              <a:t> Module 6 </a:t>
            </a:r>
            <a:r>
              <a:rPr lang="fr-FR" b="1">
                <a:solidFill>
                  <a:srgbClr val="FF0000"/>
                </a:solidFill>
              </a:rPr>
              <a:t>|</a:t>
            </a:r>
            <a:r>
              <a:rPr lang="fr-FR"/>
              <a:t> </a:t>
            </a:r>
            <a:r>
              <a:rPr lang="fr-CA" b="1">
                <a:solidFill>
                  <a:schemeClr val="tx1">
                    <a:lumMod val="50000"/>
                    <a:lumOff val="50000"/>
                  </a:schemeClr>
                </a:solidFill>
              </a:rPr>
              <a:t>Le jugement</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2C4F6D8F-F724-DD7F-9D79-AF7A5C6974A9}"/>
              </a:ext>
            </a:extLst>
          </p:cNvPr>
          <p:cNvSpPr>
            <a:spLocks noGrp="1"/>
          </p:cNvSpPr>
          <p:nvPr>
            <p:ph type="title"/>
          </p:nvPr>
        </p:nvSpPr>
        <p:spPr/>
        <p:txBody>
          <a:bodyPr/>
          <a:lstStyle/>
          <a:p>
            <a:r>
              <a:rPr lang="fr-FR"/>
              <a:t>Crédits</a:t>
            </a:r>
          </a:p>
        </p:txBody>
      </p:sp>
      <p:sp>
        <p:nvSpPr>
          <p:cNvPr id="6" name="Espace réservé du texte 4">
            <a:extLst>
              <a:ext uri="{FF2B5EF4-FFF2-40B4-BE49-F238E27FC236}">
                <a16:creationId xmlns:a16="http://schemas.microsoft.com/office/drawing/2014/main" id="{140261F1-BFCF-D2E9-4C74-7695205FF9C0}"/>
              </a:ext>
            </a:extLst>
          </p:cNvPr>
          <p:cNvSpPr>
            <a:spLocks noGrp="1"/>
          </p:cNvSpPr>
          <p:nvPr>
            <p:ph type="body" sz="quarter" idx="13"/>
          </p:nvPr>
        </p:nvSpPr>
        <p:spPr>
          <a:xfrm>
            <a:off x="4621369" y="1554479"/>
            <a:ext cx="6945319" cy="4112243"/>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Myriam Girouard-Gagné</a:t>
            </a:r>
            <a:r>
              <a:rPr lang="fr-FR" sz="1400" dirty="0"/>
              <a:t>, doctorante en évaluation des apprentissages </a:t>
            </a:r>
            <a:br>
              <a:rPr lang="fr-FR" sz="1400" dirty="0"/>
            </a:br>
            <a:r>
              <a:rPr lang="fr-FR" sz="1400" dirty="0"/>
              <a:t>et conseillère pédagogique, Université de Montréal</a:t>
            </a:r>
          </a:p>
          <a:p>
            <a:pPr marL="351450" indent="-171450">
              <a:lnSpc>
                <a:spcPct val="100000"/>
              </a:lnSpc>
              <a:spcBef>
                <a:spcPts val="0"/>
              </a:spcBef>
              <a:spcAft>
                <a:spcPts val="600"/>
              </a:spcAft>
              <a:buClr>
                <a:srgbClr val="FFC000"/>
              </a:buClr>
              <a:buFont typeface="Arial" panose="020B0604020202020204" pitchFamily="34" charset="0"/>
              <a:buChar char="•"/>
            </a:pPr>
            <a:r>
              <a:rPr lang="fr-FR" sz="1400" b="1" dirty="0"/>
              <a:t>Marie-Aimée Lamarche</a:t>
            </a:r>
            <a:r>
              <a:rPr lang="fr-FR" sz="1400" dirty="0"/>
              <a:t>, Ph. D. en évaluation des apprentissages, 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Selon une idée originale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a:t>
            </a:r>
            <a:br>
              <a:rPr lang="fr-FR" sz="1400" dirty="0"/>
            </a:br>
            <a:r>
              <a:rPr lang="fr-FR" sz="1400" dirty="0"/>
              <a:t>des apprentissages, 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Sous la supervision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Pascal Ndinga</a:t>
            </a:r>
            <a:r>
              <a:rPr lang="fr-FR" sz="1400" dirty="0"/>
              <a:t>, Ph. D., professeur à l’Université du Québec à Montréal, coordinateur GTE 7</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référente conseil scientifique APPRENDRE, GTE 7</a:t>
            </a:r>
          </a:p>
          <a:p>
            <a:pPr marL="351450" indent="-171450">
              <a:lnSpc>
                <a:spcPct val="100000"/>
              </a:lnSpc>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p:txBody>
      </p:sp>
    </p:spTree>
    <p:extLst>
      <p:ext uri="{BB962C8B-B14F-4D97-AF65-F5344CB8AC3E}">
        <p14:creationId xmlns:p14="http://schemas.microsoft.com/office/powerpoint/2010/main" val="1452474616"/>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18554</TotalTime>
  <Words>1298</Words>
  <Application>Microsoft Macintosh PowerPoint</Application>
  <PresentationFormat>Grand écran</PresentationFormat>
  <Paragraphs>127</Paragraphs>
  <Slides>20</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20</vt:i4>
      </vt:variant>
    </vt:vector>
  </HeadingPairs>
  <TitlesOfParts>
    <vt:vector size="27" baseType="lpstr">
      <vt:lpstr>Noto Sans Medium</vt:lpstr>
      <vt:lpstr>Arial</vt:lpstr>
      <vt:lpstr>Noto Sans</vt:lpstr>
      <vt:lpstr>Wingdings</vt:lpstr>
      <vt:lpstr>Noto Sans ExtraBold</vt:lpstr>
      <vt:lpstr>Noto Sans SemiBold</vt:lpstr>
      <vt:lpstr>Thème Office</vt:lpstr>
      <vt:lpstr>Présentation PowerPoint</vt:lpstr>
      <vt:lpstr>Présentation PowerPoint</vt:lpstr>
      <vt:lpstr>Intentions et objectifs</vt:lpstr>
      <vt:lpstr>Structure de la formation</vt:lpstr>
      <vt:lpstr>Activités de réalisation</vt:lpstr>
      <vt:lpstr>Présentation PowerPoint</vt:lpstr>
      <vt:lpstr>Présentation PowerPoint</vt:lpstr>
      <vt:lpstr>Présentation PowerPoint</vt:lpstr>
      <vt:lpstr>Activité 4 Les biais</vt:lpstr>
      <vt:lpstr>Activité 5 Les biais qui entravent  le jugement</vt:lpstr>
      <vt:lpstr>Présentation PowerPoint</vt:lpstr>
      <vt:lpstr>Présentation PowerPoint</vt:lpstr>
      <vt:lpstr>Présentation PowerPoint</vt:lpstr>
      <vt:lpstr>Présentation PowerPoint</vt:lpstr>
      <vt:lpstr>Activité 6 Interventions pour pallier les biais identifiés</vt:lpstr>
      <vt:lpstr>Présentation PowerPoint</vt:lpstr>
      <vt:lpstr>Présentation PowerPoint</vt:lpstr>
      <vt:lpstr>Pour conclure</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183</cp:revision>
  <dcterms:created xsi:type="dcterms:W3CDTF">2022-10-03T18:36:32Z</dcterms:created>
  <dcterms:modified xsi:type="dcterms:W3CDTF">2024-10-08T12:09:06Z</dcterms:modified>
</cp:coreProperties>
</file>