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embeddedFontLst>
    <p:embeddedFont>
      <p:font typeface="Noto Sans" panose="020B0502040504020204" pitchFamily="34" charset="0"/>
      <p:regular r:id="rId33"/>
      <p:bold r:id="rId34"/>
      <p:italic r:id="rId35"/>
      <p:boldItalic r:id="rId36"/>
    </p:embeddedFont>
    <p:embeddedFont>
      <p:font typeface="Noto Sans ExtraBold" panose="020B0902040504020204" pitchFamily="34" charset="0"/>
      <p:bold r:id="rId37"/>
      <p:italic r:id="rId38"/>
      <p:boldItalic r:id="rId39"/>
    </p:embeddedFont>
    <p:embeddedFont>
      <p:font typeface="Noto Sans Medium" panose="020B0602040504020204" pitchFamily="34" charset="0"/>
      <p:regular r:id="rId40"/>
      <p:italic r:id="rId41"/>
    </p:embeddedFont>
    <p:embeddedFont>
      <p:font typeface="Noto Sans SemiBold" panose="020B0702040504020204" pitchFamily="34" charset="0"/>
      <p:regular r:id="rId42"/>
      <p:bold r:id="rId43"/>
      <p:italic r:id="rId44"/>
      <p:boldItalic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891"/>
    <a:srgbClr val="643772"/>
    <a:srgbClr val="621D75"/>
    <a:srgbClr val="6F2693"/>
    <a:srgbClr val="652C91"/>
    <a:srgbClr val="381043"/>
    <a:srgbClr val="86299F"/>
    <a:srgbClr val="7C2594"/>
    <a:srgbClr val="942FB0"/>
    <a:srgbClr val="AA52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40" autoAdjust="0"/>
    <p:restoredTop sz="90806" autoAdjust="0"/>
  </p:normalViewPr>
  <p:slideViewPr>
    <p:cSldViewPr snapToGrid="0">
      <p:cViewPr varScale="1">
        <p:scale>
          <a:sx n="96" d="100"/>
          <a:sy n="96" d="100"/>
        </p:scale>
        <p:origin x="160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448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08/10/2024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08/10/2024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714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1366990" y="3136611"/>
            <a:ext cx="4536504" cy="707886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40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Le jugement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1" r:id="rId8"/>
    <p:sldLayoutId id="2147483682" r:id="rId9"/>
    <p:sldLayoutId id="2147483683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Jugement_de_Salomon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nuagedemots.co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A6A1853-9ED2-DE08-7A7E-55F18B018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C197C3-747D-5DAF-4512-F0E9DF7A1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C26911CD-3FAF-0942-FC88-C2D4E9804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4E2D92D-FACC-6E56-D00E-B97A5E2A6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464580"/>
              </p:ext>
            </p:extLst>
          </p:nvPr>
        </p:nvGraphicFramePr>
        <p:xfrm>
          <a:off x="2563328" y="2792592"/>
          <a:ext cx="7065343" cy="229392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958470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106873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O1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Caractériser le jugement professionnel en reconnaissant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les éléments qui peuvent l’influencer.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O2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Documenter la façon de porter jugement avec discernement dans des situations quotidiennes et problématiques.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O3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</a:rPr>
                        <a:t>Exercer son jugement dans l’interprétation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des travaux d’élèves.</a:t>
                      </a:r>
                      <a:endParaRPr lang="fr-FR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13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142BF24-17FC-9BE7-DBBB-E3074A95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D3C939-FB64-C4FA-331F-4B8D99D20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211B27A-AD8D-33E6-11D4-E67B892A2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formation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D948443-09D3-188C-7F23-B13F987B2059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7030A0">
              <a:alpha val="50949"/>
            </a:srgbClr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Mise en situation 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professionnel</a:t>
            </a:r>
          </a:p>
          <a:p>
            <a:pPr marL="18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L'exercice du jugement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4FB815-C989-0797-4AEC-D2C3BA35976E}"/>
              </a:ext>
            </a:extLst>
          </p:cNvPr>
          <p:cNvSpPr/>
          <p:nvPr/>
        </p:nvSpPr>
        <p:spPr>
          <a:xfrm>
            <a:off x="4368800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éalisation des apprentissages</a:t>
            </a:r>
          </a:p>
          <a:p>
            <a:pPr algn="ctr"/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6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biais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AA4439C-1409-C773-92AE-BDCE45A19B6C}"/>
              </a:ext>
            </a:extLst>
          </p:cNvPr>
          <p:cNvSpPr/>
          <p:nvPr/>
        </p:nvSpPr>
        <p:spPr>
          <a:xfrm>
            <a:off x="7906327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: i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ntégration des apprentissages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Exercer son jugement</a:t>
            </a:r>
          </a:p>
        </p:txBody>
      </p:sp>
    </p:spTree>
    <p:extLst>
      <p:ext uri="{BB962C8B-B14F-4D97-AF65-F5344CB8AC3E}">
        <p14:creationId xmlns:p14="http://schemas.microsoft.com/office/powerpoint/2010/main" val="2310945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BF2D3CF-6714-DF7D-CF25-8A58D8F61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70C082-E627-E69E-582E-AA93C43567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98DECA9B-0131-A181-2C62-647362D8B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de préparation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59CAB8-4B79-335F-EDC0-70998E55777A}"/>
              </a:ext>
            </a:extLst>
          </p:cNvPr>
          <p:cNvGrpSpPr/>
          <p:nvPr/>
        </p:nvGrpSpPr>
        <p:grpSpPr>
          <a:xfrm>
            <a:off x="1263722" y="2198669"/>
            <a:ext cx="9965823" cy="3421295"/>
            <a:chOff x="1263722" y="2198669"/>
            <a:chExt cx="9965823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5183E712-CEF9-6563-13F1-82B2C43E3686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B1020D95-680B-CCC9-7BE1-C180B53676C7}"/>
                </a:ext>
              </a:extLst>
            </p:cNvPr>
            <p:cNvSpPr/>
            <p:nvPr/>
          </p:nvSpPr>
          <p:spPr>
            <a:xfrm>
              <a:off x="1268101" y="2198669"/>
              <a:ext cx="289047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 1</a:t>
              </a:r>
              <a:r>
                <a:rPr lang="fr-CA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br>
                <a:rPr lang="fr-CA" sz="2400" b="1" i="0" kern="1200" dirty="0">
                  <a:solidFill>
                    <a:schemeClr val="tx1"/>
                  </a:solidFill>
                </a:rPr>
              </a:br>
              <a:r>
                <a:rPr lang="fr-CA" sz="2400" b="0" i="0" kern="1200" dirty="0">
                  <a:solidFill>
                    <a:schemeClr val="tx1"/>
                  </a:solidFill>
                </a:rPr>
                <a:t>Mise en situation</a:t>
              </a:r>
              <a:endParaRPr lang="fr-ES" sz="2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9D405D6-80EE-5A65-5141-DAC7AC6ECC2E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EC1E0428-6499-C476-6D92-6AFA16AA0012}"/>
                </a:ext>
              </a:extLst>
            </p:cNvPr>
            <p:cNvSpPr/>
            <p:nvPr/>
          </p:nvSpPr>
          <p:spPr>
            <a:xfrm>
              <a:off x="4303103" y="4251446"/>
              <a:ext cx="289047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 2</a:t>
              </a:r>
              <a:r>
                <a:rPr lang="fr-CA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 </a:t>
              </a:r>
              <a:br>
                <a:rPr lang="fr-CA" sz="2400" b="1" i="0" kern="1200" dirty="0"/>
              </a:br>
              <a:r>
                <a:rPr lang="en-US" sz="2400" b="0" i="0" kern="1200" dirty="0"/>
                <a:t>Le jugement professionnel</a:t>
              </a:r>
              <a:endParaRPr lang="fr-ES" sz="2400" kern="1200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569C3BD-9278-0C53-BBB9-C50F0EA19FDF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15FB9DE1-A88C-90CC-8AA4-6E00116417E2}"/>
                </a:ext>
              </a:extLst>
            </p:cNvPr>
            <p:cNvSpPr/>
            <p:nvPr/>
          </p:nvSpPr>
          <p:spPr>
            <a:xfrm>
              <a:off x="7338105" y="2198669"/>
              <a:ext cx="289047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</a:t>
              </a:r>
              <a:r>
                <a:rPr lang="en-US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3</a:t>
              </a:r>
              <a:r>
                <a:rPr lang="en-US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br>
                <a:rPr lang="en-US" sz="2400" b="1" i="0" kern="1200" dirty="0"/>
              </a:br>
              <a:r>
                <a:rPr lang="en-US" sz="2400" b="0" i="0" kern="1200" dirty="0" err="1"/>
                <a:t>L'exercice </a:t>
              </a:r>
              <a:br>
                <a:rPr lang="en-US" sz="2400" b="0" i="0" kern="1200" dirty="0" err="1"/>
              </a:br>
              <a:r>
                <a:rPr lang="en-US" sz="2400" b="0" i="0" kern="1200" dirty="0" err="1"/>
                <a:t>du jugement</a:t>
              </a:r>
              <a:endParaRPr lang="fr-ES" sz="2400" kern="120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16A7FC8-2C40-D600-AF3D-039D01841D72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50183180-4F31-D6B0-1643-DD046364F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A44B1F-92D5-287D-7326-957E66EB9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609368-7164-A388-F7FD-FDD7CCAF9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00326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8A9C99E-A924-AF9A-E713-9AAC999DD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D33274-69E6-AE74-84D1-1810CC87A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491C9E9-EF86-E540-682D-C573AA7F3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1</a:t>
            </a:r>
            <a:br>
              <a:rPr lang="fr-FR"/>
            </a:br>
            <a:r>
              <a:rPr lang="fr-FR"/>
              <a:t>Mise en situation</a:t>
            </a:r>
          </a:p>
        </p:txBody>
      </p:sp>
      <p:pic>
        <p:nvPicPr>
          <p:cNvPr id="6" name="Espace réservé du contenu 9">
            <a:extLst>
              <a:ext uri="{FF2B5EF4-FFF2-40B4-BE49-F238E27FC236}">
                <a16:creationId xmlns:a16="http://schemas.microsoft.com/office/drawing/2014/main" id="{DA64A44A-4580-5DB7-6771-48144641CE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/>
        </p:blipFill>
        <p:spPr>
          <a:xfrm>
            <a:off x="4943383" y="621580"/>
            <a:ext cx="3807149" cy="2639942"/>
          </a:xfrm>
          <a:prstGeom prst="ellipse">
            <a:avLst/>
          </a:prstGeom>
          <a:ln w="38100" cap="rnd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CA63E10-D969-F3C6-0326-CE957CB6C5B6}"/>
              </a:ext>
            </a:extLst>
          </p:cNvPr>
          <p:cNvSpPr txBox="1">
            <a:spLocks/>
          </p:cNvSpPr>
          <p:nvPr/>
        </p:nvSpPr>
        <p:spPr>
          <a:xfrm>
            <a:off x="4699177" y="3616563"/>
            <a:ext cx="6357844" cy="2376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600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Création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d’un </a:t>
            </a: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nuage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mots</a:t>
            </a:r>
          </a:p>
          <a:p>
            <a:pPr marL="360000" indent="-3600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Qu’est-ce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que le </a:t>
            </a: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jugement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et </a:t>
            </a: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qu’est-ce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qui distingue </a:t>
            </a: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ce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dernier de la </a:t>
            </a: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décision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 ?</a:t>
            </a:r>
          </a:p>
          <a:p>
            <a:pPr marL="360000" indent="-3600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  <a:hlinkClick r:id="rId4"/>
              </a:rPr>
              <a:t>https://nuagedemots.co/</a:t>
            </a:r>
            <a:endParaRPr lang="en-US" sz="24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472642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8A9C99E-A924-AF9A-E713-9AAC999DD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D33274-69E6-AE74-84D1-1810CC87A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491C9E9-EF86-E540-682D-C573AA7F3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2</a:t>
            </a:r>
            <a:br>
              <a:rPr lang="fr-FR"/>
            </a:br>
            <a:r>
              <a:rPr lang="fr-FR"/>
              <a:t>Le jugement professionnel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CA63E10-D969-F3C6-0326-CE957CB6C5B6}"/>
              </a:ext>
            </a:extLst>
          </p:cNvPr>
          <p:cNvSpPr txBox="1">
            <a:spLocks/>
          </p:cNvSpPr>
          <p:nvPr/>
        </p:nvSpPr>
        <p:spPr>
          <a:xfrm>
            <a:off x="4723240" y="1554480"/>
            <a:ext cx="6357844" cy="40041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indent="-2520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jugement est un </a:t>
            </a:r>
            <a:r>
              <a:rPr lang="en-US" sz="2400" b="1" dirty="0" err="1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geste professionnel</a:t>
            </a: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l’enseignant qui se doit d’être instrumenté, évolutif, fondé sur l’autonomie et la responsabilité ainsi qu’éthique et conforme à un ensemble </a:t>
            </a:r>
            <a:b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valeurs.</a:t>
            </a:r>
          </a:p>
          <a:p>
            <a:pPr marL="252000" indent="-2520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Jugement : action de donner son avis </a:t>
            </a:r>
            <a:b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400" dirty="0" err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sur la progression ou l’état de réalisation des apprentissages à la lumière de l’information recueillie (Legendre, 2005).</a:t>
            </a:r>
          </a:p>
        </p:txBody>
      </p:sp>
    </p:spTree>
    <p:extLst>
      <p:ext uri="{BB962C8B-B14F-4D97-AF65-F5344CB8AC3E}">
        <p14:creationId xmlns:p14="http://schemas.microsoft.com/office/powerpoint/2010/main" val="379087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Le jugement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BC93B2-694C-C05E-9F38-EA8A5F31ADFD}"/>
              </a:ext>
            </a:extLst>
          </p:cNvPr>
          <p:cNvSpPr txBox="1"/>
          <p:nvPr/>
        </p:nvSpPr>
        <p:spPr>
          <a:xfrm>
            <a:off x="1540043" y="1701205"/>
            <a:ext cx="9793706" cy="3677711"/>
          </a:xfrm>
          <a:prstGeom prst="rect">
            <a:avLst/>
          </a:prstGeom>
          <a:noFill/>
        </p:spPr>
        <p:txBody>
          <a:bodyPr wrap="square" lIns="0" tIns="0" rIns="0" bIns="0" numCol="2" spcCol="360000">
            <a:noAutofit/>
          </a:bodyPr>
          <a:lstStyle/>
          <a:p>
            <a:pPr marL="252000" indent="-252000" fontAlgn="b">
              <a:spcBef>
                <a:spcPts val="10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 droit, c’est une décision rendue ; </a:t>
            </a:r>
            <a:b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 philosophie, c’est une pensée qui décide de la valeur d’une proposition. </a:t>
            </a:r>
            <a:b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Si l’on extrapole, c’est aussi un sentiment, une sanction, une critique…</a:t>
            </a:r>
          </a:p>
          <a:p>
            <a:pPr marL="252000" indent="-252000" fontAlgn="b">
              <a:spcBef>
                <a:spcPts val="10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jugement est une prise de position provenant de l’analyse rigoureuse d’informations et de données colligées </a:t>
            </a:r>
            <a:b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et bien qu’il puisse souvent s’appuyer </a:t>
            </a:r>
            <a:b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sur des opinions complémentaires, </a:t>
            </a:r>
            <a:b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il n’en demeure pas moins qu’il est subjectif et personnel.</a:t>
            </a:r>
          </a:p>
          <a:p>
            <a:pPr marL="252000" indent="-252000" fontAlgn="b">
              <a:spcBef>
                <a:spcPts val="10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L’évaluation, quant à elle, est une démarche qui vise à porter un jugement professionnel sur les compétences d’un élève. Elle est en lien avec les résultats d’apprentissages ciblés et connus. </a:t>
            </a:r>
            <a:b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Elle a pour but de fournir, tant à l’élève qu’à ses parents, un portrait le plus juste possible, de son rendement et de son développement personnel.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673E38-3DE7-0E15-3C13-44CD2DE35D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  <a:alphaModFix amt="2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400" y="4607352"/>
            <a:ext cx="1363580" cy="1363580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825767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Le jugement professionnel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714A5C-E862-D4B3-C93C-7586A43DFA77}"/>
              </a:ext>
            </a:extLst>
          </p:cNvPr>
          <p:cNvSpPr txBox="1"/>
          <p:nvPr/>
        </p:nvSpPr>
        <p:spPr>
          <a:xfrm>
            <a:off x="1361573" y="1696650"/>
            <a:ext cx="1003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Complémentarité entre </a:t>
            </a:r>
            <a:r>
              <a:rPr lang="fr-CA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</a:t>
            </a: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fr-CA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réflexion de l’enseignant </a:t>
            </a: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(contrôle interne) et </a:t>
            </a:r>
            <a:r>
              <a:rPr lang="fr-CA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l’appui des documents de références </a:t>
            </a: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(contrôle externe).</a:t>
            </a:r>
          </a:p>
          <a:p>
            <a:endParaRPr lang="fr-FR" dirty="0"/>
          </a:p>
        </p:txBody>
      </p:sp>
      <p:pic>
        <p:nvPicPr>
          <p:cNvPr id="10" name="Picture 2" descr="Search Document Find Magnify Svg Png Icon Free Download (#546149) -  OnlineWebFonts.COM">
            <a:extLst>
              <a:ext uri="{FF2B5EF4-FFF2-40B4-BE49-F238E27FC236}">
                <a16:creationId xmlns:a16="http://schemas.microsoft.com/office/drawing/2014/main" id="{42DBA2EC-3E03-2560-B4E9-67DECAB84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837" y="3152599"/>
            <a:ext cx="1730904" cy="213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cone Competence Png 4 » PNG Image #1580470 - PNG Images - PNGio">
            <a:extLst>
              <a:ext uri="{FF2B5EF4-FFF2-40B4-BE49-F238E27FC236}">
                <a16:creationId xmlns:a16="http://schemas.microsoft.com/office/drawing/2014/main" id="{23A22C43-4B4F-2A74-96E8-AC2795389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3008" y="3012899"/>
            <a:ext cx="2415886" cy="241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èche : double flèche horizontale 2">
            <a:extLst>
              <a:ext uri="{FF2B5EF4-FFF2-40B4-BE49-F238E27FC236}">
                <a16:creationId xmlns:a16="http://schemas.microsoft.com/office/drawing/2014/main" id="{678257E8-44C0-C5FA-936E-BFB5E17A2A52}"/>
              </a:ext>
            </a:extLst>
          </p:cNvPr>
          <p:cNvSpPr/>
          <p:nvPr/>
        </p:nvSpPr>
        <p:spPr>
          <a:xfrm>
            <a:off x="4231774" y="3777525"/>
            <a:ext cx="3873500" cy="685800"/>
          </a:xfrm>
          <a:prstGeom prst="left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21591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Le jugement et la décision en cours d’apprentissage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163FB4-8114-1B53-67A3-DECE2475B3B4}"/>
              </a:ext>
            </a:extLst>
          </p:cNvPr>
          <p:cNvSpPr txBox="1"/>
          <p:nvPr/>
        </p:nvSpPr>
        <p:spPr>
          <a:xfrm>
            <a:off x="3295649" y="1039395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Référence : </a:t>
            </a: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Durand et Chouinard, 2012, p. 315-317.</a:t>
            </a:r>
            <a:endParaRPr lang="fr-FR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4B862D8C-B965-1D85-E525-4B268AFA17BC}"/>
              </a:ext>
            </a:extLst>
          </p:cNvPr>
          <p:cNvSpPr/>
          <p:nvPr/>
        </p:nvSpPr>
        <p:spPr>
          <a:xfrm>
            <a:off x="1841372" y="1868503"/>
            <a:ext cx="4381500" cy="3657600"/>
          </a:xfrm>
          <a:prstGeom prst="roundRect">
            <a:avLst>
              <a:gd name="adj" fmla="val 5812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Situation </a:t>
            </a:r>
            <a:b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pour démontrer </a:t>
            </a:r>
            <a:b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leur savoir-faire</a:t>
            </a:r>
          </a:p>
          <a:p>
            <a:pPr lvl="1"/>
            <a:endParaRPr lang="fr-CA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Par rapport à une exigence donnée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Mobilisation des ressources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fr-CA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" name="Rectangle à coins arrondis 13">
            <a:extLst>
              <a:ext uri="{FF2B5EF4-FFF2-40B4-BE49-F238E27FC236}">
                <a16:creationId xmlns:a16="http://schemas.microsoft.com/office/drawing/2014/main" id="{DEDF7BB9-E879-CAC1-B8D0-0FABF932AB42}"/>
              </a:ext>
            </a:extLst>
          </p:cNvPr>
          <p:cNvSpPr/>
          <p:nvPr/>
        </p:nvSpPr>
        <p:spPr>
          <a:xfrm>
            <a:off x="6419849" y="1868503"/>
            <a:ext cx="4381500" cy="3657600"/>
          </a:xfrm>
          <a:prstGeom prst="roundRect">
            <a:avLst>
              <a:gd name="adj" fmla="val 6141"/>
            </a:avLst>
          </a:prstGeom>
          <a:solidFill>
            <a:srgbClr val="652C9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Plusieurs situations </a:t>
            </a:r>
            <a:b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nécessaires</a:t>
            </a:r>
          </a:p>
          <a:p>
            <a:pPr lvl="0" algn="ctr"/>
            <a:endParaRPr lang="fr-CA" sz="20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Réutilisation des ressources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Transfert dans différents contextes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Montrer l'évolution</a:t>
            </a:r>
          </a:p>
        </p:txBody>
      </p:sp>
    </p:spTree>
    <p:extLst>
      <p:ext uri="{BB962C8B-B14F-4D97-AF65-F5344CB8AC3E}">
        <p14:creationId xmlns:p14="http://schemas.microsoft.com/office/powerpoint/2010/main" val="3465228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Le jugement et la décision en fin de formation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163FB4-8114-1B53-67A3-DECE2475B3B4}"/>
              </a:ext>
            </a:extLst>
          </p:cNvPr>
          <p:cNvSpPr txBox="1"/>
          <p:nvPr/>
        </p:nvSpPr>
        <p:spPr>
          <a:xfrm>
            <a:off x="3295649" y="1039395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Référence : Durand et Chouinard, 2012, p. 317-319</a:t>
            </a: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4B862D8C-B965-1D85-E525-4B268AFA17BC}"/>
              </a:ext>
            </a:extLst>
          </p:cNvPr>
          <p:cNvSpPr/>
          <p:nvPr/>
        </p:nvSpPr>
        <p:spPr>
          <a:xfrm>
            <a:off x="1877466" y="1868503"/>
            <a:ext cx="3584871" cy="3657600"/>
          </a:xfrm>
          <a:prstGeom prst="roundRect">
            <a:avLst>
              <a:gd name="adj" fmla="val 5812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Maîtrise </a:t>
            </a:r>
            <a:b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la compétence</a:t>
            </a:r>
          </a:p>
          <a:p>
            <a:pPr lvl="0" algn="ctr"/>
            <a:endParaRPr lang="fr-CA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Plusieurs informations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Recueillies durant </a:t>
            </a:r>
            <a:b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progression</a:t>
            </a:r>
          </a:p>
        </p:txBody>
      </p:sp>
      <p:sp>
        <p:nvSpPr>
          <p:cNvPr id="8" name="Rectangle à coins arrondis 13">
            <a:extLst>
              <a:ext uri="{FF2B5EF4-FFF2-40B4-BE49-F238E27FC236}">
                <a16:creationId xmlns:a16="http://schemas.microsoft.com/office/drawing/2014/main" id="{DEDF7BB9-E879-CAC1-B8D0-0FABF932AB42}"/>
              </a:ext>
            </a:extLst>
          </p:cNvPr>
          <p:cNvSpPr/>
          <p:nvPr/>
        </p:nvSpPr>
        <p:spPr>
          <a:xfrm>
            <a:off x="7399421" y="1868503"/>
            <a:ext cx="3958390" cy="3657600"/>
          </a:xfrm>
          <a:prstGeom prst="roundRect">
            <a:avLst>
              <a:gd name="adj" fmla="val 6141"/>
            </a:avLst>
          </a:prstGeom>
          <a:solidFill>
            <a:srgbClr val="652C9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CA" sz="20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Caractère formel</a:t>
            </a:r>
          </a:p>
          <a:p>
            <a:pPr lvl="0" algn="ctr"/>
            <a:endParaRPr lang="fr-CA" sz="20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38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Répercussion pour l'avenir</a:t>
            </a:r>
          </a:p>
          <a:p>
            <a:pPr marL="38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Finalité</a:t>
            </a:r>
          </a:p>
          <a:p>
            <a:pPr marL="382950" lvl="1" indent="-285750">
              <a:buFont typeface="Wingdings" pitchFamily="2" charset="2"/>
              <a:buChar char="§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Nature pédagogique (POUR) </a:t>
            </a:r>
            <a:b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ou administrative (DE) l'apprentissage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fr-CA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30758D-AC45-960B-848C-56284A0DB58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4070" y="2854282"/>
            <a:ext cx="1371557" cy="137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93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BD271000-2C0C-9485-C93E-FEF2F9FF0B65}"/>
              </a:ext>
            </a:extLst>
          </p:cNvPr>
          <p:cNvSpPr txBox="1">
            <a:spLocks/>
          </p:cNvSpPr>
          <p:nvPr/>
        </p:nvSpPr>
        <p:spPr>
          <a:xfrm>
            <a:off x="2338468" y="1772425"/>
            <a:ext cx="8044785" cy="35352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60000">
              <a:lnSpc>
                <a:spcPct val="120000"/>
              </a:lnSpc>
              <a:spcAft>
                <a:spcPts val="6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fr-CA" sz="2000" b="1">
                <a:ln w="0">
                  <a:noFill/>
                </a:ln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Instrumenté : </a:t>
            </a:r>
            <a:r>
              <a:rPr lang="fr-CA" sz="20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jugement doit s’appuyer sur des informations de qualité, pertinentes et suffisantes.</a:t>
            </a:r>
          </a:p>
          <a:p>
            <a:pPr marL="360000" indent="-360000">
              <a:lnSpc>
                <a:spcPct val="120000"/>
              </a:lnSpc>
              <a:spcAft>
                <a:spcPts val="6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fr-CA" sz="2000" b="1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Évolutif : </a:t>
            </a:r>
            <a:r>
              <a:rPr lang="fr-CA" sz="20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jugement repose sur un portrait effectué </a:t>
            </a:r>
            <a:br>
              <a:rPr lang="fr-CA" sz="20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à un moment précis de l’année et qui peut se modifier.</a:t>
            </a:r>
          </a:p>
          <a:p>
            <a:pPr marL="360000" indent="-360000">
              <a:lnSpc>
                <a:spcPct val="120000"/>
              </a:lnSpc>
              <a:spcAft>
                <a:spcPts val="6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fr-CA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Fondé sur l’autonomie et </a:t>
            </a:r>
            <a:r>
              <a:rPr lang="fr-CA" sz="2000" b="1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responsabilité : </a:t>
            </a:r>
            <a:br>
              <a:rPr lang="fr-CA" sz="2000" b="1">
                <a:solidFill>
                  <a:srgbClr val="06A5F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l’enseignant doit assumer les décisions qu’il prend.</a:t>
            </a:r>
          </a:p>
          <a:p>
            <a:pPr marL="360000" indent="-360000">
              <a:lnSpc>
                <a:spcPct val="120000"/>
              </a:lnSpc>
              <a:spcAft>
                <a:spcPts val="6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fr-CA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Éthique et conforme à un ensemble </a:t>
            </a:r>
            <a:r>
              <a:rPr lang="fr-CA" sz="2000" b="1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valeurs : </a:t>
            </a:r>
            <a:r>
              <a:rPr lang="fr-CA" sz="20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l’enseignant doit reconnaître les limites de son jugement.</a:t>
            </a:r>
          </a:p>
        </p:txBody>
      </p:sp>
    </p:spTree>
    <p:extLst>
      <p:ext uri="{BB962C8B-B14F-4D97-AF65-F5344CB8AC3E}">
        <p14:creationId xmlns:p14="http://schemas.microsoft.com/office/powerpoint/2010/main" val="2564948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2153272" y="1495149"/>
            <a:ext cx="9186111" cy="4089824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instrumenté</a:t>
            </a:r>
          </a:p>
          <a:p>
            <a:pPr marL="720000" lvl="1" indent="-360000" fontAlgn="b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0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L’enseignant s’assure de </a:t>
            </a:r>
            <a:r>
              <a:rPr lang="fr-FR" sz="2000" b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collecter</a:t>
            </a:r>
            <a:r>
              <a:rPr lang="fr-FR" sz="20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une information de qualité, pertinente et suffisante, et finalement, de disposer d’une </a:t>
            </a:r>
            <a:r>
              <a:rPr lang="fr-FR" sz="2000" b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instrumentation</a:t>
            </a:r>
            <a:r>
              <a:rPr lang="fr-FR" sz="20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appropriée en ce qui concerne l’interprétation.</a:t>
            </a:r>
          </a:p>
          <a:p>
            <a:pPr marL="720000" lvl="1" indent="-360000" fontAlgn="b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0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grilles d’évaluation comprenant une échelle descriptive analytique ou globale sont des outils utiles pour porter un jugement.</a:t>
            </a:r>
          </a:p>
          <a:p>
            <a:pPr marL="720000" lvl="1" indent="-360000" fontAlgn="b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000" b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jugement n’est donc pas la moyenne ou la somme </a:t>
            </a:r>
            <a:br>
              <a:rPr lang="fr-FR" sz="2000" b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000" b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des travaux d’un élève.</a:t>
            </a:r>
          </a:p>
          <a:p>
            <a:pPr marL="720000" lvl="1" indent="-360000" fontAlgn="b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000" b="1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Il ne faut pas oublier de pondérer les critères de la grille d’évaluation pour porter notre jugement.</a:t>
            </a:r>
          </a:p>
        </p:txBody>
      </p:sp>
    </p:spTree>
    <p:extLst>
      <p:ext uri="{BB962C8B-B14F-4D97-AF65-F5344CB8AC3E}">
        <p14:creationId xmlns:p14="http://schemas.microsoft.com/office/powerpoint/2010/main" val="2988210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2824604" y="1521307"/>
            <a:ext cx="5011458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instrumenté</a:t>
            </a:r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7D4598EF-D189-E8B1-6ECB-6F529320392A}"/>
              </a:ext>
            </a:extLst>
          </p:cNvPr>
          <p:cNvSpPr txBox="1"/>
          <p:nvPr/>
        </p:nvSpPr>
        <p:spPr>
          <a:xfrm>
            <a:off x="3880363" y="2340424"/>
            <a:ext cx="6375400" cy="307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Comment choisir le type de notation 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C7E271-E8A4-6833-E2B6-B5D8A7EE2686}"/>
              </a:ext>
            </a:extLst>
          </p:cNvPr>
          <p:cNvSpPr/>
          <p:nvPr/>
        </p:nvSpPr>
        <p:spPr>
          <a:xfrm>
            <a:off x="3880363" y="2853337"/>
            <a:ext cx="6375400" cy="225702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Cela dépend du contexte </a:t>
            </a:r>
            <a:r>
              <a:rPr lang="fr-CA" sz="20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l’évaluation :</a:t>
            </a:r>
            <a:endParaRPr lang="fr-CA" sz="20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720000" lvl="1" indent="-3600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Complexité de la tâche</a:t>
            </a:r>
          </a:p>
          <a:p>
            <a:pPr marL="720000" lvl="1" indent="-3600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Nombre de critères sélectionnés</a:t>
            </a:r>
          </a:p>
          <a:p>
            <a:pPr marL="720000" lvl="1" indent="-3600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Importance accordée à chacun de ces critères</a:t>
            </a:r>
          </a:p>
          <a:p>
            <a:pPr marL="720000" lvl="1" indent="-3600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Type de notation choisi</a:t>
            </a:r>
          </a:p>
        </p:txBody>
      </p:sp>
      <p:sp>
        <p:nvSpPr>
          <p:cNvPr id="10" name="Flèche droite 1">
            <a:extLst>
              <a:ext uri="{FF2B5EF4-FFF2-40B4-BE49-F238E27FC236}">
                <a16:creationId xmlns:a16="http://schemas.microsoft.com/office/drawing/2014/main" id="{1F552D85-EF75-9E1F-60F7-1E43938CF2E4}"/>
              </a:ext>
            </a:extLst>
          </p:cNvPr>
          <p:cNvSpPr/>
          <p:nvPr/>
        </p:nvSpPr>
        <p:spPr>
          <a:xfrm>
            <a:off x="3251056" y="2335302"/>
            <a:ext cx="490621" cy="29469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977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1023596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instrumenté</a:t>
            </a:r>
          </a:p>
        </p:txBody>
      </p:sp>
      <p:sp>
        <p:nvSpPr>
          <p:cNvPr id="6" name="Flèche droite 1">
            <a:extLst>
              <a:ext uri="{FF2B5EF4-FFF2-40B4-BE49-F238E27FC236}">
                <a16:creationId xmlns:a16="http://schemas.microsoft.com/office/drawing/2014/main" id="{EE7E251D-1B87-86AA-FF6F-F9F6D4F24C1B}"/>
              </a:ext>
            </a:extLst>
          </p:cNvPr>
          <p:cNvSpPr/>
          <p:nvPr/>
        </p:nvSpPr>
        <p:spPr>
          <a:xfrm>
            <a:off x="2417679" y="1837591"/>
            <a:ext cx="490621" cy="29469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7D4598EF-D189-E8B1-6ECB-6F529320392A}"/>
              </a:ext>
            </a:extLst>
          </p:cNvPr>
          <p:cNvSpPr txBox="1"/>
          <p:nvPr/>
        </p:nvSpPr>
        <p:spPr>
          <a:xfrm>
            <a:off x="2908300" y="1784882"/>
            <a:ext cx="6375400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Exemple d’un texte corrigé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C7E271-E8A4-6833-E2B6-B5D8A7EE2686}"/>
              </a:ext>
            </a:extLst>
          </p:cNvPr>
          <p:cNvSpPr/>
          <p:nvPr/>
        </p:nvSpPr>
        <p:spPr>
          <a:xfrm>
            <a:off x="2417679" y="2537695"/>
            <a:ext cx="3909660" cy="2870038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marL="180000" lvl="1" indent="-1800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À la suite de la correction, l’enseignant pose un jugement et une notation.</a:t>
            </a:r>
          </a:p>
          <a:p>
            <a:pPr marL="180000" lvl="1" indent="-1800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Pour ce faire, il peut utiliser </a:t>
            </a:r>
            <a:b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une grille dont :</a:t>
            </a:r>
          </a:p>
          <a:p>
            <a:pPr marL="360000" lvl="2" indent="-180000">
              <a:spcBef>
                <a:spcPts val="400"/>
              </a:spcBef>
              <a:spcAft>
                <a:spcPts val="4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tous les critères ont la même valeur ;</a:t>
            </a:r>
          </a:p>
          <a:p>
            <a:pPr marL="360000" lvl="2" indent="-180000">
              <a:spcBef>
                <a:spcPts val="400"/>
              </a:spcBef>
              <a:spcAft>
                <a:spcPts val="4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critères ont une importance variable ;</a:t>
            </a:r>
          </a:p>
          <a:p>
            <a:pPr marL="360000" lvl="2" indent="-180000">
              <a:spcBef>
                <a:spcPts val="400"/>
              </a:spcBef>
              <a:spcAft>
                <a:spcPts val="4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critères sont pondérés </a:t>
            </a:r>
            <a:b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 chiffres ou en pourcentage.</a:t>
            </a:r>
          </a:p>
        </p:txBody>
      </p:sp>
      <p:pic>
        <p:nvPicPr>
          <p:cNvPr id="10" name="Espace réservé pour une image  15">
            <a:extLst>
              <a:ext uri="{FF2B5EF4-FFF2-40B4-BE49-F238E27FC236}">
                <a16:creationId xmlns:a16="http://schemas.microsoft.com/office/drawing/2014/main" id="{293317B8-67A3-DA06-9245-3D5727F119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3488" y="1307939"/>
            <a:ext cx="4086001" cy="44457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56439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850312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instrumenté</a:t>
            </a:r>
          </a:p>
        </p:txBody>
      </p:sp>
      <p:sp>
        <p:nvSpPr>
          <p:cNvPr id="6" name="Flèche droite 1">
            <a:extLst>
              <a:ext uri="{FF2B5EF4-FFF2-40B4-BE49-F238E27FC236}">
                <a16:creationId xmlns:a16="http://schemas.microsoft.com/office/drawing/2014/main" id="{EE7E251D-1B87-86AA-FF6F-F9F6D4F24C1B}"/>
              </a:ext>
            </a:extLst>
          </p:cNvPr>
          <p:cNvSpPr/>
          <p:nvPr/>
        </p:nvSpPr>
        <p:spPr>
          <a:xfrm>
            <a:off x="2417679" y="1681203"/>
            <a:ext cx="490621" cy="29469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7D4598EF-D189-E8B1-6ECB-6F529320392A}"/>
              </a:ext>
            </a:extLst>
          </p:cNvPr>
          <p:cNvSpPr txBox="1"/>
          <p:nvPr/>
        </p:nvSpPr>
        <p:spPr>
          <a:xfrm>
            <a:off x="3001065" y="1489497"/>
            <a:ext cx="7902454" cy="10156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Établir un jugement ou une notation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qualitative</a:t>
            </a: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b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lorsque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tous les critères ont la même pondération</a:t>
            </a:r>
          </a:p>
          <a:p>
            <a:endParaRPr lang="fr-FR" sz="2000" b="1" dirty="0">
              <a:solidFill>
                <a:srgbClr val="7030A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0" name="Espace réservé pour une image  15">
            <a:extLst>
              <a:ext uri="{FF2B5EF4-FFF2-40B4-BE49-F238E27FC236}">
                <a16:creationId xmlns:a16="http://schemas.microsoft.com/office/drawing/2014/main" id="{293317B8-67A3-DA06-9245-3D5727F119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9851" y="3048021"/>
            <a:ext cx="2431316" cy="26453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5DFC9D4E-4F09-E6EA-4A03-04F47B84E34A}"/>
              </a:ext>
            </a:extLst>
          </p:cNvPr>
          <p:cNvGrpSpPr/>
          <p:nvPr/>
        </p:nvGrpSpPr>
        <p:grpSpPr>
          <a:xfrm>
            <a:off x="2276561" y="2376872"/>
            <a:ext cx="5658986" cy="3859406"/>
            <a:chOff x="1991226" y="2120969"/>
            <a:chExt cx="6576060" cy="448484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77D7319-909B-D525-1518-B4CB6F7A9E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231" t="12063" r="10094" b="27956"/>
            <a:stretch/>
          </p:blipFill>
          <p:spPr>
            <a:xfrm>
              <a:off x="1991226" y="2427055"/>
              <a:ext cx="6576060" cy="3825382"/>
            </a:xfrm>
            <a:prstGeom prst="rect">
              <a:avLst/>
            </a:prstGeom>
          </p:spPr>
        </p:pic>
        <p:sp>
          <p:nvSpPr>
            <p:cNvPr id="12" name="Flèche en arc 11">
              <a:extLst>
                <a:ext uri="{FF2B5EF4-FFF2-40B4-BE49-F238E27FC236}">
                  <a16:creationId xmlns:a16="http://schemas.microsoft.com/office/drawing/2014/main" id="{8363967B-5F94-70E2-73C0-B4A783B97FF9}"/>
                </a:ext>
              </a:extLst>
            </p:cNvPr>
            <p:cNvSpPr/>
            <p:nvPr/>
          </p:nvSpPr>
          <p:spPr>
            <a:xfrm>
              <a:off x="3924069" y="2120969"/>
              <a:ext cx="1060704" cy="1280763"/>
            </a:xfrm>
            <a:prstGeom prst="circular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3" name="Flèche en arc 12">
              <a:extLst>
                <a:ext uri="{FF2B5EF4-FFF2-40B4-BE49-F238E27FC236}">
                  <a16:creationId xmlns:a16="http://schemas.microsoft.com/office/drawing/2014/main" id="{E5150304-6957-356D-EDF2-C93632A73D4C}"/>
                </a:ext>
              </a:extLst>
            </p:cNvPr>
            <p:cNvSpPr/>
            <p:nvPr/>
          </p:nvSpPr>
          <p:spPr>
            <a:xfrm flipH="1" flipV="1">
              <a:off x="5228057" y="5325053"/>
              <a:ext cx="1060704" cy="1280763"/>
            </a:xfrm>
            <a:prstGeom prst="circular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269A4D74-6134-097D-D338-BBA1AE1D0591}"/>
              </a:ext>
            </a:extLst>
          </p:cNvPr>
          <p:cNvSpPr/>
          <p:nvPr/>
        </p:nvSpPr>
        <p:spPr>
          <a:xfrm>
            <a:off x="7147855" y="3510828"/>
            <a:ext cx="1371659" cy="139538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lnSpcReduction="10000"/>
          </a:bodyPr>
          <a:lstStyle/>
          <a:p>
            <a:pPr algn="ctr"/>
            <a:endParaRPr lang="fr-FR" sz="14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algn="ctr"/>
            <a:r>
              <a:rPr lang="fr-FR" sz="1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Jugement global :</a:t>
            </a:r>
          </a:p>
          <a:p>
            <a:pPr algn="ctr"/>
            <a:r>
              <a:rPr lang="fr-FR" sz="28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B-</a:t>
            </a:r>
          </a:p>
        </p:txBody>
      </p:sp>
    </p:spTree>
    <p:extLst>
      <p:ext uri="{BB962C8B-B14F-4D97-AF65-F5344CB8AC3E}">
        <p14:creationId xmlns:p14="http://schemas.microsoft.com/office/powerpoint/2010/main" val="1400905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850312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instrumenté</a:t>
            </a:r>
          </a:p>
        </p:txBody>
      </p:sp>
      <p:sp>
        <p:nvSpPr>
          <p:cNvPr id="6" name="Flèche droite 1">
            <a:extLst>
              <a:ext uri="{FF2B5EF4-FFF2-40B4-BE49-F238E27FC236}">
                <a16:creationId xmlns:a16="http://schemas.microsoft.com/office/drawing/2014/main" id="{EE7E251D-1B87-86AA-FF6F-F9F6D4F24C1B}"/>
              </a:ext>
            </a:extLst>
          </p:cNvPr>
          <p:cNvSpPr/>
          <p:nvPr/>
        </p:nvSpPr>
        <p:spPr>
          <a:xfrm>
            <a:off x="2417679" y="1681203"/>
            <a:ext cx="490621" cy="29469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7D4598EF-D189-E8B1-6ECB-6F529320392A}"/>
              </a:ext>
            </a:extLst>
          </p:cNvPr>
          <p:cNvSpPr txBox="1"/>
          <p:nvPr/>
        </p:nvSpPr>
        <p:spPr>
          <a:xfrm>
            <a:off x="3001065" y="1489497"/>
            <a:ext cx="7902454" cy="10156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Établir un jugement ou une notation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qualitative</a:t>
            </a: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b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lorsque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critères ont une pondération variable</a:t>
            </a:r>
          </a:p>
          <a:p>
            <a:endParaRPr lang="fr-FR" sz="2000" b="1" dirty="0">
              <a:solidFill>
                <a:srgbClr val="7030A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0D07AA5-EE56-9486-88AB-9A7A10A9A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31" t="12063" r="10094" b="27956"/>
          <a:stretch/>
        </p:blipFill>
        <p:spPr>
          <a:xfrm>
            <a:off x="2296419" y="2630605"/>
            <a:ext cx="5654887" cy="328952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FBF8477-CB90-DA80-2B86-AD1F52AF7C56}"/>
              </a:ext>
            </a:extLst>
          </p:cNvPr>
          <p:cNvSpPr txBox="1"/>
          <p:nvPr/>
        </p:nvSpPr>
        <p:spPr>
          <a:xfrm>
            <a:off x="8719341" y="2681044"/>
            <a:ext cx="284734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defTabSz="252000"/>
            <a:r>
              <a:rPr lang="fr-CA" sz="12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 :	Le travail est très réussi.</a:t>
            </a:r>
          </a:p>
          <a:p>
            <a:pPr marL="252000">
              <a:spcAft>
                <a:spcPts val="600"/>
              </a:spcAft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L’élève obtient A pour les trois premiers critères et au moins B aux autres critères.</a:t>
            </a:r>
          </a:p>
          <a:p>
            <a:pPr marL="180000" indent="-180000" defTabSz="252000"/>
            <a:r>
              <a:rPr lang="fr-CA" sz="12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 :	Le travail est réussi.</a:t>
            </a:r>
          </a:p>
          <a:p>
            <a:pPr marL="252000">
              <a:spcAft>
                <a:spcPts val="600"/>
              </a:spcAft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L’élève obtient au moins B pour les trois premiers critères et au moins C aux deux derniers.</a:t>
            </a:r>
          </a:p>
          <a:p>
            <a:pPr marL="252000" indent="-252000" defTabSz="252000"/>
            <a:r>
              <a:rPr lang="fr-CA" sz="12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 :	Le travail est partiellement réussi.</a:t>
            </a:r>
          </a:p>
          <a:p>
            <a:pPr marL="252000">
              <a:spcAft>
                <a:spcPts val="600"/>
              </a:spcAft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L’élève obtient au moins C pour les trois premiers critères et D aux autres critères.</a:t>
            </a:r>
          </a:p>
          <a:p>
            <a:pPr marL="180000" indent="-180000" defTabSz="252000"/>
            <a:r>
              <a:rPr lang="fr-CA" sz="12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 :	Le travail est non réussi.</a:t>
            </a:r>
          </a:p>
          <a:p>
            <a:pPr marL="252000">
              <a:spcAft>
                <a:spcPts val="600"/>
              </a:spcAft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L’élève obtient D à au moins un des trois premiers critères.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69A4D74-6134-097D-D338-BBA1AE1D0591}"/>
              </a:ext>
            </a:extLst>
          </p:cNvPr>
          <p:cNvSpPr/>
          <p:nvPr/>
        </p:nvSpPr>
        <p:spPr>
          <a:xfrm>
            <a:off x="7156847" y="3506847"/>
            <a:ext cx="1371659" cy="139538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lnSpcReduction="10000"/>
          </a:bodyPr>
          <a:lstStyle/>
          <a:p>
            <a:pPr algn="ctr"/>
            <a:endParaRPr lang="fr-FR" sz="14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algn="ctr"/>
            <a:r>
              <a:rPr lang="fr-FR" sz="1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Jugement global :</a:t>
            </a:r>
          </a:p>
          <a:p>
            <a:pPr algn="ctr"/>
            <a:r>
              <a:rPr lang="fr-FR" sz="28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585594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850312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instrumenté</a:t>
            </a:r>
          </a:p>
        </p:txBody>
      </p:sp>
      <p:sp>
        <p:nvSpPr>
          <p:cNvPr id="6" name="Flèche droite 1">
            <a:extLst>
              <a:ext uri="{FF2B5EF4-FFF2-40B4-BE49-F238E27FC236}">
                <a16:creationId xmlns:a16="http://schemas.microsoft.com/office/drawing/2014/main" id="{EE7E251D-1B87-86AA-FF6F-F9F6D4F24C1B}"/>
              </a:ext>
            </a:extLst>
          </p:cNvPr>
          <p:cNvSpPr/>
          <p:nvPr/>
        </p:nvSpPr>
        <p:spPr>
          <a:xfrm>
            <a:off x="2417679" y="1681203"/>
            <a:ext cx="490621" cy="29469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7D4598EF-D189-E8B1-6ECB-6F529320392A}"/>
              </a:ext>
            </a:extLst>
          </p:cNvPr>
          <p:cNvSpPr txBox="1"/>
          <p:nvPr/>
        </p:nvSpPr>
        <p:spPr>
          <a:xfrm>
            <a:off x="3001065" y="1489497"/>
            <a:ext cx="7902454" cy="10156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Établir un jugement ou une notation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quantitative</a:t>
            </a: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b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lorsque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critères ont la même pondération</a:t>
            </a:r>
          </a:p>
          <a:p>
            <a:endParaRPr lang="fr-FR" sz="2000" b="1" dirty="0">
              <a:solidFill>
                <a:srgbClr val="7030A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0" name="Espace réservé pour une image  15">
            <a:extLst>
              <a:ext uri="{FF2B5EF4-FFF2-40B4-BE49-F238E27FC236}">
                <a16:creationId xmlns:a16="http://schemas.microsoft.com/office/drawing/2014/main" id="{293317B8-67A3-DA06-9245-3D5727F119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0095" y="2885821"/>
            <a:ext cx="2431316" cy="26453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87A398-30A3-7EB1-0022-5E68A1F141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95" t="12000" r="10372" b="17334"/>
          <a:stretch/>
        </p:blipFill>
        <p:spPr>
          <a:xfrm>
            <a:off x="3004231" y="2436402"/>
            <a:ext cx="5149169" cy="3544234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269A4D74-6134-097D-D338-BBA1AE1D0591}"/>
              </a:ext>
            </a:extLst>
          </p:cNvPr>
          <p:cNvSpPr/>
          <p:nvPr/>
        </p:nvSpPr>
        <p:spPr>
          <a:xfrm>
            <a:off x="7370491" y="3442457"/>
            <a:ext cx="1371659" cy="139538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lnSpcReduction="10000"/>
          </a:bodyPr>
          <a:lstStyle/>
          <a:p>
            <a:pPr algn="ctr"/>
            <a:endParaRPr lang="fr-FR" sz="14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algn="ctr"/>
            <a:r>
              <a:rPr lang="fr-FR" sz="1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Jugement global :</a:t>
            </a:r>
          </a:p>
          <a:p>
            <a:pPr algn="ctr"/>
            <a:r>
              <a:rPr lang="fr-FR" sz="28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42/60</a:t>
            </a:r>
          </a:p>
        </p:txBody>
      </p:sp>
    </p:spTree>
    <p:extLst>
      <p:ext uri="{BB962C8B-B14F-4D97-AF65-F5344CB8AC3E}">
        <p14:creationId xmlns:p14="http://schemas.microsoft.com/office/powerpoint/2010/main" val="1285168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850312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instrumenté</a:t>
            </a:r>
          </a:p>
        </p:txBody>
      </p:sp>
      <p:sp>
        <p:nvSpPr>
          <p:cNvPr id="6" name="Flèche droite 1">
            <a:extLst>
              <a:ext uri="{FF2B5EF4-FFF2-40B4-BE49-F238E27FC236}">
                <a16:creationId xmlns:a16="http://schemas.microsoft.com/office/drawing/2014/main" id="{EE7E251D-1B87-86AA-FF6F-F9F6D4F24C1B}"/>
              </a:ext>
            </a:extLst>
          </p:cNvPr>
          <p:cNvSpPr/>
          <p:nvPr/>
        </p:nvSpPr>
        <p:spPr>
          <a:xfrm>
            <a:off x="2417679" y="1681203"/>
            <a:ext cx="490621" cy="29469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7D4598EF-D189-E8B1-6ECB-6F529320392A}"/>
              </a:ext>
            </a:extLst>
          </p:cNvPr>
          <p:cNvSpPr txBox="1"/>
          <p:nvPr/>
        </p:nvSpPr>
        <p:spPr>
          <a:xfrm>
            <a:off x="3001065" y="1489497"/>
            <a:ext cx="7902454" cy="10156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Établir un jugement ou une notation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quantitative</a:t>
            </a: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b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lorsque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critères ont des pourcentages équivalents</a:t>
            </a:r>
          </a:p>
          <a:p>
            <a:endParaRPr lang="fr-FR" sz="2000" b="1" dirty="0">
              <a:solidFill>
                <a:srgbClr val="7030A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0" name="Espace réservé pour une image  15">
            <a:extLst>
              <a:ext uri="{FF2B5EF4-FFF2-40B4-BE49-F238E27FC236}">
                <a16:creationId xmlns:a16="http://schemas.microsoft.com/office/drawing/2014/main" id="{293317B8-67A3-DA06-9245-3D5727F119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0095" y="2885821"/>
            <a:ext cx="2431316" cy="26453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AFD1D2-DDD8-83B8-2602-9C66A6F450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74" t="9931" r="10299" b="23466"/>
          <a:stretch/>
        </p:blipFill>
        <p:spPr>
          <a:xfrm>
            <a:off x="2453700" y="2273449"/>
            <a:ext cx="5699700" cy="3707187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269A4D74-6134-097D-D338-BBA1AE1D0591}"/>
              </a:ext>
            </a:extLst>
          </p:cNvPr>
          <p:cNvSpPr/>
          <p:nvPr/>
        </p:nvSpPr>
        <p:spPr>
          <a:xfrm>
            <a:off x="7370491" y="3442457"/>
            <a:ext cx="1371659" cy="139538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lnSpcReduction="10000"/>
          </a:bodyPr>
          <a:lstStyle/>
          <a:p>
            <a:pPr algn="ctr"/>
            <a:endParaRPr lang="fr-FR" sz="14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algn="ctr"/>
            <a:r>
              <a:rPr lang="fr-FR" sz="1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Jugement global :</a:t>
            </a:r>
          </a:p>
          <a:p>
            <a:pPr algn="ctr"/>
            <a:r>
              <a:rPr lang="fr-FR" sz="28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76%</a:t>
            </a:r>
          </a:p>
        </p:txBody>
      </p:sp>
    </p:spTree>
    <p:extLst>
      <p:ext uri="{BB962C8B-B14F-4D97-AF65-F5344CB8AC3E}">
        <p14:creationId xmlns:p14="http://schemas.microsoft.com/office/powerpoint/2010/main" val="4068654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850312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instrumenté</a:t>
            </a:r>
          </a:p>
        </p:txBody>
      </p:sp>
      <p:sp>
        <p:nvSpPr>
          <p:cNvPr id="6" name="Flèche droite 1">
            <a:extLst>
              <a:ext uri="{FF2B5EF4-FFF2-40B4-BE49-F238E27FC236}">
                <a16:creationId xmlns:a16="http://schemas.microsoft.com/office/drawing/2014/main" id="{EE7E251D-1B87-86AA-FF6F-F9F6D4F24C1B}"/>
              </a:ext>
            </a:extLst>
          </p:cNvPr>
          <p:cNvSpPr/>
          <p:nvPr/>
        </p:nvSpPr>
        <p:spPr>
          <a:xfrm>
            <a:off x="2417679" y="1681203"/>
            <a:ext cx="490621" cy="29469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7D4598EF-D189-E8B1-6ECB-6F529320392A}"/>
              </a:ext>
            </a:extLst>
          </p:cNvPr>
          <p:cNvSpPr txBox="1"/>
          <p:nvPr/>
        </p:nvSpPr>
        <p:spPr>
          <a:xfrm>
            <a:off x="3001065" y="1489497"/>
            <a:ext cx="7902454" cy="10156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Établir un jugement ou une notation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quantitative</a:t>
            </a: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b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lorsque </a:t>
            </a:r>
            <a:r>
              <a:rPr lang="fr-FR" sz="2000" b="1" u="sng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critères ont des pourcentages variables</a:t>
            </a:r>
          </a:p>
          <a:p>
            <a:endParaRPr lang="fr-FR" sz="2000" b="1" dirty="0">
              <a:solidFill>
                <a:srgbClr val="7030A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0" name="Espace réservé pour une image  15">
            <a:extLst>
              <a:ext uri="{FF2B5EF4-FFF2-40B4-BE49-F238E27FC236}">
                <a16:creationId xmlns:a16="http://schemas.microsoft.com/office/drawing/2014/main" id="{293317B8-67A3-DA06-9245-3D5727F119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0095" y="2885821"/>
            <a:ext cx="2431316" cy="26453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96D09B-DA45-3FDA-8D04-A119C8E701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67" t="12000" r="10299" b="15467"/>
          <a:stretch/>
        </p:blipFill>
        <p:spPr>
          <a:xfrm>
            <a:off x="2453700" y="2329543"/>
            <a:ext cx="5699700" cy="3786727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269A4D74-6134-097D-D338-BBA1AE1D0591}"/>
              </a:ext>
            </a:extLst>
          </p:cNvPr>
          <p:cNvSpPr/>
          <p:nvPr/>
        </p:nvSpPr>
        <p:spPr>
          <a:xfrm>
            <a:off x="7370491" y="3442457"/>
            <a:ext cx="1371659" cy="139538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lnSpcReduction="10000"/>
          </a:bodyPr>
          <a:lstStyle/>
          <a:p>
            <a:pPr algn="ctr"/>
            <a:endParaRPr lang="fr-FR" sz="14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algn="ctr"/>
            <a:r>
              <a:rPr lang="fr-FR" sz="1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Jugement global :</a:t>
            </a:r>
          </a:p>
          <a:p>
            <a:pPr algn="ctr"/>
            <a:r>
              <a:rPr lang="fr-FR" sz="28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39495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1127317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évolutif</a:t>
            </a: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2A96B4B4-86C2-6D19-7994-6F99405F0783}"/>
              </a:ext>
            </a:extLst>
          </p:cNvPr>
          <p:cNvSpPr/>
          <p:nvPr/>
        </p:nvSpPr>
        <p:spPr>
          <a:xfrm>
            <a:off x="2323846" y="2179656"/>
            <a:ext cx="8906129" cy="24386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Un jugement porté à un moment précis dans l’année et qui sera modifié à la lumière de nouvelles données plus récentes.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jugement porté au bulletin n’a rien de définitif.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jugement évolutif peut se faire par cumul de notes </a:t>
            </a:r>
            <a:b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(portrait évolutif traditionnel) ou en le situant par rapport aux profils </a:t>
            </a:r>
            <a:b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sortie (portrait évolutif dans une perspective de bilan).</a:t>
            </a:r>
          </a:p>
        </p:txBody>
      </p:sp>
    </p:spTree>
    <p:extLst>
      <p:ext uri="{BB962C8B-B14F-4D97-AF65-F5344CB8AC3E}">
        <p14:creationId xmlns:p14="http://schemas.microsoft.com/office/powerpoint/2010/main" val="1251078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1295737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360000" indent="-360000" defTabSz="360000"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fondé sur l’autonomie </a:t>
            </a:r>
            <a:b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la responsabilité</a:t>
            </a: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2A96B4B4-86C2-6D19-7994-6F99405F0783}"/>
              </a:ext>
            </a:extLst>
          </p:cNvPr>
          <p:cNvSpPr/>
          <p:nvPr/>
        </p:nvSpPr>
        <p:spPr>
          <a:xfrm>
            <a:off x="2323846" y="2505670"/>
            <a:ext cx="8906129" cy="2079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L’enseignant détermine ce qui lui semble approprié en fonction </a:t>
            </a:r>
            <a:b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des données qui lui sont accessibles et de l’expérience dont il dispose.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L’enseignant assume la responsabilité de ses décisions et de ses choix, car ils sont appuyés sur son expertise.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Cette expertise lui est légalement reconnue par son employeur.</a:t>
            </a:r>
          </a:p>
        </p:txBody>
      </p:sp>
    </p:spTree>
    <p:extLst>
      <p:ext uri="{BB962C8B-B14F-4D97-AF65-F5344CB8AC3E}">
        <p14:creationId xmlns:p14="http://schemas.microsoft.com/office/powerpoint/2010/main" val="499831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DED17F-FCB9-1B9A-6676-3F12D760D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47EBDF-5809-525B-A6FD-D7527AC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9222ED84-F564-7ED8-4794-C1ACC0A1074D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2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27BA04-8CC3-CD8A-6736-6AC9C6B3B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Caractéristiques du jugement professionnel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F9D555-A7E1-DBBF-3879-3E826BC7BACA}"/>
              </a:ext>
            </a:extLst>
          </p:cNvPr>
          <p:cNvSpPr txBox="1"/>
          <p:nvPr/>
        </p:nvSpPr>
        <p:spPr>
          <a:xfrm>
            <a:off x="1991226" y="1111179"/>
            <a:ext cx="9186111" cy="6487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360000" indent="-360000" defTabSz="360000">
              <a:spcAft>
                <a:spcPts val="1200"/>
              </a:spcAft>
            </a:pPr>
            <a:r>
              <a:rPr lang="fr-FR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A. </a:t>
            </a:r>
            <a:r>
              <a:rPr lang="fr-FR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jugement </a:t>
            </a:r>
            <a:r>
              <a:rPr lang="fr-FR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</a:t>
            </a:r>
            <a:r>
              <a:rPr lang="fr-CA" sz="24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éthique</a:t>
            </a: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2A96B4B4-86C2-6D19-7994-6F99405F0783}"/>
              </a:ext>
            </a:extLst>
          </p:cNvPr>
          <p:cNvSpPr/>
          <p:nvPr/>
        </p:nvSpPr>
        <p:spPr>
          <a:xfrm>
            <a:off x="2323846" y="1928971"/>
            <a:ext cx="8906129" cy="36184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Reconnaître les limites de son jugement professionnel, la nécessité </a:t>
            </a:r>
            <a:b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le fonder et la possibilité de le remettre en question.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Avoir le souci de ne pas porter préjudice à l’élève.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Tenir compte de la zone proximale de développement de l’élève.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Utiliser une grille d’évaluation descriptive.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Évaluer avec les collègues.</a:t>
            </a:r>
          </a:p>
          <a:p>
            <a:pPr marL="342900" indent="-342900">
              <a:lnSpc>
                <a:spcPts val="2800"/>
              </a:lnSpc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Prendre conscience des biais pouvant influencer son jugement </a:t>
            </a:r>
            <a:b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et tenter de les neutraliser.</a:t>
            </a:r>
          </a:p>
        </p:txBody>
      </p:sp>
    </p:spTree>
    <p:extLst>
      <p:ext uri="{BB962C8B-B14F-4D97-AF65-F5344CB8AC3E}">
        <p14:creationId xmlns:p14="http://schemas.microsoft.com/office/powerpoint/2010/main" val="2902940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042BDE0-CA20-D173-06AB-2F9E3491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6D25B0-4FEE-6A10-37C3-F12839F48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4A79141-D3B4-0284-DCA1-34A0A95D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3</a:t>
            </a:r>
            <a:br>
              <a:rPr lang="fr-FR"/>
            </a:br>
            <a:r>
              <a:rPr lang="fr-FR"/>
              <a:t>L’exercice </a:t>
            </a:r>
            <a:br>
              <a:rPr lang="fr-FR"/>
            </a:br>
            <a:r>
              <a:rPr lang="fr-FR"/>
              <a:t>du jugement</a:t>
            </a:r>
          </a:p>
        </p:txBody>
      </p:sp>
      <p:sp>
        <p:nvSpPr>
          <p:cNvPr id="6" name="Espace réservé du contenu 6">
            <a:extLst>
              <a:ext uri="{FF2B5EF4-FFF2-40B4-BE49-F238E27FC236}">
                <a16:creationId xmlns:a16="http://schemas.microsoft.com/office/drawing/2014/main" id="{8335AB9F-16ED-4A38-6480-EF88F8F8B68F}"/>
              </a:ext>
            </a:extLst>
          </p:cNvPr>
          <p:cNvSpPr txBox="1">
            <a:spLocks/>
          </p:cNvSpPr>
          <p:nvPr/>
        </p:nvSpPr>
        <p:spPr>
          <a:xfrm>
            <a:off x="4802888" y="1709636"/>
            <a:ext cx="6305644" cy="364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</a:t>
            </a:r>
            <a:r>
              <a:rPr lang="fr-CA" sz="24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jugement</a:t>
            </a: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(résultat) mène à une</a:t>
            </a:r>
            <a:r>
              <a:rPr lang="fr-CA" sz="2400" dirty="0">
                <a:solidFill>
                  <a:srgbClr val="C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fr-CA" sz="24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décision</a:t>
            </a:r>
            <a:r>
              <a:rPr lang="fr-CA" sz="2400" dirty="0">
                <a:solidFill>
                  <a:srgbClr val="C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(action pour la suite des choses).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Il importe de conserver les informations ayant servi à porter le jugement.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décision doit être conforme aux encadrements légaux.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décision doit proposer des dispositifs de différenciation, si nécessaire.</a:t>
            </a:r>
          </a:p>
        </p:txBody>
      </p:sp>
    </p:spTree>
    <p:extLst>
      <p:ext uri="{BB962C8B-B14F-4D97-AF65-F5344CB8AC3E}">
        <p14:creationId xmlns:p14="http://schemas.microsoft.com/office/powerpoint/2010/main" val="3479904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10BF54B-E073-CCAF-C2EE-5F6077564A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740F288-8A45-0629-F707-3950FB57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BAD6526C-D1BC-8887-DF8E-0A94649E6D72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Activité 3</a:t>
            </a:r>
          </a:p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CEE5AB7-3183-5D34-84FD-66978DC20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/>
              <a:t>Comment porter un jugement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3F64D4-B459-B94F-4FA6-B56321650704}"/>
              </a:ext>
            </a:extLst>
          </p:cNvPr>
          <p:cNvSpPr txBox="1"/>
          <p:nvPr/>
        </p:nvSpPr>
        <p:spPr>
          <a:xfrm>
            <a:off x="1724076" y="1324069"/>
            <a:ext cx="9772600" cy="47109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fr-FR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Dans un premier temps</a:t>
            </a:r>
          </a:p>
          <a:p>
            <a:pPr marL="360000">
              <a:spcBef>
                <a:spcPts val="300"/>
              </a:spcBef>
              <a:spcAft>
                <a:spcPts val="600"/>
              </a:spcAft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Apprendre à connaître ses élèves avant de poser un premier jugement, </a:t>
            </a:r>
            <a:b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afin de bâtir une relation de confiance et d’établir un profil de classe.</a:t>
            </a:r>
          </a:p>
          <a:p>
            <a:pPr marL="342900" indent="-342900">
              <a:buClr>
                <a:srgbClr val="FFC000"/>
              </a:buClr>
              <a:buFont typeface="+mj-lt"/>
              <a:buAutoNum type="arabicPeriod" startAt="2"/>
            </a:pPr>
            <a:r>
              <a:rPr lang="fr-FR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Dans un deuxième temps</a:t>
            </a:r>
          </a:p>
          <a:p>
            <a:pPr marL="360000" lvl="0">
              <a:spcBef>
                <a:spcPts val="30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S’assurer d’avoir une planification des apprentissages et une démarche </a:t>
            </a:r>
            <a:b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d’évaluation en lien avec les objectifs connus.</a:t>
            </a:r>
          </a:p>
          <a:p>
            <a:pPr marL="342900" indent="-342900">
              <a:buClr>
                <a:srgbClr val="FFC000"/>
              </a:buClr>
              <a:buFont typeface="+mj-lt"/>
              <a:buAutoNum type="arabicPeriod" startAt="3"/>
            </a:pPr>
            <a:r>
              <a:rPr lang="fr-FR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Dans un troisième temps</a:t>
            </a:r>
            <a:r>
              <a:rPr lang="fr-FR" b="1" dirty="0">
                <a:solidFill>
                  <a:schemeClr val="accent3">
                    <a:lumMod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*</a:t>
            </a:r>
          </a:p>
          <a:p>
            <a:pPr marL="720000" lvl="0" indent="-360000">
              <a:spcBef>
                <a:spcPts val="600"/>
              </a:spcBef>
              <a:spcAft>
                <a:spcPts val="3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Établir l’objet d’évaluation.</a:t>
            </a:r>
          </a:p>
          <a:p>
            <a:pPr marL="720000" lvl="0" indent="-360000">
              <a:spcAft>
                <a:spcPts val="3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Planifier l’évaluation en identifiant les critères et les indicateurs </a:t>
            </a:r>
            <a:b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que l’enseignant compte observer.</a:t>
            </a:r>
          </a:p>
          <a:p>
            <a:pPr marL="720000" lvl="0" indent="-360000">
              <a:spcAft>
                <a:spcPts val="3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Déterminer les outils qui serviront à collecter les données.</a:t>
            </a:r>
          </a:p>
          <a:p>
            <a:pPr marL="720000" lvl="0" indent="-360000">
              <a:spcAft>
                <a:spcPts val="3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Recueillir et organiser les données et en vérifier la pertinence.</a:t>
            </a:r>
          </a:p>
          <a:p>
            <a:pPr marL="720000" lvl="0" indent="-360000">
              <a:spcAft>
                <a:spcPts val="3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Analyser et interpréter les données afin de rendre un jugement, une décision </a:t>
            </a:r>
            <a:b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sur l’état ou le progrès d’un élève en lien avec ses apprentissages.</a:t>
            </a:r>
          </a:p>
          <a:p>
            <a:pPr>
              <a:spcBef>
                <a:spcPts val="1200"/>
              </a:spcBef>
            </a:pPr>
            <a:r>
              <a:rPr lang="fr-CA" sz="1200" dirty="0">
                <a:solidFill>
                  <a:schemeClr val="accent3">
                    <a:lumMod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* C’est lors de cette dernière phase que le jugement professionnel prend toute son importance puisqu’il confirme </a:t>
            </a:r>
            <a:br>
              <a:rPr lang="fr-CA" sz="1200" dirty="0">
                <a:solidFill>
                  <a:schemeClr val="accent3">
                    <a:lumMod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solidFill>
                  <a:schemeClr val="accent3">
                    <a:lumMod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et appuie la décision rendue ou amène une démarche corrective de la part de l’enseignant.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3603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115403-DD7D-FAE3-70A3-B0BEB49B2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3DA7ADE-7C0B-5F51-AD44-1B81C63986B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B8D06A7-FBC6-C72F-27EB-4D48923D0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b="1">
                <a:solidFill>
                  <a:srgbClr val="FFC000"/>
                </a:solidFill>
                <a:highlight>
                  <a:srgbClr val="643772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Exercer son jugement</a:t>
            </a:r>
          </a:p>
          <a:p>
            <a:pPr>
              <a:lnSpc>
                <a:spcPct val="100000"/>
              </a:lnSpc>
            </a:pPr>
            <a:r>
              <a:rPr lang="fr-FR" sz="2400" b="1">
                <a:solidFill>
                  <a:schemeClr val="bg1"/>
                </a:solidFill>
                <a:highlight>
                  <a:srgbClr val="7F5891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En vous servant des échelons </a:t>
            </a:r>
            <a:br>
              <a:rPr lang="fr-FR" sz="2400" b="1">
                <a:solidFill>
                  <a:schemeClr val="bg1"/>
                </a:solidFill>
                <a:highlight>
                  <a:srgbClr val="7F5891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400" b="1">
                <a:solidFill>
                  <a:schemeClr val="bg1"/>
                </a:solidFill>
                <a:highlight>
                  <a:srgbClr val="7F5891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et de la description des manifestations observables, portez votre jugement </a:t>
            </a:r>
            <a:br>
              <a:rPr lang="fr-FR" sz="2400" b="1">
                <a:solidFill>
                  <a:schemeClr val="bg1"/>
                </a:solidFill>
                <a:highlight>
                  <a:srgbClr val="7F5891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</a:br>
            <a:r>
              <a:rPr lang="fr-FR" sz="2400" b="1">
                <a:solidFill>
                  <a:schemeClr val="bg1"/>
                </a:solidFill>
                <a:highlight>
                  <a:srgbClr val="7F5891"/>
                </a:highlight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sur chacun des critères d’évaluation.</a:t>
            </a:r>
          </a:p>
        </p:txBody>
      </p:sp>
    </p:spTree>
    <p:extLst>
      <p:ext uri="{BB962C8B-B14F-4D97-AF65-F5344CB8AC3E}">
        <p14:creationId xmlns:p14="http://schemas.microsoft.com/office/powerpoint/2010/main" val="4175203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86E29DF-D324-AE5D-DC75-A0596C5C2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6B81ACA-8606-81C4-9176-BDAD7652B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B3E0612-1544-678B-C308-A7DF6900B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76" y="1554480"/>
            <a:ext cx="2808394" cy="3391593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Pour conclure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924195-ABBA-D4E5-9177-2ACD802C8E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2252590"/>
            <a:ext cx="5741987" cy="2352819"/>
          </a:xfrm>
        </p:spPr>
        <p:txBody>
          <a:bodyPr lIns="0" tIns="0" rIns="0" bIns="0">
            <a:noAutofit/>
          </a:bodyPr>
          <a:lstStyle/>
          <a:p>
            <a: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4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Une instrumentation de qualité soutiendra un jugement éthique </a:t>
            </a:r>
            <a:br>
              <a:rPr lang="fr-FR" sz="24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24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pour lequel les biais sont minimisés.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240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Il est toutefois important de rester alerte sur la présence de ces biais.</a:t>
            </a:r>
          </a:p>
        </p:txBody>
      </p:sp>
    </p:spTree>
    <p:extLst>
      <p:ext uri="{BB962C8B-B14F-4D97-AF65-F5344CB8AC3E}">
        <p14:creationId xmlns:p14="http://schemas.microsoft.com/office/powerpoint/2010/main" val="6832648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68DCD-90F1-D978-D4E8-FB201306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F6AF08-A135-84C9-1910-2DCE241AD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72184D-6CA9-BA62-C02A-B471B52B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91ADF09-3F88-F1AC-CD40-78E2DDC6A724}"/>
              </a:ext>
            </a:extLst>
          </p:cNvPr>
          <p:cNvSpPr txBox="1">
            <a:spLocks/>
          </p:cNvSpPr>
          <p:nvPr/>
        </p:nvSpPr>
        <p:spPr>
          <a:xfrm>
            <a:off x="4919672" y="2728884"/>
            <a:ext cx="5217730" cy="29789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Durand, M.-J. </a:t>
            </a:r>
            <a:r>
              <a:rPr lang="fr-FR" sz="1200" dirty="0"/>
              <a:t>et </a:t>
            </a:r>
            <a:r>
              <a:rPr lang="fr-FR" sz="1200" b="1" dirty="0">
                <a:solidFill>
                  <a:srgbClr val="7030A0"/>
                </a:solidFill>
              </a:rPr>
              <a:t>Chouinard, R. </a:t>
            </a:r>
            <a:r>
              <a:rPr lang="fr-FR" sz="1200" dirty="0"/>
              <a:t>(2012). </a:t>
            </a:r>
            <a:r>
              <a:rPr lang="fr-FR" sz="1200" i="1" dirty="0"/>
              <a:t>L’évaluation des apprentissages : de la planification de la démarche à la communication des résultats </a:t>
            </a:r>
            <a:br>
              <a:rPr lang="fr-FR" sz="1200" i="1" dirty="0"/>
            </a:br>
            <a:r>
              <a:rPr lang="fr-FR" sz="1200" dirty="0"/>
              <a:t>(2</a:t>
            </a:r>
            <a:r>
              <a:rPr lang="fr-FR" sz="1200" baseline="30000" dirty="0"/>
              <a:t>e</a:t>
            </a:r>
            <a:r>
              <a:rPr lang="fr-FR" sz="1200" dirty="0"/>
              <a:t> éd.), Montréal, Québec : édition MD.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Université de Montréal </a:t>
            </a:r>
            <a:r>
              <a:rPr lang="fr-FR" sz="1200" dirty="0"/>
              <a:t>(2021). ETA2250 - Régulation des apprentissages et jugement, cours 5 le jugement professionnel. [Présentation PowerPoint], </a:t>
            </a:r>
            <a:br>
              <a:rPr lang="fr-FR" sz="1200" dirty="0"/>
            </a:br>
            <a:r>
              <a:rPr lang="fr-FR" sz="1200" dirty="0"/>
              <a:t>Canada : Montréal.</a:t>
            </a:r>
          </a:p>
        </p:txBody>
      </p:sp>
    </p:spTree>
    <p:extLst>
      <p:ext uri="{BB962C8B-B14F-4D97-AF65-F5344CB8AC3E}">
        <p14:creationId xmlns:p14="http://schemas.microsoft.com/office/powerpoint/2010/main" val="4040155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20E5E2A-F3C4-DD34-43D0-443C4712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711726-A048-F5BC-F7E2-E693254F5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6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jugement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4F6D8F-F724-DD7F-9D79-AF7A5C69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140261F1-BFCF-D2E9-4C74-7695205FF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554479"/>
            <a:ext cx="6945319" cy="4112243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Myriam Girouard-Gagné</a:t>
            </a:r>
            <a:r>
              <a:rPr lang="fr-FR" sz="1400" dirty="0"/>
              <a:t>, doctorante en évaluation des apprentissages </a:t>
            </a:r>
            <a:br>
              <a:rPr lang="fr-FR" sz="1400" dirty="0"/>
            </a:br>
            <a:r>
              <a:rPr lang="fr-FR" sz="1400" dirty="0"/>
              <a:t>et conseillère pédagogique, Université de Montréal</a:t>
            </a:r>
          </a:p>
          <a:p>
            <a:pPr marL="35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Marie-Aimée Lamarche</a:t>
            </a:r>
            <a:r>
              <a:rPr lang="fr-FR" sz="1400" dirty="0"/>
              <a:t>, Ph. D. en évaluation des apprentissages, Université de Montréal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Selon une idée originale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</a:t>
            </a:r>
            <a:br>
              <a:rPr lang="fr-FR" sz="1400" dirty="0"/>
            </a:br>
            <a:r>
              <a:rPr lang="fr-FR" sz="1400" dirty="0"/>
              <a:t>des apprentissages, Université de Montréal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référente conseil scientifique APPRENDRE, GTE 7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45247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18384</TotalTime>
  <Words>1920</Words>
  <Application>Microsoft Macintosh PowerPoint</Application>
  <PresentationFormat>Grand écran</PresentationFormat>
  <Paragraphs>248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7" baseType="lpstr">
      <vt:lpstr>Noto Sans Medium</vt:lpstr>
      <vt:lpstr>Arial</vt:lpstr>
      <vt:lpstr>Noto Sans</vt:lpstr>
      <vt:lpstr>Calibri</vt:lpstr>
      <vt:lpstr>Wingdings</vt:lpstr>
      <vt:lpstr>Noto Sans ExtraBold</vt:lpstr>
      <vt:lpstr>Noto Sans SemiBold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de préparation</vt:lpstr>
      <vt:lpstr>Activité 1 Mise en situation</vt:lpstr>
      <vt:lpstr>Activité 2 Le jugement professionnel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Activité 3 L’exercice  du jugement</vt:lpstr>
      <vt:lpstr>Présentation PowerPoint</vt:lpstr>
      <vt:lpstr>Présentation PowerPoint</vt:lpstr>
      <vt:lpstr>Pour conclure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174</cp:revision>
  <dcterms:created xsi:type="dcterms:W3CDTF">2022-10-03T18:36:32Z</dcterms:created>
  <dcterms:modified xsi:type="dcterms:W3CDTF">2024-10-08T12:09:44Z</dcterms:modified>
</cp:coreProperties>
</file>