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4" r:id="rId18"/>
  </p:sldIdLst>
  <p:sldSz cx="12192000" cy="6858000"/>
  <p:notesSz cx="6858000" cy="9144000"/>
  <p:embeddedFontLst>
    <p:embeddedFont>
      <p:font typeface="Noto Sans" panose="020B0502040504020204" pitchFamily="34" charset="0"/>
      <p:regular r:id="rId21"/>
      <p:bold r:id="rId22"/>
      <p:italic r:id="rId23"/>
      <p:boldItalic r:id="rId24"/>
    </p:embeddedFont>
    <p:embeddedFont>
      <p:font typeface="Noto Sans ExtraBold" panose="020B0502040504020204" pitchFamily="34" charset="0"/>
      <p:bold r:id="rId25"/>
      <p:italic r:id="rId26"/>
      <p:boldItalic r:id="rId27"/>
    </p:embeddedFont>
    <p:embeddedFont>
      <p:font typeface="Noto Sans Medium" panose="020B0502040504020204" pitchFamily="34" charset="0"/>
      <p:regular r:id="rId28"/>
      <p:italic r:id="rId29"/>
    </p:embeddedFont>
    <p:embeddedFont>
      <p:font typeface="Noto Sans SemiBold" panose="020B0502040504020204" pitchFamily="34" charset="0"/>
      <p:regular r:id="rId30"/>
      <p:bold r:id="rId31"/>
      <p:italic r:id="rId32"/>
      <p:boldItalic r:id="rId3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, Sidonie (DREES/DIRECTION/RFAS)" initials="HS(" lastIdx="13" clrIdx="0">
    <p:extLst>
      <p:ext uri="{19B8F6BF-5375-455C-9EA6-DF929625EA0E}">
        <p15:presenceInfo xmlns:p15="http://schemas.microsoft.com/office/powerpoint/2012/main" userId="S-1-5-21-27022435-3177379373-3347635678-1030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68D2"/>
    <a:srgbClr val="7F5891"/>
    <a:srgbClr val="7030A0"/>
    <a:srgbClr val="AA52C5"/>
    <a:srgbClr val="643772"/>
    <a:srgbClr val="381043"/>
    <a:srgbClr val="86299F"/>
    <a:srgbClr val="6F2693"/>
    <a:srgbClr val="7C2594"/>
    <a:srgbClr val="942F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3574" autoAdjust="0"/>
    <p:restoredTop sz="96224" autoAdjust="0"/>
  </p:normalViewPr>
  <p:slideViewPr>
    <p:cSldViewPr snapToGrid="0">
      <p:cViewPr>
        <p:scale>
          <a:sx n="157" d="100"/>
          <a:sy n="157" d="100"/>
        </p:scale>
        <p:origin x="168" y="5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1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78C49-AE6F-46BE-B7CF-6A023EF00DF6}" type="datetimeFigureOut">
              <a:rPr lang="fr-FR" smtClean="0"/>
              <a:t>21/05/2024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BF797-DEA2-4F33-86C2-C9659CA007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6616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E873B-F639-C242-987B-5C8E959C9FFB}" type="datetimeFigureOut">
              <a:rPr lang="fr-FR" smtClean="0"/>
              <a:t>21/05/2024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04BE4-11F2-A743-8FFB-AAD1EC6CC0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904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2F4E788-1B31-5DA6-457A-347915016B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l="3634" t="51274" r="2669" b="33109"/>
          <a:stretch/>
        </p:blipFill>
        <p:spPr>
          <a:xfrm>
            <a:off x="0" y="5504872"/>
            <a:ext cx="12192000" cy="1353128"/>
          </a:xfrm>
          <a:prstGeom prst="rect">
            <a:avLst/>
          </a:prstGeom>
          <a:effectLst/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FC5DE5-8857-0A40-B272-A42399860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3553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génér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073F54C-A5D2-7BBF-AC8B-37A7C35204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4570" t="9840" r="17840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4A71CF-2C2F-9274-5855-FC128822D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7121"/>
          <a:stretch/>
        </p:blipFill>
        <p:spPr>
          <a:xfrm>
            <a:off x="0" y="-1"/>
            <a:ext cx="6446982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9F9B755-D8CE-2350-FF93-887AB19282BB}"/>
              </a:ext>
            </a:extLst>
          </p:cNvPr>
          <p:cNvSpPr txBox="1"/>
          <p:nvPr userDrawn="1"/>
        </p:nvSpPr>
        <p:spPr>
          <a:xfrm>
            <a:off x="1559496" y="2766221"/>
            <a:ext cx="4536504" cy="1569660"/>
          </a:xfrm>
          <a:prstGeom prst="rect">
            <a:avLst/>
          </a:prstGeom>
          <a:noFill/>
          <a:effectLst>
            <a:outerShdw blurRad="128777" dist="40732" dir="2700000" algn="tl" rotWithShape="0">
              <a:prstClr val="black">
                <a:alpha val="50004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La correction, </a:t>
            </a:r>
            <a:b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les annotations </a:t>
            </a:r>
            <a:b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CA" sz="3200" b="1" i="0" dirty="0">
                <a:solidFill>
                  <a:schemeClr val="bg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et la remédiation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0B058E2-6E66-FAE1-20F9-0E7ABDBC7736}"/>
              </a:ext>
            </a:extLst>
          </p:cNvPr>
          <p:cNvSpPr txBox="1"/>
          <p:nvPr userDrawn="1"/>
        </p:nvSpPr>
        <p:spPr>
          <a:xfrm>
            <a:off x="827587" y="1255938"/>
            <a:ext cx="392771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5400" b="0" i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66892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  <p15:guide id="4" pos="72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123" y="728664"/>
            <a:ext cx="9955549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FC3798-33B6-7C6D-9687-D5B70986A6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86013"/>
            <a:ext cx="10801350" cy="37433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30674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AD86BC9-0932-67D7-ACE4-4CFFAE4C3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185" y="728664"/>
            <a:ext cx="9978265" cy="1137082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A84E05A-579C-C0C9-1197-E7E38F3832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241550"/>
            <a:ext cx="10801350" cy="38877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13514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3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849" y="728664"/>
            <a:ext cx="9965823" cy="1137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8C8740-06A0-CD4C-1592-676561B1F3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2322513"/>
            <a:ext cx="10801350" cy="36004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20228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n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6204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collaborativ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4">
            <a:extLst>
              <a:ext uri="{FF2B5EF4-FFF2-40B4-BE49-F238E27FC236}">
                <a16:creationId xmlns:a16="http://schemas.microsoft.com/office/drawing/2014/main" id="{4F3373BE-6445-8190-950E-6B328B801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1" name="Espace réservé du pied de page 20">
            <a:extLst>
              <a:ext uri="{FF2B5EF4-FFF2-40B4-BE49-F238E27FC236}">
                <a16:creationId xmlns:a16="http://schemas.microsoft.com/office/drawing/2014/main" id="{81B42524-8864-0137-D99E-7CCC477F700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r-FR" dirty="0"/>
              <a:t>APPRENDRE </a:t>
            </a:r>
            <a:r>
              <a:rPr lang="fr-FR" b="1" dirty="0">
                <a:solidFill>
                  <a:srgbClr val="FF0000"/>
                </a:solidFill>
              </a:rPr>
              <a:t>|</a:t>
            </a:r>
            <a:r>
              <a:rPr lang="fr-FR" dirty="0"/>
              <a:t> Module 5 </a:t>
            </a:r>
            <a:r>
              <a:rPr lang="fr-FR" b="1" dirty="0">
                <a:solidFill>
                  <a:srgbClr val="FF0000"/>
                </a:solidFill>
              </a:rPr>
              <a:t>|</a:t>
            </a:r>
            <a:r>
              <a:rPr lang="fr-FR" dirty="0"/>
              <a:t> </a:t>
            </a:r>
            <a:r>
              <a:rPr lang="fr-CA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52AAE10-72B2-3E8B-99E4-6DAD724B9D58}"/>
              </a:ext>
            </a:extLst>
          </p:cNvPr>
          <p:cNvSpPr txBox="1"/>
          <p:nvPr userDrawn="1"/>
        </p:nvSpPr>
        <p:spPr>
          <a:xfrm>
            <a:off x="1693628" y="728663"/>
            <a:ext cx="3826110" cy="7684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Activité</a:t>
            </a:r>
            <a: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b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collaborative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5728788-CCD7-218A-2DC4-47529A980B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86468"/>
            <a:ext cx="4824413" cy="3877732"/>
          </a:xfrm>
        </p:spPr>
        <p:txBody>
          <a:bodyPr lIns="0" tIns="0" rIns="0" bIns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None/>
              <a:tabLst/>
              <a:defRPr sz="3200"/>
            </a:lvl1pPr>
            <a:lvl2pPr>
              <a:defRPr sz="2000"/>
            </a:lvl2pPr>
          </a:lstStyle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Énumération…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C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 Medium" panose="020B0502040504020204" pitchFamily="34" charset="0"/>
              <a:ea typeface="Noto Sans Medium" panose="020B0502040504020204" pitchFamily="34" charset="0"/>
              <a:cs typeface="Noto Sans Medium" panose="020B0502040504020204" pitchFamily="34" charset="0"/>
            </a:endParaRP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CF4DE5FD-74B1-83E9-4B06-9987B1D4A9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87068" y="1786468"/>
            <a:ext cx="4909608" cy="3877732"/>
          </a:xfrm>
        </p:spPr>
        <p:txBody>
          <a:bodyPr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C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Titre :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Énumération ;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434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&gt; Sous-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ECFA330-23B6-516D-5F23-4F9A86EBDC46}"/>
              </a:ext>
            </a:extLst>
          </p:cNvPr>
          <p:cNvCxnSpPr>
            <a:cxnSpLocks/>
          </p:cNvCxnSpPr>
          <p:nvPr userDrawn="1"/>
        </p:nvCxnSpPr>
        <p:spPr>
          <a:xfrm>
            <a:off x="0" y="728663"/>
            <a:ext cx="114966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contenu vertical 9">
            <a:extLst>
              <a:ext uri="{FF2B5EF4-FFF2-40B4-BE49-F238E27FC236}">
                <a16:creationId xmlns:a16="http://schemas.microsoft.com/office/drawing/2014/main" id="{514C0306-443F-C5C7-0E87-A8714434BB55}"/>
              </a:ext>
            </a:extLst>
          </p:cNvPr>
          <p:cNvSpPr>
            <a:spLocks noGrp="1"/>
          </p:cNvSpPr>
          <p:nvPr>
            <p:ph orient="vert" sz="quarter" idx="13" hasCustomPrompt="1"/>
          </p:nvPr>
        </p:nvSpPr>
        <p:spPr>
          <a:xfrm rot="10800000">
            <a:off x="174929" y="914399"/>
            <a:ext cx="520396" cy="29575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/>
          <a:lstStyle>
            <a:lvl1pPr algn="r"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2600"/>
            </a:lvl4pPr>
          </a:lstStyle>
          <a:p>
            <a:pPr lvl="0"/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Activité 1</a:t>
            </a:r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760AC54-4AE4-333E-C2DC-483B8B67E7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2682" y="452988"/>
            <a:ext cx="10664008" cy="270783"/>
          </a:xfrm>
        </p:spPr>
        <p:txBody>
          <a:bodyPr wrap="none" lIns="0" tIns="0" rIns="0" bIns="0" anchor="b">
            <a:noAutofit/>
          </a:bodyPr>
          <a:lstStyle>
            <a:lvl2pPr>
              <a:defRPr b="1" i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</a:lstStyle>
          <a:p>
            <a:pPr lvl="1"/>
            <a:r>
              <a:rPr lang="fr-FR" dirty="0"/>
              <a:t>Code de correction en écriture</a:t>
            </a:r>
          </a:p>
        </p:txBody>
      </p:sp>
    </p:spTree>
    <p:extLst>
      <p:ext uri="{BB962C8B-B14F-4D97-AF65-F5344CB8AC3E}">
        <p14:creationId xmlns:p14="http://schemas.microsoft.com/office/powerpoint/2010/main" val="1326235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tivité &gt; Sous-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AB98770B-441D-C6E6-6D5A-4CC6B097E2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2596"/>
          <a:stretch/>
        </p:blipFill>
        <p:spPr>
          <a:xfrm>
            <a:off x="11289318" y="0"/>
            <a:ext cx="902682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7FD2F4-0C29-EEBB-A9B2-75C3AF694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96B245-7039-8519-DC1F-A9D6C452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9950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férence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84064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édits">
    <p:bg>
      <p:bgPr>
        <a:pattFill prst="pct1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A539760-7AEC-0FA8-BEFC-C31DD204A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045C66-17DB-011F-8D74-293E5AEE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689" y="6236278"/>
            <a:ext cx="537327" cy="413905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58A7BA9-F0DD-3967-7D2F-BC12805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412" y="6348258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079D66A-7C04-8CE5-820F-F3ADB3155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076" y="1554480"/>
            <a:ext cx="2808394" cy="3674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200" baseline="0"/>
            </a:lvl1pPr>
          </a:lstStyle>
          <a:p>
            <a:r>
              <a:rPr lang="fr-FR" dirty="0"/>
              <a:t>Activité 1</a:t>
            </a:r>
            <a:br>
              <a:rPr lang="fr-FR" dirty="0"/>
            </a:br>
            <a:r>
              <a:rPr lang="fr-CA" dirty="0"/>
              <a:t>Mise en situation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BFECEB-F62E-7DC8-E7C6-DCC572ADE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9188" y="1554163"/>
            <a:ext cx="5741987" cy="3956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10139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EDA21FE-E9F6-23EE-D1FE-051C4B1E0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728664"/>
            <a:ext cx="10801349" cy="11370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C2B5A1-D5DC-B576-F94C-63F3842C3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865745"/>
            <a:ext cx="10801350" cy="4263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780ED2-6F14-360A-E385-DDDED1F21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4" y="6356351"/>
            <a:ext cx="7458076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8DA43C-E5B1-8DAF-0B7C-4729CDBD2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3473" y="6356350"/>
            <a:ext cx="2743200" cy="1968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defRPr>
            </a:lvl1pPr>
          </a:lstStyle>
          <a:p>
            <a:fld id="{055BF32D-CF4B-1B43-8AA7-7C8BB1DDF0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059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74" r:id="rId3"/>
    <p:sldLayoutId id="2147483678" r:id="rId4"/>
    <p:sldLayoutId id="2147483679" r:id="rId5"/>
    <p:sldLayoutId id="2147483680" r:id="rId6"/>
    <p:sldLayoutId id="2147483673" r:id="rId7"/>
    <p:sldLayoutId id="2147483681" r:id="rId8"/>
    <p:sldLayoutId id="2147483684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i="0" kern="1200" baseline="0">
          <a:solidFill>
            <a:srgbClr val="7030A0"/>
          </a:solidFill>
          <a:latin typeface="Noto Sans SemiBold" panose="020B0502040504020204" pitchFamily="34" charset="0"/>
          <a:ea typeface="Noto Sans SemiBold" panose="020B0502040504020204" pitchFamily="34" charset="0"/>
          <a:cs typeface="Noto Sans SemiBold" panose="020B050204050402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7242" userDrawn="1">
          <p15:clr>
            <a:srgbClr val="F26B43"/>
          </p15:clr>
        </p15:guide>
        <p15:guide id="5" orient="horz" pos="459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9001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285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A6A1853-9ED2-DE08-7A7E-55F18B018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2C197C3-747D-5DAF-4512-F0E9DF7A16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C26911CD-3FAF-0942-FC88-C2D4E9804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Intentions et objectifs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54E2D92D-FACC-6E56-D00E-B97A5E2A66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398468"/>
              </p:ext>
            </p:extLst>
          </p:nvPr>
        </p:nvGraphicFramePr>
        <p:xfrm>
          <a:off x="2563328" y="2347423"/>
          <a:ext cx="7065343" cy="2936640"/>
        </p:xfrm>
        <a:graphic>
          <a:graphicData uri="http://schemas.openxmlformats.org/drawingml/2006/table">
            <a:tbl>
              <a:tblPr bandRow="1">
                <a:effectLst>
                  <a:outerShdw blurRad="76200" dir="13500000" sy="23000" kx="1200000" algn="br" rotWithShape="0">
                    <a:prstClr val="black">
                      <a:alpha val="8014"/>
                    </a:prstClr>
                  </a:outerShdw>
                </a:effectLst>
                <a:tableStyleId>{21E4AEA4-8DFA-4A89-87EB-49C32662AFE0}</a:tableStyleId>
              </a:tblPr>
              <a:tblGrid>
                <a:gridCol w="958470">
                  <a:extLst>
                    <a:ext uri="{9D8B030D-6E8A-4147-A177-3AD203B41FA5}">
                      <a16:colId xmlns:a16="http://schemas.microsoft.com/office/drawing/2014/main" val="252977201"/>
                    </a:ext>
                  </a:extLst>
                </a:gridCol>
                <a:gridCol w="6106873">
                  <a:extLst>
                    <a:ext uri="{9D8B030D-6E8A-4147-A177-3AD203B41FA5}">
                      <a16:colId xmlns:a16="http://schemas.microsoft.com/office/drawing/2014/main" val="3396690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O1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</a:rPr>
                        <a:t>Cerner les différents types de correction.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730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O2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>
                          <a:effectLst/>
                        </a:rPr>
                        <a:t>Réinvestir la notion de régulation des apprentissages </a:t>
                      </a:r>
                      <a:br>
                        <a:rPr lang="fr-CA" sz="1800" dirty="0">
                          <a:effectLst/>
                        </a:rPr>
                      </a:br>
                      <a:r>
                        <a:rPr lang="fr-CA" sz="1800" dirty="0">
                          <a:effectLst/>
                        </a:rPr>
                        <a:t>dans la formulation d’annotations sur des travaux d’élèves.</a:t>
                      </a:r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048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O3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CA" sz="1800" dirty="0">
                          <a:effectLst/>
                        </a:rPr>
                        <a:t>Appliquer le processus de correction et les annotations </a:t>
                      </a:r>
                      <a:br>
                        <a:rPr lang="fr-CA" sz="1800" dirty="0">
                          <a:effectLst/>
                        </a:rPr>
                      </a:br>
                      <a:r>
                        <a:rPr lang="fr-CA" sz="1800" dirty="0">
                          <a:effectLst/>
                        </a:rPr>
                        <a:t>dans une production.</a:t>
                      </a:r>
                      <a:endParaRPr lang="fr-FR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8498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O4</a:t>
                      </a:r>
                      <a:r>
                        <a:rPr lang="fr-CA" sz="2800" b="1" dirty="0"/>
                        <a:t> </a:t>
                      </a:r>
                      <a:r>
                        <a:rPr lang="fr-CA" sz="2800" b="1" dirty="0">
                          <a:solidFill>
                            <a:srgbClr val="FFC000"/>
                          </a:solidFill>
                        </a:rPr>
                        <a:t>&gt;</a:t>
                      </a:r>
                      <a:endParaRPr lang="fr-FR" sz="2800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CA" sz="1800" dirty="0">
                          <a:effectLst/>
                        </a:rPr>
                        <a:t>Proposer une remédiation permettant de pallier </a:t>
                      </a:r>
                      <a:br>
                        <a:rPr lang="fr-CA" sz="1800" dirty="0">
                          <a:effectLst/>
                        </a:rPr>
                      </a:br>
                      <a:r>
                        <a:rPr lang="fr-CA" sz="1800" dirty="0">
                          <a:effectLst/>
                        </a:rPr>
                        <a:t>les difficultés rencontrées.</a:t>
                      </a:r>
                      <a:endParaRPr lang="fr-FR" dirty="0"/>
                    </a:p>
                  </a:txBody>
                  <a:tcPr marL="108000" marR="108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901039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134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142BF24-17FC-9BE7-DBBB-E3074A956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ED3C939-FB64-C4FA-331F-4B8D99D204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F211B27A-AD8D-33E6-11D4-E67B892A2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Structure de la formation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D948443-09D3-188C-7F23-B13F987B2059}"/>
              </a:ext>
            </a:extLst>
          </p:cNvPr>
          <p:cNvSpPr/>
          <p:nvPr/>
        </p:nvSpPr>
        <p:spPr>
          <a:xfrm>
            <a:off x="794326" y="2306780"/>
            <a:ext cx="3352800" cy="3207327"/>
          </a:xfrm>
          <a:prstGeom prst="roundRect">
            <a:avLst/>
          </a:prstGeom>
          <a:solidFill>
            <a:schemeClr val="bg1"/>
          </a:solidFill>
          <a:ln w="38100">
            <a:noFill/>
            <a:prstDash val="solid"/>
            <a:round/>
          </a:ln>
          <a:effectLst>
            <a:outerShdw blurRad="63500" sx="102000" sy="102000" algn="ctr" rotWithShape="0">
              <a:schemeClr val="tx1">
                <a:alpha val="9813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fr-CA" sz="3600" b="1" kern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</a:p>
          <a:p>
            <a:pPr algn="ctr"/>
            <a:r>
              <a:rPr lang="fr-CA" sz="1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Appropriation : préparation des apprentissages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fr-CA" u="none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correction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B4FB815-C989-0797-4AEC-D2C3BA35976E}"/>
              </a:ext>
            </a:extLst>
          </p:cNvPr>
          <p:cNvSpPr/>
          <p:nvPr/>
        </p:nvSpPr>
        <p:spPr>
          <a:xfrm>
            <a:off x="4368800" y="2306780"/>
            <a:ext cx="3352800" cy="320732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fr-CA" sz="3600" b="1" kern="1200" dirty="0">
                <a:solidFill>
                  <a:schemeClr val="bg1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</a:p>
          <a:p>
            <a:pPr algn="ctr"/>
            <a:r>
              <a:rPr lang="fr-CA" b="1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Accompagnement : réalisation des apprentissages</a:t>
            </a:r>
            <a:endParaRPr lang="fr-CA" sz="1200" kern="1200" dirty="0">
              <a:solidFill>
                <a:schemeClr val="tx1">
                  <a:lumMod val="50000"/>
                  <a:lumOff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fr-CA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annotations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AA4439C-1409-C773-92AE-BDCE45A19B6C}"/>
              </a:ext>
            </a:extLst>
          </p:cNvPr>
          <p:cNvSpPr/>
          <p:nvPr/>
        </p:nvSpPr>
        <p:spPr>
          <a:xfrm>
            <a:off x="7906327" y="2306780"/>
            <a:ext cx="3352800" cy="3207327"/>
          </a:xfrm>
          <a:prstGeom prst="roundRect">
            <a:avLst/>
          </a:prstGeom>
          <a:solidFill>
            <a:srgbClr val="7030A0">
              <a:alpha val="49625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</a:t>
            </a:r>
          </a:p>
          <a:p>
            <a:pPr algn="ctr"/>
            <a:r>
              <a:rPr lang="fr-CA" sz="18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Autonomie</a:t>
            </a:r>
            <a:r>
              <a:rPr lang="fr-CA" sz="1800" b="1" kern="1200" baseline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: i</a:t>
            </a:r>
            <a:r>
              <a:rPr lang="fr-CA" sz="1800" b="1" kern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ntégration des apprentissages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fr-CA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remédiation</a:t>
            </a:r>
          </a:p>
          <a:p>
            <a:pPr marL="537750" marR="0" lvl="0" indent="-177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CA" sz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remédiation</a:t>
            </a:r>
          </a:p>
          <a:p>
            <a:pPr marL="537750" marR="0" lvl="0" indent="-177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CA" sz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remédiation à la suite </a:t>
            </a:r>
            <a:br>
              <a:rPr lang="fr-CA" sz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CA" sz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la correction</a:t>
            </a:r>
          </a:p>
          <a:p>
            <a:pPr marL="537750" marR="0" lvl="0" indent="-177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CA" sz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Objectivation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84A64228-E55A-86B2-925E-77265EC20156}"/>
              </a:ext>
            </a:extLst>
          </p:cNvPr>
          <p:cNvSpPr/>
          <p:nvPr/>
        </p:nvSpPr>
        <p:spPr>
          <a:xfrm>
            <a:off x="2212107" y="3085136"/>
            <a:ext cx="517237" cy="517237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945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BF2D3CF-6714-DF7D-CF25-8A58D8F61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570C082-E627-E69E-582E-AA93C43567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APPRENDRE </a:t>
            </a:r>
            <a:r>
              <a:rPr lang="fr-FR" b="1" dirty="0">
                <a:solidFill>
                  <a:srgbClr val="FF0000"/>
                </a:solidFill>
              </a:rPr>
              <a:t>|</a:t>
            </a:r>
            <a:r>
              <a:rPr lang="fr-FR" dirty="0"/>
              <a:t> Module 5 </a:t>
            </a:r>
            <a:r>
              <a:rPr lang="fr-FR" b="1" dirty="0">
                <a:solidFill>
                  <a:srgbClr val="FF0000"/>
                </a:solidFill>
              </a:rPr>
              <a:t>|</a:t>
            </a:r>
            <a:r>
              <a:rPr lang="fr-FR" dirty="0"/>
              <a:t> </a:t>
            </a:r>
            <a:r>
              <a:rPr lang="fr-CA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98DECA9B-0131-A181-2C62-647362D8B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Activités d’intégration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359CAB8-4B79-335F-EDC0-70998E55777A}"/>
              </a:ext>
            </a:extLst>
          </p:cNvPr>
          <p:cNvGrpSpPr/>
          <p:nvPr/>
        </p:nvGrpSpPr>
        <p:grpSpPr>
          <a:xfrm>
            <a:off x="1263722" y="2198669"/>
            <a:ext cx="9965823" cy="3421295"/>
            <a:chOff x="1263722" y="2198669"/>
            <a:chExt cx="9965823" cy="3421295"/>
          </a:xfrm>
        </p:grpSpPr>
        <p:sp>
          <p:nvSpPr>
            <p:cNvPr id="7" name="Flèche droite à entaille 6">
              <a:extLst>
                <a:ext uri="{FF2B5EF4-FFF2-40B4-BE49-F238E27FC236}">
                  <a16:creationId xmlns:a16="http://schemas.microsoft.com/office/drawing/2014/main" id="{5183E712-CEF9-6563-13F1-82B2C43E3686}"/>
                </a:ext>
              </a:extLst>
            </p:cNvPr>
            <p:cNvSpPr/>
            <p:nvPr/>
          </p:nvSpPr>
          <p:spPr>
            <a:xfrm>
              <a:off x="1263722" y="3225057"/>
              <a:ext cx="9965823" cy="1368518"/>
            </a:xfrm>
            <a:prstGeom prst="notchedRightArrow">
              <a:avLst/>
            </a:prstGeom>
            <a:gradFill flip="none" rotWithShape="1">
              <a:gsLst>
                <a:gs pos="63000">
                  <a:schemeClr val="accent2"/>
                </a:gs>
                <a:gs pos="0">
                  <a:schemeClr val="accent2">
                    <a:lumMod val="49753"/>
                    <a:lumOff val="50247"/>
                  </a:schemeClr>
                </a:gs>
                <a:gs pos="100000">
                  <a:srgbClr val="FFC000"/>
                </a:gs>
              </a:gsLst>
              <a:lin ang="10800000" scaled="1"/>
              <a:tileRect/>
            </a:gradFill>
            <a:effectLst>
              <a:outerShdw blurRad="50800" dist="38100" dir="10800000" algn="r" rotWithShape="0">
                <a:prstClr val="black">
                  <a:alpha val="13856"/>
                </a:prstClr>
              </a:outerShdw>
            </a:effectLst>
          </p:spPr>
          <p:style>
            <a:lnRef idx="0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dirty="0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B1020D95-680B-CCC9-7BE1-C180B53676C7}"/>
                </a:ext>
              </a:extLst>
            </p:cNvPr>
            <p:cNvSpPr/>
            <p:nvPr/>
          </p:nvSpPr>
          <p:spPr>
            <a:xfrm>
              <a:off x="1268101" y="2198669"/>
              <a:ext cx="2890477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32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Activité 7</a:t>
              </a:r>
              <a:r>
                <a:rPr lang="fr-CA" sz="24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br>
                <a:rPr lang="fr-CA" sz="2400" b="1" i="0" kern="1200" dirty="0">
                  <a:solidFill>
                    <a:schemeClr val="tx1"/>
                  </a:solidFill>
                </a:rPr>
              </a:br>
              <a:r>
                <a:rPr lang="fr-CA" sz="2400" b="0" i="0" kern="1200" dirty="0">
                  <a:solidFill>
                    <a:schemeClr val="tx1"/>
                  </a:solidFill>
                </a:rPr>
                <a:t>La remédiation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B9D405D6-80EE-5A65-5141-DAC7AC6ECC2E}"/>
                </a:ext>
              </a:extLst>
            </p:cNvPr>
            <p:cNvSpPr/>
            <p:nvPr/>
          </p:nvSpPr>
          <p:spPr>
            <a:xfrm>
              <a:off x="2542275" y="3738251"/>
              <a:ext cx="342129" cy="342129"/>
            </a:xfrm>
            <a:prstGeom prst="ellipse">
              <a:avLst/>
            </a:prstGeom>
            <a:solidFill>
              <a:srgbClr val="7030A0">
                <a:alpha val="30744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EC1E0428-6499-C476-6D92-6AFA16AA0012}"/>
                </a:ext>
              </a:extLst>
            </p:cNvPr>
            <p:cNvSpPr/>
            <p:nvPr/>
          </p:nvSpPr>
          <p:spPr>
            <a:xfrm>
              <a:off x="3895267" y="4251446"/>
              <a:ext cx="3697897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32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Activité 8</a:t>
              </a:r>
              <a:r>
                <a:rPr lang="fr-CA" sz="24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 </a:t>
              </a:r>
              <a:br>
                <a:rPr lang="fr-CA" sz="2400" b="1" i="0" kern="1200" dirty="0"/>
              </a:br>
              <a:r>
                <a:rPr lang="en-US" sz="2400" b="0" i="0" kern="1200" dirty="0"/>
                <a:t>La remédiation à la suite de la correction</a:t>
              </a:r>
              <a:endParaRPr lang="fr-ES" sz="2400" kern="1200" dirty="0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5569C3BD-9278-0C53-BBB9-C50F0EA19FDF}"/>
                </a:ext>
              </a:extLst>
            </p:cNvPr>
            <p:cNvSpPr/>
            <p:nvPr/>
          </p:nvSpPr>
          <p:spPr>
            <a:xfrm>
              <a:off x="5577277" y="3738251"/>
              <a:ext cx="342129" cy="342129"/>
            </a:xfrm>
            <a:prstGeom prst="ellipse">
              <a:avLst/>
            </a:prstGeom>
            <a:solidFill>
              <a:srgbClr val="942FB0">
                <a:alpha val="47937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15FB9DE1-A88C-90CC-8AA4-6E00116417E2}"/>
                </a:ext>
              </a:extLst>
            </p:cNvPr>
            <p:cNvSpPr/>
            <p:nvPr/>
          </p:nvSpPr>
          <p:spPr>
            <a:xfrm>
              <a:off x="7338105" y="2198669"/>
              <a:ext cx="2890477" cy="1368518"/>
            </a:xfrm>
            <a:custGeom>
              <a:avLst/>
              <a:gdLst>
                <a:gd name="connsiteX0" fmla="*/ 0 w 2890477"/>
                <a:gd name="connsiteY0" fmla="*/ 0 h 1368518"/>
                <a:gd name="connsiteX1" fmla="*/ 2890477 w 2890477"/>
                <a:gd name="connsiteY1" fmla="*/ 0 h 1368518"/>
                <a:gd name="connsiteX2" fmla="*/ 2890477 w 2890477"/>
                <a:gd name="connsiteY2" fmla="*/ 1368518 h 1368518"/>
                <a:gd name="connsiteX3" fmla="*/ 0 w 2890477"/>
                <a:gd name="connsiteY3" fmla="*/ 1368518 h 1368518"/>
                <a:gd name="connsiteX4" fmla="*/ 0 w 2890477"/>
                <a:gd name="connsiteY4" fmla="*/ 0 h 136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0477" h="1368518">
                  <a:moveTo>
                    <a:pt x="0" y="0"/>
                  </a:moveTo>
                  <a:lnTo>
                    <a:pt x="2890477" y="0"/>
                  </a:lnTo>
                  <a:lnTo>
                    <a:pt x="2890477" y="1368518"/>
                  </a:lnTo>
                  <a:lnTo>
                    <a:pt x="0" y="13685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b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b="1" i="0" kern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Activité</a:t>
              </a:r>
              <a:r>
                <a:rPr lang="en-US" sz="32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9</a:t>
              </a:r>
              <a:r>
                <a:rPr lang="en-US" sz="2400" b="1" i="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br>
                <a:rPr lang="en-US" sz="2400" b="1" i="0" kern="1200" dirty="0"/>
              </a:br>
              <a:r>
                <a:rPr lang="en-US" sz="2400" b="0" i="0" kern="1200" dirty="0" err="1"/>
                <a:t>Objectivation</a:t>
              </a:r>
              <a:endParaRPr lang="fr-ES" sz="2400" kern="1200" dirty="0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716A7FC8-2C40-D600-AF3D-039D01841D72}"/>
                </a:ext>
              </a:extLst>
            </p:cNvPr>
            <p:cNvSpPr/>
            <p:nvPr/>
          </p:nvSpPr>
          <p:spPr>
            <a:xfrm>
              <a:off x="8612279" y="3738251"/>
              <a:ext cx="342129" cy="342129"/>
            </a:xfrm>
            <a:prstGeom prst="ellipse">
              <a:avLst/>
            </a:prstGeom>
            <a:solidFill>
              <a:srgbClr val="7C2594">
                <a:alpha val="62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50183180-4F31-D6B0-1643-DD046364F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839" y="3591815"/>
            <a:ext cx="635000" cy="635000"/>
          </a:xfrm>
          <a:prstGeom prst="rect">
            <a:avLst/>
          </a:prstGeom>
          <a:effectLst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DA44B1F-92D5-287D-7326-957E66EB9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716" y="3591815"/>
            <a:ext cx="635000" cy="635000"/>
          </a:xfrm>
          <a:prstGeom prst="rect">
            <a:avLst/>
          </a:prstGeom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609368-7164-A388-F7FD-FDD7CCAF9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67" y="3591815"/>
            <a:ext cx="635000" cy="635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00326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1625374-82B9-6D33-243A-22A0677B7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6CE1F02-88AF-A979-2011-4172A2AAED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APPRENDRE </a:t>
            </a:r>
            <a:r>
              <a:rPr lang="fr-FR" b="1" dirty="0">
                <a:solidFill>
                  <a:srgbClr val="FF0000"/>
                </a:solidFill>
              </a:rPr>
              <a:t>|</a:t>
            </a:r>
            <a:r>
              <a:rPr lang="fr-FR" dirty="0"/>
              <a:t> Module 5 </a:t>
            </a:r>
            <a:r>
              <a:rPr lang="fr-FR" b="1" dirty="0">
                <a:solidFill>
                  <a:srgbClr val="FF0000"/>
                </a:solidFill>
              </a:rPr>
              <a:t>|</a:t>
            </a:r>
            <a:r>
              <a:rPr lang="fr-FR" dirty="0"/>
              <a:t> </a:t>
            </a:r>
            <a:r>
              <a:rPr lang="fr-CA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B39D14C1-4129-723F-6B21-5A5DE9B7E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7</a:t>
            </a:r>
            <a:br>
              <a:rPr lang="fr-FR"/>
            </a:br>
            <a:r>
              <a:rPr lang="fr-FR"/>
              <a:t>La remédiation</a:t>
            </a:r>
          </a:p>
        </p:txBody>
      </p:sp>
      <p:sp>
        <p:nvSpPr>
          <p:cNvPr id="3" name="Espace réservé du contenu 6">
            <a:extLst>
              <a:ext uri="{FF2B5EF4-FFF2-40B4-BE49-F238E27FC236}">
                <a16:creationId xmlns:a16="http://schemas.microsoft.com/office/drawing/2014/main" id="{B3D1DEFE-39EC-4017-4D37-666DC44A84EC}"/>
              </a:ext>
            </a:extLst>
          </p:cNvPr>
          <p:cNvSpPr txBox="1">
            <a:spLocks/>
          </p:cNvSpPr>
          <p:nvPr/>
        </p:nvSpPr>
        <p:spPr>
          <a:xfrm>
            <a:off x="4739640" y="1554480"/>
            <a:ext cx="6757035" cy="29108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rgbClr val="7030A0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8000" indent="-198900">
              <a:lnSpc>
                <a:spcPct val="10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/>
              <a:t>La remédiation intervient, en principe, au terme </a:t>
            </a:r>
            <a:br>
              <a:rPr lang="fr-CA" sz="2000" dirty="0"/>
            </a:br>
            <a:r>
              <a:rPr lang="fr-CA" sz="2000" dirty="0"/>
              <a:t>de chaque tâche d’apprentissage.</a:t>
            </a:r>
          </a:p>
          <a:p>
            <a:pPr marL="198000" indent="-198900">
              <a:lnSpc>
                <a:spcPct val="10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/>
              <a:t>Elle a pour objet d’informer l’étudiant et l’enseignant </a:t>
            </a:r>
            <a:br>
              <a:rPr lang="fr-CA" sz="2000" dirty="0"/>
            </a:br>
            <a:r>
              <a:rPr lang="fr-CA" sz="2000" dirty="0"/>
              <a:t>du degré de maîtrise atteint.</a:t>
            </a:r>
          </a:p>
          <a:p>
            <a:pPr marL="198000" indent="-198900">
              <a:lnSpc>
                <a:spcPct val="10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/>
              <a:t>Elle permet de découvrir où et en quoi un étudiant éprouve des difficultés d’apprentissage.</a:t>
            </a:r>
          </a:p>
          <a:p>
            <a:pPr marL="198000" indent="-198900">
              <a:lnSpc>
                <a:spcPct val="10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fr-CA" sz="2000" dirty="0"/>
              <a:t>Elle permet de proposer ou de faire découvrir des stratégies qui permettent à l’étudiant de progresser.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FF3C4E-C6CB-C77C-DC5A-0112ACE15D7D}"/>
              </a:ext>
            </a:extLst>
          </p:cNvPr>
          <p:cNvSpPr txBox="1"/>
          <p:nvPr/>
        </p:nvSpPr>
        <p:spPr>
          <a:xfrm>
            <a:off x="4739640" y="4871160"/>
            <a:ext cx="5445760" cy="715089"/>
          </a:xfrm>
          <a:prstGeom prst="roundRect">
            <a:avLst/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b="1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fr-CA" dirty="0"/>
              <a:t>Quelles sont les pratiques de remédiation </a:t>
            </a:r>
            <a:br>
              <a:rPr lang="fr-CA" dirty="0"/>
            </a:br>
            <a:r>
              <a:rPr lang="fr-CA" dirty="0"/>
              <a:t>que vous avez observées 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7891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1E4EDEB-0191-36E3-41E0-967F55C709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B6C73CF-C719-71C9-8624-FE939208D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AAA6B337-B6E9-1ADC-E4CD-8F3123EB5E4F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fr-FR" sz="2700" b="1">
                <a:solidFill>
                  <a:schemeClr val="bg1"/>
                </a:solidFill>
              </a:rPr>
              <a:t>Activité 7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E999473-2E7E-D4D9-A228-7B49306F0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sz="2200" b="1">
                <a:solidFill>
                  <a:srgbClr val="7030A0"/>
                </a:solidFill>
              </a:rPr>
              <a:t>La démarche de remédiation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0660A1A-858C-91BB-AD04-F47F4ADBBD41}"/>
              </a:ext>
            </a:extLst>
          </p:cNvPr>
          <p:cNvSpPr txBox="1">
            <a:spLocks/>
          </p:cNvSpPr>
          <p:nvPr/>
        </p:nvSpPr>
        <p:spPr>
          <a:xfrm>
            <a:off x="1676400" y="1696243"/>
            <a:ext cx="9820275" cy="31805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CA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La démarche de « diagnostic-remédiation » comprend quatre étapes principales :</a:t>
            </a:r>
          </a:p>
          <a:p>
            <a:pPr marL="709200" lvl="1" indent="-349200">
              <a:lnSpc>
                <a:spcPct val="100000"/>
              </a:lnSpc>
              <a:spcBef>
                <a:spcPts val="1000"/>
              </a:spcBef>
              <a:buClr>
                <a:srgbClr val="7030A0"/>
              </a:buClr>
              <a:buFont typeface="+mj-lt"/>
              <a:buAutoNum type="arabicPeriod"/>
            </a:pP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 repérage des erreurs.</a:t>
            </a:r>
          </a:p>
          <a:p>
            <a:pPr marL="709200" lvl="1" indent="-349200">
              <a:lnSpc>
                <a:spcPct val="100000"/>
              </a:lnSpc>
              <a:spcBef>
                <a:spcPts val="1000"/>
              </a:spcBef>
              <a:buClr>
                <a:srgbClr val="7030A0"/>
              </a:buClr>
              <a:buFont typeface="+mj-lt"/>
              <a:buAutoNum type="arabicPeriod"/>
            </a:pP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La description (ou la catégorisation) des erreurs.</a:t>
            </a:r>
          </a:p>
          <a:p>
            <a:pPr marL="709200" lvl="1" indent="-349200">
              <a:lnSpc>
                <a:spcPct val="100000"/>
              </a:lnSpc>
              <a:spcBef>
                <a:spcPts val="1000"/>
              </a:spcBef>
              <a:buClr>
                <a:srgbClr val="7030A0"/>
              </a:buClr>
              <a:buFont typeface="+mj-lt"/>
              <a:buAutoNum type="arabicPeriod"/>
            </a:pP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La recherche des sources d’erreurs.</a:t>
            </a:r>
          </a:p>
          <a:p>
            <a:pPr marL="709200" lvl="1" indent="-349200">
              <a:lnSpc>
                <a:spcPct val="100000"/>
              </a:lnSpc>
              <a:spcBef>
                <a:spcPts val="1000"/>
              </a:spcBef>
              <a:buClr>
                <a:srgbClr val="7030A0"/>
              </a:buClr>
              <a:buFont typeface="+mj-lt"/>
              <a:buAutoNum type="arabicPeriod"/>
            </a:pP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La mise en place d’un dispositif de remédiation.</a:t>
            </a:r>
          </a:p>
        </p:txBody>
      </p:sp>
    </p:spTree>
    <p:extLst>
      <p:ext uri="{BB962C8B-B14F-4D97-AF65-F5344CB8AC3E}">
        <p14:creationId xmlns:p14="http://schemas.microsoft.com/office/powerpoint/2010/main" val="484905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1E4EDEB-0191-36E3-41E0-967F55C709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B6C73CF-C719-71C9-8624-FE939208D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AAA6B337-B6E9-1ADC-E4CD-8F3123EB5E4F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fr-FR" sz="2700" b="1">
                <a:solidFill>
                  <a:schemeClr val="bg1"/>
                </a:solidFill>
              </a:rPr>
              <a:t>Activité 7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E999473-2E7E-D4D9-A228-7B49306F0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sz="2200" b="1">
                <a:solidFill>
                  <a:srgbClr val="7030A0"/>
                </a:solidFill>
              </a:rPr>
              <a:t>Le dispositif de remédiation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9166D251-B1D0-77C3-80B9-5E63F9A6C636}"/>
              </a:ext>
            </a:extLst>
          </p:cNvPr>
          <p:cNvSpPr txBox="1">
            <a:spLocks/>
          </p:cNvSpPr>
          <p:nvPr/>
        </p:nvSpPr>
        <p:spPr>
          <a:xfrm>
            <a:off x="3181350" y="1053276"/>
            <a:ext cx="5829300" cy="56435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CA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La remédiation en 4 étapes</a:t>
            </a:r>
            <a:endParaRPr lang="fr-CA" dirty="0">
              <a:solidFill>
                <a:srgbClr val="7030A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8" name="Rectangle à coins arrondis 5">
            <a:extLst>
              <a:ext uri="{FF2B5EF4-FFF2-40B4-BE49-F238E27FC236}">
                <a16:creationId xmlns:a16="http://schemas.microsoft.com/office/drawing/2014/main" id="{4494F159-5CEE-5E4E-A98B-8B67096F9E61}"/>
              </a:ext>
            </a:extLst>
          </p:cNvPr>
          <p:cNvSpPr/>
          <p:nvPr/>
        </p:nvSpPr>
        <p:spPr>
          <a:xfrm>
            <a:off x="1604794" y="1724308"/>
            <a:ext cx="2160000" cy="4320000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80000" tIns="180000" rIns="180000" bIns="180000" rtlCol="0" anchor="t" anchorCtr="0"/>
          <a:lstStyle/>
          <a:p>
            <a:pPr algn="ctr">
              <a:spcAft>
                <a:spcPts val="600"/>
              </a:spcAft>
            </a:pPr>
            <a:r>
              <a:rPr lang="fr-CA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Étape 1</a:t>
            </a:r>
          </a:p>
          <a:p>
            <a:pPr marL="180000" indent="-180000">
              <a:spcAft>
                <a:spcPts val="600"/>
              </a:spcAft>
              <a:buClr>
                <a:srgbClr val="7030A0"/>
              </a:buClr>
              <a:buFont typeface="Wingdings" pitchFamily="2" charset="2"/>
              <a:buChar char="§"/>
            </a:pP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Détermination </a:t>
            </a:r>
            <a:b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des grands axes </a:t>
            </a:r>
            <a:b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 la remédiation : difficultés principales </a:t>
            </a:r>
            <a:b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à travailler.</a:t>
            </a:r>
          </a:p>
          <a:p>
            <a:pPr marL="180000" indent="-180000">
              <a:lnSpc>
                <a:spcPct val="110000"/>
              </a:lnSpc>
              <a:spcAft>
                <a:spcPts val="600"/>
              </a:spcAft>
              <a:buClr>
                <a:srgbClr val="7030A0"/>
              </a:buClr>
              <a:buFont typeface="Wingdings" pitchFamily="2" charset="2"/>
              <a:buChar char="§"/>
            </a:pP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Choix d’une stratégie de remédiation collective ou individuelle ou différenciée.</a:t>
            </a:r>
          </a:p>
        </p:txBody>
      </p:sp>
      <p:sp>
        <p:nvSpPr>
          <p:cNvPr id="9" name="Rectangle à coins arrondis 6">
            <a:extLst>
              <a:ext uri="{FF2B5EF4-FFF2-40B4-BE49-F238E27FC236}">
                <a16:creationId xmlns:a16="http://schemas.microsoft.com/office/drawing/2014/main" id="{D3CD796C-CAEF-DAC3-8A11-4848F2FD4F6C}"/>
              </a:ext>
            </a:extLst>
          </p:cNvPr>
          <p:cNvSpPr/>
          <p:nvPr/>
        </p:nvSpPr>
        <p:spPr>
          <a:xfrm>
            <a:off x="3936000" y="1724310"/>
            <a:ext cx="2160000" cy="4320000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80000" tIns="180000" rIns="180000" bIns="180000" rtlCol="0" anchor="t" anchorCtr="0"/>
          <a:lstStyle/>
          <a:p>
            <a:pPr algn="ctr">
              <a:spcAft>
                <a:spcPts val="600"/>
              </a:spcAft>
            </a:pPr>
            <a:r>
              <a:rPr lang="fr-CA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Étape 2</a:t>
            </a:r>
          </a:p>
          <a:p>
            <a:r>
              <a:rPr lang="fr-CA" sz="1400" b="1" dirty="0">
                <a:solidFill>
                  <a:schemeClr val="dk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Dispositif de remédiation :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</a:pP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il s’agira de déterminer le niveau de la remédiation </a:t>
            </a:r>
            <a:b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en fonction </a:t>
            </a:r>
            <a:b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du diagnostic.</a:t>
            </a:r>
          </a:p>
          <a:p>
            <a:pPr marL="171450" indent="-171450">
              <a:spcAft>
                <a:spcPts val="600"/>
              </a:spcAft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Révision ?</a:t>
            </a:r>
          </a:p>
          <a:p>
            <a:pPr marL="171450" indent="-171450">
              <a:spcAft>
                <a:spcPts val="600"/>
              </a:spcAft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Consolidation ?</a:t>
            </a:r>
          </a:p>
          <a:p>
            <a:pPr marL="171450" indent="-171450">
              <a:spcAft>
                <a:spcPts val="600"/>
              </a:spcAft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Réapprentissage ?</a:t>
            </a:r>
          </a:p>
        </p:txBody>
      </p:sp>
      <p:sp>
        <p:nvSpPr>
          <p:cNvPr id="10" name="Rectangle à coins arrondis 7">
            <a:extLst>
              <a:ext uri="{FF2B5EF4-FFF2-40B4-BE49-F238E27FC236}">
                <a16:creationId xmlns:a16="http://schemas.microsoft.com/office/drawing/2014/main" id="{D95FB79E-953B-5238-FB02-DB31E76B3B22}"/>
              </a:ext>
            </a:extLst>
          </p:cNvPr>
          <p:cNvSpPr/>
          <p:nvPr/>
        </p:nvSpPr>
        <p:spPr>
          <a:xfrm>
            <a:off x="6267206" y="1724310"/>
            <a:ext cx="2160000" cy="4320000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80000" tIns="180000" rIns="180000" bIns="180000" rtlCol="0" anchor="t" anchorCtr="0"/>
          <a:lstStyle/>
          <a:p>
            <a:pPr algn="ctr">
              <a:spcAft>
                <a:spcPts val="600"/>
              </a:spcAft>
            </a:pPr>
            <a:r>
              <a:rPr lang="fr-CA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Étape 3</a:t>
            </a:r>
          </a:p>
          <a:p>
            <a:r>
              <a:rPr lang="fr-CA" sz="1400" b="1" dirty="0">
                <a:solidFill>
                  <a:schemeClr val="dk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Sélection d’outils </a:t>
            </a:r>
            <a:br>
              <a:rPr lang="fr-CA" sz="1400" b="1" dirty="0">
                <a:solidFill>
                  <a:schemeClr val="dk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1400" b="1" dirty="0">
                <a:solidFill>
                  <a:schemeClr val="dk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 remédiation :</a:t>
            </a:r>
          </a:p>
          <a:p>
            <a:pPr marL="180000" indent="-180000"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Font typeface="Wingdings" pitchFamily="2" charset="2"/>
              <a:buChar char="§"/>
            </a:pP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fiches de travail individuel ;</a:t>
            </a:r>
          </a:p>
          <a:p>
            <a:pPr marL="180000" indent="-180000">
              <a:spcAft>
                <a:spcPts val="600"/>
              </a:spcAft>
              <a:buClr>
                <a:srgbClr val="7030A0"/>
              </a:buClr>
              <a:buFont typeface="Wingdings" pitchFamily="2" charset="2"/>
              <a:buChar char="§"/>
            </a:pP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des exercices ciblant les difficultés rencontrées, des supports pour le réapprentissage ;</a:t>
            </a:r>
          </a:p>
          <a:p>
            <a:pPr marL="180000" indent="-180000">
              <a:spcAft>
                <a:spcPts val="600"/>
              </a:spcAft>
              <a:buClr>
                <a:srgbClr val="7030A0"/>
              </a:buClr>
              <a:buFont typeface="Wingdings" pitchFamily="2" charset="2"/>
              <a:buChar char="§"/>
            </a:pP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des fiches d’autoévaluation recensant ce qui est appris et ce qui est réussi.</a:t>
            </a:r>
          </a:p>
        </p:txBody>
      </p:sp>
      <p:sp>
        <p:nvSpPr>
          <p:cNvPr id="11" name="Rectangle à coins arrondis 8">
            <a:extLst>
              <a:ext uri="{FF2B5EF4-FFF2-40B4-BE49-F238E27FC236}">
                <a16:creationId xmlns:a16="http://schemas.microsoft.com/office/drawing/2014/main" id="{5F474614-98EF-EC93-32C2-1B5EF94E103A}"/>
              </a:ext>
            </a:extLst>
          </p:cNvPr>
          <p:cNvSpPr/>
          <p:nvPr/>
        </p:nvSpPr>
        <p:spPr>
          <a:xfrm>
            <a:off x="8598412" y="1724308"/>
            <a:ext cx="2160000" cy="4320000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80000" tIns="180000" rIns="180000" bIns="180000" rtlCol="0" anchor="t" anchorCtr="0"/>
          <a:lstStyle/>
          <a:p>
            <a:pPr algn="ctr">
              <a:spcAft>
                <a:spcPts val="600"/>
              </a:spcAft>
            </a:pPr>
            <a:r>
              <a:rPr lang="fr-CA" sz="20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Étape 4</a:t>
            </a:r>
          </a:p>
          <a:p>
            <a:r>
              <a:rPr lang="fr-CA" sz="1400" b="1" dirty="0">
                <a:solidFill>
                  <a:schemeClr val="dk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Suivi et évaluation de </a:t>
            </a:r>
            <a:br>
              <a:rPr lang="fr-CA" sz="1400" b="1" dirty="0">
                <a:solidFill>
                  <a:schemeClr val="dk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1400" b="1" dirty="0">
                <a:solidFill>
                  <a:schemeClr val="dk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la remédiation.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</a:pP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Les résultats </a:t>
            </a:r>
            <a:b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 la remédiation sont évalués selon </a:t>
            </a:r>
            <a:b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les mêmes principes que lors de la première évaluation et avec les mêmes critères et indicateurs. Cependant </a:t>
            </a:r>
            <a:b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les exercices </a:t>
            </a:r>
            <a:b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peuvent changer.</a:t>
            </a:r>
          </a:p>
        </p:txBody>
      </p:sp>
    </p:spTree>
    <p:extLst>
      <p:ext uri="{BB962C8B-B14F-4D97-AF65-F5344CB8AC3E}">
        <p14:creationId xmlns:p14="http://schemas.microsoft.com/office/powerpoint/2010/main" val="1745945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1E4EDEB-0191-36E3-41E0-967F55C709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B6C73CF-C719-71C9-8624-FE939208D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AAA6B337-B6E9-1ADC-E4CD-8F3123EB5E4F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fr-FR" sz="2700" b="1">
                <a:solidFill>
                  <a:schemeClr val="bg1"/>
                </a:solidFill>
              </a:rPr>
              <a:t>Activité 7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E999473-2E7E-D4D9-A228-7B49306F0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sz="2200" b="1">
                <a:solidFill>
                  <a:srgbClr val="7030A0"/>
                </a:solidFill>
              </a:rPr>
              <a:t>Exemple de remédiation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D6A331E-BFF0-C456-5ADB-FFD65520178C}"/>
              </a:ext>
            </a:extLst>
          </p:cNvPr>
          <p:cNvSpPr txBox="1"/>
          <p:nvPr/>
        </p:nvSpPr>
        <p:spPr>
          <a:xfrm>
            <a:off x="1652953" y="1603469"/>
            <a:ext cx="984372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76300" algn="l"/>
              </a:tabLst>
            </a:pPr>
            <a:r>
              <a:rPr kumimoji="0" lang="fr-FR" altLang="fr-FR" sz="1800" b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Extrait du </a:t>
            </a:r>
            <a:r>
              <a:rPr lang="fr-FR" altLang="fr-FR" sz="1800" b="1" i="1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G</a:t>
            </a:r>
            <a:r>
              <a:rPr kumimoji="0" lang="fr-FR" altLang="fr-FR" sz="1800" b="1" i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uide de formation </a:t>
            </a:r>
            <a:r>
              <a:rPr kumimoji="0" lang="fr-FR" altLang="fr-FR" sz="1800" b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(MEN Sénégal, 2009)</a:t>
            </a:r>
            <a:endParaRPr lang="fr-FR" altLang="fr-FR" sz="1800" b="1" dirty="0">
              <a:solidFill>
                <a:srgbClr val="0070C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76300" algn="l"/>
              </a:tabLst>
            </a:pPr>
            <a:endParaRPr kumimoji="0" lang="fr-FR" altLang="fr-FR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76300" algn="l"/>
              </a:tabLst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Objet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 : 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 son « 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eil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 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76300" algn="l"/>
              </a:tabLst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Objectif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 : 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Orthographier correctement les mots contenant le son « 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eil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 » 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en distinguant les noms masculins des noms féminins.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76300" algn="l"/>
              </a:tabLst>
            </a:pPr>
            <a:endParaRPr lang="en-US" altLang="fr-FR" sz="1800" b="1" dirty="0" err="1">
              <a:solidFill>
                <a:srgbClr val="0070C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76300" algn="l"/>
              </a:tabLst>
            </a:pPr>
            <a:r>
              <a:rPr lang="en-US" altLang="fr-FR" sz="1800" b="1" dirty="0" err="1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</a:t>
            </a:r>
            <a:r>
              <a:rPr kumimoji="0" lang="en-US" altLang="fr-FR" sz="1800" b="1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tapes</a:t>
            </a:r>
            <a:r>
              <a:rPr kumimoji="0" lang="en-US" altLang="fr-FR" sz="1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du diagnostic :</a:t>
            </a:r>
            <a:endParaRPr lang="fr-FR" altLang="fr-FR" dirty="0">
              <a:solidFill>
                <a:srgbClr val="0070C0"/>
              </a:solidFill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1302AB0-9EC5-0DDD-A9B3-4418BB415D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611221"/>
              </p:ext>
            </p:extLst>
          </p:nvPr>
        </p:nvGraphicFramePr>
        <p:xfrm>
          <a:off x="1715663" y="3790400"/>
          <a:ext cx="9749752" cy="1314142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2492312">
                  <a:extLst>
                    <a:ext uri="{9D8B030D-6E8A-4147-A177-3AD203B41FA5}">
                      <a16:colId xmlns:a16="http://schemas.microsoft.com/office/drawing/2014/main" val="3551314296"/>
                    </a:ext>
                  </a:extLst>
                </a:gridCol>
                <a:gridCol w="2080350">
                  <a:extLst>
                    <a:ext uri="{9D8B030D-6E8A-4147-A177-3AD203B41FA5}">
                      <a16:colId xmlns:a16="http://schemas.microsoft.com/office/drawing/2014/main" val="2428179096"/>
                    </a:ext>
                  </a:extLst>
                </a:gridCol>
                <a:gridCol w="1913837">
                  <a:extLst>
                    <a:ext uri="{9D8B030D-6E8A-4147-A177-3AD203B41FA5}">
                      <a16:colId xmlns:a16="http://schemas.microsoft.com/office/drawing/2014/main" val="2137973884"/>
                    </a:ext>
                  </a:extLst>
                </a:gridCol>
                <a:gridCol w="3263253">
                  <a:extLst>
                    <a:ext uri="{9D8B030D-6E8A-4147-A177-3AD203B41FA5}">
                      <a16:colId xmlns:a16="http://schemas.microsoft.com/office/drawing/2014/main" val="142421379"/>
                    </a:ext>
                  </a:extLst>
                </a:gridCol>
              </a:tblGrid>
              <a:tr h="412229">
                <a:tc>
                  <a:txBody>
                    <a:bodyPr/>
                    <a:lstStyle/>
                    <a:p>
                      <a:pPr marR="27305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876300" algn="l"/>
                        </a:tabLst>
                      </a:pPr>
                      <a:r>
                        <a:rPr lang="fr-CA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Erreur</a:t>
                      </a:r>
                      <a:endParaRPr lang="fr-FR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876300" algn="l"/>
                        </a:tabLst>
                      </a:pPr>
                      <a:r>
                        <a:rPr lang="fr-CA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Critère concerné</a:t>
                      </a:r>
                      <a:endParaRPr lang="fr-FR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7305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876300" algn="l"/>
                        </a:tabLst>
                      </a:pPr>
                      <a:r>
                        <a:rPr lang="fr-CA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Catégorie</a:t>
                      </a:r>
                      <a:endParaRPr lang="fr-FR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876300" algn="l"/>
                        </a:tabLst>
                      </a:pPr>
                      <a:r>
                        <a:rPr lang="fr-CA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Source de l’erreur</a:t>
                      </a:r>
                      <a:endParaRPr lang="fr-FR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252863"/>
                  </a:ext>
                </a:extLst>
              </a:tr>
              <a:tr h="851048">
                <a:tc>
                  <a:txBody>
                    <a:bodyPr/>
                    <a:lstStyle/>
                    <a:p>
                      <a:pPr marR="27305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876300" algn="l"/>
                        </a:tabLst>
                      </a:pPr>
                      <a:r>
                        <a:rPr lang="fr-FR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Le soleille brille.</a:t>
                      </a:r>
                    </a:p>
                    <a:p>
                      <a:pPr marR="27305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876300" algn="l"/>
                        </a:tabLst>
                      </a:pPr>
                      <a:r>
                        <a:rPr lang="fr-FR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</a:t>
                      </a:r>
                      <a:r>
                        <a:rPr lang="fr-FR" sz="1400" dirty="0" err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foreille</a:t>
                      </a:r>
                      <a:r>
                        <a:rPr lang="fr-FR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est belle.</a:t>
                      </a:r>
                    </a:p>
                    <a:p>
                      <a:pPr marR="27305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876300" algn="l"/>
                        </a:tabLst>
                      </a:pPr>
                      <a:r>
                        <a:rPr lang="fr-CA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 corbeille</a:t>
                      </a:r>
                      <a:endParaRPr lang="fr-FR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7305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876300" algn="l"/>
                        </a:tabLst>
                      </a:pPr>
                      <a:r>
                        <a:rPr lang="fr-CA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Correction orthographique</a:t>
                      </a:r>
                      <a:endParaRPr lang="fr-FR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305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876300" algn="l"/>
                        </a:tabLst>
                      </a:pPr>
                      <a:r>
                        <a:rPr lang="fr-CA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Orthographe </a:t>
                      </a:r>
                      <a:br>
                        <a:rPr lang="fr-CA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fr-CA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d’usage</a:t>
                      </a:r>
                      <a:endParaRPr lang="fr-FR" sz="12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08000" marR="108000" marT="108000" marB="108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40000" marR="27305" indent="-180000" algn="l" defTabSz="914400" rtl="0" eaLnBrk="1" latinLnBrk="0" hangingPunct="1">
                        <a:lnSpc>
                          <a:spcPct val="110000"/>
                        </a:lnSpc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  <a:tabLst>
                          <a:tab pos="876300" algn="l"/>
                        </a:tabLst>
                      </a:pP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Absence de repère syntaxique </a:t>
                      </a:r>
                      <a:br>
                        <a:rPr lang="fr-FR" sz="1200" kern="1200" dirty="0">
                          <a:solidFill>
                            <a:schemeClr val="dk1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</a:b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(genre des noms)</a:t>
                      </a:r>
                    </a:p>
                    <a:p>
                      <a:pPr marL="540000" marR="27305" indent="-180000" algn="l" defTabSz="914400" rtl="0" eaLnBrk="1" latinLnBrk="0" hangingPunct="1">
                        <a:lnSpc>
                          <a:spcPct val="110000"/>
                        </a:lnSpc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§"/>
                        <a:tabLst>
                          <a:tab pos="876300" algn="l"/>
                        </a:tabLst>
                      </a:pPr>
                      <a:r>
                        <a:rPr lang="fr-CA" sz="1200" kern="1200" dirty="0">
                          <a:solidFill>
                            <a:schemeClr val="dk1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Confusion auditive è/</a:t>
                      </a:r>
                      <a:r>
                        <a:rPr lang="fr-CA" sz="1200" kern="1200" dirty="0" err="1">
                          <a:solidFill>
                            <a:schemeClr val="dk1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eil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Noto Sans" panose="020B0502040504020204" pitchFamily="34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 marL="108000" marR="108000" marT="108000" marB="108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16448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9888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1E4EDEB-0191-36E3-41E0-967F55C709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B6C73CF-C719-71C9-8624-FE939208D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AAA6B337-B6E9-1ADC-E4CD-8F3123EB5E4F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fr-FR" sz="2700" b="1">
                <a:solidFill>
                  <a:schemeClr val="bg1"/>
                </a:solidFill>
              </a:rPr>
              <a:t>Activité 7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E999473-2E7E-D4D9-A228-7B49306F0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sz="2200" b="1">
                <a:solidFill>
                  <a:srgbClr val="7030A0"/>
                </a:solidFill>
              </a:rPr>
              <a:t>Stratégie de remédiation : travail de réapprentissage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D6A331E-BFF0-C456-5ADB-FFD65520178C}"/>
              </a:ext>
            </a:extLst>
          </p:cNvPr>
          <p:cNvSpPr txBox="1"/>
          <p:nvPr/>
        </p:nvSpPr>
        <p:spPr>
          <a:xfrm>
            <a:off x="1621369" y="1203419"/>
            <a:ext cx="8358877" cy="2897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None/>
              <a:tabLst>
                <a:tab pos="228600" algn="l"/>
              </a:tabLs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a. Activités orales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fr-CA" sz="18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Reconnaissance auditive</a:t>
            </a:r>
          </a:p>
          <a:p>
            <a:pPr marR="27305" lvl="1" algn="just">
              <a:lnSpc>
                <a:spcPct val="107000"/>
              </a:lnSpc>
              <a:spcAft>
                <a:spcPts val="800"/>
              </a:spcAft>
              <a:tabLst>
                <a:tab pos="876300" algn="l"/>
              </a:tabLst>
            </a:pPr>
            <a:r>
              <a:rPr lang="fr-FR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Mettre des figurines à la disposition des élèves et des intrus.</a:t>
            </a:r>
            <a:endParaRPr lang="fr-CA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742950" marR="27305" lvl="1" indent="-285750" algn="just">
              <a:lnSpc>
                <a:spcPct val="107000"/>
              </a:lnSpc>
              <a:spcAft>
                <a:spcPts val="8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876300" algn="l"/>
              </a:tabLst>
            </a:pPr>
            <a:r>
              <a:rPr lang="fr-FR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faire identifier les mots par les élèves :</a:t>
            </a:r>
          </a:p>
          <a:p>
            <a:pPr marR="27305" lvl="2" algn="just">
              <a:lnSpc>
                <a:spcPct val="107000"/>
              </a:lnSpc>
              <a:spcAft>
                <a:spcPts val="800"/>
              </a:spcAft>
              <a:buClr>
                <a:srgbClr val="FFC000"/>
              </a:buClr>
              <a:tabLst>
                <a:tab pos="876300" algn="l"/>
              </a:tabLst>
            </a:pPr>
            <a:r>
              <a:rPr lang="fr-FR" i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 réveil – il a sommeil – le soleil – la forêt – la poupée – la bouteille – l’oreille – l’abeille – la fusée – la corbeille – un appareil – un orteil ;</a:t>
            </a:r>
            <a:endParaRPr lang="fr-CA" i="1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742950" marR="27305" lvl="1" indent="-285750" algn="just">
              <a:lnSpc>
                <a:spcPct val="107000"/>
              </a:lnSpc>
              <a:spcAft>
                <a:spcPts val="8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876300" algn="l"/>
              </a:tabLst>
            </a:pPr>
            <a:r>
              <a:rPr lang="fr-FR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faire insérer aux élèves les mots dans des phrases.</a:t>
            </a:r>
            <a:endParaRPr lang="fr-CA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419153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1E4EDEB-0191-36E3-41E0-967F55C709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B6C73CF-C719-71C9-8624-FE939208D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AAA6B337-B6E9-1ADC-E4CD-8F3123EB5E4F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fr-FR" sz="2700" b="1">
                <a:solidFill>
                  <a:schemeClr val="bg1"/>
                </a:solidFill>
              </a:rPr>
              <a:t>Activité 7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E999473-2E7E-D4D9-A228-7B49306F0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sz="2200" b="1">
                <a:solidFill>
                  <a:srgbClr val="7030A0"/>
                </a:solidFill>
              </a:rPr>
              <a:t>Stratégie de remédiation : travail de réapprentissage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D6A331E-BFF0-C456-5ADB-FFD65520178C}"/>
              </a:ext>
            </a:extLst>
          </p:cNvPr>
          <p:cNvSpPr txBox="1"/>
          <p:nvPr/>
        </p:nvSpPr>
        <p:spPr>
          <a:xfrm>
            <a:off x="1691708" y="1328465"/>
            <a:ext cx="6139308" cy="3224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fr-CA" sz="18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Reconnaissance visuelle</a:t>
            </a:r>
          </a:p>
          <a:p>
            <a:pPr marL="742950" marR="27305" lvl="1" indent="-285750">
              <a:lnSpc>
                <a:spcPts val="2160"/>
              </a:lnSpc>
              <a:spcAft>
                <a:spcPts val="8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876300" algn="l"/>
              </a:tabLst>
            </a:pPr>
            <a:r>
              <a:rPr lang="fr-FR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Transcrire les mots vus plus haut au tableau ; les faire classer par les élèves selon des critères de leur choix (mettre en évidence par la couleur, les déterminants et la terminaison du mot) </a:t>
            </a:r>
            <a:br>
              <a:rPr lang="fr-FR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FR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→ constats par les élèves.</a:t>
            </a:r>
          </a:p>
          <a:p>
            <a:pPr marL="742950" marR="27305" lvl="1" indent="-285750">
              <a:lnSpc>
                <a:spcPts val="2160"/>
              </a:lnSpc>
              <a:spcAft>
                <a:spcPts val="8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876300" algn="l"/>
              </a:tabLst>
            </a:pPr>
            <a:r>
              <a:rPr lang="fr-FR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Les élèves remarqueront que la terminaison </a:t>
            </a:r>
            <a:br>
              <a:rPr lang="fr-FR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FR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du mot est liée au déterminant.</a:t>
            </a:r>
          </a:p>
          <a:p>
            <a:pPr marL="742950" marR="27305" lvl="1" indent="-285750">
              <a:lnSpc>
                <a:spcPts val="2160"/>
              </a:lnSpc>
              <a:spcAft>
                <a:spcPts val="8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876300" algn="l"/>
              </a:tabLst>
            </a:pPr>
            <a:r>
              <a:rPr lang="fr-FR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Les noms masculins se terminent par « eil » </a:t>
            </a:r>
            <a:br>
              <a:rPr lang="fr-FR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FR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et les noms féminins se terminent par « eille ».</a:t>
            </a:r>
          </a:p>
        </p:txBody>
      </p:sp>
    </p:spTree>
    <p:extLst>
      <p:ext uri="{BB962C8B-B14F-4D97-AF65-F5344CB8AC3E}">
        <p14:creationId xmlns:p14="http://schemas.microsoft.com/office/powerpoint/2010/main" val="96525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1E4EDEB-0191-36E3-41E0-967F55C709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B6C73CF-C719-71C9-8624-FE939208D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AAA6B337-B6E9-1ADC-E4CD-8F3123EB5E4F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fr-FR" sz="2700" b="1">
                <a:solidFill>
                  <a:schemeClr val="bg1"/>
                </a:solidFill>
              </a:rPr>
              <a:t>Activité 7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E999473-2E7E-D4D9-A228-7B49306F0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sz="2200" b="1">
                <a:solidFill>
                  <a:srgbClr val="7030A0"/>
                </a:solidFill>
              </a:rPr>
              <a:t>Stratégie de remédiation : travail de réapprentissage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D6A331E-BFF0-C456-5ADB-FFD65520178C}"/>
              </a:ext>
            </a:extLst>
          </p:cNvPr>
          <p:cNvSpPr txBox="1"/>
          <p:nvPr/>
        </p:nvSpPr>
        <p:spPr>
          <a:xfrm>
            <a:off x="1621369" y="1203419"/>
            <a:ext cx="8358877" cy="1006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None/>
              <a:tabLst>
                <a:tab pos="228600" algn="l"/>
              </a:tabLs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b. Exercices écrits</a:t>
            </a:r>
          </a:p>
          <a:p>
            <a:pPr marR="27305" lvl="1" algn="just">
              <a:lnSpc>
                <a:spcPct val="107000"/>
              </a:lnSpc>
              <a:spcAft>
                <a:spcPts val="800"/>
              </a:spcAft>
              <a:tabLst>
                <a:tab pos="876300" algn="l"/>
              </a:tabLst>
            </a:pPr>
            <a:r>
              <a:rPr lang="fr-FR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Écris le mot qui convient devant chaque déterminant :</a:t>
            </a:r>
            <a:endParaRPr lang="fr-CA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44F503E-BC20-DAF1-C16E-88446D4783E5}"/>
              </a:ext>
            </a:extLst>
          </p:cNvPr>
          <p:cNvSpPr txBox="1"/>
          <p:nvPr/>
        </p:nvSpPr>
        <p:spPr>
          <a:xfrm>
            <a:off x="4177748" y="2689240"/>
            <a:ext cx="3975652" cy="2696950"/>
          </a:xfrm>
          <a:prstGeom prst="roundRect">
            <a:avLst/>
          </a:prstGeom>
          <a:noFill/>
          <a:ln w="25400">
            <a:solidFill>
              <a:srgbClr val="FFC000"/>
            </a:solidFill>
          </a:ln>
        </p:spPr>
        <p:txBody>
          <a:bodyPr wrap="square" lIns="360000" tIns="360000" rIns="360000" bIns="360000" anchor="ctr" anchorCtr="0">
            <a:spAutoFit/>
          </a:bodyPr>
          <a:lstStyle/>
          <a:p>
            <a:pPr marR="27305" algn="ctr">
              <a:lnSpc>
                <a:spcPct val="107000"/>
              </a:lnSpc>
              <a:spcAft>
                <a:spcPts val="800"/>
              </a:spcAft>
              <a:buClr>
                <a:srgbClr val="FFC000"/>
              </a:buClr>
              <a:tabLst>
                <a:tab pos="876300" algn="l"/>
              </a:tabLst>
            </a:pPr>
            <a:r>
              <a:rPr lang="fr-FR" i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orteil – merveille – corbeille</a:t>
            </a:r>
          </a:p>
          <a:p>
            <a:pPr marL="285750" marR="28575" indent="-285750" algn="ctr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876300" algn="l"/>
              </a:tabLst>
            </a:pPr>
            <a:r>
              <a:rPr lang="fr-CA" dirty="0"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Une ..............................</a:t>
            </a:r>
          </a:p>
          <a:p>
            <a:pPr marL="285750" marR="28575" indent="-285750" algn="ctr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876300" algn="l"/>
              </a:tabLst>
            </a:pPr>
            <a:r>
              <a:rPr lang="fr-CA" dirty="0"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Un ................................</a:t>
            </a:r>
          </a:p>
          <a:p>
            <a:pPr marL="285750" marR="28575" indent="-285750" algn="ctr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876300" algn="l"/>
              </a:tabLst>
            </a:pPr>
            <a:r>
              <a:rPr lang="fr-CA" dirty="0"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La .................................</a:t>
            </a:r>
            <a:endParaRPr lang="fr-CA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637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1E4EDEB-0191-36E3-41E0-967F55C709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B6C73CF-C719-71C9-8624-FE939208D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4" name="Espace réservé du contenu vertical 3">
            <a:extLst>
              <a:ext uri="{FF2B5EF4-FFF2-40B4-BE49-F238E27FC236}">
                <a16:creationId xmlns:a16="http://schemas.microsoft.com/office/drawing/2014/main" id="{AAA6B337-B6E9-1ADC-E4CD-8F3123EB5E4F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fr-FR" sz="2700" b="1">
                <a:solidFill>
                  <a:schemeClr val="bg1"/>
                </a:solidFill>
              </a:rPr>
              <a:t>Activité 7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E999473-2E7E-D4D9-A228-7B49306F0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sz="2200" b="1">
                <a:solidFill>
                  <a:srgbClr val="7030A0"/>
                </a:solidFill>
              </a:rPr>
              <a:t>Stratégie de remédiation : travail de réapprentissage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D6A331E-BFF0-C456-5ADB-FFD65520178C}"/>
              </a:ext>
            </a:extLst>
          </p:cNvPr>
          <p:cNvSpPr txBox="1"/>
          <p:nvPr/>
        </p:nvSpPr>
        <p:spPr>
          <a:xfrm>
            <a:off x="1621369" y="1203419"/>
            <a:ext cx="8358877" cy="587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None/>
              <a:tabLst>
                <a:tab pos="228600" algn="l"/>
              </a:tabLst>
            </a:pPr>
            <a:r>
              <a:rPr lang="fr-CA" sz="24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b. Exercices écrits </a:t>
            </a:r>
            <a:r>
              <a:rPr lang="fr-CA" sz="2400" i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(suite)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44F503E-BC20-DAF1-C16E-88446D4783E5}"/>
              </a:ext>
            </a:extLst>
          </p:cNvPr>
          <p:cNvSpPr txBox="1"/>
          <p:nvPr/>
        </p:nvSpPr>
        <p:spPr>
          <a:xfrm>
            <a:off x="2096209" y="2126021"/>
            <a:ext cx="4086106" cy="3301965"/>
          </a:xfrm>
          <a:prstGeom prst="roundRect">
            <a:avLst>
              <a:gd name="adj" fmla="val 5021"/>
            </a:avLst>
          </a:prstGeom>
          <a:noFill/>
          <a:ln w="25400">
            <a:solidFill>
              <a:srgbClr val="FFC000"/>
            </a:solidFill>
          </a:ln>
        </p:spPr>
        <p:txBody>
          <a:bodyPr wrap="square" lIns="360000" tIns="360000" rIns="360000" bIns="360000" anchor="ctr" anchorCtr="0">
            <a:spAutoFit/>
          </a:bodyPr>
          <a:lstStyle/>
          <a:p>
            <a:pPr marR="27305">
              <a:lnSpc>
                <a:spcPct val="107000"/>
              </a:lnSpc>
              <a:spcAft>
                <a:spcPts val="800"/>
              </a:spcAft>
              <a:tabLst>
                <a:tab pos="876300" algn="l"/>
              </a:tabLst>
            </a:pPr>
            <a:r>
              <a:rPr lang="fr-FR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Complète par le déterminant qui convient.</a:t>
            </a:r>
          </a:p>
          <a:p>
            <a:pPr marL="285750" marR="28575" indent="-285750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876300" algn="l"/>
              </a:tabLst>
            </a:pPr>
            <a:r>
              <a:rPr lang="fr-CA" dirty="0"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..... bouteille est pleine.</a:t>
            </a:r>
          </a:p>
          <a:p>
            <a:pPr marL="285750" marR="28575" indent="-285750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876300" algn="l"/>
              </a:tabLst>
            </a:pPr>
            <a:r>
              <a:rPr lang="fr-CA" dirty="0"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..... réveil sonne.</a:t>
            </a:r>
          </a:p>
          <a:p>
            <a:pPr marL="285750" marR="28575" indent="-285750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876300" algn="l"/>
              </a:tabLst>
            </a:pPr>
            <a:r>
              <a:rPr lang="fr-CA" dirty="0"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..... appareil est en marche.</a:t>
            </a:r>
          </a:p>
          <a:p>
            <a:pPr marL="285750" marR="28575" indent="-285750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876300" algn="l"/>
              </a:tabLst>
            </a:pPr>
            <a:r>
              <a:rPr lang="fr-CA" dirty="0"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..... abeille fait du miel.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78BBA96-062F-71BB-EBA1-BD0D5DB5D83C}"/>
              </a:ext>
            </a:extLst>
          </p:cNvPr>
          <p:cNvSpPr txBox="1"/>
          <p:nvPr/>
        </p:nvSpPr>
        <p:spPr>
          <a:xfrm>
            <a:off x="6546829" y="2126020"/>
            <a:ext cx="4086106" cy="3301965"/>
          </a:xfrm>
          <a:prstGeom prst="roundRect">
            <a:avLst>
              <a:gd name="adj" fmla="val 5021"/>
            </a:avLst>
          </a:prstGeom>
          <a:noFill/>
          <a:ln w="25400">
            <a:solidFill>
              <a:srgbClr val="FFC000"/>
            </a:solidFill>
          </a:ln>
        </p:spPr>
        <p:txBody>
          <a:bodyPr wrap="square" lIns="360000" tIns="360000" rIns="360000" bIns="360000" anchor="ctr" anchorCtr="0">
            <a:noAutofit/>
          </a:bodyPr>
          <a:lstStyle/>
          <a:p>
            <a:pPr marR="27305">
              <a:lnSpc>
                <a:spcPct val="107000"/>
              </a:lnSpc>
              <a:spcAft>
                <a:spcPts val="800"/>
              </a:spcAft>
              <a:tabLst>
                <a:tab pos="876300" algn="l"/>
              </a:tabLst>
            </a:pPr>
            <a:r>
              <a:rPr lang="fr-FR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Écris le nom sur les lignes.</a:t>
            </a:r>
          </a:p>
          <a:p>
            <a:pPr marL="285750" marR="28575" indent="-285750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876300" algn="l"/>
              </a:tabLst>
            </a:pPr>
            <a:r>
              <a:rPr lang="fr-CA" dirty="0"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Maman met les pommes dans la .................. à fruits.</a:t>
            </a:r>
          </a:p>
          <a:p>
            <a:pPr marL="285750" marR="28575" indent="-285750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876300" algn="l"/>
              </a:tabLst>
            </a:pPr>
            <a:r>
              <a:rPr lang="fr-CA" dirty="0"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L’ .................. photo de mon père est neuf.</a:t>
            </a:r>
          </a:p>
          <a:p>
            <a:pPr marL="285750" marR="28575" indent="-285750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FFC000"/>
              </a:buClr>
              <a:buFont typeface="Wingdings" pitchFamily="2" charset="2"/>
              <a:buChar char="§"/>
              <a:tabLst>
                <a:tab pos="876300" algn="l"/>
              </a:tabLst>
            </a:pPr>
            <a:r>
              <a:rPr lang="fr-CA" dirty="0"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L’ .................. nous donne </a:t>
            </a:r>
            <a:br>
              <a:rPr lang="fr-CA" dirty="0"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CA" dirty="0"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du miel.</a:t>
            </a:r>
          </a:p>
        </p:txBody>
      </p:sp>
    </p:spTree>
    <p:extLst>
      <p:ext uri="{BB962C8B-B14F-4D97-AF65-F5344CB8AC3E}">
        <p14:creationId xmlns:p14="http://schemas.microsoft.com/office/powerpoint/2010/main" val="862251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1625374-82B9-6D33-243A-22A0677B7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6CE1F02-88AF-A979-2011-4172A2AAED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APPRENDRE </a:t>
            </a:r>
            <a:r>
              <a:rPr lang="fr-FR" b="1" dirty="0">
                <a:solidFill>
                  <a:srgbClr val="FF0000"/>
                </a:solidFill>
              </a:rPr>
              <a:t>|</a:t>
            </a:r>
            <a:r>
              <a:rPr lang="fr-FR" dirty="0"/>
              <a:t> Module 5 </a:t>
            </a:r>
            <a:r>
              <a:rPr lang="fr-FR" b="1" dirty="0">
                <a:solidFill>
                  <a:srgbClr val="FF0000"/>
                </a:solidFill>
              </a:rPr>
              <a:t>|</a:t>
            </a:r>
            <a:r>
              <a:rPr lang="fr-FR" dirty="0"/>
              <a:t> </a:t>
            </a:r>
            <a:r>
              <a:rPr lang="fr-CA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B39D14C1-4129-723F-6B21-5A5DE9B7E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8</a:t>
            </a:r>
            <a:br>
              <a:rPr lang="fr-FR"/>
            </a:br>
            <a:r>
              <a:rPr lang="fr-FR"/>
              <a:t>La remédiation à la suite de la correction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57A43D6-1997-CF5F-77F3-436CE5ABB6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84976" y="1156624"/>
            <a:ext cx="1014711" cy="99136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F5AB33D-3E79-2B1A-295B-03AAA1EEF1F0}"/>
              </a:ext>
            </a:extLst>
          </p:cNvPr>
          <p:cNvSpPr txBox="1"/>
          <p:nvPr/>
        </p:nvSpPr>
        <p:spPr>
          <a:xfrm>
            <a:off x="5599687" y="1320914"/>
            <a:ext cx="3826110" cy="7684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ts val="2600"/>
              </a:lnSpc>
            </a:pP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Activité</a:t>
            </a:r>
            <a: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br>
              <a:rPr lang="fr-FR" sz="2800" b="1" i="0" dirty="0">
                <a:solidFill>
                  <a:srgbClr val="86299F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</a:br>
            <a:r>
              <a:rPr lang="fr-FR" sz="2800" b="1" i="0" dirty="0">
                <a:solidFill>
                  <a:srgbClr val="621D75"/>
                </a:solidFill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collaborative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EA0B021-034B-4B36-97DE-D44E0AFEF44D}"/>
              </a:ext>
            </a:extLst>
          </p:cNvPr>
          <p:cNvSpPr txBox="1"/>
          <p:nvPr/>
        </p:nvSpPr>
        <p:spPr>
          <a:xfrm>
            <a:off x="4662857" y="2319085"/>
            <a:ext cx="6149946" cy="670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7305">
              <a:lnSpc>
                <a:spcPct val="107000"/>
              </a:lnSpc>
              <a:spcAft>
                <a:spcPts val="800"/>
              </a:spcAft>
              <a:tabLst>
                <a:tab pos="876300" algn="l"/>
              </a:tabLst>
            </a:pPr>
            <a:r>
              <a:rPr lang="fr-CA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Choisir deux erreurs relevées précédemment puis mettre en place un dispositif de remédiation.</a:t>
            </a:r>
          </a:p>
        </p:txBody>
      </p:sp>
      <p:graphicFrame>
        <p:nvGraphicFramePr>
          <p:cNvPr id="12" name="Tableau 7">
            <a:extLst>
              <a:ext uri="{FF2B5EF4-FFF2-40B4-BE49-F238E27FC236}">
                <a16:creationId xmlns:a16="http://schemas.microsoft.com/office/drawing/2014/main" id="{7C41DCB5-1C34-363D-E85E-EA412ED834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0334334"/>
              </p:ext>
            </p:extLst>
          </p:nvPr>
        </p:nvGraphicFramePr>
        <p:xfrm>
          <a:off x="4735600" y="3391592"/>
          <a:ext cx="6374764" cy="1994400"/>
        </p:xfrm>
        <a:graphic>
          <a:graphicData uri="http://schemas.openxmlformats.org/drawingml/2006/table">
            <a:tbl>
              <a:tblPr firstRow="1">
                <a:tableStyleId>{F2DE63D5-997A-4646-A377-4702673A728D}</a:tableStyleId>
              </a:tblPr>
              <a:tblGrid>
                <a:gridCol w="2765394">
                  <a:extLst>
                    <a:ext uri="{9D8B030D-6E8A-4147-A177-3AD203B41FA5}">
                      <a16:colId xmlns:a16="http://schemas.microsoft.com/office/drawing/2014/main" val="1035890751"/>
                    </a:ext>
                  </a:extLst>
                </a:gridCol>
                <a:gridCol w="3609370">
                  <a:extLst>
                    <a:ext uri="{9D8B030D-6E8A-4147-A177-3AD203B41FA5}">
                      <a16:colId xmlns:a16="http://schemas.microsoft.com/office/drawing/2014/main" val="3478151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CA" sz="2000" b="0" dirty="0">
                          <a:solidFill>
                            <a:schemeClr val="bg1"/>
                          </a:solidFill>
                          <a:effectLst/>
                        </a:rPr>
                        <a:t>Erreurs</a:t>
                      </a:r>
                      <a:endParaRPr lang="fr-CA" sz="2000" b="0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180000" marB="180000" anchor="ctr">
                    <a:lnL w="6350" cap="flat" cmpd="sng" algn="ctr">
                      <a:noFill/>
                      <a:prstDash val="solid"/>
                      <a:miter lim="800000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CA" sz="2000" b="0" dirty="0">
                          <a:solidFill>
                            <a:schemeClr val="bg1"/>
                          </a:solidFill>
                          <a:effectLst/>
                        </a:rPr>
                        <a:t>Dispositif de remédiation</a:t>
                      </a:r>
                      <a:endParaRPr lang="fr-CA" sz="2000" b="0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180000" marB="1800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3542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fr-CA" sz="2000" b="0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180000" marB="180000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CA" sz="2000" b="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CA" sz="2000" b="0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180000" marB="180000" anchor="ctr">
                    <a:lnL w="12700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22059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fr-FR" sz="2000" b="0" dirty="0">
                        <a:solidFill>
                          <a:schemeClr val="bg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180000" marB="180000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fr-FR" sz="2000" b="0" dirty="0">
                        <a:solidFill>
                          <a:schemeClr val="bg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80000" marR="180000" marT="180000" marB="180000" anchor="ctr">
                    <a:lnL w="12700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0623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5324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1625374-82B9-6D33-243A-22A0677B7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6CE1F02-88AF-A979-2011-4172A2AAED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APPRENDRE </a:t>
            </a:r>
            <a:r>
              <a:rPr lang="fr-FR" b="1" dirty="0">
                <a:solidFill>
                  <a:srgbClr val="FF0000"/>
                </a:solidFill>
              </a:rPr>
              <a:t>|</a:t>
            </a:r>
            <a:r>
              <a:rPr lang="fr-FR" dirty="0"/>
              <a:t> Module 5 </a:t>
            </a:r>
            <a:r>
              <a:rPr lang="fr-FR" b="1" dirty="0">
                <a:solidFill>
                  <a:srgbClr val="FF0000"/>
                </a:solidFill>
              </a:rPr>
              <a:t>|</a:t>
            </a:r>
            <a:r>
              <a:rPr lang="fr-FR" dirty="0"/>
              <a:t> </a:t>
            </a:r>
            <a:r>
              <a:rPr lang="fr-CA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B39D14C1-4129-723F-6B21-5A5DE9B7E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>
                <a:solidFill>
                  <a:srgbClr val="FFC000"/>
                </a:solidFill>
              </a:rPr>
              <a:t>Activité 9</a:t>
            </a:r>
            <a:br>
              <a:rPr lang="fr-FR"/>
            </a:br>
            <a:r>
              <a:rPr lang="fr-FR"/>
              <a:t>Objectivation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B53ABC-5BFD-4F89-E232-841B5DFE8DE3}"/>
              </a:ext>
            </a:extLst>
          </p:cNvPr>
          <p:cNvSpPr/>
          <p:nvPr/>
        </p:nvSpPr>
        <p:spPr>
          <a:xfrm>
            <a:off x="4830946" y="1966710"/>
            <a:ext cx="8100127" cy="2924580"/>
          </a:xfrm>
          <a:prstGeom prst="rect">
            <a:avLst/>
          </a:prstGeom>
        </p:spPr>
        <p:txBody>
          <a:bodyPr anchor="ctr"/>
          <a:lstStyle/>
          <a:p>
            <a:pPr marL="514350" lvl="0" indent="-514350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+mj-lt"/>
              <a:buAutoNum type="alphaUcPeriod"/>
            </a:pPr>
            <a:r>
              <a:rPr lang="fr-CA" sz="32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Retour en grand groupe</a:t>
            </a:r>
          </a:p>
          <a:p>
            <a:pPr marL="514350" lvl="0" indent="-514350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+mj-lt"/>
              <a:buAutoNum type="alphaUcPeriod"/>
            </a:pPr>
            <a:r>
              <a:rPr lang="fr-FR" sz="32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Autoévaluation de </a:t>
            </a:r>
            <a:br>
              <a:rPr lang="fr-FR" sz="32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fr-FR" sz="32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vos apprentissages</a:t>
            </a:r>
            <a:endParaRPr lang="fr-CA" sz="3200" b="1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514350" lvl="0" indent="-514350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+mj-lt"/>
              <a:buAutoNum type="alphaUcPeriod"/>
            </a:pPr>
            <a:r>
              <a:rPr lang="fr-FR" sz="32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Évaluation de la formation</a:t>
            </a:r>
            <a:endParaRPr lang="fr-CA" sz="3200" b="1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019621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F4413CE-1B35-FF33-8C5F-487EDAAC5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D3DC498-5EA1-A0DF-0683-C500D5D60D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EDB9ADA-FC5E-8FC8-7585-6F45791E9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Références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C8F0E902-0008-D5D7-BB9C-AA7FF71AE4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8338" y="1450975"/>
            <a:ext cx="6301212" cy="3956050"/>
          </a:xfrm>
        </p:spPr>
        <p:txBody>
          <a:bodyPr lIns="0" tIns="0" rIns="0" bIns="0">
            <a:noAutofit/>
          </a:bodyPr>
          <a:lstStyle/>
          <a:p>
            <a:pPr marL="171450" indent="-171450"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/>
              <a:t>Apprendre</a:t>
            </a:r>
            <a:r>
              <a:rPr lang="fr-FR" sz="1200" dirty="0"/>
              <a:t> (</a:t>
            </a:r>
            <a:r>
              <a:rPr lang="fr-FR" sz="1200" dirty="0" err="1"/>
              <a:t>dir</a:t>
            </a:r>
            <a:r>
              <a:rPr lang="fr-FR" sz="1200" dirty="0"/>
              <a:t>.). Module 5 : Rétroactions et remédiations </a:t>
            </a:r>
            <a:br>
              <a:rPr lang="fr-FR" sz="1200" dirty="0"/>
            </a:br>
            <a:r>
              <a:rPr lang="fr-FR" sz="1200" dirty="0"/>
              <a:t>[Présentation PowerPoint : notes de cours inédites, Apprendre])</a:t>
            </a:r>
          </a:p>
          <a:p>
            <a:pPr marL="171450" indent="-171450"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/>
              <a:t>Durand, M.-J. et Chouinard, R. </a:t>
            </a:r>
            <a:r>
              <a:rPr lang="fr-FR" sz="1200" dirty="0"/>
              <a:t>(2012). L’évaluation des apprentissages : </a:t>
            </a:r>
            <a:br>
              <a:rPr lang="fr-FR" sz="1200" dirty="0"/>
            </a:br>
            <a:r>
              <a:rPr lang="fr-FR" sz="1200" dirty="0"/>
              <a:t>de la planification de la démarche à la communication des résultats (2</a:t>
            </a:r>
            <a:r>
              <a:rPr lang="fr-FR" sz="1200" baseline="30000" dirty="0"/>
              <a:t>e</a:t>
            </a:r>
            <a:r>
              <a:rPr lang="fr-FR" sz="1200" dirty="0"/>
              <a:t> éd.). </a:t>
            </a:r>
            <a:br>
              <a:rPr lang="fr-FR" sz="1200" dirty="0"/>
            </a:br>
            <a:r>
              <a:rPr lang="fr-FR" sz="1200" dirty="0"/>
              <a:t>Montréal, Québec : édition MD.</a:t>
            </a:r>
          </a:p>
          <a:p>
            <a:pPr marL="171450" indent="-171450"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/>
              <a:t>Gouvernement du Québec </a:t>
            </a:r>
            <a:r>
              <a:rPr lang="fr-FR" sz="1200" dirty="0"/>
              <a:t>(2013). Épreuve obligatoire de français de fin du 2</a:t>
            </a:r>
            <a:r>
              <a:rPr lang="fr-FR" sz="1200" baseline="30000" dirty="0"/>
              <a:t>e</a:t>
            </a:r>
            <a:r>
              <a:rPr lang="fr-FR" sz="1200" dirty="0"/>
              <a:t> cycle du primaire en écriture S.O.S. Faune, guide de correction (publication nº 014-410-01). </a:t>
            </a:r>
          </a:p>
          <a:p>
            <a:pPr marL="171450" indent="-171450"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 err="1"/>
              <a:t>Hattie</a:t>
            </a:r>
            <a:r>
              <a:rPr lang="fr-FR" sz="1200" b="1" dirty="0"/>
              <a:t>, J., Fisher, D., Frey, N. et Stern, J. H. </a:t>
            </a:r>
            <a:r>
              <a:rPr lang="fr-FR" sz="1200" dirty="0"/>
              <a:t>(2020). Visible </a:t>
            </a:r>
            <a:r>
              <a:rPr lang="fr-FR" sz="1200" dirty="0" err="1"/>
              <a:t>learning</a:t>
            </a:r>
            <a:r>
              <a:rPr lang="fr-FR" sz="1200" dirty="0"/>
              <a:t>® for social </a:t>
            </a:r>
            <a:r>
              <a:rPr lang="fr-FR" sz="1200" dirty="0" err="1"/>
              <a:t>studies</a:t>
            </a:r>
            <a:r>
              <a:rPr lang="fr-FR" sz="1200" dirty="0"/>
              <a:t>, grades K-12 : </a:t>
            </a:r>
            <a:r>
              <a:rPr lang="fr-FR" sz="1200" dirty="0" err="1"/>
              <a:t>designing</a:t>
            </a:r>
            <a:r>
              <a:rPr lang="fr-FR" sz="1200" dirty="0"/>
              <a:t> </a:t>
            </a:r>
            <a:r>
              <a:rPr lang="fr-FR" sz="1200" dirty="0" err="1"/>
              <a:t>student</a:t>
            </a:r>
            <a:r>
              <a:rPr lang="fr-FR" sz="1200" dirty="0"/>
              <a:t> </a:t>
            </a:r>
            <a:r>
              <a:rPr lang="fr-FR" sz="1200" dirty="0" err="1"/>
              <a:t>learning</a:t>
            </a:r>
            <a:r>
              <a:rPr lang="fr-FR" sz="1200" dirty="0"/>
              <a:t> for </a:t>
            </a:r>
            <a:r>
              <a:rPr lang="fr-FR" sz="1200" dirty="0" err="1"/>
              <a:t>conceptual</a:t>
            </a:r>
            <a:r>
              <a:rPr lang="fr-FR" sz="1200" dirty="0"/>
              <a:t> </a:t>
            </a:r>
            <a:r>
              <a:rPr lang="fr-FR" sz="1200" dirty="0" err="1"/>
              <a:t>understanding</a:t>
            </a:r>
            <a:r>
              <a:rPr lang="fr-FR" sz="1200" dirty="0"/>
              <a:t>. </a:t>
            </a:r>
            <a:r>
              <a:rPr lang="fr-FR" sz="1200" dirty="0" err="1"/>
              <a:t>Corwin</a:t>
            </a:r>
            <a:r>
              <a:rPr lang="fr-FR" sz="1200" dirty="0"/>
              <a:t>. Repéré à : </a:t>
            </a:r>
            <a:r>
              <a:rPr lang="fr-FR" sz="1000" dirty="0">
                <a:solidFill>
                  <a:srgbClr val="00B0F0"/>
                </a:solidFill>
              </a:rPr>
              <a:t>https://</a:t>
            </a:r>
            <a:r>
              <a:rPr lang="fr-FR" sz="1000" dirty="0" err="1">
                <a:solidFill>
                  <a:srgbClr val="00B0F0"/>
                </a:solidFill>
              </a:rPr>
              <a:t>www.overdrive.com</a:t>
            </a:r>
            <a:r>
              <a:rPr lang="fr-FR" sz="1000" dirty="0">
                <a:solidFill>
                  <a:srgbClr val="00B0F0"/>
                </a:solidFill>
              </a:rPr>
              <a:t>/</a:t>
            </a:r>
            <a:r>
              <a:rPr lang="fr-FR" sz="1000" dirty="0" err="1">
                <a:solidFill>
                  <a:srgbClr val="00B0F0"/>
                </a:solidFill>
              </a:rPr>
              <a:t>search?q</a:t>
            </a:r>
            <a:r>
              <a:rPr lang="fr-FR" sz="1000" dirty="0">
                <a:solidFill>
                  <a:srgbClr val="00B0F0"/>
                </a:solidFill>
              </a:rPr>
              <a:t>=CDDEC3DA-0E1E-4686-BE2C-90DCE6E1A0BC</a:t>
            </a:r>
            <a:r>
              <a:rPr lang="fr-FR" sz="1200" dirty="0"/>
              <a:t> </a:t>
            </a:r>
          </a:p>
          <a:p>
            <a:pPr marL="171450" indent="-171450"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 err="1"/>
              <a:t>Hattie</a:t>
            </a:r>
            <a:r>
              <a:rPr lang="fr-FR" sz="1200" b="1" dirty="0"/>
              <a:t>, J. et </a:t>
            </a:r>
            <a:r>
              <a:rPr lang="fr-FR" sz="1200" b="1" dirty="0" err="1"/>
              <a:t>Timperley</a:t>
            </a:r>
            <a:r>
              <a:rPr lang="fr-FR" sz="1200" b="1" dirty="0"/>
              <a:t>, H. </a:t>
            </a:r>
            <a:r>
              <a:rPr lang="fr-FR" sz="1200" dirty="0"/>
              <a:t>(2007). The Power of Feedback. </a:t>
            </a:r>
            <a:r>
              <a:rPr lang="fr-FR" sz="1200" dirty="0" err="1"/>
              <a:t>Review</a:t>
            </a:r>
            <a:r>
              <a:rPr lang="fr-FR" sz="1200" dirty="0"/>
              <a:t> of </a:t>
            </a:r>
            <a:r>
              <a:rPr lang="fr-FR" sz="1200" dirty="0" err="1"/>
              <a:t>Educational</a:t>
            </a:r>
            <a:r>
              <a:rPr lang="fr-FR" sz="1200" dirty="0"/>
              <a:t> </a:t>
            </a:r>
            <a:r>
              <a:rPr lang="fr-FR" sz="1200" dirty="0" err="1"/>
              <a:t>Research</a:t>
            </a:r>
            <a:r>
              <a:rPr lang="fr-FR" sz="1200" dirty="0"/>
              <a:t>, 77(1), 81-112. </a:t>
            </a:r>
          </a:p>
          <a:p>
            <a:pPr marL="171450" indent="-171450"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/>
              <a:t>Roberge, J. </a:t>
            </a:r>
            <a:r>
              <a:rPr lang="fr-FR" sz="1200" dirty="0"/>
              <a:t>(2008). Rendre efficace la correction des rédactions. Rapport de recherche PAREA. Montréal : Cégep André-Laurendeau.</a:t>
            </a:r>
          </a:p>
          <a:p>
            <a:pPr marL="171450" indent="-171450"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/>
              <a:t>St-Germain, C. </a:t>
            </a:r>
            <a:r>
              <a:rPr lang="fr-FR" sz="1200" dirty="0"/>
              <a:t>(2000). Les mécanismes de la régulation. Virage express, 3(3), 1-4. Repéré à : </a:t>
            </a:r>
            <a:r>
              <a:rPr lang="fr-FR" sz="1000" dirty="0">
                <a:solidFill>
                  <a:srgbClr val="00B0F0"/>
                </a:solidFill>
              </a:rPr>
              <a:t>http://</a:t>
            </a:r>
            <a:r>
              <a:rPr lang="fr-FR" sz="1000" dirty="0" err="1">
                <a:solidFill>
                  <a:srgbClr val="00B0F0"/>
                </a:solidFill>
              </a:rPr>
              <a:t>collections.banq.qc.ca</a:t>
            </a:r>
            <a:r>
              <a:rPr lang="fr-FR" sz="1000" dirty="0">
                <a:solidFill>
                  <a:srgbClr val="00B0F0"/>
                </a:solidFill>
              </a:rPr>
              <a:t>/</a:t>
            </a:r>
            <a:r>
              <a:rPr lang="fr-FR" sz="1000" dirty="0" err="1">
                <a:solidFill>
                  <a:srgbClr val="00B0F0"/>
                </a:solidFill>
              </a:rPr>
              <a:t>ark</a:t>
            </a:r>
            <a:r>
              <a:rPr lang="fr-FR" sz="1000" dirty="0">
                <a:solidFill>
                  <a:srgbClr val="00B0F0"/>
                </a:solidFill>
              </a:rPr>
              <a:t>:/52327/bs16182</a:t>
            </a:r>
            <a:endParaRPr lang="fr-FR" sz="1200" dirty="0">
              <a:solidFill>
                <a:srgbClr val="00B0F0"/>
              </a:solidFill>
            </a:endParaRPr>
          </a:p>
          <a:p>
            <a:pPr marL="171450" indent="-171450"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200" b="1" dirty="0"/>
              <a:t>Université Laval </a:t>
            </a:r>
            <a:r>
              <a:rPr lang="fr-FR" sz="1200" dirty="0"/>
              <a:t>(2022). La rétroaction. Service de soutien à l’enseignement. </a:t>
            </a:r>
            <a:br>
              <a:rPr lang="fr-FR" sz="1200" dirty="0"/>
            </a:br>
            <a:r>
              <a:rPr lang="fr-FR" sz="1200" dirty="0"/>
              <a:t>Repéré à : </a:t>
            </a:r>
            <a:r>
              <a:rPr lang="fr-FR" sz="1050" dirty="0">
                <a:solidFill>
                  <a:srgbClr val="00B0F0"/>
                </a:solidFill>
              </a:rPr>
              <a:t>https://</a:t>
            </a:r>
            <a:r>
              <a:rPr lang="fr-FR" sz="1050" dirty="0" err="1">
                <a:solidFill>
                  <a:srgbClr val="00B0F0"/>
                </a:solidFill>
              </a:rPr>
              <a:t>www.enseigner.ulaval.ca</a:t>
            </a:r>
            <a:r>
              <a:rPr lang="fr-FR" sz="1050" dirty="0">
                <a:solidFill>
                  <a:srgbClr val="00B0F0"/>
                </a:solidFill>
              </a:rPr>
              <a:t>/ressources-</a:t>
            </a:r>
            <a:r>
              <a:rPr lang="fr-FR" sz="1050" dirty="0" err="1">
                <a:solidFill>
                  <a:srgbClr val="00B0F0"/>
                </a:solidFill>
              </a:rPr>
              <a:t>pedagogiques</a:t>
            </a:r>
            <a:r>
              <a:rPr lang="fr-FR" sz="1050" dirty="0">
                <a:solidFill>
                  <a:srgbClr val="00B0F0"/>
                </a:solidFill>
              </a:rPr>
              <a:t>/la-</a:t>
            </a:r>
            <a:r>
              <a:rPr lang="fr-FR" sz="1050" dirty="0" err="1">
                <a:solidFill>
                  <a:srgbClr val="00B0F0"/>
                </a:solidFill>
              </a:rPr>
              <a:t>retroaction</a:t>
            </a:r>
            <a:endParaRPr lang="fr-FR" sz="1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205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24A1723-C0FC-C640-5414-3DA945B7B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F32D-CF4B-1B43-8AA7-7C8BB1DDF0EC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964393F-F120-7D9C-44DA-756F0EE4F4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APPRENDRE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Module 5 </a:t>
            </a:r>
            <a:r>
              <a:rPr lang="fr-FR" b="1">
                <a:solidFill>
                  <a:srgbClr val="FF0000"/>
                </a:solidFill>
              </a:rPr>
              <a:t>|</a:t>
            </a:r>
            <a:r>
              <a:rPr lang="fr-FR"/>
              <a:t> </a:t>
            </a:r>
            <a:r>
              <a:rPr lang="fr-CA" b="1">
                <a:solidFill>
                  <a:schemeClr val="tx1">
                    <a:lumMod val="50000"/>
                    <a:lumOff val="50000"/>
                  </a:schemeClr>
                </a:solidFill>
              </a:rPr>
              <a:t>La correction, les annotations et la remédiation</a:t>
            </a:r>
            <a:endParaRPr lang="fr-C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F3AAE7E-B89E-47F0-A4EC-FBC679329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Crédits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F7B1CB8B-3894-47E4-2F05-927575D1CB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21370" y="1191277"/>
            <a:ext cx="6724118" cy="4475446"/>
          </a:xfrm>
        </p:spPr>
        <p:txBody>
          <a:bodyPr lIns="0" tIns="0" rIns="0" bIns="0">
            <a:noAutofit/>
          </a:bodyPr>
          <a:lstStyle/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Conceptrices principales :</a:t>
            </a:r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Marie-Josée Dubois</a:t>
            </a:r>
            <a:r>
              <a:rPr lang="fr-FR" sz="1400" dirty="0"/>
              <a:t>, M. Ed. en évaluation des compétences, </a:t>
            </a:r>
            <a:br>
              <a:rPr lang="fr-FR" sz="1400" dirty="0"/>
            </a:br>
            <a:r>
              <a:rPr lang="fr-FR" sz="1400" dirty="0"/>
              <a:t>chargée de cours, Université de Montréal</a:t>
            </a:r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Marie-Ève Dupuis</a:t>
            </a:r>
            <a:r>
              <a:rPr lang="fr-FR" sz="1400" dirty="0"/>
              <a:t>, orthopédagogue, Université de Montréal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Avec la participation de :</a:t>
            </a:r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Ibrahima Sakho</a:t>
            </a:r>
            <a:r>
              <a:rPr lang="fr-FR" sz="1400" dirty="0"/>
              <a:t>, expert du GTE 7, Fastef</a:t>
            </a:r>
          </a:p>
          <a:p>
            <a:pPr marL="171450" indent="-171450">
              <a:spcBef>
                <a:spcPts val="1800"/>
              </a:spcBef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</a:pPr>
            <a:r>
              <a:rPr lang="fr-FR" sz="1400" b="1" dirty="0">
                <a:solidFill>
                  <a:srgbClr val="7030A0"/>
                </a:solidFill>
              </a:rPr>
              <a:t>Sous la supervision de :</a:t>
            </a:r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Micheline-Joanne Durand</a:t>
            </a:r>
            <a:r>
              <a:rPr lang="fr-FR" sz="1400" dirty="0"/>
              <a:t>, Ph. D., professeure titulaire, Université </a:t>
            </a:r>
            <a:br>
              <a:rPr lang="fr-FR" sz="1400" dirty="0"/>
            </a:br>
            <a:r>
              <a:rPr lang="fr-FR" sz="1400" dirty="0"/>
              <a:t>de Montréal, référent CS programme APPRENDRE</a:t>
            </a:r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Pascal Ndinga</a:t>
            </a:r>
            <a:r>
              <a:rPr lang="fr-FR" sz="1400" dirty="0"/>
              <a:t>, Ph. D., professeur, Université du Québec à Montréal, coordonnateur GTE 7</a:t>
            </a:r>
          </a:p>
          <a:p>
            <a:pPr marL="351450" indent="-171450">
              <a:lnSpc>
                <a:spcPct val="100000"/>
              </a:lnSpc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261331930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PPRENDR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90A2F"/>
      </a:accent1>
      <a:accent2>
        <a:srgbClr val="FFD500"/>
      </a:accent2>
      <a:accent3>
        <a:srgbClr val="0198E9"/>
      </a:accent3>
      <a:accent4>
        <a:srgbClr val="7EB301"/>
      </a:accent4>
      <a:accent5>
        <a:srgbClr val="E30001"/>
      </a:accent5>
      <a:accent6>
        <a:srgbClr val="5D0073"/>
      </a:accent6>
      <a:hlink>
        <a:srgbClr val="0198E9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18978</TotalTime>
  <Words>1393</Words>
  <Application>Microsoft Macintosh PowerPoint</Application>
  <PresentationFormat>Grand écran</PresentationFormat>
  <Paragraphs>170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5" baseType="lpstr">
      <vt:lpstr>Calibri</vt:lpstr>
      <vt:lpstr>Noto Sans Medium</vt:lpstr>
      <vt:lpstr>Wingdings</vt:lpstr>
      <vt:lpstr>Arial</vt:lpstr>
      <vt:lpstr>Noto Sans</vt:lpstr>
      <vt:lpstr>Noto Sans SemiBold</vt:lpstr>
      <vt:lpstr>Noto Sans ExtraBold</vt:lpstr>
      <vt:lpstr>Thème Office</vt:lpstr>
      <vt:lpstr>Présentation PowerPoint</vt:lpstr>
      <vt:lpstr>Présentation PowerPoint</vt:lpstr>
      <vt:lpstr>Intentions et objectifs</vt:lpstr>
      <vt:lpstr>Structure de la formation</vt:lpstr>
      <vt:lpstr>Activités d’intégration</vt:lpstr>
      <vt:lpstr>Activité 7 La remédiation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Activité 8 La remédiation à la suite de la correction</vt:lpstr>
      <vt:lpstr>Activité 9 Objectivation</vt:lpstr>
      <vt:lpstr>Références</vt:lpstr>
      <vt:lpstr>Crédits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Myriam Girouard-Gagné</dc:creator>
  <cp:lastModifiedBy>Alexandre Lourdel</cp:lastModifiedBy>
  <cp:revision>167</cp:revision>
  <dcterms:created xsi:type="dcterms:W3CDTF">2022-10-03T18:36:32Z</dcterms:created>
  <dcterms:modified xsi:type="dcterms:W3CDTF">2024-05-21T15:13:00Z</dcterms:modified>
</cp:coreProperties>
</file>