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44"/>
  </p:notesMasterIdLst>
  <p:handoutMasterIdLst>
    <p:handoutMasterId r:id="rId4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embeddedFontLst>
    <p:embeddedFont>
      <p:font typeface="Noto Sans" panose="020B0502040504020204" pitchFamily="34" charset="0"/>
      <p:regular r:id="rId46"/>
      <p:bold r:id="rId47"/>
      <p:italic r:id="rId48"/>
      <p:boldItalic r:id="rId49"/>
    </p:embeddedFont>
    <p:embeddedFont>
      <p:font typeface="Noto Sans ExtraBold" panose="020B0902040504020204" pitchFamily="34" charset="0"/>
      <p:bold r:id="rId50"/>
      <p:italic r:id="rId51"/>
      <p:boldItalic r:id="rId52"/>
    </p:embeddedFont>
    <p:embeddedFont>
      <p:font typeface="Noto Sans Medium" panose="020B0602040504020204" pitchFamily="34" charset="0"/>
      <p:regular r:id="rId53"/>
      <p:italic r:id="rId54"/>
    </p:embeddedFont>
    <p:embeddedFont>
      <p:font typeface="Noto Sans SemiBold" panose="020B0702040504020204" pitchFamily="34" charset="0"/>
      <p:regular r:id="rId55"/>
      <p:bold r:id="rId56"/>
      <p:italic r:id="rId57"/>
      <p:boldItalic r:id="rId58"/>
    </p:embeddedFont>
    <p:embeddedFont>
      <p:font typeface="Trebuchet MS" panose="020B0703020202090204" pitchFamily="34" charset="0"/>
      <p:regular r:id="rId59"/>
      <p:bold r:id="rId60"/>
      <p:italic r:id="rId6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65A0"/>
    <a:srgbClr val="7D4EA0"/>
    <a:srgbClr val="AA52C5"/>
    <a:srgbClr val="942FB0"/>
    <a:srgbClr val="643772"/>
    <a:srgbClr val="381043"/>
    <a:srgbClr val="86299F"/>
    <a:srgbClr val="6F2693"/>
    <a:srgbClr val="7C2594"/>
    <a:srgbClr val="7F58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90806" autoAdjust="0"/>
  </p:normalViewPr>
  <p:slideViewPr>
    <p:cSldViewPr snapToGrid="0">
      <p:cViewPr varScale="1">
        <p:scale>
          <a:sx n="96" d="100"/>
          <a:sy n="96" d="100"/>
        </p:scale>
        <p:origin x="1720"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45" d="100"/>
        <a:sy n="145" d="100"/>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3" Type="http://schemas.openxmlformats.org/officeDocument/2006/relationships/font" Target="fonts/font8.fntdata"/><Relationship Id="rId58" Type="http://schemas.openxmlformats.org/officeDocument/2006/relationships/font" Target="fonts/font13.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08/10/2024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08/10/2024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0189"/>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220358" y="2431964"/>
            <a:ext cx="4536504" cy="2246769"/>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28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Les pratiques inclusives de différenciation pédagogique et de la conception universelle de l’apprentissage</a:t>
            </a: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4</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4" y="6350000"/>
            <a:ext cx="8316595" cy="195108"/>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u pied de page 4">
            <a:extLst>
              <a:ext uri="{FF2B5EF4-FFF2-40B4-BE49-F238E27FC236}">
                <a16:creationId xmlns:a16="http://schemas.microsoft.com/office/drawing/2014/main" id="{1B52A564-6EB2-403D-8E43-9443B25C1470}"/>
              </a:ext>
            </a:extLst>
          </p:cNvPr>
          <p:cNvSpPr>
            <a:spLocks noGrp="1"/>
          </p:cNvSpPr>
          <p:nvPr>
            <p:ph type="ftr" sz="quarter" idx="3"/>
          </p:nvPr>
        </p:nvSpPr>
        <p:spPr>
          <a:xfrm>
            <a:off x="695324" y="6350000"/>
            <a:ext cx="8316595" cy="195108"/>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u pied de page 4">
            <a:extLst>
              <a:ext uri="{FF2B5EF4-FFF2-40B4-BE49-F238E27FC236}">
                <a16:creationId xmlns:a16="http://schemas.microsoft.com/office/drawing/2014/main" id="{67E5116A-F58D-EFA1-28A5-706F48FD04D0}"/>
              </a:ext>
            </a:extLst>
          </p:cNvPr>
          <p:cNvSpPr>
            <a:spLocks noGrp="1"/>
          </p:cNvSpPr>
          <p:nvPr>
            <p:ph type="ftr" sz="quarter" idx="3"/>
          </p:nvPr>
        </p:nvSpPr>
        <p:spPr>
          <a:xfrm>
            <a:off x="695324" y="6350000"/>
            <a:ext cx="8316595" cy="195108"/>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a:xfrm>
            <a:off x="695323" y="6356351"/>
            <a:ext cx="9454011" cy="196850"/>
          </a:xfrm>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a:xfrm>
            <a:off x="695324" y="6356351"/>
            <a:ext cx="8417300" cy="196850"/>
          </a:xfrm>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Activité &gt; Sous-tit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1289318" y="0"/>
            <a:ext cx="902682"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a:xfrm>
            <a:off x="695324" y="6356351"/>
            <a:ext cx="8834266" cy="196850"/>
          </a:xfrm>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262284605"/>
      </p:ext>
    </p:extLst>
  </p:cSld>
  <p:clrMapOvr>
    <a:masterClrMapping/>
  </p:clrMapOvr>
  <p:extLst>
    <p:ext uri="{DCECCB84-F9BA-43D5-87BE-67443E8EF086}">
      <p15:sldGuideLst xmlns:p15="http://schemas.microsoft.com/office/powerpoint/2012/main">
        <p15:guide id="1" pos="3613">
          <p15:clr>
            <a:srgbClr val="FBAE40"/>
          </p15:clr>
        </p15:guide>
        <p15:guide id="2" pos="40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1" r:id="rId8"/>
    <p:sldLayoutId id="2147483682" r:id="rId9"/>
    <p:sldLayoutId id="2147483683" r:id="rId10"/>
    <p:sldLayoutId id="2147483684" r:id="rId11"/>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8.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8.xml"/><Relationship Id="rId5" Type="http://schemas.openxmlformats.org/officeDocument/2006/relationships/image" Target="../media/image30.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E4C21DE-8BF1-3C86-E7E2-A79917904C1F}"/>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3" name="Espace réservé du pied de page 2">
            <a:extLst>
              <a:ext uri="{FF2B5EF4-FFF2-40B4-BE49-F238E27FC236}">
                <a16:creationId xmlns:a16="http://schemas.microsoft.com/office/drawing/2014/main" id="{EDFD1CC2-86A7-ABDC-06F0-6A95ADFFF796}"/>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4" name="Titre 3">
            <a:extLst>
              <a:ext uri="{FF2B5EF4-FFF2-40B4-BE49-F238E27FC236}">
                <a16:creationId xmlns:a16="http://schemas.microsoft.com/office/drawing/2014/main" id="{AB596EC0-727E-C9CB-993A-CC76E2DCA1FD}"/>
              </a:ext>
            </a:extLst>
          </p:cNvPr>
          <p:cNvSpPr>
            <a:spLocks noGrp="1"/>
          </p:cNvSpPr>
          <p:nvPr>
            <p:ph type="title"/>
          </p:nvPr>
        </p:nvSpPr>
        <p:spPr/>
        <p:txBody>
          <a:bodyPr/>
          <a:lstStyle/>
          <a:p>
            <a:r>
              <a:rPr lang="fr-FR" dirty="0"/>
              <a:t>Intentions et objectifs</a:t>
            </a:r>
            <a:endParaRPr lang="fr-FR"/>
          </a:p>
        </p:txBody>
      </p:sp>
      <p:graphicFrame>
        <p:nvGraphicFramePr>
          <p:cNvPr id="6" name="Tableau 5">
            <a:extLst>
              <a:ext uri="{FF2B5EF4-FFF2-40B4-BE49-F238E27FC236}">
                <a16:creationId xmlns:a16="http://schemas.microsoft.com/office/drawing/2014/main" id="{2EDD3016-621E-64A3-FAE7-5621F63AB596}"/>
              </a:ext>
            </a:extLst>
          </p:cNvPr>
          <p:cNvGraphicFramePr>
            <a:graphicFrameLocks noGrp="1"/>
          </p:cNvGraphicFramePr>
          <p:nvPr>
            <p:extLst>
              <p:ext uri="{D42A27DB-BD31-4B8C-83A1-F6EECF244321}">
                <p14:modId xmlns:p14="http://schemas.microsoft.com/office/powerpoint/2010/main" val="738172016"/>
              </p:ext>
            </p:extLst>
          </p:nvPr>
        </p:nvGraphicFramePr>
        <p:xfrm>
          <a:off x="2563328" y="2468378"/>
          <a:ext cx="7458076" cy="284256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1011747">
                  <a:extLst>
                    <a:ext uri="{9D8B030D-6E8A-4147-A177-3AD203B41FA5}">
                      <a16:colId xmlns:a16="http://schemas.microsoft.com/office/drawing/2014/main" val="252977201"/>
                    </a:ext>
                  </a:extLst>
                </a:gridCol>
                <a:gridCol w="6446329">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O1</a:t>
                      </a:r>
                      <a:r>
                        <a:rPr lang="fr-CA" sz="2800" b="1" dirty="0">
                          <a:latin typeface="Noto Sans" panose="020B0502040504020204" pitchFamily="34" charset="0"/>
                          <a:ea typeface="Noto Sans" panose="020B0502040504020204" pitchFamily="34" charset="0"/>
                          <a:cs typeface="Noto Sans" panose="020B0502040504020204" pitchFamily="34" charset="0"/>
                        </a:rPr>
                        <a:t> </a:t>
                      </a:r>
                      <a:r>
                        <a:rPr lang="fr-CA" sz="28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&gt;</a:t>
                      </a:r>
                      <a:endParaRPr lang="fr-FR" sz="28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latin typeface="Noto Sans" panose="020B0502040504020204" pitchFamily="34" charset="0"/>
                          <a:ea typeface="Noto Sans" panose="020B0502040504020204" pitchFamily="34" charset="0"/>
                          <a:cs typeface="Noto Sans" panose="020B0502040504020204" pitchFamily="34" charset="0"/>
                        </a:rPr>
                        <a:t>S’approprier la nature et la visée de la différenciation pédagogique et de la conception universelle </a:t>
                      </a:r>
                      <a:br>
                        <a:rPr lang="fr-CA" sz="1800" dirty="0">
                          <a:effectLst/>
                          <a:latin typeface="Noto Sans" panose="020B0502040504020204" pitchFamily="34" charset="0"/>
                          <a:ea typeface="Noto Sans" panose="020B0502040504020204" pitchFamily="34" charset="0"/>
                          <a:cs typeface="Noto Sans" panose="020B0502040504020204" pitchFamily="34" charset="0"/>
                        </a:rPr>
                      </a:br>
                      <a:r>
                        <a:rPr lang="fr-CA" sz="1800" dirty="0">
                          <a:effectLst/>
                          <a:latin typeface="Noto Sans" panose="020B0502040504020204" pitchFamily="34" charset="0"/>
                          <a:ea typeface="Noto Sans" panose="020B0502040504020204" pitchFamily="34" charset="0"/>
                          <a:cs typeface="Noto Sans" panose="020B0502040504020204" pitchFamily="34" charset="0"/>
                        </a:rPr>
                        <a:t>de l’apprentissage (CUA).</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O2</a:t>
                      </a:r>
                      <a:r>
                        <a:rPr lang="fr-CA" sz="2800" b="1" dirty="0">
                          <a:latin typeface="Noto Sans" panose="020B0502040504020204" pitchFamily="34" charset="0"/>
                          <a:ea typeface="Noto Sans" panose="020B0502040504020204" pitchFamily="34" charset="0"/>
                          <a:cs typeface="Noto Sans" panose="020B0502040504020204" pitchFamily="34" charset="0"/>
                        </a:rPr>
                        <a:t> </a:t>
                      </a:r>
                      <a:r>
                        <a:rPr lang="fr-CA" sz="28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&gt;</a:t>
                      </a:r>
                      <a:endParaRPr lang="fr-FR" sz="28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latin typeface="Noto Sans" panose="020B0502040504020204" pitchFamily="34" charset="0"/>
                          <a:ea typeface="Noto Sans" panose="020B0502040504020204" pitchFamily="34" charset="0"/>
                          <a:cs typeface="Noto Sans" panose="020B0502040504020204" pitchFamily="34" charset="0"/>
                        </a:rPr>
                        <a:t>Planifier la mise en place de dispositifs de différenciation pédagogique dans une activité d’apprentissage </a:t>
                      </a:r>
                      <a:br>
                        <a:rPr lang="fr-CA" sz="1800" dirty="0">
                          <a:effectLst/>
                          <a:latin typeface="Noto Sans" panose="020B0502040504020204" pitchFamily="34" charset="0"/>
                          <a:ea typeface="Noto Sans" panose="020B0502040504020204" pitchFamily="34" charset="0"/>
                          <a:cs typeface="Noto Sans" panose="020B0502040504020204" pitchFamily="34" charset="0"/>
                        </a:rPr>
                      </a:br>
                      <a:r>
                        <a:rPr lang="fr-CA" sz="1800" dirty="0">
                          <a:effectLst/>
                          <a:latin typeface="Noto Sans" panose="020B0502040504020204" pitchFamily="34" charset="0"/>
                          <a:ea typeface="Noto Sans" panose="020B0502040504020204" pitchFamily="34" charset="0"/>
                          <a:cs typeface="Noto Sans" panose="020B0502040504020204" pitchFamily="34" charset="0"/>
                        </a:rPr>
                        <a:t>et d’évaluation.</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O3</a:t>
                      </a:r>
                      <a:r>
                        <a:rPr lang="fr-CA" sz="2800" b="1" dirty="0">
                          <a:latin typeface="Noto Sans" panose="020B0502040504020204" pitchFamily="34" charset="0"/>
                          <a:ea typeface="Noto Sans" panose="020B0502040504020204" pitchFamily="34" charset="0"/>
                          <a:cs typeface="Noto Sans" panose="020B0502040504020204" pitchFamily="34" charset="0"/>
                        </a:rPr>
                        <a:t> </a:t>
                      </a:r>
                      <a:r>
                        <a:rPr lang="fr-CA" sz="28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&gt;</a:t>
                      </a:r>
                      <a:endParaRPr lang="fr-FR" sz="28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latin typeface="Noto Sans" panose="020B0502040504020204" pitchFamily="34" charset="0"/>
                          <a:ea typeface="Noto Sans" panose="020B0502040504020204" pitchFamily="34" charset="0"/>
                          <a:cs typeface="Noto Sans" panose="020B0502040504020204" pitchFamily="34" charset="0"/>
                        </a:rPr>
                        <a:t>Appliquer les principes de la CUA dans une diversité </a:t>
                      </a:r>
                      <a:br>
                        <a:rPr lang="fr-CA" sz="1800" dirty="0">
                          <a:effectLst/>
                          <a:latin typeface="Noto Sans" panose="020B0502040504020204" pitchFamily="34" charset="0"/>
                          <a:ea typeface="Noto Sans" panose="020B0502040504020204" pitchFamily="34" charset="0"/>
                          <a:cs typeface="Noto Sans" panose="020B0502040504020204" pitchFamily="34" charset="0"/>
                        </a:rPr>
                      </a:br>
                      <a:r>
                        <a:rPr lang="fr-CA" sz="1800" dirty="0">
                          <a:effectLst/>
                          <a:latin typeface="Noto Sans" panose="020B0502040504020204" pitchFamily="34" charset="0"/>
                          <a:ea typeface="Noto Sans" panose="020B0502040504020204" pitchFamily="34" charset="0"/>
                          <a:cs typeface="Noto Sans" panose="020B0502040504020204" pitchFamily="34" charset="0"/>
                        </a:rPr>
                        <a:t>de contextes.</a:t>
                      </a:r>
                      <a:endParaRPr lang="fr-FR"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bl>
          </a:graphicData>
        </a:graphic>
      </p:graphicFrame>
    </p:spTree>
    <p:extLst>
      <p:ext uri="{BB962C8B-B14F-4D97-AF65-F5344CB8AC3E}">
        <p14:creationId xmlns:p14="http://schemas.microsoft.com/office/powerpoint/2010/main" val="3513701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6F74F99-E990-C728-C3D7-6F05CB0CCAEC}"/>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3" name="Titre 2">
            <a:extLst>
              <a:ext uri="{FF2B5EF4-FFF2-40B4-BE49-F238E27FC236}">
                <a16:creationId xmlns:a16="http://schemas.microsoft.com/office/drawing/2014/main" id="{2E6C8800-C73A-86E2-4C9A-9ECACA612813}"/>
              </a:ext>
            </a:extLst>
          </p:cNvPr>
          <p:cNvSpPr>
            <a:spLocks noGrp="1"/>
          </p:cNvSpPr>
          <p:nvPr>
            <p:ph type="title"/>
          </p:nvPr>
        </p:nvSpPr>
        <p:spPr/>
        <p:txBody>
          <a:bodyPr/>
          <a:lstStyle/>
          <a:p>
            <a:r>
              <a:rPr lang="fr-FR" dirty="0"/>
              <a:t>Structure de la formation</a:t>
            </a:r>
            <a:endParaRPr lang="fr-FR"/>
          </a:p>
        </p:txBody>
      </p:sp>
      <p:sp>
        <p:nvSpPr>
          <p:cNvPr id="5" name="Espace réservé du pied de page 4">
            <a:extLst>
              <a:ext uri="{FF2B5EF4-FFF2-40B4-BE49-F238E27FC236}">
                <a16:creationId xmlns:a16="http://schemas.microsoft.com/office/drawing/2014/main" id="{3119DB7C-6581-66D5-E141-9A4C5F13ADB6}"/>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6" name="Rectangle : coins arrondis 5">
            <a:extLst>
              <a:ext uri="{FF2B5EF4-FFF2-40B4-BE49-F238E27FC236}">
                <a16:creationId xmlns:a16="http://schemas.microsoft.com/office/drawing/2014/main" id="{C451354A-76C1-7DE5-AB81-2846E8226242}"/>
              </a:ext>
            </a:extLst>
          </p:cNvPr>
          <p:cNvSpPr/>
          <p:nvPr/>
        </p:nvSpPr>
        <p:spPr>
          <a:xfrm>
            <a:off x="794326" y="2306780"/>
            <a:ext cx="3352800" cy="3207327"/>
          </a:xfrm>
          <a:prstGeom prst="roundRect">
            <a:avLst/>
          </a:prstGeom>
          <a:solidFill>
            <a:srgbClr val="7030A0"/>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54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Mise en situation</a:t>
            </a:r>
          </a:p>
          <a:p>
            <a:pPr marL="54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La différenciation pédagogique</a:t>
            </a:r>
          </a:p>
          <a:p>
            <a:pPr marL="54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Quel dispositif ?</a:t>
            </a:r>
          </a:p>
        </p:txBody>
      </p:sp>
      <p:sp>
        <p:nvSpPr>
          <p:cNvPr id="7" name="Rectangle : coins arrondis 6">
            <a:extLst>
              <a:ext uri="{FF2B5EF4-FFF2-40B4-BE49-F238E27FC236}">
                <a16:creationId xmlns:a16="http://schemas.microsoft.com/office/drawing/2014/main" id="{95B6269F-38C2-57F7-F0FD-9232627D1E32}"/>
              </a:ext>
            </a:extLst>
          </p:cNvPr>
          <p:cNvSpPr/>
          <p:nvPr/>
        </p:nvSpPr>
        <p:spPr>
          <a:xfrm>
            <a:off x="4368800"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2</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Accompagnement :</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r</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éalisation des apprentissages</a:t>
            </a: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La conception universelle de l’apprentissage</a:t>
            </a:r>
          </a:p>
        </p:txBody>
      </p:sp>
      <p:sp>
        <p:nvSpPr>
          <p:cNvPr id="8" name="Rectangle : coins arrondis 7">
            <a:extLst>
              <a:ext uri="{FF2B5EF4-FFF2-40B4-BE49-F238E27FC236}">
                <a16:creationId xmlns:a16="http://schemas.microsoft.com/office/drawing/2014/main" id="{1BDA15A5-CF60-E1E0-407E-AB242B63856D}"/>
              </a:ext>
            </a:extLst>
          </p:cNvPr>
          <p:cNvSpPr/>
          <p:nvPr/>
        </p:nvSpPr>
        <p:spPr>
          <a:xfrm>
            <a:off x="7906327"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La planification </a:t>
            </a:r>
            <a:b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de modalités d’évaluation inclusives</a:t>
            </a:r>
          </a:p>
        </p:txBody>
      </p:sp>
    </p:spTree>
    <p:extLst>
      <p:ext uri="{BB962C8B-B14F-4D97-AF65-F5344CB8AC3E}">
        <p14:creationId xmlns:p14="http://schemas.microsoft.com/office/powerpoint/2010/main" val="3622098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82DA786-DCD2-46AB-0919-E3DAA75ECC7F}"/>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3" name="Titre 2">
            <a:extLst>
              <a:ext uri="{FF2B5EF4-FFF2-40B4-BE49-F238E27FC236}">
                <a16:creationId xmlns:a16="http://schemas.microsoft.com/office/drawing/2014/main" id="{C29EDA0D-A576-7681-CF09-77AF196178C2}"/>
              </a:ext>
            </a:extLst>
          </p:cNvPr>
          <p:cNvSpPr>
            <a:spLocks noGrp="1"/>
          </p:cNvSpPr>
          <p:nvPr>
            <p:ph type="title"/>
          </p:nvPr>
        </p:nvSpPr>
        <p:spPr/>
        <p:txBody>
          <a:bodyPr/>
          <a:lstStyle/>
          <a:p>
            <a:r>
              <a:rPr lang="fr-FR" dirty="0"/>
              <a:t>Activités de préparation</a:t>
            </a:r>
            <a:endParaRPr lang="fr-FR"/>
          </a:p>
        </p:txBody>
      </p:sp>
      <p:sp>
        <p:nvSpPr>
          <p:cNvPr id="5" name="Espace réservé du pied de page 4">
            <a:extLst>
              <a:ext uri="{FF2B5EF4-FFF2-40B4-BE49-F238E27FC236}">
                <a16:creationId xmlns:a16="http://schemas.microsoft.com/office/drawing/2014/main" id="{71D0F145-B896-D785-0573-8ED0815BD359}"/>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grpSp>
        <p:nvGrpSpPr>
          <p:cNvPr id="14" name="Groupe 13">
            <a:extLst>
              <a:ext uri="{FF2B5EF4-FFF2-40B4-BE49-F238E27FC236}">
                <a16:creationId xmlns:a16="http://schemas.microsoft.com/office/drawing/2014/main" id="{63038DB6-8D6F-579F-8E77-6A62730589AC}"/>
              </a:ext>
            </a:extLst>
          </p:cNvPr>
          <p:cNvGrpSpPr/>
          <p:nvPr/>
        </p:nvGrpSpPr>
        <p:grpSpPr>
          <a:xfrm>
            <a:off x="734818" y="2198669"/>
            <a:ext cx="10494727" cy="3421295"/>
            <a:chOff x="734818" y="2198669"/>
            <a:chExt cx="10494727" cy="3421295"/>
          </a:xfrm>
        </p:grpSpPr>
        <p:sp>
          <p:nvSpPr>
            <p:cNvPr id="15" name="Flèche droite à entaille 14">
              <a:extLst>
                <a:ext uri="{FF2B5EF4-FFF2-40B4-BE49-F238E27FC236}">
                  <a16:creationId xmlns:a16="http://schemas.microsoft.com/office/drawing/2014/main" id="{BBBEC62D-AD74-2A83-F2FB-AC4D08C0B29C}"/>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latin typeface="Noto Sans" panose="020B0502040504020204" pitchFamily="34" charset="0"/>
                <a:ea typeface="Noto Sans" panose="020B0502040504020204" pitchFamily="34" charset="0"/>
                <a:cs typeface="Noto Sans" panose="020B0502040504020204" pitchFamily="34" charset="0"/>
              </a:endParaRPr>
            </a:p>
          </p:txBody>
        </p:sp>
        <p:sp>
          <p:nvSpPr>
            <p:cNvPr id="16" name="Forme libre 15">
              <a:extLst>
                <a:ext uri="{FF2B5EF4-FFF2-40B4-BE49-F238E27FC236}">
                  <a16:creationId xmlns:a16="http://schemas.microsoft.com/office/drawing/2014/main" id="{6246EF81-4562-559E-A4E9-004E03D3B413}"/>
                </a:ext>
              </a:extLst>
            </p:cNvPr>
            <p:cNvSpPr/>
            <p:nvPr/>
          </p:nvSpPr>
          <p:spPr>
            <a:xfrm>
              <a:off x="734818" y="2198669"/>
              <a:ext cx="3957042"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1</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Mise en situation</a:t>
              </a:r>
            </a:p>
          </p:txBody>
        </p:sp>
        <p:sp>
          <p:nvSpPr>
            <p:cNvPr id="17" name="Ellipse 16">
              <a:extLst>
                <a:ext uri="{FF2B5EF4-FFF2-40B4-BE49-F238E27FC236}">
                  <a16:creationId xmlns:a16="http://schemas.microsoft.com/office/drawing/2014/main" id="{EA00B74A-F653-BFF0-616B-2E41C5BFCD24}"/>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8" name="Forme libre 17">
              <a:extLst>
                <a:ext uri="{FF2B5EF4-FFF2-40B4-BE49-F238E27FC236}">
                  <a16:creationId xmlns:a16="http://schemas.microsoft.com/office/drawing/2014/main" id="{FA558B81-EFCA-0FD2-66A2-F665ADD5449E}"/>
                </a:ext>
              </a:extLst>
            </p:cNvPr>
            <p:cNvSpPr/>
            <p:nvPr/>
          </p:nvSpPr>
          <p:spPr>
            <a:xfrm>
              <a:off x="4067624" y="4251446"/>
              <a:ext cx="3353183"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2</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La différenciation pédagogique</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9" name="Ellipse 18">
              <a:extLst>
                <a:ext uri="{FF2B5EF4-FFF2-40B4-BE49-F238E27FC236}">
                  <a16:creationId xmlns:a16="http://schemas.microsoft.com/office/drawing/2014/main" id="{A9B39DA1-40F2-FC91-600C-8F3D5674EE42}"/>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20" name="Forme libre 19">
              <a:extLst>
                <a:ext uri="{FF2B5EF4-FFF2-40B4-BE49-F238E27FC236}">
                  <a16:creationId xmlns:a16="http://schemas.microsoft.com/office/drawing/2014/main" id="{46A6276F-F80E-994F-96FB-6982536ADC08}"/>
                </a:ext>
              </a:extLst>
            </p:cNvPr>
            <p:cNvSpPr/>
            <p:nvPr/>
          </p:nvSpPr>
          <p:spPr>
            <a:xfrm>
              <a:off x="6959273" y="2198669"/>
              <a:ext cx="3648139"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800" b="1" i="0" kern="1200" dirty="0" err="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a:t>
              </a:r>
              <a:r>
                <a:rPr lang="en-US"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3</a:t>
              </a:r>
              <a:r>
                <a:rPr lang="en-US"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en-US"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dirty="0">
                  <a:latin typeface="Noto Sans" panose="020B0502040504020204" pitchFamily="34" charset="0"/>
                  <a:ea typeface="Noto Sans" panose="020B0502040504020204" pitchFamily="34" charset="0"/>
                  <a:cs typeface="Noto Sans" panose="020B0502040504020204" pitchFamily="34" charset="0"/>
                </a:rPr>
                <a:t>Quel dispositif ?</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21" name="Ellipse 20">
              <a:extLst>
                <a:ext uri="{FF2B5EF4-FFF2-40B4-BE49-F238E27FC236}">
                  <a16:creationId xmlns:a16="http://schemas.microsoft.com/office/drawing/2014/main" id="{222FE9DF-2DA2-6587-9EBF-044CC38A72F3}"/>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22" name="Image 21">
            <a:extLst>
              <a:ext uri="{FF2B5EF4-FFF2-40B4-BE49-F238E27FC236}">
                <a16:creationId xmlns:a16="http://schemas.microsoft.com/office/drawing/2014/main" id="{34E3D170-848B-27A3-F160-6932D203AFAB}"/>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23" name="Image 22">
            <a:extLst>
              <a:ext uri="{FF2B5EF4-FFF2-40B4-BE49-F238E27FC236}">
                <a16:creationId xmlns:a16="http://schemas.microsoft.com/office/drawing/2014/main" id="{5B799404-0A0A-C9DD-2BA0-DAC0D566094D}"/>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24" name="Image 23">
            <a:extLst>
              <a:ext uri="{FF2B5EF4-FFF2-40B4-BE49-F238E27FC236}">
                <a16:creationId xmlns:a16="http://schemas.microsoft.com/office/drawing/2014/main" id="{F6C07464-4B16-B561-AA30-2E8FD236C735}"/>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398910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51BB3B7-355F-B14F-EDD0-4098710B3C0D}"/>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3" name="Espace réservé du pied de page 2">
            <a:extLst>
              <a:ext uri="{FF2B5EF4-FFF2-40B4-BE49-F238E27FC236}">
                <a16:creationId xmlns:a16="http://schemas.microsoft.com/office/drawing/2014/main" id="{D0FF0E15-5B2E-C86E-3051-2500408BAF66}"/>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4" name="Titre 3">
            <a:extLst>
              <a:ext uri="{FF2B5EF4-FFF2-40B4-BE49-F238E27FC236}">
                <a16:creationId xmlns:a16="http://schemas.microsoft.com/office/drawing/2014/main" id="{F922339B-80F5-C355-3C80-68341C479B16}"/>
              </a:ext>
            </a:extLst>
          </p:cNvPr>
          <p:cNvSpPr>
            <a:spLocks noGrp="1"/>
          </p:cNvSpPr>
          <p:nvPr>
            <p:ph type="title"/>
          </p:nvPr>
        </p:nvSpPr>
        <p:spPr/>
        <p:txBody>
          <a:bodyPr/>
          <a:lstStyle/>
          <a:p>
            <a:r>
              <a:rPr lang="fr-FR" sz="4000">
                <a:solidFill>
                  <a:srgbClr val="FFC000"/>
                </a:solidFill>
              </a:rPr>
              <a:t>Activité 1</a:t>
            </a:r>
            <a:br>
              <a:rPr lang="fr-FR"/>
            </a:br>
            <a:r>
              <a:rPr lang="fr-FR"/>
              <a:t>Mise en situation</a:t>
            </a:r>
          </a:p>
        </p:txBody>
      </p:sp>
      <p:sp>
        <p:nvSpPr>
          <p:cNvPr id="6" name="Espace réservé du texte 4">
            <a:extLst>
              <a:ext uri="{FF2B5EF4-FFF2-40B4-BE49-F238E27FC236}">
                <a16:creationId xmlns:a16="http://schemas.microsoft.com/office/drawing/2014/main" id="{6909AB02-0FB6-7431-7BA2-1FA8511CC290}"/>
              </a:ext>
            </a:extLst>
          </p:cNvPr>
          <p:cNvSpPr>
            <a:spLocks noGrp="1"/>
          </p:cNvSpPr>
          <p:nvPr>
            <p:ph type="body" sz="quarter" idx="13"/>
          </p:nvPr>
        </p:nvSpPr>
        <p:spPr>
          <a:xfrm>
            <a:off x="4732638" y="1554163"/>
            <a:ext cx="6612850" cy="3956050"/>
          </a:xfrm>
        </p:spPr>
        <p:txBody>
          <a:bodyPr>
            <a:noAutofit/>
          </a:bodyPr>
          <a:lstStyle/>
          <a:p>
            <a:r>
              <a:rPr lang="fr-FR" sz="2400" b="1">
                <a:solidFill>
                  <a:srgbClr val="0070C0"/>
                </a:solidFill>
              </a:rPr>
              <a:t>Retour sur le questionnaire</a:t>
            </a:r>
          </a:p>
          <a:p>
            <a:pPr marL="270000" indent="-270000">
              <a:lnSpc>
                <a:spcPct val="110000"/>
              </a:lnSpc>
              <a:spcBef>
                <a:spcPts val="1200"/>
              </a:spcBef>
              <a:buClr>
                <a:srgbClr val="FFC000"/>
              </a:buClr>
              <a:buFont typeface="Wingdings" pitchFamily="2" charset="2"/>
              <a:buChar char="§"/>
            </a:pPr>
            <a:r>
              <a:rPr lang="fr-FR" sz="2000" b="0" strike="noStrike" spc="-1">
                <a:solidFill>
                  <a:srgbClr val="000000"/>
                </a:solidFill>
              </a:rPr>
              <a:t>Selon vous, qu’est-ce que la différenciation pédagogique ?</a:t>
            </a:r>
          </a:p>
          <a:p>
            <a:pPr marL="270000" indent="-270000">
              <a:lnSpc>
                <a:spcPct val="110000"/>
              </a:lnSpc>
              <a:spcBef>
                <a:spcPts val="600"/>
              </a:spcBef>
              <a:buClr>
                <a:srgbClr val="FFC000"/>
              </a:buClr>
              <a:buFont typeface="Wingdings" pitchFamily="2" charset="2"/>
              <a:buChar char="§"/>
            </a:pPr>
            <a:r>
              <a:rPr lang="fr-FR" sz="2000" b="0" strike="noStrike" spc="-1">
                <a:solidFill>
                  <a:srgbClr val="000000"/>
                </a:solidFill>
              </a:rPr>
              <a:t>Selon vous, à quoi sert la différenciation pédagogique ?</a:t>
            </a:r>
          </a:p>
          <a:p>
            <a:pPr marL="270000" indent="-270000">
              <a:lnSpc>
                <a:spcPct val="110000"/>
              </a:lnSpc>
              <a:spcBef>
                <a:spcPts val="600"/>
              </a:spcBef>
              <a:buClr>
                <a:srgbClr val="FFC000"/>
              </a:buClr>
              <a:buFont typeface="Wingdings" pitchFamily="2" charset="2"/>
              <a:buChar char="§"/>
            </a:pPr>
            <a:r>
              <a:rPr lang="fr-FR" sz="2000" b="0" strike="noStrike" spc="-1">
                <a:solidFill>
                  <a:srgbClr val="000000"/>
                </a:solidFill>
              </a:rPr>
              <a:t>Selon vous, qu’est-ce que la conception universelle de l’apprentissage ?</a:t>
            </a:r>
          </a:p>
          <a:p>
            <a:pPr marL="270000" indent="-270000">
              <a:lnSpc>
                <a:spcPct val="110000"/>
              </a:lnSpc>
              <a:spcBef>
                <a:spcPts val="600"/>
              </a:spcBef>
              <a:buClr>
                <a:srgbClr val="FFC000"/>
              </a:buClr>
              <a:buFont typeface="Wingdings" pitchFamily="2" charset="2"/>
              <a:buChar char="§"/>
            </a:pPr>
            <a:r>
              <a:rPr lang="fr-FR" sz="2000" b="0" strike="noStrike" spc="-1">
                <a:solidFill>
                  <a:srgbClr val="000000"/>
                </a:solidFill>
              </a:rPr>
              <a:t>Que pensez-vous de l’inclusion scolaire ? </a:t>
            </a:r>
          </a:p>
        </p:txBody>
      </p:sp>
    </p:spTree>
    <p:extLst>
      <p:ext uri="{BB962C8B-B14F-4D97-AF65-F5344CB8AC3E}">
        <p14:creationId xmlns:p14="http://schemas.microsoft.com/office/powerpoint/2010/main" val="3517779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Mise en situation</a:t>
            </a:r>
            <a:endParaRPr lang="fr-FR"/>
          </a:p>
        </p:txBody>
      </p:sp>
      <p:pic>
        <p:nvPicPr>
          <p:cNvPr id="6" name="image4.png">
            <a:extLst>
              <a:ext uri="{FF2B5EF4-FFF2-40B4-BE49-F238E27FC236}">
                <a16:creationId xmlns:a16="http://schemas.microsoft.com/office/drawing/2014/main" id="{AA503DC3-7823-1F0F-EEA0-84F5E7600452}"/>
              </a:ext>
            </a:extLst>
          </p:cNvPr>
          <p:cNvPicPr/>
          <p:nvPr/>
        </p:nvPicPr>
        <p:blipFill rotWithShape="1">
          <a:blip r:embed="rId2" cstate="hqprint">
            <a:extLst>
              <a:ext uri="{28A0092B-C50C-407E-A947-70E740481C1C}">
                <a14:useLocalDpi xmlns:a14="http://schemas.microsoft.com/office/drawing/2010/main"/>
              </a:ext>
            </a:extLst>
          </a:blip>
          <a:srcRect/>
          <a:stretch/>
        </p:blipFill>
        <p:spPr>
          <a:xfrm>
            <a:off x="2258015" y="1080273"/>
            <a:ext cx="7953342" cy="4494253"/>
          </a:xfrm>
          <a:prstGeom prst="rect">
            <a:avLst/>
          </a:prstGeom>
          <a:ln w="0">
            <a:noFill/>
          </a:ln>
        </p:spPr>
      </p:pic>
      <p:sp>
        <p:nvSpPr>
          <p:cNvPr id="7" name="Rectangle 6">
            <a:extLst>
              <a:ext uri="{FF2B5EF4-FFF2-40B4-BE49-F238E27FC236}">
                <a16:creationId xmlns:a16="http://schemas.microsoft.com/office/drawing/2014/main" id="{A07CFBD5-504B-3C0D-781F-6FBFED6DF527}"/>
              </a:ext>
            </a:extLst>
          </p:cNvPr>
          <p:cNvSpPr/>
          <p:nvPr/>
        </p:nvSpPr>
        <p:spPr>
          <a:xfrm rot="5400000">
            <a:off x="8739424" y="3702022"/>
            <a:ext cx="3640848" cy="345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fr-FR" sz="12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Source : Conseil supérieur de l’éducation (2017) </a:t>
            </a:r>
          </a:p>
        </p:txBody>
      </p:sp>
    </p:spTree>
    <p:extLst>
      <p:ext uri="{BB962C8B-B14F-4D97-AF65-F5344CB8AC3E}">
        <p14:creationId xmlns:p14="http://schemas.microsoft.com/office/powerpoint/2010/main" val="2904072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Mise en situation</a:t>
            </a:r>
            <a:endParaRPr lang="fr-FR"/>
          </a:p>
        </p:txBody>
      </p:sp>
      <p:sp>
        <p:nvSpPr>
          <p:cNvPr id="8" name="ZoneTexte 5">
            <a:extLst>
              <a:ext uri="{FF2B5EF4-FFF2-40B4-BE49-F238E27FC236}">
                <a16:creationId xmlns:a16="http://schemas.microsoft.com/office/drawing/2014/main" id="{132E69CD-0C42-882F-01B2-5EAF6D8F53A4}"/>
              </a:ext>
            </a:extLst>
          </p:cNvPr>
          <p:cNvSpPr/>
          <p:nvPr/>
        </p:nvSpPr>
        <p:spPr>
          <a:xfrm>
            <a:off x="2419584" y="1786210"/>
            <a:ext cx="7878560" cy="2844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20000"/>
              </a:lnSpc>
              <a:spcBef>
                <a:spcPts val="1001"/>
              </a:spcBef>
            </a:pPr>
            <a:r>
              <a:rPr lang="fr-FR"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L’évaluation inclusive, c’est mettre en place </a:t>
            </a:r>
            <a:br>
              <a:rPr lang="fr-FR"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FR"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un processus de collecte de données permettant de juger de la performance des personnes apprenantes en utilisant une variété de méthodes et de matériels pour déterminer leurs acquis, leurs habiletés et leur motivation afin de prendre des décisions éducatives éclairées.</a:t>
            </a:r>
          </a:p>
          <a:p>
            <a:pPr algn="just" defTabSz="914400">
              <a:lnSpc>
                <a:spcPct val="120000"/>
              </a:lnSpc>
              <a:spcBef>
                <a:spcPts val="1001"/>
              </a:spcBef>
            </a:pPr>
            <a:endParaRPr lang="fr-FR"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257680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9</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Mise en situation</a:t>
            </a:r>
            <a:endParaRPr lang="fr-FR"/>
          </a:p>
        </p:txBody>
      </p:sp>
      <p:sp>
        <p:nvSpPr>
          <p:cNvPr id="6" name="ZoneTexte 1">
            <a:extLst>
              <a:ext uri="{FF2B5EF4-FFF2-40B4-BE49-F238E27FC236}">
                <a16:creationId xmlns:a16="http://schemas.microsoft.com/office/drawing/2014/main" id="{6A1A3C57-310C-CFD5-3CA6-D390487AFA9A}"/>
              </a:ext>
            </a:extLst>
          </p:cNvPr>
          <p:cNvSpPr/>
          <p:nvPr/>
        </p:nvSpPr>
        <p:spPr>
          <a:xfrm>
            <a:off x="2043289" y="1147511"/>
            <a:ext cx="8676871" cy="432701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spcAft>
                <a:spcPts val="1200"/>
              </a:spcAft>
              <a:buClr>
                <a:srgbClr val="000000"/>
              </a:buClr>
            </a:pPr>
            <a:r>
              <a:rPr lang="fr-FR" sz="3600" b="1" strike="noStrike" spc="-1">
                <a:solidFill>
                  <a:srgbClr val="FFC000"/>
                </a:solidFill>
                <a:latin typeface="Noto Sans" panose="020B0502040504020204" pitchFamily="34" charset="0"/>
                <a:ea typeface="Noto Sans" panose="020B0502040504020204" pitchFamily="34" charset="0"/>
                <a:cs typeface="Noto Sans" panose="020B0502040504020204" pitchFamily="34" charset="0"/>
              </a:rPr>
              <a:t>«</a:t>
            </a:r>
            <a:r>
              <a:rPr lang="fr-FR"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 Pour mettre en œuvre une évaluation alignée avec l’éducation inclusive, trois impératifs sont rapportés par Rose et ses collègues (2018) :</a:t>
            </a:r>
          </a:p>
          <a:p>
            <a:pPr marL="360000" indent="-360000" defTabSz="914400">
              <a:lnSpc>
                <a:spcPts val="2600"/>
              </a:lnSpc>
              <a:spcBef>
                <a:spcPts val="600"/>
              </a:spcBef>
              <a:buClr>
                <a:srgbClr val="FFC000"/>
              </a:buClr>
              <a:buFont typeface="+mj-lt"/>
              <a:buAutoNum type="arabicPeriod"/>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L</a:t>
            </a: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’évaluation est incluse dans l’expérience d’apprentissage </a:t>
            </a:r>
            <a:b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et en est indissociable ;</a:t>
            </a:r>
          </a:p>
          <a:p>
            <a:pPr marL="360000" indent="-360000" defTabSz="914400">
              <a:lnSpc>
                <a:spcPts val="2600"/>
              </a:lnSpc>
              <a:spcBef>
                <a:spcPts val="600"/>
              </a:spcBef>
              <a:buClr>
                <a:srgbClr val="FFC000"/>
              </a:buClr>
              <a:buFont typeface="+mj-lt"/>
              <a:buAutoNum type="arabicPeriod"/>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L</a:t>
            </a: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’environnement d’apprentissage permet aux apprenants </a:t>
            </a:r>
            <a:b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de faire des choix dans les tâches évaluatives afin d’optimiser </a:t>
            </a:r>
            <a:b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les performances de tous et de diminuer les obstacles potentiels ; et</a:t>
            </a:r>
          </a:p>
          <a:p>
            <a:pPr marL="360000" indent="-360000" defTabSz="914400">
              <a:lnSpc>
                <a:spcPts val="2600"/>
              </a:lnSpc>
              <a:spcBef>
                <a:spcPts val="600"/>
              </a:spcBef>
              <a:buClr>
                <a:srgbClr val="FFC000"/>
              </a:buClr>
              <a:buFont typeface="+mj-lt"/>
              <a:buAutoNum type="arabicPeriod"/>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D</a:t>
            </a: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e la rétroaction à partir d’évaluations fréquentes et continues </a:t>
            </a:r>
            <a:b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est disponible pour les apprenants afin d’identifier leurs forces </a:t>
            </a:r>
            <a:b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et leurs défis, ainsi que les prochaines étapes à franchir. </a:t>
            </a:r>
            <a:r>
              <a:rPr lang="fr-FR" sz="3200" b="1" strike="noStrike" spc="-1">
                <a:solidFill>
                  <a:srgbClr val="FFC000"/>
                </a:solidFill>
                <a:latin typeface="Noto Sans" panose="020B0502040504020204" pitchFamily="34" charset="0"/>
                <a:ea typeface="Noto Sans" panose="020B0502040504020204" pitchFamily="34" charset="0"/>
                <a:cs typeface="Noto Sans" panose="020B0502040504020204" pitchFamily="34" charset="0"/>
              </a:rPr>
              <a:t>»</a:t>
            </a:r>
            <a:endParaRPr lang="fr-FR" sz="2000" b="1" strike="noStrike" spc="-1">
              <a:solidFill>
                <a:srgbClr val="FFC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ZoneTexte 8">
            <a:extLst>
              <a:ext uri="{FF2B5EF4-FFF2-40B4-BE49-F238E27FC236}">
                <a16:creationId xmlns:a16="http://schemas.microsoft.com/office/drawing/2014/main" id="{1FE534CF-2483-27B9-3A63-2FFA125A9FDC}"/>
              </a:ext>
            </a:extLst>
          </p:cNvPr>
          <p:cNvSpPr txBox="1"/>
          <p:nvPr/>
        </p:nvSpPr>
        <p:spPr>
          <a:xfrm>
            <a:off x="5717822" y="5612177"/>
            <a:ext cx="4746979" cy="276999"/>
          </a:xfrm>
          <a:prstGeom prst="rect">
            <a:avLst/>
          </a:prstGeom>
          <a:noFill/>
        </p:spPr>
        <p:txBody>
          <a:bodyPr wrap="square">
            <a:spAutoFit/>
          </a:bodyPr>
          <a:lstStyle/>
          <a:p>
            <a:pPr algn="r"/>
            <a:r>
              <a:rPr lang="fr-FR" sz="12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Girouard-Gagné et Durand, 2022, p. 123-124.</a:t>
            </a:r>
            <a:endParaRPr lang="fr-FR" sz="1200">
              <a:solidFill>
                <a:schemeClr val="tx1">
                  <a:lumMod val="50000"/>
                  <a:lumOff val="50000"/>
                </a:schemeClr>
              </a:solidFill>
            </a:endParaRPr>
          </a:p>
        </p:txBody>
      </p:sp>
    </p:spTree>
    <p:extLst>
      <p:ext uri="{BB962C8B-B14F-4D97-AF65-F5344CB8AC3E}">
        <p14:creationId xmlns:p14="http://schemas.microsoft.com/office/powerpoint/2010/main" val="926908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Mise en situation</a:t>
            </a:r>
            <a:endParaRPr lang="fr-FR"/>
          </a:p>
        </p:txBody>
      </p:sp>
      <p:sp>
        <p:nvSpPr>
          <p:cNvPr id="6" name="ZoneTexte 1">
            <a:extLst>
              <a:ext uri="{FF2B5EF4-FFF2-40B4-BE49-F238E27FC236}">
                <a16:creationId xmlns:a16="http://schemas.microsoft.com/office/drawing/2014/main" id="{6A1A3C57-310C-CFD5-3CA6-D390487AFA9A}"/>
              </a:ext>
            </a:extLst>
          </p:cNvPr>
          <p:cNvSpPr/>
          <p:nvPr/>
        </p:nvSpPr>
        <p:spPr>
          <a:xfrm>
            <a:off x="2043289" y="1615044"/>
            <a:ext cx="8676871" cy="419198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spcAft>
                <a:spcPts val="1200"/>
              </a:spcAft>
              <a:buClr>
                <a:srgbClr val="000000"/>
              </a:buClr>
            </a:pPr>
            <a:r>
              <a:rPr lang="fr-FR"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Une approche inclusive de l’évaluation s’intéresse particulièrement à la manière de soutenir les apprentissages (Philip, 2013 ; Rose </a:t>
            </a:r>
            <a:r>
              <a:rPr lang="fr-FR" sz="2400" b="1" i="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et al.</a:t>
            </a:r>
            <a:r>
              <a:rPr lang="fr-FR"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 2018). </a:t>
            </a:r>
          </a:p>
          <a:p>
            <a:pPr defTabSz="914400">
              <a:lnSpc>
                <a:spcPct val="100000"/>
              </a:lnSpc>
              <a:spcAft>
                <a:spcPts val="1200"/>
              </a:spcAft>
              <a:buClr>
                <a:srgbClr val="000000"/>
              </a:buClr>
            </a:pPr>
            <a:r>
              <a:rPr lang="fr-FR"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De ce fait, la personne enseignante s’assure :</a:t>
            </a:r>
          </a:p>
          <a:p>
            <a:pPr marL="360000" indent="-360000" defTabSz="914400">
              <a:lnSpc>
                <a:spcPts val="2600"/>
              </a:lnSpc>
              <a:spcBef>
                <a:spcPts val="600"/>
              </a:spcBef>
              <a:buClr>
                <a:srgbClr val="FFC000"/>
              </a:buClr>
              <a:buFont typeface="Wingdings" pitchFamily="2" charset="2"/>
              <a:buChar char="§"/>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d’indiquer clairement les critères d’évaluation </a:t>
            </a:r>
            <a:b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pour chacun des travaux d’évaluation demandés ;</a:t>
            </a:r>
          </a:p>
          <a:p>
            <a:pPr marL="360000" indent="-360000" defTabSz="914400">
              <a:lnSpc>
                <a:spcPts val="2600"/>
              </a:lnSpc>
              <a:spcBef>
                <a:spcPts val="600"/>
              </a:spcBef>
              <a:buClr>
                <a:srgbClr val="FFC000"/>
              </a:buClr>
              <a:buFont typeface="Wingdings" pitchFamily="2" charset="2"/>
              <a:buChar char="§"/>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de rédiger des annotations (rétroactions écrites) de types métacognitif et constructif sur les différents travaux collaboratifs ;</a:t>
            </a:r>
          </a:p>
        </p:txBody>
      </p:sp>
    </p:spTree>
    <p:extLst>
      <p:ext uri="{BB962C8B-B14F-4D97-AF65-F5344CB8AC3E}">
        <p14:creationId xmlns:p14="http://schemas.microsoft.com/office/powerpoint/2010/main" val="1563144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32989D-3763-B287-72DB-BD106466C241}"/>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DF5DDA74-EF4E-5605-C857-BC38C93E004D}"/>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4" name="Espace réservé du contenu vertical 3">
            <a:extLst>
              <a:ext uri="{FF2B5EF4-FFF2-40B4-BE49-F238E27FC236}">
                <a16:creationId xmlns:a16="http://schemas.microsoft.com/office/drawing/2014/main" id="{B2AA9FAA-2C10-713B-CC13-4BDE129C453D}"/>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1</a:t>
            </a:r>
          </a:p>
          <a:p>
            <a:endParaRPr lang="fr-FR"/>
          </a:p>
        </p:txBody>
      </p:sp>
      <p:sp>
        <p:nvSpPr>
          <p:cNvPr id="5" name="Espace réservé du texte 4">
            <a:extLst>
              <a:ext uri="{FF2B5EF4-FFF2-40B4-BE49-F238E27FC236}">
                <a16:creationId xmlns:a16="http://schemas.microsoft.com/office/drawing/2014/main" id="{941A4740-CA0C-0270-BC48-4F9BC85A6758}"/>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Mise en situation</a:t>
            </a:r>
            <a:endParaRPr lang="fr-FR"/>
          </a:p>
        </p:txBody>
      </p:sp>
      <p:sp>
        <p:nvSpPr>
          <p:cNvPr id="6" name="ZoneTexte 1">
            <a:extLst>
              <a:ext uri="{FF2B5EF4-FFF2-40B4-BE49-F238E27FC236}">
                <a16:creationId xmlns:a16="http://schemas.microsoft.com/office/drawing/2014/main" id="{6A1A3C57-310C-CFD5-3CA6-D390487AFA9A}"/>
              </a:ext>
            </a:extLst>
          </p:cNvPr>
          <p:cNvSpPr/>
          <p:nvPr/>
        </p:nvSpPr>
        <p:spPr>
          <a:xfrm>
            <a:off x="2043289" y="1852549"/>
            <a:ext cx="8157615" cy="380010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60000" indent="-360000">
              <a:lnSpc>
                <a:spcPts val="2600"/>
              </a:lnSpc>
              <a:spcBef>
                <a:spcPts val="1800"/>
              </a:spcBef>
              <a:buClr>
                <a:srgbClr val="FFC000"/>
              </a:buClr>
              <a:buFont typeface="Wingdings" pitchFamily="2" charset="2"/>
              <a:buChar char="§"/>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de proposer des rétroactions (</a:t>
            </a:r>
            <a:r>
              <a:rPr lang="fr-FR" sz="2000" i="1" spc="-1">
                <a:solidFill>
                  <a:srgbClr val="000000"/>
                </a:solidFill>
                <a:latin typeface="Noto Sans" panose="020B0502040504020204" pitchFamily="34" charset="0"/>
                <a:ea typeface="Noto Sans" panose="020B0502040504020204" pitchFamily="34" charset="0"/>
                <a:cs typeface="Noto Sans" panose="020B0502040504020204" pitchFamily="34" charset="0"/>
              </a:rPr>
              <a:t>feedback</a:t>
            </a: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 sur les travaux ;</a:t>
            </a:r>
          </a:p>
          <a:p>
            <a:pPr marL="360000" indent="-360000" defTabSz="914400">
              <a:lnSpc>
                <a:spcPts val="2600"/>
              </a:lnSpc>
              <a:spcBef>
                <a:spcPts val="1800"/>
              </a:spcBef>
              <a:buClr>
                <a:srgbClr val="FFC000"/>
              </a:buClr>
              <a:buFont typeface="Wingdings" pitchFamily="2" charset="2"/>
              <a:buChar char="§"/>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d’amener les apprenants à faire le point sur les travaux réalisés à l’aide de grilles d’autoévaluation ou d’un questionnaire métacognitif et d’en tenir compte dans leur évaluation ;</a:t>
            </a:r>
          </a:p>
          <a:p>
            <a:pPr marL="360000" indent="-360000" defTabSz="914400">
              <a:lnSpc>
                <a:spcPts val="2600"/>
              </a:lnSpc>
              <a:spcBef>
                <a:spcPts val="1800"/>
              </a:spcBef>
              <a:buClr>
                <a:srgbClr val="FFC000"/>
              </a:buClr>
              <a:buFont typeface="Wingdings" pitchFamily="2" charset="2"/>
              <a:buChar char="§"/>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de proposer une grille descriptive critériée qui servira </a:t>
            </a:r>
            <a:b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à l’évaluation de la tâche pouvant aussi soutenir l’apprenant pour réaliser son autoévaluation (Girouard-Gagné et Durand, 2022, p. 127).</a:t>
            </a:r>
          </a:p>
        </p:txBody>
      </p:sp>
    </p:spTree>
    <p:extLst>
      <p:ext uri="{BB962C8B-B14F-4D97-AF65-F5344CB8AC3E}">
        <p14:creationId xmlns:p14="http://schemas.microsoft.com/office/powerpoint/2010/main" val="3408436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51BB3B7-355F-B14F-EDD0-4098710B3C0D}"/>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3" name="Espace réservé du pied de page 2">
            <a:extLst>
              <a:ext uri="{FF2B5EF4-FFF2-40B4-BE49-F238E27FC236}">
                <a16:creationId xmlns:a16="http://schemas.microsoft.com/office/drawing/2014/main" id="{D0FF0E15-5B2E-C86E-3051-2500408BAF66}"/>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4" name="Titre 3">
            <a:extLst>
              <a:ext uri="{FF2B5EF4-FFF2-40B4-BE49-F238E27FC236}">
                <a16:creationId xmlns:a16="http://schemas.microsoft.com/office/drawing/2014/main" id="{F922339B-80F5-C355-3C80-68341C479B16}"/>
              </a:ext>
            </a:extLst>
          </p:cNvPr>
          <p:cNvSpPr>
            <a:spLocks noGrp="1"/>
          </p:cNvSpPr>
          <p:nvPr>
            <p:ph type="title"/>
          </p:nvPr>
        </p:nvSpPr>
        <p:spPr>
          <a:xfrm>
            <a:off x="338195" y="1554480"/>
            <a:ext cx="3398156" cy="3674225"/>
          </a:xfrm>
        </p:spPr>
        <p:txBody>
          <a:bodyPr/>
          <a:lstStyle/>
          <a:p>
            <a:r>
              <a:rPr lang="fr-FR" sz="4000">
                <a:solidFill>
                  <a:srgbClr val="FFC000"/>
                </a:solidFill>
              </a:rPr>
              <a:t>Activité 2</a:t>
            </a:r>
            <a:br>
              <a:rPr lang="fr-FR"/>
            </a:br>
            <a:r>
              <a:rPr lang="fr-FR"/>
              <a:t>La différenciation pédagogique</a:t>
            </a:r>
          </a:p>
        </p:txBody>
      </p:sp>
      <p:sp>
        <p:nvSpPr>
          <p:cNvPr id="6" name="Espace réservé du texte 4">
            <a:extLst>
              <a:ext uri="{FF2B5EF4-FFF2-40B4-BE49-F238E27FC236}">
                <a16:creationId xmlns:a16="http://schemas.microsoft.com/office/drawing/2014/main" id="{6909AB02-0FB6-7431-7BA2-1FA8511CC290}"/>
              </a:ext>
            </a:extLst>
          </p:cNvPr>
          <p:cNvSpPr>
            <a:spLocks noGrp="1"/>
          </p:cNvSpPr>
          <p:nvPr>
            <p:ph type="body" sz="quarter" idx="13"/>
          </p:nvPr>
        </p:nvSpPr>
        <p:spPr>
          <a:xfrm>
            <a:off x="4732638" y="1874797"/>
            <a:ext cx="6612850" cy="3956050"/>
          </a:xfrm>
        </p:spPr>
        <p:txBody>
          <a:bodyPr>
            <a:noAutofit/>
          </a:bodyPr>
          <a:lstStyle/>
          <a:p>
            <a:r>
              <a:rPr lang="fr-FR" b="1">
                <a:solidFill>
                  <a:srgbClr val="0070C0"/>
                </a:solidFill>
              </a:rPr>
              <a:t>Synonymes :</a:t>
            </a:r>
          </a:p>
          <a:p>
            <a:pPr marL="270000" indent="-270000">
              <a:lnSpc>
                <a:spcPct val="110000"/>
              </a:lnSpc>
              <a:spcBef>
                <a:spcPts val="1200"/>
              </a:spcBef>
              <a:buClr>
                <a:srgbClr val="FFC000"/>
              </a:buClr>
              <a:buFont typeface="Wingdings" pitchFamily="2" charset="2"/>
              <a:buChar char="§"/>
            </a:pPr>
            <a:r>
              <a:rPr lang="fr-FR" sz="2400" b="0" strike="noStrike" spc="-1">
                <a:solidFill>
                  <a:srgbClr val="000000"/>
                </a:solidFill>
              </a:rPr>
              <a:t>Différenciation de l’enseignement</a:t>
            </a:r>
          </a:p>
          <a:p>
            <a:pPr marL="270000" indent="-270000">
              <a:lnSpc>
                <a:spcPct val="110000"/>
              </a:lnSpc>
              <a:spcBef>
                <a:spcPts val="600"/>
              </a:spcBef>
              <a:buClr>
                <a:srgbClr val="FFC000"/>
              </a:buClr>
              <a:buFont typeface="Wingdings" pitchFamily="2" charset="2"/>
              <a:buChar char="§"/>
            </a:pPr>
            <a:r>
              <a:rPr lang="fr-FR" sz="2400" b="0" strike="noStrike" spc="-1">
                <a:solidFill>
                  <a:srgbClr val="000000"/>
                </a:solidFill>
              </a:rPr>
              <a:t>Pédagogie différenciée</a:t>
            </a:r>
          </a:p>
          <a:p>
            <a:pPr marL="270000" indent="-270000">
              <a:lnSpc>
                <a:spcPct val="110000"/>
              </a:lnSpc>
              <a:spcBef>
                <a:spcPts val="600"/>
              </a:spcBef>
              <a:buClr>
                <a:srgbClr val="FFC000"/>
              </a:buClr>
              <a:buFont typeface="Wingdings" pitchFamily="2" charset="2"/>
              <a:buChar char="§"/>
            </a:pPr>
            <a:r>
              <a:rPr lang="fr-FR" sz="2400" b="0" strike="noStrike" spc="-1">
                <a:solidFill>
                  <a:srgbClr val="000000"/>
                </a:solidFill>
              </a:rPr>
              <a:t>Enseignement différencié </a:t>
            </a:r>
          </a:p>
          <a:p>
            <a:pPr marL="270000" indent="-270000">
              <a:lnSpc>
                <a:spcPct val="110000"/>
              </a:lnSpc>
              <a:spcBef>
                <a:spcPts val="600"/>
              </a:spcBef>
              <a:buClr>
                <a:srgbClr val="FFC000"/>
              </a:buClr>
              <a:buFont typeface="Wingdings" pitchFamily="2" charset="2"/>
              <a:buChar char="§"/>
            </a:pPr>
            <a:r>
              <a:rPr lang="fr-FR" sz="2400" b="0" strike="noStrike" spc="-1">
                <a:solidFill>
                  <a:srgbClr val="000000"/>
                </a:solidFill>
              </a:rPr>
              <a:t>Différenciation des apprentissages</a:t>
            </a:r>
          </a:p>
          <a:p>
            <a:pPr marL="270000" indent="-270000">
              <a:lnSpc>
                <a:spcPct val="110000"/>
              </a:lnSpc>
              <a:spcBef>
                <a:spcPts val="600"/>
              </a:spcBef>
              <a:buClr>
                <a:srgbClr val="FFC000"/>
              </a:buClr>
              <a:buFont typeface="Wingdings" pitchFamily="2" charset="2"/>
              <a:buChar char="§"/>
            </a:pPr>
            <a:r>
              <a:rPr lang="fr-FR" sz="2400" b="0" strike="noStrike" spc="-1">
                <a:solidFill>
                  <a:srgbClr val="000000"/>
                </a:solidFill>
              </a:rPr>
              <a:t>Différenciation des pratiques enseignantes</a:t>
            </a:r>
          </a:p>
        </p:txBody>
      </p:sp>
    </p:spTree>
    <p:extLst>
      <p:ext uri="{BB962C8B-B14F-4D97-AF65-F5344CB8AC3E}">
        <p14:creationId xmlns:p14="http://schemas.microsoft.com/office/powerpoint/2010/main" val="2567538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La différenciation pédagogique</a:t>
            </a:r>
            <a:endParaRPr lang="fr-FR"/>
          </a:p>
        </p:txBody>
      </p:sp>
      <p:sp>
        <p:nvSpPr>
          <p:cNvPr id="6" name="Titre 1">
            <a:extLst>
              <a:ext uri="{FF2B5EF4-FFF2-40B4-BE49-F238E27FC236}">
                <a16:creationId xmlns:a16="http://schemas.microsoft.com/office/drawing/2014/main" id="{67C6B0B9-603F-94E5-8328-8EF826E6591B}"/>
              </a:ext>
            </a:extLst>
          </p:cNvPr>
          <p:cNvSpPr/>
          <p:nvPr/>
        </p:nvSpPr>
        <p:spPr>
          <a:xfrm>
            <a:off x="1633067" y="1817101"/>
            <a:ext cx="9203237" cy="3445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20000"/>
              </a:lnSpc>
              <a:spcAft>
                <a:spcPts val="601"/>
              </a:spcAft>
            </a:pPr>
            <a:r>
              <a:rPr lang="en-US"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 Différencier, c’est organiser les interactions et les activités </a:t>
            </a:r>
            <a:br>
              <a:rPr lang="en-US"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en-US"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pour que les élèves soient constamment, ou du moins </a:t>
            </a:r>
            <a:br>
              <a:rPr lang="en-US"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en-US"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le plus souvent possible, confrontés aux situations didactiques les plus fécondes pour lui. La pédagogie différenciée pose </a:t>
            </a:r>
            <a:br>
              <a:rPr lang="en-US"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en-US"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le problème d’amener les élèves non pas à un point déterminé (comme nous le faisons en fonction de nos programmes) </a:t>
            </a:r>
            <a:br>
              <a:rPr lang="en-US"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en-US"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mais chacun à son plus haut niveau de compétence » </a:t>
            </a:r>
            <a:br>
              <a:rPr lang="en-US"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en-US"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(Perrenoud, 1997).</a:t>
            </a:r>
            <a:endParaRPr lang="fr-FR"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583581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La différenciation pédagogique</a:t>
            </a:r>
            <a:endParaRPr lang="fr-FR"/>
          </a:p>
        </p:txBody>
      </p:sp>
      <p:sp>
        <p:nvSpPr>
          <p:cNvPr id="6" name="Titre 1">
            <a:extLst>
              <a:ext uri="{FF2B5EF4-FFF2-40B4-BE49-F238E27FC236}">
                <a16:creationId xmlns:a16="http://schemas.microsoft.com/office/drawing/2014/main" id="{67C6B0B9-603F-94E5-8328-8EF826E6591B}"/>
              </a:ext>
            </a:extLst>
          </p:cNvPr>
          <p:cNvSpPr/>
          <p:nvPr/>
        </p:nvSpPr>
        <p:spPr>
          <a:xfrm>
            <a:off x="1910514" y="1246036"/>
            <a:ext cx="4999757" cy="3445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20000"/>
              </a:lnSpc>
              <a:spcAft>
                <a:spcPts val="601"/>
              </a:spcAft>
            </a:pPr>
            <a:r>
              <a:rPr lang="en-US" sz="2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 La zone proximale de développement se définit par la distance entre ce que l’apprenant est capable de faire seul et ce qu’il est capable de faire avec une aide externe (adulte, expert, pairs…). Au-delà de la zone proximale de développement, l'apprenant ne peut réussir, même avec l’aide d’autrui » (Vygotsky, 1985).</a:t>
            </a:r>
          </a:p>
        </p:txBody>
      </p:sp>
      <p:grpSp>
        <p:nvGrpSpPr>
          <p:cNvPr id="7" name="Groupe 4">
            <a:extLst>
              <a:ext uri="{FF2B5EF4-FFF2-40B4-BE49-F238E27FC236}">
                <a16:creationId xmlns:a16="http://schemas.microsoft.com/office/drawing/2014/main" id="{3D4AF6E6-52F2-8674-6C44-27943CA20171}"/>
              </a:ext>
            </a:extLst>
          </p:cNvPr>
          <p:cNvGrpSpPr/>
          <p:nvPr/>
        </p:nvGrpSpPr>
        <p:grpSpPr>
          <a:xfrm>
            <a:off x="7599844" y="1998436"/>
            <a:ext cx="3330360" cy="2693520"/>
            <a:chOff x="7910582" y="2434680"/>
            <a:chExt cx="3330360" cy="2693520"/>
          </a:xfrm>
        </p:grpSpPr>
        <p:grpSp>
          <p:nvGrpSpPr>
            <p:cNvPr id="8" name="Groupe 5">
              <a:extLst>
                <a:ext uri="{FF2B5EF4-FFF2-40B4-BE49-F238E27FC236}">
                  <a16:creationId xmlns:a16="http://schemas.microsoft.com/office/drawing/2014/main" id="{1D2AF430-EEEF-C8D5-9F45-D6C1A832A77D}"/>
                </a:ext>
              </a:extLst>
            </p:cNvPr>
            <p:cNvGrpSpPr/>
            <p:nvPr/>
          </p:nvGrpSpPr>
          <p:grpSpPr>
            <a:xfrm>
              <a:off x="7910582" y="2434680"/>
              <a:ext cx="3330360" cy="2693520"/>
              <a:chOff x="7910582" y="2434680"/>
              <a:chExt cx="3330360" cy="2693520"/>
            </a:xfrm>
          </p:grpSpPr>
          <p:sp>
            <p:nvSpPr>
              <p:cNvPr id="10" name="Oval 6">
                <a:extLst>
                  <a:ext uri="{FF2B5EF4-FFF2-40B4-BE49-F238E27FC236}">
                    <a16:creationId xmlns:a16="http://schemas.microsoft.com/office/drawing/2014/main" id="{8AB262B6-0492-1CA3-0A69-544EC467DF3C}"/>
                  </a:ext>
                </a:extLst>
              </p:cNvPr>
              <p:cNvSpPr/>
              <p:nvPr/>
            </p:nvSpPr>
            <p:spPr>
              <a:xfrm>
                <a:off x="7910582" y="2434680"/>
                <a:ext cx="3330360" cy="2693520"/>
              </a:xfrm>
              <a:prstGeom prst="ellipse">
                <a:avLst/>
              </a:prstGeom>
              <a:solidFill>
                <a:srgbClr val="7030A0"/>
              </a:solidFill>
              <a:ln w="9525">
                <a:noFill/>
                <a:round/>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defTabSz="914400">
                  <a:lnSpc>
                    <a:spcPct val="100000"/>
                  </a:lnSpc>
                </a:pPr>
                <a:endParaRPr lang="fr-CA" sz="1800" b="0" strike="noStrike" spc="-1">
                  <a:solidFill>
                    <a:schemeClr val="dk1"/>
                  </a:solidFill>
                  <a:latin typeface="Calibri"/>
                </a:endParaRPr>
              </a:p>
            </p:txBody>
          </p:sp>
          <p:sp>
            <p:nvSpPr>
              <p:cNvPr id="11" name="Oval 7">
                <a:extLst>
                  <a:ext uri="{FF2B5EF4-FFF2-40B4-BE49-F238E27FC236}">
                    <a16:creationId xmlns:a16="http://schemas.microsoft.com/office/drawing/2014/main" id="{F7441B31-F817-39E1-4CA4-F47B9DD5DC77}"/>
                  </a:ext>
                </a:extLst>
              </p:cNvPr>
              <p:cNvSpPr/>
              <p:nvPr/>
            </p:nvSpPr>
            <p:spPr>
              <a:xfrm>
                <a:off x="9054000" y="2941200"/>
                <a:ext cx="1946880" cy="1773000"/>
              </a:xfrm>
              <a:prstGeom prst="ellipse">
                <a:avLst/>
              </a:prstGeom>
              <a:solidFill>
                <a:srgbClr val="AA52C5"/>
              </a:solidFill>
              <a:ln w="9525">
                <a:noFill/>
                <a:round/>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defTabSz="914400">
                  <a:lnSpc>
                    <a:spcPct val="100000"/>
                  </a:lnSpc>
                </a:pPr>
                <a:endParaRPr lang="fr-CA" sz="1800" b="0" strike="noStrike" spc="-1">
                  <a:solidFill>
                    <a:schemeClr val="dk1"/>
                  </a:solidFill>
                  <a:latin typeface="Calibri"/>
                </a:endParaRPr>
              </a:p>
            </p:txBody>
          </p:sp>
          <p:sp>
            <p:nvSpPr>
              <p:cNvPr id="12" name="AutoShape 10">
                <a:extLst>
                  <a:ext uri="{FF2B5EF4-FFF2-40B4-BE49-F238E27FC236}">
                    <a16:creationId xmlns:a16="http://schemas.microsoft.com/office/drawing/2014/main" id="{127D6EAA-AED2-C94A-9CA8-95EE48EAFA5B}"/>
                  </a:ext>
                </a:extLst>
              </p:cNvPr>
              <p:cNvSpPr/>
              <p:nvPr/>
            </p:nvSpPr>
            <p:spPr>
              <a:xfrm>
                <a:off x="9268520" y="3144808"/>
                <a:ext cx="1522440" cy="1274618"/>
              </a:xfrm>
              <a:prstGeom prst="star5">
                <a:avLst>
                  <a:gd name="adj" fmla="val 19098"/>
                  <a:gd name="hf" fmla="val 105146"/>
                  <a:gd name="vf" fmla="val 110557"/>
                </a:avLst>
              </a:prstGeom>
              <a:solidFill>
                <a:srgbClr val="FFCC00"/>
              </a:solidFill>
              <a:ln w="9525">
                <a:noFill/>
                <a:miter/>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defTabSz="914400">
                  <a:lnSpc>
                    <a:spcPct val="100000"/>
                  </a:lnSpc>
                </a:pPr>
                <a:endParaRPr lang="fr-CA" sz="1800" b="0" strike="noStrike" spc="-1">
                  <a:solidFill>
                    <a:schemeClr val="dk1"/>
                  </a:solidFill>
                  <a:latin typeface="Calibri"/>
                </a:endParaRPr>
              </a:p>
            </p:txBody>
          </p:sp>
          <p:sp>
            <p:nvSpPr>
              <p:cNvPr id="13" name="Line 13">
                <a:extLst>
                  <a:ext uri="{FF2B5EF4-FFF2-40B4-BE49-F238E27FC236}">
                    <a16:creationId xmlns:a16="http://schemas.microsoft.com/office/drawing/2014/main" id="{A89660B5-BFBC-E6EF-4C58-F22C57E5F841}"/>
                  </a:ext>
                </a:extLst>
              </p:cNvPr>
              <p:cNvSpPr/>
              <p:nvPr/>
            </p:nvSpPr>
            <p:spPr>
              <a:xfrm flipH="1">
                <a:off x="9268520" y="4018564"/>
                <a:ext cx="528623" cy="144605"/>
              </a:xfrm>
              <a:prstGeom prst="line">
                <a:avLst/>
              </a:prstGeom>
              <a:ln w="69850" cap="rnd">
                <a:solidFill>
                  <a:srgbClr val="000000"/>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fr-CA" sz="1800" b="0" strike="noStrike" spc="-1">
                  <a:solidFill>
                    <a:schemeClr val="dk1"/>
                  </a:solidFill>
                  <a:latin typeface="Calibri"/>
                </a:endParaRPr>
              </a:p>
            </p:txBody>
          </p:sp>
          <p:sp>
            <p:nvSpPr>
              <p:cNvPr id="14" name="Line 14">
                <a:extLst>
                  <a:ext uri="{FF2B5EF4-FFF2-40B4-BE49-F238E27FC236}">
                    <a16:creationId xmlns:a16="http://schemas.microsoft.com/office/drawing/2014/main" id="{8E3D2F0D-3A6B-21E3-2568-E6DD4C1DCD93}"/>
                  </a:ext>
                </a:extLst>
              </p:cNvPr>
              <p:cNvSpPr/>
              <p:nvPr/>
            </p:nvSpPr>
            <p:spPr>
              <a:xfrm flipH="1">
                <a:off x="8318880" y="3755404"/>
                <a:ext cx="1256882" cy="26036"/>
              </a:xfrm>
              <a:prstGeom prst="line">
                <a:avLst/>
              </a:prstGeom>
              <a:ln w="60325" cap="rnd">
                <a:solidFill>
                  <a:schemeClr val="bg1"/>
                </a:solidFill>
                <a:round/>
                <a:headEnd type="none"/>
                <a:tailEnd type="triangle" w="lg" len="lg"/>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fr-CA" sz="1800" b="0" strike="noStrike" spc="-1">
                  <a:solidFill>
                    <a:schemeClr val="dk1"/>
                  </a:solidFill>
                  <a:latin typeface="Calibri"/>
                </a:endParaRPr>
              </a:p>
            </p:txBody>
          </p:sp>
        </p:grpSp>
        <p:sp>
          <p:nvSpPr>
            <p:cNvPr id="9" name="Text Box 11">
              <a:extLst>
                <a:ext uri="{FF2B5EF4-FFF2-40B4-BE49-F238E27FC236}">
                  <a16:creationId xmlns:a16="http://schemas.microsoft.com/office/drawing/2014/main" id="{457CD507-7EE4-AC9F-166C-00E4490DBA7F}"/>
                </a:ext>
              </a:extLst>
            </p:cNvPr>
            <p:cNvSpPr/>
            <p:nvPr/>
          </p:nvSpPr>
          <p:spPr>
            <a:xfrm>
              <a:off x="9681680" y="3636836"/>
              <a:ext cx="756720" cy="38172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60120">
                <a:lnSpc>
                  <a:spcPct val="100000"/>
                </a:lnSpc>
                <a:spcBef>
                  <a:spcPts val="944"/>
                </a:spcBef>
              </a:pPr>
              <a:r>
                <a:rPr lang="fr-CA" sz="189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ZPD</a:t>
              </a:r>
              <a:endParaRPr lang="fr-FR" sz="189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grpSp>
    </p:spTree>
    <p:extLst>
      <p:ext uri="{BB962C8B-B14F-4D97-AF65-F5344CB8AC3E}">
        <p14:creationId xmlns:p14="http://schemas.microsoft.com/office/powerpoint/2010/main" val="943713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La différenciation pédagogique</a:t>
            </a:r>
            <a:endParaRPr lang="fr-FR"/>
          </a:p>
        </p:txBody>
      </p:sp>
      <p:sp>
        <p:nvSpPr>
          <p:cNvPr id="17" name="ZoneTexte 16">
            <a:extLst>
              <a:ext uri="{FF2B5EF4-FFF2-40B4-BE49-F238E27FC236}">
                <a16:creationId xmlns:a16="http://schemas.microsoft.com/office/drawing/2014/main" id="{6A2F86B1-989F-6913-6191-453874969A27}"/>
              </a:ext>
            </a:extLst>
          </p:cNvPr>
          <p:cNvSpPr txBox="1"/>
          <p:nvPr/>
        </p:nvSpPr>
        <p:spPr>
          <a:xfrm>
            <a:off x="2558948" y="1291905"/>
            <a:ext cx="7351476" cy="461665"/>
          </a:xfrm>
          <a:prstGeom prst="rect">
            <a:avLst/>
          </a:prstGeom>
          <a:noFill/>
        </p:spPr>
        <p:txBody>
          <a:bodyPr wrap="square" rtlCol="0">
            <a:spAutoFit/>
          </a:bodyPr>
          <a:lstStyle/>
          <a:p>
            <a:pPr algn="ctr"/>
            <a:r>
              <a:rPr lang="fr-FR" sz="2400" b="1">
                <a:solidFill>
                  <a:srgbClr val="0070C0"/>
                </a:solidFill>
                <a:latin typeface="Noto Sans" panose="020B0502040504020204" pitchFamily="34" charset="0"/>
                <a:ea typeface="Noto Sans" panose="020B0502040504020204" pitchFamily="34" charset="0"/>
                <a:cs typeface="Noto Sans" panose="020B0502040504020204" pitchFamily="34" charset="0"/>
              </a:rPr>
              <a:t>Premiers pas vers une pédagogie différenciée</a:t>
            </a:r>
          </a:p>
        </p:txBody>
      </p:sp>
      <p:sp>
        <p:nvSpPr>
          <p:cNvPr id="18" name="ZoneTexte 17">
            <a:extLst>
              <a:ext uri="{FF2B5EF4-FFF2-40B4-BE49-F238E27FC236}">
                <a16:creationId xmlns:a16="http://schemas.microsoft.com/office/drawing/2014/main" id="{603572D7-7560-8771-DEAD-C7C4D72B284B}"/>
              </a:ext>
            </a:extLst>
          </p:cNvPr>
          <p:cNvSpPr txBox="1"/>
          <p:nvPr/>
        </p:nvSpPr>
        <p:spPr>
          <a:xfrm>
            <a:off x="3185652" y="3064526"/>
            <a:ext cx="6945998" cy="830997"/>
          </a:xfrm>
          <a:prstGeom prst="rect">
            <a:avLst/>
          </a:prstGeom>
          <a:noFill/>
        </p:spPr>
        <p:txBody>
          <a:bodyPr wrap="square" rtlCol="0">
            <a:spAutoFit/>
          </a:bodyPr>
          <a:lstStyle/>
          <a:p>
            <a:r>
              <a:rPr lang="fr-FR" sz="1600">
                <a:solidFill>
                  <a:srgbClr val="FF0000"/>
                </a:solidFill>
                <a:latin typeface="Noto Sans" panose="020B0502040504020204" pitchFamily="34" charset="0"/>
                <a:ea typeface="Noto Sans" panose="020B0502040504020204" pitchFamily="34" charset="0"/>
                <a:cs typeface="Noto Sans" panose="020B0502040504020204" pitchFamily="34" charset="0"/>
              </a:rPr>
              <a:t>Note à l’attention de Micheline : la vidéo présente dans le diaporama original provoque un blocage de mon application PowerPoint. Il ne m’est donc pas possible de l’insérer dans cette diapo.</a:t>
            </a:r>
          </a:p>
        </p:txBody>
      </p:sp>
    </p:spTree>
    <p:extLst>
      <p:ext uri="{BB962C8B-B14F-4D97-AF65-F5344CB8AC3E}">
        <p14:creationId xmlns:p14="http://schemas.microsoft.com/office/powerpoint/2010/main" val="3586857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Différenciation pédagogique : explication</a:t>
            </a:r>
            <a:endParaRPr lang="fr-FR"/>
          </a:p>
        </p:txBody>
      </p:sp>
      <p:sp>
        <p:nvSpPr>
          <p:cNvPr id="18" name="ZoneTexte 17">
            <a:extLst>
              <a:ext uri="{FF2B5EF4-FFF2-40B4-BE49-F238E27FC236}">
                <a16:creationId xmlns:a16="http://schemas.microsoft.com/office/drawing/2014/main" id="{603572D7-7560-8771-DEAD-C7C4D72B284B}"/>
              </a:ext>
            </a:extLst>
          </p:cNvPr>
          <p:cNvSpPr txBox="1"/>
          <p:nvPr/>
        </p:nvSpPr>
        <p:spPr>
          <a:xfrm>
            <a:off x="3111910" y="2649027"/>
            <a:ext cx="6945998" cy="830997"/>
          </a:xfrm>
          <a:prstGeom prst="rect">
            <a:avLst/>
          </a:prstGeom>
          <a:noFill/>
        </p:spPr>
        <p:txBody>
          <a:bodyPr wrap="square" rtlCol="0">
            <a:spAutoFit/>
          </a:bodyPr>
          <a:lstStyle/>
          <a:p>
            <a:r>
              <a:rPr lang="fr-FR" sz="1600">
                <a:solidFill>
                  <a:srgbClr val="FF0000"/>
                </a:solidFill>
                <a:latin typeface="Noto Sans" panose="020B0502040504020204" pitchFamily="34" charset="0"/>
                <a:ea typeface="Noto Sans" panose="020B0502040504020204" pitchFamily="34" charset="0"/>
                <a:cs typeface="Noto Sans" panose="020B0502040504020204" pitchFamily="34" charset="0"/>
              </a:rPr>
              <a:t>Note à l’attention de Micheline : la vidéo présente dans le diaporama original provoque un blocage de mon application PowerPoint. Il ne m’est donc pas possible de l’insérer dans cette diapo.</a:t>
            </a:r>
          </a:p>
        </p:txBody>
      </p:sp>
    </p:spTree>
    <p:extLst>
      <p:ext uri="{BB962C8B-B14F-4D97-AF65-F5344CB8AC3E}">
        <p14:creationId xmlns:p14="http://schemas.microsoft.com/office/powerpoint/2010/main" val="1770522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Différenciation pédagogique</a:t>
            </a:r>
            <a:endParaRPr lang="fr-FR"/>
          </a:p>
        </p:txBody>
      </p:sp>
      <p:sp>
        <p:nvSpPr>
          <p:cNvPr id="6" name="ZoneTexte 5">
            <a:extLst>
              <a:ext uri="{FF2B5EF4-FFF2-40B4-BE49-F238E27FC236}">
                <a16:creationId xmlns:a16="http://schemas.microsoft.com/office/drawing/2014/main" id="{A1DB6855-00EB-E667-FC7A-0B2792A0D187}"/>
              </a:ext>
            </a:extLst>
          </p:cNvPr>
          <p:cNvSpPr txBox="1"/>
          <p:nvPr/>
        </p:nvSpPr>
        <p:spPr>
          <a:xfrm rot="852643">
            <a:off x="6807319" y="514714"/>
            <a:ext cx="1773846" cy="510778"/>
          </a:xfrm>
          <a:prstGeom prst="roundRect">
            <a:avLst/>
          </a:prstGeom>
          <a:solidFill>
            <a:schemeClr val="accent2"/>
          </a:solidFill>
          <a:effectLst>
            <a:outerShdw blurRad="50800" dist="38100" dir="2700000" algn="tl" rotWithShape="0">
              <a:prstClr val="black">
                <a:alpha val="40000"/>
              </a:prstClr>
            </a:outerShdw>
          </a:effectLst>
        </p:spPr>
        <p:txBody>
          <a:bodyPr wrap="square" rtlCol="0">
            <a:spAutoFit/>
          </a:bodyPr>
          <a:lstStyle/>
          <a:p>
            <a:pPr algn="ctr">
              <a:spcAft>
                <a:spcPts val="600"/>
              </a:spcAft>
            </a:pPr>
            <a:r>
              <a:rPr lang="fr-CA" sz="2400" b="1" dirty="0">
                <a:solidFill>
                  <a:srgbClr val="FF0000"/>
                </a:solidFill>
                <a:latin typeface="Noto Sans" panose="020B0502040504020204" pitchFamily="34" charset="0"/>
                <a:ea typeface="Noto Sans" panose="020B0502040504020204" pitchFamily="34" charset="0"/>
                <a:cs typeface="Noto Sans" panose="020B0502040504020204" pitchFamily="34" charset="0"/>
              </a:rPr>
              <a:t>CORRIGÉ</a:t>
            </a:r>
          </a:p>
        </p:txBody>
      </p:sp>
      <p:sp>
        <p:nvSpPr>
          <p:cNvPr id="7" name="ZoneTexte 6">
            <a:extLst>
              <a:ext uri="{FF2B5EF4-FFF2-40B4-BE49-F238E27FC236}">
                <a16:creationId xmlns:a16="http://schemas.microsoft.com/office/drawing/2014/main" id="{A75524FD-B527-4C1F-3449-015E1DD9727E}"/>
              </a:ext>
            </a:extLst>
          </p:cNvPr>
          <p:cNvSpPr/>
          <p:nvPr/>
        </p:nvSpPr>
        <p:spPr>
          <a:xfrm>
            <a:off x="2075607" y="1516138"/>
            <a:ext cx="8642624" cy="429202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defTabSz="914400">
              <a:spcBef>
                <a:spcPts val="600"/>
              </a:spcBef>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Les diversités des apprenants sont nombreuses : on compte notamment les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champs d’intérêts</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et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habiletés</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de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forces</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et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besoins</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et même certaines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incapacités</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defTabSz="914400">
              <a:spcBef>
                <a:spcPts val="600"/>
              </a:spcBef>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La différenciation pédagogique prend en compte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le rythme d’apprentissage</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et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les manières d’apprendre </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de chacun.</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defTabSz="914400">
              <a:spcBef>
                <a:spcPts val="600"/>
              </a:spcBef>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Elle a pour but que les élèves aient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plusieurs occasions d’explorer les concepts</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de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comprendre les idées</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et de démontrer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ce qu’ils savent</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et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ce qu’ils comprennent</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defTabSz="914400">
              <a:spcBef>
                <a:spcPts val="600"/>
              </a:spcBef>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La différenciation peut se faire sous plusieurs formes : l’enseignant peut fournir des tâches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à difficultés variables </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ou différents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niveaux de soutien</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selon les besoins des élèves.</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defTabSz="914400">
              <a:spcBef>
                <a:spcPts val="600"/>
              </a:spcBef>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La différenciation peut influencer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l’organisation de l’espace physique de la classe</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le choix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des ressources d’apprentissage</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la manière dont l’enseignement est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planifié</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et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assuré</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et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la manière d’évaluer</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defTabSz="914400">
              <a:spcBef>
                <a:spcPts val="600"/>
              </a:spcBef>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La clé de la différenciation est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de bien connaître ses élèves</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et d’employer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une variété de stratégies d’enseignement</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defTabSz="914400">
              <a:spcBef>
                <a:spcPts val="600"/>
              </a:spcBef>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Une autre caractéristique de la différenciation pédagogique est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l’utilisation de groupes flexibles</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qui permettent à l’élève de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changer de groupe de travail souvent</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defTabSz="914400">
              <a:spcBef>
                <a:spcPts val="600"/>
              </a:spcBef>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La différenciation profite principalement à quatre groupes d’élèves : ceux ayant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une incapacité</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les étudiants ayant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un besoin en francisation</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les élèves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doués</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et les élèves à </a:t>
            </a:r>
            <a:r>
              <a:rPr lang="fr-FR" sz="1400" b="0" strike="noStrike" spc="-1">
                <a:solidFill>
                  <a:srgbClr val="FF0000"/>
                </a:solidFill>
                <a:latin typeface="Noto Sans" panose="020B0502040504020204" pitchFamily="34" charset="0"/>
                <a:ea typeface="Noto Sans" panose="020B0502040504020204" pitchFamily="34" charset="0"/>
                <a:cs typeface="Noto Sans" panose="020B0502040504020204" pitchFamily="34" charset="0"/>
              </a:rPr>
              <a:t>risque de décrochage</a:t>
            </a: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904447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Pourquoi différencier ?</a:t>
            </a:r>
          </a:p>
        </p:txBody>
      </p:sp>
      <p:sp>
        <p:nvSpPr>
          <p:cNvPr id="7" name="ZoneTexte 6">
            <a:extLst>
              <a:ext uri="{FF2B5EF4-FFF2-40B4-BE49-F238E27FC236}">
                <a16:creationId xmlns:a16="http://schemas.microsoft.com/office/drawing/2014/main" id="{A75524FD-B527-4C1F-3449-015E1DD9727E}"/>
              </a:ext>
            </a:extLst>
          </p:cNvPr>
          <p:cNvSpPr/>
          <p:nvPr/>
        </p:nvSpPr>
        <p:spPr>
          <a:xfrm>
            <a:off x="2119352" y="1663010"/>
            <a:ext cx="8602726" cy="363402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20000"/>
              </a:lnSpc>
              <a:spcAft>
                <a:spcPts val="1200"/>
              </a:spcAft>
            </a:pPr>
            <a:r>
              <a:rPr lang="fr-FR"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La différenciation pédagogique a pour but </a:t>
            </a:r>
            <a:br>
              <a:rPr lang="fr-FR"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FR"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de favoriser l’apprentissage de tous les élèves.</a:t>
            </a:r>
          </a:p>
          <a:p>
            <a:pPr marL="270000" indent="-270000">
              <a:lnSpc>
                <a:spcPct val="120000"/>
              </a:lnSpc>
              <a:spcBef>
                <a:spcPts val="6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Rendre la tâche accessible à l’élève.</a:t>
            </a:r>
          </a:p>
          <a:p>
            <a:pPr marL="270000" indent="-270000">
              <a:lnSpc>
                <a:spcPct val="120000"/>
              </a:lnSpc>
              <a:spcBef>
                <a:spcPts val="6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Permettre l’atteinte d’objectifs cognitifs, méthodologiques ou comportementaux.</a:t>
            </a:r>
          </a:p>
          <a:p>
            <a:pPr marL="270000" indent="-270000">
              <a:lnSpc>
                <a:spcPct val="120000"/>
              </a:lnSpc>
              <a:spcBef>
                <a:spcPts val="6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Motiver l’élève à apprendre.</a:t>
            </a:r>
          </a:p>
          <a:p>
            <a:pPr algn="r" defTabSz="914400">
              <a:lnSpc>
                <a:spcPct val="120000"/>
              </a:lnSpc>
              <a:spcBef>
                <a:spcPts val="600"/>
              </a:spcBef>
            </a:pPr>
            <a:r>
              <a:rPr lang="fr-FR" sz="16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(Durand et Chouinard, 2012) </a:t>
            </a:r>
          </a:p>
        </p:txBody>
      </p:sp>
    </p:spTree>
    <p:extLst>
      <p:ext uri="{BB962C8B-B14F-4D97-AF65-F5344CB8AC3E}">
        <p14:creationId xmlns:p14="http://schemas.microsoft.com/office/powerpoint/2010/main" val="3248888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Quand différencier ?</a:t>
            </a:r>
          </a:p>
        </p:txBody>
      </p:sp>
      <p:sp>
        <p:nvSpPr>
          <p:cNvPr id="7" name="ZoneTexte 6">
            <a:extLst>
              <a:ext uri="{FF2B5EF4-FFF2-40B4-BE49-F238E27FC236}">
                <a16:creationId xmlns:a16="http://schemas.microsoft.com/office/drawing/2014/main" id="{A75524FD-B527-4C1F-3449-015E1DD9727E}"/>
              </a:ext>
            </a:extLst>
          </p:cNvPr>
          <p:cNvSpPr/>
          <p:nvPr/>
        </p:nvSpPr>
        <p:spPr>
          <a:xfrm>
            <a:off x="2296333" y="2109173"/>
            <a:ext cx="8602726" cy="263965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20000"/>
              </a:lnSpc>
              <a:spcAft>
                <a:spcPts val="1200"/>
              </a:spcAft>
            </a:pPr>
            <a:r>
              <a:rPr lang="fr-FR"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Une démarche de différenciation pédagogique s’amorce donc lorsqu’un enseignant est confronté à un apprentissage non optimal </a:t>
            </a:r>
            <a:br>
              <a:rPr lang="fr-FR"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FR"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chez un élève, un sous-groupe d’élèves </a:t>
            </a:r>
            <a:br>
              <a:rPr lang="fr-FR"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FR"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ou un groupe d’élèves.</a:t>
            </a:r>
          </a:p>
        </p:txBody>
      </p:sp>
    </p:spTree>
    <p:extLst>
      <p:ext uri="{BB962C8B-B14F-4D97-AF65-F5344CB8AC3E}">
        <p14:creationId xmlns:p14="http://schemas.microsoft.com/office/powerpoint/2010/main" val="3111385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20</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Différenciation pédagogique</a:t>
            </a:r>
            <a:endParaRPr lang="fr-FR"/>
          </a:p>
        </p:txBody>
      </p:sp>
      <p:sp>
        <p:nvSpPr>
          <p:cNvPr id="6" name="ZoneTexte 6">
            <a:extLst>
              <a:ext uri="{FF2B5EF4-FFF2-40B4-BE49-F238E27FC236}">
                <a16:creationId xmlns:a16="http://schemas.microsoft.com/office/drawing/2014/main" id="{920AAE2E-17F9-BC39-150E-029D81CED419}"/>
              </a:ext>
            </a:extLst>
          </p:cNvPr>
          <p:cNvSpPr/>
          <p:nvPr/>
        </p:nvSpPr>
        <p:spPr>
          <a:xfrm>
            <a:off x="1735894" y="1555897"/>
            <a:ext cx="9708854" cy="384825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20000"/>
              </a:lnSpc>
              <a:spcAft>
                <a:spcPts val="1200"/>
              </a:spcAft>
            </a:pPr>
            <a:r>
              <a:rPr lang="fr-FR"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Quelles sont les conditions gagnantes pour mettre </a:t>
            </a:r>
            <a:br>
              <a:rPr lang="fr-FR"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FR"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en œuvre la différenciation pédagogique ?</a:t>
            </a:r>
          </a:p>
          <a:p>
            <a:pPr marL="270000" indent="-270000">
              <a:lnSpc>
                <a:spcPct val="120000"/>
              </a:lnSpc>
              <a:spcBef>
                <a:spcPts val="6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Planifier la différenciation</a:t>
            </a:r>
          </a:p>
          <a:p>
            <a:pPr marL="270000" indent="-270000">
              <a:lnSpc>
                <a:spcPct val="120000"/>
              </a:lnSpc>
              <a:spcBef>
                <a:spcPts val="6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Placer l’élève dans sa zone proximale de développement</a:t>
            </a:r>
          </a:p>
          <a:p>
            <a:pPr marL="270000" indent="-270000">
              <a:lnSpc>
                <a:spcPct val="120000"/>
              </a:lnSpc>
              <a:spcBef>
                <a:spcPts val="6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Favoriser les échanges entre pairs</a:t>
            </a:r>
          </a:p>
          <a:p>
            <a:pPr marL="270000" indent="-270000">
              <a:lnSpc>
                <a:spcPct val="120000"/>
              </a:lnSpc>
              <a:spcBef>
                <a:spcPts val="6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Développer la coopération entre les enseignants</a:t>
            </a:r>
          </a:p>
          <a:p>
            <a:pPr marL="270000" indent="-270000">
              <a:lnSpc>
                <a:spcPct val="120000"/>
              </a:lnSpc>
              <a:spcBef>
                <a:spcPts val="6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Planifier la différenciation</a:t>
            </a:r>
          </a:p>
        </p:txBody>
      </p:sp>
    </p:spTree>
    <p:extLst>
      <p:ext uri="{BB962C8B-B14F-4D97-AF65-F5344CB8AC3E}">
        <p14:creationId xmlns:p14="http://schemas.microsoft.com/office/powerpoint/2010/main" val="2575532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21</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Types de différenciation </a:t>
            </a:r>
            <a:endParaRPr lang="fr-FR"/>
          </a:p>
        </p:txBody>
      </p:sp>
      <p:graphicFrame>
        <p:nvGraphicFramePr>
          <p:cNvPr id="19" name="Tableau 18">
            <a:extLst>
              <a:ext uri="{FF2B5EF4-FFF2-40B4-BE49-F238E27FC236}">
                <a16:creationId xmlns:a16="http://schemas.microsoft.com/office/drawing/2014/main" id="{91274939-6AD1-9B51-7408-C91162998FD8}"/>
              </a:ext>
            </a:extLst>
          </p:cNvPr>
          <p:cNvGraphicFramePr>
            <a:graphicFrameLocks noGrp="1"/>
          </p:cNvGraphicFramePr>
          <p:nvPr>
            <p:extLst>
              <p:ext uri="{D42A27DB-BD31-4B8C-83A1-F6EECF244321}">
                <p14:modId xmlns:p14="http://schemas.microsoft.com/office/powerpoint/2010/main" val="2097915347"/>
              </p:ext>
            </p:extLst>
          </p:nvPr>
        </p:nvGraphicFramePr>
        <p:xfrm>
          <a:off x="3008671" y="1569703"/>
          <a:ext cx="6681020" cy="3718593"/>
        </p:xfrm>
        <a:graphic>
          <a:graphicData uri="http://schemas.openxmlformats.org/drawingml/2006/table">
            <a:tbl>
              <a:tblPr>
                <a:effectLst>
                  <a:outerShdw blurRad="76200" dir="13500000" sy="23000" kx="1200000" algn="br" rotWithShape="0">
                    <a:prstClr val="black">
                      <a:alpha val="6412"/>
                    </a:prstClr>
                  </a:outerShdw>
                </a:effectLst>
                <a:tableStyleId>{F5AB1C69-6EDB-4FF4-983F-18BD219EF322}</a:tableStyleId>
              </a:tblPr>
              <a:tblGrid>
                <a:gridCol w="2213771">
                  <a:extLst>
                    <a:ext uri="{9D8B030D-6E8A-4147-A177-3AD203B41FA5}">
                      <a16:colId xmlns:a16="http://schemas.microsoft.com/office/drawing/2014/main" val="858734301"/>
                    </a:ext>
                  </a:extLst>
                </a:gridCol>
                <a:gridCol w="4467249">
                  <a:extLst>
                    <a:ext uri="{9D8B030D-6E8A-4147-A177-3AD203B41FA5}">
                      <a16:colId xmlns:a16="http://schemas.microsoft.com/office/drawing/2014/main" val="2483529868"/>
                    </a:ext>
                  </a:extLst>
                </a:gridCol>
              </a:tblGrid>
              <a:tr h="1239531">
                <a:tc>
                  <a:txBody>
                    <a:bodyPr/>
                    <a:lstStyle/>
                    <a:p>
                      <a:pPr algn="ctr"/>
                      <a:r>
                        <a:rPr lang="fr-FR" sz="2400" b="1">
                          <a:solidFill>
                            <a:srgbClr val="7030A0"/>
                          </a:solidFill>
                          <a:latin typeface="Noto Sans" panose="020B0502040504020204" pitchFamily="34" charset="0"/>
                          <a:ea typeface="Noto Sans" panose="020B0502040504020204" pitchFamily="34" charset="0"/>
                          <a:cs typeface="Noto Sans" panose="020B0502040504020204" pitchFamily="34" charset="0"/>
                        </a:rPr>
                        <a:t>Gillig</a:t>
                      </a:r>
                      <a:br>
                        <a:rPr lang="fr-FR">
                          <a:latin typeface="Noto Sans" panose="020B0502040504020204" pitchFamily="34" charset="0"/>
                          <a:ea typeface="Noto Sans" panose="020B0502040504020204" pitchFamily="34" charset="0"/>
                          <a:cs typeface="Noto Sans" panose="020B0502040504020204" pitchFamily="34" charset="0"/>
                        </a:rPr>
                      </a:br>
                      <a:r>
                        <a:rPr lang="fr-FR">
                          <a:latin typeface="Noto Sans" panose="020B0502040504020204" pitchFamily="34" charset="0"/>
                          <a:ea typeface="Noto Sans" panose="020B0502040504020204" pitchFamily="34" charset="0"/>
                          <a:cs typeface="Noto Sans" panose="020B0502040504020204" pitchFamily="34" charset="0"/>
                        </a:rPr>
                        <a:t>(1999)</a:t>
                      </a:r>
                    </a:p>
                  </a:txBody>
                  <a:tcPr anchor="ctr">
                    <a:lnL w="12700" cmpd="sng">
                      <a:noFill/>
                    </a:lnL>
                    <a:lnR w="38100" cap="flat" cmpd="sng" algn="ctr">
                      <a:noFill/>
                      <a:prstDash val="solid"/>
                      <a:round/>
                      <a:headEnd type="none" w="med" len="med"/>
                      <a:tailEnd type="none" w="med" len="med"/>
                    </a:lnR>
                    <a:lnT w="12700" cmpd="sng">
                      <a:noFill/>
                    </a:lnT>
                    <a:lnB w="381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marL="285750" indent="-285750" algn="l">
                        <a:buClr>
                          <a:srgbClr val="FFC000"/>
                        </a:buClr>
                        <a:buFont typeface="Wingdings" pitchFamily="2" charset="2"/>
                        <a:buChar char="§"/>
                      </a:pPr>
                      <a:r>
                        <a:rPr lang="fr-FR" sz="2000">
                          <a:latin typeface="Noto Sans" panose="020B0502040504020204" pitchFamily="34" charset="0"/>
                          <a:ea typeface="Noto Sans" panose="020B0502040504020204" pitchFamily="34" charset="0"/>
                          <a:cs typeface="Noto Sans" panose="020B0502040504020204" pitchFamily="34" charset="0"/>
                        </a:rPr>
                        <a:t>simultanée et successive</a:t>
                      </a:r>
                    </a:p>
                    <a:p>
                      <a:pPr marL="285750" indent="-285750" algn="l">
                        <a:buClr>
                          <a:srgbClr val="FFC000"/>
                        </a:buClr>
                        <a:buFont typeface="Wingdings" pitchFamily="2" charset="2"/>
                        <a:buChar char="§"/>
                      </a:pPr>
                      <a:r>
                        <a:rPr lang="fr-FR" sz="2000">
                          <a:latin typeface="Noto Sans" panose="020B0502040504020204" pitchFamily="34" charset="0"/>
                          <a:ea typeface="Noto Sans" panose="020B0502040504020204" pitchFamily="34" charset="0"/>
                          <a:cs typeface="Noto Sans" panose="020B0502040504020204" pitchFamily="34" charset="0"/>
                        </a:rPr>
                        <a:t>alternative</a:t>
                      </a:r>
                    </a:p>
                  </a:txBody>
                  <a:tcPr anchor="ctr">
                    <a:lnL w="38100" cap="flat" cmpd="sng" algn="ctr">
                      <a:noFill/>
                      <a:prstDash val="solid"/>
                      <a:round/>
                      <a:headEnd type="none" w="med" len="med"/>
                      <a:tailEnd type="none" w="med" len="med"/>
                    </a:lnL>
                    <a:lnR w="12700" cmpd="sng">
                      <a:noFill/>
                    </a:lnR>
                    <a:lnT w="12700" cmpd="sng">
                      <a:noFill/>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073702794"/>
                  </a:ext>
                </a:extLst>
              </a:tr>
              <a:tr h="1239531">
                <a:tc>
                  <a:txBody>
                    <a:bodyPr/>
                    <a:lstStyle/>
                    <a:p>
                      <a:pPr algn="ctr"/>
                      <a:r>
                        <a:rPr lang="fr-FR" sz="2400" b="1">
                          <a:solidFill>
                            <a:srgbClr val="7030A0"/>
                          </a:solidFill>
                          <a:latin typeface="Noto Sans" panose="020B0502040504020204" pitchFamily="34" charset="0"/>
                          <a:ea typeface="Noto Sans" panose="020B0502040504020204" pitchFamily="34" charset="0"/>
                          <a:cs typeface="Noto Sans" panose="020B0502040504020204" pitchFamily="34" charset="0"/>
                        </a:rPr>
                        <a:t>Tomlinson</a:t>
                      </a:r>
                      <a:r>
                        <a:rPr lang="fr-FR">
                          <a:latin typeface="Noto Sans" panose="020B0502040504020204" pitchFamily="34" charset="0"/>
                          <a:ea typeface="Noto Sans" panose="020B0502040504020204" pitchFamily="34" charset="0"/>
                          <a:cs typeface="Noto Sans" panose="020B0502040504020204" pitchFamily="34" charset="0"/>
                        </a:rPr>
                        <a:t> </a:t>
                      </a:r>
                      <a:br>
                        <a:rPr lang="fr-FR">
                          <a:latin typeface="Noto Sans" panose="020B0502040504020204" pitchFamily="34" charset="0"/>
                          <a:ea typeface="Noto Sans" panose="020B0502040504020204" pitchFamily="34" charset="0"/>
                          <a:cs typeface="Noto Sans" panose="020B0502040504020204" pitchFamily="34" charset="0"/>
                        </a:rPr>
                      </a:br>
                      <a:r>
                        <a:rPr lang="fr-FR">
                          <a:latin typeface="Noto Sans" panose="020B0502040504020204" pitchFamily="34" charset="0"/>
                          <a:ea typeface="Noto Sans" panose="020B0502040504020204" pitchFamily="34" charset="0"/>
                          <a:cs typeface="Noto Sans" panose="020B0502040504020204" pitchFamily="34" charset="0"/>
                        </a:rPr>
                        <a:t>(2004)</a:t>
                      </a:r>
                    </a:p>
                  </a:txBody>
                  <a:tcPr anchor="ctr">
                    <a:lnL w="12700" cmpd="sng">
                      <a:noFill/>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marL="285750" indent="-285750" algn="l">
                        <a:buClr>
                          <a:srgbClr val="FFC000"/>
                        </a:buClr>
                        <a:buFont typeface="Wingdings" pitchFamily="2" charset="2"/>
                        <a:buChar char="§"/>
                      </a:pPr>
                      <a:r>
                        <a:rPr lang="fr-FR" sz="2000">
                          <a:latin typeface="Noto Sans" panose="020B0502040504020204" pitchFamily="34" charset="0"/>
                          <a:ea typeface="Noto Sans" panose="020B0502040504020204" pitchFamily="34" charset="0"/>
                          <a:cs typeface="Noto Sans" panose="020B0502040504020204" pitchFamily="34" charset="0"/>
                        </a:rPr>
                        <a:t>centrée sur les habiletés</a:t>
                      </a:r>
                    </a:p>
                    <a:p>
                      <a:pPr marL="285750" indent="-285750" algn="l">
                        <a:buClr>
                          <a:srgbClr val="FFC000"/>
                        </a:buClr>
                        <a:buFont typeface="Wingdings" pitchFamily="2" charset="2"/>
                        <a:buChar char="§"/>
                      </a:pPr>
                      <a:r>
                        <a:rPr lang="fr-FR" sz="2000">
                          <a:latin typeface="Noto Sans" panose="020B0502040504020204" pitchFamily="34" charset="0"/>
                          <a:ea typeface="Noto Sans" panose="020B0502040504020204" pitchFamily="34" charset="0"/>
                          <a:cs typeface="Noto Sans" panose="020B0502040504020204" pitchFamily="34" charset="0"/>
                        </a:rPr>
                        <a:t>basée sur les concepts</a:t>
                      </a:r>
                    </a:p>
                  </a:txBody>
                  <a:tcPr anchor="ctr">
                    <a:lnL w="38100" cap="flat" cmpd="sng" algn="ctr">
                      <a:noFill/>
                      <a:prstDash val="solid"/>
                      <a:round/>
                      <a:headEnd type="none" w="med" len="med"/>
                      <a:tailEnd type="none" w="med" len="med"/>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128757563"/>
                  </a:ext>
                </a:extLst>
              </a:tr>
              <a:tr h="1239531">
                <a:tc>
                  <a:txBody>
                    <a:bodyPr/>
                    <a:lstStyle/>
                    <a:p>
                      <a:pPr algn="ctr"/>
                      <a:r>
                        <a:rPr lang="fr-FR" sz="2400" b="1">
                          <a:solidFill>
                            <a:srgbClr val="7030A0"/>
                          </a:solidFill>
                          <a:latin typeface="Noto Sans" panose="020B0502040504020204" pitchFamily="34" charset="0"/>
                          <a:ea typeface="Noto Sans" panose="020B0502040504020204" pitchFamily="34" charset="0"/>
                          <a:cs typeface="Noto Sans" panose="020B0502040504020204" pitchFamily="34" charset="0"/>
                        </a:rPr>
                        <a:t>Meirieu</a:t>
                      </a:r>
                      <a:r>
                        <a:rPr lang="fr-FR">
                          <a:latin typeface="Noto Sans" panose="020B0502040504020204" pitchFamily="34" charset="0"/>
                          <a:ea typeface="Noto Sans" panose="020B0502040504020204" pitchFamily="34" charset="0"/>
                          <a:cs typeface="Noto Sans" panose="020B0502040504020204" pitchFamily="34" charset="0"/>
                        </a:rPr>
                        <a:t> </a:t>
                      </a:r>
                      <a:br>
                        <a:rPr lang="fr-FR">
                          <a:latin typeface="Noto Sans" panose="020B0502040504020204" pitchFamily="34" charset="0"/>
                          <a:ea typeface="Noto Sans" panose="020B0502040504020204" pitchFamily="34" charset="0"/>
                          <a:cs typeface="Noto Sans" panose="020B0502040504020204" pitchFamily="34" charset="0"/>
                        </a:rPr>
                      </a:br>
                      <a:r>
                        <a:rPr lang="fr-FR">
                          <a:latin typeface="Noto Sans" panose="020B0502040504020204" pitchFamily="34" charset="0"/>
                          <a:ea typeface="Noto Sans" panose="020B0502040504020204" pitchFamily="34" charset="0"/>
                          <a:cs typeface="Noto Sans" panose="020B0502040504020204" pitchFamily="34" charset="0"/>
                        </a:rPr>
                        <a:t>(1984)</a:t>
                      </a:r>
                    </a:p>
                  </a:txBody>
                  <a:tcPr anchor="ctr">
                    <a:lnL w="12700" cmpd="sng">
                      <a:noFill/>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mpd="sng">
                      <a:noFill/>
                    </a:lnB>
                    <a:solidFill>
                      <a:schemeClr val="accent2">
                        <a:lumMod val="20000"/>
                        <a:lumOff val="80000"/>
                      </a:schemeClr>
                    </a:solidFill>
                  </a:tcPr>
                </a:tc>
                <a:tc>
                  <a:txBody>
                    <a:bodyPr/>
                    <a:lstStyle/>
                    <a:p>
                      <a:pPr marL="285750" indent="-285750" algn="l">
                        <a:buClr>
                          <a:srgbClr val="FFC000"/>
                        </a:buClr>
                        <a:buFont typeface="Wingdings" pitchFamily="2" charset="2"/>
                        <a:buChar char="§"/>
                      </a:pPr>
                      <a:r>
                        <a:rPr lang="fr-FR" sz="2000">
                          <a:latin typeface="Noto Sans" panose="020B0502040504020204" pitchFamily="34" charset="0"/>
                          <a:ea typeface="Noto Sans" panose="020B0502040504020204" pitchFamily="34" charset="0"/>
                          <a:cs typeface="Noto Sans" panose="020B0502040504020204" pitchFamily="34" charset="0"/>
                        </a:rPr>
                        <a:t>des techniques, </a:t>
                      </a:r>
                    </a:p>
                    <a:p>
                      <a:pPr marL="285750" indent="-285750" algn="l">
                        <a:buClr>
                          <a:srgbClr val="FFC000"/>
                        </a:buClr>
                        <a:buFont typeface="Wingdings" pitchFamily="2" charset="2"/>
                        <a:buChar char="§"/>
                      </a:pPr>
                      <a:r>
                        <a:rPr lang="fr-FR" sz="2000">
                          <a:latin typeface="Noto Sans" panose="020B0502040504020204" pitchFamily="34" charset="0"/>
                          <a:ea typeface="Noto Sans" panose="020B0502040504020204" pitchFamily="34" charset="0"/>
                          <a:cs typeface="Noto Sans" panose="020B0502040504020204" pitchFamily="34" charset="0"/>
                        </a:rPr>
                        <a:t>des stratégies d’apprentissage,</a:t>
                      </a:r>
                    </a:p>
                    <a:p>
                      <a:pPr marL="285750" indent="-285750" algn="l">
                        <a:buClr>
                          <a:srgbClr val="FFC000"/>
                        </a:buClr>
                        <a:buFont typeface="Wingdings" pitchFamily="2" charset="2"/>
                        <a:buChar char="§"/>
                      </a:pPr>
                      <a:r>
                        <a:rPr lang="fr-FR" sz="2000">
                          <a:latin typeface="Noto Sans" panose="020B0502040504020204" pitchFamily="34" charset="0"/>
                          <a:ea typeface="Noto Sans" panose="020B0502040504020204" pitchFamily="34" charset="0"/>
                          <a:cs typeface="Noto Sans" panose="020B0502040504020204" pitchFamily="34" charset="0"/>
                        </a:rPr>
                        <a:t>des regroupements d’élèves</a:t>
                      </a:r>
                    </a:p>
                  </a:txBody>
                  <a:tcPr anchor="ctr">
                    <a:lnL w="38100" cap="flat" cmpd="sng" algn="ctr">
                      <a:noFill/>
                      <a:prstDash val="solid"/>
                      <a:round/>
                      <a:headEnd type="none" w="med" len="med"/>
                      <a:tailEnd type="none" w="med" len="med"/>
                    </a:lnL>
                    <a:lnR w="12700" cmpd="sng">
                      <a:noFill/>
                    </a:lnR>
                    <a:lnT w="38100" cap="flat" cmpd="sng" algn="ctr">
                      <a:solidFill>
                        <a:schemeClr val="bg1"/>
                      </a:solidFill>
                      <a:prstDash val="solid"/>
                      <a:round/>
                      <a:headEnd type="none" w="med" len="med"/>
                      <a:tailEnd type="none" w="med" len="med"/>
                    </a:lnT>
                    <a:lnB w="12700" cmpd="sng">
                      <a:noFill/>
                    </a:lnB>
                    <a:solidFill>
                      <a:schemeClr val="accent2">
                        <a:lumMod val="20000"/>
                        <a:lumOff val="80000"/>
                      </a:schemeClr>
                    </a:solidFill>
                  </a:tcPr>
                </a:tc>
                <a:extLst>
                  <a:ext uri="{0D108BD9-81ED-4DB2-BD59-A6C34878D82A}">
                    <a16:rowId xmlns:a16="http://schemas.microsoft.com/office/drawing/2014/main" val="4135713416"/>
                  </a:ext>
                </a:extLst>
              </a:tr>
            </a:tbl>
          </a:graphicData>
        </a:graphic>
      </p:graphicFrame>
    </p:spTree>
    <p:extLst>
      <p:ext uri="{BB962C8B-B14F-4D97-AF65-F5344CB8AC3E}">
        <p14:creationId xmlns:p14="http://schemas.microsoft.com/office/powerpoint/2010/main" val="4178347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51BB3B7-355F-B14F-EDD0-4098710B3C0D}"/>
              </a:ext>
            </a:extLst>
          </p:cNvPr>
          <p:cNvSpPr>
            <a:spLocks noGrp="1"/>
          </p:cNvSpPr>
          <p:nvPr>
            <p:ph type="sldNum" sz="quarter" idx="12"/>
          </p:nvPr>
        </p:nvSpPr>
        <p:spPr/>
        <p:txBody>
          <a:bodyPr/>
          <a:lstStyle/>
          <a:p>
            <a:fld id="{055BF32D-CF4B-1B43-8AA7-7C8BB1DDF0EC}" type="slidenum">
              <a:rPr lang="fr-FR" smtClean="0"/>
              <a:pPr/>
              <a:t>22</a:t>
            </a:fld>
            <a:endParaRPr lang="fr-FR" dirty="0"/>
          </a:p>
        </p:txBody>
      </p:sp>
      <p:sp>
        <p:nvSpPr>
          <p:cNvPr id="3" name="Espace réservé du pied de page 2">
            <a:extLst>
              <a:ext uri="{FF2B5EF4-FFF2-40B4-BE49-F238E27FC236}">
                <a16:creationId xmlns:a16="http://schemas.microsoft.com/office/drawing/2014/main" id="{D0FF0E15-5B2E-C86E-3051-2500408BAF66}"/>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4" name="Titre 3">
            <a:extLst>
              <a:ext uri="{FF2B5EF4-FFF2-40B4-BE49-F238E27FC236}">
                <a16:creationId xmlns:a16="http://schemas.microsoft.com/office/drawing/2014/main" id="{F922339B-80F5-C355-3C80-68341C479B16}"/>
              </a:ext>
            </a:extLst>
          </p:cNvPr>
          <p:cNvSpPr>
            <a:spLocks noGrp="1"/>
          </p:cNvSpPr>
          <p:nvPr>
            <p:ph type="title"/>
          </p:nvPr>
        </p:nvSpPr>
        <p:spPr>
          <a:xfrm>
            <a:off x="338195" y="1554480"/>
            <a:ext cx="3398156" cy="3674225"/>
          </a:xfrm>
        </p:spPr>
        <p:txBody>
          <a:bodyPr/>
          <a:lstStyle/>
          <a:p>
            <a:r>
              <a:rPr lang="fr-FR" sz="4000">
                <a:solidFill>
                  <a:srgbClr val="FFC000"/>
                </a:solidFill>
              </a:rPr>
              <a:t>Activité 3</a:t>
            </a:r>
            <a:br>
              <a:rPr lang="fr-FR"/>
            </a:br>
            <a:r>
              <a:rPr lang="fr-FR"/>
              <a:t>Quel </a:t>
            </a:r>
            <a:br>
              <a:rPr lang="fr-FR"/>
            </a:br>
            <a:r>
              <a:rPr lang="fr-FR"/>
              <a:t>dispositif ?</a:t>
            </a:r>
          </a:p>
        </p:txBody>
      </p:sp>
      <p:sp>
        <p:nvSpPr>
          <p:cNvPr id="6" name="Espace réservé du texte 4">
            <a:extLst>
              <a:ext uri="{FF2B5EF4-FFF2-40B4-BE49-F238E27FC236}">
                <a16:creationId xmlns:a16="http://schemas.microsoft.com/office/drawing/2014/main" id="{6909AB02-0FB6-7431-7BA2-1FA8511CC290}"/>
              </a:ext>
            </a:extLst>
          </p:cNvPr>
          <p:cNvSpPr>
            <a:spLocks noGrp="1"/>
          </p:cNvSpPr>
          <p:nvPr>
            <p:ph type="body" sz="quarter" idx="13"/>
          </p:nvPr>
        </p:nvSpPr>
        <p:spPr>
          <a:xfrm>
            <a:off x="4968612" y="1554480"/>
            <a:ext cx="6122175" cy="4276367"/>
          </a:xfrm>
        </p:spPr>
        <p:txBody>
          <a:bodyPr>
            <a:noAutofit/>
          </a:bodyPr>
          <a:lstStyle/>
          <a:p>
            <a:r>
              <a:rPr lang="fr-FR" b="1">
                <a:solidFill>
                  <a:srgbClr val="0070C0"/>
                </a:solidFill>
              </a:rPr>
              <a:t>La différenciation pédagogique peut se vivre par la mise en place </a:t>
            </a:r>
            <a:br>
              <a:rPr lang="fr-FR" b="1">
                <a:solidFill>
                  <a:srgbClr val="0070C0"/>
                </a:solidFill>
              </a:rPr>
            </a:br>
            <a:r>
              <a:rPr lang="fr-FR" b="1">
                <a:solidFill>
                  <a:srgbClr val="0070C0"/>
                </a:solidFill>
              </a:rPr>
              <a:t>de quatre dispositifs :</a:t>
            </a:r>
          </a:p>
          <a:p>
            <a:pPr marL="270000" indent="-270000">
              <a:lnSpc>
                <a:spcPct val="110000"/>
              </a:lnSpc>
              <a:spcBef>
                <a:spcPts val="1800"/>
              </a:spcBef>
              <a:buClr>
                <a:srgbClr val="FFC000"/>
              </a:buClr>
              <a:buFont typeface="Wingdings" pitchFamily="2" charset="2"/>
              <a:buChar char="§"/>
            </a:pPr>
            <a:r>
              <a:rPr lang="fr-FR" sz="2400" b="0" strike="noStrike" spc="-1">
                <a:solidFill>
                  <a:srgbClr val="000000"/>
                </a:solidFill>
              </a:rPr>
              <a:t>Les contenus</a:t>
            </a:r>
          </a:p>
          <a:p>
            <a:pPr marL="270000" indent="-270000">
              <a:lnSpc>
                <a:spcPct val="110000"/>
              </a:lnSpc>
              <a:spcBef>
                <a:spcPts val="600"/>
              </a:spcBef>
              <a:buClr>
                <a:srgbClr val="FFC000"/>
              </a:buClr>
              <a:buFont typeface="Wingdings" pitchFamily="2" charset="2"/>
              <a:buChar char="§"/>
            </a:pPr>
            <a:r>
              <a:rPr lang="fr-FR" sz="2400" b="0" strike="noStrike" spc="-1">
                <a:solidFill>
                  <a:srgbClr val="000000"/>
                </a:solidFill>
              </a:rPr>
              <a:t>Les structures</a:t>
            </a:r>
          </a:p>
          <a:p>
            <a:pPr marL="270000" indent="-270000">
              <a:lnSpc>
                <a:spcPct val="110000"/>
              </a:lnSpc>
              <a:spcBef>
                <a:spcPts val="600"/>
              </a:spcBef>
              <a:buClr>
                <a:srgbClr val="FFC000"/>
              </a:buClr>
              <a:buFont typeface="Wingdings" pitchFamily="2" charset="2"/>
              <a:buChar char="§"/>
            </a:pPr>
            <a:r>
              <a:rPr lang="fr-FR" sz="2400" b="0" strike="noStrike" spc="-1">
                <a:solidFill>
                  <a:srgbClr val="000000"/>
                </a:solidFill>
              </a:rPr>
              <a:t>Les processus</a:t>
            </a:r>
          </a:p>
          <a:p>
            <a:pPr marL="270000" indent="-270000">
              <a:lnSpc>
                <a:spcPct val="110000"/>
              </a:lnSpc>
              <a:spcBef>
                <a:spcPts val="600"/>
              </a:spcBef>
              <a:buClr>
                <a:srgbClr val="FFC000"/>
              </a:buClr>
              <a:buFont typeface="Wingdings" pitchFamily="2" charset="2"/>
              <a:buChar char="§"/>
            </a:pPr>
            <a:r>
              <a:rPr lang="fr-FR" sz="2400" b="0" strike="noStrike" spc="-1">
                <a:solidFill>
                  <a:srgbClr val="000000"/>
                </a:solidFill>
              </a:rPr>
              <a:t>Les productions</a:t>
            </a:r>
          </a:p>
        </p:txBody>
      </p:sp>
    </p:spTree>
    <p:extLst>
      <p:ext uri="{BB962C8B-B14F-4D97-AF65-F5344CB8AC3E}">
        <p14:creationId xmlns:p14="http://schemas.microsoft.com/office/powerpoint/2010/main" val="3107183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23</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Les contenus </a:t>
            </a:r>
            <a:endParaRPr lang="fr-FR"/>
          </a:p>
        </p:txBody>
      </p:sp>
      <p:sp>
        <p:nvSpPr>
          <p:cNvPr id="7" name="ZoneTexte 6">
            <a:extLst>
              <a:ext uri="{FF2B5EF4-FFF2-40B4-BE49-F238E27FC236}">
                <a16:creationId xmlns:a16="http://schemas.microsoft.com/office/drawing/2014/main" id="{1F26F671-0674-92DC-064A-CB1A2C61CB1E}"/>
              </a:ext>
            </a:extLst>
          </p:cNvPr>
          <p:cNvSpPr txBox="1"/>
          <p:nvPr/>
        </p:nvSpPr>
        <p:spPr>
          <a:xfrm>
            <a:off x="2545325" y="1487443"/>
            <a:ext cx="7101349" cy="3883114"/>
          </a:xfrm>
          <a:prstGeom prst="rect">
            <a:avLst/>
          </a:prstGeom>
          <a:noFill/>
        </p:spPr>
        <p:txBody>
          <a:bodyPr wrap="square">
            <a:spAutoFit/>
          </a:bodyPr>
          <a:lstStyle/>
          <a:p>
            <a:pPr marL="270000" indent="-270000">
              <a:lnSpc>
                <a:spcPct val="120000"/>
              </a:lnSpc>
              <a:spcBef>
                <a:spcPts val="12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Programme d’études et matériel didactique qui soutiennent l’apprentissage.</a:t>
            </a:r>
          </a:p>
          <a:p>
            <a:pPr marL="270000" indent="-270000">
              <a:lnSpc>
                <a:spcPct val="120000"/>
              </a:lnSpc>
              <a:spcBef>
                <a:spcPts val="12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Ce sur quoi porte la tâche, le sujet.</a:t>
            </a:r>
          </a:p>
          <a:p>
            <a:pPr marL="270000" indent="-270000">
              <a:lnSpc>
                <a:spcPct val="120000"/>
              </a:lnSpc>
              <a:spcBef>
                <a:spcPts val="12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La différenciation des contenus implique </a:t>
            </a:r>
            <a:b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une distinction entre :</a:t>
            </a:r>
          </a:p>
          <a:p>
            <a:pPr marL="720000" indent="-360000">
              <a:lnSpc>
                <a:spcPct val="120000"/>
              </a:lnSpc>
              <a:spcBef>
                <a:spcPts val="600"/>
              </a:spcBef>
              <a:buClr>
                <a:srgbClr val="FFC000"/>
              </a:buClr>
              <a:buFont typeface="Arial" panose="020B0604020202020204" pitchFamily="34" charset="0"/>
              <a:buChar char="•"/>
            </a:pPr>
            <a:r>
              <a:rPr lang="fr-FR" sz="2200" spc="-1">
                <a:solidFill>
                  <a:srgbClr val="000000"/>
                </a:solidFill>
                <a:latin typeface="Noto Sans" panose="020B0502040504020204" pitchFamily="34" charset="0"/>
                <a:ea typeface="Noto Sans" panose="020B0502040504020204" pitchFamily="34" charset="0"/>
                <a:cs typeface="Noto Sans" panose="020B0502040504020204" pitchFamily="34" charset="0"/>
              </a:rPr>
              <a:t>le contenu que certains apprendront ; </a:t>
            </a:r>
          </a:p>
          <a:p>
            <a:pPr marL="720000" indent="-360000">
              <a:lnSpc>
                <a:spcPct val="120000"/>
              </a:lnSpc>
              <a:buClr>
                <a:srgbClr val="FFC000"/>
              </a:buClr>
              <a:buFont typeface="Arial" panose="020B0604020202020204" pitchFamily="34" charset="0"/>
              <a:buChar char="•"/>
            </a:pPr>
            <a:r>
              <a:rPr lang="fr-FR" sz="2200" spc="-1">
                <a:solidFill>
                  <a:srgbClr val="000000"/>
                </a:solidFill>
                <a:latin typeface="Noto Sans" panose="020B0502040504020204" pitchFamily="34" charset="0"/>
                <a:ea typeface="Noto Sans" panose="020B0502040504020204" pitchFamily="34" charset="0"/>
                <a:cs typeface="Noto Sans" panose="020B0502040504020204" pitchFamily="34" charset="0"/>
              </a:rPr>
              <a:t>le contenu que plusieurs apprendront ; </a:t>
            </a:r>
          </a:p>
          <a:p>
            <a:pPr marL="720000" indent="-360000">
              <a:lnSpc>
                <a:spcPct val="120000"/>
              </a:lnSpc>
              <a:buClr>
                <a:srgbClr val="FFC000"/>
              </a:buClr>
              <a:buFont typeface="Arial" panose="020B0604020202020204" pitchFamily="34" charset="0"/>
              <a:buChar char="•"/>
            </a:pPr>
            <a:r>
              <a:rPr lang="fr-FR" sz="2200" b="1" spc="-1">
                <a:solidFill>
                  <a:srgbClr val="7030A0"/>
                </a:solidFill>
                <a:latin typeface="Noto Sans" panose="020B0502040504020204" pitchFamily="34" charset="0"/>
                <a:ea typeface="Noto Sans" panose="020B0502040504020204" pitchFamily="34" charset="0"/>
                <a:cs typeface="Noto Sans" panose="020B0502040504020204" pitchFamily="34" charset="0"/>
              </a:rPr>
              <a:t>le contenu que tous devront apprendre.</a:t>
            </a:r>
          </a:p>
        </p:txBody>
      </p:sp>
    </p:spTree>
    <p:extLst>
      <p:ext uri="{BB962C8B-B14F-4D97-AF65-F5344CB8AC3E}">
        <p14:creationId xmlns:p14="http://schemas.microsoft.com/office/powerpoint/2010/main" val="3493971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24</a:t>
            </a:fld>
            <a:endParaRPr lang="fr-FR" dirty="0"/>
          </a:p>
        </p:txBody>
      </p:sp>
      <p:pic>
        <p:nvPicPr>
          <p:cNvPr id="6" name="Image 5">
            <a:extLst>
              <a:ext uri="{FF2B5EF4-FFF2-40B4-BE49-F238E27FC236}">
                <a16:creationId xmlns:a16="http://schemas.microsoft.com/office/drawing/2014/main" id="{35B96FD5-EA96-5EE0-37D9-AF44FD6804F0}"/>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8" name="ZoneTexte 7">
            <a:extLst>
              <a:ext uri="{FF2B5EF4-FFF2-40B4-BE49-F238E27FC236}">
                <a16:creationId xmlns:a16="http://schemas.microsoft.com/office/drawing/2014/main" id="{9CD3EC77-EAA1-7349-D986-32FEFF7B386C}"/>
              </a:ext>
            </a:extLst>
          </p:cNvPr>
          <p:cNvSpPr txBox="1"/>
          <p:nvPr/>
        </p:nvSpPr>
        <p:spPr>
          <a:xfrm>
            <a:off x="1551388" y="758681"/>
            <a:ext cx="7008952" cy="435119"/>
          </a:xfrm>
          <a:prstGeom prst="rect">
            <a:avLst/>
          </a:prstGeom>
          <a:noFill/>
          <a:effectLst/>
        </p:spPr>
        <p:txBody>
          <a:bodyPr wrap="square" rtlCol="0">
            <a:spAutoFit/>
          </a:bodyPr>
          <a:lstStyle/>
          <a:p>
            <a:pPr lvl="0" algn="l">
              <a:lnSpc>
                <a:spcPts val="2600"/>
              </a:lnSpc>
            </a:pPr>
            <a:r>
              <a:rPr lang="fr-FR" sz="2800" dirty="0">
                <a:solidFill>
                  <a:srgbClr val="621D75"/>
                </a:solidFill>
                <a:latin typeface="Noto Sans" panose="020B0502040504020204" pitchFamily="34" charset="0"/>
                <a:ea typeface="Noto Sans" panose="020B0502040504020204" pitchFamily="34" charset="0"/>
                <a:cs typeface="Noto Sans" panose="020B0502040504020204" pitchFamily="34" charset="0"/>
              </a:rPr>
              <a:t>Exemples en mathématiques</a:t>
            </a:r>
          </a:p>
        </p:txBody>
      </p:sp>
      <p:sp>
        <p:nvSpPr>
          <p:cNvPr id="9" name="PlaceHolder 1">
            <a:extLst>
              <a:ext uri="{FF2B5EF4-FFF2-40B4-BE49-F238E27FC236}">
                <a16:creationId xmlns:a16="http://schemas.microsoft.com/office/drawing/2014/main" id="{4B3A70E1-C2A1-67CD-A428-4A800960907A}"/>
              </a:ext>
            </a:extLst>
          </p:cNvPr>
          <p:cNvSpPr txBox="1">
            <a:spLocks/>
          </p:cNvSpPr>
          <p:nvPr/>
        </p:nvSpPr>
        <p:spPr>
          <a:xfrm>
            <a:off x="2277073" y="1501755"/>
            <a:ext cx="7922479" cy="3484515"/>
          </a:xfrm>
          <a:prstGeom prst="rect">
            <a:avLst/>
          </a:prstGeom>
          <a:solidFill>
            <a:schemeClr val="lt1"/>
          </a:solid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tabLst>
                <a:tab pos="0" algn="l"/>
              </a:tabLst>
            </a:pPr>
            <a:r>
              <a:rPr lang="fr-CA" sz="1600" b="1" spc="-1">
                <a:solidFill>
                  <a:schemeClr val="dk1"/>
                </a:solidFill>
              </a:rPr>
              <a:t>45 élèves sont regroupés en équipes de 3. L’enseignante compte 13 trousses de matériel pour la classe. Elle pense qu’elle en manquera. L’enseignante a-t-elle raison ?</a:t>
            </a:r>
            <a:endParaRPr lang="fr-FR" sz="1600" b="1" spc="-1">
              <a:solidFill>
                <a:srgbClr val="000000"/>
              </a:solidFill>
            </a:endParaRPr>
          </a:p>
          <a:p>
            <a:pPr algn="ctr">
              <a:lnSpc>
                <a:spcPct val="100000"/>
              </a:lnSpc>
              <a:spcBef>
                <a:spcPts val="600"/>
              </a:spcBef>
              <a:tabLst>
                <a:tab pos="0" algn="l"/>
              </a:tabLst>
            </a:pPr>
            <a:r>
              <a:rPr lang="fr-CA" sz="1800" b="1" spc="-1">
                <a:solidFill>
                  <a:srgbClr val="0070C0"/>
                </a:solidFill>
              </a:rPr>
              <a:t>Traces de ma démarche</a:t>
            </a:r>
            <a:endParaRPr lang="fr-FR" sz="1800" spc="-1">
              <a:solidFill>
                <a:srgbClr val="0070C0"/>
              </a:solidFill>
            </a:endParaRPr>
          </a:p>
          <a:p>
            <a:pPr algn="ctr">
              <a:lnSpc>
                <a:spcPct val="100000"/>
              </a:lnSpc>
              <a:spcBef>
                <a:spcPts val="600"/>
              </a:spcBef>
              <a:tabLst>
                <a:tab pos="0" algn="l"/>
              </a:tabLst>
            </a:pPr>
            <a:endParaRPr lang="fr-FR" sz="1400" spc="-1">
              <a:solidFill>
                <a:srgbClr val="000000"/>
              </a:solidFill>
            </a:endParaRPr>
          </a:p>
          <a:p>
            <a:pPr algn="ctr">
              <a:lnSpc>
                <a:spcPct val="100000"/>
              </a:lnSpc>
              <a:spcBef>
                <a:spcPts val="600"/>
              </a:spcBef>
              <a:tabLst>
                <a:tab pos="0" algn="l"/>
              </a:tabLst>
            </a:pPr>
            <a:endParaRPr lang="fr-FR" sz="1400" spc="-1">
              <a:solidFill>
                <a:srgbClr val="000000"/>
              </a:solidFill>
            </a:endParaRPr>
          </a:p>
          <a:p>
            <a:pPr algn="ctr">
              <a:lnSpc>
                <a:spcPct val="100000"/>
              </a:lnSpc>
              <a:spcBef>
                <a:spcPts val="600"/>
              </a:spcBef>
              <a:tabLst>
                <a:tab pos="0" algn="l"/>
              </a:tabLst>
            </a:pPr>
            <a:r>
              <a:rPr lang="fr-CA" sz="1800" b="1" spc="-1">
                <a:solidFill>
                  <a:srgbClr val="0070C0"/>
                </a:solidFill>
              </a:rPr>
              <a:t>Ma justification</a:t>
            </a:r>
            <a:endParaRPr lang="fr-FR" sz="1800" spc="-1">
              <a:solidFill>
                <a:srgbClr val="0070C0"/>
              </a:solidFill>
            </a:endParaRPr>
          </a:p>
          <a:p>
            <a:pPr algn="ctr">
              <a:lnSpc>
                <a:spcPct val="100000"/>
              </a:lnSpc>
              <a:spcBef>
                <a:spcPts val="1200"/>
              </a:spcBef>
              <a:tabLst>
                <a:tab pos="0" algn="l"/>
              </a:tabLst>
            </a:pPr>
            <a:r>
              <a:rPr lang="fr-CA" sz="1400" b="1" spc="-1">
                <a:solidFill>
                  <a:schemeClr val="dk1"/>
                </a:solidFill>
              </a:rPr>
              <a:t>L’enseignante a-t-elle raison ?</a:t>
            </a:r>
            <a:r>
              <a:rPr lang="fr-CA" sz="1400" spc="-1">
                <a:solidFill>
                  <a:schemeClr val="dk1"/>
                </a:solidFill>
              </a:rPr>
              <a:t> (</a:t>
            </a:r>
            <a:r>
              <a:rPr lang="fr-CA" sz="1400" i="1" spc="-1">
                <a:solidFill>
                  <a:schemeClr val="dk1"/>
                </a:solidFill>
              </a:rPr>
              <a:t>Encercle ta réponse</a:t>
            </a:r>
            <a:r>
              <a:rPr lang="fr-CA" sz="1400" spc="-1">
                <a:solidFill>
                  <a:schemeClr val="dk1"/>
                </a:solidFill>
              </a:rPr>
              <a:t>)</a:t>
            </a:r>
            <a:endParaRPr lang="fr-FR" sz="1400" spc="-1">
              <a:solidFill>
                <a:srgbClr val="000000"/>
              </a:solidFill>
            </a:endParaRPr>
          </a:p>
          <a:p>
            <a:pPr algn="ctr">
              <a:lnSpc>
                <a:spcPct val="100000"/>
              </a:lnSpc>
              <a:spcBef>
                <a:spcPts val="600"/>
              </a:spcBef>
              <a:tabLst>
                <a:tab pos="0" algn="l"/>
              </a:tabLst>
            </a:pPr>
            <a:r>
              <a:rPr lang="fr-CA" sz="1400" spc="-1">
                <a:solidFill>
                  <a:schemeClr val="dk1"/>
                </a:solidFill>
              </a:rPr>
              <a:t>OUI		NON</a:t>
            </a:r>
            <a:endParaRPr lang="fr-FR" sz="1400" spc="-1">
              <a:solidFill>
                <a:srgbClr val="000000"/>
              </a:solidFill>
            </a:endParaRPr>
          </a:p>
          <a:p>
            <a:pPr algn="ctr">
              <a:lnSpc>
                <a:spcPct val="100000"/>
              </a:lnSpc>
              <a:spcBef>
                <a:spcPts val="1200"/>
              </a:spcBef>
              <a:tabLst>
                <a:tab pos="0" algn="l"/>
              </a:tabLst>
            </a:pPr>
            <a:r>
              <a:rPr lang="fr-CA" sz="1400" b="1" spc="-1">
                <a:solidFill>
                  <a:schemeClr val="dk1"/>
                </a:solidFill>
              </a:rPr>
              <a:t>Pourquoi ?</a:t>
            </a:r>
            <a:r>
              <a:rPr lang="fr-CA" sz="1400" spc="-1">
                <a:solidFill>
                  <a:schemeClr val="dk1"/>
                </a:solidFill>
              </a:rPr>
              <a:t> (</a:t>
            </a:r>
            <a:r>
              <a:rPr lang="fr-CA" sz="1400" i="1" spc="-1">
                <a:solidFill>
                  <a:schemeClr val="dk1"/>
                </a:solidFill>
              </a:rPr>
              <a:t>Colorie l’explication qui correspond </a:t>
            </a:r>
            <a:br>
              <a:rPr lang="fr-CA" sz="1400" i="1" spc="-1">
                <a:solidFill>
                  <a:schemeClr val="dk1"/>
                </a:solidFill>
              </a:rPr>
            </a:br>
            <a:r>
              <a:rPr lang="fr-CA" sz="1400" i="1" spc="-1">
                <a:solidFill>
                  <a:schemeClr val="dk1"/>
                </a:solidFill>
              </a:rPr>
              <a:t>à la réponse que tu as trouvée</a:t>
            </a:r>
            <a:r>
              <a:rPr lang="fr-CA" sz="1400" spc="-1">
                <a:solidFill>
                  <a:schemeClr val="dk1"/>
                </a:solidFill>
              </a:rPr>
              <a:t>.)</a:t>
            </a:r>
            <a:endParaRPr lang="fr-FR" sz="1400" spc="-1">
              <a:solidFill>
                <a:srgbClr val="000000"/>
              </a:solidFill>
            </a:endParaRPr>
          </a:p>
        </p:txBody>
      </p:sp>
      <p:sp>
        <p:nvSpPr>
          <p:cNvPr id="10" name="ZoneTexte 5">
            <a:extLst>
              <a:ext uri="{FF2B5EF4-FFF2-40B4-BE49-F238E27FC236}">
                <a16:creationId xmlns:a16="http://schemas.microsoft.com/office/drawing/2014/main" id="{B6F3D4E3-6275-0A8F-2E58-5A655CEC4FFD}"/>
              </a:ext>
            </a:extLst>
          </p:cNvPr>
          <p:cNvSpPr/>
          <p:nvPr/>
        </p:nvSpPr>
        <p:spPr>
          <a:xfrm>
            <a:off x="3513984" y="5140823"/>
            <a:ext cx="1541880" cy="609716"/>
          </a:xfrm>
          <a:prstGeom prst="roundRect">
            <a:avLst/>
          </a:prstGeom>
          <a:noFill/>
          <a:ln w="12700">
            <a:solidFill>
              <a:srgbClr val="FFC000"/>
            </a:solidFill>
          </a:ln>
        </p:spPr>
        <p:style>
          <a:lnRef idx="0">
            <a:scrgbClr r="0" g="0" b="0"/>
          </a:lnRef>
          <a:fillRef idx="0">
            <a:scrgbClr r="0" g="0" b="0"/>
          </a:fillRef>
          <a:effectRef idx="0">
            <a:scrgbClr r="0" g="0" b="0"/>
          </a:effectRef>
          <a:fontRef idx="minor"/>
        </p:style>
        <p:txBody>
          <a:bodyPr wrap="square" lIns="90000" tIns="90000" rIns="90000" bIns="90000" anchor="t">
            <a:spAutoFit/>
          </a:bodyPr>
          <a:lstStyle/>
          <a:p>
            <a:pPr algn="ctr" defTabSz="914400">
              <a:lnSpc>
                <a:spcPct val="100000"/>
              </a:lnSpc>
            </a:pPr>
            <a:r>
              <a:rPr lang="fr-CA"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Je pense qu’il en manquera.</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1" name="ZoneTexte 6">
            <a:extLst>
              <a:ext uri="{FF2B5EF4-FFF2-40B4-BE49-F238E27FC236}">
                <a16:creationId xmlns:a16="http://schemas.microsoft.com/office/drawing/2014/main" id="{F8875031-1E1A-D96B-8E8D-A77EB035E416}"/>
              </a:ext>
            </a:extLst>
          </p:cNvPr>
          <p:cNvSpPr/>
          <p:nvPr/>
        </p:nvSpPr>
        <p:spPr>
          <a:xfrm>
            <a:off x="5467373" y="5140823"/>
            <a:ext cx="1541880" cy="609716"/>
          </a:xfrm>
          <a:prstGeom prst="roundRect">
            <a:avLst/>
          </a:prstGeom>
          <a:ln w="12700">
            <a:solidFill>
              <a:srgbClr val="FFC000"/>
            </a:solidFill>
          </a:ln>
        </p:spPr>
        <p:style>
          <a:lnRef idx="0">
            <a:scrgbClr r="0" g="0" b="0"/>
          </a:lnRef>
          <a:fillRef idx="0">
            <a:scrgbClr r="0" g="0" b="0"/>
          </a:fillRef>
          <a:effectRef idx="0">
            <a:scrgbClr r="0" g="0" b="0"/>
          </a:effectRef>
          <a:fontRef idx="minor"/>
        </p:style>
        <p:txBody>
          <a:bodyPr wrap="square" lIns="90000" tIns="90000" rIns="90000" bIns="90000" anchor="t">
            <a:spAutoFit/>
          </a:bodyPr>
          <a:lstStyle/>
          <a:p>
            <a:pPr algn="ctr"/>
            <a:r>
              <a:rPr lang="fr-CA" sz="1200" spc="-1">
                <a:solidFill>
                  <a:schemeClr val="dk1"/>
                </a:solidFill>
                <a:latin typeface="Noto Sans" panose="020B0502040504020204" pitchFamily="34" charset="0"/>
                <a:ea typeface="Noto Sans" panose="020B0502040504020204" pitchFamily="34" charset="0"/>
                <a:cs typeface="Noto Sans" panose="020B0502040504020204" pitchFamily="34" charset="0"/>
              </a:rPr>
              <a:t>Je pense qu’il y en aura juste assez.</a:t>
            </a:r>
            <a:endParaRPr lang="fr-FR" sz="12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ZoneTexte 7">
            <a:extLst>
              <a:ext uri="{FF2B5EF4-FFF2-40B4-BE49-F238E27FC236}">
                <a16:creationId xmlns:a16="http://schemas.microsoft.com/office/drawing/2014/main" id="{C93BA447-0ACD-648E-3246-5B30383ECE65}"/>
              </a:ext>
            </a:extLst>
          </p:cNvPr>
          <p:cNvSpPr/>
          <p:nvPr/>
        </p:nvSpPr>
        <p:spPr>
          <a:xfrm>
            <a:off x="7420762" y="5140823"/>
            <a:ext cx="1541880" cy="609716"/>
          </a:xfrm>
          <a:prstGeom prst="roundRect">
            <a:avLst/>
          </a:prstGeom>
          <a:noFill/>
          <a:ln w="12700">
            <a:solidFill>
              <a:srgbClr val="FFC000"/>
            </a:solidFill>
          </a:ln>
        </p:spPr>
        <p:style>
          <a:lnRef idx="0">
            <a:scrgbClr r="0" g="0" b="0"/>
          </a:lnRef>
          <a:fillRef idx="0">
            <a:scrgbClr r="0" g="0" b="0"/>
          </a:fillRef>
          <a:effectRef idx="0">
            <a:scrgbClr r="0" g="0" b="0"/>
          </a:effectRef>
          <a:fontRef idx="minor"/>
        </p:style>
        <p:txBody>
          <a:bodyPr wrap="square" lIns="90000" tIns="90000" rIns="90000" bIns="90000" anchor="t">
            <a:spAutoFit/>
          </a:bodyPr>
          <a:lstStyle/>
          <a:p>
            <a:pPr algn="ctr"/>
            <a:r>
              <a:rPr lang="fr-CA" sz="1200" spc="-1">
                <a:solidFill>
                  <a:schemeClr val="dk1"/>
                </a:solidFill>
                <a:latin typeface="Noto Sans" panose="020B0502040504020204" pitchFamily="34" charset="0"/>
                <a:ea typeface="Noto Sans" panose="020B0502040504020204" pitchFamily="34" charset="0"/>
                <a:cs typeface="Noto Sans" panose="020B0502040504020204" pitchFamily="34" charset="0"/>
              </a:rPr>
              <a:t>Je pense qu’il y en aura trop.</a:t>
            </a:r>
            <a:endParaRPr lang="fr-FR" sz="12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917379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25</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dirty="0">
                <a:solidFill>
                  <a:srgbClr val="7030A0"/>
                </a:solidFill>
                <a:latin typeface="Noto Sans" panose="020B0502040504020204" pitchFamily="34" charset="0"/>
                <a:ea typeface="Noto Sans" panose="020B0502040504020204" pitchFamily="34" charset="0"/>
                <a:cs typeface="Noto Sans" panose="020B0502040504020204" pitchFamily="34" charset="0"/>
              </a:rPr>
              <a:t>Pistes de différenciation des contenus </a:t>
            </a:r>
            <a:endParaRPr lang="fr-FR"/>
          </a:p>
        </p:txBody>
      </p:sp>
      <p:sp>
        <p:nvSpPr>
          <p:cNvPr id="7" name="ZoneTexte 6">
            <a:extLst>
              <a:ext uri="{FF2B5EF4-FFF2-40B4-BE49-F238E27FC236}">
                <a16:creationId xmlns:a16="http://schemas.microsoft.com/office/drawing/2014/main" id="{1F26F671-0674-92DC-064A-CB1A2C61CB1E}"/>
              </a:ext>
            </a:extLst>
          </p:cNvPr>
          <p:cNvSpPr txBox="1"/>
          <p:nvPr/>
        </p:nvSpPr>
        <p:spPr>
          <a:xfrm>
            <a:off x="2234039" y="1915027"/>
            <a:ext cx="8271832" cy="3027945"/>
          </a:xfrm>
          <a:prstGeom prst="rect">
            <a:avLst/>
          </a:prstGeom>
          <a:noFill/>
        </p:spPr>
        <p:txBody>
          <a:bodyPr wrap="square">
            <a:spAutoFit/>
          </a:bodyPr>
          <a:lstStyle/>
          <a:p>
            <a:pPr marL="270000" indent="-270000">
              <a:lnSpc>
                <a:spcPct val="120000"/>
              </a:lnSpc>
              <a:spcBef>
                <a:spcPts val="12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Enlever le choix de réponse et justifier à l’aide </a:t>
            </a:r>
            <a:b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d’un court texte.</a:t>
            </a:r>
          </a:p>
          <a:p>
            <a:pPr marL="270000" indent="-270000">
              <a:lnSpc>
                <a:spcPct val="120000"/>
              </a:lnSpc>
              <a:spcBef>
                <a:spcPts val="12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Modifier les données du problème pour que le calcul se fasse mentalement. </a:t>
            </a:r>
          </a:p>
          <a:p>
            <a:pPr marL="270000" indent="-270000">
              <a:lnSpc>
                <a:spcPct val="120000"/>
              </a:lnSpc>
              <a:spcBef>
                <a:spcPts val="1200"/>
              </a:spcBef>
              <a:buClr>
                <a:srgbClr val="FFC000"/>
              </a:buClr>
              <a:buFont typeface="Wingdings" pitchFamily="2" charset="2"/>
              <a:buChar char="§"/>
            </a:pPr>
            <a:r>
              <a:rPr lang="fr-FR" sz="2400" spc="-1">
                <a:solidFill>
                  <a:srgbClr val="000000"/>
                </a:solidFill>
                <a:latin typeface="Noto Sans" panose="020B0502040504020204" pitchFamily="34" charset="0"/>
                <a:ea typeface="Noto Sans" panose="020B0502040504020204" pitchFamily="34" charset="0"/>
                <a:cs typeface="Noto Sans" panose="020B0502040504020204" pitchFamily="34" charset="0"/>
              </a:rPr>
              <a:t>Complexifier le problème en ajoutant une contrainte supplémentaire.</a:t>
            </a:r>
          </a:p>
        </p:txBody>
      </p:sp>
    </p:spTree>
    <p:extLst>
      <p:ext uri="{BB962C8B-B14F-4D97-AF65-F5344CB8AC3E}">
        <p14:creationId xmlns:p14="http://schemas.microsoft.com/office/powerpoint/2010/main" val="1437919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26</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Les structures</a:t>
            </a:r>
            <a:endParaRPr lang="fr-FR"/>
          </a:p>
        </p:txBody>
      </p:sp>
      <p:sp>
        <p:nvSpPr>
          <p:cNvPr id="7" name="ZoneTexte 6">
            <a:extLst>
              <a:ext uri="{FF2B5EF4-FFF2-40B4-BE49-F238E27FC236}">
                <a16:creationId xmlns:a16="http://schemas.microsoft.com/office/drawing/2014/main" id="{1F26F671-0674-92DC-064A-CB1A2C61CB1E}"/>
              </a:ext>
            </a:extLst>
          </p:cNvPr>
          <p:cNvSpPr txBox="1"/>
          <p:nvPr/>
        </p:nvSpPr>
        <p:spPr>
          <a:xfrm>
            <a:off x="2428592" y="1554640"/>
            <a:ext cx="8271832" cy="3748719"/>
          </a:xfrm>
          <a:prstGeom prst="rect">
            <a:avLst/>
          </a:prstGeom>
          <a:noFill/>
        </p:spPr>
        <p:txBody>
          <a:bodyPr wrap="square">
            <a:spAutoFit/>
          </a:bodyPr>
          <a:lstStyle/>
          <a:p>
            <a:pPr>
              <a:lnSpc>
                <a:spcPct val="120000"/>
              </a:lnSpc>
              <a:spcBef>
                <a:spcPts val="1200"/>
              </a:spcBef>
              <a:buClr>
                <a:srgbClr val="FFC000"/>
              </a:buClr>
            </a:pPr>
            <a:r>
              <a:rPr lang="fr-FR" sz="2400" b="1" spc="-1">
                <a:solidFill>
                  <a:srgbClr val="0070C0"/>
                </a:solidFill>
                <a:latin typeface="Noto Sans" panose="020B0502040504020204" pitchFamily="34" charset="0"/>
                <a:ea typeface="Noto Sans" panose="020B0502040504020204" pitchFamily="34" charset="0"/>
                <a:cs typeface="Noto Sans" panose="020B0502040504020204" pitchFamily="34" charset="0"/>
              </a:rPr>
              <a:t>Intervenir sur l’environnement et l’organisation </a:t>
            </a:r>
            <a:br>
              <a:rPr lang="fr-FR" sz="2400" b="1"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FR" sz="2400" b="1" spc="-1">
                <a:solidFill>
                  <a:srgbClr val="0070C0"/>
                </a:solidFill>
                <a:latin typeface="Noto Sans" panose="020B0502040504020204" pitchFamily="34" charset="0"/>
                <a:ea typeface="Noto Sans" panose="020B0502040504020204" pitchFamily="34" charset="0"/>
                <a:cs typeface="Noto Sans" panose="020B0502040504020204" pitchFamily="34" charset="0"/>
              </a:rPr>
              <a:t>de la classe pour mieux gérer les apprentissages.</a:t>
            </a:r>
          </a:p>
          <a:p>
            <a:pPr>
              <a:spcBef>
                <a:spcPts val="1200"/>
              </a:spcBef>
              <a:buClr>
                <a:srgbClr val="FFC000"/>
              </a:buClr>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Organisation de la tâche :</a:t>
            </a:r>
          </a:p>
          <a:p>
            <a:pPr marL="270000" indent="-270000">
              <a:spcBef>
                <a:spcPts val="1200"/>
              </a:spcBef>
              <a:buClr>
                <a:srgbClr val="FFC000"/>
              </a:buClr>
              <a:buFont typeface="Wingdings" pitchFamily="2" charset="2"/>
              <a:buChar char="§"/>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Regroupement d’élèves.</a:t>
            </a:r>
          </a:p>
          <a:p>
            <a:pPr marL="270000" indent="-270000">
              <a:spcBef>
                <a:spcPts val="1200"/>
              </a:spcBef>
              <a:buClr>
                <a:srgbClr val="FFC000"/>
              </a:buClr>
              <a:buFont typeface="Wingdings" pitchFamily="2" charset="2"/>
              <a:buChar char="§"/>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Organisation physique des lieux.</a:t>
            </a:r>
          </a:p>
          <a:p>
            <a:pPr marL="270000" indent="-270000">
              <a:spcBef>
                <a:spcPts val="1200"/>
              </a:spcBef>
              <a:buClr>
                <a:srgbClr val="FFC000"/>
              </a:buClr>
              <a:buFont typeface="Wingdings" pitchFamily="2" charset="2"/>
              <a:buChar char="§"/>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Organisation du temps d’apprentissage.</a:t>
            </a:r>
          </a:p>
          <a:p>
            <a:pPr marL="270000" indent="-270000">
              <a:spcBef>
                <a:spcPts val="1200"/>
              </a:spcBef>
              <a:buClr>
                <a:srgbClr val="FFC000"/>
              </a:buClr>
              <a:buFont typeface="Wingdings" pitchFamily="2" charset="2"/>
              <a:buChar char="§"/>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Choix des ressources matérielles utilisées.</a:t>
            </a:r>
          </a:p>
          <a:p>
            <a:pPr marL="270000" indent="-270000">
              <a:spcBef>
                <a:spcPts val="1200"/>
              </a:spcBef>
              <a:buClr>
                <a:srgbClr val="FFC000"/>
              </a:buClr>
              <a:buFont typeface="Wingdings" pitchFamily="2" charset="2"/>
              <a:buChar char="§"/>
            </a:pPr>
            <a:r>
              <a:rPr lang="fr-FR" sz="2000" spc="-1">
                <a:solidFill>
                  <a:srgbClr val="000000"/>
                </a:solidFill>
                <a:latin typeface="Noto Sans" panose="020B0502040504020204" pitchFamily="34" charset="0"/>
                <a:ea typeface="Noto Sans" panose="020B0502040504020204" pitchFamily="34" charset="0"/>
                <a:cs typeface="Noto Sans" panose="020B0502040504020204" pitchFamily="34" charset="0"/>
              </a:rPr>
              <a:t>Degré de guidance des personnes-ressources.</a:t>
            </a:r>
          </a:p>
        </p:txBody>
      </p:sp>
    </p:spTree>
    <p:extLst>
      <p:ext uri="{BB962C8B-B14F-4D97-AF65-F5344CB8AC3E}">
        <p14:creationId xmlns:p14="http://schemas.microsoft.com/office/powerpoint/2010/main" val="2328011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27</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dirty="0">
                <a:solidFill>
                  <a:srgbClr val="7030A0"/>
                </a:solidFill>
                <a:latin typeface="Noto Sans" panose="020B0502040504020204" pitchFamily="34" charset="0"/>
                <a:ea typeface="Noto Sans" panose="020B0502040504020204" pitchFamily="34" charset="0"/>
                <a:cs typeface="Noto Sans" panose="020B0502040504020204" pitchFamily="34" charset="0"/>
              </a:rPr>
              <a:t>Exemple d’organisation du temps d’apprentissage</a:t>
            </a:r>
            <a:endParaRPr lang="fr-FR"/>
          </a:p>
        </p:txBody>
      </p:sp>
      <p:sp>
        <p:nvSpPr>
          <p:cNvPr id="6" name="Rectangle 5">
            <a:extLst>
              <a:ext uri="{FF2B5EF4-FFF2-40B4-BE49-F238E27FC236}">
                <a16:creationId xmlns:a16="http://schemas.microsoft.com/office/drawing/2014/main" id="{1F03BF81-2191-ED31-475F-615ACE1D509B}"/>
              </a:ext>
            </a:extLst>
          </p:cNvPr>
          <p:cNvSpPr/>
          <p:nvPr/>
        </p:nvSpPr>
        <p:spPr>
          <a:xfrm rot="5400000">
            <a:off x="9617802" y="4101735"/>
            <a:ext cx="2943945" cy="73978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fr-FR" sz="12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Source : Pierre Deschamps et Muriel Brousseau-Deschamps (2001). Commission scolaire de Laval</a:t>
            </a:r>
          </a:p>
        </p:txBody>
      </p:sp>
      <p:pic>
        <p:nvPicPr>
          <p:cNvPr id="8" name="Google Shape;200;p16">
            <a:extLst>
              <a:ext uri="{FF2B5EF4-FFF2-40B4-BE49-F238E27FC236}">
                <a16:creationId xmlns:a16="http://schemas.microsoft.com/office/drawing/2014/main" id="{3C3A3CE8-F5CB-C852-ADEA-566DB5F543FD}"/>
              </a:ext>
            </a:extLst>
          </p:cNvPr>
          <p:cNvPicPr/>
          <p:nvPr/>
        </p:nvPicPr>
        <p:blipFill>
          <a:blip r:embed="rId2"/>
          <a:stretch/>
        </p:blipFill>
        <p:spPr>
          <a:xfrm>
            <a:off x="3101913" y="892754"/>
            <a:ext cx="6265545" cy="5050847"/>
          </a:xfrm>
          <a:prstGeom prst="rect">
            <a:avLst/>
          </a:prstGeom>
          <a:ln w="0">
            <a:noFill/>
          </a:ln>
        </p:spPr>
      </p:pic>
    </p:spTree>
    <p:extLst>
      <p:ext uri="{BB962C8B-B14F-4D97-AF65-F5344CB8AC3E}">
        <p14:creationId xmlns:p14="http://schemas.microsoft.com/office/powerpoint/2010/main" val="1484411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28</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dirty="0">
                <a:solidFill>
                  <a:srgbClr val="7030A0"/>
                </a:solidFill>
                <a:latin typeface="Noto Sans" panose="020B0502040504020204" pitchFamily="34" charset="0"/>
                <a:ea typeface="Noto Sans" panose="020B0502040504020204" pitchFamily="34" charset="0"/>
                <a:cs typeface="Noto Sans" panose="020B0502040504020204" pitchFamily="34" charset="0"/>
              </a:rPr>
              <a:t>Exemple d’un plan de travail</a:t>
            </a:r>
          </a:p>
        </p:txBody>
      </p:sp>
      <p:sp>
        <p:nvSpPr>
          <p:cNvPr id="6" name="Rectangle 5">
            <a:extLst>
              <a:ext uri="{FF2B5EF4-FFF2-40B4-BE49-F238E27FC236}">
                <a16:creationId xmlns:a16="http://schemas.microsoft.com/office/drawing/2014/main" id="{1F03BF81-2191-ED31-475F-615ACE1D509B}"/>
              </a:ext>
            </a:extLst>
          </p:cNvPr>
          <p:cNvSpPr/>
          <p:nvPr/>
        </p:nvSpPr>
        <p:spPr>
          <a:xfrm>
            <a:off x="2519464" y="5825793"/>
            <a:ext cx="7626243" cy="27078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fr-FR" sz="12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Source : Foy à l’école http://www.fofyalecole.fr/plan-de-travail-et-inscriptions-aux-ateliers-a49304940</a:t>
            </a:r>
          </a:p>
          <a:p>
            <a:pPr algn="r">
              <a:lnSpc>
                <a:spcPct val="100000"/>
              </a:lnSpc>
            </a:pPr>
            <a:endParaRPr lang="fr-FR" sz="12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7" name="Google Shape;205;p17">
            <a:extLst>
              <a:ext uri="{FF2B5EF4-FFF2-40B4-BE49-F238E27FC236}">
                <a16:creationId xmlns:a16="http://schemas.microsoft.com/office/drawing/2014/main" id="{D6EC5729-47F2-7E73-0FB9-F560F9DE67AD}"/>
              </a:ext>
            </a:extLst>
          </p:cNvPr>
          <p:cNvPicPr/>
          <p:nvPr/>
        </p:nvPicPr>
        <p:blipFill rotWithShape="1">
          <a:blip r:embed="rId2" cstate="screen">
            <a:extLst>
              <a:ext uri="{28A0092B-C50C-407E-A947-70E740481C1C}">
                <a14:useLocalDpi xmlns:a14="http://schemas.microsoft.com/office/drawing/2010/main"/>
              </a:ext>
            </a:extLst>
          </a:blip>
          <a:srcRect l="2454" t="3514" r="4066" b="5220"/>
          <a:stretch/>
        </p:blipFill>
        <p:spPr>
          <a:xfrm>
            <a:off x="2353350" y="1095718"/>
            <a:ext cx="7762672" cy="4666564"/>
          </a:xfrm>
          <a:prstGeom prst="rect">
            <a:avLst/>
          </a:prstGeom>
          <a:ln w="0">
            <a:noFill/>
          </a:ln>
        </p:spPr>
      </p:pic>
    </p:spTree>
    <p:extLst>
      <p:ext uri="{BB962C8B-B14F-4D97-AF65-F5344CB8AC3E}">
        <p14:creationId xmlns:p14="http://schemas.microsoft.com/office/powerpoint/2010/main" val="42656445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29</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dirty="0">
                <a:solidFill>
                  <a:srgbClr val="7030A0"/>
                </a:solidFill>
                <a:latin typeface="Noto Sans" panose="020B0502040504020204" pitchFamily="34" charset="0"/>
                <a:ea typeface="Noto Sans" panose="020B0502040504020204" pitchFamily="34" charset="0"/>
                <a:cs typeface="Noto Sans" panose="020B0502040504020204" pitchFamily="34" charset="0"/>
              </a:rPr>
              <a:t>Exemples d’organisation physique</a:t>
            </a:r>
          </a:p>
        </p:txBody>
      </p:sp>
      <p:pic>
        <p:nvPicPr>
          <p:cNvPr id="8" name="Google Shape;211;p18">
            <a:extLst>
              <a:ext uri="{FF2B5EF4-FFF2-40B4-BE49-F238E27FC236}">
                <a16:creationId xmlns:a16="http://schemas.microsoft.com/office/drawing/2014/main" id="{3DAF0C7B-C4BB-EBB2-4783-25F2C09BA2FA}"/>
              </a:ext>
            </a:extLst>
          </p:cNvPr>
          <p:cNvPicPr/>
          <p:nvPr/>
        </p:nvPicPr>
        <p:blipFill>
          <a:blip r:embed="rId2"/>
          <a:stretch/>
        </p:blipFill>
        <p:spPr>
          <a:xfrm>
            <a:off x="2032320" y="1301686"/>
            <a:ext cx="4063680" cy="4476750"/>
          </a:xfrm>
          <a:prstGeom prst="rect">
            <a:avLst/>
          </a:prstGeom>
          <a:ln w="0">
            <a:noFill/>
          </a:ln>
        </p:spPr>
      </p:pic>
      <p:pic>
        <p:nvPicPr>
          <p:cNvPr id="9" name="Google Shape;212;p18">
            <a:extLst>
              <a:ext uri="{FF2B5EF4-FFF2-40B4-BE49-F238E27FC236}">
                <a16:creationId xmlns:a16="http://schemas.microsoft.com/office/drawing/2014/main" id="{85FE3821-C9B9-1A8E-1F67-398CE3340201}"/>
              </a:ext>
            </a:extLst>
          </p:cNvPr>
          <p:cNvPicPr/>
          <p:nvPr/>
        </p:nvPicPr>
        <p:blipFill>
          <a:blip r:embed="rId3"/>
          <a:stretch/>
        </p:blipFill>
        <p:spPr>
          <a:xfrm>
            <a:off x="6571035" y="1301686"/>
            <a:ext cx="4141440" cy="4456080"/>
          </a:xfrm>
          <a:prstGeom prst="rect">
            <a:avLst/>
          </a:prstGeom>
          <a:ln w="0">
            <a:noFill/>
          </a:ln>
        </p:spPr>
      </p:pic>
    </p:spTree>
    <p:extLst>
      <p:ext uri="{BB962C8B-B14F-4D97-AF65-F5344CB8AC3E}">
        <p14:creationId xmlns:p14="http://schemas.microsoft.com/office/powerpoint/2010/main" val="30641559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30</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dirty="0">
                <a:solidFill>
                  <a:srgbClr val="7030A0"/>
                </a:solidFill>
                <a:latin typeface="Noto Sans" panose="020B0502040504020204" pitchFamily="34" charset="0"/>
                <a:ea typeface="Noto Sans" panose="020B0502040504020204" pitchFamily="34" charset="0"/>
                <a:cs typeface="Noto Sans" panose="020B0502040504020204" pitchFamily="34" charset="0"/>
              </a:rPr>
              <a:t>Exemples du niveau de guidance</a:t>
            </a:r>
          </a:p>
        </p:txBody>
      </p:sp>
      <p:pic>
        <p:nvPicPr>
          <p:cNvPr id="6" name="Google Shape;223;p20" descr="School girls enjoying a science experiment">
            <a:extLst>
              <a:ext uri="{FF2B5EF4-FFF2-40B4-BE49-F238E27FC236}">
                <a16:creationId xmlns:a16="http://schemas.microsoft.com/office/drawing/2014/main" id="{ABAF5E4D-A4A5-0A3A-8BEF-D6D044E0E521}"/>
              </a:ext>
            </a:extLst>
          </p:cNvPr>
          <p:cNvPicPr/>
          <p:nvPr/>
        </p:nvPicPr>
        <p:blipFill>
          <a:blip r:embed="rId2" cstate="screen">
            <a:extLst>
              <a:ext uri="{28A0092B-C50C-407E-A947-70E740481C1C}">
                <a14:useLocalDpi xmlns:a14="http://schemas.microsoft.com/office/drawing/2010/main"/>
              </a:ext>
            </a:extLst>
          </a:blip>
          <a:stretch/>
        </p:blipFill>
        <p:spPr>
          <a:xfrm>
            <a:off x="1724384" y="2364407"/>
            <a:ext cx="2914200" cy="1942200"/>
          </a:xfrm>
          <a:prstGeom prst="rect">
            <a:avLst/>
          </a:prstGeom>
          <a:ln w="0">
            <a:noFill/>
          </a:ln>
        </p:spPr>
      </p:pic>
      <p:pic>
        <p:nvPicPr>
          <p:cNvPr id="7" name="Google Shape;224;p20" descr="Woman opening present with child">
            <a:extLst>
              <a:ext uri="{FF2B5EF4-FFF2-40B4-BE49-F238E27FC236}">
                <a16:creationId xmlns:a16="http://schemas.microsoft.com/office/drawing/2014/main" id="{1622D73E-C6AF-5E4E-9763-4B27C9305EA5}"/>
              </a:ext>
            </a:extLst>
          </p:cNvPr>
          <p:cNvPicPr/>
          <p:nvPr/>
        </p:nvPicPr>
        <p:blipFill>
          <a:blip r:embed="rId3" cstate="screen">
            <a:extLst>
              <a:ext uri="{28A0092B-C50C-407E-A947-70E740481C1C}">
                <a14:useLocalDpi xmlns:a14="http://schemas.microsoft.com/office/drawing/2010/main"/>
              </a:ext>
            </a:extLst>
          </a:blip>
          <a:stretch/>
        </p:blipFill>
        <p:spPr>
          <a:xfrm>
            <a:off x="4921004" y="2364407"/>
            <a:ext cx="2917440" cy="1944360"/>
          </a:xfrm>
          <a:prstGeom prst="rect">
            <a:avLst/>
          </a:prstGeom>
          <a:ln w="0">
            <a:noFill/>
          </a:ln>
        </p:spPr>
      </p:pic>
      <p:pic>
        <p:nvPicPr>
          <p:cNvPr id="10" name="Google Shape;225;p20" descr="Father and son using laptop">
            <a:extLst>
              <a:ext uri="{FF2B5EF4-FFF2-40B4-BE49-F238E27FC236}">
                <a16:creationId xmlns:a16="http://schemas.microsoft.com/office/drawing/2014/main" id="{4005F90A-3CAC-9F9C-9D86-BEEADB05172D}"/>
              </a:ext>
            </a:extLst>
          </p:cNvPr>
          <p:cNvPicPr/>
          <p:nvPr/>
        </p:nvPicPr>
        <p:blipFill>
          <a:blip r:embed="rId4" cstate="screen">
            <a:extLst>
              <a:ext uri="{28A0092B-C50C-407E-A947-70E740481C1C}">
                <a14:useLocalDpi xmlns:a14="http://schemas.microsoft.com/office/drawing/2010/main"/>
              </a:ext>
            </a:extLst>
          </a:blip>
          <a:stretch/>
        </p:blipFill>
        <p:spPr>
          <a:xfrm>
            <a:off x="8120864" y="2364407"/>
            <a:ext cx="2917440" cy="1942560"/>
          </a:xfrm>
          <a:prstGeom prst="rect">
            <a:avLst/>
          </a:prstGeom>
          <a:ln w="0">
            <a:noFill/>
          </a:ln>
        </p:spPr>
      </p:pic>
    </p:spTree>
    <p:extLst>
      <p:ext uri="{BB962C8B-B14F-4D97-AF65-F5344CB8AC3E}">
        <p14:creationId xmlns:p14="http://schemas.microsoft.com/office/powerpoint/2010/main" val="1647838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31</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Les processus</a:t>
            </a:r>
          </a:p>
        </p:txBody>
      </p:sp>
      <p:sp>
        <p:nvSpPr>
          <p:cNvPr id="8" name="PlaceHolder 2">
            <a:extLst>
              <a:ext uri="{FF2B5EF4-FFF2-40B4-BE49-F238E27FC236}">
                <a16:creationId xmlns:a16="http://schemas.microsoft.com/office/drawing/2014/main" id="{DE7FB0F7-0DD1-9818-F0CF-ACF80BBEACBB}"/>
              </a:ext>
            </a:extLst>
          </p:cNvPr>
          <p:cNvSpPr txBox="1">
            <a:spLocks/>
          </p:cNvSpPr>
          <p:nvPr/>
        </p:nvSpPr>
        <p:spPr>
          <a:xfrm>
            <a:off x="1911664" y="1264596"/>
            <a:ext cx="10513800" cy="4579743"/>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a:lnSpc>
                <a:spcPct val="100000"/>
              </a:lnSpc>
              <a:spcBef>
                <a:spcPts val="1200"/>
              </a:spcBef>
              <a:buClr>
                <a:srgbClr val="FFC000"/>
              </a:buClr>
              <a:buFont typeface="Wingdings" pitchFamily="2" charset="2"/>
              <a:buChar char="§"/>
            </a:pPr>
            <a:r>
              <a:rPr lang="fr-CA" sz="2400" spc="-1">
                <a:solidFill>
                  <a:schemeClr val="dk1"/>
                </a:solidFill>
              </a:rPr>
              <a:t>Intervenir sur le </a:t>
            </a:r>
            <a:r>
              <a:rPr lang="fr-CA" sz="2400" i="1" spc="-1">
                <a:solidFill>
                  <a:schemeClr val="dk1"/>
                </a:solidFill>
              </a:rPr>
              <a:t>comment</a:t>
            </a:r>
            <a:r>
              <a:rPr lang="fr-CA" sz="2400" spc="-1">
                <a:solidFill>
                  <a:schemeClr val="dk1"/>
                </a:solidFill>
              </a:rPr>
              <a:t> de la tâche.</a:t>
            </a:r>
            <a:endParaRPr lang="fr-FR" sz="2400" spc="-1">
              <a:solidFill>
                <a:srgbClr val="000000"/>
              </a:solidFill>
            </a:endParaRPr>
          </a:p>
          <a:p>
            <a:pPr marL="343080" indent="-343080">
              <a:lnSpc>
                <a:spcPct val="100000"/>
              </a:lnSpc>
              <a:spcBef>
                <a:spcPts val="1200"/>
              </a:spcBef>
              <a:buClr>
                <a:srgbClr val="FFC000"/>
              </a:buClr>
              <a:buFont typeface="Wingdings" pitchFamily="2" charset="2"/>
              <a:buChar char="§"/>
            </a:pPr>
            <a:r>
              <a:rPr lang="fr-CA" sz="2400" spc="-1">
                <a:solidFill>
                  <a:srgbClr val="000000"/>
                </a:solidFill>
              </a:rPr>
              <a:t>La manière de réaliser la tâche.</a:t>
            </a:r>
            <a:endParaRPr lang="fr-FR" sz="2400" spc="-1">
              <a:solidFill>
                <a:srgbClr val="000000"/>
              </a:solidFill>
            </a:endParaRPr>
          </a:p>
          <a:p>
            <a:pPr marL="343080" indent="-343080">
              <a:lnSpc>
                <a:spcPct val="100000"/>
              </a:lnSpc>
              <a:spcBef>
                <a:spcPts val="1200"/>
              </a:spcBef>
              <a:buClr>
                <a:srgbClr val="FFC000"/>
              </a:buClr>
              <a:buFont typeface="Wingdings" pitchFamily="2" charset="2"/>
              <a:buChar char="§"/>
            </a:pPr>
            <a:r>
              <a:rPr lang="fr-CA" sz="2400" spc="-1">
                <a:solidFill>
                  <a:srgbClr val="000000"/>
                </a:solidFill>
              </a:rPr>
              <a:t>La différenciation des processus suppose une prise en compte : </a:t>
            </a:r>
            <a:endParaRPr lang="fr-FR" sz="2400" spc="-1">
              <a:solidFill>
                <a:srgbClr val="000000"/>
              </a:solidFill>
            </a:endParaRPr>
          </a:p>
          <a:p>
            <a:pPr marL="743040" lvl="1" indent="-285840">
              <a:lnSpc>
                <a:spcPct val="100000"/>
              </a:lnSpc>
              <a:spcBef>
                <a:spcPts val="400"/>
              </a:spcBef>
              <a:buClr>
                <a:srgbClr val="000000"/>
              </a:buClr>
              <a:buFont typeface="Trebuchet MS"/>
              <a:buChar char="–"/>
            </a:pPr>
            <a:r>
              <a:rPr lang="fr-CA" b="0" spc="-1">
                <a:solidFill>
                  <a:srgbClr val="000000"/>
                </a:solidFill>
                <a:latin typeface="Noto Sans" panose="020B0502040504020204" pitchFamily="34" charset="0"/>
                <a:ea typeface="Noto Sans" panose="020B0502040504020204" pitchFamily="34" charset="0"/>
                <a:cs typeface="Noto Sans" panose="020B0502040504020204" pitchFamily="34" charset="0"/>
              </a:rPr>
              <a:t> </a:t>
            </a:r>
            <a:r>
              <a:rPr lang="fr-CA" sz="2200" b="0" spc="-1">
                <a:solidFill>
                  <a:srgbClr val="000000"/>
                </a:solidFill>
                <a:latin typeface="Noto Sans" panose="020B0502040504020204" pitchFamily="34" charset="0"/>
                <a:ea typeface="Noto Sans" panose="020B0502040504020204" pitchFamily="34" charset="0"/>
                <a:cs typeface="Noto Sans" panose="020B0502040504020204" pitchFamily="34" charset="0"/>
              </a:rPr>
              <a:t>des rythmes d’apprentissage,</a:t>
            </a:r>
            <a:endParaRPr lang="fr-FR" sz="2200" b="0"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743040" lvl="1" indent="-285840">
              <a:lnSpc>
                <a:spcPct val="100000"/>
              </a:lnSpc>
              <a:spcBef>
                <a:spcPts val="400"/>
              </a:spcBef>
              <a:buClr>
                <a:srgbClr val="000000"/>
              </a:buClr>
              <a:buFont typeface="Trebuchet MS"/>
              <a:buChar char="–"/>
            </a:pPr>
            <a:r>
              <a:rPr lang="fr-CA" sz="2200" b="0" spc="-1">
                <a:solidFill>
                  <a:srgbClr val="000000"/>
                </a:solidFill>
                <a:latin typeface="Noto Sans" panose="020B0502040504020204" pitchFamily="34" charset="0"/>
                <a:ea typeface="Noto Sans" panose="020B0502040504020204" pitchFamily="34" charset="0"/>
                <a:cs typeface="Noto Sans" panose="020B0502040504020204" pitchFamily="34" charset="0"/>
              </a:rPr>
              <a:t> des stades de développement,</a:t>
            </a:r>
            <a:endParaRPr lang="fr-FR" sz="2200" b="0"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743040" lvl="1" indent="-285840">
              <a:lnSpc>
                <a:spcPct val="100000"/>
              </a:lnSpc>
              <a:spcBef>
                <a:spcPts val="400"/>
              </a:spcBef>
              <a:buClr>
                <a:srgbClr val="000000"/>
              </a:buClr>
              <a:buFont typeface="Trebuchet MS"/>
              <a:buChar char="–"/>
            </a:pPr>
            <a:r>
              <a:rPr lang="fr-CA" sz="2200" b="0" spc="-1">
                <a:solidFill>
                  <a:srgbClr val="000000"/>
                </a:solidFill>
                <a:latin typeface="Noto Sans" panose="020B0502040504020204" pitchFamily="34" charset="0"/>
                <a:ea typeface="Noto Sans" panose="020B0502040504020204" pitchFamily="34" charset="0"/>
                <a:cs typeface="Noto Sans" panose="020B0502040504020204" pitchFamily="34" charset="0"/>
              </a:rPr>
              <a:t> des modes de pensée, </a:t>
            </a:r>
            <a:endParaRPr lang="fr-FR" sz="2200" b="0"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743040" lvl="1" indent="-285840">
              <a:lnSpc>
                <a:spcPct val="100000"/>
              </a:lnSpc>
              <a:spcBef>
                <a:spcPts val="400"/>
              </a:spcBef>
              <a:buClr>
                <a:srgbClr val="000000"/>
              </a:buClr>
              <a:buFont typeface="Trebuchet MS"/>
              <a:buChar char="–"/>
            </a:pPr>
            <a:r>
              <a:rPr lang="fr-CA" sz="2200" b="0" spc="-1">
                <a:solidFill>
                  <a:srgbClr val="000000"/>
                </a:solidFill>
                <a:latin typeface="Noto Sans" panose="020B0502040504020204" pitchFamily="34" charset="0"/>
                <a:ea typeface="Noto Sans" panose="020B0502040504020204" pitchFamily="34" charset="0"/>
                <a:cs typeface="Noto Sans" panose="020B0502040504020204" pitchFamily="34" charset="0"/>
              </a:rPr>
              <a:t> des modes de communication,</a:t>
            </a:r>
            <a:endParaRPr lang="fr-FR" sz="2200" b="0"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743040" lvl="1" indent="-285840">
              <a:lnSpc>
                <a:spcPct val="100000"/>
              </a:lnSpc>
              <a:spcBef>
                <a:spcPts val="400"/>
              </a:spcBef>
              <a:buClr>
                <a:srgbClr val="000000"/>
              </a:buClr>
              <a:buFont typeface="Trebuchet MS"/>
              <a:buChar char="–"/>
            </a:pPr>
            <a:r>
              <a:rPr lang="fr-CA" sz="2200" b="0" spc="-1">
                <a:solidFill>
                  <a:srgbClr val="000000"/>
                </a:solidFill>
                <a:latin typeface="Noto Sans" panose="020B0502040504020204" pitchFamily="34" charset="0"/>
                <a:ea typeface="Noto Sans" panose="020B0502040504020204" pitchFamily="34" charset="0"/>
                <a:cs typeface="Noto Sans" panose="020B0502040504020204" pitchFamily="34" charset="0"/>
              </a:rPr>
              <a:t> des stratégies cognitives et métacognitives,</a:t>
            </a:r>
            <a:endParaRPr lang="fr-FR" sz="2200" b="0"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743040" lvl="1" indent="-285840">
              <a:lnSpc>
                <a:spcPct val="100000"/>
              </a:lnSpc>
              <a:spcBef>
                <a:spcPts val="400"/>
              </a:spcBef>
              <a:buClr>
                <a:srgbClr val="000000"/>
              </a:buClr>
              <a:buFont typeface="Trebuchet MS"/>
              <a:buChar char="–"/>
            </a:pPr>
            <a:r>
              <a:rPr lang="fr-CA" sz="2200" b="0" spc="-1">
                <a:solidFill>
                  <a:srgbClr val="000000"/>
                </a:solidFill>
                <a:latin typeface="Noto Sans" panose="020B0502040504020204" pitchFamily="34" charset="0"/>
                <a:ea typeface="Noto Sans" panose="020B0502040504020204" pitchFamily="34" charset="0"/>
                <a:cs typeface="Noto Sans" panose="020B0502040504020204" pitchFamily="34" charset="0"/>
              </a:rPr>
              <a:t> de la motivation et de l’engagement.</a:t>
            </a:r>
            <a:endParaRPr lang="fr-FR" sz="2200" b="0"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43080" indent="-343080">
              <a:lnSpc>
                <a:spcPct val="100000"/>
              </a:lnSpc>
              <a:spcBef>
                <a:spcPts val="1200"/>
              </a:spcBef>
              <a:buClr>
                <a:srgbClr val="FFC000"/>
              </a:buClr>
              <a:buFont typeface="Wingdings" pitchFamily="2" charset="2"/>
              <a:buChar char="§"/>
              <a:tabLst>
                <a:tab pos="0" algn="l"/>
              </a:tabLst>
            </a:pPr>
            <a:r>
              <a:rPr lang="fr-CA" sz="2400" spc="-1">
                <a:solidFill>
                  <a:srgbClr val="000000"/>
                </a:solidFill>
              </a:rPr>
              <a:t>Stratégies pédagogiques, consignes, outils, etc.</a:t>
            </a:r>
            <a:endParaRPr lang="fr-FR" sz="2400" spc="-1">
              <a:solidFill>
                <a:srgbClr val="000000"/>
              </a:solidFill>
            </a:endParaRPr>
          </a:p>
        </p:txBody>
      </p:sp>
    </p:spTree>
    <p:extLst>
      <p:ext uri="{BB962C8B-B14F-4D97-AF65-F5344CB8AC3E}">
        <p14:creationId xmlns:p14="http://schemas.microsoft.com/office/powerpoint/2010/main" val="10615428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32</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dirty="0">
                <a:solidFill>
                  <a:srgbClr val="7030A0"/>
                </a:solidFill>
                <a:latin typeface="Noto Sans" panose="020B0502040504020204" pitchFamily="34" charset="0"/>
                <a:ea typeface="Noto Sans" panose="020B0502040504020204" pitchFamily="34" charset="0"/>
                <a:cs typeface="Noto Sans" panose="020B0502040504020204" pitchFamily="34" charset="0"/>
              </a:rPr>
              <a:t>Exemples</a:t>
            </a:r>
          </a:p>
        </p:txBody>
      </p:sp>
      <p:sp>
        <p:nvSpPr>
          <p:cNvPr id="8" name="PlaceHolder 2">
            <a:extLst>
              <a:ext uri="{FF2B5EF4-FFF2-40B4-BE49-F238E27FC236}">
                <a16:creationId xmlns:a16="http://schemas.microsoft.com/office/drawing/2014/main" id="{DE7FB0F7-0DD1-9818-F0CF-ACF80BBEACBB}"/>
              </a:ext>
            </a:extLst>
          </p:cNvPr>
          <p:cNvSpPr txBox="1">
            <a:spLocks/>
          </p:cNvSpPr>
          <p:nvPr/>
        </p:nvSpPr>
        <p:spPr>
          <a:xfrm>
            <a:off x="2641238" y="2782415"/>
            <a:ext cx="7981366" cy="2821021"/>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a:lnSpc>
                <a:spcPct val="100000"/>
              </a:lnSpc>
              <a:spcBef>
                <a:spcPts val="1200"/>
              </a:spcBef>
              <a:buClr>
                <a:srgbClr val="FFC000"/>
              </a:buClr>
              <a:buFont typeface="Wingdings" pitchFamily="2" charset="2"/>
              <a:buChar char="§"/>
            </a:pPr>
            <a:r>
              <a:rPr lang="fr-CA" spc="-1">
                <a:solidFill>
                  <a:schemeClr val="dk1"/>
                </a:solidFill>
              </a:rPr>
              <a:t>Donner des consignes de façons variées.</a:t>
            </a:r>
          </a:p>
          <a:p>
            <a:pPr marL="343080" indent="-343080">
              <a:lnSpc>
                <a:spcPct val="100000"/>
              </a:lnSpc>
              <a:spcBef>
                <a:spcPts val="1200"/>
              </a:spcBef>
              <a:buClr>
                <a:srgbClr val="FFC000"/>
              </a:buClr>
              <a:buFont typeface="Wingdings" pitchFamily="2" charset="2"/>
              <a:buChar char="§"/>
            </a:pPr>
            <a:r>
              <a:rPr lang="fr-CA" spc="-1">
                <a:solidFill>
                  <a:schemeClr val="dk1"/>
                </a:solidFill>
              </a:rPr>
              <a:t>Favoriser le travail d’équipe.</a:t>
            </a:r>
          </a:p>
        </p:txBody>
      </p:sp>
    </p:spTree>
    <p:extLst>
      <p:ext uri="{BB962C8B-B14F-4D97-AF65-F5344CB8AC3E}">
        <p14:creationId xmlns:p14="http://schemas.microsoft.com/office/powerpoint/2010/main" val="2123104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33</a:t>
            </a:fld>
            <a:endParaRPr lang="fr-FR" dirty="0"/>
          </a:p>
        </p:txBody>
      </p:sp>
      <p:pic>
        <p:nvPicPr>
          <p:cNvPr id="4" name="Google Shape;246;p23">
            <a:extLst>
              <a:ext uri="{FF2B5EF4-FFF2-40B4-BE49-F238E27FC236}">
                <a16:creationId xmlns:a16="http://schemas.microsoft.com/office/drawing/2014/main" id="{BD865CCA-EADE-B24B-B0DB-E2C7CD162564}"/>
              </a:ext>
            </a:extLst>
          </p:cNvPr>
          <p:cNvPicPr/>
          <p:nvPr/>
        </p:nvPicPr>
        <p:blipFill rotWithShape="1">
          <a:blip r:embed="rId2" cstate="screen">
            <a:extLst>
              <a:ext uri="{28A0092B-C50C-407E-A947-70E740481C1C}">
                <a14:useLocalDpi xmlns:a14="http://schemas.microsoft.com/office/drawing/2010/main"/>
              </a:ext>
            </a:extLst>
          </a:blip>
          <a:srcRect l="2114" t="760" b="1147"/>
          <a:stretch/>
        </p:blipFill>
        <p:spPr>
          <a:xfrm>
            <a:off x="4352260" y="942753"/>
            <a:ext cx="3564460" cy="4798828"/>
          </a:xfrm>
          <a:prstGeom prst="rect">
            <a:avLst/>
          </a:prstGeom>
          <a:ln w="0">
            <a:noFill/>
          </a:ln>
          <a:effectLst>
            <a:outerShdw blurRad="76200" dir="13500000" sy="23000" kx="1200000" algn="br" rotWithShape="0">
              <a:prstClr val="black">
                <a:alpha val="6117"/>
              </a:prstClr>
            </a:outerShdw>
          </a:effectLst>
        </p:spPr>
      </p:pic>
      <p:sp>
        <p:nvSpPr>
          <p:cNvPr id="5" name="Rectangle 4">
            <a:extLst>
              <a:ext uri="{FF2B5EF4-FFF2-40B4-BE49-F238E27FC236}">
                <a16:creationId xmlns:a16="http://schemas.microsoft.com/office/drawing/2014/main" id="{2F327A83-9F16-3C41-D24E-22BAC48CDCD2}"/>
              </a:ext>
            </a:extLst>
          </p:cNvPr>
          <p:cNvSpPr/>
          <p:nvPr/>
        </p:nvSpPr>
        <p:spPr>
          <a:xfrm>
            <a:off x="8116768" y="5113327"/>
            <a:ext cx="3000411" cy="166045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fr-FR" sz="12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Source : La classe à Vefa (2012). http://laclasseavefa.canalblog.com/archives/2012/07/26/24778145.html</a:t>
            </a:r>
          </a:p>
          <a:p>
            <a:pPr>
              <a:lnSpc>
                <a:spcPct val="100000"/>
              </a:lnSpc>
            </a:pPr>
            <a:endParaRPr lang="fr-FR" sz="12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9807009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34</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dirty="0">
                <a:solidFill>
                  <a:srgbClr val="7030A0"/>
                </a:solidFill>
                <a:latin typeface="Noto Sans" panose="020B0502040504020204" pitchFamily="34" charset="0"/>
                <a:ea typeface="Noto Sans" panose="020B0502040504020204" pitchFamily="34" charset="0"/>
                <a:cs typeface="Noto Sans" panose="020B0502040504020204" pitchFamily="34" charset="0"/>
              </a:rPr>
              <a:t>Outils et matériel</a:t>
            </a:r>
          </a:p>
        </p:txBody>
      </p:sp>
      <p:grpSp>
        <p:nvGrpSpPr>
          <p:cNvPr id="15" name="Groupe 14">
            <a:extLst>
              <a:ext uri="{FF2B5EF4-FFF2-40B4-BE49-F238E27FC236}">
                <a16:creationId xmlns:a16="http://schemas.microsoft.com/office/drawing/2014/main" id="{D56EB3ED-285E-3187-25E2-9BA06F5A376A}"/>
              </a:ext>
            </a:extLst>
          </p:cNvPr>
          <p:cNvGrpSpPr/>
          <p:nvPr/>
        </p:nvGrpSpPr>
        <p:grpSpPr>
          <a:xfrm>
            <a:off x="1491272" y="1899511"/>
            <a:ext cx="9710128" cy="3281099"/>
            <a:chOff x="336240" y="1674720"/>
            <a:chExt cx="13439880" cy="4541400"/>
          </a:xfrm>
        </p:grpSpPr>
        <p:pic>
          <p:nvPicPr>
            <p:cNvPr id="11" name="Google Shape;254;p24" descr="Colleagues photographing objects">
              <a:extLst>
                <a:ext uri="{FF2B5EF4-FFF2-40B4-BE49-F238E27FC236}">
                  <a16:creationId xmlns:a16="http://schemas.microsoft.com/office/drawing/2014/main" id="{14BFD550-59B4-3CC0-9582-FDC5A5EEBD64}"/>
                </a:ext>
              </a:extLst>
            </p:cNvPr>
            <p:cNvPicPr/>
            <p:nvPr/>
          </p:nvPicPr>
          <p:blipFill>
            <a:blip r:embed="rId2" cstate="screen">
              <a:extLst>
                <a:ext uri="{28A0092B-C50C-407E-A947-70E740481C1C}">
                  <a14:useLocalDpi xmlns:a14="http://schemas.microsoft.com/office/drawing/2010/main"/>
                </a:ext>
              </a:extLst>
            </a:blip>
            <a:stretch/>
          </p:blipFill>
          <p:spPr>
            <a:xfrm>
              <a:off x="4000680" y="1690560"/>
              <a:ext cx="3429000" cy="4525560"/>
            </a:xfrm>
            <a:prstGeom prst="rect">
              <a:avLst/>
            </a:prstGeom>
            <a:ln w="0">
              <a:noFill/>
            </a:ln>
          </p:spPr>
        </p:pic>
        <p:pic>
          <p:nvPicPr>
            <p:cNvPr id="12" name="Google Shape;255;p24" descr="Blue abacus">
              <a:extLst>
                <a:ext uri="{FF2B5EF4-FFF2-40B4-BE49-F238E27FC236}">
                  <a16:creationId xmlns:a16="http://schemas.microsoft.com/office/drawing/2014/main" id="{BD71968C-9632-4A8E-043B-B7AEB6648857}"/>
                </a:ext>
              </a:extLst>
            </p:cNvPr>
            <p:cNvPicPr/>
            <p:nvPr/>
          </p:nvPicPr>
          <p:blipFill>
            <a:blip r:embed="rId3" cstate="screen">
              <a:extLst>
                <a:ext uri="{28A0092B-C50C-407E-A947-70E740481C1C}">
                  <a14:useLocalDpi xmlns:a14="http://schemas.microsoft.com/office/drawing/2010/main"/>
                </a:ext>
              </a:extLst>
            </a:blip>
            <a:stretch/>
          </p:blipFill>
          <p:spPr>
            <a:xfrm>
              <a:off x="336240" y="1674720"/>
              <a:ext cx="3219120" cy="1954080"/>
            </a:xfrm>
            <a:prstGeom prst="rect">
              <a:avLst/>
            </a:prstGeom>
            <a:ln w="0">
              <a:noFill/>
            </a:ln>
          </p:spPr>
        </p:pic>
        <p:pic>
          <p:nvPicPr>
            <p:cNvPr id="13" name="Google Shape;256;p24" descr="Children with tablets at school">
              <a:extLst>
                <a:ext uri="{FF2B5EF4-FFF2-40B4-BE49-F238E27FC236}">
                  <a16:creationId xmlns:a16="http://schemas.microsoft.com/office/drawing/2014/main" id="{BF65F759-4FBF-8593-8ABA-E0E2A0A9D45A}"/>
                </a:ext>
              </a:extLst>
            </p:cNvPr>
            <p:cNvPicPr/>
            <p:nvPr/>
          </p:nvPicPr>
          <p:blipFill>
            <a:blip r:embed="rId4" cstate="screen">
              <a:extLst>
                <a:ext uri="{28A0092B-C50C-407E-A947-70E740481C1C}">
                  <a14:useLocalDpi xmlns:a14="http://schemas.microsoft.com/office/drawing/2010/main"/>
                </a:ext>
              </a:extLst>
            </a:blip>
            <a:stretch/>
          </p:blipFill>
          <p:spPr>
            <a:xfrm>
              <a:off x="336240" y="3850200"/>
              <a:ext cx="3219120" cy="2365920"/>
            </a:xfrm>
            <a:prstGeom prst="rect">
              <a:avLst/>
            </a:prstGeom>
            <a:ln w="0">
              <a:noFill/>
            </a:ln>
          </p:spPr>
        </p:pic>
        <p:pic>
          <p:nvPicPr>
            <p:cNvPr id="14" name="Image 4" descr="Girl solving mathematical addition">
              <a:extLst>
                <a:ext uri="{FF2B5EF4-FFF2-40B4-BE49-F238E27FC236}">
                  <a16:creationId xmlns:a16="http://schemas.microsoft.com/office/drawing/2014/main" id="{263DB0FE-EDAF-C276-F518-D93CE92A0774}"/>
                </a:ext>
              </a:extLst>
            </p:cNvPr>
            <p:cNvPicPr/>
            <p:nvPr/>
          </p:nvPicPr>
          <p:blipFill>
            <a:blip r:embed="rId5" cstate="screen">
              <a:extLst>
                <a:ext uri="{28A0092B-C50C-407E-A947-70E740481C1C}">
                  <a14:useLocalDpi xmlns:a14="http://schemas.microsoft.com/office/drawing/2010/main"/>
                </a:ext>
              </a:extLst>
            </a:blip>
            <a:stretch/>
          </p:blipFill>
          <p:spPr>
            <a:xfrm>
              <a:off x="7742880" y="1690560"/>
              <a:ext cx="6033240" cy="4005720"/>
            </a:xfrm>
            <a:prstGeom prst="rect">
              <a:avLst/>
            </a:prstGeom>
            <a:ln w="0">
              <a:noFill/>
            </a:ln>
          </p:spPr>
        </p:pic>
      </p:grpSp>
    </p:spTree>
    <p:extLst>
      <p:ext uri="{BB962C8B-B14F-4D97-AF65-F5344CB8AC3E}">
        <p14:creationId xmlns:p14="http://schemas.microsoft.com/office/powerpoint/2010/main" val="414525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35</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Les productions </a:t>
            </a:r>
          </a:p>
        </p:txBody>
      </p:sp>
      <p:sp>
        <p:nvSpPr>
          <p:cNvPr id="6" name="PlaceHolder 2">
            <a:extLst>
              <a:ext uri="{FF2B5EF4-FFF2-40B4-BE49-F238E27FC236}">
                <a16:creationId xmlns:a16="http://schemas.microsoft.com/office/drawing/2014/main" id="{2233D7BE-2481-3999-8392-2B4965A61575}"/>
              </a:ext>
            </a:extLst>
          </p:cNvPr>
          <p:cNvSpPr txBox="1">
            <a:spLocks/>
          </p:cNvSpPr>
          <p:nvPr/>
        </p:nvSpPr>
        <p:spPr>
          <a:xfrm>
            <a:off x="2342027" y="2006831"/>
            <a:ext cx="8417300" cy="4349520"/>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tabLst>
                <a:tab pos="0" algn="l"/>
              </a:tabLst>
            </a:pPr>
            <a:r>
              <a:rPr lang="fr-CA" sz="2400" b="1" spc="-1">
                <a:solidFill>
                  <a:srgbClr val="0070C0"/>
                </a:solidFill>
              </a:rPr>
              <a:t>Choix du véhicule de communication pour démontrer l’apprentissage des élèves :</a:t>
            </a:r>
            <a:endParaRPr lang="fr-FR" sz="2400" b="1" spc="-1">
              <a:solidFill>
                <a:srgbClr val="0070C0"/>
              </a:solidFill>
            </a:endParaRPr>
          </a:p>
          <a:p>
            <a:pPr marL="343080" indent="-343080">
              <a:lnSpc>
                <a:spcPct val="100000"/>
              </a:lnSpc>
              <a:buClr>
                <a:srgbClr val="FFC000"/>
              </a:buClr>
              <a:buFont typeface="Wingdings" pitchFamily="2" charset="2"/>
              <a:buChar char="§"/>
              <a:tabLst>
                <a:tab pos="0" algn="l"/>
              </a:tabLst>
            </a:pPr>
            <a:r>
              <a:rPr lang="fr-CA" sz="2400" spc="-1">
                <a:solidFill>
                  <a:srgbClr val="000000"/>
                </a:solidFill>
              </a:rPr>
              <a:t>Les traces.</a:t>
            </a:r>
            <a:endParaRPr lang="fr-FR" sz="2400" spc="-1">
              <a:solidFill>
                <a:srgbClr val="000000"/>
              </a:solidFill>
            </a:endParaRPr>
          </a:p>
          <a:p>
            <a:pPr marL="343080" indent="-343080">
              <a:lnSpc>
                <a:spcPct val="100000"/>
              </a:lnSpc>
              <a:spcBef>
                <a:spcPts val="561"/>
              </a:spcBef>
              <a:buClr>
                <a:srgbClr val="FFC000"/>
              </a:buClr>
              <a:buFont typeface="Wingdings" pitchFamily="2" charset="2"/>
              <a:buChar char="§"/>
              <a:tabLst>
                <a:tab pos="0" algn="l"/>
              </a:tabLst>
            </a:pPr>
            <a:r>
              <a:rPr lang="fr-CA" sz="2400" spc="-1">
                <a:solidFill>
                  <a:srgbClr val="000000"/>
                </a:solidFill>
              </a:rPr>
              <a:t>Le produit lui-même (longueur, quantité, complexité).</a:t>
            </a:r>
            <a:endParaRPr lang="fr-FR" sz="2400" spc="-1">
              <a:solidFill>
                <a:srgbClr val="000000"/>
              </a:solidFill>
            </a:endParaRPr>
          </a:p>
          <a:p>
            <a:pPr marL="343080" indent="-343080">
              <a:lnSpc>
                <a:spcPct val="100000"/>
              </a:lnSpc>
              <a:spcBef>
                <a:spcPts val="561"/>
              </a:spcBef>
              <a:buClr>
                <a:srgbClr val="FFC000"/>
              </a:buClr>
              <a:buFont typeface="Wingdings" pitchFamily="2" charset="2"/>
              <a:buChar char="§"/>
              <a:tabLst>
                <a:tab pos="0" algn="l"/>
              </a:tabLst>
            </a:pPr>
            <a:r>
              <a:rPr lang="fr-CA" sz="2400" spc="-1">
                <a:solidFill>
                  <a:srgbClr val="000000"/>
                </a:solidFill>
              </a:rPr>
              <a:t>Le médium utilisé.</a:t>
            </a:r>
            <a:endParaRPr lang="fr-FR" sz="2400" spc="-1">
              <a:solidFill>
                <a:srgbClr val="000000"/>
              </a:solidFill>
            </a:endParaRPr>
          </a:p>
          <a:p>
            <a:pPr marL="343080" indent="-343080">
              <a:lnSpc>
                <a:spcPct val="100000"/>
              </a:lnSpc>
              <a:spcBef>
                <a:spcPts val="561"/>
              </a:spcBef>
              <a:buClr>
                <a:srgbClr val="FFC000"/>
              </a:buClr>
              <a:buFont typeface="Wingdings" pitchFamily="2" charset="2"/>
              <a:buChar char="§"/>
              <a:tabLst>
                <a:tab pos="0" algn="l"/>
              </a:tabLst>
            </a:pPr>
            <a:r>
              <a:rPr lang="fr-CA" sz="2400" spc="-1">
                <a:solidFill>
                  <a:srgbClr val="000000"/>
                </a:solidFill>
              </a:rPr>
              <a:t>Le mode de communication.</a:t>
            </a:r>
            <a:endParaRPr lang="fr-FR" sz="2400" spc="-1">
              <a:solidFill>
                <a:srgbClr val="000000"/>
              </a:solidFill>
            </a:endParaRPr>
          </a:p>
          <a:p>
            <a:pPr marL="343080">
              <a:lnSpc>
                <a:spcPct val="100000"/>
              </a:lnSpc>
              <a:spcBef>
                <a:spcPts val="561"/>
              </a:spcBef>
              <a:tabLst>
                <a:tab pos="0" algn="l"/>
              </a:tabLst>
            </a:pPr>
            <a:endParaRPr lang="fr-FR" spc="-1">
              <a:solidFill>
                <a:srgbClr val="000000"/>
              </a:solidFill>
              <a:latin typeface="Arial"/>
            </a:endParaRPr>
          </a:p>
        </p:txBody>
      </p:sp>
    </p:spTree>
    <p:extLst>
      <p:ext uri="{BB962C8B-B14F-4D97-AF65-F5344CB8AC3E}">
        <p14:creationId xmlns:p14="http://schemas.microsoft.com/office/powerpoint/2010/main" val="28959995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36</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EAFD5518-F04B-A86C-9FA4-939391DDE3AB}"/>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Les productions </a:t>
            </a:r>
          </a:p>
        </p:txBody>
      </p:sp>
      <p:sp>
        <p:nvSpPr>
          <p:cNvPr id="7" name="Google Shape;275;p26">
            <a:extLst>
              <a:ext uri="{FF2B5EF4-FFF2-40B4-BE49-F238E27FC236}">
                <a16:creationId xmlns:a16="http://schemas.microsoft.com/office/drawing/2014/main" id="{2AF3E13C-5C5D-4B83-0491-6003810592FE}"/>
              </a:ext>
            </a:extLst>
          </p:cNvPr>
          <p:cNvSpPr/>
          <p:nvPr/>
        </p:nvSpPr>
        <p:spPr>
          <a:xfrm>
            <a:off x="1776437" y="1278630"/>
            <a:ext cx="9545277" cy="452286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numCol="3" spcCol="0" anchor="t">
            <a:spAutoFit/>
          </a:bodyPr>
          <a:lstStyle/>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Exposition artistique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Cartes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Diagrammes conceptuels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Maquettes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Peintures murales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Dioramas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Poèmes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Dessins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Portfolios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Essais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Projets de recherche</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Organigrammes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Projets scientifiques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Diaporamas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Rapports de laboratoire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Récits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Graphiques ou tableaux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Pièces de théâtre</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Lettres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Dépliants touristiques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Carnets ou journaux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Vidéos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Compétitions sportives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Exposés oraux</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Danse/mouvement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Marionnettes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Débats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Musique, chanson</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Photos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Démonstrations scientifiques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Lecture publique</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Entretiens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Journaux </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Interrogations orales</a:t>
            </a:r>
            <a:endParaRPr lang="fr-FR" sz="1800" b="0" strike="noStrike" spc="-1">
              <a:solidFill>
                <a:srgbClr val="000000"/>
              </a:solidFill>
              <a:latin typeface="Arial"/>
            </a:endParaRPr>
          </a:p>
          <a:p>
            <a:pPr marL="270000" indent="-270000" defTabSz="914400">
              <a:lnSpc>
                <a:spcPct val="100000"/>
              </a:lnSpc>
              <a:buClr>
                <a:srgbClr val="FFC000"/>
              </a:buClr>
              <a:buFont typeface="Wingdings" pitchFamily="2" charset="2"/>
              <a:buChar char="§"/>
            </a:pPr>
            <a:r>
              <a:rPr lang="fr-CA" sz="1800" b="0" strike="noStrike" spc="-1">
                <a:solidFill>
                  <a:schemeClr val="dk1"/>
                </a:solidFill>
                <a:latin typeface="Arial"/>
                <a:ea typeface="Verdana"/>
              </a:rPr>
              <a:t>Entrevues descriptions </a:t>
            </a:r>
            <a:br>
              <a:rPr lang="fr-CA" sz="1800" b="0" strike="noStrike" spc="-1">
                <a:solidFill>
                  <a:schemeClr val="dk1"/>
                </a:solidFill>
                <a:latin typeface="Arial"/>
                <a:ea typeface="Verdana"/>
              </a:rPr>
            </a:br>
            <a:r>
              <a:rPr lang="fr-CA" sz="1800" b="0" strike="noStrike" spc="-1">
                <a:solidFill>
                  <a:schemeClr val="dk1"/>
                </a:solidFill>
                <a:latin typeface="Arial"/>
                <a:ea typeface="Verdana"/>
              </a:rPr>
              <a:t>des processus	</a:t>
            </a:r>
            <a:endParaRPr lang="fr-FR" sz="1800" b="0" strike="noStrike" spc="-1">
              <a:solidFill>
                <a:srgbClr val="000000"/>
              </a:solidFill>
              <a:latin typeface="Arial"/>
            </a:endParaRPr>
          </a:p>
        </p:txBody>
      </p:sp>
    </p:spTree>
    <p:extLst>
      <p:ext uri="{BB962C8B-B14F-4D97-AF65-F5344CB8AC3E}">
        <p14:creationId xmlns:p14="http://schemas.microsoft.com/office/powerpoint/2010/main" val="30217361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37</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11" name="Espace réservé du texte 4">
            <a:extLst>
              <a:ext uri="{FF2B5EF4-FFF2-40B4-BE49-F238E27FC236}">
                <a16:creationId xmlns:a16="http://schemas.microsoft.com/office/drawing/2014/main" id="{DD851C98-EB9D-E02B-17A3-C255BE602638}"/>
              </a:ext>
            </a:extLst>
          </p:cNvPr>
          <p:cNvSpPr>
            <a:spLocks noGrp="1"/>
          </p:cNvSpPr>
          <p:nvPr>
            <p:ph type="body" sz="quarter" idx="14"/>
          </p:nvPr>
        </p:nvSpPr>
        <p:spPr>
          <a:xfrm>
            <a:off x="902682" y="452988"/>
            <a:ext cx="10664008" cy="270783"/>
          </a:xfrm>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Quel dispositif ?</a:t>
            </a:r>
          </a:p>
        </p:txBody>
      </p:sp>
      <p:graphicFrame>
        <p:nvGraphicFramePr>
          <p:cNvPr id="12" name="Google Shape;281;p27">
            <a:extLst>
              <a:ext uri="{FF2B5EF4-FFF2-40B4-BE49-F238E27FC236}">
                <a16:creationId xmlns:a16="http://schemas.microsoft.com/office/drawing/2014/main" id="{9194E15D-BFEF-F021-6DF8-3BB9AE64290C}"/>
              </a:ext>
            </a:extLst>
          </p:cNvPr>
          <p:cNvGraphicFramePr/>
          <p:nvPr>
            <p:extLst>
              <p:ext uri="{D42A27DB-BD31-4B8C-83A1-F6EECF244321}">
                <p14:modId xmlns:p14="http://schemas.microsoft.com/office/powerpoint/2010/main" val="1317184304"/>
              </p:ext>
            </p:extLst>
          </p:nvPr>
        </p:nvGraphicFramePr>
        <p:xfrm>
          <a:off x="1824218" y="922044"/>
          <a:ext cx="9178080" cy="5115960"/>
        </p:xfrm>
        <a:graphic>
          <a:graphicData uri="http://schemas.openxmlformats.org/drawingml/2006/table">
            <a:tbl>
              <a:tblPr/>
              <a:tblGrid>
                <a:gridCol w="4589040">
                  <a:extLst>
                    <a:ext uri="{9D8B030D-6E8A-4147-A177-3AD203B41FA5}">
                      <a16:colId xmlns:a16="http://schemas.microsoft.com/office/drawing/2014/main" val="20000"/>
                    </a:ext>
                  </a:extLst>
                </a:gridCol>
                <a:gridCol w="4589040">
                  <a:extLst>
                    <a:ext uri="{9D8B030D-6E8A-4147-A177-3AD203B41FA5}">
                      <a16:colId xmlns:a16="http://schemas.microsoft.com/office/drawing/2014/main" val="20001"/>
                    </a:ext>
                  </a:extLst>
                </a:gridCol>
              </a:tblGrid>
              <a:tr h="2100317">
                <a:tc>
                  <a:txBody>
                    <a:bodyPr/>
                    <a:lstStyle/>
                    <a:p>
                      <a:pPr algn="ctr" defTabSz="914400">
                        <a:lnSpc>
                          <a:spcPct val="100000"/>
                        </a:lnSpc>
                        <a:tabLst>
                          <a:tab pos="0" algn="l"/>
                        </a:tabLst>
                      </a:pPr>
                      <a:r>
                        <a:rPr lang="fr-CA"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Contenus</a:t>
                      </a:r>
                      <a:endParaRPr lang="fr-FR" sz="12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endParaRPr>
                    </a:p>
                    <a:p>
                      <a:pPr algn="ctr" defTabSz="914400">
                        <a:lnSpc>
                          <a:spcPct val="100000"/>
                        </a:lnSpc>
                        <a:tabLst>
                          <a:tab pos="0" algn="l"/>
                        </a:tabLst>
                      </a:pPr>
                      <a:r>
                        <a:rPr lang="fr-CA"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C’est ce que </a:t>
                      </a:r>
                      <a:r>
                        <a:rPr lang="fr-CA" sz="1400" b="1"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doit apprendre </a:t>
                      </a:r>
                      <a:r>
                        <a:rPr lang="fr-CA"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l’élève.</a:t>
                      </a:r>
                    </a:p>
                    <a:p>
                      <a:pPr marL="180000" indent="-180000" defTabSz="914400">
                        <a:lnSpc>
                          <a:spcPct val="100000"/>
                        </a:lnSpc>
                        <a:spcBef>
                          <a:spcPts val="1200"/>
                        </a:spcBef>
                        <a:spcAft>
                          <a:spcPts val="600"/>
                        </a:spcAft>
                        <a:buClr>
                          <a:srgbClr val="FFC000"/>
                        </a:buClr>
                        <a:buFont typeface="Wingdings" pitchFamily="2" charset="2"/>
                        <a:buChar char="§"/>
                      </a:pP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C’est ce que les élèves devraient faire comme apprentissage.</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180000" indent="-180000" defTabSz="914400">
                        <a:lnSpc>
                          <a:spcPct val="100000"/>
                        </a:lnSpc>
                        <a:spcBef>
                          <a:spcPts val="0"/>
                        </a:spcBef>
                        <a:spcAft>
                          <a:spcPts val="600"/>
                        </a:spcAft>
                        <a:buClr>
                          <a:srgbClr val="FFC000"/>
                        </a:buClr>
                        <a:buFont typeface="Wingdings" pitchFamily="2" charset="2"/>
                        <a:buChar char="§"/>
                      </a:pP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Ce sont les </a:t>
                      </a:r>
                      <a:r>
                        <a:rPr lang="fr-CA" sz="11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programmes d’études, </a:t>
                      </a: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ainsi que le </a:t>
                      </a:r>
                      <a:r>
                        <a:rPr lang="fr-CA" sz="11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matériel didactique </a:t>
                      </a: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qui soutient l’apprentissage visé.</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180000" indent="-180000" defTabSz="914400">
                        <a:lnSpc>
                          <a:spcPct val="100000"/>
                        </a:lnSpc>
                        <a:spcBef>
                          <a:spcPts val="0"/>
                        </a:spcBef>
                        <a:spcAft>
                          <a:spcPts val="600"/>
                        </a:spcAft>
                        <a:buClr>
                          <a:srgbClr val="FFC000"/>
                        </a:buClr>
                        <a:buFont typeface="Wingdings" pitchFamily="2" charset="2"/>
                        <a:buChar char="§"/>
                      </a:pP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Textes variés, sujets variés (flexibilité).</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251999" marR="251999" marT="216000" marB="216000">
                    <a:lnL w="12240">
                      <a:noFill/>
                      <a:prstDash val="solid"/>
                    </a:lnL>
                    <a:lnR w="12240">
                      <a:noFill/>
                      <a:prstDash val="solid"/>
                    </a:lnR>
                    <a:lnT w="12240">
                      <a:noFill/>
                      <a:prstDash val="solid"/>
                    </a:lnT>
                    <a:lnB w="12240">
                      <a:noFill/>
                      <a:prstDash val="solid"/>
                    </a:lnB>
                    <a:solidFill>
                      <a:schemeClr val="accent3">
                        <a:lumMod val="20000"/>
                        <a:lumOff val="80000"/>
                      </a:schemeClr>
                    </a:solidFill>
                  </a:tcPr>
                </a:tc>
                <a:tc>
                  <a:txBody>
                    <a:bodyPr/>
                    <a:lstStyle/>
                    <a:p>
                      <a:pPr algn="ctr" defTabSz="914400">
                        <a:lnSpc>
                          <a:spcPct val="100000"/>
                        </a:lnSpc>
                        <a:tabLst>
                          <a:tab pos="0" algn="l"/>
                        </a:tabLst>
                      </a:pPr>
                      <a:r>
                        <a:rPr lang="fr-CA"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Productions</a:t>
                      </a:r>
                      <a:endParaRPr lang="fr-FR" sz="1200" b="0"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endParaRPr>
                    </a:p>
                    <a:p>
                      <a:pPr algn="ctr" defTabSz="914400">
                        <a:lnSpc>
                          <a:spcPct val="100000"/>
                        </a:lnSpc>
                        <a:tabLst>
                          <a:tab pos="0" algn="l"/>
                        </a:tabLst>
                      </a:pPr>
                      <a:r>
                        <a:rPr lang="fr-CA"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C’est </a:t>
                      </a:r>
                      <a:r>
                        <a:rPr lang="fr-CA" sz="1400" b="1"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le résultat </a:t>
                      </a:r>
                      <a:r>
                        <a:rPr lang="fr-CA"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de la tâche, </a:t>
                      </a:r>
                      <a:br>
                        <a:rPr lang="fr-CA"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le produit fini, la réalisation.</a:t>
                      </a:r>
                    </a:p>
                    <a:p>
                      <a:pPr marL="180000" indent="-180000" algn="l" defTabSz="914400" rtl="0" eaLnBrk="1" latinLnBrk="0" hangingPunct="1">
                        <a:lnSpc>
                          <a:spcPct val="100000"/>
                        </a:lnSpc>
                        <a:spcBef>
                          <a:spcPts val="1200"/>
                        </a:spcBef>
                        <a:spcAft>
                          <a:spcPts val="600"/>
                        </a:spcAft>
                        <a:buClr>
                          <a:srgbClr val="FFC000"/>
                        </a:buClr>
                        <a:buFont typeface="Wingdings" pitchFamily="2" charset="2"/>
                        <a:buChar char="§"/>
                      </a:pP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En variant la longueur, la quantité et la complexité </a:t>
                      </a:r>
                      <a:b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de la tâche.</a:t>
                      </a:r>
                      <a:endParaRPr lang="fr-FR"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indent="-180000" algn="l" defTabSz="914400" rtl="0" eaLnBrk="1" latinLnBrk="0" hangingPunct="1">
                        <a:lnSpc>
                          <a:spcPct val="100000"/>
                        </a:lnSpc>
                        <a:spcBef>
                          <a:spcPts val="0"/>
                        </a:spcBef>
                        <a:spcAft>
                          <a:spcPts val="0"/>
                        </a:spcAft>
                        <a:buClr>
                          <a:srgbClr val="FFC000"/>
                        </a:buClr>
                        <a:buFont typeface="Wingdings" pitchFamily="2" charset="2"/>
                        <a:buChar char="§"/>
                      </a:pP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En variant le mode de communication :</a:t>
                      </a:r>
                      <a:endParaRPr lang="fr-FR"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360000" indent="-180000" defTabSz="914400">
                        <a:lnSpc>
                          <a:spcPct val="100000"/>
                        </a:lnSpc>
                        <a:buClr>
                          <a:srgbClr val="FFC000"/>
                        </a:buClr>
                        <a:buFont typeface="Arial" panose="020B0604020202020204" pitchFamily="34" charset="0"/>
                        <a:buChar char="•"/>
                        <a:tabLst>
                          <a:tab pos="0" algn="l"/>
                        </a:tabLst>
                      </a:pP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débat,</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60000" indent="-180000" defTabSz="914400">
                        <a:lnSpc>
                          <a:spcPct val="100000"/>
                        </a:lnSpc>
                        <a:buClr>
                          <a:srgbClr val="FFC000"/>
                        </a:buClr>
                        <a:buFont typeface="Arial" panose="020B0604020202020204" pitchFamily="34" charset="0"/>
                        <a:buChar char="•"/>
                        <a:tabLst>
                          <a:tab pos="0" algn="l"/>
                        </a:tabLst>
                      </a:pPr>
                      <a:r>
                        <a:rPr lang="fr-CA" sz="11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croquis au tableau.</a:t>
                      </a:r>
                      <a:endParaRPr lang="fr-FR" sz="11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251999" marR="251999" marT="216000" marB="216000">
                    <a:lnL w="12240">
                      <a:noFill/>
                      <a:prstDash val="solid"/>
                    </a:lnL>
                    <a:lnR w="12240">
                      <a:noFill/>
                      <a:prstDash val="solid"/>
                    </a:lnR>
                    <a:lnT w="12240">
                      <a:noFill/>
                      <a:prstDash val="solid"/>
                    </a:lnT>
                    <a:lnB w="12240">
                      <a:noFill/>
                      <a:prstDash val="solid"/>
                    </a:lnB>
                    <a:solidFill>
                      <a:schemeClr val="accent3">
                        <a:lumMod val="40000"/>
                        <a:lumOff val="60000"/>
                      </a:schemeClr>
                    </a:solidFill>
                  </a:tcPr>
                </a:tc>
                <a:extLst>
                  <a:ext uri="{0D108BD9-81ED-4DB2-BD59-A6C34878D82A}">
                    <a16:rowId xmlns:a16="http://schemas.microsoft.com/office/drawing/2014/main" val="10000"/>
                  </a:ext>
                </a:extLst>
              </a:tr>
              <a:tr h="2717438">
                <a:tc>
                  <a:txBody>
                    <a:bodyPr/>
                    <a:lstStyle/>
                    <a:p>
                      <a:pPr algn="ctr" defTabSz="914400">
                        <a:lnSpc>
                          <a:spcPct val="100000"/>
                        </a:lnSpc>
                        <a:tabLst>
                          <a:tab pos="0" algn="l"/>
                        </a:tabLst>
                      </a:pPr>
                      <a:r>
                        <a:rPr lang="fr-CA"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Processus</a:t>
                      </a:r>
                      <a:endParaRPr lang="fr-FR" sz="1200" b="0"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endParaRPr>
                    </a:p>
                    <a:p>
                      <a:pPr algn="ctr" defTabSz="914400">
                        <a:lnSpc>
                          <a:spcPct val="100000"/>
                        </a:lnSpc>
                        <a:tabLst>
                          <a:tab pos="0" algn="l"/>
                        </a:tabLst>
                      </a:pPr>
                      <a:r>
                        <a:rPr lang="fr-CA"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C’est réfléchir sur les </a:t>
                      </a:r>
                      <a:r>
                        <a:rPr lang="fr-CA" sz="1400" b="1"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apprentissages réalisés </a:t>
                      </a:r>
                      <a:endParaRPr lang="fr-FR"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algn="ctr" defTabSz="914400">
                        <a:lnSpc>
                          <a:spcPct val="100000"/>
                        </a:lnSpc>
                        <a:tabLst>
                          <a:tab pos="0" algn="l"/>
                        </a:tabLst>
                      </a:pPr>
                      <a:r>
                        <a:rPr lang="fr-CA"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(la métacognition).</a:t>
                      </a:r>
                    </a:p>
                    <a:p>
                      <a:pPr marL="180000" indent="-180000" algn="l" defTabSz="914400" rtl="0" eaLnBrk="1" latinLnBrk="0" hangingPunct="1">
                        <a:lnSpc>
                          <a:spcPct val="100000"/>
                        </a:lnSpc>
                        <a:spcBef>
                          <a:spcPts val="1200"/>
                        </a:spcBef>
                        <a:spcAft>
                          <a:spcPts val="600"/>
                        </a:spcAft>
                        <a:buClr>
                          <a:srgbClr val="FFC000"/>
                        </a:buClr>
                        <a:buFont typeface="Wingdings" pitchFamily="2" charset="2"/>
                        <a:buChar char="§"/>
                      </a:pP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En variant les façons dont vont se faire </a:t>
                      </a:r>
                      <a:b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les apprentissages. </a:t>
                      </a:r>
                      <a:endParaRPr lang="fr-FR"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indent="-180000" algn="l" defTabSz="914400" rtl="0" eaLnBrk="1" latinLnBrk="0" hangingPunct="1">
                        <a:lnSpc>
                          <a:spcPct val="100000"/>
                        </a:lnSpc>
                        <a:spcBef>
                          <a:spcPts val="0"/>
                        </a:spcBef>
                        <a:spcAft>
                          <a:spcPts val="600"/>
                        </a:spcAft>
                        <a:buClr>
                          <a:srgbClr val="FFC000"/>
                        </a:buClr>
                        <a:buFont typeface="Wingdings" pitchFamily="2" charset="2"/>
                        <a:buChar char="§"/>
                      </a:pP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En planifiant différentes interventions et les ressources pour accompagner et guider les élèves.</a:t>
                      </a:r>
                      <a:endParaRPr lang="fr-FR"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indent="-180000" algn="l" defTabSz="914400" rtl="0" eaLnBrk="1" latinLnBrk="0" hangingPunct="1">
                        <a:lnSpc>
                          <a:spcPct val="100000"/>
                        </a:lnSpc>
                        <a:spcBef>
                          <a:spcPts val="0"/>
                        </a:spcBef>
                        <a:spcAft>
                          <a:spcPts val="600"/>
                        </a:spcAft>
                        <a:buClr>
                          <a:srgbClr val="FFC000"/>
                        </a:buClr>
                        <a:buFont typeface="Wingdings" pitchFamily="2" charset="2"/>
                        <a:buChar char="§"/>
                      </a:pP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En variant les outils (par ex. : matériel de manipulation, référentiel visuel, organisateur d’idées…)</a:t>
                      </a:r>
                      <a:endParaRPr lang="fr-FR"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indent="-180000" algn="l" defTabSz="914400" rtl="0" eaLnBrk="1" latinLnBrk="0" hangingPunct="1">
                        <a:lnSpc>
                          <a:spcPct val="100000"/>
                        </a:lnSpc>
                        <a:spcBef>
                          <a:spcPts val="0"/>
                        </a:spcBef>
                        <a:spcAft>
                          <a:spcPts val="600"/>
                        </a:spcAft>
                        <a:buClr>
                          <a:srgbClr val="FFC000"/>
                        </a:buClr>
                        <a:buFont typeface="Wingdings" pitchFamily="2" charset="2"/>
                        <a:buChar char="§"/>
                      </a:pP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En prévoyant des formes différentes d’évaluation (par ex.: grilles d’autoévaluation, coévaluation, entrevues…)</a:t>
                      </a:r>
                      <a:endParaRPr lang="fr-FR"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251999" marR="251999" marT="216000" marB="216000">
                    <a:lnL w="12240">
                      <a:noFill/>
                      <a:prstDash val="solid"/>
                    </a:lnL>
                    <a:lnR w="12240">
                      <a:noFill/>
                      <a:prstDash val="solid"/>
                    </a:lnR>
                    <a:lnT w="12240">
                      <a:noFill/>
                      <a:prstDash val="solid"/>
                    </a:lnT>
                    <a:lnB w="12240">
                      <a:noFill/>
                      <a:prstDash val="solid"/>
                    </a:lnB>
                    <a:solidFill>
                      <a:schemeClr val="accent3">
                        <a:lumMod val="40000"/>
                        <a:lumOff val="60000"/>
                      </a:schemeClr>
                    </a:solidFill>
                  </a:tcPr>
                </a:tc>
                <a:tc>
                  <a:txBody>
                    <a:bodyPr/>
                    <a:lstStyle/>
                    <a:p>
                      <a:pPr algn="ctr" defTabSz="914400">
                        <a:lnSpc>
                          <a:spcPct val="100000"/>
                        </a:lnSpc>
                        <a:tabLst>
                          <a:tab pos="0" algn="l"/>
                        </a:tabLst>
                      </a:pPr>
                      <a:r>
                        <a:rPr lang="fr-CA"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Structures</a:t>
                      </a:r>
                      <a:endParaRPr lang="fr-FR" sz="1200" b="0"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endParaRPr>
                    </a:p>
                    <a:p>
                      <a:pPr algn="ctr" defTabSz="914400">
                        <a:lnSpc>
                          <a:spcPct val="100000"/>
                        </a:lnSpc>
                        <a:tabLst>
                          <a:tab pos="0" algn="l"/>
                        </a:tabLst>
                      </a:pPr>
                      <a:r>
                        <a:rPr lang="fr-CA"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C’est</a:t>
                      </a:r>
                      <a:r>
                        <a:rPr lang="fr-CA" sz="1400" b="1"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 l’organisation </a:t>
                      </a:r>
                      <a:r>
                        <a:rPr lang="fr-CA"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de la classe </a:t>
                      </a:r>
                      <a:br>
                        <a:rPr lang="fr-CA"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1400" b="0"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et l’environnement.</a:t>
                      </a:r>
                    </a:p>
                    <a:p>
                      <a:pPr marL="180000" indent="-180000" algn="l" defTabSz="914400" rtl="0" eaLnBrk="1" latinLnBrk="0" hangingPunct="1">
                        <a:lnSpc>
                          <a:spcPct val="100000"/>
                        </a:lnSpc>
                        <a:spcBef>
                          <a:spcPts val="1200"/>
                        </a:spcBef>
                        <a:spcAft>
                          <a:spcPts val="600"/>
                        </a:spcAft>
                        <a:buClr>
                          <a:srgbClr val="FFC000"/>
                        </a:buClr>
                        <a:buFont typeface="Wingdings" pitchFamily="2" charset="2"/>
                        <a:buChar char="§"/>
                      </a:pP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En variant les regroupements d’élèves (selon </a:t>
                      </a:r>
                      <a:b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les besoins, les intérêts, etc.).</a:t>
                      </a:r>
                      <a:endParaRPr lang="fr-FR"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indent="-180000" algn="l" defTabSz="914400" rtl="0" eaLnBrk="1" latinLnBrk="0" hangingPunct="1">
                        <a:lnSpc>
                          <a:spcPct val="100000"/>
                        </a:lnSpc>
                        <a:spcBef>
                          <a:spcPts val="0"/>
                        </a:spcBef>
                        <a:spcAft>
                          <a:spcPts val="600"/>
                        </a:spcAft>
                        <a:buClr>
                          <a:srgbClr val="FFC000"/>
                        </a:buClr>
                        <a:buFont typeface="Wingdings" pitchFamily="2" charset="2"/>
                        <a:buChar char="§"/>
                        <a:tabLst>
                          <a:tab pos="0" algn="l"/>
                        </a:tabLst>
                      </a:pP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En alternant les activités individuelles, les activités </a:t>
                      </a:r>
                      <a:b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de sous-groupes et les activités collectives.</a:t>
                      </a:r>
                      <a:endParaRPr lang="fr-FR"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indent="-180000" algn="l" defTabSz="914400" rtl="0" eaLnBrk="1" latinLnBrk="0" hangingPunct="1">
                        <a:lnSpc>
                          <a:spcPct val="100000"/>
                        </a:lnSpc>
                        <a:spcBef>
                          <a:spcPts val="0"/>
                        </a:spcBef>
                        <a:spcAft>
                          <a:spcPts val="600"/>
                        </a:spcAft>
                        <a:buClr>
                          <a:srgbClr val="FFC000"/>
                        </a:buClr>
                        <a:buFont typeface="Wingdings" pitchFamily="2" charset="2"/>
                        <a:buChar char="§"/>
                        <a:tabLst>
                          <a:tab pos="0" algn="l"/>
                        </a:tabLst>
                      </a:pP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En formant des groupes de besoins.</a:t>
                      </a:r>
                      <a:endParaRPr lang="fr-FR"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indent="-180000" algn="l" defTabSz="914400" rtl="0" eaLnBrk="1" latinLnBrk="0" hangingPunct="1">
                        <a:lnSpc>
                          <a:spcPct val="100000"/>
                        </a:lnSpc>
                        <a:spcBef>
                          <a:spcPts val="0"/>
                        </a:spcBef>
                        <a:spcAft>
                          <a:spcPts val="600"/>
                        </a:spcAft>
                        <a:buClr>
                          <a:srgbClr val="FFC000"/>
                        </a:buClr>
                        <a:buFont typeface="Wingdings" pitchFamily="2" charset="2"/>
                        <a:buChar char="§"/>
                        <a:tabLst>
                          <a:tab pos="0" algn="l"/>
                        </a:tabLst>
                      </a:pPr>
                      <a:r>
                        <a:rPr lang="fr-CA"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rPr>
                        <a:t>En modifiant l’aménagement de la classe.</a:t>
                      </a:r>
                      <a:endParaRPr lang="fr-FR" sz="1100" b="0" strike="noStrike" kern="12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251999" marR="251999" marT="216000" marB="216000">
                    <a:lnL w="12240">
                      <a:noFill/>
                      <a:prstDash val="solid"/>
                    </a:lnL>
                    <a:lnR w="12240">
                      <a:noFill/>
                      <a:prstDash val="solid"/>
                    </a:lnR>
                    <a:lnT w="12240">
                      <a:noFill/>
                      <a:prstDash val="solid"/>
                    </a:lnT>
                    <a:lnB w="12240">
                      <a:noFill/>
                      <a:prstDash val="solid"/>
                    </a:lnB>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35398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38</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11" name="Espace réservé du texte 4">
            <a:extLst>
              <a:ext uri="{FF2B5EF4-FFF2-40B4-BE49-F238E27FC236}">
                <a16:creationId xmlns:a16="http://schemas.microsoft.com/office/drawing/2014/main" id="{DD851C98-EB9D-E02B-17A3-C255BE602638}"/>
              </a:ext>
            </a:extLst>
          </p:cNvPr>
          <p:cNvSpPr>
            <a:spLocks noGrp="1"/>
          </p:cNvSpPr>
          <p:nvPr>
            <p:ph type="body" sz="quarter" idx="14"/>
          </p:nvPr>
        </p:nvSpPr>
        <p:spPr>
          <a:xfrm>
            <a:off x="902682" y="452988"/>
            <a:ext cx="10664008" cy="270783"/>
          </a:xfrm>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Quel dispositif ?</a:t>
            </a:r>
          </a:p>
        </p:txBody>
      </p:sp>
      <p:sp>
        <p:nvSpPr>
          <p:cNvPr id="5" name="ZoneTexte 4">
            <a:extLst>
              <a:ext uri="{FF2B5EF4-FFF2-40B4-BE49-F238E27FC236}">
                <a16:creationId xmlns:a16="http://schemas.microsoft.com/office/drawing/2014/main" id="{E6D3B224-7B4D-9980-D769-2438E62AD596}"/>
              </a:ext>
            </a:extLst>
          </p:cNvPr>
          <p:cNvSpPr txBox="1"/>
          <p:nvPr/>
        </p:nvSpPr>
        <p:spPr>
          <a:xfrm rot="852643">
            <a:off x="6807319" y="514714"/>
            <a:ext cx="1773846" cy="510778"/>
          </a:xfrm>
          <a:prstGeom prst="roundRect">
            <a:avLst/>
          </a:prstGeom>
          <a:solidFill>
            <a:schemeClr val="accent2"/>
          </a:solidFill>
          <a:effectLst>
            <a:outerShdw blurRad="50800" dist="38100" dir="2700000" algn="tl" rotWithShape="0">
              <a:prstClr val="black">
                <a:alpha val="40000"/>
              </a:prstClr>
            </a:outerShdw>
          </a:effectLst>
        </p:spPr>
        <p:txBody>
          <a:bodyPr wrap="square" rtlCol="0">
            <a:spAutoFit/>
          </a:bodyPr>
          <a:lstStyle/>
          <a:p>
            <a:pPr algn="ctr">
              <a:spcAft>
                <a:spcPts val="600"/>
              </a:spcAft>
            </a:pPr>
            <a:r>
              <a:rPr lang="fr-CA" sz="2400" b="1" dirty="0">
                <a:solidFill>
                  <a:srgbClr val="FF0000"/>
                </a:solidFill>
                <a:latin typeface="Noto Sans" panose="020B0502040504020204" pitchFamily="34" charset="0"/>
                <a:ea typeface="Noto Sans" panose="020B0502040504020204" pitchFamily="34" charset="0"/>
                <a:cs typeface="Noto Sans" panose="020B0502040504020204" pitchFamily="34" charset="0"/>
              </a:rPr>
              <a:t>CORRIGÉ</a:t>
            </a:r>
          </a:p>
        </p:txBody>
      </p:sp>
      <p:graphicFrame>
        <p:nvGraphicFramePr>
          <p:cNvPr id="6" name="Tableau 7">
            <a:extLst>
              <a:ext uri="{FF2B5EF4-FFF2-40B4-BE49-F238E27FC236}">
                <a16:creationId xmlns:a16="http://schemas.microsoft.com/office/drawing/2014/main" id="{EC2A3306-98C4-F2B3-6122-974CA97D3817}"/>
              </a:ext>
            </a:extLst>
          </p:cNvPr>
          <p:cNvGraphicFramePr/>
          <p:nvPr>
            <p:extLst>
              <p:ext uri="{D42A27DB-BD31-4B8C-83A1-F6EECF244321}">
                <p14:modId xmlns:p14="http://schemas.microsoft.com/office/powerpoint/2010/main" val="44214272"/>
              </p:ext>
            </p:extLst>
          </p:nvPr>
        </p:nvGraphicFramePr>
        <p:xfrm>
          <a:off x="2347315" y="1383596"/>
          <a:ext cx="7774741" cy="4462523"/>
        </p:xfrm>
        <a:graphic>
          <a:graphicData uri="http://schemas.openxmlformats.org/drawingml/2006/table">
            <a:tbl>
              <a:tblPr firstRow="1" bandRow="1">
                <a:tableStyleId>{F5AB1C69-6EDB-4FF4-983F-18BD219EF322}</a:tableStyleId>
              </a:tblPr>
              <a:tblGrid>
                <a:gridCol w="483380">
                  <a:extLst>
                    <a:ext uri="{9D8B030D-6E8A-4147-A177-3AD203B41FA5}">
                      <a16:colId xmlns:a16="http://schemas.microsoft.com/office/drawing/2014/main" val="20000"/>
                    </a:ext>
                  </a:extLst>
                </a:gridCol>
                <a:gridCol w="5479650">
                  <a:extLst>
                    <a:ext uri="{9D8B030D-6E8A-4147-A177-3AD203B41FA5}">
                      <a16:colId xmlns:a16="http://schemas.microsoft.com/office/drawing/2014/main" val="20001"/>
                    </a:ext>
                  </a:extLst>
                </a:gridCol>
                <a:gridCol w="1811711">
                  <a:extLst>
                    <a:ext uri="{9D8B030D-6E8A-4147-A177-3AD203B41FA5}">
                      <a16:colId xmlns:a16="http://schemas.microsoft.com/office/drawing/2014/main" val="20002"/>
                    </a:ext>
                  </a:extLst>
                </a:gridCol>
              </a:tblGrid>
              <a:tr h="310592">
                <a:tc>
                  <a:txBody>
                    <a:bodyPr/>
                    <a:lstStyle/>
                    <a:p>
                      <a:pPr algn="ctr" defTabSz="914400">
                        <a:lnSpc>
                          <a:spcPct val="100000"/>
                        </a:lnSpc>
                      </a:pPr>
                      <a:r>
                        <a:rPr lang="fr-CA" sz="16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 </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38100" cmpd="sng">
                      <a:noFill/>
                    </a:lnB>
                  </a:tcPr>
                </a:tc>
                <a:tc>
                  <a:txBody>
                    <a:bodyPr/>
                    <a:lstStyle/>
                    <a:p>
                      <a:pPr defTabSz="914400">
                        <a:lnSpc>
                          <a:spcPct val="100000"/>
                        </a:lnSpc>
                      </a:pPr>
                      <a:r>
                        <a:rPr lang="fr-FR" sz="16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Différenciation pédagogique</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38100" cmpd="sng">
                      <a:noFill/>
                    </a:lnB>
                  </a:tcPr>
                </a:tc>
                <a:tc>
                  <a:txBody>
                    <a:bodyPr/>
                    <a:lstStyle/>
                    <a:p>
                      <a:pPr algn="ctr" defTabSz="914400">
                        <a:lnSpc>
                          <a:spcPct val="115000"/>
                        </a:lnSpc>
                      </a:pPr>
                      <a:r>
                        <a:rPr lang="fr-FR" sz="16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Dispositif ?</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38100" cmpd="sng">
                      <a:noFill/>
                    </a:lnB>
                    <a:solidFill>
                      <a:srgbClr val="00B0F0"/>
                    </a:solidFill>
                  </a:tcPr>
                </a:tc>
                <a:extLst>
                  <a:ext uri="{0D108BD9-81ED-4DB2-BD59-A6C34878D82A}">
                    <a16:rowId xmlns:a16="http://schemas.microsoft.com/office/drawing/2014/main" val="10000"/>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1</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381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Ajouter des sous-titres à un texte long.</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381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Contenu/structure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38100" cmpd="sng">
                      <a:noFill/>
                    </a:lnT>
                    <a:lnB w="12700" cmpd="sng">
                      <a:noFill/>
                    </a:lnB>
                  </a:tcPr>
                </a:tc>
                <a:extLst>
                  <a:ext uri="{0D108BD9-81ED-4DB2-BD59-A6C34878D82A}">
                    <a16:rowId xmlns:a16="http://schemas.microsoft.com/office/drawing/2014/main" val="10001"/>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2</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Offrir un horaire individualisé.</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Structure </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extLst>
                  <a:ext uri="{0D108BD9-81ED-4DB2-BD59-A6C34878D82A}">
                    <a16:rowId xmlns:a16="http://schemas.microsoft.com/office/drawing/2014/main" val="10002"/>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3</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Donner plusieurs exercices courts à la place d’un seul plus long.</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Processus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extLst>
                  <a:ext uri="{0D108BD9-81ED-4DB2-BD59-A6C34878D82A}">
                    <a16:rowId xmlns:a16="http://schemas.microsoft.com/office/drawing/2014/main" val="10003"/>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4</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Faire ressortir les éléments essentiels ou les informations importantes </a:t>
                      </a:r>
                      <a:b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à retenir.</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Contenu/structure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extLst>
                  <a:ext uri="{0D108BD9-81ED-4DB2-BD59-A6C34878D82A}">
                    <a16:rowId xmlns:a16="http://schemas.microsoft.com/office/drawing/2014/main" val="10004"/>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5</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Donner un choix à l’élève quant à l’ordre de réalisation des tâches.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Processus </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extLst>
                  <a:ext uri="{0D108BD9-81ED-4DB2-BD59-A6C34878D82A}">
                    <a16:rowId xmlns:a16="http://schemas.microsoft.com/office/drawing/2014/main" val="10005"/>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6</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Allouer plus de temps pour effectuer la tâche.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Structure </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extLst>
                  <a:ext uri="{0D108BD9-81ED-4DB2-BD59-A6C34878D82A}">
                    <a16:rowId xmlns:a16="http://schemas.microsoft.com/office/drawing/2014/main" val="10006"/>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7</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Faire lire des bandes dessinées.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Production</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extLst>
                  <a:ext uri="{0D108BD9-81ED-4DB2-BD59-A6C34878D82A}">
                    <a16:rowId xmlns:a16="http://schemas.microsoft.com/office/drawing/2014/main" val="10007"/>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8</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Travailler avec de la musique ou chanter pour mémoriser </a:t>
                      </a:r>
                      <a:b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des connaissances.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Processus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extLst>
                  <a:ext uri="{0D108BD9-81ED-4DB2-BD59-A6C34878D82A}">
                    <a16:rowId xmlns:a16="http://schemas.microsoft.com/office/drawing/2014/main" val="10008"/>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9</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Donner les textes à l’avance.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Structure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extLst>
                  <a:ext uri="{0D108BD9-81ED-4DB2-BD59-A6C34878D82A}">
                    <a16:rowId xmlns:a16="http://schemas.microsoft.com/office/drawing/2014/main" val="10009"/>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10</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Annoter les productions des élèves.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Contenu/processus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12700" cmpd="sng">
                      <a:noFill/>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0992804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12BC8D-4C40-7E95-A351-04F784FFCD09}"/>
              </a:ext>
            </a:extLst>
          </p:cNvPr>
          <p:cNvSpPr>
            <a:spLocks noGrp="1"/>
          </p:cNvSpPr>
          <p:nvPr>
            <p:ph type="ftr" sz="quarter" idx="10"/>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 et de la conception universelle del’apprentissage</a:t>
            </a:r>
          </a:p>
        </p:txBody>
      </p:sp>
      <p:sp>
        <p:nvSpPr>
          <p:cNvPr id="3" name="Espace réservé du numéro de diapositive 2">
            <a:extLst>
              <a:ext uri="{FF2B5EF4-FFF2-40B4-BE49-F238E27FC236}">
                <a16:creationId xmlns:a16="http://schemas.microsoft.com/office/drawing/2014/main" id="{E80CC756-EBC5-3C2F-37A6-FCA65529FC8B}"/>
              </a:ext>
            </a:extLst>
          </p:cNvPr>
          <p:cNvSpPr>
            <a:spLocks noGrp="1"/>
          </p:cNvSpPr>
          <p:nvPr>
            <p:ph type="sldNum" sz="quarter" idx="12"/>
          </p:nvPr>
        </p:nvSpPr>
        <p:spPr/>
        <p:txBody>
          <a:bodyPr/>
          <a:lstStyle/>
          <a:p>
            <a:fld id="{055BF32D-CF4B-1B43-8AA7-7C8BB1DDF0EC}" type="slidenum">
              <a:rPr lang="fr-FR" smtClean="0"/>
              <a:pPr/>
              <a:t>39</a:t>
            </a:fld>
            <a:endParaRPr lang="fr-FR" dirty="0"/>
          </a:p>
        </p:txBody>
      </p:sp>
      <p:sp>
        <p:nvSpPr>
          <p:cNvPr id="4" name="Espace réservé du contenu vertical 3">
            <a:extLst>
              <a:ext uri="{FF2B5EF4-FFF2-40B4-BE49-F238E27FC236}">
                <a16:creationId xmlns:a16="http://schemas.microsoft.com/office/drawing/2014/main" id="{DBD30BF3-A582-14BD-EB07-938F238C6157}"/>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11" name="Espace réservé du texte 4">
            <a:extLst>
              <a:ext uri="{FF2B5EF4-FFF2-40B4-BE49-F238E27FC236}">
                <a16:creationId xmlns:a16="http://schemas.microsoft.com/office/drawing/2014/main" id="{DD851C98-EB9D-E02B-17A3-C255BE602638}"/>
              </a:ext>
            </a:extLst>
          </p:cNvPr>
          <p:cNvSpPr>
            <a:spLocks noGrp="1"/>
          </p:cNvSpPr>
          <p:nvPr>
            <p:ph type="body" sz="quarter" idx="14"/>
          </p:nvPr>
        </p:nvSpPr>
        <p:spPr>
          <a:xfrm>
            <a:off x="902682" y="452988"/>
            <a:ext cx="10664008" cy="270783"/>
          </a:xfrm>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Quel dispositif ?</a:t>
            </a:r>
          </a:p>
        </p:txBody>
      </p:sp>
      <p:sp>
        <p:nvSpPr>
          <p:cNvPr id="5" name="ZoneTexte 4">
            <a:extLst>
              <a:ext uri="{FF2B5EF4-FFF2-40B4-BE49-F238E27FC236}">
                <a16:creationId xmlns:a16="http://schemas.microsoft.com/office/drawing/2014/main" id="{E6D3B224-7B4D-9980-D769-2438E62AD596}"/>
              </a:ext>
            </a:extLst>
          </p:cNvPr>
          <p:cNvSpPr txBox="1"/>
          <p:nvPr/>
        </p:nvSpPr>
        <p:spPr>
          <a:xfrm rot="852643">
            <a:off x="6807319" y="514714"/>
            <a:ext cx="1773846" cy="510778"/>
          </a:xfrm>
          <a:prstGeom prst="roundRect">
            <a:avLst/>
          </a:prstGeom>
          <a:solidFill>
            <a:schemeClr val="accent2"/>
          </a:solidFill>
          <a:effectLst>
            <a:outerShdw blurRad="50800" dist="38100" dir="2700000" algn="tl" rotWithShape="0">
              <a:prstClr val="black">
                <a:alpha val="40000"/>
              </a:prstClr>
            </a:outerShdw>
          </a:effectLst>
        </p:spPr>
        <p:txBody>
          <a:bodyPr wrap="square" rtlCol="0">
            <a:spAutoFit/>
          </a:bodyPr>
          <a:lstStyle/>
          <a:p>
            <a:pPr algn="ctr">
              <a:spcAft>
                <a:spcPts val="600"/>
              </a:spcAft>
            </a:pPr>
            <a:r>
              <a:rPr lang="fr-CA" sz="2400" b="1" dirty="0">
                <a:solidFill>
                  <a:srgbClr val="FF0000"/>
                </a:solidFill>
                <a:latin typeface="Noto Sans" panose="020B0502040504020204" pitchFamily="34" charset="0"/>
                <a:ea typeface="Noto Sans" panose="020B0502040504020204" pitchFamily="34" charset="0"/>
                <a:cs typeface="Noto Sans" panose="020B0502040504020204" pitchFamily="34" charset="0"/>
              </a:rPr>
              <a:t>CORRIGÉ</a:t>
            </a:r>
          </a:p>
        </p:txBody>
      </p:sp>
      <p:graphicFrame>
        <p:nvGraphicFramePr>
          <p:cNvPr id="6" name="Tableau 7">
            <a:extLst>
              <a:ext uri="{FF2B5EF4-FFF2-40B4-BE49-F238E27FC236}">
                <a16:creationId xmlns:a16="http://schemas.microsoft.com/office/drawing/2014/main" id="{EC2A3306-98C4-F2B3-6122-974CA97D3817}"/>
              </a:ext>
            </a:extLst>
          </p:cNvPr>
          <p:cNvGraphicFramePr/>
          <p:nvPr>
            <p:extLst>
              <p:ext uri="{D42A27DB-BD31-4B8C-83A1-F6EECF244321}">
                <p14:modId xmlns:p14="http://schemas.microsoft.com/office/powerpoint/2010/main" val="1636093492"/>
              </p:ext>
            </p:extLst>
          </p:nvPr>
        </p:nvGraphicFramePr>
        <p:xfrm>
          <a:off x="2326613" y="1387492"/>
          <a:ext cx="7774741" cy="4121243"/>
        </p:xfrm>
        <a:graphic>
          <a:graphicData uri="http://schemas.openxmlformats.org/drawingml/2006/table">
            <a:tbl>
              <a:tblPr firstRow="1" bandRow="1">
                <a:tableStyleId>{F5AB1C69-6EDB-4FF4-983F-18BD219EF322}</a:tableStyleId>
              </a:tblPr>
              <a:tblGrid>
                <a:gridCol w="483380">
                  <a:extLst>
                    <a:ext uri="{9D8B030D-6E8A-4147-A177-3AD203B41FA5}">
                      <a16:colId xmlns:a16="http://schemas.microsoft.com/office/drawing/2014/main" val="20000"/>
                    </a:ext>
                  </a:extLst>
                </a:gridCol>
                <a:gridCol w="5479650">
                  <a:extLst>
                    <a:ext uri="{9D8B030D-6E8A-4147-A177-3AD203B41FA5}">
                      <a16:colId xmlns:a16="http://schemas.microsoft.com/office/drawing/2014/main" val="20001"/>
                    </a:ext>
                  </a:extLst>
                </a:gridCol>
                <a:gridCol w="1811711">
                  <a:extLst>
                    <a:ext uri="{9D8B030D-6E8A-4147-A177-3AD203B41FA5}">
                      <a16:colId xmlns:a16="http://schemas.microsoft.com/office/drawing/2014/main" val="20002"/>
                    </a:ext>
                  </a:extLst>
                </a:gridCol>
              </a:tblGrid>
              <a:tr h="310592">
                <a:tc>
                  <a:txBody>
                    <a:bodyPr/>
                    <a:lstStyle/>
                    <a:p>
                      <a:pPr algn="ctr" defTabSz="914400">
                        <a:lnSpc>
                          <a:spcPct val="100000"/>
                        </a:lnSpc>
                      </a:pPr>
                      <a:r>
                        <a:rPr lang="fr-CA" sz="16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 </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38100" cmpd="sng">
                      <a:noFill/>
                    </a:lnB>
                  </a:tcPr>
                </a:tc>
                <a:tc>
                  <a:txBody>
                    <a:bodyPr/>
                    <a:lstStyle/>
                    <a:p>
                      <a:pPr defTabSz="914400">
                        <a:lnSpc>
                          <a:spcPct val="100000"/>
                        </a:lnSpc>
                      </a:pPr>
                      <a:r>
                        <a:rPr lang="fr-FR" sz="16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Différenciation pédagogique</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38100" cmpd="sng">
                      <a:noFill/>
                    </a:lnB>
                  </a:tcPr>
                </a:tc>
                <a:tc>
                  <a:txBody>
                    <a:bodyPr/>
                    <a:lstStyle/>
                    <a:p>
                      <a:pPr algn="ctr" defTabSz="914400">
                        <a:lnSpc>
                          <a:spcPct val="115000"/>
                        </a:lnSpc>
                      </a:pPr>
                      <a:r>
                        <a:rPr lang="fr-FR" sz="16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Dispositif ?</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45720" marR="45720" anchor="ctr">
                    <a:lnL w="12700" cmpd="sng">
                      <a:noFill/>
                    </a:lnL>
                    <a:lnR w="12700" cmpd="sng">
                      <a:noFill/>
                    </a:lnR>
                    <a:lnT w="12700" cmpd="sng">
                      <a:noFill/>
                    </a:lnT>
                    <a:lnB w="38100" cmpd="sng">
                      <a:noFill/>
                    </a:lnB>
                    <a:solidFill>
                      <a:srgbClr val="00B0F0"/>
                    </a:solidFill>
                  </a:tcPr>
                </a:tc>
                <a:extLst>
                  <a:ext uri="{0D108BD9-81ED-4DB2-BD59-A6C34878D82A}">
                    <a16:rowId xmlns:a16="http://schemas.microsoft.com/office/drawing/2014/main" val="10000"/>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11</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381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Grossir le format des caractères d’imprimerie.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381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Contenu/structure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38100" cmpd="sng">
                      <a:noFill/>
                    </a:lnT>
                    <a:lnB w="12700" cmpd="sng">
                      <a:noFill/>
                    </a:lnB>
                  </a:tcPr>
                </a:tc>
                <a:extLst>
                  <a:ext uri="{0D108BD9-81ED-4DB2-BD59-A6C34878D82A}">
                    <a16:rowId xmlns:a16="http://schemas.microsoft.com/office/drawing/2014/main" val="10001"/>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12</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Faire connaître les buts de la tâche avant sa réalisation.</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Processus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extLst>
                  <a:ext uri="{0D108BD9-81ED-4DB2-BD59-A6C34878D82A}">
                    <a16:rowId xmlns:a16="http://schemas.microsoft.com/office/drawing/2014/main" val="10002"/>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13</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Utiliser un agenda avec des images significatives.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Structure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extLst>
                  <a:ext uri="{0D108BD9-81ED-4DB2-BD59-A6C34878D82A}">
                    <a16:rowId xmlns:a16="http://schemas.microsoft.com/office/drawing/2014/main" val="10003"/>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14</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Prévoir diverses façons d’effectuer un retour réflexif (grilles de vérification, grille d’autoévaluation ou de coévaluation, etc.).</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Processus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extLst>
                  <a:ext uri="{0D108BD9-81ED-4DB2-BD59-A6C34878D82A}">
                    <a16:rowId xmlns:a16="http://schemas.microsoft.com/office/drawing/2014/main" val="10004"/>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15</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Permettre de brèves pauses en cours de réalisation.</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Structure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extLst>
                  <a:ext uri="{0D108BD9-81ED-4DB2-BD59-A6C34878D82A}">
                    <a16:rowId xmlns:a16="http://schemas.microsoft.com/office/drawing/2014/main" val="10005"/>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16</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Permettre de travailler en adoptant diverses positions (debout, assis, à plat ventre, à genoux avec les feuilles placées sur la chaise).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Structure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extLst>
                  <a:ext uri="{0D108BD9-81ED-4DB2-BD59-A6C34878D82A}">
                    <a16:rowId xmlns:a16="http://schemas.microsoft.com/office/drawing/2014/main" val="10006"/>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17</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Réduire le nombre d’information sur une page. Enlever les informations superflues.</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Contenu</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extLst>
                  <a:ext uri="{0D108BD9-81ED-4DB2-BD59-A6C34878D82A}">
                    <a16:rowId xmlns:a16="http://schemas.microsoft.com/office/drawing/2014/main" val="10007"/>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18</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Permettre de travailler à proximité de l’adulte ou d’un pair.</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Structure </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extLst>
                  <a:ext uri="{0D108BD9-81ED-4DB2-BD59-A6C34878D82A}">
                    <a16:rowId xmlns:a16="http://schemas.microsoft.com/office/drawing/2014/main" val="10008"/>
                  </a:ext>
                </a:extLst>
              </a:tr>
              <a:tr h="399240">
                <a:tc>
                  <a:txBody>
                    <a:bodyPr/>
                    <a:lstStyle/>
                    <a:p>
                      <a:pPr algn="ctr" defTabSz="914400">
                        <a:lnSpc>
                          <a:spcPct val="100000"/>
                        </a:lnSpc>
                      </a:pPr>
                      <a:r>
                        <a:rPr lang="fr-FR" sz="12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19</a:t>
                      </a:r>
                      <a:endParaRPr lang="fr-FR" sz="12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Offrir un outil pour gérer le temps (sablier ou chronomètre).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tc>
                  <a:txBody>
                    <a:bodyPr/>
                    <a:lstStyle/>
                    <a:p>
                      <a:pPr algn="ctr" defTabSz="914400">
                        <a:lnSpc>
                          <a:spcPct val="100000"/>
                        </a:lnSpc>
                      </a:pPr>
                      <a:r>
                        <a:rPr lang="fr-FR" sz="12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Structure</a:t>
                      </a:r>
                      <a:endParaRPr lang="fr-FR" sz="12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63360" marR="63360" anchor="ctr">
                    <a:lnL w="12700" cmpd="sng">
                      <a:noFill/>
                    </a:lnL>
                    <a:lnR w="12700" cmpd="sng">
                      <a:noFill/>
                    </a:lnR>
                    <a:lnT w="12700" cmpd="sng">
                      <a:noFill/>
                    </a:lnT>
                    <a:lnB w="12700" cmpd="sng">
                      <a:noFill/>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1552572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69C4212-59E0-81EC-6152-CCDDA59DF409}"/>
              </a:ext>
            </a:extLst>
          </p:cNvPr>
          <p:cNvSpPr>
            <a:spLocks noGrp="1"/>
          </p:cNvSpPr>
          <p:nvPr>
            <p:ph type="sldNum" sz="quarter" idx="12"/>
          </p:nvPr>
        </p:nvSpPr>
        <p:spPr/>
        <p:txBody>
          <a:bodyPr/>
          <a:lstStyle/>
          <a:p>
            <a:fld id="{055BF32D-CF4B-1B43-8AA7-7C8BB1DDF0EC}" type="slidenum">
              <a:rPr lang="fr-FR" smtClean="0"/>
              <a:pPr/>
              <a:t>40</a:t>
            </a:fld>
            <a:endParaRPr lang="fr-FR" dirty="0"/>
          </a:p>
        </p:txBody>
      </p:sp>
      <p:sp>
        <p:nvSpPr>
          <p:cNvPr id="3" name="Espace réservé du pied de page 2">
            <a:extLst>
              <a:ext uri="{FF2B5EF4-FFF2-40B4-BE49-F238E27FC236}">
                <a16:creationId xmlns:a16="http://schemas.microsoft.com/office/drawing/2014/main" id="{8B1D6BEF-B941-54F1-DFEC-CB46E9843297}"/>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4" name="Titre 3">
            <a:extLst>
              <a:ext uri="{FF2B5EF4-FFF2-40B4-BE49-F238E27FC236}">
                <a16:creationId xmlns:a16="http://schemas.microsoft.com/office/drawing/2014/main" id="{1ECCC078-A5E3-6DFC-8C11-E114B0DE3A0A}"/>
              </a:ext>
            </a:extLst>
          </p:cNvPr>
          <p:cNvSpPr>
            <a:spLocks noGrp="1"/>
          </p:cNvSpPr>
          <p:nvPr>
            <p:ph type="title"/>
          </p:nvPr>
        </p:nvSpPr>
        <p:spPr/>
        <p:txBody>
          <a:bodyPr/>
          <a:lstStyle/>
          <a:p>
            <a:r>
              <a:rPr lang="fr-FR" sz="3200">
                <a:solidFill>
                  <a:srgbClr val="FFC000"/>
                </a:solidFill>
              </a:rPr>
              <a:t>Pour conclure</a:t>
            </a:r>
            <a:endParaRPr lang="fr-FR"/>
          </a:p>
        </p:txBody>
      </p:sp>
      <p:sp>
        <p:nvSpPr>
          <p:cNvPr id="5" name="Espace réservé du texte 4">
            <a:extLst>
              <a:ext uri="{FF2B5EF4-FFF2-40B4-BE49-F238E27FC236}">
                <a16:creationId xmlns:a16="http://schemas.microsoft.com/office/drawing/2014/main" id="{50248EA8-74C5-6DA1-3DC1-788857479D23}"/>
              </a:ext>
            </a:extLst>
          </p:cNvPr>
          <p:cNvSpPr>
            <a:spLocks noGrp="1"/>
          </p:cNvSpPr>
          <p:nvPr>
            <p:ph type="body" sz="quarter" idx="13"/>
          </p:nvPr>
        </p:nvSpPr>
        <p:spPr>
          <a:xfrm>
            <a:off x="4968517" y="2064773"/>
            <a:ext cx="5741987" cy="3071813"/>
          </a:xfrm>
        </p:spPr>
        <p:txBody>
          <a:bodyPr>
            <a:normAutofit/>
          </a:bodyPr>
          <a:lstStyle/>
          <a:p>
            <a:pPr algn="ctr">
              <a:lnSpc>
                <a:spcPct val="120000"/>
              </a:lnSpc>
            </a:pPr>
            <a:r>
              <a:rPr lang="fr-CA" sz="2400" b="1" strike="noStrike" spc="-1">
                <a:solidFill>
                  <a:srgbClr val="0070C0"/>
                </a:solidFill>
              </a:rPr>
              <a:t>Différencier, c’est permettre </a:t>
            </a:r>
            <a:br>
              <a:rPr lang="fr-CA" sz="2400" b="1" strike="noStrike" spc="-1">
                <a:solidFill>
                  <a:srgbClr val="0070C0"/>
                </a:solidFill>
              </a:rPr>
            </a:br>
            <a:r>
              <a:rPr lang="fr-CA" sz="2400" b="1" strike="noStrike" spc="-1">
                <a:solidFill>
                  <a:srgbClr val="0070C0"/>
                </a:solidFill>
              </a:rPr>
              <a:t>des apprentissages pour un plus grand nombre d’élèves en utilisant des dispositifs pour situer l’enseignement dans leur zone proximale de développement.</a:t>
            </a:r>
            <a:endParaRPr lang="fr-FR" sz="2400" b="1" strike="noStrike" spc="-1">
              <a:solidFill>
                <a:srgbClr val="0070C0"/>
              </a:solidFill>
            </a:endParaRPr>
          </a:p>
        </p:txBody>
      </p:sp>
    </p:spTree>
    <p:extLst>
      <p:ext uri="{BB962C8B-B14F-4D97-AF65-F5344CB8AC3E}">
        <p14:creationId xmlns:p14="http://schemas.microsoft.com/office/powerpoint/2010/main" val="35366735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0B20E95-6071-5C33-F53B-693543E05E8E}"/>
              </a:ext>
            </a:extLst>
          </p:cNvPr>
          <p:cNvSpPr>
            <a:spLocks noGrp="1"/>
          </p:cNvSpPr>
          <p:nvPr>
            <p:ph type="sldNum" sz="quarter" idx="12"/>
          </p:nvPr>
        </p:nvSpPr>
        <p:spPr/>
        <p:txBody>
          <a:bodyPr/>
          <a:lstStyle/>
          <a:p>
            <a:fld id="{055BF32D-CF4B-1B43-8AA7-7C8BB1DDF0EC}" type="slidenum">
              <a:rPr lang="fr-FR" smtClean="0"/>
              <a:pPr/>
              <a:t>41</a:t>
            </a:fld>
            <a:endParaRPr lang="fr-FR" dirty="0"/>
          </a:p>
        </p:txBody>
      </p:sp>
      <p:sp>
        <p:nvSpPr>
          <p:cNvPr id="3" name="Espace réservé du pied de page 2">
            <a:extLst>
              <a:ext uri="{FF2B5EF4-FFF2-40B4-BE49-F238E27FC236}">
                <a16:creationId xmlns:a16="http://schemas.microsoft.com/office/drawing/2014/main" id="{B41C3794-43EC-C158-D2B2-406F1395EE60}"/>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4" name="Titre 3">
            <a:extLst>
              <a:ext uri="{FF2B5EF4-FFF2-40B4-BE49-F238E27FC236}">
                <a16:creationId xmlns:a16="http://schemas.microsoft.com/office/drawing/2014/main" id="{78B970DF-A06E-09D8-80EC-309DFB077CDB}"/>
              </a:ext>
            </a:extLst>
          </p:cNvPr>
          <p:cNvSpPr>
            <a:spLocks noGrp="1"/>
          </p:cNvSpPr>
          <p:nvPr>
            <p:ph type="title"/>
          </p:nvPr>
        </p:nvSpPr>
        <p:spPr/>
        <p:txBody>
          <a:bodyPr/>
          <a:lstStyle/>
          <a:p>
            <a:r>
              <a:rPr lang="fr-FR"/>
              <a:t>Références</a:t>
            </a:r>
          </a:p>
        </p:txBody>
      </p:sp>
      <p:sp>
        <p:nvSpPr>
          <p:cNvPr id="6" name="Espace réservé du texte 4">
            <a:extLst>
              <a:ext uri="{FF2B5EF4-FFF2-40B4-BE49-F238E27FC236}">
                <a16:creationId xmlns:a16="http://schemas.microsoft.com/office/drawing/2014/main" id="{747A24D9-4F33-580E-0070-1B442D70F2EB}"/>
              </a:ext>
            </a:extLst>
          </p:cNvPr>
          <p:cNvSpPr txBox="1">
            <a:spLocks/>
          </p:cNvSpPr>
          <p:nvPr/>
        </p:nvSpPr>
        <p:spPr>
          <a:xfrm>
            <a:off x="4717917" y="1466931"/>
            <a:ext cx="6400799" cy="421402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10000"/>
              </a:lnSpc>
              <a:buClr>
                <a:srgbClr val="FFC000"/>
              </a:buClr>
              <a:buFont typeface="Wingdings" pitchFamily="2" charset="2"/>
              <a:buChar char="§"/>
            </a:pPr>
            <a:r>
              <a:rPr lang="fr-FR" sz="1100" b="1" dirty="0">
                <a:solidFill>
                  <a:srgbClr val="7030A0"/>
                </a:solidFill>
              </a:rPr>
              <a:t>Conseil supérieur de l’éducation</a:t>
            </a:r>
            <a:r>
              <a:rPr lang="fr-FR" sz="1100" dirty="0"/>
              <a:t> (2017). </a:t>
            </a:r>
            <a:r>
              <a:rPr lang="fr-FR" sz="1100" i="1" dirty="0"/>
              <a:t>Pour une école riche de tous ses élèves : s’adapter </a:t>
            </a:r>
            <a:br>
              <a:rPr lang="fr-FR" sz="1100" i="1" dirty="0"/>
            </a:br>
            <a:r>
              <a:rPr lang="fr-FR" sz="1100" i="1" dirty="0"/>
              <a:t>à la diversité des élèves, de la maternelle à la 5</a:t>
            </a:r>
            <a:r>
              <a:rPr lang="fr-FR" sz="1100" i="1" baseline="30000" dirty="0"/>
              <a:t>e</a:t>
            </a:r>
            <a:r>
              <a:rPr lang="fr-FR" sz="1100" i="1" dirty="0"/>
              <a:t> année du secondaire</a:t>
            </a:r>
            <a:r>
              <a:rPr lang="fr-FR" sz="1100" dirty="0"/>
              <a:t>. https://www.cse.gouv.qc.ca/trousse-pour-une-ecole-riche/</a:t>
            </a:r>
          </a:p>
          <a:p>
            <a:pPr marL="171450" indent="-171450">
              <a:lnSpc>
                <a:spcPct val="110000"/>
              </a:lnSpc>
              <a:buClr>
                <a:srgbClr val="FFC000"/>
              </a:buClr>
              <a:buFont typeface="Wingdings" pitchFamily="2" charset="2"/>
              <a:buChar char="§"/>
            </a:pPr>
            <a:r>
              <a:rPr lang="fr-FR" sz="1100" b="1" dirty="0">
                <a:solidFill>
                  <a:srgbClr val="7030A0"/>
                </a:solidFill>
              </a:rPr>
              <a:t>Durand, M.-J.</a:t>
            </a:r>
            <a:r>
              <a:rPr lang="fr-FR" sz="1100" dirty="0"/>
              <a:t> et </a:t>
            </a:r>
            <a:r>
              <a:rPr lang="fr-FR" sz="1100" b="1" dirty="0">
                <a:solidFill>
                  <a:srgbClr val="7030A0"/>
                </a:solidFill>
              </a:rPr>
              <a:t>Chouinard, R.</a:t>
            </a:r>
            <a:r>
              <a:rPr lang="fr-FR" sz="1100" dirty="0"/>
              <a:t> (2012), </a:t>
            </a:r>
            <a:r>
              <a:rPr lang="fr-FR" sz="1100" i="1" dirty="0"/>
              <a:t>L’évaluation des apprentissages : de la planification </a:t>
            </a:r>
            <a:br>
              <a:rPr lang="fr-FR" sz="1100" i="1" dirty="0"/>
            </a:br>
            <a:r>
              <a:rPr lang="fr-FR" sz="1100" i="1" dirty="0"/>
              <a:t>de la démarche à la communication des résultats</a:t>
            </a:r>
            <a:r>
              <a:rPr lang="fr-FR" sz="1100" dirty="0"/>
              <a:t> (2</a:t>
            </a:r>
            <a:r>
              <a:rPr lang="fr-FR" sz="1100" baseline="30000" dirty="0"/>
              <a:t>e</a:t>
            </a:r>
            <a:r>
              <a:rPr lang="fr-FR" sz="1100" dirty="0"/>
              <a:t> éd.), Montréal (Québec), édition MD.</a:t>
            </a:r>
          </a:p>
          <a:p>
            <a:pPr marL="171450" indent="-171450">
              <a:lnSpc>
                <a:spcPct val="110000"/>
              </a:lnSpc>
              <a:buClr>
                <a:srgbClr val="FFC000"/>
              </a:buClr>
              <a:buFont typeface="Wingdings" pitchFamily="2" charset="2"/>
              <a:buChar char="§"/>
            </a:pPr>
            <a:r>
              <a:rPr lang="fr-FR" sz="1100" b="1" dirty="0">
                <a:solidFill>
                  <a:srgbClr val="7030A0"/>
                </a:solidFill>
              </a:rPr>
              <a:t>Girouard-Gagné, M.</a:t>
            </a:r>
            <a:r>
              <a:rPr lang="fr-FR" sz="1100" dirty="0"/>
              <a:t> et </a:t>
            </a:r>
            <a:r>
              <a:rPr lang="fr-FR" sz="1100" b="1" dirty="0">
                <a:solidFill>
                  <a:srgbClr val="7030A0"/>
                </a:solidFill>
              </a:rPr>
              <a:t>Durand, M. J.</a:t>
            </a:r>
            <a:r>
              <a:rPr lang="fr-FR" sz="1100" dirty="0"/>
              <a:t> (2022). Les modalités d’évaluation des apprentissages </a:t>
            </a:r>
            <a:br>
              <a:rPr lang="fr-FR" sz="1100" dirty="0"/>
            </a:br>
            <a:r>
              <a:rPr lang="fr-FR" sz="1100" dirty="0"/>
              <a:t>à l’enseignement supérieur : L’apport de la conception universelle de l’apprentissage (CUA) dans un contexte inclusif d’enseignement à distance. </a:t>
            </a:r>
            <a:r>
              <a:rPr lang="fr-FR" sz="1100" i="1" dirty="0"/>
              <a:t>Médiations et médiatisations</a:t>
            </a:r>
            <a:r>
              <a:rPr lang="fr-FR" sz="1100" dirty="0"/>
              <a:t>, (9), 121-131.</a:t>
            </a:r>
          </a:p>
          <a:p>
            <a:pPr marL="171450" indent="-171450">
              <a:lnSpc>
                <a:spcPct val="110000"/>
              </a:lnSpc>
              <a:buClr>
                <a:srgbClr val="FFC000"/>
              </a:buClr>
              <a:buFont typeface="Wingdings" pitchFamily="2" charset="2"/>
              <a:buChar char="§"/>
            </a:pPr>
            <a:r>
              <a:rPr lang="fr-FR" sz="1100" b="1" dirty="0">
                <a:solidFill>
                  <a:srgbClr val="7030A0"/>
                </a:solidFill>
              </a:rPr>
              <a:t>Laveault, D.</a:t>
            </a:r>
            <a:r>
              <a:rPr lang="fr-FR" sz="1100" dirty="0"/>
              <a:t> (2005). Le jugement professionnel de l’enseignant : quel en est l’impact </a:t>
            </a:r>
            <a:br>
              <a:rPr lang="fr-FR" sz="1100" dirty="0"/>
            </a:br>
            <a:r>
              <a:rPr lang="fr-FR" sz="1100" dirty="0"/>
              <a:t>sur l’acte d’évaluer ? </a:t>
            </a:r>
            <a:r>
              <a:rPr lang="fr-FR" sz="1100" i="1" dirty="0"/>
              <a:t>Mesure et évaluation en éducation</a:t>
            </a:r>
            <a:r>
              <a:rPr lang="fr-FR" sz="1100" dirty="0"/>
              <a:t>, 28(2).</a:t>
            </a:r>
          </a:p>
          <a:p>
            <a:pPr marL="171450" indent="-171450">
              <a:lnSpc>
                <a:spcPct val="110000"/>
              </a:lnSpc>
              <a:buClr>
                <a:srgbClr val="FFC000"/>
              </a:buClr>
              <a:buFont typeface="Wingdings" pitchFamily="2" charset="2"/>
              <a:buChar char="§"/>
            </a:pPr>
            <a:r>
              <a:rPr lang="fr-FR" sz="1100" b="1" dirty="0">
                <a:solidFill>
                  <a:srgbClr val="7030A0"/>
                </a:solidFill>
              </a:rPr>
              <a:t>Philip, C.</a:t>
            </a:r>
            <a:r>
              <a:rPr lang="fr-FR" sz="1100" dirty="0"/>
              <a:t> (2013). L’inclusion scolaire qu’en est-il ?. </a:t>
            </a:r>
            <a:r>
              <a:rPr lang="fr-FR" sz="1100" i="1" dirty="0"/>
              <a:t>L’Express</a:t>
            </a:r>
            <a:r>
              <a:rPr lang="fr-FR" sz="1100" dirty="0"/>
              <a:t>. https://blogs.lexpress.fr/the-autist/files/2013/09/L_inclusion-scolaire-2-C.-PHILIP.pdf</a:t>
            </a:r>
          </a:p>
          <a:p>
            <a:pPr marL="171450" indent="-171450">
              <a:lnSpc>
                <a:spcPct val="110000"/>
              </a:lnSpc>
              <a:buClr>
                <a:srgbClr val="FFC000"/>
              </a:buClr>
              <a:buFont typeface="Wingdings" pitchFamily="2" charset="2"/>
              <a:buChar char="§"/>
            </a:pPr>
            <a:r>
              <a:rPr lang="fr-FR" sz="1100" b="1" dirty="0">
                <a:solidFill>
                  <a:srgbClr val="7030A0"/>
                </a:solidFill>
              </a:rPr>
              <a:t>Perrenoud, P.</a:t>
            </a:r>
            <a:r>
              <a:rPr lang="fr-FR" sz="1100" dirty="0"/>
              <a:t> (1997). </a:t>
            </a:r>
            <a:r>
              <a:rPr lang="fr-FR" sz="1100" i="1" dirty="0"/>
              <a:t>Construire des compétences dès l’école</a:t>
            </a:r>
            <a:r>
              <a:rPr lang="fr-FR" sz="1100" dirty="0"/>
              <a:t>. Paris (France), ESF éditeur.</a:t>
            </a:r>
          </a:p>
          <a:p>
            <a:pPr marL="171450" indent="-171450">
              <a:lnSpc>
                <a:spcPct val="110000"/>
              </a:lnSpc>
              <a:buClr>
                <a:srgbClr val="FFC000"/>
              </a:buClr>
              <a:buFont typeface="Wingdings" pitchFamily="2" charset="2"/>
              <a:buChar char="§"/>
            </a:pPr>
            <a:r>
              <a:rPr lang="fr-FR" sz="1100" b="1" dirty="0">
                <a:solidFill>
                  <a:srgbClr val="7030A0"/>
                </a:solidFill>
              </a:rPr>
              <a:t>Rose, D. H.</a:t>
            </a:r>
            <a:r>
              <a:rPr lang="fr-FR" sz="1100" dirty="0"/>
              <a:t>, </a:t>
            </a:r>
            <a:r>
              <a:rPr lang="fr-FR" sz="1100" b="1" dirty="0">
                <a:solidFill>
                  <a:srgbClr val="7030A0"/>
                </a:solidFill>
              </a:rPr>
              <a:t>Robinson, K. H.</a:t>
            </a:r>
            <a:r>
              <a:rPr lang="fr-FR" sz="1100" dirty="0"/>
              <a:t>, </a:t>
            </a:r>
            <a:r>
              <a:rPr lang="fr-FR" sz="1100" b="1" dirty="0">
                <a:solidFill>
                  <a:srgbClr val="7030A0"/>
                </a:solidFill>
              </a:rPr>
              <a:t>Hall, T. E.</a:t>
            </a:r>
            <a:r>
              <a:rPr lang="fr-FR" sz="1100" dirty="0"/>
              <a:t>, </a:t>
            </a:r>
            <a:r>
              <a:rPr lang="fr-FR" sz="1100" b="1" dirty="0">
                <a:solidFill>
                  <a:srgbClr val="7030A0"/>
                </a:solidFill>
              </a:rPr>
              <a:t>Coyne, P.</a:t>
            </a:r>
            <a:r>
              <a:rPr lang="fr-FR" sz="1100" dirty="0"/>
              <a:t>, </a:t>
            </a:r>
            <a:r>
              <a:rPr lang="fr-FR" sz="1100" b="1" dirty="0">
                <a:solidFill>
                  <a:srgbClr val="7030A0"/>
                </a:solidFill>
              </a:rPr>
              <a:t>Jackson, R. M.</a:t>
            </a:r>
            <a:r>
              <a:rPr lang="fr-FR" sz="1100" dirty="0"/>
              <a:t>, </a:t>
            </a:r>
            <a:r>
              <a:rPr lang="fr-FR" sz="1100" b="1" dirty="0">
                <a:solidFill>
                  <a:srgbClr val="7030A0"/>
                </a:solidFill>
              </a:rPr>
              <a:t>Stahl, W. M.</a:t>
            </a:r>
            <a:r>
              <a:rPr lang="fr-FR" sz="1100" dirty="0"/>
              <a:t> et </a:t>
            </a:r>
            <a:r>
              <a:rPr lang="fr-FR" sz="1100" b="1" dirty="0">
                <a:solidFill>
                  <a:srgbClr val="7030A0"/>
                </a:solidFill>
              </a:rPr>
              <a:t>Wil-causkas, S. L.</a:t>
            </a:r>
            <a:r>
              <a:rPr lang="fr-FR" sz="1100" dirty="0"/>
              <a:t> (2018). Accurate and Informative for All: Universal Design for Lear-ning (UDL) and the Future of Assessment. </a:t>
            </a:r>
            <a:r>
              <a:rPr lang="fr-FR" sz="1100" i="1" dirty="0"/>
              <a:t>In</a:t>
            </a:r>
            <a:r>
              <a:rPr lang="fr-FR" sz="1100" dirty="0"/>
              <a:t> Elliott, S., Kettler, R., Beddow, P., Kurz, A. (dir.) </a:t>
            </a:r>
            <a:r>
              <a:rPr lang="fr-FR" sz="1100" i="1" dirty="0"/>
              <a:t>Handbook </a:t>
            </a:r>
            <a:br>
              <a:rPr lang="fr-FR" sz="1100" i="1" dirty="0"/>
            </a:br>
            <a:r>
              <a:rPr lang="fr-FR" sz="1100" i="1" dirty="0"/>
              <a:t>of Accessible Instruction and Testing Practices</a:t>
            </a:r>
            <a:r>
              <a:rPr lang="fr-FR" sz="1100" dirty="0"/>
              <a:t>. Springer, Cham.</a:t>
            </a:r>
          </a:p>
          <a:p>
            <a:pPr marL="171450" indent="-171450">
              <a:lnSpc>
                <a:spcPct val="110000"/>
              </a:lnSpc>
              <a:buClr>
                <a:srgbClr val="FFC000"/>
              </a:buClr>
              <a:buFont typeface="Wingdings" pitchFamily="2" charset="2"/>
              <a:buChar char="§"/>
            </a:pPr>
            <a:r>
              <a:rPr lang="fr-FR" sz="1100" b="1" dirty="0">
                <a:solidFill>
                  <a:srgbClr val="7030A0"/>
                </a:solidFill>
              </a:rPr>
              <a:t>Vygotsky, L. S.</a:t>
            </a:r>
            <a:r>
              <a:rPr lang="fr-FR" sz="1100" dirty="0"/>
              <a:t> (1985). </a:t>
            </a:r>
            <a:r>
              <a:rPr lang="fr-FR" sz="1100" i="1" dirty="0"/>
              <a:t>Pensée et Langage</a:t>
            </a:r>
            <a:r>
              <a:rPr lang="fr-FR" sz="1100" dirty="0"/>
              <a:t>. Paris (France), Éditions Sociales Françaises.</a:t>
            </a:r>
          </a:p>
        </p:txBody>
      </p:sp>
    </p:spTree>
    <p:extLst>
      <p:ext uri="{BB962C8B-B14F-4D97-AF65-F5344CB8AC3E}">
        <p14:creationId xmlns:p14="http://schemas.microsoft.com/office/powerpoint/2010/main" val="4618028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39C2BFF-1182-6DBE-CC04-24F93C599BF1}"/>
              </a:ext>
            </a:extLst>
          </p:cNvPr>
          <p:cNvSpPr>
            <a:spLocks noGrp="1"/>
          </p:cNvSpPr>
          <p:nvPr>
            <p:ph type="sldNum" sz="quarter" idx="12"/>
          </p:nvPr>
        </p:nvSpPr>
        <p:spPr/>
        <p:txBody>
          <a:bodyPr/>
          <a:lstStyle/>
          <a:p>
            <a:fld id="{055BF32D-CF4B-1B43-8AA7-7C8BB1DDF0EC}" type="slidenum">
              <a:rPr lang="fr-FR" smtClean="0"/>
              <a:pPr/>
              <a:t>42</a:t>
            </a:fld>
            <a:endParaRPr lang="fr-FR" dirty="0"/>
          </a:p>
        </p:txBody>
      </p:sp>
      <p:sp>
        <p:nvSpPr>
          <p:cNvPr id="3" name="Espace réservé du pied de page 2">
            <a:extLst>
              <a:ext uri="{FF2B5EF4-FFF2-40B4-BE49-F238E27FC236}">
                <a16:creationId xmlns:a16="http://schemas.microsoft.com/office/drawing/2014/main" id="{2422C1B5-FC43-513D-C16E-3E472D34A321}"/>
              </a:ext>
            </a:extLst>
          </p:cNvPr>
          <p:cNvSpPr>
            <a:spLocks noGrp="1"/>
          </p:cNvSpPr>
          <p:nvPr>
            <p:ph type="ftr" sz="quarter" idx="3"/>
          </p:nvPr>
        </p:nvSpPr>
        <p:spPr/>
        <p:txBody>
          <a:bodyPr/>
          <a:lstStyle/>
          <a:p>
            <a:r>
              <a:rPr lang="fr-FR"/>
              <a:t>APPRENDRE </a:t>
            </a:r>
            <a:r>
              <a:rPr lang="fr-FR" b="1">
                <a:solidFill>
                  <a:srgbClr val="FF0000"/>
                </a:solidFill>
              </a:rPr>
              <a:t>|</a:t>
            </a:r>
            <a:r>
              <a:rPr lang="fr-FR"/>
              <a:t> Module 4 </a:t>
            </a:r>
            <a:r>
              <a:rPr lang="fr-FR" b="1">
                <a:solidFill>
                  <a:srgbClr val="FF0000"/>
                </a:solidFill>
              </a:rPr>
              <a:t>|</a:t>
            </a:r>
            <a:r>
              <a:rPr lang="fr-FR"/>
              <a:t> </a:t>
            </a:r>
            <a:r>
              <a:rPr lang="fr-CA" b="1">
                <a:solidFill>
                  <a:schemeClr val="tx1">
                    <a:lumMod val="50000"/>
                    <a:lumOff val="50000"/>
                  </a:schemeClr>
                </a:solidFill>
              </a:rPr>
              <a:t>Les pratiques inclusives de différenciation pédagogique…</a:t>
            </a:r>
          </a:p>
        </p:txBody>
      </p:sp>
      <p:sp>
        <p:nvSpPr>
          <p:cNvPr id="4" name="Titre 3">
            <a:extLst>
              <a:ext uri="{FF2B5EF4-FFF2-40B4-BE49-F238E27FC236}">
                <a16:creationId xmlns:a16="http://schemas.microsoft.com/office/drawing/2014/main" id="{EEF21DFA-380F-09DE-4F94-05C06C7B8A5F}"/>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5BC4B753-25FA-0A11-2292-2C2C92FA3198}"/>
              </a:ext>
            </a:extLst>
          </p:cNvPr>
          <p:cNvSpPr>
            <a:spLocks noGrp="1"/>
          </p:cNvSpPr>
          <p:nvPr>
            <p:ph type="body" sz="quarter" idx="13"/>
          </p:nvPr>
        </p:nvSpPr>
        <p:spPr>
          <a:xfrm>
            <a:off x="4621369" y="1235691"/>
            <a:ext cx="6945319" cy="4875508"/>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Myriam Girouard-Gagné</a:t>
            </a:r>
            <a:r>
              <a:rPr lang="fr-FR" sz="1400" dirty="0"/>
              <a:t>, doctorante en évaluation des apprentissages et conseillère pédagogique,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Marie-Aimée Lamarche</a:t>
            </a:r>
            <a:r>
              <a:rPr lang="fr-FR" sz="1400" dirty="0"/>
              <a:t>, Ph. D. en évaluation des apprentissages, 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Inspiré des travaux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Pascal Ndinga</a:t>
            </a:r>
            <a:r>
              <a:rPr lang="fr-FR" sz="1400" dirty="0"/>
              <a:t>, Ph. D., professeur à l’Université du Québec à Montréal, coordinateur GTE 7.</a:t>
            </a:r>
            <a:endParaRPr lang="fr-FR" sz="1400" b="1" dirty="0"/>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4040903302"/>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19233</TotalTime>
  <Words>3376</Words>
  <Application>Microsoft Macintosh PowerPoint</Application>
  <PresentationFormat>Grand écran</PresentationFormat>
  <Paragraphs>425</Paragraphs>
  <Slides>42</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42</vt:i4>
      </vt:variant>
    </vt:vector>
  </HeadingPairs>
  <TitlesOfParts>
    <vt:vector size="51" baseType="lpstr">
      <vt:lpstr>Noto Sans Medium</vt:lpstr>
      <vt:lpstr>Arial</vt:lpstr>
      <vt:lpstr>Noto Sans</vt:lpstr>
      <vt:lpstr>Trebuchet MS</vt:lpstr>
      <vt:lpstr>Calibri</vt:lpstr>
      <vt:lpstr>Wingdings</vt:lpstr>
      <vt:lpstr>Noto Sans ExtraBold</vt:lpstr>
      <vt:lpstr>Noto Sans SemiBold</vt:lpstr>
      <vt:lpstr>Thème Office</vt:lpstr>
      <vt:lpstr>Présentation PowerPoint</vt:lpstr>
      <vt:lpstr>Présentation PowerPoint</vt:lpstr>
      <vt:lpstr>Intentions et objectifs</vt:lpstr>
      <vt:lpstr>Structure de la formation</vt:lpstr>
      <vt:lpstr>Activités de préparation</vt:lpstr>
      <vt:lpstr>Activité 1 Mise en situation</vt:lpstr>
      <vt:lpstr>Présentation PowerPoint</vt:lpstr>
      <vt:lpstr>Présentation PowerPoint</vt:lpstr>
      <vt:lpstr>Présentation PowerPoint</vt:lpstr>
      <vt:lpstr>Présentation PowerPoint</vt:lpstr>
      <vt:lpstr>Présentation PowerPoint</vt:lpstr>
      <vt:lpstr>Activité 2 La différenciation pédagogique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Activité 3 Quel  dispositif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Pour conclure</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184</cp:revision>
  <dcterms:created xsi:type="dcterms:W3CDTF">2022-10-03T18:36:32Z</dcterms:created>
  <dcterms:modified xsi:type="dcterms:W3CDTF">2024-10-08T12:11:19Z</dcterms:modified>
</cp:coreProperties>
</file>