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2.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commentAuthors.xml" ContentType="application/vnd.openxmlformats-officedocument.presentationml.commentAuthors+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4" r:id="rId8"/>
    <p:sldId id="265" r:id="rId9"/>
    <p:sldId id="262" r:id="rId10"/>
    <p:sldId id="279" r:id="rId11"/>
    <p:sldId id="280" r:id="rId12"/>
    <p:sldId id="281" r:id="rId13"/>
    <p:sldId id="282" r:id="rId14"/>
    <p:sldId id="283" r:id="rId15"/>
    <p:sldId id="284" r:id="rId16"/>
  </p:sldIdLst>
  <p:sldSz cx="12192000" cy="6858000"/>
  <p:notesSz cx="6858000" cy="9144000"/>
  <p:embeddedFontLst>
    <p:embeddedFont>
      <p:font typeface="Borel" pitchFamily="2" charset="77"/>
      <p:regular r:id="rId19"/>
    </p:embeddedFont>
    <p:embeddedFont>
      <p:font typeface="Noto Sans" panose="020B0502040504020204" pitchFamily="34" charset="0"/>
      <p:regular r:id="rId20"/>
      <p:bold r:id="rId21"/>
      <p:italic r:id="rId22"/>
      <p:boldItalic r:id="rId23"/>
    </p:embeddedFont>
    <p:embeddedFont>
      <p:font typeface="Noto Sans ExtraBold" panose="020B0502040504020204" pitchFamily="34" charset="0"/>
      <p:bold r:id="rId24"/>
      <p:italic r:id="rId25"/>
      <p:boldItalic r:id="rId26"/>
    </p:embeddedFont>
    <p:embeddedFont>
      <p:font typeface="Noto Sans Medium" panose="020B0502040504020204" pitchFamily="34" charset="0"/>
      <p:regular r:id="rId27"/>
      <p:italic r:id="rId28"/>
    </p:embeddedFont>
    <p:embeddedFont>
      <p:font typeface="Noto Sans SemiBold" panose="020B0502040504020204" pitchFamily="34" charset="0"/>
      <p:regular r:id="rId29"/>
      <p:bold r:id="rId30"/>
      <p:italic r:id="rId31"/>
      <p:boldItalic r:id="rId3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52C5"/>
    <a:srgbClr val="643772"/>
    <a:srgbClr val="381043"/>
    <a:srgbClr val="86299F"/>
    <a:srgbClr val="6F2693"/>
    <a:srgbClr val="7C2594"/>
    <a:srgbClr val="7F5891"/>
    <a:srgbClr val="942FB0"/>
    <a:srgbClr val="621D75"/>
    <a:srgbClr val="FFFD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97" autoAdjust="0"/>
    <p:restoredTop sz="90847" autoAdjust="0"/>
  </p:normalViewPr>
  <p:slideViewPr>
    <p:cSldViewPr snapToGrid="0">
      <p:cViewPr varScale="1">
        <p:scale>
          <a:sx n="128" d="100"/>
          <a:sy n="128" d="100"/>
        </p:scale>
        <p:origin x="176" y="204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font" Target="fonts/font8.fntdata"/><Relationship Id="rId39" Type="http://schemas.openxmlformats.org/officeDocument/2006/relationships/customXml" Target="../customXml/item2.xml"/><Relationship Id="rId21" Type="http://schemas.openxmlformats.org/officeDocument/2006/relationships/font" Target="fonts/font3.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commentAuthors" Target="commentAuthor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21/05/2024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21/05/2024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a:alphaModFix/>
          </a:blip>
          <a:srcRect l="3634" t="51274" r="2669" b="33109"/>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a:srcRect l="-24570" t="9840" r="17840"/>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a:srcRect r="47121"/>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559496" y="2766221"/>
            <a:ext cx="4536504" cy="1569660"/>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La correction,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les annotations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et la remédiation</a:t>
            </a: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5</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rotWithShape="1">
          <a:blip r:embed="rId3"/>
          <a:srcRect l="92596"/>
          <a:stretch/>
        </p:blipFill>
        <p:spPr>
          <a:xfrm>
            <a:off x="11289318" y="0"/>
            <a:ext cx="902682"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1249950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1" r:id="rId8"/>
    <p:sldLayoutId id="2147483684" r:id="rId9"/>
    <p:sldLayoutId id="2147483682" r:id="rId10"/>
    <p:sldLayoutId id="2147483683" r:id="rId11"/>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A6A1853-9ED2-DE08-7A7E-55F18B0180C7}"/>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4" name="Espace réservé du pied de page 3">
            <a:extLst>
              <a:ext uri="{FF2B5EF4-FFF2-40B4-BE49-F238E27FC236}">
                <a16:creationId xmlns:a16="http://schemas.microsoft.com/office/drawing/2014/main" id="{42C197C3-747D-5DAF-4512-F0E9DF7A1653}"/>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8" name="Titre 7">
            <a:extLst>
              <a:ext uri="{FF2B5EF4-FFF2-40B4-BE49-F238E27FC236}">
                <a16:creationId xmlns:a16="http://schemas.microsoft.com/office/drawing/2014/main" id="{C26911CD-3FAF-0942-FC88-C2D4E980491E}"/>
              </a:ext>
            </a:extLst>
          </p:cNvPr>
          <p:cNvSpPr>
            <a:spLocks noGrp="1"/>
          </p:cNvSpPr>
          <p:nvPr>
            <p:ph type="title"/>
          </p:nvPr>
        </p:nvSpPr>
        <p:spPr/>
        <p:txBody>
          <a:bodyPr/>
          <a:lstStyle/>
          <a:p>
            <a:r>
              <a:rPr lang="fr-FR" dirty="0"/>
              <a:t>Intentions et objectifs</a:t>
            </a:r>
          </a:p>
        </p:txBody>
      </p:sp>
      <p:graphicFrame>
        <p:nvGraphicFramePr>
          <p:cNvPr id="10" name="Tableau 9">
            <a:extLst>
              <a:ext uri="{FF2B5EF4-FFF2-40B4-BE49-F238E27FC236}">
                <a16:creationId xmlns:a16="http://schemas.microsoft.com/office/drawing/2014/main" id="{54E2D92D-FACC-6E56-D00E-B97A5E2A664D}"/>
              </a:ext>
            </a:extLst>
          </p:cNvPr>
          <p:cNvGraphicFramePr>
            <a:graphicFrameLocks noGrp="1"/>
          </p:cNvGraphicFramePr>
          <p:nvPr>
            <p:extLst>
              <p:ext uri="{D42A27DB-BD31-4B8C-83A1-F6EECF244321}">
                <p14:modId xmlns:p14="http://schemas.microsoft.com/office/powerpoint/2010/main" val="2362398468"/>
              </p:ext>
            </p:extLst>
          </p:nvPr>
        </p:nvGraphicFramePr>
        <p:xfrm>
          <a:off x="2563328" y="2347423"/>
          <a:ext cx="7065343" cy="293664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958470">
                  <a:extLst>
                    <a:ext uri="{9D8B030D-6E8A-4147-A177-3AD203B41FA5}">
                      <a16:colId xmlns:a16="http://schemas.microsoft.com/office/drawing/2014/main" val="252977201"/>
                    </a:ext>
                  </a:extLst>
                </a:gridCol>
                <a:gridCol w="6106873">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rPr>
                        <a:t>O1</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Cerner les différents types de correction.</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rPr>
                        <a:t>O2</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Réinvestir la notion de régulation des apprentissages </a:t>
                      </a:r>
                      <a:br>
                        <a:rPr lang="fr-CA" sz="1800" dirty="0">
                          <a:effectLst/>
                        </a:rPr>
                      </a:br>
                      <a:r>
                        <a:rPr lang="fr-CA" sz="1800" dirty="0">
                          <a:effectLst/>
                        </a:rPr>
                        <a:t>dans la formulation d’annotations sur des travaux d’élèves.</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rPr>
                        <a:t>O3</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Appliquer le processus de correction et les annotations </a:t>
                      </a:r>
                      <a:br>
                        <a:rPr lang="fr-CA" sz="1800" dirty="0">
                          <a:effectLst/>
                        </a:rPr>
                      </a:br>
                      <a:r>
                        <a:rPr lang="fr-CA" sz="1800" dirty="0">
                          <a:effectLst/>
                        </a:rPr>
                        <a:t>dans une production.</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r h="370840">
                <a:tc>
                  <a:txBody>
                    <a:bodyPr/>
                    <a:lstStyle/>
                    <a:p>
                      <a:r>
                        <a:rPr lang="fr-CA" sz="2800" b="1" dirty="0">
                          <a:solidFill>
                            <a:schemeClr val="tx1">
                              <a:lumMod val="50000"/>
                              <a:lumOff val="50000"/>
                            </a:schemeClr>
                          </a:solidFill>
                          <a:effectLst/>
                        </a:rPr>
                        <a:t>O4</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Proposer une remédiation permettant de pallier </a:t>
                      </a:r>
                      <a:br>
                        <a:rPr lang="fr-CA" sz="1800" dirty="0">
                          <a:effectLst/>
                        </a:rPr>
                      </a:br>
                      <a:r>
                        <a:rPr lang="fr-CA" sz="1800" dirty="0">
                          <a:effectLst/>
                        </a:rPr>
                        <a:t>les difficultés rencontrées.</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90103969"/>
                  </a:ext>
                </a:extLst>
              </a:tr>
            </a:tbl>
          </a:graphicData>
        </a:graphic>
      </p:graphicFrame>
    </p:spTree>
    <p:extLst>
      <p:ext uri="{BB962C8B-B14F-4D97-AF65-F5344CB8AC3E}">
        <p14:creationId xmlns:p14="http://schemas.microsoft.com/office/powerpoint/2010/main" val="2734134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142BF24-17FC-9BE7-DBBB-E3074A956501}"/>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4" name="Espace réservé du pied de page 3">
            <a:extLst>
              <a:ext uri="{FF2B5EF4-FFF2-40B4-BE49-F238E27FC236}">
                <a16:creationId xmlns:a16="http://schemas.microsoft.com/office/drawing/2014/main" id="{FED3C939-FB64-C4FA-331F-4B8D99D2040C}"/>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5" name="Titre 4">
            <a:extLst>
              <a:ext uri="{FF2B5EF4-FFF2-40B4-BE49-F238E27FC236}">
                <a16:creationId xmlns:a16="http://schemas.microsoft.com/office/drawing/2014/main" id="{F211B27A-AD8D-33E6-11D4-E67B892A27BB}"/>
              </a:ext>
            </a:extLst>
          </p:cNvPr>
          <p:cNvSpPr>
            <a:spLocks noGrp="1"/>
          </p:cNvSpPr>
          <p:nvPr>
            <p:ph type="title"/>
          </p:nvPr>
        </p:nvSpPr>
        <p:spPr/>
        <p:txBody>
          <a:bodyPr/>
          <a:lstStyle/>
          <a:p>
            <a:r>
              <a:rPr lang="fr-FR" dirty="0"/>
              <a:t>Structure de la formation</a:t>
            </a:r>
          </a:p>
        </p:txBody>
      </p:sp>
      <p:sp>
        <p:nvSpPr>
          <p:cNvPr id="6" name="Rectangle : coins arrondis 5">
            <a:extLst>
              <a:ext uri="{FF2B5EF4-FFF2-40B4-BE49-F238E27FC236}">
                <a16:creationId xmlns:a16="http://schemas.microsoft.com/office/drawing/2014/main" id="{7D948443-09D3-188C-7F23-B13F987B2059}"/>
              </a:ext>
            </a:extLst>
          </p:cNvPr>
          <p:cNvSpPr/>
          <p:nvPr/>
        </p:nvSpPr>
        <p:spPr>
          <a:xfrm>
            <a:off x="794326" y="2306780"/>
            <a:ext cx="3352800" cy="3207327"/>
          </a:xfrm>
          <a:prstGeom prst="roundRect">
            <a:avLst/>
          </a:prstGeom>
          <a:solidFill>
            <a:schemeClr val="bg1"/>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1</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0" indent="0" algn="ctr">
              <a:spcBef>
                <a:spcPts val="600"/>
              </a:spcBef>
              <a:spcAft>
                <a:spcPts val="600"/>
              </a:spcAft>
              <a:buFont typeface="Arial" panose="020B0604020202020204" pitchFamily="34" charset="0"/>
              <a:buNone/>
            </a:pPr>
            <a:r>
              <a:rPr lang="fr-CA" sz="1200" u="none"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La correction</a:t>
            </a:r>
          </a:p>
        </p:txBody>
      </p:sp>
      <p:sp>
        <p:nvSpPr>
          <p:cNvPr id="7" name="Rectangle : coins arrondis 6">
            <a:extLst>
              <a:ext uri="{FF2B5EF4-FFF2-40B4-BE49-F238E27FC236}">
                <a16:creationId xmlns:a16="http://schemas.microsoft.com/office/drawing/2014/main" id="{9B4FB815-C989-0797-4AEC-D2C3BA35976E}"/>
              </a:ext>
            </a:extLst>
          </p:cNvPr>
          <p:cNvSpPr/>
          <p:nvPr/>
        </p:nvSpPr>
        <p:spPr>
          <a:xfrm>
            <a:off x="4368800" y="2306780"/>
            <a:ext cx="3352800" cy="3207327"/>
          </a:xfrm>
          <a:prstGeom prst="roundRect">
            <a:avLst/>
          </a:prstGeom>
          <a:solidFill>
            <a:srgbClr val="7030A0">
              <a:alpha val="51156"/>
            </a:srgbClr>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2</a:t>
            </a:r>
          </a:p>
          <a:p>
            <a:pPr algn="ct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Accompagnement : réalisation des apprentissages</a:t>
            </a:r>
            <a:endParaRPr lang="fr-CA" sz="1200" kern="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ctr">
              <a:spcBef>
                <a:spcPts val="600"/>
              </a:spcBef>
              <a:spcAft>
                <a:spcPts val="600"/>
              </a:spcAft>
            </a:pPr>
            <a:r>
              <a:rPr lang="fr-CA"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Les annotations</a:t>
            </a:r>
          </a:p>
          <a:p>
            <a:pPr marL="537750" indent="-177750">
              <a:buFont typeface="Arial" panose="020B0604020202020204" pitchFamily="34" charset="0"/>
              <a:buChar char="•"/>
            </a:pPr>
            <a:r>
              <a:rPr lang="fr-CA"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Quel type d’annotation ?</a:t>
            </a:r>
          </a:p>
          <a:p>
            <a:pPr marL="537750" indent="-177750">
              <a:buFont typeface="Arial" panose="020B0604020202020204" pitchFamily="34" charset="0"/>
              <a:buChar char="•"/>
            </a:pPr>
            <a:r>
              <a:rPr lang="fr-CA"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L’annotation </a:t>
            </a:r>
            <a:br>
              <a:rPr lang="fr-CA"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d’une production écrite</a:t>
            </a:r>
          </a:p>
          <a:p>
            <a:pPr marL="537750" indent="-177750">
              <a:buFont typeface="Arial" panose="020B0604020202020204" pitchFamily="34" charset="0"/>
              <a:buChar char="•"/>
            </a:pPr>
            <a:r>
              <a:rPr lang="fr-CA"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Banque d’annotations</a:t>
            </a: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Rectangle : coins arrondis 7">
            <a:extLst>
              <a:ext uri="{FF2B5EF4-FFF2-40B4-BE49-F238E27FC236}">
                <a16:creationId xmlns:a16="http://schemas.microsoft.com/office/drawing/2014/main" id="{AAA4439C-1409-C773-92AE-BDCE45A19B6C}"/>
              </a:ext>
            </a:extLst>
          </p:cNvPr>
          <p:cNvSpPr/>
          <p:nvPr/>
        </p:nvSpPr>
        <p:spPr>
          <a:xfrm>
            <a:off x="7906327"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La remédiation</a:t>
            </a:r>
          </a:p>
        </p:txBody>
      </p:sp>
      <p:sp>
        <p:nvSpPr>
          <p:cNvPr id="9" name="Ellipse 8">
            <a:extLst>
              <a:ext uri="{FF2B5EF4-FFF2-40B4-BE49-F238E27FC236}">
                <a16:creationId xmlns:a16="http://schemas.microsoft.com/office/drawing/2014/main" id="{84A64228-E55A-86B2-925E-77265EC20156}"/>
              </a:ext>
            </a:extLst>
          </p:cNvPr>
          <p:cNvSpPr/>
          <p:nvPr/>
        </p:nvSpPr>
        <p:spPr>
          <a:xfrm>
            <a:off x="2212107" y="3085136"/>
            <a:ext cx="517237" cy="517237"/>
          </a:xfrm>
          <a:prstGeom prst="ellipse">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10945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BF2D3CF-6714-DF7D-CF25-8A58D8F618AA}"/>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4" name="Espace réservé du pied de page 3">
            <a:extLst>
              <a:ext uri="{FF2B5EF4-FFF2-40B4-BE49-F238E27FC236}">
                <a16:creationId xmlns:a16="http://schemas.microsoft.com/office/drawing/2014/main" id="{C570C082-E627-E69E-582E-AA93C4356742}"/>
              </a:ext>
            </a:extLst>
          </p:cNvPr>
          <p:cNvSpPr>
            <a:spLocks noGrp="1"/>
          </p:cNvSpPr>
          <p:nvPr>
            <p:ph type="ftr" sz="quarter" idx="3"/>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5" name="Titre 4">
            <a:extLst>
              <a:ext uri="{FF2B5EF4-FFF2-40B4-BE49-F238E27FC236}">
                <a16:creationId xmlns:a16="http://schemas.microsoft.com/office/drawing/2014/main" id="{98DECA9B-0131-A181-2C62-647362D8B593}"/>
              </a:ext>
            </a:extLst>
          </p:cNvPr>
          <p:cNvSpPr>
            <a:spLocks noGrp="1"/>
          </p:cNvSpPr>
          <p:nvPr>
            <p:ph type="title"/>
          </p:nvPr>
        </p:nvSpPr>
        <p:spPr/>
        <p:txBody>
          <a:bodyPr/>
          <a:lstStyle/>
          <a:p>
            <a:r>
              <a:rPr lang="fr-FR" dirty="0"/>
              <a:t>Activités de réalisation</a:t>
            </a:r>
          </a:p>
        </p:txBody>
      </p:sp>
      <p:grpSp>
        <p:nvGrpSpPr>
          <p:cNvPr id="6" name="Groupe 5">
            <a:extLst>
              <a:ext uri="{FF2B5EF4-FFF2-40B4-BE49-F238E27FC236}">
                <a16:creationId xmlns:a16="http://schemas.microsoft.com/office/drawing/2014/main" id="{2359CAB8-4B79-335F-EDC0-70998E55777A}"/>
              </a:ext>
            </a:extLst>
          </p:cNvPr>
          <p:cNvGrpSpPr/>
          <p:nvPr/>
        </p:nvGrpSpPr>
        <p:grpSpPr>
          <a:xfrm>
            <a:off x="1263722" y="2198669"/>
            <a:ext cx="9965823" cy="3421295"/>
            <a:chOff x="1263722" y="2198669"/>
            <a:chExt cx="9965823" cy="3421295"/>
          </a:xfrm>
        </p:grpSpPr>
        <p:sp>
          <p:nvSpPr>
            <p:cNvPr id="7" name="Flèche droite à entaille 6">
              <a:extLst>
                <a:ext uri="{FF2B5EF4-FFF2-40B4-BE49-F238E27FC236}">
                  <a16:creationId xmlns:a16="http://schemas.microsoft.com/office/drawing/2014/main" id="{5183E712-CEF9-6563-13F1-82B2C43E3686}"/>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p>
          </p:txBody>
        </p:sp>
        <p:sp>
          <p:nvSpPr>
            <p:cNvPr id="8" name="Forme libre 7">
              <a:extLst>
                <a:ext uri="{FF2B5EF4-FFF2-40B4-BE49-F238E27FC236}">
                  <a16:creationId xmlns:a16="http://schemas.microsoft.com/office/drawing/2014/main" id="{B1020D95-680B-CCC9-7BE1-C180B53676C7}"/>
                </a:ext>
              </a:extLst>
            </p:cNvPr>
            <p:cNvSpPr/>
            <p:nvPr/>
          </p:nvSpPr>
          <p:spPr>
            <a:xfrm>
              <a:off x="1268101"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3200" b="1" i="0" kern="1200" dirty="0">
                  <a:solidFill>
                    <a:schemeClr val="tx1">
                      <a:lumMod val="50000"/>
                      <a:lumOff val="50000"/>
                    </a:schemeClr>
                  </a:solidFill>
                </a:rPr>
                <a:t>Activité 4</a:t>
              </a:r>
              <a:r>
                <a:rPr lang="fr-CA" sz="2400" b="1" i="0" kern="1200" dirty="0">
                  <a:solidFill>
                    <a:schemeClr val="tx1">
                      <a:lumMod val="50000"/>
                      <a:lumOff val="50000"/>
                    </a:schemeClr>
                  </a:solidFill>
                </a:rPr>
                <a:t> </a:t>
              </a:r>
              <a:br>
                <a:rPr lang="fr-CA" sz="2400" b="1" i="0" kern="1200" dirty="0">
                  <a:solidFill>
                    <a:schemeClr val="tx1"/>
                  </a:solidFill>
                </a:rPr>
              </a:br>
              <a:r>
                <a:rPr lang="fr-CA" sz="2400" b="0" i="0" kern="1200" dirty="0">
                  <a:solidFill>
                    <a:schemeClr val="tx1"/>
                  </a:solidFill>
                </a:rPr>
                <a:t>Quel type d’annotation ?</a:t>
              </a:r>
            </a:p>
          </p:txBody>
        </p:sp>
        <p:sp>
          <p:nvSpPr>
            <p:cNvPr id="9" name="Ellipse 8">
              <a:extLst>
                <a:ext uri="{FF2B5EF4-FFF2-40B4-BE49-F238E27FC236}">
                  <a16:creationId xmlns:a16="http://schemas.microsoft.com/office/drawing/2014/main" id="{B9D405D6-80EE-5A65-5141-DAC7AC6ECC2E}"/>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0" name="Forme libre 9">
              <a:extLst>
                <a:ext uri="{FF2B5EF4-FFF2-40B4-BE49-F238E27FC236}">
                  <a16:creationId xmlns:a16="http://schemas.microsoft.com/office/drawing/2014/main" id="{EC1E0428-6499-C476-6D92-6AFA16AA0012}"/>
                </a:ext>
              </a:extLst>
            </p:cNvPr>
            <p:cNvSpPr/>
            <p:nvPr/>
          </p:nvSpPr>
          <p:spPr>
            <a:xfrm>
              <a:off x="4303103" y="4251446"/>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3200" b="1" i="0" kern="1200" dirty="0">
                  <a:solidFill>
                    <a:schemeClr val="tx1">
                      <a:lumMod val="50000"/>
                      <a:lumOff val="50000"/>
                    </a:schemeClr>
                  </a:solidFill>
                </a:rPr>
                <a:t>Activité 5</a:t>
              </a:r>
              <a:r>
                <a:rPr lang="fr-CA" sz="2400" b="1" i="0" kern="1200" dirty="0">
                  <a:solidFill>
                    <a:schemeClr val="tx1">
                      <a:lumMod val="50000"/>
                      <a:lumOff val="50000"/>
                    </a:schemeClr>
                  </a:solidFill>
                </a:rPr>
                <a:t>  </a:t>
              </a:r>
              <a:br>
                <a:rPr lang="fr-CA" sz="2400" b="1" i="0" kern="1200" dirty="0"/>
              </a:br>
              <a:r>
                <a:rPr lang="en-US" sz="2400" b="0" i="0" kern="1200" dirty="0"/>
                <a:t>L’annotation d’une production écrite</a:t>
              </a:r>
              <a:endParaRPr lang="fr-ES" sz="2400" kern="1200" dirty="0"/>
            </a:p>
          </p:txBody>
        </p:sp>
        <p:sp>
          <p:nvSpPr>
            <p:cNvPr id="11" name="Ellipse 10">
              <a:extLst>
                <a:ext uri="{FF2B5EF4-FFF2-40B4-BE49-F238E27FC236}">
                  <a16:creationId xmlns:a16="http://schemas.microsoft.com/office/drawing/2014/main" id="{5569C3BD-9278-0C53-BBB9-C50F0EA19FDF}"/>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2" name="Forme libre 11">
              <a:extLst>
                <a:ext uri="{FF2B5EF4-FFF2-40B4-BE49-F238E27FC236}">
                  <a16:creationId xmlns:a16="http://schemas.microsoft.com/office/drawing/2014/main" id="{15FB9DE1-A88C-90CC-8AA4-6E00116417E2}"/>
                </a:ext>
              </a:extLst>
            </p:cNvPr>
            <p:cNvSpPr/>
            <p:nvPr/>
          </p:nvSpPr>
          <p:spPr>
            <a:xfrm>
              <a:off x="7338105"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3200" b="1" i="0" kern="1200" dirty="0" err="1">
                  <a:solidFill>
                    <a:schemeClr val="tx1">
                      <a:lumMod val="50000"/>
                      <a:lumOff val="50000"/>
                    </a:schemeClr>
                  </a:solidFill>
                </a:rPr>
                <a:t>Activité</a:t>
              </a:r>
              <a:r>
                <a:rPr lang="en-US" sz="3200" b="1" i="0" kern="1200" dirty="0">
                  <a:solidFill>
                    <a:schemeClr val="tx1">
                      <a:lumMod val="50000"/>
                      <a:lumOff val="50000"/>
                    </a:schemeClr>
                  </a:solidFill>
                </a:rPr>
                <a:t> 6</a:t>
              </a:r>
              <a:r>
                <a:rPr lang="en-US" sz="2400" b="1" i="0" kern="1200" dirty="0">
                  <a:solidFill>
                    <a:schemeClr val="tx1">
                      <a:lumMod val="50000"/>
                      <a:lumOff val="50000"/>
                    </a:schemeClr>
                  </a:solidFill>
                </a:rPr>
                <a:t> </a:t>
              </a:r>
              <a:br>
                <a:rPr lang="en-US" sz="2400" b="1" i="0" kern="1200" dirty="0"/>
              </a:br>
              <a:r>
                <a:rPr lang="en-US" sz="2400" b="0" i="0" kern="1200" dirty="0" err="1"/>
                <a:t>Banque d’annotations</a:t>
              </a:r>
              <a:endParaRPr lang="fr-ES" sz="2400" kern="1200" dirty="0"/>
            </a:p>
          </p:txBody>
        </p:sp>
        <p:sp>
          <p:nvSpPr>
            <p:cNvPr id="13" name="Ellipse 12">
              <a:extLst>
                <a:ext uri="{FF2B5EF4-FFF2-40B4-BE49-F238E27FC236}">
                  <a16:creationId xmlns:a16="http://schemas.microsoft.com/office/drawing/2014/main" id="{716A7FC8-2C40-D600-AF3D-039D01841D72}"/>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grpSp>
      <p:pic>
        <p:nvPicPr>
          <p:cNvPr id="14" name="Image 13">
            <a:extLst>
              <a:ext uri="{FF2B5EF4-FFF2-40B4-BE49-F238E27FC236}">
                <a16:creationId xmlns:a16="http://schemas.microsoft.com/office/drawing/2014/main" id="{50183180-4F31-D6B0-1643-DD046364F9C7}"/>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15" name="Image 14">
            <a:extLst>
              <a:ext uri="{FF2B5EF4-FFF2-40B4-BE49-F238E27FC236}">
                <a16:creationId xmlns:a16="http://schemas.microsoft.com/office/drawing/2014/main" id="{ADA44B1F-92D5-287D-7326-957E66EB9F98}"/>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16" name="Image 15">
            <a:extLst>
              <a:ext uri="{FF2B5EF4-FFF2-40B4-BE49-F238E27FC236}">
                <a16:creationId xmlns:a16="http://schemas.microsoft.com/office/drawing/2014/main" id="{FD609368-7164-A388-F7FD-FDD7CCAF9574}"/>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4000326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1625374-82B9-6D33-243A-22A0677B7BF5}"/>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4" name="Espace réservé du pied de page 3">
            <a:extLst>
              <a:ext uri="{FF2B5EF4-FFF2-40B4-BE49-F238E27FC236}">
                <a16:creationId xmlns:a16="http://schemas.microsoft.com/office/drawing/2014/main" id="{86CE1F02-88AF-A979-2011-4172A2AAEDA8}"/>
              </a:ext>
            </a:extLst>
          </p:cNvPr>
          <p:cNvSpPr>
            <a:spLocks noGrp="1"/>
          </p:cNvSpPr>
          <p:nvPr>
            <p:ph type="ftr" sz="quarter" idx="3"/>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5" name="Titre 4">
            <a:extLst>
              <a:ext uri="{FF2B5EF4-FFF2-40B4-BE49-F238E27FC236}">
                <a16:creationId xmlns:a16="http://schemas.microsoft.com/office/drawing/2014/main" id="{B39D14C1-4129-723F-6B21-5A5DE9B7E86E}"/>
              </a:ext>
            </a:extLst>
          </p:cNvPr>
          <p:cNvSpPr>
            <a:spLocks noGrp="1"/>
          </p:cNvSpPr>
          <p:nvPr>
            <p:ph type="title"/>
          </p:nvPr>
        </p:nvSpPr>
        <p:spPr/>
        <p:txBody>
          <a:bodyPr/>
          <a:lstStyle/>
          <a:p>
            <a:r>
              <a:rPr lang="fr-FR" sz="4000">
                <a:solidFill>
                  <a:srgbClr val="FFC000"/>
                </a:solidFill>
              </a:rPr>
              <a:t>Activité 4</a:t>
            </a:r>
            <a:br>
              <a:rPr lang="fr-FR"/>
            </a:br>
            <a:r>
              <a:rPr lang="fr-FR"/>
              <a:t>Quel type d’annotation ?</a:t>
            </a:r>
          </a:p>
        </p:txBody>
      </p:sp>
      <p:sp>
        <p:nvSpPr>
          <p:cNvPr id="8" name="ZoneTexte 7">
            <a:extLst>
              <a:ext uri="{FF2B5EF4-FFF2-40B4-BE49-F238E27FC236}">
                <a16:creationId xmlns:a16="http://schemas.microsoft.com/office/drawing/2014/main" id="{DC039C9D-68F3-1129-78DC-9187B3214FB3}"/>
              </a:ext>
            </a:extLst>
          </p:cNvPr>
          <p:cNvSpPr txBox="1"/>
          <p:nvPr/>
        </p:nvSpPr>
        <p:spPr>
          <a:xfrm>
            <a:off x="5222945" y="2374352"/>
            <a:ext cx="5760917" cy="1631216"/>
          </a:xfrm>
          <a:prstGeom prst="rect">
            <a:avLst/>
          </a:prstGeom>
          <a:noFill/>
        </p:spPr>
        <p:txBody>
          <a:bodyPr wrap="square">
            <a:spAutoFit/>
          </a:bodyPr>
          <a:lstStyle/>
          <a:p>
            <a:pPr marL="0" indent="0">
              <a:buNone/>
            </a:pPr>
            <a:r>
              <a:rPr lang="fr-CA" sz="2000" dirty="0">
                <a:latin typeface="Noto Sans" panose="020B0502040504020204" pitchFamily="34" charset="0"/>
                <a:ea typeface="Noto Sans" panose="020B0502040504020204" pitchFamily="34" charset="0"/>
                <a:cs typeface="Noto Sans" panose="020B0502040504020204" pitchFamily="34" charset="0"/>
              </a:rPr>
              <a:t>Lorsque l’évaluation vise plutôt à soutenir l’apprentissage, deux notions sont centrales :</a:t>
            </a:r>
          </a:p>
          <a:p>
            <a:pPr marL="0" indent="0">
              <a:buNone/>
            </a:pPr>
            <a:endParaRPr lang="fr-CA" sz="2000" dirty="0">
              <a:latin typeface="Noto Sans" panose="020B0502040504020204" pitchFamily="34" charset="0"/>
              <a:ea typeface="Noto Sans" panose="020B0502040504020204" pitchFamily="34" charset="0"/>
              <a:cs typeface="Noto Sans" panose="020B0502040504020204" pitchFamily="34" charset="0"/>
            </a:endParaRPr>
          </a:p>
          <a:p>
            <a:pPr marL="342900" indent="-198900">
              <a:buClr>
                <a:srgbClr val="FFC000"/>
              </a:buClr>
              <a:buFont typeface="Wingdings" pitchFamily="2" charset="2"/>
              <a:buChar char="§"/>
            </a:pPr>
            <a:r>
              <a:rPr lang="fr-CA" sz="2000" dirty="0">
                <a:latin typeface="Noto Sans" panose="020B0502040504020204" pitchFamily="34" charset="0"/>
                <a:ea typeface="Noto Sans" panose="020B0502040504020204" pitchFamily="34" charset="0"/>
                <a:cs typeface="Noto Sans" panose="020B0502040504020204" pitchFamily="34" charset="0"/>
              </a:rPr>
              <a:t>La régulation des apprentissages.</a:t>
            </a:r>
          </a:p>
          <a:p>
            <a:pPr marL="342900" indent="-198900">
              <a:buClr>
                <a:srgbClr val="FFC000"/>
              </a:buClr>
              <a:buFont typeface="Wingdings" pitchFamily="2" charset="2"/>
              <a:buChar char="§"/>
            </a:pPr>
            <a:r>
              <a:rPr lang="fr-CA" sz="2000" dirty="0">
                <a:latin typeface="Noto Sans" panose="020B0502040504020204" pitchFamily="34" charset="0"/>
                <a:ea typeface="Noto Sans" panose="020B0502040504020204" pitchFamily="34" charset="0"/>
                <a:cs typeface="Noto Sans" panose="020B0502040504020204" pitchFamily="34" charset="0"/>
              </a:rPr>
              <a:t>La remédiation.</a:t>
            </a:r>
          </a:p>
        </p:txBody>
      </p:sp>
    </p:spTree>
    <p:extLst>
      <p:ext uri="{BB962C8B-B14F-4D97-AF65-F5344CB8AC3E}">
        <p14:creationId xmlns:p14="http://schemas.microsoft.com/office/powerpoint/2010/main" val="3587891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354DEB1-BD45-9C19-2F82-4CFC2634A127}"/>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3" name="Espace réservé du pied de page 2">
            <a:extLst>
              <a:ext uri="{FF2B5EF4-FFF2-40B4-BE49-F238E27FC236}">
                <a16:creationId xmlns:a16="http://schemas.microsoft.com/office/drawing/2014/main" id="{CE242FC5-C31F-925C-3CF2-EB76FEDAEC4A}"/>
              </a:ext>
            </a:extLst>
          </p:cNvPr>
          <p:cNvSpPr>
            <a:spLocks noGrp="1"/>
          </p:cNvSpPr>
          <p:nvPr>
            <p:ph type="ftr" sz="quarter" idx="1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Espace réservé du texte 3">
            <a:extLst>
              <a:ext uri="{FF2B5EF4-FFF2-40B4-BE49-F238E27FC236}">
                <a16:creationId xmlns:a16="http://schemas.microsoft.com/office/drawing/2014/main" id="{315A32D4-C1A1-6451-5009-8F3C8C826376}"/>
              </a:ext>
            </a:extLst>
          </p:cNvPr>
          <p:cNvSpPr>
            <a:spLocks noGrp="1"/>
          </p:cNvSpPr>
          <p:nvPr>
            <p:ph type="body" sz="quarter" idx="14"/>
          </p:nvPr>
        </p:nvSpPr>
        <p:spPr>
          <a:xfrm>
            <a:off x="890546" y="1786468"/>
            <a:ext cx="4629192" cy="3421636"/>
          </a:xfrm>
          <a:effectLst/>
        </p:spPr>
        <p:txBody>
          <a:bodyPr/>
          <a:lstStyle/>
          <a:p>
            <a:pPr marL="0" indent="0">
              <a:lnSpc>
                <a:spcPct val="100000"/>
              </a:lnSpc>
              <a:buNone/>
            </a:pP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Distinguer la rétroaction </a:t>
            </a:r>
            <a:b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de la remédiation.</a:t>
            </a:r>
            <a:endParaRPr lang="fr-FR"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5" name="Espace réservé du texte 4">
            <a:extLst>
              <a:ext uri="{FF2B5EF4-FFF2-40B4-BE49-F238E27FC236}">
                <a16:creationId xmlns:a16="http://schemas.microsoft.com/office/drawing/2014/main" id="{AEF20B6F-2D09-6C3E-D6B0-425EAD693660}"/>
              </a:ext>
            </a:extLst>
          </p:cNvPr>
          <p:cNvSpPr>
            <a:spLocks noGrp="1"/>
          </p:cNvSpPr>
          <p:nvPr>
            <p:ph type="body" sz="quarter" idx="15"/>
          </p:nvPr>
        </p:nvSpPr>
        <p:spPr>
          <a:xfrm>
            <a:off x="6587068" y="1375576"/>
            <a:ext cx="4909608" cy="4288624"/>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CA" sz="2000" b="1" dirty="0">
                <a:solidFill>
                  <a:schemeClr val="accent3"/>
                </a:solidFill>
                <a:latin typeface="Noto Sans" panose="020B0502040504020204" pitchFamily="34"/>
                <a:ea typeface="Noto Sans" panose="020B0502040504020204" pitchFamily="34"/>
                <a:cs typeface="Noto Sans" panose="020B0502040504020204" pitchFamily="34"/>
              </a:rPr>
              <a:t>Étapes de l’activité </a:t>
            </a:r>
            <a:r>
              <a:rPr kumimoji="0" lang="fr-CA" sz="2000" b="1" i="0" u="none" strike="noStrike" kern="1200" cap="none" spc="0" normalizeH="0" baseline="0" noProof="0" dirty="0">
                <a:ln>
                  <a:noFill/>
                </a:ln>
                <a:solidFill>
                  <a:schemeClr val="accent3"/>
                </a:solidFill>
                <a:effectLst/>
                <a:uLnTx/>
                <a:uFillTx/>
                <a:latin typeface="Noto Sans" panose="020B0502040504020204" pitchFamily="34"/>
                <a:ea typeface="Noto Sans" panose="020B0502040504020204" pitchFamily="34"/>
                <a:cs typeface="Noto Sans" panose="020B0502040504020204" pitchFamily="34"/>
              </a:rPr>
              <a:t>:</a:t>
            </a:r>
          </a:p>
          <a:p>
            <a:pPr marL="342900" marR="0" lvl="0" indent="-342900" algn="l" defTabSz="914400" rtl="0" eaLnBrk="1" fontAlgn="auto" latinLnBrk="0" hangingPunct="1">
              <a:lnSpc>
                <a:spcPct val="100000"/>
              </a:lnSpc>
              <a:spcBef>
                <a:spcPts val="1200"/>
              </a:spcBef>
              <a:spcAft>
                <a:spcPts val="0"/>
              </a:spcAft>
              <a:buClr>
                <a:srgbClr val="7030A0"/>
              </a:buClr>
              <a:buSzTx/>
              <a:buFont typeface="+mj-lt"/>
              <a:buAutoNum type="arabicPeriod"/>
              <a:tabLst/>
              <a:defRPr/>
            </a:pP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À tour de rôle et le plus vite possible, chaque participant doit dire un mot ou une courte expression qu’il associe à « remédiation » sans répéter les idées déjà nommées.</a:t>
            </a:r>
          </a:p>
          <a:p>
            <a:pPr marL="342900" marR="0" lvl="0" indent="-342900" algn="l" defTabSz="914400" rtl="0" eaLnBrk="1" fontAlgn="auto" latinLnBrk="0" hangingPunct="1">
              <a:lnSpc>
                <a:spcPct val="100000"/>
              </a:lnSpc>
              <a:spcBef>
                <a:spcPts val="1200"/>
              </a:spcBef>
              <a:spcAft>
                <a:spcPts val="0"/>
              </a:spcAft>
              <a:buClr>
                <a:srgbClr val="7030A0"/>
              </a:buClr>
              <a:buSzTx/>
              <a:buFont typeface="+mj-lt"/>
              <a:buAutoNum type="arabicPeriod"/>
              <a:tabLst/>
              <a:defRPr/>
            </a:pP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Un secrétaire désigné par les membres du groupe prend en note toutes les idées.</a:t>
            </a:r>
          </a:p>
          <a:p>
            <a:pPr marL="342900" marR="0" lvl="0" indent="-342900" algn="l" defTabSz="914400" rtl="0" eaLnBrk="1" fontAlgn="auto" latinLnBrk="0" hangingPunct="1">
              <a:lnSpc>
                <a:spcPct val="100000"/>
              </a:lnSpc>
              <a:spcBef>
                <a:spcPts val="1200"/>
              </a:spcBef>
              <a:spcAft>
                <a:spcPts val="0"/>
              </a:spcAft>
              <a:buClr>
                <a:srgbClr val="7030A0"/>
              </a:buClr>
              <a:buSzTx/>
              <a:buFont typeface="+mj-lt"/>
              <a:buAutoNum type="arabicPeriod"/>
              <a:tabLst/>
              <a:defRPr/>
            </a:pP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Lorsque le temps est écoulé, recommencer les étapes 1 à 3 pour le mot « rétroaction ».</a:t>
            </a:r>
          </a:p>
          <a:p>
            <a:pPr marL="342900" marR="0" lvl="0" indent="-342900" algn="l" defTabSz="914400" rtl="0" eaLnBrk="1" fontAlgn="auto" latinLnBrk="0" hangingPunct="1">
              <a:lnSpc>
                <a:spcPct val="100000"/>
              </a:lnSpc>
              <a:spcBef>
                <a:spcPts val="1200"/>
              </a:spcBef>
              <a:spcAft>
                <a:spcPts val="0"/>
              </a:spcAft>
              <a:buClr>
                <a:srgbClr val="7030A0"/>
              </a:buClr>
              <a:buSzTx/>
              <a:buFont typeface="+mj-lt"/>
              <a:buAutoNum type="arabicPeriod"/>
              <a:tabLst/>
              <a:defRPr/>
            </a:pP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Les participants peuvent poser leurs questions ou clarifier ce qui paraît moins maîtrisé.</a:t>
            </a:r>
          </a:p>
        </p:txBody>
      </p:sp>
    </p:spTree>
    <p:extLst>
      <p:ext uri="{BB962C8B-B14F-4D97-AF65-F5344CB8AC3E}">
        <p14:creationId xmlns:p14="http://schemas.microsoft.com/office/powerpoint/2010/main" val="1740614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52A5CD3-887D-D88B-F429-1A92B02DB29E}"/>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3" name="Espace réservé du pied de page 2">
            <a:extLst>
              <a:ext uri="{FF2B5EF4-FFF2-40B4-BE49-F238E27FC236}">
                <a16:creationId xmlns:a16="http://schemas.microsoft.com/office/drawing/2014/main" id="{C6AFBC79-24FD-5D2B-675B-865F70A7EC9D}"/>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E3023F55-EA56-6DBA-C2E5-52691792CBF6}"/>
              </a:ext>
            </a:extLst>
          </p:cNvPr>
          <p:cNvSpPr>
            <a:spLocks noGrp="1"/>
          </p:cNvSpPr>
          <p:nvPr>
            <p:ph type="title"/>
          </p:nvPr>
        </p:nvSpPr>
        <p:spPr/>
        <p:txBody>
          <a:bodyPr/>
          <a:lstStyle/>
          <a:p>
            <a:r>
              <a:rPr lang="fr-FR" sz="4000" dirty="0">
                <a:solidFill>
                  <a:srgbClr val="FFC000"/>
                </a:solidFill>
              </a:rPr>
              <a:t>Activité 5</a:t>
            </a:r>
            <a:br>
              <a:rPr lang="fr-FR" dirty="0"/>
            </a:br>
            <a:r>
              <a:rPr lang="fr-FR" dirty="0"/>
              <a:t>L’annotation d’une production écrite</a:t>
            </a:r>
          </a:p>
        </p:txBody>
      </p:sp>
      <p:sp>
        <p:nvSpPr>
          <p:cNvPr id="5" name="Espace réservé du contenu 5">
            <a:extLst>
              <a:ext uri="{FF2B5EF4-FFF2-40B4-BE49-F238E27FC236}">
                <a16:creationId xmlns:a16="http://schemas.microsoft.com/office/drawing/2014/main" id="{C6FD71EE-C98E-0597-C19F-C37AB235F8EF}"/>
              </a:ext>
            </a:extLst>
          </p:cNvPr>
          <p:cNvSpPr txBox="1">
            <a:spLocks/>
          </p:cNvSpPr>
          <p:nvPr/>
        </p:nvSpPr>
        <p:spPr>
          <a:xfrm>
            <a:off x="4517621" y="1468438"/>
            <a:ext cx="3098829" cy="392112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eiryo" panose="020B0604030504040204" pitchFamily="34" charset="-128"/>
                <a:ea typeface="Meiryo" panose="020B0604030504040204"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eiryo" panose="020B0604030504040204" pitchFamily="34" charset="-128"/>
                <a:ea typeface="Meiryo" panose="020B0604030504040204"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iryo" panose="020B0604030504040204" pitchFamily="34" charset="-128"/>
                <a:ea typeface="Meiryo"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fr-CA" sz="2000" dirty="0">
                <a:latin typeface="Noto Sans" panose="020B0502040504020204" pitchFamily="34" charset="0"/>
                <a:ea typeface="Noto Sans" panose="020B0502040504020204" pitchFamily="34" charset="0"/>
                <a:cs typeface="Noto Sans" panose="020B0502040504020204" pitchFamily="34" charset="0"/>
              </a:rPr>
              <a:t>Les annotations sont directement reliées aux critères d’évaluation de la production de l’élève et adoptent 3 types de formulation différents :</a:t>
            </a:r>
          </a:p>
          <a:p>
            <a:pPr marL="342900" indent="-198900">
              <a:lnSpc>
                <a:spcPct val="100000"/>
              </a:lnSpc>
              <a:buClr>
                <a:srgbClr val="FFC000"/>
              </a:buClr>
              <a:buFont typeface="Wingdings" pitchFamily="2" charset="2"/>
              <a:buChar char="§"/>
            </a:pPr>
            <a:r>
              <a:rPr lang="fr-CA" sz="2000" dirty="0">
                <a:latin typeface="Noto Sans" panose="020B0502040504020204" pitchFamily="34" charset="0"/>
                <a:ea typeface="Noto Sans" panose="020B0502040504020204" pitchFamily="34" charset="0"/>
                <a:cs typeface="Noto Sans" panose="020B0502040504020204" pitchFamily="34" charset="0"/>
              </a:rPr>
              <a:t>Positives</a:t>
            </a:r>
          </a:p>
          <a:p>
            <a:pPr marL="342900" indent="-198900">
              <a:lnSpc>
                <a:spcPct val="100000"/>
              </a:lnSpc>
              <a:buClr>
                <a:srgbClr val="FFC000"/>
              </a:buClr>
              <a:buFont typeface="Wingdings" pitchFamily="2" charset="2"/>
              <a:buChar char="§"/>
            </a:pPr>
            <a:r>
              <a:rPr lang="fr-CA" sz="2000" dirty="0">
                <a:latin typeface="Noto Sans" panose="020B0502040504020204" pitchFamily="34" charset="0"/>
                <a:ea typeface="Noto Sans" panose="020B0502040504020204" pitchFamily="34" charset="0"/>
                <a:cs typeface="Noto Sans" panose="020B0502040504020204" pitchFamily="34" charset="0"/>
              </a:rPr>
              <a:t>Négatives</a:t>
            </a:r>
          </a:p>
          <a:p>
            <a:pPr marL="342900" indent="-198900">
              <a:lnSpc>
                <a:spcPct val="100000"/>
              </a:lnSpc>
              <a:buClr>
                <a:srgbClr val="FFC000"/>
              </a:buClr>
              <a:buFont typeface="Wingdings" pitchFamily="2" charset="2"/>
              <a:buChar char="§"/>
            </a:pPr>
            <a:r>
              <a:rPr lang="fr-CA" sz="20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Constructives</a:t>
            </a:r>
          </a:p>
        </p:txBody>
      </p:sp>
      <p:sp>
        <p:nvSpPr>
          <p:cNvPr id="7" name="Espace réservé du contenu 4">
            <a:extLst>
              <a:ext uri="{FF2B5EF4-FFF2-40B4-BE49-F238E27FC236}">
                <a16:creationId xmlns:a16="http://schemas.microsoft.com/office/drawing/2014/main" id="{F39FA10B-F95B-4D2E-8838-4F18ACBB15CF}"/>
              </a:ext>
            </a:extLst>
          </p:cNvPr>
          <p:cNvSpPr txBox="1">
            <a:spLocks/>
          </p:cNvSpPr>
          <p:nvPr/>
        </p:nvSpPr>
        <p:spPr>
          <a:xfrm>
            <a:off x="8342957" y="1468438"/>
            <a:ext cx="3002531" cy="290340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CA" sz="2000" dirty="0"/>
              <a:t>Les annotations sont </a:t>
            </a:r>
            <a:br>
              <a:rPr lang="fr-CA" sz="2000" dirty="0"/>
            </a:br>
            <a:r>
              <a:rPr lang="fr-CA" sz="2000" dirty="0"/>
              <a:t>aussi formulées selon </a:t>
            </a:r>
            <a:br>
              <a:rPr lang="fr-CA" sz="2000" dirty="0"/>
            </a:br>
            <a:r>
              <a:rPr lang="fr-CA" sz="2000"/>
              <a:t>les contenus :</a:t>
            </a:r>
            <a:endParaRPr lang="fr-CA" sz="2000" dirty="0"/>
          </a:p>
          <a:p>
            <a:pPr marL="342900" indent="-198900">
              <a:lnSpc>
                <a:spcPct val="100000"/>
              </a:lnSpc>
              <a:buClr>
                <a:srgbClr val="FFC000"/>
              </a:buClr>
              <a:buFont typeface="Wingdings" pitchFamily="2" charset="2"/>
              <a:buChar char="§"/>
            </a:pPr>
            <a:r>
              <a:rPr lang="fr-CA" sz="2000" dirty="0"/>
              <a:t>Affectif</a:t>
            </a:r>
          </a:p>
          <a:p>
            <a:pPr marL="342900" indent="-198900">
              <a:lnSpc>
                <a:spcPct val="100000"/>
              </a:lnSpc>
              <a:buClr>
                <a:srgbClr val="FFC000"/>
              </a:buClr>
              <a:buFont typeface="Wingdings" pitchFamily="2" charset="2"/>
              <a:buChar char="§"/>
            </a:pPr>
            <a:r>
              <a:rPr lang="fr-CA" sz="2000" dirty="0"/>
              <a:t>Cognitif</a:t>
            </a:r>
          </a:p>
          <a:p>
            <a:pPr marL="342900" indent="-198900">
              <a:lnSpc>
                <a:spcPct val="100000"/>
              </a:lnSpc>
              <a:buClr>
                <a:srgbClr val="FFC000"/>
              </a:buClr>
              <a:buFont typeface="Wingdings" pitchFamily="2" charset="2"/>
              <a:buChar char="§"/>
            </a:pPr>
            <a:r>
              <a:rPr lang="fr-CA" sz="2000" b="1" dirty="0">
                <a:solidFill>
                  <a:srgbClr val="7030A0"/>
                </a:solidFill>
              </a:rPr>
              <a:t>Métacognitif</a:t>
            </a:r>
          </a:p>
          <a:p>
            <a:pPr marL="342900" indent="-198900">
              <a:lnSpc>
                <a:spcPct val="100000"/>
              </a:lnSpc>
              <a:buClr>
                <a:srgbClr val="FFC000"/>
              </a:buClr>
              <a:buFont typeface="Wingdings" pitchFamily="2" charset="2"/>
              <a:buChar char="§"/>
            </a:pPr>
            <a:r>
              <a:rPr lang="fr-CA" sz="2000" dirty="0"/>
              <a:t>Méthodologique</a:t>
            </a:r>
          </a:p>
          <a:p>
            <a:endParaRPr lang="fr-CA" dirty="0"/>
          </a:p>
          <a:p>
            <a:endParaRPr lang="fr-CA" dirty="0"/>
          </a:p>
        </p:txBody>
      </p:sp>
      <p:cxnSp>
        <p:nvCxnSpPr>
          <p:cNvPr id="9" name="Connecteur droit 8">
            <a:extLst>
              <a:ext uri="{FF2B5EF4-FFF2-40B4-BE49-F238E27FC236}">
                <a16:creationId xmlns:a16="http://schemas.microsoft.com/office/drawing/2014/main" id="{AB2C6E3E-5EBC-5C74-9AE3-F787EBE995FF}"/>
              </a:ext>
            </a:extLst>
          </p:cNvPr>
          <p:cNvCxnSpPr>
            <a:cxnSpLocks/>
          </p:cNvCxnSpPr>
          <p:nvPr/>
        </p:nvCxnSpPr>
        <p:spPr>
          <a:xfrm>
            <a:off x="7920840" y="1554480"/>
            <a:ext cx="0" cy="319565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89DDC074-78CB-D038-4317-4B7831DFFBD4}"/>
              </a:ext>
            </a:extLst>
          </p:cNvPr>
          <p:cNvSpPr txBox="1"/>
          <p:nvPr/>
        </p:nvSpPr>
        <p:spPr>
          <a:xfrm>
            <a:off x="4517622" y="5032017"/>
            <a:ext cx="6979054" cy="715089"/>
          </a:xfrm>
          <a:prstGeom prst="roundRect">
            <a:avLst/>
          </a:prstGeom>
          <a:solidFill>
            <a:srgbClr val="7030A0"/>
          </a:solidFill>
          <a:effectLst>
            <a:outerShdw blurRad="50800" dist="38100" dir="2700000" algn="tl" rotWithShape="0">
              <a:prstClr val="black">
                <a:alpha val="40000"/>
              </a:prstClr>
            </a:outerShdw>
          </a:effectLst>
        </p:spPr>
        <p:txBody>
          <a:bodyPr wrap="square" rtlCol="0">
            <a:spAutoFit/>
          </a:bodyPr>
          <a:lstStyle/>
          <a:p>
            <a:pPr algn="ctr"/>
            <a:r>
              <a:rPr lang="fr-FR" b="1" dirty="0">
                <a:solidFill>
                  <a:schemeClr val="bg1"/>
                </a:solidFill>
                <a:latin typeface="Noto Sans" panose="020B0502040504020204" pitchFamily="34"/>
                <a:ea typeface="Noto Sans" panose="020B0502040504020204" pitchFamily="34"/>
                <a:cs typeface="Noto Sans" panose="020B0502040504020204" pitchFamily="34"/>
              </a:rPr>
              <a:t>Les annotations formulées de façon constructive sur un contenu métacognitif sont celles qui ont le plus d’impact.</a:t>
            </a:r>
          </a:p>
        </p:txBody>
      </p:sp>
    </p:spTree>
    <p:extLst>
      <p:ext uri="{BB962C8B-B14F-4D97-AF65-F5344CB8AC3E}">
        <p14:creationId xmlns:p14="http://schemas.microsoft.com/office/powerpoint/2010/main" val="3920647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30F7E7D-7119-CEC2-DE34-46201D0ABD1A}"/>
              </a:ext>
            </a:extLst>
          </p:cNvPr>
          <p:cNvSpPr>
            <a:spLocks noGrp="1"/>
          </p:cNvSpPr>
          <p:nvPr>
            <p:ph type="sldNum" sz="quarter" idx="12"/>
          </p:nvPr>
        </p:nvSpPr>
        <p:spPr>
          <a:xfrm>
            <a:off x="11566689" y="6236278"/>
            <a:ext cx="537327" cy="413905"/>
          </a:xfrm>
        </p:spPr>
        <p:txBody>
          <a:bodyPr/>
          <a:lstStyle/>
          <a:p>
            <a:fld id="{055BF32D-CF4B-1B43-8AA7-7C8BB1DDF0EC}" type="slidenum">
              <a:rPr lang="fr-FR" smtClean="0"/>
              <a:pPr/>
              <a:t>9</a:t>
            </a:fld>
            <a:endParaRPr lang="fr-FR" dirty="0"/>
          </a:p>
        </p:txBody>
      </p:sp>
      <p:sp>
        <p:nvSpPr>
          <p:cNvPr id="8" name="Espace réservé du texte 7">
            <a:extLst>
              <a:ext uri="{FF2B5EF4-FFF2-40B4-BE49-F238E27FC236}">
                <a16:creationId xmlns:a16="http://schemas.microsoft.com/office/drawing/2014/main" id="{E8ED0894-066D-86DA-C503-783F4E9DD2B2}"/>
              </a:ext>
            </a:extLst>
          </p:cNvPr>
          <p:cNvSpPr>
            <a:spLocks noGrp="1"/>
          </p:cNvSpPr>
          <p:nvPr>
            <p:ph type="body" sz="quarter" idx="14"/>
          </p:nvPr>
        </p:nvSpPr>
        <p:spPr>
          <a:xfrm>
            <a:off x="695325" y="1786469"/>
            <a:ext cx="4824413" cy="1642532"/>
          </a:xfrm>
        </p:spPr>
        <p:txBody>
          <a:bodyPr>
            <a:noAutofit/>
          </a:bodyPr>
          <a:lstStyle/>
          <a:p>
            <a:pPr>
              <a:lnSpc>
                <a:spcPct val="100000"/>
              </a:lnSpc>
              <a:buClr>
                <a:srgbClr val="FFC000"/>
              </a:buClr>
            </a:pP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Reprendre les erreurs soulevées dans le texte de Camille puis formuler une annotation </a:t>
            </a:r>
            <a:b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pour chacun des critères.</a:t>
            </a:r>
          </a:p>
        </p:txBody>
      </p:sp>
      <p:sp>
        <p:nvSpPr>
          <p:cNvPr id="9" name="Espace réservé du texte 8">
            <a:extLst>
              <a:ext uri="{FF2B5EF4-FFF2-40B4-BE49-F238E27FC236}">
                <a16:creationId xmlns:a16="http://schemas.microsoft.com/office/drawing/2014/main" id="{29340508-4DDC-86BD-E733-C8ECEE36B487}"/>
              </a:ext>
            </a:extLst>
          </p:cNvPr>
          <p:cNvSpPr>
            <a:spLocks noGrp="1"/>
          </p:cNvSpPr>
          <p:nvPr>
            <p:ph type="body" sz="quarter" idx="15"/>
          </p:nvPr>
        </p:nvSpPr>
        <p:spPr>
          <a:xfrm>
            <a:off x="6526742" y="1586316"/>
            <a:ext cx="4969934" cy="675344"/>
          </a:xfrm>
        </p:spPr>
        <p:txBody>
          <a:bodyPr>
            <a:normAutofit/>
          </a:bodyPr>
          <a:lstStyle/>
          <a:p>
            <a:pPr marL="0" indent="0">
              <a:buNone/>
            </a:pPr>
            <a:r>
              <a:rPr lang="fr-CA" sz="2000" b="1" dirty="0">
                <a:solidFill>
                  <a:schemeClr val="accent3"/>
                </a:solidFill>
                <a:latin typeface="Noto Sans" panose="020B0502040504020204" pitchFamily="34"/>
                <a:ea typeface="Noto Sans" panose="020B0502040504020204" pitchFamily="34"/>
                <a:cs typeface="Noto Sans" panose="020B0502040504020204" pitchFamily="34"/>
              </a:rPr>
              <a:t>Code de correction</a:t>
            </a:r>
          </a:p>
          <a:p>
            <a:pPr marL="0" indent="0">
              <a:buNone/>
            </a:pPr>
            <a:r>
              <a:rPr lang="fr-CA" sz="1200" dirty="0">
                <a:latin typeface="Noto Sans" panose="020B0502040504020204" pitchFamily="34"/>
                <a:ea typeface="Noto Sans" panose="020B0502040504020204" pitchFamily="34"/>
                <a:cs typeface="Noto Sans" panose="020B0502040504020204" pitchFamily="34"/>
              </a:rPr>
              <a:t>Copie d’élève : Texte de Camille, 2</a:t>
            </a:r>
            <a:r>
              <a:rPr lang="fr-CA" sz="1200" baseline="30000" dirty="0">
                <a:latin typeface="Noto Sans" panose="020B0502040504020204" pitchFamily="34"/>
                <a:ea typeface="Noto Sans" panose="020B0502040504020204" pitchFamily="34"/>
                <a:cs typeface="Noto Sans" panose="020B0502040504020204" pitchFamily="34"/>
              </a:rPr>
              <a:t>e</a:t>
            </a:r>
            <a:r>
              <a:rPr lang="fr-CA" sz="1200" dirty="0">
                <a:latin typeface="Noto Sans" panose="020B0502040504020204" pitchFamily="34"/>
                <a:ea typeface="Noto Sans" panose="020B0502040504020204" pitchFamily="34"/>
                <a:cs typeface="Noto Sans" panose="020B0502040504020204" pitchFamily="34"/>
              </a:rPr>
              <a:t> cycle, 9 ans (201 mots)</a:t>
            </a:r>
          </a:p>
        </p:txBody>
      </p:sp>
      <p:sp>
        <p:nvSpPr>
          <p:cNvPr id="10" name="Espace réservé du pied de page 9">
            <a:extLst>
              <a:ext uri="{FF2B5EF4-FFF2-40B4-BE49-F238E27FC236}">
                <a16:creationId xmlns:a16="http://schemas.microsoft.com/office/drawing/2014/main" id="{9962EC2B-3D2F-4AD1-A958-4A970F66A2F4}"/>
              </a:ext>
            </a:extLst>
          </p:cNvPr>
          <p:cNvSpPr>
            <a:spLocks noGrp="1"/>
          </p:cNvSpPr>
          <p:nvPr>
            <p:ph type="ftr" sz="quarter" idx="1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3" name="Espace réservé du contenu 5">
            <a:extLst>
              <a:ext uri="{FF2B5EF4-FFF2-40B4-BE49-F238E27FC236}">
                <a16:creationId xmlns:a16="http://schemas.microsoft.com/office/drawing/2014/main" id="{990141C7-916B-C25C-2903-CEBFBB458153}"/>
              </a:ext>
            </a:extLst>
          </p:cNvPr>
          <p:cNvSpPr txBox="1">
            <a:spLocks/>
          </p:cNvSpPr>
          <p:nvPr/>
        </p:nvSpPr>
        <p:spPr>
          <a:xfrm>
            <a:off x="695324" y="3739563"/>
            <a:ext cx="4824413" cy="1924638"/>
          </a:xfrm>
          <a:prstGeom prst="rect">
            <a:avLst/>
          </a:prstGeom>
          <a:ln>
            <a:no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fr-CA" sz="1600" b="1" dirty="0">
                <a:latin typeface="Noto Sans" panose="020B0502040504020204" pitchFamily="34"/>
                <a:ea typeface="Noto Sans" panose="020B0502040504020204" pitchFamily="34"/>
                <a:cs typeface="Noto Sans" panose="020B0502040504020204" pitchFamily="34"/>
              </a:rPr>
              <a:t>Consignes données à l’élève :</a:t>
            </a:r>
          </a:p>
          <a:p>
            <a:pPr>
              <a:spcBef>
                <a:spcPts val="1200"/>
              </a:spcBef>
            </a:pPr>
            <a:r>
              <a:rPr lang="fr-CA" sz="1600" dirty="0">
                <a:latin typeface="Noto Sans" panose="020B0502040504020204" pitchFamily="34"/>
                <a:ea typeface="Noto Sans" panose="020B0502040504020204" pitchFamily="34"/>
                <a:cs typeface="Noto Sans" panose="020B0502040504020204" pitchFamily="34"/>
              </a:rPr>
              <a:t>Dans un texte descriptif, présente les caractéristiques physiques de ton animal farfelu.</a:t>
            </a:r>
          </a:p>
          <a:p>
            <a:pPr>
              <a:spcBef>
                <a:spcPts val="1200"/>
              </a:spcBef>
            </a:pPr>
            <a:r>
              <a:rPr lang="fr-CA" sz="1600" dirty="0">
                <a:latin typeface="Noto Sans" panose="020B0502040504020204" pitchFamily="34"/>
                <a:ea typeface="Noto Sans" panose="020B0502040504020204" pitchFamily="34"/>
                <a:cs typeface="Noto Sans" panose="020B0502040504020204" pitchFamily="34"/>
              </a:rPr>
              <a:t>Assure-toi de parler d’au moins six aspects physiques, comme sa grandeur, sa couleur, </a:t>
            </a:r>
            <a:br>
              <a:rPr lang="fr-CA" sz="1600" dirty="0">
                <a:latin typeface="Noto Sans" panose="020B0502040504020204" pitchFamily="34"/>
                <a:ea typeface="Noto Sans" panose="020B0502040504020204" pitchFamily="34"/>
                <a:cs typeface="Noto Sans" panose="020B0502040504020204" pitchFamily="34"/>
              </a:rPr>
            </a:br>
            <a:r>
              <a:rPr lang="fr-CA" sz="1600" dirty="0">
                <a:latin typeface="Noto Sans" panose="020B0502040504020204" pitchFamily="34"/>
                <a:ea typeface="Noto Sans" panose="020B0502040504020204" pitchFamily="34"/>
                <a:cs typeface="Noto Sans" panose="020B0502040504020204" pitchFamily="34"/>
              </a:rPr>
              <a:t>sa grosseur ou la forme de ses membres.</a:t>
            </a:r>
          </a:p>
        </p:txBody>
      </p:sp>
      <p:graphicFrame>
        <p:nvGraphicFramePr>
          <p:cNvPr id="5" name="Tableau 4">
            <a:extLst>
              <a:ext uri="{FF2B5EF4-FFF2-40B4-BE49-F238E27FC236}">
                <a16:creationId xmlns:a16="http://schemas.microsoft.com/office/drawing/2014/main" id="{B14CC080-45DA-744A-4287-42F7ACEE52F7}"/>
              </a:ext>
            </a:extLst>
          </p:cNvPr>
          <p:cNvGraphicFramePr>
            <a:graphicFrameLocks noGrp="1"/>
          </p:cNvGraphicFramePr>
          <p:nvPr>
            <p:extLst>
              <p:ext uri="{D42A27DB-BD31-4B8C-83A1-F6EECF244321}">
                <p14:modId xmlns:p14="http://schemas.microsoft.com/office/powerpoint/2010/main" val="3494449435"/>
              </p:ext>
            </p:extLst>
          </p:nvPr>
        </p:nvGraphicFramePr>
        <p:xfrm>
          <a:off x="6526742" y="2607735"/>
          <a:ext cx="4969933" cy="2718912"/>
        </p:xfrm>
        <a:graphic>
          <a:graphicData uri="http://schemas.openxmlformats.org/drawingml/2006/table">
            <a:tbl>
              <a:tblPr firstRow="1" bandRow="1">
                <a:tableStyleId>{72833802-FEF1-4C79-8D5D-14CF1EAF98D9}</a:tableStyleId>
              </a:tblPr>
              <a:tblGrid>
                <a:gridCol w="837905">
                  <a:extLst>
                    <a:ext uri="{9D8B030D-6E8A-4147-A177-3AD203B41FA5}">
                      <a16:colId xmlns:a16="http://schemas.microsoft.com/office/drawing/2014/main" val="335123821"/>
                    </a:ext>
                  </a:extLst>
                </a:gridCol>
                <a:gridCol w="4132028">
                  <a:extLst>
                    <a:ext uri="{9D8B030D-6E8A-4147-A177-3AD203B41FA5}">
                      <a16:colId xmlns:a16="http://schemas.microsoft.com/office/drawing/2014/main" val="3942974588"/>
                    </a:ext>
                  </a:extLst>
                </a:gridCol>
              </a:tblGrid>
              <a:tr h="326585">
                <a:tc>
                  <a:txBody>
                    <a:bodyPr/>
                    <a:lstStyle/>
                    <a:p>
                      <a:pPr algn="ctr" fontAlgn="t">
                        <a:lnSpc>
                          <a:spcPct val="115000"/>
                        </a:lnSpc>
                        <a:spcBef>
                          <a:spcPts val="0"/>
                        </a:spcBef>
                        <a:spcAft>
                          <a:spcPts val="0"/>
                        </a:spcAft>
                      </a:pPr>
                      <a:r>
                        <a:rPr lang="fr-CA"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Code</a:t>
                      </a:r>
                      <a:endParaRPr lang="fr-CA" sz="1400" b="0"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lnT w="6350" cap="flat" cmpd="sng" algn="ctr">
                      <a:noFill/>
                      <a:prstDash val="solid"/>
                      <a:miter lim="800000"/>
                    </a:lnT>
                    <a:solidFill>
                      <a:srgbClr val="FFC000"/>
                    </a:solidFill>
                  </a:tcPr>
                </a:tc>
                <a:tc>
                  <a:txBody>
                    <a:bodyPr/>
                    <a:lstStyle/>
                    <a:p>
                      <a:pPr algn="l" fontAlgn="t">
                        <a:lnSpc>
                          <a:spcPct val="115000"/>
                        </a:lnSpc>
                        <a:spcBef>
                          <a:spcPts val="0"/>
                        </a:spcBef>
                        <a:spcAft>
                          <a:spcPts val="0"/>
                        </a:spcAft>
                      </a:pPr>
                      <a:r>
                        <a:rPr lang="fr-CA"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Erreur de…</a:t>
                      </a:r>
                      <a:endParaRPr lang="fr-CA" sz="1400" b="0"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lnT w="6350" cap="flat" cmpd="sng" algn="ctr">
                      <a:noFill/>
                      <a:prstDash val="solid"/>
                      <a:miter lim="800000"/>
                    </a:lnT>
                    <a:solidFill>
                      <a:srgbClr val="FFC000">
                        <a:alpha val="50000"/>
                      </a:srgbClr>
                    </a:solidFill>
                  </a:tcPr>
                </a:tc>
                <a:extLst>
                  <a:ext uri="{0D108BD9-81ED-4DB2-BD59-A6C34878D82A}">
                    <a16:rowId xmlns:a16="http://schemas.microsoft.com/office/drawing/2014/main" val="3632373108"/>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I</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Idées</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415816607"/>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S</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Syntaxe</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1916170389"/>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P</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Ponctuation</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1190419925"/>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O</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Orthographe lexicale</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4176437837"/>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A</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Accords grammaticaux (groupes du nom)</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400371200"/>
                  </a:ext>
                </a:extLst>
              </a:tr>
              <a:tr h="385516">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V</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lnB w="6350" cap="flat" cmpd="sng" algn="ctr">
                      <a:noFill/>
                      <a:prstDash val="solid"/>
                      <a:miter lim="800000"/>
                    </a:lnB>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Accords grammaticaux (verbes dans les cas simples)</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lnB w="6350" cap="flat" cmpd="sng" algn="ctr">
                      <a:noFill/>
                      <a:prstDash val="solid"/>
                      <a:miter lim="800000"/>
                    </a:lnB>
                  </a:tcPr>
                </a:tc>
                <a:extLst>
                  <a:ext uri="{0D108BD9-81ED-4DB2-BD59-A6C34878D82A}">
                    <a16:rowId xmlns:a16="http://schemas.microsoft.com/office/drawing/2014/main" val="1182303382"/>
                  </a:ext>
                </a:extLst>
              </a:tr>
            </a:tbl>
          </a:graphicData>
        </a:graphic>
      </p:graphicFrame>
    </p:spTree>
    <p:extLst>
      <p:ext uri="{BB962C8B-B14F-4D97-AF65-F5344CB8AC3E}">
        <p14:creationId xmlns:p14="http://schemas.microsoft.com/office/powerpoint/2010/main" val="1578181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53551B15-A128-A957-52D8-CF4353237BE0}"/>
              </a:ext>
            </a:extLst>
          </p:cNvPr>
          <p:cNvSpPr>
            <a:spLocks noGrp="1"/>
          </p:cNvSpPr>
          <p:nvPr>
            <p:ph type="ftr" sz="quarter" idx="10"/>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3" name="Espace réservé du numéro de diapositive 2">
            <a:extLst>
              <a:ext uri="{FF2B5EF4-FFF2-40B4-BE49-F238E27FC236}">
                <a16:creationId xmlns:a16="http://schemas.microsoft.com/office/drawing/2014/main" id="{894FBF0F-AC40-6FC5-5D3B-6F2583E095B2}"/>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4" name="ZoneTexte 3">
            <a:extLst>
              <a:ext uri="{FF2B5EF4-FFF2-40B4-BE49-F238E27FC236}">
                <a16:creationId xmlns:a16="http://schemas.microsoft.com/office/drawing/2014/main" id="{6F9F7455-7B60-A9D3-3DAD-ED6F9C067D75}"/>
              </a:ext>
            </a:extLst>
          </p:cNvPr>
          <p:cNvSpPr txBox="1"/>
          <p:nvPr/>
        </p:nvSpPr>
        <p:spPr>
          <a:xfrm>
            <a:off x="2010888" y="728663"/>
            <a:ext cx="8170223" cy="5170646"/>
          </a:xfrm>
          <a:prstGeom prst="rect">
            <a:avLst/>
          </a:prstGeom>
          <a:noFill/>
        </p:spPr>
        <p:txBody>
          <a:bodyPr wrap="square">
            <a:spAutoFit/>
          </a:bodyPr>
          <a:lstStyle/>
          <a:p>
            <a:pPr algn="ctr" rtl="0">
              <a:lnSpc>
                <a:spcPts val="2100"/>
              </a:lnSpc>
              <a:spcBef>
                <a:spcPts val="1200"/>
              </a:spcBef>
              <a:spcAft>
                <a:spcPts val="0"/>
              </a:spcAft>
            </a:pPr>
            <a:r>
              <a:rPr lang="fr-CA" sz="1600" b="0" i="0" u="none" strike="noStrike" dirty="0">
                <a:solidFill>
                  <a:srgbClr val="0070C0"/>
                </a:solidFill>
                <a:effectLst/>
                <a:latin typeface="Borel" pitchFamily="2" charset="77"/>
                <a:ea typeface="Borel" pitchFamily="2" charset="77"/>
              </a:rPr>
              <a:t>Cochon volant</a:t>
            </a:r>
            <a:endParaRPr lang="fr-CA" sz="1600" b="0" dirty="0">
              <a:solidFill>
                <a:srgbClr val="0070C0"/>
              </a:solidFill>
              <a:effectLst/>
              <a:latin typeface="Borel" pitchFamily="2" charset="77"/>
              <a:ea typeface="Borel" pitchFamily="2" charset="77"/>
            </a:endParaRPr>
          </a:p>
          <a:p>
            <a:pPr algn="just" rtl="0">
              <a:lnSpc>
                <a:spcPts val="2100"/>
              </a:lnSpc>
              <a:spcBef>
                <a:spcPts val="1200"/>
              </a:spcBef>
              <a:spcAft>
                <a:spcPts val="0"/>
              </a:spcAft>
            </a:pPr>
            <a:r>
              <a:rPr lang="fr-CA" sz="1600" b="0" i="0" u="none" strike="noStrike" dirty="0">
                <a:solidFill>
                  <a:srgbClr val="0070C0"/>
                </a:solidFill>
                <a:effectLst/>
                <a:latin typeface="Borel" pitchFamily="2" charset="77"/>
                <a:ea typeface="Borel" pitchFamily="2" charset="77"/>
              </a:rPr>
              <a:t>Le cochon volant est un mammifère très étrange. Ses habitudes de vie ne sont pas chez tous les animaux. Il a un physique vraiment bizarre.</a:t>
            </a:r>
            <a:endParaRPr lang="fr-CA" sz="1600" b="0" dirty="0">
              <a:solidFill>
                <a:srgbClr val="0070C0"/>
              </a:solidFill>
              <a:effectLst/>
              <a:latin typeface="Borel" pitchFamily="2" charset="77"/>
              <a:ea typeface="Borel" pitchFamily="2" charset="77"/>
            </a:endParaRPr>
          </a:p>
          <a:p>
            <a:pPr algn="just" rtl="0">
              <a:lnSpc>
                <a:spcPts val="2100"/>
              </a:lnSpc>
              <a:spcBef>
                <a:spcPts val="1200"/>
              </a:spcBef>
              <a:spcAft>
                <a:spcPts val="0"/>
              </a:spcAft>
            </a:pPr>
            <a:r>
              <a:rPr lang="fr-CA" sz="1600" b="0" i="0" u="none" strike="noStrike" dirty="0">
                <a:solidFill>
                  <a:srgbClr val="0070C0"/>
                </a:solidFill>
                <a:effectLst/>
                <a:latin typeface="Borel" pitchFamily="2" charset="77"/>
                <a:ea typeface="Borel" pitchFamily="2" charset="77"/>
              </a:rPr>
              <a:t>Le cochon volant à 2 petites pattes. Il a 3 griffes à chaque pattes. De plus, il a aussi une </a:t>
            </a:r>
            <a:r>
              <a:rPr lang="fr-CA" sz="1600" b="0" i="0" u="none" strike="noStrike" dirty="0" err="1">
                <a:solidFill>
                  <a:srgbClr val="0070C0"/>
                </a:solidFill>
                <a:effectLst/>
                <a:latin typeface="Borel" pitchFamily="2" charset="77"/>
                <a:ea typeface="Borel" pitchFamily="2" charset="77"/>
              </a:rPr>
              <a:t>queuè</a:t>
            </a:r>
            <a:r>
              <a:rPr lang="fr-CA" sz="1600" b="0" i="0" u="none" strike="noStrike" dirty="0">
                <a:solidFill>
                  <a:srgbClr val="0070C0"/>
                </a:solidFill>
                <a:effectLst/>
                <a:latin typeface="Borel" pitchFamily="2" charset="77"/>
                <a:ea typeface="Borel" pitchFamily="2" charset="77"/>
              </a:rPr>
              <a:t> en tire-bouchon. Son nez est celui de l’animal qui porte la </a:t>
            </a:r>
            <a:r>
              <a:rPr lang="fr-CA" sz="1600" b="0" i="0" u="none" strike="noStrike" dirty="0" err="1">
                <a:solidFill>
                  <a:srgbClr val="0070C0"/>
                </a:solidFill>
                <a:effectLst/>
                <a:latin typeface="Borel" pitchFamily="2" charset="77"/>
                <a:ea typeface="Borel" pitchFamily="2" charset="77"/>
              </a:rPr>
              <a:t>queu</a:t>
            </a:r>
            <a:r>
              <a:rPr lang="fr-CA" sz="1600" b="0" i="0" u="none" strike="noStrike" dirty="0">
                <a:solidFill>
                  <a:srgbClr val="0070C0"/>
                </a:solidFill>
                <a:effectLst/>
                <a:latin typeface="Borel" pitchFamily="2" charset="77"/>
                <a:ea typeface="Borel" pitchFamily="2" charset="77"/>
              </a:rPr>
              <a:t>. Il à des ailes comme l’animal qui vole. Son corps est petit et rond et ses ailes dessus. Il a une tête ronde et grosse.</a:t>
            </a:r>
            <a:endParaRPr lang="fr-CA" sz="1600" b="0" dirty="0">
              <a:solidFill>
                <a:srgbClr val="0070C0"/>
              </a:solidFill>
              <a:effectLst/>
              <a:latin typeface="Borel" pitchFamily="2" charset="77"/>
              <a:ea typeface="Borel" pitchFamily="2" charset="77"/>
            </a:endParaRPr>
          </a:p>
          <a:p>
            <a:pPr algn="just" rtl="0">
              <a:lnSpc>
                <a:spcPts val="2100"/>
              </a:lnSpc>
              <a:spcBef>
                <a:spcPts val="1200"/>
              </a:spcBef>
              <a:spcAft>
                <a:spcPts val="0"/>
              </a:spcAft>
            </a:pPr>
            <a:r>
              <a:rPr lang="fr-CA" sz="1600" b="0" i="0" u="none" strike="noStrike" dirty="0">
                <a:solidFill>
                  <a:srgbClr val="0070C0"/>
                </a:solidFill>
                <a:effectLst/>
                <a:latin typeface="Borel" pitchFamily="2" charset="77"/>
                <a:ea typeface="Borel" pitchFamily="2" charset="77"/>
              </a:rPr>
              <a:t>Le cochon volant a comme habitude de vie de se rouler dans la boue. Cet animal aime aussi voler. Il est nocturne toute l’année. Le cochon volant aime bien manger des épis de maïs.</a:t>
            </a:r>
            <a:endParaRPr lang="fr-CA" sz="1600" b="0" dirty="0">
              <a:solidFill>
                <a:srgbClr val="0070C0"/>
              </a:solidFill>
              <a:effectLst/>
              <a:latin typeface="Borel" pitchFamily="2" charset="77"/>
              <a:ea typeface="Borel" pitchFamily="2" charset="77"/>
            </a:endParaRPr>
          </a:p>
          <a:p>
            <a:pPr algn="just" rtl="0">
              <a:lnSpc>
                <a:spcPts val="2100"/>
              </a:lnSpc>
              <a:spcBef>
                <a:spcPts val="1200"/>
              </a:spcBef>
              <a:spcAft>
                <a:spcPts val="0"/>
              </a:spcAft>
            </a:pPr>
            <a:r>
              <a:rPr lang="fr-CA" sz="1600" b="0" i="0" u="none" strike="noStrike" dirty="0">
                <a:solidFill>
                  <a:srgbClr val="0070C0"/>
                </a:solidFill>
                <a:effectLst/>
                <a:latin typeface="Borel" pitchFamily="2" charset="77"/>
                <a:ea typeface="Borel" pitchFamily="2" charset="77"/>
              </a:rPr>
              <a:t>Le cochon volant vit dans les forêts et des fois il est dans les prés. Il est rare au Canada et en France. En Russie, on le retrouve souvent. Cet animal se reproduit toujours en mars. Chaque portée lui donne 3 à 15 bébés. Quand il met bas (accouche), il va se cacher dans les grottes.</a:t>
            </a:r>
            <a:endParaRPr lang="fr-CA" sz="1600" b="0" dirty="0">
              <a:solidFill>
                <a:srgbClr val="0070C0"/>
              </a:solidFill>
              <a:effectLst/>
              <a:latin typeface="Borel" pitchFamily="2" charset="77"/>
              <a:ea typeface="Borel" pitchFamily="2" charset="77"/>
            </a:endParaRPr>
          </a:p>
          <a:p>
            <a:pPr algn="just" rtl="0">
              <a:lnSpc>
                <a:spcPts val="2100"/>
              </a:lnSpc>
              <a:spcBef>
                <a:spcPts val="1200"/>
              </a:spcBef>
              <a:spcAft>
                <a:spcPts val="0"/>
              </a:spcAft>
            </a:pPr>
            <a:r>
              <a:rPr lang="fr-CA" sz="1600" b="0" i="0" u="none" strike="noStrike" dirty="0">
                <a:solidFill>
                  <a:srgbClr val="0070C0"/>
                </a:solidFill>
                <a:effectLst/>
                <a:latin typeface="Borel" pitchFamily="2" charset="77"/>
                <a:ea typeface="Borel" pitchFamily="2" charset="77"/>
              </a:rPr>
              <a:t>il est en voie d'</a:t>
            </a:r>
            <a:r>
              <a:rPr lang="fr-CA" sz="1600" b="0" i="0" u="none" strike="noStrike" dirty="0" err="1">
                <a:solidFill>
                  <a:srgbClr val="0070C0"/>
                </a:solidFill>
                <a:effectLst/>
                <a:latin typeface="Borel" pitchFamily="2" charset="77"/>
                <a:ea typeface="Borel" pitchFamily="2" charset="77"/>
              </a:rPr>
              <a:t>instinction</a:t>
            </a:r>
            <a:r>
              <a:rPr lang="fr-CA" sz="1600" b="0" i="0" u="none" strike="noStrike" dirty="0">
                <a:solidFill>
                  <a:srgbClr val="0070C0"/>
                </a:solidFill>
                <a:effectLst/>
                <a:latin typeface="Borel" pitchFamily="2" charset="77"/>
                <a:ea typeface="Borel" pitchFamily="2" charset="77"/>
              </a:rPr>
              <a:t>, car on le chasse Le cochon volant est un cochon et en même temps un oiseau. Il est très rare et en voie d'</a:t>
            </a:r>
            <a:r>
              <a:rPr lang="fr-CA" sz="1600" b="0" i="0" u="none" strike="noStrike" dirty="0" err="1">
                <a:solidFill>
                  <a:srgbClr val="0070C0"/>
                </a:solidFill>
                <a:effectLst/>
                <a:latin typeface="Borel" pitchFamily="2" charset="77"/>
                <a:ea typeface="Borel" pitchFamily="2" charset="77"/>
              </a:rPr>
              <a:t>instinction</a:t>
            </a:r>
            <a:r>
              <a:rPr lang="fr-CA" sz="1600" b="0" i="0" u="none" strike="noStrike" dirty="0">
                <a:solidFill>
                  <a:srgbClr val="0070C0"/>
                </a:solidFill>
                <a:effectLst/>
                <a:latin typeface="Borel" pitchFamily="2" charset="77"/>
                <a:ea typeface="Borel" pitchFamily="2" charset="77"/>
              </a:rPr>
              <a:t>.</a:t>
            </a:r>
            <a:endParaRPr lang="fr-CA" sz="1600" dirty="0">
              <a:solidFill>
                <a:srgbClr val="0070C0"/>
              </a:solidFill>
              <a:latin typeface="Borel" pitchFamily="2" charset="77"/>
              <a:ea typeface="Borel" pitchFamily="2" charset="77"/>
            </a:endParaRPr>
          </a:p>
        </p:txBody>
      </p:sp>
    </p:spTree>
    <p:extLst>
      <p:ext uri="{BB962C8B-B14F-4D97-AF65-F5344CB8AC3E}">
        <p14:creationId xmlns:p14="http://schemas.microsoft.com/office/powerpoint/2010/main" val="3473693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BC6C545-BE91-6056-5AF1-4A3E1ACF7F07}"/>
              </a:ext>
            </a:extLst>
          </p:cNvPr>
          <p:cNvSpPr>
            <a:spLocks noGrp="1"/>
          </p:cNvSpPr>
          <p:nvPr>
            <p:ph type="ftr" sz="quarter" idx="10"/>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3" name="Espace réservé du numéro de diapositive 2">
            <a:extLst>
              <a:ext uri="{FF2B5EF4-FFF2-40B4-BE49-F238E27FC236}">
                <a16:creationId xmlns:a16="http://schemas.microsoft.com/office/drawing/2014/main" id="{487D81EE-9FE3-3136-8C9B-92B71793EED9}"/>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4" name="Espace réservé du contenu vertical 3">
            <a:extLst>
              <a:ext uri="{FF2B5EF4-FFF2-40B4-BE49-F238E27FC236}">
                <a16:creationId xmlns:a16="http://schemas.microsoft.com/office/drawing/2014/main" id="{5C12F735-87FC-7EB3-A20D-D4A8FF53DC14}"/>
              </a:ext>
            </a:extLst>
          </p:cNvPr>
          <p:cNvSpPr>
            <a:spLocks noGrp="1"/>
          </p:cNvSpPr>
          <p:nvPr>
            <p:ph orient="vert" sz="quarter" idx="13"/>
          </p:nvPr>
        </p:nvSpPr>
        <p:spPr/>
        <p:txBody>
          <a:bodyPr>
            <a:noAutofit/>
          </a:bodyPr>
          <a:lstStyle/>
          <a:p>
            <a:r>
              <a:rPr lang="fr-FR" sz="2700" b="1">
                <a:solidFill>
                  <a:schemeClr val="bg1"/>
                </a:solidFill>
              </a:rPr>
              <a:t>Activité 5</a:t>
            </a:r>
          </a:p>
        </p:txBody>
      </p:sp>
      <p:sp>
        <p:nvSpPr>
          <p:cNvPr id="5" name="Espace réservé du texte 4">
            <a:extLst>
              <a:ext uri="{FF2B5EF4-FFF2-40B4-BE49-F238E27FC236}">
                <a16:creationId xmlns:a16="http://schemas.microsoft.com/office/drawing/2014/main" id="{5A986564-B91C-B528-9E78-8E33E8DBBBEA}"/>
              </a:ext>
            </a:extLst>
          </p:cNvPr>
          <p:cNvSpPr>
            <a:spLocks noGrp="1"/>
          </p:cNvSpPr>
          <p:nvPr>
            <p:ph type="body" sz="quarter" idx="14"/>
          </p:nvPr>
        </p:nvSpPr>
        <p:spPr/>
        <p:txBody>
          <a:bodyPr/>
          <a:lstStyle/>
          <a:p>
            <a:r>
              <a:rPr lang="fr-FR" sz="2200" b="1">
                <a:solidFill>
                  <a:srgbClr val="7030A0"/>
                </a:solidFill>
              </a:rPr>
              <a:t>Annotations associées aux critères d'évaluation</a:t>
            </a:r>
          </a:p>
        </p:txBody>
      </p:sp>
      <p:graphicFrame>
        <p:nvGraphicFramePr>
          <p:cNvPr id="7" name="Espace réservé du contenu 8">
            <a:extLst>
              <a:ext uri="{FF2B5EF4-FFF2-40B4-BE49-F238E27FC236}">
                <a16:creationId xmlns:a16="http://schemas.microsoft.com/office/drawing/2014/main" id="{46C26919-EC8D-A36B-955A-6ECF19FC2F19}"/>
              </a:ext>
            </a:extLst>
          </p:cNvPr>
          <p:cNvGraphicFramePr>
            <a:graphicFrameLocks/>
          </p:cNvGraphicFramePr>
          <p:nvPr>
            <p:extLst>
              <p:ext uri="{D42A27DB-BD31-4B8C-83A1-F6EECF244321}">
                <p14:modId xmlns:p14="http://schemas.microsoft.com/office/powerpoint/2010/main" val="602783964"/>
              </p:ext>
            </p:extLst>
          </p:nvPr>
        </p:nvGraphicFramePr>
        <p:xfrm>
          <a:off x="1644649" y="995934"/>
          <a:ext cx="9337984" cy="4968180"/>
        </p:xfrm>
        <a:graphic>
          <a:graphicData uri="http://schemas.openxmlformats.org/drawingml/2006/table">
            <a:tbl>
              <a:tblPr/>
              <a:tblGrid>
                <a:gridCol w="294349">
                  <a:extLst>
                    <a:ext uri="{9D8B030D-6E8A-4147-A177-3AD203B41FA5}">
                      <a16:colId xmlns:a16="http://schemas.microsoft.com/office/drawing/2014/main" val="2766954359"/>
                    </a:ext>
                  </a:extLst>
                </a:gridCol>
                <a:gridCol w="5758390">
                  <a:extLst>
                    <a:ext uri="{9D8B030D-6E8A-4147-A177-3AD203B41FA5}">
                      <a16:colId xmlns:a16="http://schemas.microsoft.com/office/drawing/2014/main" val="2952391565"/>
                    </a:ext>
                  </a:extLst>
                </a:gridCol>
                <a:gridCol w="3285245">
                  <a:extLst>
                    <a:ext uri="{9D8B030D-6E8A-4147-A177-3AD203B41FA5}">
                      <a16:colId xmlns:a16="http://schemas.microsoft.com/office/drawing/2014/main" val="3821379262"/>
                    </a:ext>
                  </a:extLst>
                </a:gridCol>
              </a:tblGrid>
              <a:tr h="278427">
                <a:tc>
                  <a:txBody>
                    <a:bodyPr/>
                    <a:lstStyle/>
                    <a:p>
                      <a:pPr algn="ctr" rtl="0" fontAlgn="t">
                        <a:spcBef>
                          <a:spcPts val="0"/>
                        </a:spcBef>
                        <a:spcAft>
                          <a:spcPts val="0"/>
                        </a:spcAft>
                      </a:pPr>
                      <a:r>
                        <a:rPr lang="fr-CA" sz="1200" b="1"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a:t>
                      </a:r>
                      <a:endParaRPr lang="fr-CA" sz="1200" b="1"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fr-CA" sz="1200" b="1"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Critères d’évaluation</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noFill/>
                      <a:prstDash val="solid"/>
                      <a:round/>
                      <a:headEnd type="none" w="med" len="med"/>
                      <a:tailEnd type="none" w="med" len="med"/>
                    </a:lnL>
                    <a:lnR w="12700" cap="flat" cmpd="sng" algn="ctr">
                      <a:solidFill>
                        <a:srgbClr val="0070C0"/>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fr-CA" sz="1200" b="1"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Annotations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solidFill>
                        <a:srgbClr val="0070C0"/>
                      </a:solid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12424482"/>
                  </a:ext>
                </a:extLst>
              </a:tr>
              <a:tr h="278427">
                <a:tc gridSpan="3">
                  <a:txBody>
                    <a:bodyPr/>
                    <a:lstStyle/>
                    <a:p>
                      <a:pPr algn="ctr" rtl="0" fontAlgn="t">
                        <a:spcBef>
                          <a:spcPts val="0"/>
                        </a:spcBef>
                        <a:spcAft>
                          <a:spcPts val="0"/>
                        </a:spcAft>
                      </a:pPr>
                      <a:r>
                        <a:rPr lang="fr-CA" sz="1200" b="1" i="0" u="none" strike="noStrike" dirty="0">
                          <a:solidFill>
                            <a:schemeClr val="bg1"/>
                          </a:solidFill>
                          <a:effectLst/>
                          <a:latin typeface="Noto Sans" panose="020B0502040504020204" pitchFamily="34"/>
                          <a:ea typeface="Noto Sans" panose="020B0502040504020204" pitchFamily="34"/>
                          <a:cs typeface="Noto Sans" panose="020B0502040504020204" pitchFamily="34"/>
                        </a:rPr>
                        <a:t>Cohérence du texte</a:t>
                      </a:r>
                      <a:endParaRPr lang="fr-CA" sz="1200" b="1" dirty="0">
                        <a:solidFill>
                          <a:schemeClr val="bg1"/>
                        </a:solidFill>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rgbClr val="0070C0"/>
                    </a:solidFill>
                  </a:tcPr>
                </a:tc>
                <a:tc hMerge="1">
                  <a:txBody>
                    <a:bodyPr/>
                    <a:lstStyle/>
                    <a:p>
                      <a:endParaRPr lang="fr-FR"/>
                    </a:p>
                  </a:txBody>
                  <a:tcPr/>
                </a:tc>
                <a:tc hMerge="1">
                  <a:txBody>
                    <a:bodyPr/>
                    <a:lstStyle/>
                    <a:p>
                      <a:pPr algn="ctr" rtl="0" fontAlgn="t">
                        <a:spcBef>
                          <a:spcPts val="0"/>
                        </a:spcBef>
                        <a:spcAft>
                          <a:spcPts val="0"/>
                        </a:spcAft>
                      </a:pPr>
                      <a:endParaRPr lang="fr-CA" sz="1400" dirty="0">
                        <a:solidFill>
                          <a:schemeClr val="bg1"/>
                        </a:solidFill>
                        <a:effectLst/>
                        <a:latin typeface="Noto Sans" panose="020B0502040504020204" pitchFamily="34"/>
                        <a:ea typeface="Noto Sans" panose="020B0502040504020204" pitchFamily="34"/>
                        <a:cs typeface="Noto Sans" panose="020B0502040504020204" pitchFamily="34"/>
                      </a:endParaRPr>
                    </a:p>
                  </a:txBody>
                  <a:tcPr marL="44583" marR="44583" marT="44583" marB="445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405082972"/>
                  </a:ext>
                </a:extLst>
              </a:tr>
              <a:tr h="671154">
                <a:tc>
                  <a:txBody>
                    <a:bodyPr/>
                    <a:lstStyle/>
                    <a:p>
                      <a:pPr algn="ctr" rtl="0" fontAlgn="t">
                        <a:spcBef>
                          <a:spcPts val="0"/>
                        </a:spcBef>
                        <a:spcAft>
                          <a:spcPts val="0"/>
                        </a:spcAft>
                      </a:pPr>
                      <a:r>
                        <a:rPr lang="fr-CA" sz="1200" b="1"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1</a:t>
                      </a:r>
                      <a:endParaRPr lang="fr-CA" sz="1200" b="1"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lnSpc>
                          <a:spcPct val="100000"/>
                        </a:lnSpc>
                        <a:spcBef>
                          <a:spcPts val="0"/>
                        </a:spcBef>
                        <a:spcAft>
                          <a:spcPts val="0"/>
                        </a:spcAft>
                      </a:pPr>
                      <a:r>
                        <a:rPr lang="fr-CA" sz="12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Le texte comprend :</a:t>
                      </a:r>
                      <a:endParaRPr lang="fr-CA" sz="1200" dirty="0">
                        <a:effectLst/>
                        <a:latin typeface="Noto Sans" panose="020B0502040504020204" pitchFamily="34"/>
                        <a:ea typeface="Noto Sans" panose="020B0502040504020204" pitchFamily="34"/>
                        <a:cs typeface="Noto Sans" panose="020B0502040504020204" pitchFamily="34"/>
                      </a:endParaRPr>
                    </a:p>
                    <a:p>
                      <a:pPr rtl="0" fontAlgn="base">
                        <a:lnSpc>
                          <a:spcPct val="100000"/>
                        </a:lnSpc>
                        <a:spcBef>
                          <a:spcPts val="0"/>
                        </a:spcBef>
                        <a:spcAft>
                          <a:spcPts val="0"/>
                        </a:spcAft>
                        <a:buFont typeface="Arial" panose="020B0604020202020204" pitchFamily="34" charset="0"/>
                        <a:buChar char="•"/>
                      </a:pPr>
                      <a:r>
                        <a:rPr lang="fr-CA" sz="12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 un titre ;</a:t>
                      </a:r>
                    </a:p>
                    <a:p>
                      <a:pPr rtl="0" fontAlgn="base">
                        <a:lnSpc>
                          <a:spcPct val="100000"/>
                        </a:lnSpc>
                        <a:spcBef>
                          <a:spcPts val="0"/>
                        </a:spcBef>
                        <a:spcAft>
                          <a:spcPts val="0"/>
                        </a:spcAft>
                        <a:buFont typeface="Arial" panose="020B0604020202020204" pitchFamily="34" charset="0"/>
                        <a:buChar char="•"/>
                      </a:pPr>
                      <a:r>
                        <a:rPr lang="fr-CA" sz="12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 six aspects physiques.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noFill/>
                      <a:prstDash val="solid"/>
                      <a:round/>
                      <a:headEnd type="none" w="med" len="med"/>
                      <a:tailEnd type="none" w="med" len="med"/>
                    </a:lnL>
                    <a:lnR w="12700" cap="flat" cmpd="sng" algn="ctr">
                      <a:solidFill>
                        <a:srgbClr val="0070C0"/>
                      </a:solidFill>
                      <a:prstDash val="dot"/>
                      <a:round/>
                      <a:headEnd type="none" w="med" len="med"/>
                      <a:tailEnd type="none" w="med" len="med"/>
                    </a:lnR>
                    <a:lnT w="12700" cap="flat" cmpd="sng" algn="ctr">
                      <a:noFill/>
                      <a:prstDash val="dot"/>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tcPr>
                </a:tc>
                <a:tc>
                  <a:txBody>
                    <a:bodyPr/>
                    <a:lstStyle/>
                    <a:p>
                      <a:pPr fontAlgn="t"/>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solidFill>
                        <a:srgbClr val="0070C0"/>
                      </a:solid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2161488"/>
                  </a:ext>
                </a:extLst>
              </a:tr>
              <a:tr h="474790">
                <a:tc>
                  <a:txBody>
                    <a:bodyPr/>
                    <a:lstStyle/>
                    <a:p>
                      <a:pPr algn="ctr" rtl="0" fontAlgn="t">
                        <a:spcBef>
                          <a:spcPts val="0"/>
                        </a:spcBef>
                        <a:spcAft>
                          <a:spcPts val="0"/>
                        </a:spcAft>
                      </a:pPr>
                      <a:r>
                        <a:rPr lang="fr-CA" sz="1200" b="1" i="0" u="none" strike="noStrike">
                          <a:solidFill>
                            <a:srgbClr val="000000"/>
                          </a:solidFill>
                          <a:effectLst/>
                          <a:latin typeface="Noto Sans" panose="020B0502040504020204" pitchFamily="34"/>
                          <a:ea typeface="Noto Sans" panose="020B0502040504020204" pitchFamily="34"/>
                          <a:cs typeface="Noto Sans" panose="020B0502040504020204" pitchFamily="34"/>
                        </a:rPr>
                        <a:t>2</a:t>
                      </a:r>
                      <a:endParaRPr lang="fr-CA" sz="1200" b="1"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fr-CA" sz="12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Les informations sont regroupées en paragraphes. </a:t>
                      </a:r>
                      <a:br>
                        <a:rPr lang="fr-CA" sz="12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br>
                      <a:r>
                        <a:rPr lang="fr-CA" sz="12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Les phrases contiennent des connecteurs.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noFill/>
                      <a:prstDash val="solid"/>
                      <a:round/>
                      <a:headEnd type="none" w="med" len="med"/>
                      <a:tailEnd type="none" w="med" len="med"/>
                    </a:lnL>
                    <a:lnR w="12700" cap="flat" cmpd="sng" algn="ctr">
                      <a:solidFill>
                        <a:srgbClr val="0070C0"/>
                      </a:solidFill>
                      <a:prstDash val="dot"/>
                      <a:round/>
                      <a:headEnd type="none" w="med" len="med"/>
                      <a:tailEnd type="none" w="med" len="med"/>
                    </a:lnR>
                    <a:lnT w="12700" cap="flat" cmpd="sng" algn="ctr">
                      <a:solidFill>
                        <a:srgbClr val="0070C0"/>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fontAlgn="t"/>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solidFill>
                        <a:srgbClr val="0070C0"/>
                      </a:solidFill>
                      <a:prstDash val="dot"/>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32209931"/>
                  </a:ext>
                </a:extLst>
              </a:tr>
              <a:tr h="278427">
                <a:tc gridSpan="3">
                  <a:txBody>
                    <a:bodyPr/>
                    <a:lstStyle/>
                    <a:p>
                      <a:pPr algn="ctr" rtl="0" fontAlgn="t">
                        <a:spcBef>
                          <a:spcPts val="0"/>
                        </a:spcBef>
                        <a:spcAft>
                          <a:spcPts val="0"/>
                        </a:spcAft>
                      </a:pPr>
                      <a:r>
                        <a:rPr lang="fr-CA" sz="1200" b="1" i="0" u="none" strike="noStrike" dirty="0">
                          <a:solidFill>
                            <a:schemeClr val="bg1"/>
                          </a:solidFill>
                          <a:effectLst/>
                          <a:latin typeface="Noto Sans" panose="020B0502040504020204" pitchFamily="34"/>
                          <a:ea typeface="Noto Sans" panose="020B0502040504020204" pitchFamily="34"/>
                          <a:cs typeface="Noto Sans" panose="020B0502040504020204" pitchFamily="34"/>
                        </a:rPr>
                        <a:t>Formulation adéquate</a:t>
                      </a:r>
                      <a:endParaRPr lang="fr-CA" sz="1200" b="1" dirty="0">
                        <a:solidFill>
                          <a:schemeClr val="bg1"/>
                        </a:solidFill>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rgbClr val="0070C0">
                        <a:alpha val="74988"/>
                      </a:srgbClr>
                    </a:solidFill>
                  </a:tcPr>
                </a:tc>
                <a:tc hMerge="1">
                  <a:txBody>
                    <a:bodyPr/>
                    <a:lstStyle/>
                    <a:p>
                      <a:endParaRPr lang="fr-FR"/>
                    </a:p>
                  </a:txBody>
                  <a:tcPr/>
                </a:tc>
                <a:tc hMerge="1">
                  <a:txBody>
                    <a:bodyPr/>
                    <a:lstStyle/>
                    <a:p>
                      <a:pPr algn="ctr" rtl="0" fontAlgn="t">
                        <a:spcBef>
                          <a:spcPts val="0"/>
                        </a:spcBef>
                        <a:spcAft>
                          <a:spcPts val="0"/>
                        </a:spcAft>
                      </a:pPr>
                      <a:endParaRPr lang="fr-CA" sz="1400" dirty="0">
                        <a:solidFill>
                          <a:schemeClr val="bg1"/>
                        </a:solidFill>
                        <a:effectLst/>
                        <a:latin typeface="Noto Sans" panose="020B0502040504020204" pitchFamily="34"/>
                        <a:ea typeface="Noto Sans" panose="020B0502040504020204" pitchFamily="34"/>
                        <a:cs typeface="Noto Sans" panose="020B0502040504020204" pitchFamily="34"/>
                      </a:endParaRPr>
                    </a:p>
                  </a:txBody>
                  <a:tcPr marL="44583" marR="44583" marT="44583" marB="445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4170166209"/>
                  </a:ext>
                </a:extLst>
              </a:tr>
              <a:tr h="278427">
                <a:tc>
                  <a:txBody>
                    <a:bodyPr/>
                    <a:lstStyle/>
                    <a:p>
                      <a:pPr algn="ctr" rtl="0" fontAlgn="t">
                        <a:spcBef>
                          <a:spcPts val="0"/>
                        </a:spcBef>
                        <a:spcAft>
                          <a:spcPts val="0"/>
                        </a:spcAft>
                      </a:pPr>
                      <a:r>
                        <a:rPr lang="fr-CA" sz="1200" b="1"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3</a:t>
                      </a:r>
                      <a:endParaRPr lang="fr-CA" sz="1200" b="1"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fr-CA" sz="12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Le vocabulaire est précis et varié.</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nchor="ctr">
                    <a:lnL w="12700" cap="flat" cmpd="sng" algn="ctr">
                      <a:noFill/>
                      <a:prstDash val="solid"/>
                      <a:round/>
                      <a:headEnd type="none" w="med" len="med"/>
                      <a:tailEnd type="none" w="med" len="med"/>
                    </a:lnL>
                    <a:lnR w="12700" cap="flat" cmpd="sng" algn="ctr">
                      <a:solidFill>
                        <a:srgbClr val="0070C0"/>
                      </a:solid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fontAlgn="t"/>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solidFill>
                        <a:srgbClr val="0070C0"/>
                      </a:solid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325021"/>
                  </a:ext>
                </a:extLst>
              </a:tr>
              <a:tr h="278427">
                <a:tc gridSpan="3">
                  <a:txBody>
                    <a:bodyPr/>
                    <a:lstStyle/>
                    <a:p>
                      <a:pPr algn="ctr" rtl="0" fontAlgn="t">
                        <a:spcBef>
                          <a:spcPts val="0"/>
                        </a:spcBef>
                        <a:spcAft>
                          <a:spcPts val="0"/>
                        </a:spcAft>
                      </a:pPr>
                      <a:r>
                        <a:rPr lang="fr-CA" sz="1200" b="1" i="0" u="none" strike="noStrike" dirty="0">
                          <a:solidFill>
                            <a:schemeClr val="bg1"/>
                          </a:solidFill>
                          <a:effectLst/>
                          <a:latin typeface="Noto Sans" panose="020B0502040504020204" pitchFamily="34"/>
                          <a:ea typeface="Noto Sans" panose="020B0502040504020204" pitchFamily="34"/>
                          <a:cs typeface="Noto Sans" panose="020B0502040504020204" pitchFamily="34"/>
                        </a:rPr>
                        <a:t>Respect des contraintes de la langue</a:t>
                      </a:r>
                      <a:endParaRPr lang="fr-CA" sz="1200" b="1" dirty="0">
                        <a:solidFill>
                          <a:schemeClr val="bg1"/>
                        </a:solidFill>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rgbClr val="0070C0">
                        <a:alpha val="49880"/>
                      </a:srgbClr>
                    </a:solidFill>
                  </a:tcPr>
                </a:tc>
                <a:tc hMerge="1">
                  <a:txBody>
                    <a:bodyPr/>
                    <a:lstStyle/>
                    <a:p>
                      <a:endParaRPr lang="fr-FR"/>
                    </a:p>
                  </a:txBody>
                  <a:tcPr/>
                </a:tc>
                <a:tc hMerge="1">
                  <a:txBody>
                    <a:bodyPr/>
                    <a:lstStyle/>
                    <a:p>
                      <a:pPr algn="ctr" rtl="0" fontAlgn="t">
                        <a:spcBef>
                          <a:spcPts val="0"/>
                        </a:spcBef>
                        <a:spcAft>
                          <a:spcPts val="0"/>
                        </a:spcAft>
                      </a:pPr>
                      <a:endParaRPr lang="fr-CA" sz="1400" dirty="0">
                        <a:solidFill>
                          <a:schemeClr val="bg1"/>
                        </a:solidFill>
                        <a:effectLst/>
                        <a:latin typeface="Noto Sans" panose="020B0502040504020204" pitchFamily="34"/>
                        <a:ea typeface="Noto Sans" panose="020B0502040504020204" pitchFamily="34"/>
                        <a:cs typeface="Noto Sans" panose="020B0502040504020204" pitchFamily="34"/>
                      </a:endParaRPr>
                    </a:p>
                  </a:txBody>
                  <a:tcPr marL="44583" marR="44583" marT="44583" marB="445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269415331"/>
                  </a:ext>
                </a:extLst>
              </a:tr>
              <a:tr h="278427">
                <a:tc>
                  <a:txBody>
                    <a:bodyPr/>
                    <a:lstStyle/>
                    <a:p>
                      <a:pPr algn="ctr" rtl="0" fontAlgn="t">
                        <a:spcBef>
                          <a:spcPts val="0"/>
                        </a:spcBef>
                        <a:spcAft>
                          <a:spcPts val="0"/>
                        </a:spcAft>
                      </a:pPr>
                      <a:r>
                        <a:rPr lang="fr-CA" sz="1200" b="1"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4</a:t>
                      </a:r>
                      <a:endParaRPr lang="fr-CA" sz="1200" b="1"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fr-CA" sz="12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Syntaxe (S) et ponctuation (P).</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nchor="ctr">
                    <a:lnL w="12700" cap="flat" cmpd="sng" algn="ctr">
                      <a:noFill/>
                      <a:prstDash val="solid"/>
                      <a:round/>
                      <a:headEnd type="none" w="med" len="med"/>
                      <a:tailEnd type="none" w="med" len="med"/>
                    </a:lnL>
                    <a:lnR w="12700" cap="flat" cmpd="sng" algn="ctr">
                      <a:solidFill>
                        <a:srgbClr val="0070C0"/>
                      </a:solidFill>
                      <a:prstDash val="dot"/>
                      <a:round/>
                      <a:headEnd type="none" w="med" len="med"/>
                      <a:tailEnd type="none" w="med" len="med"/>
                    </a:lnR>
                    <a:lnT w="12700" cap="flat" cmpd="sng" algn="ctr">
                      <a:noFill/>
                      <a:prstDash val="dot"/>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tcPr>
                </a:tc>
                <a:tc>
                  <a:txBody>
                    <a:bodyPr/>
                    <a:lstStyle/>
                    <a:p>
                      <a:pPr fontAlgn="t"/>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solidFill>
                        <a:srgbClr val="0070C0"/>
                      </a:solid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54176453"/>
                  </a:ext>
                </a:extLst>
              </a:tr>
              <a:tr h="278427">
                <a:tc>
                  <a:txBody>
                    <a:bodyPr/>
                    <a:lstStyle/>
                    <a:p>
                      <a:pPr algn="ctr" rtl="0" fontAlgn="t">
                        <a:spcBef>
                          <a:spcPts val="0"/>
                        </a:spcBef>
                        <a:spcAft>
                          <a:spcPts val="0"/>
                        </a:spcAft>
                      </a:pPr>
                      <a:r>
                        <a:rPr lang="fr-CA" sz="1200" b="1"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5</a:t>
                      </a:r>
                      <a:endParaRPr lang="fr-CA" sz="1200" b="1"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fr-CA" sz="12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Orthographe lexicale (O).</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nchor="ctr">
                    <a:lnL w="12700" cap="flat" cmpd="sng" algn="ctr">
                      <a:noFill/>
                      <a:prstDash val="solid"/>
                      <a:round/>
                      <a:headEnd type="none" w="med" len="med"/>
                      <a:tailEnd type="none" w="med" len="med"/>
                    </a:lnL>
                    <a:lnR w="12700" cap="flat" cmpd="sng" algn="ctr">
                      <a:solidFill>
                        <a:srgbClr val="0070C0"/>
                      </a:solidFill>
                      <a:prstDash val="dot"/>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tcPr>
                </a:tc>
                <a:tc>
                  <a:txBody>
                    <a:bodyPr/>
                    <a:lstStyle/>
                    <a:p>
                      <a:pPr fontAlgn="t"/>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solidFill>
                        <a:srgbClr val="0070C0"/>
                      </a:solidFill>
                      <a:prstDash val="dot"/>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00120334"/>
                  </a:ext>
                </a:extLst>
              </a:tr>
              <a:tr h="278427">
                <a:tc>
                  <a:txBody>
                    <a:bodyPr/>
                    <a:lstStyle/>
                    <a:p>
                      <a:pPr algn="ctr" rtl="0" fontAlgn="t">
                        <a:spcBef>
                          <a:spcPts val="0"/>
                        </a:spcBef>
                        <a:spcAft>
                          <a:spcPts val="0"/>
                        </a:spcAft>
                      </a:pPr>
                      <a:r>
                        <a:rPr lang="fr-CA" sz="1200" b="1" i="0" u="none" strike="noStrike">
                          <a:solidFill>
                            <a:srgbClr val="000000"/>
                          </a:solidFill>
                          <a:effectLst/>
                          <a:latin typeface="Noto Sans" panose="020B0502040504020204" pitchFamily="34"/>
                          <a:ea typeface="Noto Sans" panose="020B0502040504020204" pitchFamily="34"/>
                          <a:cs typeface="Noto Sans" panose="020B0502040504020204" pitchFamily="34"/>
                        </a:rPr>
                        <a:t>6</a:t>
                      </a:r>
                      <a:endParaRPr lang="fr-CA" sz="1200" b="1">
                        <a:effectLst/>
                        <a:latin typeface="Noto Sans" panose="020B0502040504020204" pitchFamily="34"/>
                        <a:ea typeface="Noto Sans" panose="020B0502040504020204" pitchFamily="34"/>
                        <a:cs typeface="Noto Sans" panose="020B0502040504020204" pitchFamily="34"/>
                      </a:endParaRPr>
                    </a:p>
                  </a:txBody>
                  <a:tcPr marL="108000" marR="108000" marT="108000" marB="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fr-CA" sz="1200" b="0" i="0" u="none" strike="noStrike">
                          <a:solidFill>
                            <a:srgbClr val="000000"/>
                          </a:solidFill>
                          <a:effectLst/>
                          <a:latin typeface="Noto Sans" panose="020B0502040504020204" pitchFamily="34"/>
                          <a:ea typeface="Noto Sans" panose="020B0502040504020204" pitchFamily="34"/>
                          <a:cs typeface="Noto Sans" panose="020B0502040504020204" pitchFamily="34"/>
                        </a:rPr>
                        <a:t>Accords grammaticaux : </a:t>
                      </a:r>
                      <a:r>
                        <a:rPr lang="fr-CA" sz="12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groupes du nom (A).</a:t>
                      </a:r>
                      <a:endParaRPr lang="fr-CA" sz="1200">
                        <a:effectLst/>
                        <a:latin typeface="Noto Sans" panose="020B0502040504020204" pitchFamily="34"/>
                        <a:ea typeface="Noto Sans" panose="020B0502040504020204" pitchFamily="34"/>
                        <a:cs typeface="Noto Sans" panose="020B0502040504020204" pitchFamily="34"/>
                      </a:endParaRPr>
                    </a:p>
                  </a:txBody>
                  <a:tcPr marL="108000" marR="108000" marT="108000" marB="108000" anchor="ctr">
                    <a:lnL w="12700" cap="flat" cmpd="sng" algn="ctr">
                      <a:noFill/>
                      <a:prstDash val="solid"/>
                      <a:round/>
                      <a:headEnd type="none" w="med" len="med"/>
                      <a:tailEnd type="none" w="med" len="med"/>
                    </a:lnL>
                    <a:lnR w="12700" cap="flat" cmpd="sng" algn="ctr">
                      <a:solidFill>
                        <a:srgbClr val="0070C0"/>
                      </a:solidFill>
                      <a:prstDash val="dot"/>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tcPr>
                </a:tc>
                <a:tc>
                  <a:txBody>
                    <a:bodyPr/>
                    <a:lstStyle/>
                    <a:p>
                      <a:pPr fontAlgn="t"/>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solidFill>
                        <a:srgbClr val="0070C0"/>
                      </a:solidFill>
                      <a:prstDash val="dot"/>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96155545"/>
                  </a:ext>
                </a:extLst>
              </a:tr>
              <a:tr h="430740">
                <a:tc>
                  <a:txBody>
                    <a:bodyPr/>
                    <a:lstStyle/>
                    <a:p>
                      <a:pPr algn="ctr" rtl="0" fontAlgn="t">
                        <a:spcBef>
                          <a:spcPts val="0"/>
                        </a:spcBef>
                        <a:spcAft>
                          <a:spcPts val="0"/>
                        </a:spcAft>
                      </a:pPr>
                      <a:r>
                        <a:rPr lang="fr-CA" sz="1200" b="1" i="0" u="none" strike="noStrike">
                          <a:solidFill>
                            <a:srgbClr val="000000"/>
                          </a:solidFill>
                          <a:effectLst/>
                          <a:latin typeface="Noto Sans" panose="020B0502040504020204" pitchFamily="34"/>
                          <a:ea typeface="Noto Sans" panose="020B0502040504020204" pitchFamily="34"/>
                          <a:cs typeface="Noto Sans" panose="020B0502040504020204" pitchFamily="34"/>
                        </a:rPr>
                        <a:t>7</a:t>
                      </a:r>
                      <a:endParaRPr lang="fr-CA" sz="1200" b="1">
                        <a:effectLst/>
                        <a:latin typeface="Noto Sans" panose="020B0502040504020204" pitchFamily="34"/>
                        <a:ea typeface="Noto Sans" panose="020B0502040504020204" pitchFamily="34"/>
                        <a:cs typeface="Noto Sans" panose="020B0502040504020204" pitchFamily="34"/>
                      </a:endParaRPr>
                    </a:p>
                  </a:txBody>
                  <a:tcPr marL="108000" marR="108000" marT="108000" marB="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fr-CA" sz="1200" b="0" i="0" u="none" strike="noStrike">
                          <a:solidFill>
                            <a:srgbClr val="000000"/>
                          </a:solidFill>
                          <a:effectLst/>
                          <a:latin typeface="Noto Sans" panose="020B0502040504020204" pitchFamily="34"/>
                          <a:ea typeface="Noto Sans" panose="020B0502040504020204" pitchFamily="34"/>
                          <a:cs typeface="Noto Sans" panose="020B0502040504020204" pitchFamily="34"/>
                        </a:rPr>
                        <a:t>Accords grammaticaux : </a:t>
                      </a:r>
                      <a:r>
                        <a:rPr lang="fr-CA" sz="12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verbes dans les cas les plus simples (V).</a:t>
                      </a:r>
                      <a:endParaRPr lang="fr-CA" sz="1200">
                        <a:effectLst/>
                        <a:latin typeface="Noto Sans" panose="020B0502040504020204" pitchFamily="34"/>
                        <a:ea typeface="Noto Sans" panose="020B0502040504020204" pitchFamily="34"/>
                        <a:cs typeface="Noto Sans" panose="020B0502040504020204" pitchFamily="34"/>
                      </a:endParaRPr>
                    </a:p>
                  </a:txBody>
                  <a:tcPr marL="108000" marR="108000" marT="108000" marB="108000" anchor="ctr">
                    <a:lnL w="12700" cap="flat" cmpd="sng" algn="ctr">
                      <a:noFill/>
                      <a:prstDash val="solid"/>
                      <a:round/>
                      <a:headEnd type="none" w="med" len="med"/>
                      <a:tailEnd type="none" w="med" len="med"/>
                    </a:lnL>
                    <a:lnR w="12700" cap="flat" cmpd="sng" algn="ctr">
                      <a:solidFill>
                        <a:srgbClr val="0070C0"/>
                      </a:solidFill>
                      <a:prstDash val="dot"/>
                      <a:round/>
                      <a:headEnd type="none" w="med" len="med"/>
                      <a:tailEnd type="none" w="med" len="med"/>
                    </a:lnR>
                    <a:lnT w="12700" cap="flat" cmpd="sng" algn="ctr">
                      <a:solidFill>
                        <a:srgbClr val="0070C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fontAlgn="t"/>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lnL w="12700" cap="flat" cmpd="sng" algn="ctr">
                      <a:solidFill>
                        <a:srgbClr val="0070C0"/>
                      </a:solidFill>
                      <a:prstDash val="dot"/>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15645524"/>
                  </a:ext>
                </a:extLst>
              </a:tr>
            </a:tbl>
          </a:graphicData>
        </a:graphic>
      </p:graphicFrame>
    </p:spTree>
    <p:extLst>
      <p:ext uri="{BB962C8B-B14F-4D97-AF65-F5344CB8AC3E}">
        <p14:creationId xmlns:p14="http://schemas.microsoft.com/office/powerpoint/2010/main" val="1778550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3FC365A-9CC9-2D57-F194-CCD390E44408}"/>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3" name="Espace réservé du pied de page 2">
            <a:extLst>
              <a:ext uri="{FF2B5EF4-FFF2-40B4-BE49-F238E27FC236}">
                <a16:creationId xmlns:a16="http://schemas.microsoft.com/office/drawing/2014/main" id="{E56E77D2-996E-C554-8B23-EDE1C9F7E9A3}"/>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7E0A046F-13BA-A1B8-1518-1056BA82B747}"/>
              </a:ext>
            </a:extLst>
          </p:cNvPr>
          <p:cNvSpPr>
            <a:spLocks noGrp="1"/>
          </p:cNvSpPr>
          <p:nvPr>
            <p:ph type="title"/>
          </p:nvPr>
        </p:nvSpPr>
        <p:spPr>
          <a:xfrm>
            <a:off x="633076" y="1554480"/>
            <a:ext cx="2955698" cy="3674225"/>
          </a:xfrm>
        </p:spPr>
        <p:txBody>
          <a:bodyPr/>
          <a:lstStyle/>
          <a:p>
            <a:r>
              <a:rPr lang="fr-FR" sz="4000" dirty="0">
                <a:solidFill>
                  <a:srgbClr val="FFC000"/>
                </a:solidFill>
              </a:rPr>
              <a:t>Activité 6</a:t>
            </a:r>
            <a:br>
              <a:rPr lang="fr-FR" dirty="0"/>
            </a:br>
            <a:r>
              <a:rPr lang="fr-FR" dirty="0"/>
              <a:t>Banque d’annotations</a:t>
            </a:r>
            <a:endParaRPr lang="fr-FR"/>
          </a:p>
        </p:txBody>
      </p:sp>
      <p:sp>
        <p:nvSpPr>
          <p:cNvPr id="6" name="Espace réservé du contenu 13">
            <a:extLst>
              <a:ext uri="{FF2B5EF4-FFF2-40B4-BE49-F238E27FC236}">
                <a16:creationId xmlns:a16="http://schemas.microsoft.com/office/drawing/2014/main" id="{A4577841-50A4-0B8A-FCCE-CD7ED80F5154}"/>
              </a:ext>
            </a:extLst>
          </p:cNvPr>
          <p:cNvSpPr txBox="1">
            <a:spLocks/>
          </p:cNvSpPr>
          <p:nvPr/>
        </p:nvSpPr>
        <p:spPr>
          <a:xfrm>
            <a:off x="4614236" y="1151450"/>
            <a:ext cx="6882440" cy="1090305"/>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latin typeface="Noto Sans" panose="020B0502040504020204" pitchFamily="34"/>
                <a:ea typeface="Noto Sans" panose="020B0502040504020204" pitchFamily="34"/>
                <a:cs typeface="Noto Sans" panose="020B0502040504020204" pitchFamily="34"/>
              </a:rPr>
              <a:t>Chaque discipline possède ses propres </a:t>
            </a:r>
            <a:br>
              <a:rPr lang="fr-FR" sz="2400" dirty="0">
                <a:latin typeface="Noto Sans" panose="020B0502040504020204" pitchFamily="34"/>
                <a:ea typeface="Noto Sans" panose="020B0502040504020204" pitchFamily="34"/>
                <a:cs typeface="Noto Sans" panose="020B0502040504020204" pitchFamily="34"/>
              </a:rPr>
            </a:br>
            <a:r>
              <a:rPr lang="fr-FR" sz="2400" dirty="0">
                <a:latin typeface="Noto Sans" panose="020B0502040504020204" pitchFamily="34"/>
                <a:ea typeface="Noto Sans" panose="020B0502040504020204" pitchFamily="34"/>
                <a:cs typeface="Noto Sans" panose="020B0502040504020204" pitchFamily="34"/>
              </a:rPr>
              <a:t>annotations. Voici un exemple </a:t>
            </a:r>
            <a:br>
              <a:rPr lang="fr-FR" sz="2400" dirty="0">
                <a:latin typeface="Noto Sans" panose="020B0502040504020204" pitchFamily="34"/>
                <a:ea typeface="Noto Sans" panose="020B0502040504020204" pitchFamily="34"/>
                <a:cs typeface="Noto Sans" panose="020B0502040504020204" pitchFamily="34"/>
              </a:rPr>
            </a:br>
            <a:r>
              <a:rPr lang="fr-FR" sz="2400" dirty="0">
                <a:latin typeface="Noto Sans" panose="020B0502040504020204" pitchFamily="34"/>
                <a:ea typeface="Noto Sans" panose="020B0502040504020204" pitchFamily="34"/>
                <a:cs typeface="Noto Sans" panose="020B0502040504020204" pitchFamily="34"/>
              </a:rPr>
              <a:t>en mathématiques :</a:t>
            </a:r>
          </a:p>
        </p:txBody>
      </p:sp>
      <p:graphicFrame>
        <p:nvGraphicFramePr>
          <p:cNvPr id="7" name="Tableau 6">
            <a:extLst>
              <a:ext uri="{FF2B5EF4-FFF2-40B4-BE49-F238E27FC236}">
                <a16:creationId xmlns:a16="http://schemas.microsoft.com/office/drawing/2014/main" id="{9E31D541-7E65-4B54-7D51-F0D6D4163E26}"/>
              </a:ext>
            </a:extLst>
          </p:cNvPr>
          <p:cNvGraphicFramePr>
            <a:graphicFrameLocks noGrp="1"/>
          </p:cNvGraphicFramePr>
          <p:nvPr>
            <p:extLst>
              <p:ext uri="{D42A27DB-BD31-4B8C-83A1-F6EECF244321}">
                <p14:modId xmlns:p14="http://schemas.microsoft.com/office/powerpoint/2010/main" val="4167588420"/>
              </p:ext>
            </p:extLst>
          </p:nvPr>
        </p:nvGraphicFramePr>
        <p:xfrm>
          <a:off x="4614236" y="2518154"/>
          <a:ext cx="6882440" cy="2922942"/>
        </p:xfrm>
        <a:graphic>
          <a:graphicData uri="http://schemas.openxmlformats.org/drawingml/2006/table">
            <a:tbl>
              <a:tblPr firstRow="1" firstCol="1">
                <a:tableStyleId>{F2DE63D5-997A-4646-A377-4702673A728D}</a:tableStyleId>
              </a:tblPr>
              <a:tblGrid>
                <a:gridCol w="1405138">
                  <a:extLst>
                    <a:ext uri="{9D8B030D-6E8A-4147-A177-3AD203B41FA5}">
                      <a16:colId xmlns:a16="http://schemas.microsoft.com/office/drawing/2014/main" val="1077375928"/>
                    </a:ext>
                  </a:extLst>
                </a:gridCol>
                <a:gridCol w="5477302">
                  <a:extLst>
                    <a:ext uri="{9D8B030D-6E8A-4147-A177-3AD203B41FA5}">
                      <a16:colId xmlns:a16="http://schemas.microsoft.com/office/drawing/2014/main" val="4181951009"/>
                    </a:ext>
                  </a:extLst>
                </a:gridCol>
              </a:tblGrid>
              <a:tr h="544345">
                <a:tc>
                  <a:txBody>
                    <a:bodyPr/>
                    <a:lstStyle/>
                    <a:p>
                      <a:pPr algn="ctr">
                        <a:lnSpc>
                          <a:spcPct val="100000"/>
                        </a:lnSpc>
                        <a:spcAft>
                          <a:spcPts val="800"/>
                        </a:spcAft>
                      </a:pPr>
                      <a:r>
                        <a:rPr lang="fr-CA" sz="1200" b="1" dirty="0">
                          <a:latin typeface="Noto Sans" panose="020B0502040504020204" pitchFamily="34" charset="0"/>
                          <a:ea typeface="Noto Sans" panose="020B0502040504020204" pitchFamily="34" charset="0"/>
                          <a:cs typeface="Noto Sans" panose="020B0502040504020204" pitchFamily="34" charset="0"/>
                        </a:rPr>
                        <a:t>Étapes de </a:t>
                      </a:r>
                      <a:br>
                        <a:rPr lang="fr-CA" sz="1200" b="1" dirty="0">
                          <a:latin typeface="Noto Sans" panose="020B0502040504020204" pitchFamily="34" charset="0"/>
                          <a:ea typeface="Noto Sans" panose="020B0502040504020204" pitchFamily="34" charset="0"/>
                          <a:cs typeface="Noto Sans" panose="020B0502040504020204" pitchFamily="34" charset="0"/>
                        </a:rPr>
                      </a:br>
                      <a:r>
                        <a:rPr lang="fr-CA" sz="1200" b="1" dirty="0">
                          <a:latin typeface="Noto Sans" panose="020B0502040504020204" pitchFamily="34" charset="0"/>
                          <a:ea typeface="Noto Sans" panose="020B0502040504020204" pitchFamily="34" charset="0"/>
                          <a:cs typeface="Noto Sans" panose="020B0502040504020204" pitchFamily="34" charset="0"/>
                        </a:rPr>
                        <a:t>la démarche</a:t>
                      </a:r>
                    </a:p>
                  </a:txBody>
                  <a:tcPr marL="108000" marR="108000" marT="108000" marB="108000" anchor="ctr">
                    <a:lnL w="6350" cap="flat" cmpd="sng" algn="ctr">
                      <a:noFill/>
                      <a:prstDash val="solid"/>
                      <a:miter lim="800000"/>
                    </a:lnL>
                    <a:lnT w="6350" cap="flat" cmpd="sng" algn="ctr">
                      <a:noFill/>
                      <a:prstDash val="solid"/>
                      <a:miter lim="800000"/>
                    </a:lnT>
                  </a:tcPr>
                </a:tc>
                <a:tc>
                  <a:txBody>
                    <a:bodyPr/>
                    <a:lstStyle/>
                    <a:p>
                      <a:pPr algn="ctr">
                        <a:lnSpc>
                          <a:spcPct val="100000"/>
                        </a:lnSpc>
                        <a:spcAft>
                          <a:spcPts val="800"/>
                        </a:spcAft>
                      </a:pPr>
                      <a:r>
                        <a:rPr lang="fr-CA" sz="1200" b="1" dirty="0">
                          <a:latin typeface="Noto Sans" panose="020B0502040504020204" pitchFamily="34" charset="0"/>
                          <a:ea typeface="Noto Sans" panose="020B0502040504020204" pitchFamily="34" charset="0"/>
                          <a:cs typeface="Noto Sans" panose="020B0502040504020204" pitchFamily="34" charset="0"/>
                        </a:rPr>
                        <a:t>Annotations planifiées</a:t>
                      </a:r>
                    </a:p>
                  </a:txBody>
                  <a:tcPr marL="108000" marR="108000" marT="108000" marB="108000" anchor="ctr">
                    <a:lnR w="6350" cap="flat" cmpd="sng" algn="ctr">
                      <a:noFill/>
                      <a:prstDash val="solid"/>
                      <a:miter lim="800000"/>
                    </a:lnR>
                    <a:lnT w="6350" cap="flat" cmpd="sng" algn="ctr">
                      <a:noFill/>
                      <a:prstDash val="solid"/>
                      <a:miter lim="800000"/>
                    </a:lnT>
                    <a:solidFill>
                      <a:schemeClr val="accent3">
                        <a:lumMod val="60000"/>
                        <a:lumOff val="40000"/>
                      </a:schemeClr>
                    </a:solidFill>
                  </a:tcPr>
                </a:tc>
                <a:extLst>
                  <a:ext uri="{0D108BD9-81ED-4DB2-BD59-A6C34878D82A}">
                    <a16:rowId xmlns:a16="http://schemas.microsoft.com/office/drawing/2014/main" val="476826244"/>
                  </a:ext>
                </a:extLst>
              </a:tr>
              <a:tr h="1371418">
                <a:tc>
                  <a:txBody>
                    <a:bodyPr/>
                    <a:lstStyle/>
                    <a:p>
                      <a:pPr algn="ctr">
                        <a:lnSpc>
                          <a:spcPct val="100000"/>
                        </a:lnSpc>
                        <a:spcAft>
                          <a:spcPts val="800"/>
                        </a:spcAft>
                      </a:pPr>
                      <a:r>
                        <a:rPr lang="fr-CA" sz="1200" dirty="0">
                          <a:effectLst/>
                          <a:latin typeface="Noto Sans" panose="020B0502040504020204" pitchFamily="34" charset="0"/>
                          <a:ea typeface="Noto Sans" panose="020B0502040504020204" pitchFamily="34" charset="0"/>
                          <a:cs typeface="Noto Sans" panose="020B0502040504020204" pitchFamily="34" charset="0"/>
                        </a:rPr>
                        <a:t>Comprendre </a:t>
                      </a:r>
                      <a:br>
                        <a:rPr lang="fr-CA" sz="1200" dirty="0">
                          <a:effectLst/>
                          <a:latin typeface="Noto Sans" panose="020B0502040504020204" pitchFamily="34" charset="0"/>
                          <a:ea typeface="Noto Sans" panose="020B0502040504020204" pitchFamily="34" charset="0"/>
                          <a:cs typeface="Noto Sans" panose="020B0502040504020204" pitchFamily="34" charset="0"/>
                        </a:rPr>
                      </a:br>
                      <a:r>
                        <a:rPr lang="fr-CA" sz="1200" dirty="0">
                          <a:effectLst/>
                          <a:latin typeface="Noto Sans" panose="020B0502040504020204" pitchFamily="34" charset="0"/>
                          <a:ea typeface="Noto Sans" panose="020B0502040504020204" pitchFamily="34" charset="0"/>
                          <a:cs typeface="Noto Sans" panose="020B0502040504020204" pitchFamily="34" charset="0"/>
                        </a:rPr>
                        <a:t>le problème</a:t>
                      </a:r>
                    </a:p>
                  </a:txBody>
                  <a:tcPr marL="108000" marR="108000" marT="108000" marB="108000" anchor="ctr">
                    <a:lnL w="6350" cap="flat" cmpd="sng" algn="ctr">
                      <a:noFill/>
                      <a:prstDash val="solid"/>
                      <a:miter lim="800000"/>
                    </a:lnL>
                    <a:lnB w="12700" cap="flat" cmpd="sng" algn="ctr">
                      <a:solidFill>
                        <a:srgbClr val="0070C0"/>
                      </a:solidFill>
                      <a:prstDash val="solid"/>
                      <a:round/>
                      <a:headEnd type="none" w="med" len="med"/>
                      <a:tailEnd type="none" w="med" len="med"/>
                    </a:lnB>
                  </a:tcPr>
                </a:tc>
                <a:tc>
                  <a:txBody>
                    <a:bodyPr/>
                    <a:lstStyle/>
                    <a:p>
                      <a:pPr marL="198900" lvl="0" indent="-198900" algn="l" defTabSz="914400" rtl="0" eaLnBrk="1" latinLnBrk="0" hangingPunct="1">
                        <a:lnSpc>
                          <a:spcPct val="100000"/>
                        </a:lnSpc>
                        <a:spcAft>
                          <a:spcPts val="600"/>
                        </a:spcAft>
                        <a:buClr>
                          <a:srgbClr val="FFC000"/>
                        </a:buClr>
                        <a:buFont typeface="Wingdings" pitchFamily="2" charset="2"/>
                        <a:buChar char="§"/>
                      </a:pPr>
                      <a:r>
                        <a:rPr lang="fr-CA"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As-tu pensé après ta première lecture à identifier par un mot-clé </a:t>
                      </a:r>
                      <a:br>
                        <a:rPr lang="fr-CA"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l’idée générale du problème ?</a:t>
                      </a:r>
                    </a:p>
                    <a:p>
                      <a:pPr marL="198900" lvl="0" indent="-198900" algn="l" defTabSz="914400" rtl="0" eaLnBrk="1" latinLnBrk="0" hangingPunct="1">
                        <a:lnSpc>
                          <a:spcPct val="100000"/>
                        </a:lnSpc>
                        <a:spcAft>
                          <a:spcPts val="600"/>
                        </a:spcAft>
                        <a:buClr>
                          <a:srgbClr val="FFC000"/>
                        </a:buClr>
                        <a:buFont typeface="Wingdings" pitchFamily="2" charset="2"/>
                        <a:buChar char="§"/>
                      </a:pPr>
                      <a:r>
                        <a:rPr lang="fr-CA"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Cherche dans ton lexique les mots « espace », « mesure », « décimètre », « centimètre ».</a:t>
                      </a:r>
                    </a:p>
                    <a:p>
                      <a:pPr marL="198900" lvl="0" indent="-198900" algn="l" defTabSz="914400" rtl="0" eaLnBrk="1" latinLnBrk="0" hangingPunct="1">
                        <a:lnSpc>
                          <a:spcPct val="100000"/>
                        </a:lnSpc>
                        <a:spcAft>
                          <a:spcPts val="600"/>
                        </a:spcAft>
                        <a:buClr>
                          <a:srgbClr val="FFC000"/>
                        </a:buClr>
                        <a:buFont typeface="Wingdings" pitchFamily="2" charset="2"/>
                        <a:buChar char="§"/>
                      </a:pPr>
                      <a:r>
                        <a:rPr lang="fr-CA"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Commence par identifier la tâche principale, par la suite précise </a:t>
                      </a:r>
                      <a:br>
                        <a:rPr lang="fr-CA"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cette tâche avec les consignes données.</a:t>
                      </a:r>
                    </a:p>
                  </a:txBody>
                  <a:tcPr marL="108000" marR="108000" marT="108000" marB="108000">
                    <a:lnR w="6350" cap="flat" cmpd="sng" algn="ctr">
                      <a:noFill/>
                      <a:prstDash val="solid"/>
                      <a:miter lim="800000"/>
                    </a:lnR>
                    <a:lnB w="12700" cap="flat" cmpd="sng" algn="ctr">
                      <a:solidFill>
                        <a:srgbClr val="0070C0"/>
                      </a:solidFill>
                      <a:prstDash val="solid"/>
                      <a:round/>
                      <a:headEnd type="none" w="med" len="med"/>
                      <a:tailEnd type="none" w="med" len="med"/>
                    </a:lnB>
                  </a:tcPr>
                </a:tc>
                <a:extLst>
                  <a:ext uri="{0D108BD9-81ED-4DB2-BD59-A6C34878D82A}">
                    <a16:rowId xmlns:a16="http://schemas.microsoft.com/office/drawing/2014/main" val="1096155195"/>
                  </a:ext>
                </a:extLst>
              </a:tr>
              <a:tr h="875502">
                <a:tc>
                  <a:txBody>
                    <a:bodyPr/>
                    <a:lstStyle/>
                    <a:p>
                      <a:pPr marR="45720" algn="ctr">
                        <a:lnSpc>
                          <a:spcPct val="100000"/>
                        </a:lnSpc>
                        <a:spcAft>
                          <a:spcPts val="800"/>
                        </a:spcAft>
                      </a:pPr>
                      <a:r>
                        <a:rPr lang="fr-CA" sz="1200" dirty="0">
                          <a:effectLst/>
                          <a:latin typeface="Noto Sans" panose="020B0502040504020204" pitchFamily="34" charset="0"/>
                          <a:ea typeface="Noto Sans" panose="020B0502040504020204" pitchFamily="34" charset="0"/>
                          <a:cs typeface="Noto Sans" panose="020B0502040504020204" pitchFamily="34" charset="0"/>
                        </a:rPr>
                        <a:t>Cueillir </a:t>
                      </a:r>
                      <a:br>
                        <a:rPr lang="fr-CA" sz="1200" dirty="0">
                          <a:effectLst/>
                          <a:latin typeface="Noto Sans" panose="020B0502040504020204" pitchFamily="34" charset="0"/>
                          <a:ea typeface="Noto Sans" panose="020B0502040504020204" pitchFamily="34" charset="0"/>
                          <a:cs typeface="Noto Sans" panose="020B0502040504020204" pitchFamily="34" charset="0"/>
                        </a:rPr>
                      </a:br>
                      <a:r>
                        <a:rPr lang="fr-CA" sz="1200" dirty="0">
                          <a:effectLst/>
                          <a:latin typeface="Noto Sans" panose="020B0502040504020204" pitchFamily="34" charset="0"/>
                          <a:ea typeface="Noto Sans" panose="020B0502040504020204" pitchFamily="34" charset="0"/>
                          <a:cs typeface="Noto Sans" panose="020B0502040504020204" pitchFamily="34" charset="0"/>
                        </a:rPr>
                        <a:t>les données</a:t>
                      </a:r>
                    </a:p>
                  </a:txBody>
                  <a:tcPr marL="108000" marR="108000" marT="108000" marB="108000" anchor="ctr">
                    <a:lnL w="6350" cap="flat" cmpd="sng" algn="ctr">
                      <a:noFill/>
                      <a:prstDash val="solid"/>
                      <a:miter lim="800000"/>
                    </a:lnL>
                    <a:lnT w="12700" cap="flat" cmpd="sng" algn="ctr">
                      <a:solidFill>
                        <a:srgbClr val="0070C0"/>
                      </a:solidFill>
                      <a:prstDash val="solid"/>
                      <a:round/>
                      <a:headEnd type="none" w="med" len="med"/>
                      <a:tailEnd type="none" w="med" len="med"/>
                    </a:lnT>
                    <a:lnB w="6350" cap="flat" cmpd="sng" algn="ctr">
                      <a:noFill/>
                      <a:prstDash val="solid"/>
                      <a:miter lim="800000"/>
                    </a:lnB>
                  </a:tcPr>
                </a:tc>
                <a:tc>
                  <a:txBody>
                    <a:bodyPr/>
                    <a:lstStyle/>
                    <a:p>
                      <a:pPr marL="198900" lvl="0" indent="-198900" algn="l" defTabSz="914400" rtl="0" eaLnBrk="1" latinLnBrk="0" hangingPunct="1">
                        <a:lnSpc>
                          <a:spcPct val="100000"/>
                        </a:lnSpc>
                        <a:spcAft>
                          <a:spcPts val="600"/>
                        </a:spcAft>
                        <a:buClr>
                          <a:srgbClr val="FFC000"/>
                        </a:buClr>
                        <a:buFont typeface="Wingdings" pitchFamily="2" charset="2"/>
                        <a:buChar char="§"/>
                      </a:pPr>
                      <a:r>
                        <a:rPr lang="fr-CA"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Pose-toi la question « Qu’est-ce qui est demandé ? »</a:t>
                      </a:r>
                    </a:p>
                    <a:p>
                      <a:pPr marL="198900" lvl="0" indent="-198900" algn="l" defTabSz="914400" rtl="0" eaLnBrk="1" latinLnBrk="0" hangingPunct="1">
                        <a:lnSpc>
                          <a:spcPct val="100000"/>
                        </a:lnSpc>
                        <a:spcAft>
                          <a:spcPts val="600"/>
                        </a:spcAft>
                        <a:buClr>
                          <a:srgbClr val="FFC000"/>
                        </a:buClr>
                        <a:buFont typeface="Wingdings" pitchFamily="2" charset="2"/>
                        <a:buChar char="§"/>
                      </a:pPr>
                      <a:r>
                        <a:rPr lang="fr-CA"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Numérote les étapes nommées dans ton analyse. Ensuite, assure-toi que ces étapes se retrouvent dans tes traces de calculs.</a:t>
                      </a:r>
                    </a:p>
                  </a:txBody>
                  <a:tcPr marL="108000" marR="108000" marT="108000" marB="108000">
                    <a:lnR w="6350" cap="flat" cmpd="sng" algn="ctr">
                      <a:noFill/>
                      <a:prstDash val="solid"/>
                      <a:miter lim="800000"/>
                    </a:lnR>
                    <a:lnT w="12700" cap="flat" cmpd="sng" algn="ctr">
                      <a:solidFill>
                        <a:srgbClr val="0070C0"/>
                      </a:solidFill>
                      <a:prstDash val="solid"/>
                      <a:round/>
                      <a:headEnd type="none" w="med" len="med"/>
                      <a:tailEnd type="none" w="med" len="med"/>
                    </a:lnT>
                    <a:lnB w="6350" cap="flat" cmpd="sng" algn="ctr">
                      <a:noFill/>
                      <a:prstDash val="solid"/>
                      <a:miter lim="800000"/>
                    </a:lnB>
                  </a:tcPr>
                </a:tc>
                <a:extLst>
                  <a:ext uri="{0D108BD9-81ED-4DB2-BD59-A6C34878D82A}">
                    <a16:rowId xmlns:a16="http://schemas.microsoft.com/office/drawing/2014/main" val="2778435208"/>
                  </a:ext>
                </a:extLst>
              </a:tr>
            </a:tbl>
          </a:graphicData>
        </a:graphic>
      </p:graphicFrame>
    </p:spTree>
    <p:extLst>
      <p:ext uri="{BB962C8B-B14F-4D97-AF65-F5344CB8AC3E}">
        <p14:creationId xmlns:p14="http://schemas.microsoft.com/office/powerpoint/2010/main" val="113239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D7676A7-E498-D067-0439-ED7D8668D44C}"/>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3" name="Espace réservé du pied de page 2">
            <a:extLst>
              <a:ext uri="{FF2B5EF4-FFF2-40B4-BE49-F238E27FC236}">
                <a16:creationId xmlns:a16="http://schemas.microsoft.com/office/drawing/2014/main" id="{8CD6AC54-C9B9-0C89-DEEA-369951FD3622}"/>
              </a:ext>
            </a:extLst>
          </p:cNvPr>
          <p:cNvSpPr>
            <a:spLocks noGrp="1"/>
          </p:cNvSpPr>
          <p:nvPr>
            <p:ph type="ftr" sz="quarter" idx="13"/>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4" name="Espace réservé du texte 3">
            <a:extLst>
              <a:ext uri="{FF2B5EF4-FFF2-40B4-BE49-F238E27FC236}">
                <a16:creationId xmlns:a16="http://schemas.microsoft.com/office/drawing/2014/main" id="{BECCF40E-188C-B443-4326-3E01BA6CE72C}"/>
              </a:ext>
            </a:extLst>
          </p:cNvPr>
          <p:cNvSpPr>
            <a:spLocks noGrp="1"/>
          </p:cNvSpPr>
          <p:nvPr>
            <p:ph type="body" sz="quarter" idx="14"/>
          </p:nvPr>
        </p:nvSpPr>
        <p:spPr>
          <a:xfrm>
            <a:off x="695325" y="1786468"/>
            <a:ext cx="4824413" cy="3336138"/>
          </a:xfrm>
        </p:spPr>
        <p:txBody>
          <a:bodyPr/>
          <a:lstStyle/>
          <a:p>
            <a:pPr>
              <a:lnSpc>
                <a:spcPct val="100000"/>
              </a:lnSpc>
            </a:pPr>
            <a:r>
              <a:rPr lang="fr-FR" sz="2400" b="1">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Identifier des annotations possibles pour une discipline donnée.</a:t>
            </a:r>
          </a:p>
        </p:txBody>
      </p:sp>
      <p:sp>
        <p:nvSpPr>
          <p:cNvPr id="5" name="Espace réservé du texte 4">
            <a:extLst>
              <a:ext uri="{FF2B5EF4-FFF2-40B4-BE49-F238E27FC236}">
                <a16:creationId xmlns:a16="http://schemas.microsoft.com/office/drawing/2014/main" id="{984AA265-BBDD-61BE-B492-6BFDC102A0FB}"/>
              </a:ext>
            </a:extLst>
          </p:cNvPr>
          <p:cNvSpPr>
            <a:spLocks noGrp="1"/>
          </p:cNvSpPr>
          <p:nvPr>
            <p:ph type="body" sz="quarter" idx="15"/>
          </p:nvPr>
        </p:nvSpPr>
        <p:spPr>
          <a:xfrm>
            <a:off x="6587068" y="1383345"/>
            <a:ext cx="4909608" cy="3877732"/>
          </a:xfrm>
        </p:spPr>
        <p:txBody>
          <a:bodyPr/>
          <a:lstStyle/>
          <a:p>
            <a:r>
              <a:rPr lang="fr-FR" sz="3200" b="1">
                <a:solidFill>
                  <a:schemeClr val="accent3"/>
                </a:solidFill>
                <a:latin typeface="Noto Sans" panose="020B0502040504020204" pitchFamily="34"/>
                <a:ea typeface="Noto Sans" panose="020B0502040504020204" pitchFamily="34"/>
                <a:cs typeface="Noto Sans" panose="020B0502040504020204" pitchFamily="34"/>
              </a:rPr>
              <a:t>Méthode :</a:t>
            </a:r>
          </a:p>
          <a:p>
            <a:pPr>
              <a:lnSpc>
                <a:spcPts val="2400"/>
              </a:lnSpc>
            </a:pPr>
            <a:r>
              <a:rPr lang="fr-FR" sz="2000"/>
              <a:t>Élaborer une banque d’annotations </a:t>
            </a:r>
            <a:br>
              <a:rPr lang="fr-FR" sz="2000"/>
            </a:br>
            <a:r>
              <a:rPr lang="fr-FR" sz="2000"/>
              <a:t>afin d’appuyer les enseignants dans </a:t>
            </a:r>
            <a:br>
              <a:rPr lang="fr-FR" sz="2000"/>
            </a:br>
            <a:r>
              <a:rPr lang="fr-FR" sz="2000"/>
              <a:t>la façon de formuler des rétroactions </a:t>
            </a:r>
            <a:br>
              <a:rPr lang="fr-FR" sz="2000"/>
            </a:br>
            <a:r>
              <a:rPr lang="fr-FR" sz="2000"/>
              <a:t>qui amènent les élèves à progresser dans leur apprentissage.</a:t>
            </a:r>
          </a:p>
        </p:txBody>
      </p:sp>
    </p:spTree>
    <p:extLst>
      <p:ext uri="{BB962C8B-B14F-4D97-AF65-F5344CB8AC3E}">
        <p14:creationId xmlns:p14="http://schemas.microsoft.com/office/powerpoint/2010/main" val="2341014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A7D6696-B47F-CD4B-851B-7EABEAF56E83}"/>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3" name="Espace réservé du pied de page 2">
            <a:extLst>
              <a:ext uri="{FF2B5EF4-FFF2-40B4-BE49-F238E27FC236}">
                <a16:creationId xmlns:a16="http://schemas.microsoft.com/office/drawing/2014/main" id="{F2F7FB00-8348-D73C-C5AC-B4A75B5D050E}"/>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963A2F26-FB42-8DA4-3349-77D360C956CD}"/>
              </a:ext>
            </a:extLst>
          </p:cNvPr>
          <p:cNvSpPr>
            <a:spLocks noGrp="1"/>
          </p:cNvSpPr>
          <p:nvPr>
            <p:ph type="title"/>
          </p:nvPr>
        </p:nvSpPr>
        <p:spPr/>
        <p:txBody>
          <a:bodyPr/>
          <a:lstStyle/>
          <a:p>
            <a:r>
              <a:rPr lang="fr-FR"/>
              <a:t>Références</a:t>
            </a:r>
          </a:p>
        </p:txBody>
      </p:sp>
      <p:sp>
        <p:nvSpPr>
          <p:cNvPr id="7" name="Espace réservé du texte 4">
            <a:extLst>
              <a:ext uri="{FF2B5EF4-FFF2-40B4-BE49-F238E27FC236}">
                <a16:creationId xmlns:a16="http://schemas.microsoft.com/office/drawing/2014/main" id="{E582FA97-7B47-1EC6-0822-8C35A9138D94}"/>
              </a:ext>
            </a:extLst>
          </p:cNvPr>
          <p:cNvSpPr>
            <a:spLocks noGrp="1"/>
          </p:cNvSpPr>
          <p:nvPr>
            <p:ph type="body" sz="quarter" idx="13"/>
          </p:nvPr>
        </p:nvSpPr>
        <p:spPr>
          <a:xfrm>
            <a:off x="4798338" y="1450975"/>
            <a:ext cx="6301212" cy="3956050"/>
          </a:xfrm>
        </p:spPr>
        <p:txBody>
          <a:bodyPr lIns="0" tIns="0" rIns="0" bIns="0">
            <a:noAutofit/>
          </a:bodyPr>
          <a:lstStyle/>
          <a:p>
            <a:pPr marL="171450" indent="-171450">
              <a:buClr>
                <a:srgbClr val="FFC000"/>
              </a:buClr>
              <a:buFont typeface="Wingdings" pitchFamily="2" charset="2"/>
              <a:buChar char="§"/>
            </a:pPr>
            <a:r>
              <a:rPr lang="fr-FR" sz="1200" b="1" dirty="0"/>
              <a:t>Apprendre</a:t>
            </a:r>
            <a:r>
              <a:rPr lang="fr-FR" sz="1200" dirty="0"/>
              <a:t> (</a:t>
            </a:r>
            <a:r>
              <a:rPr lang="fr-FR" sz="1200" dirty="0" err="1"/>
              <a:t>dir</a:t>
            </a:r>
            <a:r>
              <a:rPr lang="fr-FR" sz="1200" dirty="0"/>
              <a:t>.). Module 5 : Rétroactions et remédiations </a:t>
            </a:r>
            <a:br>
              <a:rPr lang="fr-FR" sz="1200" dirty="0"/>
            </a:br>
            <a:r>
              <a:rPr lang="fr-FR" sz="1200" dirty="0"/>
              <a:t>[Présentation PowerPoint : notes de cours inédites, Apprendre])</a:t>
            </a:r>
          </a:p>
          <a:p>
            <a:pPr marL="171450" indent="-171450">
              <a:buClr>
                <a:srgbClr val="FFC000"/>
              </a:buClr>
              <a:buFont typeface="Wingdings" pitchFamily="2" charset="2"/>
              <a:buChar char="§"/>
            </a:pPr>
            <a:r>
              <a:rPr lang="fr-FR" sz="1200" b="1" dirty="0"/>
              <a:t>Durand, M.-J. et Chouinard, R. </a:t>
            </a:r>
            <a:r>
              <a:rPr lang="fr-FR" sz="1200" dirty="0"/>
              <a:t>(2012). L’évaluation des apprentissages : </a:t>
            </a:r>
            <a:br>
              <a:rPr lang="fr-FR" sz="1200" dirty="0"/>
            </a:br>
            <a:r>
              <a:rPr lang="fr-FR" sz="1200" dirty="0"/>
              <a:t>de la planification de la démarche à la communication des résultats (2</a:t>
            </a:r>
            <a:r>
              <a:rPr lang="fr-FR" sz="1200" baseline="30000" dirty="0"/>
              <a:t>e</a:t>
            </a:r>
            <a:r>
              <a:rPr lang="fr-FR" sz="1200" dirty="0"/>
              <a:t> éd.). </a:t>
            </a:r>
            <a:br>
              <a:rPr lang="fr-FR" sz="1200" dirty="0"/>
            </a:br>
            <a:r>
              <a:rPr lang="fr-FR" sz="1200" dirty="0"/>
              <a:t>Montréal, Québec : édition MD.</a:t>
            </a:r>
          </a:p>
          <a:p>
            <a:pPr marL="171450" indent="-171450">
              <a:buClr>
                <a:srgbClr val="FFC000"/>
              </a:buClr>
              <a:buFont typeface="Wingdings" pitchFamily="2" charset="2"/>
              <a:buChar char="§"/>
            </a:pPr>
            <a:r>
              <a:rPr lang="fr-FR" sz="1200" b="1" dirty="0"/>
              <a:t>Gouvernement du Québec </a:t>
            </a:r>
            <a:r>
              <a:rPr lang="fr-FR" sz="1200" dirty="0"/>
              <a:t>(2013). Épreuve obligatoire de français de fin du 2</a:t>
            </a:r>
            <a:r>
              <a:rPr lang="fr-FR" sz="1200" baseline="30000" dirty="0"/>
              <a:t>e</a:t>
            </a:r>
            <a:r>
              <a:rPr lang="fr-FR" sz="1200" dirty="0"/>
              <a:t> cycle du primaire en écriture S.O.S. Faune, guide de correction (publication nº 014-410-01). </a:t>
            </a:r>
          </a:p>
          <a:p>
            <a:pPr marL="171450" indent="-171450">
              <a:buClr>
                <a:srgbClr val="FFC000"/>
              </a:buClr>
              <a:buFont typeface="Wingdings" pitchFamily="2" charset="2"/>
              <a:buChar char="§"/>
            </a:pPr>
            <a:r>
              <a:rPr lang="fr-FR" sz="1200" b="1" dirty="0" err="1"/>
              <a:t>Hattie</a:t>
            </a:r>
            <a:r>
              <a:rPr lang="fr-FR" sz="1200" b="1" dirty="0"/>
              <a:t>, J., Fisher, D., Frey, N. et Stern, J. H. </a:t>
            </a:r>
            <a:r>
              <a:rPr lang="fr-FR" sz="1200" dirty="0"/>
              <a:t>(2020). Visible </a:t>
            </a:r>
            <a:r>
              <a:rPr lang="fr-FR" sz="1200" dirty="0" err="1"/>
              <a:t>learning</a:t>
            </a:r>
            <a:r>
              <a:rPr lang="fr-FR" sz="1200" dirty="0"/>
              <a:t>® for social </a:t>
            </a:r>
            <a:r>
              <a:rPr lang="fr-FR" sz="1200" dirty="0" err="1"/>
              <a:t>studies</a:t>
            </a:r>
            <a:r>
              <a:rPr lang="fr-FR" sz="1200" dirty="0"/>
              <a:t>, grades K-12 : </a:t>
            </a:r>
            <a:r>
              <a:rPr lang="fr-FR" sz="1200" dirty="0" err="1"/>
              <a:t>designing</a:t>
            </a:r>
            <a:r>
              <a:rPr lang="fr-FR" sz="1200" dirty="0"/>
              <a:t> </a:t>
            </a:r>
            <a:r>
              <a:rPr lang="fr-FR" sz="1200" dirty="0" err="1"/>
              <a:t>student</a:t>
            </a:r>
            <a:r>
              <a:rPr lang="fr-FR" sz="1200" dirty="0"/>
              <a:t> </a:t>
            </a:r>
            <a:r>
              <a:rPr lang="fr-FR" sz="1200" dirty="0" err="1"/>
              <a:t>learning</a:t>
            </a:r>
            <a:r>
              <a:rPr lang="fr-FR" sz="1200" dirty="0"/>
              <a:t> for </a:t>
            </a:r>
            <a:r>
              <a:rPr lang="fr-FR" sz="1200" dirty="0" err="1"/>
              <a:t>conceptual</a:t>
            </a:r>
            <a:r>
              <a:rPr lang="fr-FR" sz="1200" dirty="0"/>
              <a:t> </a:t>
            </a:r>
            <a:r>
              <a:rPr lang="fr-FR" sz="1200" dirty="0" err="1"/>
              <a:t>understanding</a:t>
            </a:r>
            <a:r>
              <a:rPr lang="fr-FR" sz="1200" dirty="0"/>
              <a:t>. </a:t>
            </a:r>
            <a:r>
              <a:rPr lang="fr-FR" sz="1200" dirty="0" err="1"/>
              <a:t>Corwin</a:t>
            </a:r>
            <a:r>
              <a:rPr lang="fr-FR" sz="1200" dirty="0"/>
              <a:t>. Repéré à : </a:t>
            </a:r>
            <a:r>
              <a:rPr lang="fr-FR" sz="1000" dirty="0">
                <a:solidFill>
                  <a:srgbClr val="00B0F0"/>
                </a:solidFill>
              </a:rPr>
              <a:t>https://</a:t>
            </a:r>
            <a:r>
              <a:rPr lang="fr-FR" sz="1000" dirty="0" err="1">
                <a:solidFill>
                  <a:srgbClr val="00B0F0"/>
                </a:solidFill>
              </a:rPr>
              <a:t>www.overdrive.com</a:t>
            </a:r>
            <a:r>
              <a:rPr lang="fr-FR" sz="1000" dirty="0">
                <a:solidFill>
                  <a:srgbClr val="00B0F0"/>
                </a:solidFill>
              </a:rPr>
              <a:t>/</a:t>
            </a:r>
            <a:r>
              <a:rPr lang="fr-FR" sz="1000" dirty="0" err="1">
                <a:solidFill>
                  <a:srgbClr val="00B0F0"/>
                </a:solidFill>
              </a:rPr>
              <a:t>search?q</a:t>
            </a:r>
            <a:r>
              <a:rPr lang="fr-FR" sz="1000" dirty="0">
                <a:solidFill>
                  <a:srgbClr val="00B0F0"/>
                </a:solidFill>
              </a:rPr>
              <a:t>=CDDEC3DA-0E1E-4686-BE2C-90DCE6E1A0BC</a:t>
            </a:r>
            <a:r>
              <a:rPr lang="fr-FR" sz="1200" dirty="0"/>
              <a:t> </a:t>
            </a:r>
          </a:p>
          <a:p>
            <a:pPr marL="171450" indent="-171450">
              <a:buClr>
                <a:srgbClr val="FFC000"/>
              </a:buClr>
              <a:buFont typeface="Wingdings" pitchFamily="2" charset="2"/>
              <a:buChar char="§"/>
            </a:pPr>
            <a:r>
              <a:rPr lang="fr-FR" sz="1200" b="1" dirty="0" err="1"/>
              <a:t>Hattie</a:t>
            </a:r>
            <a:r>
              <a:rPr lang="fr-FR" sz="1200" b="1" dirty="0"/>
              <a:t>, J. et </a:t>
            </a:r>
            <a:r>
              <a:rPr lang="fr-FR" sz="1200" b="1" dirty="0" err="1"/>
              <a:t>Timperley</a:t>
            </a:r>
            <a:r>
              <a:rPr lang="fr-FR" sz="1200" b="1" dirty="0"/>
              <a:t>, H. </a:t>
            </a:r>
            <a:r>
              <a:rPr lang="fr-FR" sz="1200" dirty="0"/>
              <a:t>(2007). The Power of Feedback. </a:t>
            </a:r>
            <a:r>
              <a:rPr lang="fr-FR" sz="1200" dirty="0" err="1"/>
              <a:t>Review</a:t>
            </a:r>
            <a:r>
              <a:rPr lang="fr-FR" sz="1200" dirty="0"/>
              <a:t> of </a:t>
            </a:r>
            <a:r>
              <a:rPr lang="fr-FR" sz="1200" dirty="0" err="1"/>
              <a:t>Educational</a:t>
            </a:r>
            <a:r>
              <a:rPr lang="fr-FR" sz="1200" dirty="0"/>
              <a:t> </a:t>
            </a:r>
            <a:r>
              <a:rPr lang="fr-FR" sz="1200" dirty="0" err="1"/>
              <a:t>Research</a:t>
            </a:r>
            <a:r>
              <a:rPr lang="fr-FR" sz="1200" dirty="0"/>
              <a:t>, 77(1), 81-112. </a:t>
            </a:r>
          </a:p>
          <a:p>
            <a:pPr marL="171450" indent="-171450">
              <a:buClr>
                <a:srgbClr val="FFC000"/>
              </a:buClr>
              <a:buFont typeface="Wingdings" pitchFamily="2" charset="2"/>
              <a:buChar char="§"/>
            </a:pPr>
            <a:r>
              <a:rPr lang="fr-FR" sz="1200" b="1" dirty="0"/>
              <a:t>Roberge, J. </a:t>
            </a:r>
            <a:r>
              <a:rPr lang="fr-FR" sz="1200" dirty="0"/>
              <a:t>(2008). Rendre efficace la correction des rédactions. Rapport de recherche PAREA. Montréal : Cégep André-Laurendeau.</a:t>
            </a:r>
          </a:p>
          <a:p>
            <a:pPr marL="171450" indent="-171450">
              <a:buClr>
                <a:srgbClr val="FFC000"/>
              </a:buClr>
              <a:buFont typeface="Wingdings" pitchFamily="2" charset="2"/>
              <a:buChar char="§"/>
            </a:pPr>
            <a:r>
              <a:rPr lang="fr-FR" sz="1200" b="1" dirty="0"/>
              <a:t>St-Germain, C. </a:t>
            </a:r>
            <a:r>
              <a:rPr lang="fr-FR" sz="1200" dirty="0"/>
              <a:t>(2000). Les mécanismes de la régulation. Virage express, 3(3), 1-4. Repéré à : </a:t>
            </a:r>
            <a:r>
              <a:rPr lang="fr-FR" sz="1000" dirty="0">
                <a:solidFill>
                  <a:srgbClr val="00B0F0"/>
                </a:solidFill>
              </a:rPr>
              <a:t>http://</a:t>
            </a:r>
            <a:r>
              <a:rPr lang="fr-FR" sz="1000" dirty="0" err="1">
                <a:solidFill>
                  <a:srgbClr val="00B0F0"/>
                </a:solidFill>
              </a:rPr>
              <a:t>collections.banq.qc.ca</a:t>
            </a:r>
            <a:r>
              <a:rPr lang="fr-FR" sz="1000" dirty="0">
                <a:solidFill>
                  <a:srgbClr val="00B0F0"/>
                </a:solidFill>
              </a:rPr>
              <a:t>/</a:t>
            </a:r>
            <a:r>
              <a:rPr lang="fr-FR" sz="1000" dirty="0" err="1">
                <a:solidFill>
                  <a:srgbClr val="00B0F0"/>
                </a:solidFill>
              </a:rPr>
              <a:t>ark</a:t>
            </a:r>
            <a:r>
              <a:rPr lang="fr-FR" sz="1000" dirty="0">
                <a:solidFill>
                  <a:srgbClr val="00B0F0"/>
                </a:solidFill>
              </a:rPr>
              <a:t>:/52327/bs16182</a:t>
            </a:r>
            <a:endParaRPr lang="fr-FR" sz="1200" dirty="0">
              <a:solidFill>
                <a:srgbClr val="00B0F0"/>
              </a:solidFill>
            </a:endParaRPr>
          </a:p>
          <a:p>
            <a:pPr marL="171450" indent="-171450">
              <a:buClr>
                <a:srgbClr val="FFC000"/>
              </a:buClr>
              <a:buFont typeface="Wingdings" pitchFamily="2" charset="2"/>
              <a:buChar char="§"/>
            </a:pPr>
            <a:r>
              <a:rPr lang="fr-FR" sz="1200" b="1" dirty="0"/>
              <a:t>Université Laval </a:t>
            </a:r>
            <a:r>
              <a:rPr lang="fr-FR" sz="1200" dirty="0"/>
              <a:t>(2022). La rétroaction. Service de soutien à l’enseignement. </a:t>
            </a:r>
            <a:br>
              <a:rPr lang="fr-FR" sz="1200" dirty="0"/>
            </a:br>
            <a:r>
              <a:rPr lang="fr-FR" sz="1200" dirty="0"/>
              <a:t>Repéré à : </a:t>
            </a:r>
            <a:r>
              <a:rPr lang="fr-FR" sz="1050" dirty="0">
                <a:solidFill>
                  <a:srgbClr val="00B0F0"/>
                </a:solidFill>
              </a:rPr>
              <a:t>https://</a:t>
            </a:r>
            <a:r>
              <a:rPr lang="fr-FR" sz="1050" dirty="0" err="1">
                <a:solidFill>
                  <a:srgbClr val="00B0F0"/>
                </a:solidFill>
              </a:rPr>
              <a:t>www.enseigner.ulaval.ca</a:t>
            </a:r>
            <a:r>
              <a:rPr lang="fr-FR" sz="1050" dirty="0">
                <a:solidFill>
                  <a:srgbClr val="00B0F0"/>
                </a:solidFill>
              </a:rPr>
              <a:t>/ressources-</a:t>
            </a:r>
            <a:r>
              <a:rPr lang="fr-FR" sz="1050" dirty="0" err="1">
                <a:solidFill>
                  <a:srgbClr val="00B0F0"/>
                </a:solidFill>
              </a:rPr>
              <a:t>pedagogiques</a:t>
            </a:r>
            <a:r>
              <a:rPr lang="fr-FR" sz="1050" dirty="0">
                <a:solidFill>
                  <a:srgbClr val="00B0F0"/>
                </a:solidFill>
              </a:rPr>
              <a:t>/la-</a:t>
            </a:r>
            <a:r>
              <a:rPr lang="fr-FR" sz="1050" dirty="0" err="1">
                <a:solidFill>
                  <a:srgbClr val="00B0F0"/>
                </a:solidFill>
              </a:rPr>
              <a:t>retroaction</a:t>
            </a:r>
            <a:endParaRPr lang="fr-FR" sz="1200" dirty="0">
              <a:solidFill>
                <a:srgbClr val="00B0F0"/>
              </a:solidFill>
            </a:endParaRPr>
          </a:p>
        </p:txBody>
      </p:sp>
    </p:spTree>
    <p:extLst>
      <p:ext uri="{BB962C8B-B14F-4D97-AF65-F5344CB8AC3E}">
        <p14:creationId xmlns:p14="http://schemas.microsoft.com/office/powerpoint/2010/main" val="1164423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24A1723-C0FC-C640-5414-3DA945B7B1AE}"/>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3" name="Espace réservé du pied de page 2">
            <a:extLst>
              <a:ext uri="{FF2B5EF4-FFF2-40B4-BE49-F238E27FC236}">
                <a16:creationId xmlns:a16="http://schemas.microsoft.com/office/drawing/2014/main" id="{0964393F-F120-7D9C-44DA-756F0EE4F465}"/>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AF3AAE7E-B89E-47F0-A4EC-FBC6793292AB}"/>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F7B1CB8B-3894-47E4-2F05-927575D1CB2A}"/>
              </a:ext>
            </a:extLst>
          </p:cNvPr>
          <p:cNvSpPr>
            <a:spLocks noGrp="1"/>
          </p:cNvSpPr>
          <p:nvPr>
            <p:ph type="body" sz="quarter" idx="13"/>
          </p:nvPr>
        </p:nvSpPr>
        <p:spPr>
          <a:xfrm>
            <a:off x="4621370" y="1191277"/>
            <a:ext cx="6724118" cy="4475446"/>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buClr>
                <a:srgbClr val="FFC000"/>
              </a:buClr>
              <a:buFont typeface="Arial" panose="020B0604020202020204" pitchFamily="34" charset="0"/>
              <a:buChar char="•"/>
            </a:pPr>
            <a:r>
              <a:rPr lang="fr-FR" sz="1400" b="1" dirty="0"/>
              <a:t>Marie-Josée Dubois</a:t>
            </a:r>
            <a:r>
              <a:rPr lang="fr-FR" sz="1400" dirty="0"/>
              <a:t>, M. Ed. en évaluation des compétences, </a:t>
            </a:r>
            <a:br>
              <a:rPr lang="fr-FR" sz="1400" dirty="0"/>
            </a:br>
            <a:r>
              <a:rPr lang="fr-FR" sz="1400" dirty="0"/>
              <a:t>chargée de cours, Université de Montréal</a:t>
            </a:r>
          </a:p>
          <a:p>
            <a:pPr marL="351450" indent="-171450">
              <a:lnSpc>
                <a:spcPct val="100000"/>
              </a:lnSpc>
              <a:buClr>
                <a:srgbClr val="FFC000"/>
              </a:buClr>
              <a:buFont typeface="Arial" panose="020B0604020202020204" pitchFamily="34" charset="0"/>
              <a:buChar char="•"/>
            </a:pPr>
            <a:r>
              <a:rPr lang="fr-FR" sz="1400" b="1" dirty="0"/>
              <a:t>Marie-Ève Dupuis</a:t>
            </a:r>
            <a:r>
              <a:rPr lang="fr-FR" sz="1400" dirty="0"/>
              <a:t>, orthopédagogue, 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Avec la participation de :</a:t>
            </a:r>
          </a:p>
          <a:p>
            <a:pPr marL="351450" indent="-171450">
              <a:lnSpc>
                <a:spcPct val="100000"/>
              </a:lnSpc>
              <a:buClr>
                <a:srgbClr val="FFC000"/>
              </a:buClr>
              <a:buFont typeface="Arial" panose="020B0604020202020204" pitchFamily="34" charset="0"/>
              <a:buChar char="•"/>
            </a:pPr>
            <a:r>
              <a:rPr lang="fr-FR" sz="1400" b="1" dirty="0"/>
              <a:t>Myriam </a:t>
            </a:r>
            <a:r>
              <a:rPr lang="fr-FR" sz="1400" b="1" dirty="0" err="1"/>
              <a:t>Girouard</a:t>
            </a:r>
            <a:r>
              <a:rPr lang="fr-FR" sz="1400" b="1" dirty="0"/>
              <a:t>-Gagné</a:t>
            </a:r>
            <a:r>
              <a:rPr lang="fr-FR" sz="1400" dirty="0"/>
              <a:t>, doctorante en évaluation des apprentissages </a:t>
            </a:r>
            <a:br>
              <a:rPr lang="fr-FR" sz="1400" dirty="0"/>
            </a:br>
            <a:r>
              <a:rPr lang="fr-FR" sz="1400" dirty="0"/>
              <a:t>et conseillère pédagogique, Université de Montréal</a:t>
            </a:r>
          </a:p>
          <a:p>
            <a:pPr marL="351450" indent="-171450">
              <a:lnSpc>
                <a:spcPct val="100000"/>
              </a:lnSpc>
              <a:buClr>
                <a:srgbClr val="FFC000"/>
              </a:buClr>
              <a:buFont typeface="Arial" panose="020B0604020202020204" pitchFamily="34" charset="0"/>
              <a:buChar char="•"/>
            </a:pPr>
            <a:r>
              <a:rPr lang="fr-FR" sz="1400" b="1" dirty="0"/>
              <a:t>Marie-Aimée Lamarche</a:t>
            </a:r>
            <a:r>
              <a:rPr lang="fr-FR" sz="1400" dirty="0"/>
              <a:t>, Ph. D. en évaluation des apprentissages, </a:t>
            </a:r>
            <a:br>
              <a:rPr lang="fr-FR" sz="1400" dirty="0"/>
            </a:br>
            <a:r>
              <a:rPr lang="fr-FR" sz="1400" dirty="0"/>
              <a:t>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buClr>
                <a:srgbClr val="FFC000"/>
              </a:buClr>
              <a:buFont typeface="Arial" panose="020B0604020202020204" pitchFamily="34" charset="0"/>
              <a:buChar char="•"/>
            </a:pPr>
            <a:r>
              <a:rPr lang="fr-FR" sz="1400" b="1" dirty="0"/>
              <a:t>Micheline-Joanne Durand</a:t>
            </a:r>
            <a:r>
              <a:rPr lang="fr-FR" sz="1400" dirty="0"/>
              <a:t>, Ph. D., professeure titulaire, Université </a:t>
            </a:r>
            <a:br>
              <a:rPr lang="fr-FR" sz="1400" dirty="0"/>
            </a:br>
            <a:r>
              <a:rPr lang="fr-FR" sz="1400" dirty="0"/>
              <a:t>de Montréal, référent CS programme APPRENDRE</a:t>
            </a:r>
          </a:p>
          <a:p>
            <a:pPr marL="351450" indent="-171450">
              <a:lnSpc>
                <a:spcPct val="100000"/>
              </a:lnSpc>
              <a:buClr>
                <a:srgbClr val="FFC000"/>
              </a:buClr>
              <a:buFont typeface="Arial" panose="020B0604020202020204" pitchFamily="34" charset="0"/>
              <a:buChar char="•"/>
            </a:pPr>
            <a:r>
              <a:rPr lang="fr-FR" sz="1400" b="1" dirty="0"/>
              <a:t>Pascal Ndinga</a:t>
            </a:r>
            <a:r>
              <a:rPr lang="fr-FR" sz="1400" dirty="0"/>
              <a:t>, Ph. D., professeur, Université du Québec à Montréal, coordonnateur GTE 7</a:t>
            </a:r>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2613319309"/>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0F4C0CA8E5E44FB554DE02B5E095D0" ma:contentTypeVersion="16" ma:contentTypeDescription="Crée un document." ma:contentTypeScope="" ma:versionID="d1345eb37dd9944dc104ae0d0403238c">
  <xsd:schema xmlns:xsd="http://www.w3.org/2001/XMLSchema" xmlns:xs="http://www.w3.org/2001/XMLSchema" xmlns:p="http://schemas.microsoft.com/office/2006/metadata/properties" xmlns:ns2="d18f40b1-0b87-438a-a1e5-eed12ac5ddb9" xmlns:ns3="cbd99da5-be2c-4df4-a3aa-a2c39885a642" xmlns:ns4="e3c94543-904b-4cfb-a34f-6f8386c685b3" targetNamespace="http://schemas.microsoft.com/office/2006/metadata/properties" ma:root="true" ma:fieldsID="f652e2f12f7f2d893e177f87b769156e" ns2:_="" ns3:_="" ns4:_="">
    <xsd:import namespace="d18f40b1-0b87-438a-a1e5-eed12ac5ddb9"/>
    <xsd:import namespace="cbd99da5-be2c-4df4-a3aa-a2c39885a642"/>
    <xsd:import namespace="e3c94543-904b-4cfb-a34f-6f8386c685b3"/>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8f40b1-0b87-438a-a1e5-eed12ac5d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29a13ef7-c7d7-4002-a890-fdda62768386"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d99da5-be2c-4df4-a3aa-a2c39885a642"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3c94543-904b-4cfb-a34f-6f8386c685b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c83f408f-28f4-478d-b13f-43b43ddf702e}" ma:internalName="TaxCatchAll" ma:showField="CatchAllData" ma:web="a72e391e-6a7e-4a78-9109-da3d1b8b6f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F70AB9-E436-4A6D-A2FE-6A4AE7732814}"/>
</file>

<file path=customXml/itemProps2.xml><?xml version="1.0" encoding="utf-8"?>
<ds:datastoreItem xmlns:ds="http://schemas.openxmlformats.org/officeDocument/2006/customXml" ds:itemID="{B1BC680D-EDD8-4A27-92E5-15BE66C586FD}"/>
</file>

<file path=docProps/app.xml><?xml version="1.0" encoding="utf-8"?>
<Properties xmlns="http://schemas.openxmlformats.org/officeDocument/2006/extended-properties" xmlns:vt="http://schemas.openxmlformats.org/officeDocument/2006/docPropsVTypes">
  <TotalTime>17983</TotalTime>
  <Words>1477</Words>
  <Application>Microsoft Macintosh PowerPoint</Application>
  <PresentationFormat>Grand écran</PresentationFormat>
  <Paragraphs>158</Paragraphs>
  <Slides>15</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15</vt:i4>
      </vt:variant>
    </vt:vector>
  </HeadingPairs>
  <TitlesOfParts>
    <vt:vector size="24" baseType="lpstr">
      <vt:lpstr>Borel</vt:lpstr>
      <vt:lpstr>Calibri</vt:lpstr>
      <vt:lpstr>Noto Sans Medium</vt:lpstr>
      <vt:lpstr>Wingdings</vt:lpstr>
      <vt:lpstr>Arial</vt:lpstr>
      <vt:lpstr>Noto Sans</vt:lpstr>
      <vt:lpstr>Noto Sans ExtraBold</vt:lpstr>
      <vt:lpstr>Noto Sans SemiBold</vt:lpstr>
      <vt:lpstr>Thème Office</vt:lpstr>
      <vt:lpstr>Présentation PowerPoint</vt:lpstr>
      <vt:lpstr>Présentation PowerPoint</vt:lpstr>
      <vt:lpstr>Intentions et objectifs</vt:lpstr>
      <vt:lpstr>Structure de la formation</vt:lpstr>
      <vt:lpstr>Activités de réalisation</vt:lpstr>
      <vt:lpstr>Activité 4 Quel type d’annotation ?</vt:lpstr>
      <vt:lpstr>Présentation PowerPoint</vt:lpstr>
      <vt:lpstr>Activité 5 L’annotation d’une production écrite</vt:lpstr>
      <vt:lpstr>Présentation PowerPoint</vt:lpstr>
      <vt:lpstr>Présentation PowerPoint</vt:lpstr>
      <vt:lpstr>Présentation PowerPoint</vt:lpstr>
      <vt:lpstr>Activité 6 Banque d’annotations</vt:lpstr>
      <vt:lpstr>Présentation PowerPoint</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Alexandre Lourdel</cp:lastModifiedBy>
  <cp:revision>160</cp:revision>
  <dcterms:created xsi:type="dcterms:W3CDTF">2022-10-03T18:36:32Z</dcterms:created>
  <dcterms:modified xsi:type="dcterms:W3CDTF">2024-05-21T12:01:54Z</dcterms:modified>
</cp:coreProperties>
</file>