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3"/>
  </p:sldMasterIdLst>
  <p:notesMasterIdLst>
    <p:notesMasterId r:id="rId26"/>
  </p:notesMasterIdLst>
  <p:handoutMasterIdLst>
    <p:handoutMasterId r:id="rId27"/>
  </p:handoutMasterIdLst>
  <p:sldIdLst>
    <p:sldId id="256" r:id="rId4"/>
    <p:sldId id="257" r:id="rId5"/>
    <p:sldId id="258" r:id="rId6"/>
    <p:sldId id="259" r:id="rId7"/>
    <p:sldId id="260" r:id="rId8"/>
    <p:sldId id="261" r:id="rId9"/>
    <p:sldId id="264" r:id="rId10"/>
    <p:sldId id="265" r:id="rId11"/>
    <p:sldId id="262"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embeddedFontLst>
    <p:embeddedFont>
      <p:font typeface="Noto Sans" panose="020B0502040504020204" pitchFamily="34" charset="0"/>
      <p:regular r:id="rId28"/>
      <p:bold r:id="rId29"/>
      <p:italic r:id="rId30"/>
      <p:boldItalic r:id="rId31"/>
    </p:embeddedFont>
    <p:embeddedFont>
      <p:font typeface="Noto Sans ExtraBold" panose="020B0902040504020204" pitchFamily="34" charset="0"/>
      <p:bold r:id="rId32"/>
      <p:italic r:id="rId33"/>
      <p:boldItalic r:id="rId34"/>
    </p:embeddedFont>
    <p:embeddedFont>
      <p:font typeface="Noto Sans Medium" panose="020B0602040504020204" pitchFamily="34" charset="0"/>
      <p:regular r:id="rId35"/>
      <p:italic r:id="rId36"/>
    </p:embeddedFont>
    <p:embeddedFont>
      <p:font typeface="Noto Sans SemiBold" panose="020B0702040504020204" pitchFamily="34" charset="0"/>
      <p:regular r:id="rId37"/>
      <p:bold r:id="rId38"/>
      <p:italic r:id="rId39"/>
      <p:boldItalic r:id="rId4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3772"/>
    <a:srgbClr val="381043"/>
    <a:srgbClr val="86299F"/>
    <a:srgbClr val="6F2693"/>
    <a:srgbClr val="7C2594"/>
    <a:srgbClr val="7F5891"/>
    <a:srgbClr val="942FB0"/>
    <a:srgbClr val="621D75"/>
    <a:srgbClr val="AA52C5"/>
    <a:srgbClr val="FFF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70" autoAdjust="0"/>
    <p:restoredTop sz="90825" autoAdjust="0"/>
  </p:normalViewPr>
  <p:slideViewPr>
    <p:cSldViewPr snapToGrid="0">
      <p:cViewPr varScale="1">
        <p:scale>
          <a:sx n="92" d="100"/>
          <a:sy n="92" d="100"/>
        </p:scale>
        <p:origin x="1640"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9" Type="http://schemas.openxmlformats.org/officeDocument/2006/relationships/font" Target="fonts/font12.fntdata"/><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C8B3E8-8405-4B85-8AAB-9E22C140E82F}"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C9B58C7A-528B-4C2F-8024-D56EDC2A4CE2}">
      <dgm:prSet custT="1"/>
      <dgm:spPr>
        <a:solidFill>
          <a:schemeClr val="accent3">
            <a:alpha val="71301"/>
          </a:schemeClr>
        </a:solidFill>
        <a:ln>
          <a:noFill/>
        </a:ln>
        <a:effectLst/>
      </dgm:spPr>
      <dgm:t>
        <a:bodyPr lIns="180000" tIns="180000" rIns="180000" bIns="180000"/>
        <a:lstStyle/>
        <a:p>
          <a:pPr algn="ctr"/>
          <a:r>
            <a:rPr lang="fr-CA" sz="2000" dirty="0">
              <a:latin typeface="Noto Sans" panose="020B0502040504020204" pitchFamily="34"/>
              <a:ea typeface="Noto Sans" panose="020B0502040504020204" pitchFamily="34"/>
              <a:cs typeface="Noto Sans" panose="020B0502040504020204" pitchFamily="34"/>
            </a:rPr>
            <a:t>Selon Durand et Chouinard (2012)</a:t>
          </a:r>
          <a:r>
            <a:rPr lang="fr-CA" sz="2000" b="1" dirty="0">
              <a:latin typeface="Noto Sans" panose="020B0502040504020204" pitchFamily="34"/>
              <a:ea typeface="Noto Sans" panose="020B0502040504020204" pitchFamily="34"/>
              <a:cs typeface="Noto Sans" panose="020B0502040504020204" pitchFamily="34"/>
            </a:rPr>
            <a:t>, </a:t>
          </a:r>
          <a:br>
            <a:rPr lang="fr-CA" sz="2000" b="1"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la correction varie en fonction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du correcteur.</a:t>
          </a:r>
          <a:endParaRPr lang="en-US" sz="2000" dirty="0">
            <a:latin typeface="Noto Sans" panose="020B0502040504020204" pitchFamily="34"/>
            <a:ea typeface="Noto Sans" panose="020B0502040504020204" pitchFamily="34"/>
            <a:cs typeface="Noto Sans" panose="020B0502040504020204" pitchFamily="34"/>
          </a:endParaRPr>
        </a:p>
      </dgm:t>
    </dgm:pt>
    <dgm:pt modelId="{56CDF331-13D6-441B-91E2-A50E85B0BF83}" type="parTrans" cxnId="{57B8F677-9425-451D-82DA-47E51B6001A8}">
      <dgm:prSet/>
      <dgm:spPr/>
      <dgm:t>
        <a:bodyPr/>
        <a:lstStyle/>
        <a:p>
          <a:endParaRPr lang="en-US"/>
        </a:p>
      </dgm:t>
    </dgm:pt>
    <dgm:pt modelId="{28093166-A027-412E-9D6D-6C1780C812D1}" type="sibTrans" cxnId="{57B8F677-9425-451D-82DA-47E51B6001A8}">
      <dgm:prSet/>
      <dgm:spPr>
        <a:solidFill>
          <a:schemeClr val="accent3">
            <a:alpha val="13736"/>
          </a:schemeClr>
        </a:solidFill>
      </dgm:spPr>
      <dgm:t>
        <a:bodyPr/>
        <a:lstStyle/>
        <a:p>
          <a:endParaRPr lang="en-US"/>
        </a:p>
      </dgm:t>
    </dgm:pt>
    <dgm:pt modelId="{3E9B06A5-AA1B-403D-8F1E-4920F01AD8FB}">
      <dgm:prSet custT="1"/>
      <dgm:spPr>
        <a:solidFill>
          <a:schemeClr val="accent3">
            <a:alpha val="70735"/>
          </a:schemeClr>
        </a:solidFill>
        <a:ln>
          <a:noFill/>
        </a:ln>
      </dgm:spPr>
      <dgm:t>
        <a:bodyPr lIns="180000" tIns="180000" rIns="180000" bIns="180000"/>
        <a:lstStyle/>
        <a:p>
          <a:pPr marL="0">
            <a:spcAft>
              <a:spcPts val="0"/>
            </a:spcAft>
          </a:pPr>
          <a:r>
            <a:rPr lang="fr-CA" sz="1600" dirty="0">
              <a:latin typeface="Noto Sans" panose="020B0502040504020204" pitchFamily="34"/>
              <a:ea typeface="Noto Sans" panose="020B0502040504020204" pitchFamily="34"/>
              <a:cs typeface="Noto Sans" panose="020B0502040504020204" pitchFamily="34"/>
            </a:rPr>
            <a:t>Chacune de ces formes de correction englobe différents types :</a:t>
          </a:r>
          <a:endParaRPr lang="en-US" sz="1600" dirty="0">
            <a:latin typeface="Noto Sans" panose="020B0502040504020204" pitchFamily="34"/>
            <a:ea typeface="Noto Sans" panose="020B0502040504020204" pitchFamily="34"/>
            <a:cs typeface="Noto Sans" panose="020B0502040504020204" pitchFamily="34"/>
          </a:endParaRPr>
        </a:p>
      </dgm:t>
    </dgm:pt>
    <dgm:pt modelId="{E520B9CC-C762-49D2-A4C9-876C15221074}" type="parTrans" cxnId="{070BAD33-8AA1-4DAD-BE4F-3C56C8466CD9}">
      <dgm:prSet/>
      <dgm:spPr/>
      <dgm:t>
        <a:bodyPr/>
        <a:lstStyle/>
        <a:p>
          <a:endParaRPr lang="en-US"/>
        </a:p>
      </dgm:t>
    </dgm:pt>
    <dgm:pt modelId="{223C3AD8-3BAA-493E-B1DC-DEB77540EC94}" type="sibTrans" cxnId="{070BAD33-8AA1-4DAD-BE4F-3C56C8466CD9}">
      <dgm:prSet/>
      <dgm:spPr/>
      <dgm:t>
        <a:bodyPr/>
        <a:lstStyle/>
        <a:p>
          <a:endParaRPr lang="en-US"/>
        </a:p>
      </dgm:t>
    </dgm:pt>
    <dgm:pt modelId="{E0B5B4C1-60C6-496C-BA10-B2645D4998E3}">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l’enseignant </a:t>
          </a:r>
          <a:endParaRPr lang="en-US" sz="1600" b="0" dirty="0">
            <a:latin typeface="Noto Sans" panose="020B0502040504020204" pitchFamily="34"/>
            <a:ea typeface="Noto Sans" panose="020B0502040504020204" pitchFamily="34"/>
            <a:cs typeface="Noto Sans" panose="020B0502040504020204" pitchFamily="34"/>
          </a:endParaRPr>
        </a:p>
      </dgm:t>
    </dgm:pt>
    <dgm:pt modelId="{4C3B8B58-3C38-41B0-AD9B-695167706B88}" type="parTrans" cxnId="{772DAC5D-4172-4BB1-87E5-322BB0A32CB4}">
      <dgm:prSet/>
      <dgm:spPr/>
      <dgm:t>
        <a:bodyPr/>
        <a:lstStyle/>
        <a:p>
          <a:endParaRPr lang="en-US"/>
        </a:p>
      </dgm:t>
    </dgm:pt>
    <dgm:pt modelId="{7E205D2E-4AF6-4D88-9AA7-115AC8A58472}" type="sibTrans" cxnId="{772DAC5D-4172-4BB1-87E5-322BB0A32CB4}">
      <dgm:prSet/>
      <dgm:spPr/>
      <dgm:t>
        <a:bodyPr/>
        <a:lstStyle/>
        <a:p>
          <a:endParaRPr lang="en-US"/>
        </a:p>
      </dgm:t>
    </dgm:pt>
    <dgm:pt modelId="{5DA88C15-FB0C-462F-A672-96C2E45C6226}">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les pairs</a:t>
          </a:r>
          <a:endParaRPr lang="en-US" sz="1600" b="0" dirty="0">
            <a:latin typeface="Noto Sans" panose="020B0502040504020204" pitchFamily="34"/>
            <a:ea typeface="Noto Sans" panose="020B0502040504020204" pitchFamily="34"/>
            <a:cs typeface="Noto Sans" panose="020B0502040504020204" pitchFamily="34"/>
          </a:endParaRPr>
        </a:p>
      </dgm:t>
    </dgm:pt>
    <dgm:pt modelId="{A02D3600-ECD7-428D-9BFE-7AE8C33776A4}" type="parTrans" cxnId="{857541D9-DCCA-4110-9460-134C64AC92AC}">
      <dgm:prSet/>
      <dgm:spPr/>
      <dgm:t>
        <a:bodyPr/>
        <a:lstStyle/>
        <a:p>
          <a:endParaRPr lang="en-US"/>
        </a:p>
      </dgm:t>
    </dgm:pt>
    <dgm:pt modelId="{BAEECD15-A081-45FE-AD08-586F21791B6C}" type="sibTrans" cxnId="{857541D9-DCCA-4110-9460-134C64AC92AC}">
      <dgm:prSet/>
      <dgm:spPr/>
      <dgm:t>
        <a:bodyPr/>
        <a:lstStyle/>
        <a:p>
          <a:endParaRPr lang="en-US"/>
        </a:p>
      </dgm:t>
    </dgm:pt>
    <dgm:pt modelId="{598D06AE-E85B-4370-A191-BC0B4FE63E82}">
      <dgm:prSet custT="1"/>
      <dgm:spPr>
        <a:solidFill>
          <a:schemeClr val="accent3">
            <a:alpha val="70735"/>
          </a:schemeClr>
        </a:solidFill>
        <a:ln>
          <a:noFill/>
        </a:ln>
      </dgm:spPr>
      <dgm:t>
        <a:bodyPr lIns="180000" tIns="180000" rIns="180000" bIns="180000"/>
        <a:lstStyle/>
        <a:p>
          <a:pPr marL="1080000">
            <a:spcAft>
              <a:spcPct val="15000"/>
            </a:spcAft>
          </a:pPr>
          <a:r>
            <a:rPr lang="fr-CA" sz="1600" b="0" dirty="0">
              <a:latin typeface="Noto Sans" panose="020B0502040504020204" pitchFamily="34"/>
              <a:ea typeface="Noto Sans" panose="020B0502040504020204" pitchFamily="34"/>
              <a:cs typeface="Noto Sans" panose="020B0502040504020204" pitchFamily="34"/>
            </a:rPr>
            <a:t>La correction par l’élève</a:t>
          </a:r>
          <a:endParaRPr lang="en-US" sz="1600" b="0" dirty="0">
            <a:latin typeface="Noto Sans" panose="020B0502040504020204" pitchFamily="34"/>
            <a:ea typeface="Noto Sans" panose="020B0502040504020204" pitchFamily="34"/>
            <a:cs typeface="Noto Sans" panose="020B0502040504020204" pitchFamily="34"/>
          </a:endParaRPr>
        </a:p>
      </dgm:t>
    </dgm:pt>
    <dgm:pt modelId="{708B72B8-A398-4070-93AD-A78A83891670}" type="parTrans" cxnId="{56F3B6B8-A429-439D-8B33-7387597D4A1B}">
      <dgm:prSet/>
      <dgm:spPr/>
      <dgm:t>
        <a:bodyPr/>
        <a:lstStyle/>
        <a:p>
          <a:endParaRPr lang="en-US"/>
        </a:p>
      </dgm:t>
    </dgm:pt>
    <dgm:pt modelId="{C9D471C7-3611-4CEE-A4B5-981BECEC02A6}" type="sibTrans" cxnId="{56F3B6B8-A429-439D-8B33-7387597D4A1B}">
      <dgm:prSet/>
      <dgm:spPr/>
      <dgm:t>
        <a:bodyPr/>
        <a:lstStyle/>
        <a:p>
          <a:endParaRPr lang="en-US"/>
        </a:p>
      </dgm:t>
    </dgm:pt>
    <dgm:pt modelId="{B2BAB5A0-C5C7-2B44-A762-27FBF803EB2E}" type="pres">
      <dgm:prSet presAssocID="{22C8B3E8-8405-4B85-8AAB-9E22C140E82F}" presName="linearFlow" presStyleCnt="0">
        <dgm:presLayoutVars>
          <dgm:resizeHandles val="exact"/>
        </dgm:presLayoutVars>
      </dgm:prSet>
      <dgm:spPr/>
    </dgm:pt>
    <dgm:pt modelId="{A070FBD3-D1EA-9141-AD5F-D8BA1C04D317}" type="pres">
      <dgm:prSet presAssocID="{C9B58C7A-528B-4C2F-8024-D56EDC2A4CE2}" presName="node" presStyleLbl="node1" presStyleIdx="0" presStyleCnt="2">
        <dgm:presLayoutVars>
          <dgm:bulletEnabled val="1"/>
        </dgm:presLayoutVars>
      </dgm:prSet>
      <dgm:spPr/>
    </dgm:pt>
    <dgm:pt modelId="{9F258F74-B1C2-5C47-B35A-51B428F5E020}" type="pres">
      <dgm:prSet presAssocID="{28093166-A027-412E-9D6D-6C1780C812D1}" presName="sibTrans" presStyleLbl="sibTrans2D1" presStyleIdx="0" presStyleCnt="1"/>
      <dgm:spPr/>
    </dgm:pt>
    <dgm:pt modelId="{7BFAB9BE-F3ED-BA46-A279-329290CB2470}" type="pres">
      <dgm:prSet presAssocID="{28093166-A027-412E-9D6D-6C1780C812D1}" presName="connectorText" presStyleLbl="sibTrans2D1" presStyleIdx="0" presStyleCnt="1"/>
      <dgm:spPr/>
    </dgm:pt>
    <dgm:pt modelId="{5E1A82F3-CAAD-E840-8A5E-D4538B64BD3E}" type="pres">
      <dgm:prSet presAssocID="{3E9B06A5-AA1B-403D-8F1E-4920F01AD8FB}" presName="node" presStyleLbl="node1" presStyleIdx="1" presStyleCnt="2">
        <dgm:presLayoutVars>
          <dgm:bulletEnabled val="1"/>
        </dgm:presLayoutVars>
      </dgm:prSet>
      <dgm:spPr/>
    </dgm:pt>
  </dgm:ptLst>
  <dgm:cxnLst>
    <dgm:cxn modelId="{83E7ED1E-4288-C941-A425-55B0105B20EB}" type="presOf" srcId="{22C8B3E8-8405-4B85-8AAB-9E22C140E82F}" destId="{B2BAB5A0-C5C7-2B44-A762-27FBF803EB2E}" srcOrd="0" destOrd="0" presId="urn:microsoft.com/office/officeart/2005/8/layout/process2"/>
    <dgm:cxn modelId="{070BAD33-8AA1-4DAD-BE4F-3C56C8466CD9}" srcId="{22C8B3E8-8405-4B85-8AAB-9E22C140E82F}" destId="{3E9B06A5-AA1B-403D-8F1E-4920F01AD8FB}" srcOrd="1" destOrd="0" parTransId="{E520B9CC-C762-49D2-A4C9-876C15221074}" sibTransId="{223C3AD8-3BAA-493E-B1DC-DEB77540EC94}"/>
    <dgm:cxn modelId="{B48C7E3B-F8EF-BD4A-92C7-D84381F1AFA7}" type="presOf" srcId="{E0B5B4C1-60C6-496C-BA10-B2645D4998E3}" destId="{5E1A82F3-CAAD-E840-8A5E-D4538B64BD3E}" srcOrd="0" destOrd="1" presId="urn:microsoft.com/office/officeart/2005/8/layout/process2"/>
    <dgm:cxn modelId="{772DAC5D-4172-4BB1-87E5-322BB0A32CB4}" srcId="{3E9B06A5-AA1B-403D-8F1E-4920F01AD8FB}" destId="{E0B5B4C1-60C6-496C-BA10-B2645D4998E3}" srcOrd="0" destOrd="0" parTransId="{4C3B8B58-3C38-41B0-AD9B-695167706B88}" sibTransId="{7E205D2E-4AF6-4D88-9AA7-115AC8A58472}"/>
    <dgm:cxn modelId="{57B8F677-9425-451D-82DA-47E51B6001A8}" srcId="{22C8B3E8-8405-4B85-8AAB-9E22C140E82F}" destId="{C9B58C7A-528B-4C2F-8024-D56EDC2A4CE2}" srcOrd="0" destOrd="0" parTransId="{56CDF331-13D6-441B-91E2-A50E85B0BF83}" sibTransId="{28093166-A027-412E-9D6D-6C1780C812D1}"/>
    <dgm:cxn modelId="{52736689-3AA6-CA49-9D53-85545A908768}" type="presOf" srcId="{3E9B06A5-AA1B-403D-8F1E-4920F01AD8FB}" destId="{5E1A82F3-CAAD-E840-8A5E-D4538B64BD3E}" srcOrd="0" destOrd="0" presId="urn:microsoft.com/office/officeart/2005/8/layout/process2"/>
    <dgm:cxn modelId="{598CE18F-1158-4545-B4F4-B3C6B6E6A169}" type="presOf" srcId="{598D06AE-E85B-4370-A191-BC0B4FE63E82}" destId="{5E1A82F3-CAAD-E840-8A5E-D4538B64BD3E}" srcOrd="0" destOrd="3" presId="urn:microsoft.com/office/officeart/2005/8/layout/process2"/>
    <dgm:cxn modelId="{0D49739D-A0B3-7B42-9AA0-06ABE6D36F7D}" type="presOf" srcId="{5DA88C15-FB0C-462F-A672-96C2E45C6226}" destId="{5E1A82F3-CAAD-E840-8A5E-D4538B64BD3E}" srcOrd="0" destOrd="2" presId="urn:microsoft.com/office/officeart/2005/8/layout/process2"/>
    <dgm:cxn modelId="{E1D99DA2-5DC8-1945-B07C-3C20E858EA8B}" type="presOf" srcId="{28093166-A027-412E-9D6D-6C1780C812D1}" destId="{7BFAB9BE-F3ED-BA46-A279-329290CB2470}" srcOrd="1" destOrd="0" presId="urn:microsoft.com/office/officeart/2005/8/layout/process2"/>
    <dgm:cxn modelId="{56F3B6B8-A429-439D-8B33-7387597D4A1B}" srcId="{3E9B06A5-AA1B-403D-8F1E-4920F01AD8FB}" destId="{598D06AE-E85B-4370-A191-BC0B4FE63E82}" srcOrd="2" destOrd="0" parTransId="{708B72B8-A398-4070-93AD-A78A83891670}" sibTransId="{C9D471C7-3611-4CEE-A4B5-981BECEC02A6}"/>
    <dgm:cxn modelId="{22A080C3-BC97-804B-8804-AB671C6FCF89}" type="presOf" srcId="{C9B58C7A-528B-4C2F-8024-D56EDC2A4CE2}" destId="{A070FBD3-D1EA-9141-AD5F-D8BA1C04D317}" srcOrd="0" destOrd="0" presId="urn:microsoft.com/office/officeart/2005/8/layout/process2"/>
    <dgm:cxn modelId="{857541D9-DCCA-4110-9460-134C64AC92AC}" srcId="{3E9B06A5-AA1B-403D-8F1E-4920F01AD8FB}" destId="{5DA88C15-FB0C-462F-A672-96C2E45C6226}" srcOrd="1" destOrd="0" parTransId="{A02D3600-ECD7-428D-9BFE-7AE8C33776A4}" sibTransId="{BAEECD15-A081-45FE-AD08-586F21791B6C}"/>
    <dgm:cxn modelId="{E33D01FE-0C50-EE4E-9307-EA016F0B1D16}" type="presOf" srcId="{28093166-A027-412E-9D6D-6C1780C812D1}" destId="{9F258F74-B1C2-5C47-B35A-51B428F5E020}" srcOrd="0" destOrd="0" presId="urn:microsoft.com/office/officeart/2005/8/layout/process2"/>
    <dgm:cxn modelId="{3447812A-7EFF-B341-9110-44C4E6373FF4}" type="presParOf" srcId="{B2BAB5A0-C5C7-2B44-A762-27FBF803EB2E}" destId="{A070FBD3-D1EA-9141-AD5F-D8BA1C04D317}" srcOrd="0" destOrd="0" presId="urn:microsoft.com/office/officeart/2005/8/layout/process2"/>
    <dgm:cxn modelId="{E44551BC-69B8-7842-B7C7-7BFC13162C82}" type="presParOf" srcId="{B2BAB5A0-C5C7-2B44-A762-27FBF803EB2E}" destId="{9F258F74-B1C2-5C47-B35A-51B428F5E020}" srcOrd="1" destOrd="0" presId="urn:microsoft.com/office/officeart/2005/8/layout/process2"/>
    <dgm:cxn modelId="{C4621309-68D1-0540-8477-A06F9FC641D8}" type="presParOf" srcId="{9F258F74-B1C2-5C47-B35A-51B428F5E020}" destId="{7BFAB9BE-F3ED-BA46-A279-329290CB2470}" srcOrd="0" destOrd="0" presId="urn:microsoft.com/office/officeart/2005/8/layout/process2"/>
    <dgm:cxn modelId="{646E9308-044D-EE49-86A1-D1E38AC1652E}" type="presParOf" srcId="{B2BAB5A0-C5C7-2B44-A762-27FBF803EB2E}" destId="{5E1A82F3-CAAD-E840-8A5E-D4538B64BD3E}"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0FBD3-D1EA-9141-AD5F-D8BA1C04D317}">
      <dsp:nvSpPr>
        <dsp:cNvPr id="0" name=""/>
        <dsp:cNvSpPr/>
      </dsp:nvSpPr>
      <dsp:spPr>
        <a:xfrm>
          <a:off x="0" y="2613"/>
          <a:ext cx="5855210" cy="1711275"/>
        </a:xfrm>
        <a:prstGeom prst="roundRect">
          <a:avLst>
            <a:gd name="adj" fmla="val 10000"/>
          </a:avLst>
        </a:prstGeom>
        <a:solidFill>
          <a:schemeClr val="accent3">
            <a:alpha val="71301"/>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ctr" defTabSz="889000">
            <a:lnSpc>
              <a:spcPct val="90000"/>
            </a:lnSpc>
            <a:spcBef>
              <a:spcPct val="0"/>
            </a:spcBef>
            <a:spcAft>
              <a:spcPct val="35000"/>
            </a:spcAft>
            <a:buNone/>
          </a:pPr>
          <a:r>
            <a:rPr lang="fr-CA" sz="2000" kern="1200" dirty="0">
              <a:latin typeface="Noto Sans" panose="020B0502040504020204" pitchFamily="34"/>
              <a:ea typeface="Noto Sans" panose="020B0502040504020204" pitchFamily="34"/>
              <a:cs typeface="Noto Sans" panose="020B0502040504020204" pitchFamily="34"/>
            </a:rPr>
            <a:t>Selon Durand et Chouinard (2012)</a:t>
          </a:r>
          <a:r>
            <a:rPr lang="fr-CA" sz="2000" b="1" kern="1200" dirty="0">
              <a:latin typeface="Noto Sans" panose="020B0502040504020204" pitchFamily="34"/>
              <a:ea typeface="Noto Sans" panose="020B0502040504020204" pitchFamily="34"/>
              <a:cs typeface="Noto Sans" panose="020B0502040504020204" pitchFamily="34"/>
            </a:rPr>
            <a:t>, </a:t>
          </a:r>
          <a:br>
            <a:rPr lang="fr-CA" sz="2000" b="1" kern="1200" dirty="0">
              <a:latin typeface="Noto Sans" panose="020B0502040504020204" pitchFamily="34"/>
              <a:ea typeface="Noto Sans" panose="020B0502040504020204" pitchFamily="34"/>
              <a:cs typeface="Noto Sans" panose="020B0502040504020204" pitchFamily="34"/>
            </a:rPr>
          </a:br>
          <a:r>
            <a:rPr lang="fr-CA" sz="2000" kern="1200" dirty="0">
              <a:latin typeface="Noto Sans" panose="020B0502040504020204" pitchFamily="34"/>
              <a:ea typeface="Noto Sans" panose="020B0502040504020204" pitchFamily="34"/>
              <a:cs typeface="Noto Sans" panose="020B0502040504020204" pitchFamily="34"/>
            </a:rPr>
            <a:t>la correction varie en fonction </a:t>
          </a:r>
          <a:br>
            <a:rPr lang="fr-CA" sz="2000" kern="1200" dirty="0">
              <a:latin typeface="Noto Sans" panose="020B0502040504020204" pitchFamily="34"/>
              <a:ea typeface="Noto Sans" panose="020B0502040504020204" pitchFamily="34"/>
              <a:cs typeface="Noto Sans" panose="020B0502040504020204" pitchFamily="34"/>
            </a:rPr>
          </a:br>
          <a:r>
            <a:rPr lang="fr-CA" sz="2000" kern="1200" dirty="0">
              <a:latin typeface="Noto Sans" panose="020B0502040504020204" pitchFamily="34"/>
              <a:ea typeface="Noto Sans" panose="020B0502040504020204" pitchFamily="34"/>
              <a:cs typeface="Noto Sans" panose="020B0502040504020204" pitchFamily="34"/>
            </a:rPr>
            <a:t>du correcteur.</a:t>
          </a:r>
          <a:endParaRPr lang="en-US" sz="2000" kern="1200" dirty="0">
            <a:latin typeface="Noto Sans" panose="020B0502040504020204" pitchFamily="34"/>
            <a:ea typeface="Noto Sans" panose="020B0502040504020204" pitchFamily="34"/>
            <a:cs typeface="Noto Sans" panose="020B0502040504020204" pitchFamily="34"/>
          </a:endParaRPr>
        </a:p>
      </dsp:txBody>
      <dsp:txXfrm>
        <a:off x="50122" y="52735"/>
        <a:ext cx="5754966" cy="1611031"/>
      </dsp:txXfrm>
    </dsp:sp>
    <dsp:sp modelId="{9F258F74-B1C2-5C47-B35A-51B428F5E020}">
      <dsp:nvSpPr>
        <dsp:cNvPr id="0" name=""/>
        <dsp:cNvSpPr/>
      </dsp:nvSpPr>
      <dsp:spPr>
        <a:xfrm rot="5400000">
          <a:off x="2606740" y="1756671"/>
          <a:ext cx="641728" cy="770074"/>
        </a:xfrm>
        <a:prstGeom prst="rightArrow">
          <a:avLst>
            <a:gd name="adj1" fmla="val 60000"/>
            <a:gd name="adj2" fmla="val 50000"/>
          </a:avLst>
        </a:prstGeom>
        <a:solidFill>
          <a:schemeClr val="accent3">
            <a:alpha val="13736"/>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rot="-5400000">
        <a:off x="2696582" y="1820844"/>
        <a:ext cx="462044" cy="449210"/>
      </dsp:txXfrm>
    </dsp:sp>
    <dsp:sp modelId="{5E1A82F3-CAAD-E840-8A5E-D4538B64BD3E}">
      <dsp:nvSpPr>
        <dsp:cNvPr id="0" name=""/>
        <dsp:cNvSpPr/>
      </dsp:nvSpPr>
      <dsp:spPr>
        <a:xfrm>
          <a:off x="0" y="2569527"/>
          <a:ext cx="5855210" cy="1711275"/>
        </a:xfrm>
        <a:prstGeom prst="roundRect">
          <a:avLst>
            <a:gd name="adj" fmla="val 10000"/>
          </a:avLst>
        </a:prstGeom>
        <a:solidFill>
          <a:schemeClr val="accent3">
            <a:alpha val="70735"/>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l" defTabSz="711200">
            <a:lnSpc>
              <a:spcPct val="90000"/>
            </a:lnSpc>
            <a:spcBef>
              <a:spcPct val="0"/>
            </a:spcBef>
            <a:spcAft>
              <a:spcPts val="0"/>
            </a:spcAft>
            <a:buNone/>
          </a:pPr>
          <a:r>
            <a:rPr lang="fr-CA" sz="1600" kern="1200" dirty="0">
              <a:latin typeface="Noto Sans" panose="020B0502040504020204" pitchFamily="34"/>
              <a:ea typeface="Noto Sans" panose="020B0502040504020204" pitchFamily="34"/>
              <a:cs typeface="Noto Sans" panose="020B0502040504020204" pitchFamily="34"/>
            </a:rPr>
            <a:t>Chacune de ces formes de correction englobe différents types :</a:t>
          </a:r>
          <a:endParaRPr lang="en-US" sz="160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l’enseignant </a:t>
          </a:r>
          <a:endParaRPr lang="en-US" sz="1600" b="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les pairs</a:t>
          </a:r>
          <a:endParaRPr lang="en-US" sz="1600" b="0" kern="1200" dirty="0">
            <a:latin typeface="Noto Sans" panose="020B0502040504020204" pitchFamily="34"/>
            <a:ea typeface="Noto Sans" panose="020B0502040504020204" pitchFamily="34"/>
            <a:cs typeface="Noto Sans" panose="020B0502040504020204" pitchFamily="34"/>
          </a:endParaRPr>
        </a:p>
        <a:p>
          <a:pPr marL="1080000" lvl="1" indent="-171450" algn="l" defTabSz="711200">
            <a:lnSpc>
              <a:spcPct val="90000"/>
            </a:lnSpc>
            <a:spcBef>
              <a:spcPct val="0"/>
            </a:spcBef>
            <a:spcAft>
              <a:spcPct val="15000"/>
            </a:spcAft>
            <a:buChar char="•"/>
          </a:pPr>
          <a:r>
            <a:rPr lang="fr-CA" sz="1600" b="0" kern="1200" dirty="0">
              <a:latin typeface="Noto Sans" panose="020B0502040504020204" pitchFamily="34"/>
              <a:ea typeface="Noto Sans" panose="020B0502040504020204" pitchFamily="34"/>
              <a:cs typeface="Noto Sans" panose="020B0502040504020204" pitchFamily="34"/>
            </a:rPr>
            <a:t>La correction par l’élève</a:t>
          </a:r>
          <a:endParaRPr lang="en-US" sz="1600" b="0" kern="1200" dirty="0">
            <a:latin typeface="Noto Sans" panose="020B0502040504020204" pitchFamily="34"/>
            <a:ea typeface="Noto Sans" panose="020B0502040504020204" pitchFamily="34"/>
            <a:cs typeface="Noto Sans" panose="020B0502040504020204" pitchFamily="34"/>
          </a:endParaRPr>
        </a:p>
      </dsp:txBody>
      <dsp:txXfrm>
        <a:off x="50122" y="2619649"/>
        <a:ext cx="5754966" cy="16110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05/09/2024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05/09/2024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hqprint">
            <a:alphaModFix/>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9905"/>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559496" y="2766221"/>
            <a:ext cx="4536504" cy="1569660"/>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correction,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les annotations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et la remédiation</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5</a:t>
            </a:r>
          </a:p>
        </p:txBody>
      </p:sp>
    </p:spTree>
    <p:extLst>
      <p:ext uri="{BB962C8B-B14F-4D97-AF65-F5344CB8AC3E}">
        <p14:creationId xmlns:p14="http://schemas.microsoft.com/office/powerpoint/2010/main" val="46689272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video" Target="https://www.youtube.com/embed/22XwOXFHYKI?list=PLtQntbd9pKsOUJe7EyTQlHQ6Rx0BOCFm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correspo.ccdmd.qc.ca/wp-content/uploads/2018/10/correspondance-la-correction-dans-tous-ses-etats-lutilisation-dun-code-de-correction-pour-identifier-les-erreurs-de-langue-lequel-choisir-.pdf" TargetMode="Externa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6A1853-9ED2-DE08-7A7E-55F18B0180C7}"/>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4" name="Espace réservé du pied de page 3">
            <a:extLst>
              <a:ext uri="{FF2B5EF4-FFF2-40B4-BE49-F238E27FC236}">
                <a16:creationId xmlns:a16="http://schemas.microsoft.com/office/drawing/2014/main" id="{42C197C3-747D-5DAF-4512-F0E9DF7A1653}"/>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8" name="Titre 7">
            <a:extLst>
              <a:ext uri="{FF2B5EF4-FFF2-40B4-BE49-F238E27FC236}">
                <a16:creationId xmlns:a16="http://schemas.microsoft.com/office/drawing/2014/main" id="{C26911CD-3FAF-0942-FC88-C2D4E980491E}"/>
              </a:ext>
            </a:extLst>
          </p:cNvPr>
          <p:cNvSpPr>
            <a:spLocks noGrp="1"/>
          </p:cNvSpPr>
          <p:nvPr>
            <p:ph type="title"/>
          </p:nvPr>
        </p:nvSpPr>
        <p:spPr/>
        <p:txBody>
          <a:bodyPr/>
          <a:lstStyle/>
          <a:p>
            <a:r>
              <a:rPr lang="fr-FR" dirty="0"/>
              <a:t>Intentions et objectifs</a:t>
            </a:r>
          </a:p>
        </p:txBody>
      </p:sp>
      <p:graphicFrame>
        <p:nvGraphicFramePr>
          <p:cNvPr id="10" name="Tableau 9">
            <a:extLst>
              <a:ext uri="{FF2B5EF4-FFF2-40B4-BE49-F238E27FC236}">
                <a16:creationId xmlns:a16="http://schemas.microsoft.com/office/drawing/2014/main" id="{54E2D92D-FACC-6E56-D00E-B97A5E2A664D}"/>
              </a:ext>
            </a:extLst>
          </p:cNvPr>
          <p:cNvGraphicFramePr>
            <a:graphicFrameLocks noGrp="1"/>
          </p:cNvGraphicFramePr>
          <p:nvPr>
            <p:extLst>
              <p:ext uri="{D42A27DB-BD31-4B8C-83A1-F6EECF244321}">
                <p14:modId xmlns:p14="http://schemas.microsoft.com/office/powerpoint/2010/main" val="2362398468"/>
              </p:ext>
            </p:extLst>
          </p:nvPr>
        </p:nvGraphicFramePr>
        <p:xfrm>
          <a:off x="2563328" y="2347423"/>
          <a:ext cx="7065343" cy="293664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Cerner les différents types de correction.</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Réinvestir la notion de régulation des apprentissages </a:t>
                      </a:r>
                      <a:br>
                        <a:rPr lang="fr-CA" sz="1800" dirty="0">
                          <a:effectLst/>
                        </a:rPr>
                      </a:br>
                      <a:r>
                        <a:rPr lang="fr-CA" sz="1800" dirty="0">
                          <a:effectLst/>
                        </a:rPr>
                        <a:t>dans la formulation d’annotations sur des travaux d’élèves.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Appliquer le processus de correction et les annotations </a:t>
                      </a:r>
                      <a:br>
                        <a:rPr lang="fr-CA" sz="1800" dirty="0">
                          <a:effectLst/>
                        </a:rPr>
                      </a:br>
                      <a:r>
                        <a:rPr lang="fr-CA" sz="1800" dirty="0">
                          <a:effectLst/>
                        </a:rPr>
                        <a:t>dans une production.</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r h="370840">
                <a:tc>
                  <a:txBody>
                    <a:bodyPr/>
                    <a:lstStyle/>
                    <a:p>
                      <a:r>
                        <a:rPr lang="fr-CA" sz="2800" b="1" dirty="0">
                          <a:solidFill>
                            <a:schemeClr val="tx1">
                              <a:lumMod val="50000"/>
                              <a:lumOff val="50000"/>
                            </a:schemeClr>
                          </a:solidFill>
                          <a:effectLst/>
                        </a:rPr>
                        <a:t>O4</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Proposer une remédiation permettant de pallier </a:t>
                      </a:r>
                      <a:br>
                        <a:rPr lang="fr-CA" sz="1800" dirty="0">
                          <a:effectLst/>
                        </a:rPr>
                      </a:br>
                      <a:r>
                        <a:rPr lang="fr-CA" sz="1800" dirty="0">
                          <a:effectLst/>
                        </a:rPr>
                        <a:t>les difficultés rencontrées.</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90103969"/>
                  </a:ext>
                </a:extLst>
              </a:tr>
            </a:tbl>
          </a:graphicData>
        </a:graphic>
      </p:graphicFrame>
    </p:spTree>
    <p:extLst>
      <p:ext uri="{BB962C8B-B14F-4D97-AF65-F5344CB8AC3E}">
        <p14:creationId xmlns:p14="http://schemas.microsoft.com/office/powerpoint/2010/main" val="273413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142BF24-17FC-9BE7-DBBB-E3074A956501}"/>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4" name="Espace réservé du pied de page 3">
            <a:extLst>
              <a:ext uri="{FF2B5EF4-FFF2-40B4-BE49-F238E27FC236}">
                <a16:creationId xmlns:a16="http://schemas.microsoft.com/office/drawing/2014/main" id="{FED3C939-FB64-C4FA-331F-4B8D99D2040C}"/>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5" name="Titre 4">
            <a:extLst>
              <a:ext uri="{FF2B5EF4-FFF2-40B4-BE49-F238E27FC236}">
                <a16:creationId xmlns:a16="http://schemas.microsoft.com/office/drawing/2014/main" id="{F211B27A-AD8D-33E6-11D4-E67B892A27BB}"/>
              </a:ext>
            </a:extLst>
          </p:cNvPr>
          <p:cNvSpPr>
            <a:spLocks noGrp="1"/>
          </p:cNvSpPr>
          <p:nvPr>
            <p:ph type="title"/>
          </p:nvPr>
        </p:nvSpPr>
        <p:spPr/>
        <p:txBody>
          <a:bodyPr/>
          <a:lstStyle/>
          <a:p>
            <a:r>
              <a:rPr lang="fr-FR" dirty="0"/>
              <a:t>Structure de la formation</a:t>
            </a:r>
          </a:p>
        </p:txBody>
      </p:sp>
      <p:sp>
        <p:nvSpPr>
          <p:cNvPr id="6" name="Rectangle : coins arrondis 5">
            <a:extLst>
              <a:ext uri="{FF2B5EF4-FFF2-40B4-BE49-F238E27FC236}">
                <a16:creationId xmlns:a16="http://schemas.microsoft.com/office/drawing/2014/main" id="{7D948443-09D3-188C-7F23-B13F987B2059}"/>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0" indent="0" algn="ctr">
              <a:spcBef>
                <a:spcPts val="600"/>
              </a:spcBef>
              <a:spcAft>
                <a:spcPts val="600"/>
              </a:spcAft>
              <a:buFont typeface="Arial" panose="020B0604020202020204" pitchFamily="34" charset="0"/>
              <a:buNone/>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correction </a:t>
            </a:r>
          </a:p>
          <a:p>
            <a:pPr marL="537750" indent="-177750">
              <a:buFont typeface="Arial" panose="020B0604020202020204" pitchFamily="34" charset="0"/>
              <a:buChar cha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537750" indent="-177750">
              <a:buFont typeface="Arial" panose="020B0604020202020204" pitchFamily="34" charset="0"/>
              <a:buChar cha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correction d’une production écrite</a:t>
            </a:r>
          </a:p>
          <a:p>
            <a:pPr marL="537750" marR="0" lvl="0" indent="-177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Quel type de correction</a:t>
            </a:r>
            <a:r>
              <a:rPr lang="fr-CA" sz="1200" b="0" kern="1200" baseline="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endParaRPr lang="fr-CA" sz="1200" b="0"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Rectangle : coins arrondis 6">
            <a:extLst>
              <a:ext uri="{FF2B5EF4-FFF2-40B4-BE49-F238E27FC236}">
                <a16:creationId xmlns:a16="http://schemas.microsoft.com/office/drawing/2014/main" id="{9B4FB815-C989-0797-4AEC-D2C3BA35976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Les annotations</a:t>
            </a:r>
          </a:p>
        </p:txBody>
      </p:sp>
      <p:sp>
        <p:nvSpPr>
          <p:cNvPr id="8" name="Rectangle : coins arrondis 7">
            <a:extLst>
              <a:ext uri="{FF2B5EF4-FFF2-40B4-BE49-F238E27FC236}">
                <a16:creationId xmlns:a16="http://schemas.microsoft.com/office/drawing/2014/main" id="{AAA4439C-1409-C773-92AE-BDCE45A19B6C}"/>
              </a:ext>
            </a:extLst>
          </p:cNvPr>
          <p:cNvSpPr/>
          <p:nvPr/>
        </p:nvSpPr>
        <p:spPr>
          <a:xfrm>
            <a:off x="7906327"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600" b="1" i="0" u="none" strike="noStrike" kern="1200" cap="none" spc="0" normalizeH="0" baseline="0" noProof="0" dirty="0">
                <a:ln>
                  <a:noFill/>
                </a:ln>
                <a:solidFill>
                  <a:srgbClr val="FFFFFF">
                    <a:lumMod val="75000"/>
                  </a:srgbClr>
                </a:solidFill>
                <a:effectLst/>
                <a:uLnTx/>
                <a:uFillTx/>
                <a:latin typeface="Noto Sans" panose="020B0502040504020204" pitchFamily="34" charset="0"/>
                <a:ea typeface="Noto Sans" panose="020B0502040504020204" pitchFamily="34" charset="0"/>
                <a:cs typeface="Noto Sans" panose="020B0502040504020204" pitchFamily="34" charset="0"/>
              </a:rPr>
              <a:t>3</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Autonomie</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 i</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ntégration des apprentissages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La remédiation</a:t>
            </a:r>
          </a:p>
        </p:txBody>
      </p:sp>
    </p:spTree>
    <p:extLst>
      <p:ext uri="{BB962C8B-B14F-4D97-AF65-F5344CB8AC3E}">
        <p14:creationId xmlns:p14="http://schemas.microsoft.com/office/powerpoint/2010/main" val="231094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F2D3CF-6714-DF7D-CF25-8A58D8F618AA}"/>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4" name="Espace réservé du pied de page 3">
            <a:extLst>
              <a:ext uri="{FF2B5EF4-FFF2-40B4-BE49-F238E27FC236}">
                <a16:creationId xmlns:a16="http://schemas.microsoft.com/office/drawing/2014/main" id="{C570C082-E627-E69E-582E-AA93C4356742}"/>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98DECA9B-0131-A181-2C62-647362D8B593}"/>
              </a:ext>
            </a:extLst>
          </p:cNvPr>
          <p:cNvSpPr>
            <a:spLocks noGrp="1"/>
          </p:cNvSpPr>
          <p:nvPr>
            <p:ph type="title"/>
          </p:nvPr>
        </p:nvSpPr>
        <p:spPr/>
        <p:txBody>
          <a:bodyPr/>
          <a:lstStyle/>
          <a:p>
            <a:r>
              <a:rPr lang="fr-FR" dirty="0"/>
              <a:t>Activités de préparation</a:t>
            </a:r>
          </a:p>
        </p:txBody>
      </p:sp>
      <p:grpSp>
        <p:nvGrpSpPr>
          <p:cNvPr id="6" name="Groupe 5">
            <a:extLst>
              <a:ext uri="{FF2B5EF4-FFF2-40B4-BE49-F238E27FC236}">
                <a16:creationId xmlns:a16="http://schemas.microsoft.com/office/drawing/2014/main" id="{2359CAB8-4B79-335F-EDC0-70998E55777A}"/>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5183E712-CEF9-6563-13F1-82B2C43E3686}"/>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B1020D95-680B-CCC9-7BE1-C180B53676C7}"/>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1</a:t>
              </a:r>
              <a:r>
                <a:rPr lang="fr-CA" sz="2400" b="1" i="0" kern="1200" dirty="0">
                  <a:solidFill>
                    <a:schemeClr val="tx1">
                      <a:lumMod val="50000"/>
                      <a:lumOff val="50000"/>
                    </a:schemeClr>
                  </a:solidFill>
                </a:rPr>
                <a:t> </a:t>
              </a:r>
              <a:br>
                <a:rPr lang="fr-CA" sz="2400" b="1" i="0" kern="1200" dirty="0">
                  <a:solidFill>
                    <a:schemeClr val="tx1"/>
                  </a:solidFill>
                </a:rPr>
              </a:br>
              <a:r>
                <a:rPr lang="fr-CA" sz="2400" b="0" i="0" kern="1200" dirty="0">
                  <a:solidFill>
                    <a:schemeClr val="tx1"/>
                  </a:solidFill>
                </a:rPr>
                <a:t>Mise en situation</a:t>
              </a:r>
              <a:endParaRPr lang="fr-ES" sz="2400" kern="1200" dirty="0">
                <a:solidFill>
                  <a:schemeClr val="tx1"/>
                </a:solidFill>
              </a:endParaRPr>
            </a:p>
          </p:txBody>
        </p:sp>
        <p:sp>
          <p:nvSpPr>
            <p:cNvPr id="9" name="Ellipse 8">
              <a:extLst>
                <a:ext uri="{FF2B5EF4-FFF2-40B4-BE49-F238E27FC236}">
                  <a16:creationId xmlns:a16="http://schemas.microsoft.com/office/drawing/2014/main" id="{B9D405D6-80EE-5A65-5141-DAC7AC6ECC2E}"/>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EC1E0428-6499-C476-6D92-6AFA16AA0012}"/>
                </a:ext>
              </a:extLst>
            </p:cNvPr>
            <p:cNvSpPr/>
            <p:nvPr/>
          </p:nvSpPr>
          <p:spPr>
            <a:xfrm>
              <a:off x="4303103" y="4251446"/>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3200" b="1" i="0" kern="1200" dirty="0">
                  <a:solidFill>
                    <a:schemeClr val="tx1">
                      <a:lumMod val="50000"/>
                      <a:lumOff val="50000"/>
                    </a:schemeClr>
                  </a:solidFill>
                </a:rPr>
                <a:t>Activité 2</a:t>
              </a:r>
              <a:r>
                <a:rPr lang="fr-CA" sz="2400" b="1" i="0" kern="1200" dirty="0">
                  <a:solidFill>
                    <a:schemeClr val="tx1">
                      <a:lumMod val="50000"/>
                      <a:lumOff val="50000"/>
                    </a:schemeClr>
                  </a:solidFill>
                </a:rPr>
                <a:t>  </a:t>
              </a:r>
              <a:br>
                <a:rPr lang="fr-CA" sz="2400" b="1" i="0" kern="1200" dirty="0"/>
              </a:br>
              <a:r>
                <a:rPr lang="en-US" sz="2400" b="0" i="0" kern="1200" dirty="0"/>
                <a:t>La correction </a:t>
              </a:r>
              <a:r>
                <a:rPr lang="en-US" sz="2400" b="0" i="0" kern="1200" dirty="0" err="1"/>
                <a:t>d’une</a:t>
              </a:r>
              <a:r>
                <a:rPr lang="en-US" sz="2400" b="0" i="0" kern="1200" dirty="0"/>
                <a:t> production </a:t>
              </a:r>
              <a:r>
                <a:rPr lang="en-US" sz="2400" b="0" i="0" kern="1200" dirty="0" err="1"/>
                <a:t>écrite</a:t>
              </a:r>
              <a:endParaRPr lang="fr-ES" sz="2400" kern="1200" dirty="0"/>
            </a:p>
          </p:txBody>
        </p:sp>
        <p:sp>
          <p:nvSpPr>
            <p:cNvPr id="11" name="Ellipse 10">
              <a:extLst>
                <a:ext uri="{FF2B5EF4-FFF2-40B4-BE49-F238E27FC236}">
                  <a16:creationId xmlns:a16="http://schemas.microsoft.com/office/drawing/2014/main" id="{5569C3BD-9278-0C53-BBB9-C50F0EA19FDF}"/>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15FB9DE1-A88C-90CC-8AA4-6E00116417E2}"/>
                </a:ext>
              </a:extLst>
            </p:cNvPr>
            <p:cNvSpPr/>
            <p:nvPr/>
          </p:nvSpPr>
          <p:spPr>
            <a:xfrm>
              <a:off x="7338105"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3200" b="1" i="0" kern="1200" dirty="0" err="1">
                  <a:solidFill>
                    <a:schemeClr val="tx1">
                      <a:lumMod val="50000"/>
                      <a:lumOff val="50000"/>
                    </a:schemeClr>
                  </a:solidFill>
                </a:rPr>
                <a:t>Activité</a:t>
              </a:r>
              <a:r>
                <a:rPr lang="en-US" sz="3200" b="1" i="0" kern="1200" dirty="0">
                  <a:solidFill>
                    <a:schemeClr val="tx1">
                      <a:lumMod val="50000"/>
                      <a:lumOff val="50000"/>
                    </a:schemeClr>
                  </a:solidFill>
                </a:rPr>
                <a:t> 3</a:t>
              </a:r>
              <a:r>
                <a:rPr lang="en-US" sz="2400" b="1" i="0" kern="1200" dirty="0">
                  <a:solidFill>
                    <a:schemeClr val="tx1">
                      <a:lumMod val="50000"/>
                      <a:lumOff val="50000"/>
                    </a:schemeClr>
                  </a:solidFill>
                </a:rPr>
                <a:t> </a:t>
              </a:r>
              <a:br>
                <a:rPr lang="en-US" sz="2400" b="1" i="0" kern="1200" dirty="0"/>
              </a:br>
              <a:r>
                <a:rPr lang="en-US" sz="2400" b="0" i="0" kern="1200" dirty="0" err="1"/>
                <a:t>Quel</a:t>
              </a:r>
              <a:r>
                <a:rPr lang="en-US" sz="2400" b="0" i="0" kern="1200" dirty="0"/>
                <a:t> type de correction ?</a:t>
              </a:r>
              <a:endParaRPr lang="fr-ES" sz="2400" kern="1200" dirty="0"/>
            </a:p>
          </p:txBody>
        </p:sp>
        <p:sp>
          <p:nvSpPr>
            <p:cNvPr id="13" name="Ellipse 12">
              <a:extLst>
                <a:ext uri="{FF2B5EF4-FFF2-40B4-BE49-F238E27FC236}">
                  <a16:creationId xmlns:a16="http://schemas.microsoft.com/office/drawing/2014/main" id="{716A7FC8-2C40-D600-AF3D-039D01841D72}"/>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50183180-4F31-D6B0-1643-DD046364F9C7}"/>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ADA44B1F-92D5-287D-7326-957E66EB9F98}"/>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FD609368-7164-A388-F7FD-FDD7CCAF9574}"/>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4000326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625374-82B9-6D33-243A-22A0677B7BF5}"/>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4" name="Espace réservé du pied de page 3">
            <a:extLst>
              <a:ext uri="{FF2B5EF4-FFF2-40B4-BE49-F238E27FC236}">
                <a16:creationId xmlns:a16="http://schemas.microsoft.com/office/drawing/2014/main" id="{86CE1F02-88AF-A979-2011-4172A2AAEDA8}"/>
              </a:ext>
            </a:extLst>
          </p:cNvPr>
          <p:cNvSpPr>
            <a:spLocks noGrp="1"/>
          </p:cNvSpPr>
          <p:nvPr>
            <p:ph type="ftr" sz="quarter" idx="3"/>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5" name="Titre 4">
            <a:extLst>
              <a:ext uri="{FF2B5EF4-FFF2-40B4-BE49-F238E27FC236}">
                <a16:creationId xmlns:a16="http://schemas.microsoft.com/office/drawing/2014/main" id="{B39D14C1-4129-723F-6B21-5A5DE9B7E86E}"/>
              </a:ext>
            </a:extLst>
          </p:cNvPr>
          <p:cNvSpPr>
            <a:spLocks noGrp="1"/>
          </p:cNvSpPr>
          <p:nvPr>
            <p:ph type="title"/>
          </p:nvPr>
        </p:nvSpPr>
        <p:spPr/>
        <p:txBody>
          <a:bodyPr/>
          <a:lstStyle/>
          <a:p>
            <a:r>
              <a:rPr lang="fr-FR" sz="4000">
                <a:solidFill>
                  <a:srgbClr val="FFC000"/>
                </a:solidFill>
              </a:rPr>
              <a:t>Activité 1</a:t>
            </a:r>
            <a:br>
              <a:rPr lang="fr-FR"/>
            </a:br>
            <a:r>
              <a:rPr lang="fr-FR"/>
              <a:t>Mise en situation</a:t>
            </a:r>
          </a:p>
        </p:txBody>
      </p:sp>
      <p:sp>
        <p:nvSpPr>
          <p:cNvPr id="6" name="Espace réservé du contenu 2">
            <a:extLst>
              <a:ext uri="{FF2B5EF4-FFF2-40B4-BE49-F238E27FC236}">
                <a16:creationId xmlns:a16="http://schemas.microsoft.com/office/drawing/2014/main" id="{000DC314-58FC-1101-B48D-12DB27830D07}"/>
              </a:ext>
            </a:extLst>
          </p:cNvPr>
          <p:cNvSpPr>
            <a:spLocks noGrp="1"/>
          </p:cNvSpPr>
          <p:nvPr>
            <p:ph idx="4294967295"/>
          </p:nvPr>
        </p:nvSpPr>
        <p:spPr>
          <a:xfrm>
            <a:off x="5071261" y="4342925"/>
            <a:ext cx="5399896" cy="1279221"/>
          </a:xfrm>
        </p:spPr>
        <p:txBody>
          <a:bodyPr>
            <a:normAutofit/>
          </a:bodyPr>
          <a:lstStyle/>
          <a:p>
            <a:pPr marL="342900" indent="-198900">
              <a:buClr>
                <a:srgbClr val="FFC000"/>
              </a:buClr>
              <a:buFont typeface="Wingdings" pitchFamily="2" charset="2"/>
              <a:buChar char="§"/>
            </a:pPr>
            <a:r>
              <a:rPr lang="fr-CA" sz="1900" dirty="0"/>
              <a:t>Comment procédez-vous pour corriger ?</a:t>
            </a:r>
          </a:p>
          <a:p>
            <a:pPr marL="342900" indent="-198900">
              <a:buClr>
                <a:srgbClr val="FFC000"/>
              </a:buClr>
              <a:buFont typeface="Wingdings" pitchFamily="2" charset="2"/>
              <a:buChar char="§"/>
            </a:pPr>
            <a:r>
              <a:rPr lang="fr-CA" sz="1900" dirty="0"/>
              <a:t>Quelles propositions suggérez-vous </a:t>
            </a:r>
            <a:br>
              <a:rPr lang="fr-CA" sz="1900" dirty="0"/>
            </a:br>
            <a:r>
              <a:rPr lang="fr-CA" sz="1900" dirty="0"/>
              <a:t>pour alléger la tâche ?</a:t>
            </a:r>
          </a:p>
        </p:txBody>
      </p:sp>
      <p:pic>
        <p:nvPicPr>
          <p:cNvPr id="7" name="Média en ligne 8">
            <a:hlinkClick r:id="" action="ppaction://media"/>
            <a:extLst>
              <a:ext uri="{FF2B5EF4-FFF2-40B4-BE49-F238E27FC236}">
                <a16:creationId xmlns:a16="http://schemas.microsoft.com/office/drawing/2014/main" id="{CBD28B68-4684-FB7B-1826-0E3063570236}"/>
              </a:ext>
            </a:extLst>
          </p:cNvPr>
          <p:cNvPicPr>
            <a:picLocks noRot="1" noChangeAspect="1"/>
          </p:cNvPicPr>
          <p:nvPr>
            <a:videoFile r:link="rId1"/>
          </p:nvPr>
        </p:nvPicPr>
        <p:blipFill>
          <a:blip r:embed="rId3"/>
          <a:stretch>
            <a:fillRect/>
          </a:stretch>
        </p:blipFill>
        <p:spPr>
          <a:xfrm>
            <a:off x="5340147" y="1235854"/>
            <a:ext cx="4862125" cy="2746805"/>
          </a:xfrm>
          <a:prstGeom prst="roundRect">
            <a:avLst>
              <a:gd name="adj" fmla="val 4167"/>
            </a:avLst>
          </a:prstGeom>
          <a:solidFill>
            <a:srgbClr val="FFFFFF"/>
          </a:solidFill>
          <a:ln w="76200" cap="sq">
            <a:solidFill>
              <a:srgbClr val="292929"/>
            </a:solidFill>
            <a:miter lim="800000"/>
          </a:ln>
          <a:effectLst>
            <a:reflection blurRad="12700" stA="14348"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58789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354DEB1-BD45-9C19-2F82-4CFC2634A127}"/>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3" name="Espace réservé du pied de page 2">
            <a:extLst>
              <a:ext uri="{FF2B5EF4-FFF2-40B4-BE49-F238E27FC236}">
                <a16:creationId xmlns:a16="http://schemas.microsoft.com/office/drawing/2014/main" id="{CE242FC5-C31F-925C-3CF2-EB76FEDAEC4A}"/>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315A32D4-C1A1-6451-5009-8F3C8C826376}"/>
              </a:ext>
            </a:extLst>
          </p:cNvPr>
          <p:cNvSpPr>
            <a:spLocks noGrp="1"/>
          </p:cNvSpPr>
          <p:nvPr>
            <p:ph type="body" sz="quarter" idx="14"/>
          </p:nvPr>
        </p:nvSpPr>
        <p:spPr>
          <a:xfrm>
            <a:off x="890546" y="1786468"/>
            <a:ext cx="4629192" cy="3421636"/>
          </a:xfrm>
          <a:effectLst/>
        </p:spPr>
        <p:txBody>
          <a:bodyPr/>
          <a:lstStyle/>
          <a:p>
            <a:pPr marL="0" indent="0">
              <a:lnSpc>
                <a:spcPct val="100000"/>
              </a:lnSpc>
              <a:buNone/>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Analyser et questionner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les pratiques ordinaires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enseignants et réfléchir comment les accompagner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à prendre davantage en compte l’activité et les apprentissages des élèves.</a:t>
            </a:r>
            <a:endPar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5" name="Espace réservé du texte 4">
            <a:extLst>
              <a:ext uri="{FF2B5EF4-FFF2-40B4-BE49-F238E27FC236}">
                <a16:creationId xmlns:a16="http://schemas.microsoft.com/office/drawing/2014/main" id="{AEF20B6F-2D09-6C3E-D6B0-425EAD693660}"/>
              </a:ext>
            </a:extLst>
          </p:cNvPr>
          <p:cNvSpPr>
            <a:spLocks noGrp="1"/>
          </p:cNvSpPr>
          <p:nvPr>
            <p:ph type="body" sz="quarter" idx="15"/>
          </p:nvPr>
        </p:nvSpPr>
        <p:spPr>
          <a:xfrm>
            <a:off x="6587068" y="1375576"/>
            <a:ext cx="4909608" cy="4288624"/>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Pour réaliser l’activité </a:t>
            </a:r>
            <a:r>
              <a:rPr kumimoji="0" lang="fr-CA" sz="2000" b="1" i="0" u="none" strike="noStrike" kern="1200" cap="none" spc="0" normalizeH="0" baseline="0" noProof="0" dirty="0">
                <a:ln>
                  <a:noFill/>
                </a:ln>
                <a:solidFill>
                  <a:schemeClr val="accent3"/>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Est-il nécessaire de tout corriger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Sur quoi devrait porter l’évaluation ? </a:t>
            </a:r>
            <a:b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b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Doit-on évaluer tout ce qui est au programme ou seulement ce qui a fait l’objet d’un enseignement explicite et substantiel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Quelle part les observations de l’enseignant jouent-elles dans l’évaluation ? Peuvent-elles contribuer au jugement de l’enseignant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16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Qui devrait corriger ? L’enseignant seul ou bien les élèves peuvent-ils être mis à contribution pour certaines tâches ?</a:t>
            </a:r>
          </a:p>
        </p:txBody>
      </p:sp>
    </p:spTree>
    <p:extLst>
      <p:ext uri="{BB962C8B-B14F-4D97-AF65-F5344CB8AC3E}">
        <p14:creationId xmlns:p14="http://schemas.microsoft.com/office/powerpoint/2010/main" val="174061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52A5CD3-887D-D88B-F429-1A92B02DB29E}"/>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3" name="Espace réservé du pied de page 2">
            <a:extLst>
              <a:ext uri="{FF2B5EF4-FFF2-40B4-BE49-F238E27FC236}">
                <a16:creationId xmlns:a16="http://schemas.microsoft.com/office/drawing/2014/main" id="{C6AFBC79-24FD-5D2B-675B-865F70A7EC9D}"/>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E3023F55-EA56-6DBA-C2E5-52691792CBF6}"/>
              </a:ext>
            </a:extLst>
          </p:cNvPr>
          <p:cNvSpPr>
            <a:spLocks noGrp="1"/>
          </p:cNvSpPr>
          <p:nvPr>
            <p:ph type="title"/>
          </p:nvPr>
        </p:nvSpPr>
        <p:spPr/>
        <p:txBody>
          <a:bodyPr/>
          <a:lstStyle/>
          <a:p>
            <a:r>
              <a:rPr lang="fr-FR" sz="4000" dirty="0">
                <a:solidFill>
                  <a:srgbClr val="FFC000"/>
                </a:solidFill>
              </a:rPr>
              <a:t>Activité 2</a:t>
            </a:r>
            <a:br>
              <a:rPr lang="fr-FR" dirty="0"/>
            </a:br>
            <a:r>
              <a:rPr lang="fr-FR" dirty="0"/>
              <a:t>La correction d’une production écrite</a:t>
            </a:r>
          </a:p>
        </p:txBody>
      </p:sp>
      <p:graphicFrame>
        <p:nvGraphicFramePr>
          <p:cNvPr id="6" name="Tableau 5">
            <a:extLst>
              <a:ext uri="{FF2B5EF4-FFF2-40B4-BE49-F238E27FC236}">
                <a16:creationId xmlns:a16="http://schemas.microsoft.com/office/drawing/2014/main" id="{2EF1C43E-E35E-7FEE-813D-01F5BA3C0DBF}"/>
              </a:ext>
            </a:extLst>
          </p:cNvPr>
          <p:cNvGraphicFramePr>
            <a:graphicFrameLocks noGrp="1"/>
          </p:cNvGraphicFramePr>
          <p:nvPr>
            <p:extLst>
              <p:ext uri="{D42A27DB-BD31-4B8C-83A1-F6EECF244321}">
                <p14:modId xmlns:p14="http://schemas.microsoft.com/office/powerpoint/2010/main" val="739817206"/>
              </p:ext>
            </p:extLst>
          </p:nvPr>
        </p:nvGraphicFramePr>
        <p:xfrm>
          <a:off x="5072151" y="2326562"/>
          <a:ext cx="5665259" cy="2505700"/>
        </p:xfrm>
        <a:graphic>
          <a:graphicData uri="http://schemas.openxmlformats.org/drawingml/2006/table">
            <a:tbl>
              <a:tblPr firstRow="1" bandRow="1">
                <a:tableStyleId>{72833802-FEF1-4C79-8D5D-14CF1EAF98D9}</a:tableStyleId>
              </a:tblPr>
              <a:tblGrid>
                <a:gridCol w="955133">
                  <a:extLst>
                    <a:ext uri="{9D8B030D-6E8A-4147-A177-3AD203B41FA5}">
                      <a16:colId xmlns:a16="http://schemas.microsoft.com/office/drawing/2014/main" val="335123821"/>
                    </a:ext>
                  </a:extLst>
                </a:gridCol>
                <a:gridCol w="4710126">
                  <a:extLst>
                    <a:ext uri="{9D8B030D-6E8A-4147-A177-3AD203B41FA5}">
                      <a16:colId xmlns:a16="http://schemas.microsoft.com/office/drawing/2014/main" val="3942974588"/>
                    </a:ext>
                  </a:extLst>
                </a:gridCol>
              </a:tblGrid>
              <a:tr h="326585">
                <a:tc>
                  <a:txBody>
                    <a:bodyPr/>
                    <a:lstStyle/>
                    <a:p>
                      <a:pPr algn="ctr"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T w="6350" cap="flat" cmpd="sng" algn="ctr">
                      <a:noFill/>
                      <a:prstDash val="solid"/>
                      <a:miter lim="800000"/>
                    </a:lnT>
                    <a:solidFill>
                      <a:srgbClr val="FFC000"/>
                    </a:solidFill>
                  </a:tcPr>
                </a:tc>
                <a:tc>
                  <a:txBody>
                    <a:bodyPr/>
                    <a:lstStyle/>
                    <a:p>
                      <a:pPr algn="l" fontAlgn="t">
                        <a:lnSpc>
                          <a:spcPct val="115000"/>
                        </a:lnSpc>
                        <a:spcBef>
                          <a:spcPts val="0"/>
                        </a:spcBef>
                        <a:spcAft>
                          <a:spcPts val="0"/>
                        </a:spcAft>
                      </a:pPr>
                      <a:r>
                        <a:rPr lang="fr-CA"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Erreur de…</a:t>
                      </a:r>
                      <a:endParaRPr lang="fr-CA" sz="14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T w="6350" cap="flat" cmpd="sng" algn="ctr">
                      <a:noFill/>
                      <a:prstDash val="solid"/>
                      <a:miter lim="800000"/>
                    </a:lnT>
                    <a:solidFill>
                      <a:srgbClr val="FFC000">
                        <a:alpha val="50000"/>
                      </a:srgbClr>
                    </a:solidFill>
                  </a:tcPr>
                </a:tc>
                <a:extLst>
                  <a:ext uri="{0D108BD9-81ED-4DB2-BD59-A6C34878D82A}">
                    <a16:rowId xmlns:a16="http://schemas.microsoft.com/office/drawing/2014/main" val="3632373108"/>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I</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Idées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581660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S</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Syntaxe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916170389"/>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P</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Ponctuation</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1190419925"/>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O</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Orthographe lexicale</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176437837"/>
                  </a:ext>
                </a:extLst>
              </a:tr>
              <a:tr h="326585">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A</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(groupes du nom)</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tcPr>
                </a:tc>
                <a:extLst>
                  <a:ext uri="{0D108BD9-81ED-4DB2-BD59-A6C34878D82A}">
                    <a16:rowId xmlns:a16="http://schemas.microsoft.com/office/drawing/2014/main" val="400371200"/>
                  </a:ext>
                </a:extLst>
              </a:tr>
              <a:tr h="385516">
                <a:tc>
                  <a:txBody>
                    <a:bodyPr/>
                    <a:lstStyle/>
                    <a:p>
                      <a:pPr algn="ctr" fontAlgn="t">
                        <a:lnSpc>
                          <a:spcPct val="115000"/>
                        </a:lnSpc>
                        <a:spcBef>
                          <a:spcPts val="0"/>
                        </a:spcBef>
                        <a:spcAft>
                          <a:spcPts val="0"/>
                        </a:spcAft>
                      </a:pPr>
                      <a:r>
                        <a:rPr lang="fr-CA" sz="1400" b="1" u="none" strike="noStrike" dirty="0">
                          <a:effectLst/>
                          <a:latin typeface="Noto Sans" panose="020B0502040504020204" pitchFamily="34" charset="0"/>
                          <a:ea typeface="Noto Sans" panose="020B0502040504020204" pitchFamily="34" charset="0"/>
                          <a:cs typeface="Noto Sans" panose="020B0502040504020204" pitchFamily="34" charset="0"/>
                        </a:rPr>
                        <a:t>V</a:t>
                      </a:r>
                      <a:endParaRPr lang="fr-CA" sz="14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L w="6350" cap="flat" cmpd="sng" algn="ctr">
                      <a:noFill/>
                      <a:prstDash val="solid"/>
                      <a:miter lim="800000"/>
                    </a:lnL>
                    <a:lnB w="6350" cap="flat" cmpd="sng" algn="ctr">
                      <a:noFill/>
                      <a:prstDash val="solid"/>
                      <a:miter lim="800000"/>
                    </a:lnB>
                  </a:tcPr>
                </a:tc>
                <a:tc>
                  <a:txBody>
                    <a:bodyPr/>
                    <a:lstStyle/>
                    <a:p>
                      <a:pPr algn="l" fontAlgn="t">
                        <a:lnSpc>
                          <a:spcPct val="115000"/>
                        </a:lnSpc>
                        <a:spcBef>
                          <a:spcPts val="0"/>
                        </a:spcBef>
                        <a:spcAft>
                          <a:spcPts val="0"/>
                        </a:spcAft>
                      </a:pPr>
                      <a:r>
                        <a:rPr lang="fr-CA" sz="1400" b="0" u="none" strike="noStrike" dirty="0">
                          <a:effectLst/>
                          <a:latin typeface="Noto Sans" panose="020B0502040504020204" pitchFamily="34" charset="0"/>
                          <a:ea typeface="Noto Sans" panose="020B0502040504020204" pitchFamily="34" charset="0"/>
                          <a:cs typeface="Noto Sans" panose="020B0502040504020204" pitchFamily="34" charset="0"/>
                        </a:rPr>
                        <a:t>Accords grammaticaux (verbes dans les cas simples)</a:t>
                      </a:r>
                      <a:endParaRPr lang="fr-CA" sz="1400" b="0" i="0" u="none" strike="noStrike"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36000" marB="72000">
                    <a:lnR w="6350" cap="flat" cmpd="sng" algn="ctr">
                      <a:noFill/>
                      <a:prstDash val="solid"/>
                      <a:miter lim="800000"/>
                    </a:lnR>
                    <a:lnB w="6350" cap="flat" cmpd="sng" algn="ctr">
                      <a:noFill/>
                      <a:prstDash val="solid"/>
                      <a:miter lim="800000"/>
                    </a:lnB>
                  </a:tcPr>
                </a:tc>
                <a:extLst>
                  <a:ext uri="{0D108BD9-81ED-4DB2-BD59-A6C34878D82A}">
                    <a16:rowId xmlns:a16="http://schemas.microsoft.com/office/drawing/2014/main" val="1182303382"/>
                  </a:ext>
                </a:extLst>
              </a:tr>
            </a:tbl>
          </a:graphicData>
        </a:graphic>
      </p:graphicFrame>
    </p:spTree>
    <p:extLst>
      <p:ext uri="{BB962C8B-B14F-4D97-AF65-F5344CB8AC3E}">
        <p14:creationId xmlns:p14="http://schemas.microsoft.com/office/powerpoint/2010/main" val="392064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F7E7D-7119-CEC2-DE34-46201D0ABD1A}"/>
              </a:ext>
            </a:extLst>
          </p:cNvPr>
          <p:cNvSpPr>
            <a:spLocks noGrp="1"/>
          </p:cNvSpPr>
          <p:nvPr>
            <p:ph type="sldNum" sz="quarter" idx="12"/>
          </p:nvPr>
        </p:nvSpPr>
        <p:spPr>
          <a:xfrm>
            <a:off x="11566689" y="6236278"/>
            <a:ext cx="537327" cy="413905"/>
          </a:xfrm>
        </p:spPr>
        <p:txBody>
          <a:bodyPr/>
          <a:lstStyle/>
          <a:p>
            <a:fld id="{055BF32D-CF4B-1B43-8AA7-7C8BB1DDF0EC}" type="slidenum">
              <a:rPr lang="fr-FR" smtClean="0"/>
              <a:pPr/>
              <a:t>9</a:t>
            </a:fld>
            <a:endParaRPr lang="fr-FR" dirty="0"/>
          </a:p>
        </p:txBody>
      </p:sp>
      <p:sp>
        <p:nvSpPr>
          <p:cNvPr id="8" name="Espace réservé du texte 7">
            <a:extLst>
              <a:ext uri="{FF2B5EF4-FFF2-40B4-BE49-F238E27FC236}">
                <a16:creationId xmlns:a16="http://schemas.microsoft.com/office/drawing/2014/main" id="{E8ED0894-066D-86DA-C503-783F4E9DD2B2}"/>
              </a:ext>
            </a:extLst>
          </p:cNvPr>
          <p:cNvSpPr>
            <a:spLocks noGrp="1"/>
          </p:cNvSpPr>
          <p:nvPr>
            <p:ph type="body" sz="quarter" idx="14"/>
          </p:nvPr>
        </p:nvSpPr>
        <p:spPr>
          <a:xfrm>
            <a:off x="695325" y="1786468"/>
            <a:ext cx="4824413" cy="3318269"/>
          </a:xfrm>
        </p:spPr>
        <p:txBody>
          <a:bodyPr>
            <a:noAutofit/>
          </a:bodyPr>
          <a:lstStyle/>
          <a:p>
            <a:pPr>
              <a:lnSpc>
                <a:spcPct val="100000"/>
              </a:lnSpc>
              <a:buClr>
                <a:srgbClr val="FFC000"/>
              </a:buClr>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Est-ce que les enseignants utilisent un code de correction pour les productions écrites ?</a:t>
            </a:r>
          </a:p>
          <a:p>
            <a:pPr>
              <a:lnSpc>
                <a:spcPct val="100000"/>
              </a:lnSpc>
              <a:buClr>
                <a:srgbClr val="FFC000"/>
              </a:buClr>
            </a:pP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Décrivez la façon dont ils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s’y prennent pour corriger </a:t>
            </a:r>
            <a:b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effectLst/>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textes écrits.</a:t>
            </a:r>
          </a:p>
        </p:txBody>
      </p:sp>
      <p:sp>
        <p:nvSpPr>
          <p:cNvPr id="9" name="Espace réservé du texte 8">
            <a:extLst>
              <a:ext uri="{FF2B5EF4-FFF2-40B4-BE49-F238E27FC236}">
                <a16:creationId xmlns:a16="http://schemas.microsoft.com/office/drawing/2014/main" id="{29340508-4DDC-86BD-E733-C8ECEE36B487}"/>
              </a:ext>
            </a:extLst>
          </p:cNvPr>
          <p:cNvSpPr>
            <a:spLocks noGrp="1"/>
          </p:cNvSpPr>
          <p:nvPr>
            <p:ph type="body" sz="quarter" idx="15"/>
          </p:nvPr>
        </p:nvSpPr>
        <p:spPr>
          <a:xfrm>
            <a:off x="6587068" y="1272209"/>
            <a:ext cx="4909608" cy="4391991"/>
          </a:xfrm>
        </p:spPr>
        <p:txBody>
          <a:bodyPr>
            <a:normAutofit/>
          </a:bodyPr>
          <a:lstStyle/>
          <a:p>
            <a:pPr marL="0" indent="0">
              <a:buNone/>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Consignes données à l’élève :</a:t>
            </a:r>
          </a:p>
          <a:p>
            <a:pPr marL="270000" indent="-270000">
              <a:lnSpc>
                <a:spcPct val="100000"/>
              </a:lnSpc>
              <a:spcBef>
                <a:spcPts val="1200"/>
              </a:spcBef>
              <a:buClr>
                <a:srgbClr val="FFC000"/>
              </a:buClr>
              <a:buFont typeface="Wingdings" pitchFamily="2" charset="2"/>
              <a:buChar char="§"/>
            </a:pP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Dans un texte descriptif, présente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les </a:t>
            </a:r>
            <a:r>
              <a:rPr lang="fr-CA" sz="2000" dirty="0">
                <a:solidFill>
                  <a:srgbClr val="000000"/>
                </a:solidFill>
                <a:latin typeface="Noto Sans" panose="020B0502040504020204" pitchFamily="34"/>
                <a:ea typeface="Noto Sans" panose="020B0502040504020204" pitchFamily="34"/>
                <a:cs typeface="Noto Sans" panose="020B0502040504020204" pitchFamily="34"/>
              </a:rPr>
              <a:t>caractéristiques</a:t>
            </a: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physiques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de ton animal farfelu.</a:t>
            </a:r>
            <a:endParaRPr lang="fr-CA" sz="2000" b="0" dirty="0">
              <a:effectLst/>
              <a:latin typeface="Noto Sans" panose="020B0502040504020204" pitchFamily="34"/>
              <a:ea typeface="Noto Sans" panose="020B0502040504020204" pitchFamily="34"/>
              <a:cs typeface="Noto Sans" panose="020B0502040504020204" pitchFamily="34"/>
            </a:endParaRPr>
          </a:p>
          <a:p>
            <a:pPr marL="270000" indent="-270000">
              <a:lnSpc>
                <a:spcPct val="100000"/>
              </a:lnSpc>
              <a:spcBef>
                <a:spcPts val="0"/>
              </a:spcBef>
              <a:spcAft>
                <a:spcPts val="600"/>
              </a:spcAft>
              <a:buClr>
                <a:srgbClr val="FFC000"/>
              </a:buClr>
              <a:buFont typeface="Wingdings" pitchFamily="2" charset="2"/>
              <a:buChar char="§"/>
            </a:pPr>
            <a:r>
              <a:rPr lang="fr-CA" sz="2000" dirty="0">
                <a:solidFill>
                  <a:srgbClr val="000000"/>
                </a:solidFill>
                <a:latin typeface="Noto Sans" panose="020B0502040504020204" pitchFamily="34"/>
                <a:ea typeface="Noto Sans" panose="020B0502040504020204" pitchFamily="34"/>
                <a:cs typeface="Noto Sans" panose="020B0502040504020204" pitchFamily="34"/>
              </a:rPr>
              <a:t>Assure-toi</a:t>
            </a: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 de parler d’au moins six aspects physiques, comme sa grandeur, sa couleur, sa grosseur </a:t>
            </a:r>
            <a:b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b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ou la forme de ses membres.</a:t>
            </a:r>
          </a:p>
          <a:p>
            <a:pPr marL="270000" indent="-270000">
              <a:lnSpc>
                <a:spcPct val="100000"/>
              </a:lnSpc>
              <a:spcBef>
                <a:spcPts val="0"/>
              </a:spcBef>
              <a:spcAft>
                <a:spcPts val="600"/>
              </a:spcAft>
              <a:buClr>
                <a:srgbClr val="FFC000"/>
              </a:buClr>
              <a:buFont typeface="Wingdings" pitchFamily="2" charset="2"/>
              <a:buChar char="§"/>
            </a:pPr>
            <a:r>
              <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rPr>
              <a:t>Texte de Camille, 9 ans (201 mots).</a:t>
            </a:r>
          </a:p>
          <a:p>
            <a:pPr marL="270000" indent="-270000">
              <a:lnSpc>
                <a:spcPct val="100000"/>
              </a:lnSpc>
              <a:spcBef>
                <a:spcPts val="0"/>
              </a:spcBef>
              <a:spcAft>
                <a:spcPts val="600"/>
              </a:spcAft>
              <a:buClr>
                <a:srgbClr val="FFC000"/>
              </a:buClr>
              <a:buFont typeface="Wingdings" pitchFamily="2" charset="2"/>
              <a:buChar char="§"/>
            </a:pPr>
            <a:r>
              <a:rPr lang="fr-CA" sz="2000" dirty="0">
                <a:solidFill>
                  <a:srgbClr val="000000"/>
                </a:solidFill>
                <a:latin typeface="Noto Sans" panose="020B0502040504020204" pitchFamily="34"/>
                <a:ea typeface="Noto Sans" panose="020B0502040504020204" pitchFamily="34"/>
                <a:cs typeface="Noto Sans" panose="020B0502040504020204" pitchFamily="34"/>
              </a:rPr>
              <a:t>Texte de Benjamin, 9 ans (166 mots).</a:t>
            </a:r>
            <a:endParaRPr lang="fr-CA" sz="2000" b="0" i="0" u="none" strike="noStrike" dirty="0">
              <a:solidFill>
                <a:srgbClr val="000000"/>
              </a:solidFill>
              <a:effectLst/>
              <a:latin typeface="Noto Sans" panose="020B0502040504020204" pitchFamily="34"/>
              <a:ea typeface="Noto Sans" panose="020B0502040504020204" pitchFamily="34"/>
              <a:cs typeface="Noto Sans" panose="020B0502040504020204" pitchFamily="34"/>
            </a:endParaRPr>
          </a:p>
        </p:txBody>
      </p:sp>
      <p:sp>
        <p:nvSpPr>
          <p:cNvPr id="10" name="Espace réservé du pied de page 9">
            <a:extLst>
              <a:ext uri="{FF2B5EF4-FFF2-40B4-BE49-F238E27FC236}">
                <a16:creationId xmlns:a16="http://schemas.microsoft.com/office/drawing/2014/main" id="{9962EC2B-3D2F-4AD1-A958-4A970F66A2F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Tree>
    <p:extLst>
      <p:ext uri="{BB962C8B-B14F-4D97-AF65-F5344CB8AC3E}">
        <p14:creationId xmlns:p14="http://schemas.microsoft.com/office/powerpoint/2010/main" val="157818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9F93C8F-9E3E-187A-C74F-31803E96CFEF}"/>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3" name="Espace réservé du pied de page 2">
            <a:extLst>
              <a:ext uri="{FF2B5EF4-FFF2-40B4-BE49-F238E27FC236}">
                <a16:creationId xmlns:a16="http://schemas.microsoft.com/office/drawing/2014/main" id="{EAF27395-6615-193C-88AF-1AD2DC9C92D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B81BF397-5DBE-CD7B-64AF-F00F9988EA88}"/>
              </a:ext>
            </a:extLst>
          </p:cNvPr>
          <p:cNvSpPr>
            <a:spLocks noGrp="1"/>
          </p:cNvSpPr>
          <p:nvPr>
            <p:ph type="body" sz="quarter" idx="14"/>
          </p:nvPr>
        </p:nvSpPr>
        <p:spPr/>
        <p:txBody>
          <a:bodyPr/>
          <a:lstStyle/>
          <a:p>
            <a:pPr>
              <a:lnSpc>
                <a:spcPct val="100000"/>
              </a:lnSpc>
            </a:pPr>
            <a: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À quel type d’évaluation pouvez-vous rattacher </a:t>
            </a:r>
            <a:b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FR"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la mise en situation ?</a:t>
            </a:r>
          </a:p>
          <a:p>
            <a:endParaRPr lang="fr-FR" dirty="0"/>
          </a:p>
        </p:txBody>
      </p:sp>
      <p:sp>
        <p:nvSpPr>
          <p:cNvPr id="5" name="Espace réservé du texte 4">
            <a:extLst>
              <a:ext uri="{FF2B5EF4-FFF2-40B4-BE49-F238E27FC236}">
                <a16:creationId xmlns:a16="http://schemas.microsoft.com/office/drawing/2014/main" id="{35564DDF-9EF1-23CC-7826-198E89C072C5}"/>
              </a:ext>
            </a:extLst>
          </p:cNvPr>
          <p:cNvSpPr>
            <a:spLocks noGrp="1"/>
          </p:cNvSpPr>
          <p:nvPr>
            <p:ph type="body" sz="quarter" idx="15"/>
          </p:nvPr>
        </p:nvSpPr>
        <p:spPr>
          <a:xfrm>
            <a:off x="6587068" y="1786468"/>
            <a:ext cx="4909608" cy="773852"/>
          </a:xfrm>
        </p:spPr>
        <p:txBody>
          <a:bodyPr/>
          <a:lstStyle/>
          <a:p>
            <a:pPr marL="0" indent="0" rtl="0" fontAlgn="base">
              <a:lnSpc>
                <a:spcPct val="110000"/>
              </a:lnSpc>
              <a:spcBef>
                <a:spcPts val="0"/>
              </a:spcBef>
              <a:spcAft>
                <a:spcPts val="1200"/>
              </a:spcAft>
              <a:buNone/>
            </a:pPr>
            <a:r>
              <a:rPr lang="fr-CA" sz="2000" b="1" dirty="0">
                <a:solidFill>
                  <a:schemeClr val="accent3"/>
                </a:solidFill>
                <a:latin typeface="Noto Sans" panose="020B0502040504020204" pitchFamily="34"/>
                <a:ea typeface="Noto Sans" panose="020B0502040504020204" pitchFamily="34"/>
                <a:cs typeface="Noto Sans" panose="020B0502040504020204" pitchFamily="34"/>
              </a:rPr>
              <a:t>Voici un rappel à propos des fonctions de l’évaluation :</a:t>
            </a:r>
          </a:p>
        </p:txBody>
      </p:sp>
      <p:graphicFrame>
        <p:nvGraphicFramePr>
          <p:cNvPr id="10" name="Tableau 6">
            <a:extLst>
              <a:ext uri="{FF2B5EF4-FFF2-40B4-BE49-F238E27FC236}">
                <a16:creationId xmlns:a16="http://schemas.microsoft.com/office/drawing/2014/main" id="{C2935E4B-AAE9-733F-2A87-99FBD4F36EE0}"/>
              </a:ext>
            </a:extLst>
          </p:cNvPr>
          <p:cNvGraphicFramePr>
            <a:graphicFrameLocks noGrp="1"/>
          </p:cNvGraphicFramePr>
          <p:nvPr>
            <p:extLst>
              <p:ext uri="{D42A27DB-BD31-4B8C-83A1-F6EECF244321}">
                <p14:modId xmlns:p14="http://schemas.microsoft.com/office/powerpoint/2010/main" val="3298193765"/>
              </p:ext>
            </p:extLst>
          </p:nvPr>
        </p:nvGraphicFramePr>
        <p:xfrm>
          <a:off x="6587068" y="2916765"/>
          <a:ext cx="4824414" cy="1715057"/>
        </p:xfrm>
        <a:graphic>
          <a:graphicData uri="http://schemas.openxmlformats.org/drawingml/2006/table">
            <a:tbl>
              <a:tblPr firstRow="1">
                <a:tableStyleId>{93296810-A885-4BE3-A3E7-6D5BEEA58F35}</a:tableStyleId>
              </a:tblPr>
              <a:tblGrid>
                <a:gridCol w="2412207">
                  <a:extLst>
                    <a:ext uri="{9D8B030D-6E8A-4147-A177-3AD203B41FA5}">
                      <a16:colId xmlns:a16="http://schemas.microsoft.com/office/drawing/2014/main" val="553212902"/>
                    </a:ext>
                  </a:extLst>
                </a:gridCol>
                <a:gridCol w="2412207">
                  <a:extLst>
                    <a:ext uri="{9D8B030D-6E8A-4147-A177-3AD203B41FA5}">
                      <a16:colId xmlns:a16="http://schemas.microsoft.com/office/drawing/2014/main" val="944294993"/>
                    </a:ext>
                  </a:extLst>
                </a:gridCol>
              </a:tblGrid>
              <a:tr h="704398">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Évaluation </a:t>
                      </a:r>
                      <a:r>
                        <a:rPr lang="fr-CA" sz="1600" u="sng" dirty="0">
                          <a:latin typeface="Noto Sans" panose="020B0502040504020204" pitchFamily="34" charset="0"/>
                          <a:ea typeface="Noto Sans" panose="020B0502040504020204" pitchFamily="34" charset="0"/>
                          <a:cs typeface="Noto Sans" panose="020B0502040504020204" pitchFamily="34" charset="0"/>
                        </a:rPr>
                        <a:t>de</a:t>
                      </a:r>
                      <a:r>
                        <a:rPr lang="fr-CA" sz="1600" u="none" dirty="0">
                          <a:latin typeface="Noto Sans" panose="020B0502040504020204" pitchFamily="34" charset="0"/>
                          <a:ea typeface="Noto Sans" panose="020B0502040504020204" pitchFamily="34" charset="0"/>
                          <a:cs typeface="Noto Sans" panose="020B0502040504020204" pitchFamily="34" charset="0"/>
                        </a:rPr>
                        <a:t> l’apprentissage</a:t>
                      </a:r>
                      <a:endParaRPr lang="fr-CA" sz="1600" dirty="0">
                        <a:latin typeface="Noto Sans" panose="020B0502040504020204" pitchFamily="34" charset="0"/>
                        <a:ea typeface="Noto Sans" panose="020B0502040504020204" pitchFamily="34" charset="0"/>
                        <a:cs typeface="Noto Sans" panose="020B0502040504020204" pitchFamily="34" charset="0"/>
                      </a:endParaRPr>
                    </a:p>
                  </a:txBody>
                  <a:tcPr anchor="ct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Évaluation </a:t>
                      </a:r>
                      <a:r>
                        <a:rPr lang="fr-CA" sz="1600" u="sng" dirty="0">
                          <a:latin typeface="Noto Sans" panose="020B0502040504020204" pitchFamily="34" charset="0"/>
                          <a:ea typeface="Noto Sans" panose="020B0502040504020204" pitchFamily="34" charset="0"/>
                          <a:cs typeface="Noto Sans" panose="020B0502040504020204" pitchFamily="34" charset="0"/>
                        </a:rPr>
                        <a:t>pour</a:t>
                      </a:r>
                      <a:r>
                        <a:rPr lang="fr-CA" sz="1600" u="none" dirty="0">
                          <a:latin typeface="Noto Sans" panose="020B0502040504020204" pitchFamily="34" charset="0"/>
                          <a:ea typeface="Noto Sans" panose="020B0502040504020204" pitchFamily="34" charset="0"/>
                          <a:cs typeface="Noto Sans" panose="020B0502040504020204" pitchFamily="34" charset="0"/>
                        </a:rPr>
                        <a:t> l’apprentissage</a:t>
                      </a:r>
                      <a:endParaRPr lang="fr-CA" sz="1600" dirty="0">
                        <a:latin typeface="Noto Sans" panose="020B0502040504020204" pitchFamily="34" charset="0"/>
                        <a:ea typeface="Noto Sans" panose="020B0502040504020204" pitchFamily="34" charset="0"/>
                        <a:cs typeface="Noto Sans" panose="020B0502040504020204" pitchFamily="34" charset="0"/>
                      </a:endParaRPr>
                    </a:p>
                  </a:txBody>
                  <a:tcPr anchor="ct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22731011"/>
                  </a:ext>
                </a:extLst>
              </a:tr>
              <a:tr h="1010659">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Fonction : reconnaître les compétences</a:t>
                      </a:r>
                    </a:p>
                  </a:txBody>
                  <a:tcPr anchor="ctr">
                    <a:lnL w="12700" cmpd="sng">
                      <a:noFill/>
                    </a:lnL>
                    <a:lnR w="381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gn="ctr"/>
                      <a:r>
                        <a:rPr lang="fr-CA" sz="1600" dirty="0">
                          <a:latin typeface="Noto Sans" panose="020B0502040504020204" pitchFamily="34" charset="0"/>
                          <a:ea typeface="Noto Sans" panose="020B0502040504020204" pitchFamily="34" charset="0"/>
                          <a:cs typeface="Noto Sans" panose="020B0502040504020204" pitchFamily="34" charset="0"/>
                        </a:rPr>
                        <a:t>Fonction :</a:t>
                      </a:r>
                    </a:p>
                    <a:p>
                      <a:pPr algn="ctr"/>
                      <a:r>
                        <a:rPr lang="fr-CA" sz="1600" dirty="0">
                          <a:latin typeface="Noto Sans" panose="020B0502040504020204" pitchFamily="34" charset="0"/>
                          <a:ea typeface="Noto Sans" panose="020B0502040504020204" pitchFamily="34" charset="0"/>
                          <a:cs typeface="Noto Sans" panose="020B0502040504020204" pitchFamily="34" charset="0"/>
                        </a:rPr>
                        <a:t>soutenir les apprentissages</a:t>
                      </a:r>
                    </a:p>
                  </a:txBody>
                  <a:tcPr anchor="ctr">
                    <a:lnL w="381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81322494"/>
                  </a:ext>
                </a:extLst>
              </a:tr>
            </a:tbl>
          </a:graphicData>
        </a:graphic>
      </p:graphicFrame>
    </p:spTree>
    <p:extLst>
      <p:ext uri="{BB962C8B-B14F-4D97-AF65-F5344CB8AC3E}">
        <p14:creationId xmlns:p14="http://schemas.microsoft.com/office/powerpoint/2010/main" val="40817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Code de correction en écriture</a:t>
            </a:r>
          </a:p>
        </p:txBody>
      </p:sp>
      <p:sp>
        <p:nvSpPr>
          <p:cNvPr id="6" name="Espace réservé du contenu 2">
            <a:extLst>
              <a:ext uri="{FF2B5EF4-FFF2-40B4-BE49-F238E27FC236}">
                <a16:creationId xmlns:a16="http://schemas.microsoft.com/office/drawing/2014/main" id="{D2195A74-A009-E8EB-5A57-094CBB0D1836}"/>
              </a:ext>
            </a:extLst>
          </p:cNvPr>
          <p:cNvSpPr txBox="1">
            <a:spLocks/>
          </p:cNvSpPr>
          <p:nvPr/>
        </p:nvSpPr>
        <p:spPr>
          <a:xfrm>
            <a:off x="1453804" y="1303698"/>
            <a:ext cx="3460667" cy="3585173"/>
          </a:xfrm>
          <a:prstGeom prst="rect">
            <a:avLst/>
          </a:prstGeom>
          <a:ln>
            <a:noFill/>
          </a:ln>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Utiliser un code simple </a:t>
            </a:r>
            <a:br>
              <a:rPr lang="fr-CA" sz="1800" dirty="0">
                <a:solidFill>
                  <a:srgbClr val="000000"/>
                </a:solidFill>
                <a:latin typeface="Noto Sans" panose="020B0502040504020204" pitchFamily="34"/>
                <a:ea typeface="Noto Sans" panose="020B0502040504020204" pitchFamily="34"/>
                <a:cs typeface="Noto Sans" panose="020B0502040504020204" pitchFamily="34"/>
              </a:rPr>
            </a:br>
            <a:r>
              <a:rPr lang="fr-CA" sz="1800" dirty="0">
                <a:solidFill>
                  <a:srgbClr val="000000"/>
                </a:solidFill>
                <a:latin typeface="Noto Sans" panose="020B0502040504020204" pitchFamily="34"/>
                <a:ea typeface="Noto Sans" panose="020B0502040504020204" pitchFamily="34"/>
                <a:cs typeface="Noto Sans" panose="020B0502040504020204" pitchFamily="34"/>
              </a:rPr>
              <a:t>et évocateur</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Progressif d’un cycle à l’autre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Facile à mémoriser</a:t>
            </a:r>
          </a:p>
          <a:p>
            <a:pPr marL="180000" lvl="1"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Éviter la surcharge cognitive / double opération mentale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Accessible</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Application évolutive, selon </a:t>
            </a:r>
            <a:br>
              <a:rPr lang="fr-CA" sz="1800" dirty="0">
                <a:solidFill>
                  <a:srgbClr val="000000"/>
                </a:solidFill>
                <a:latin typeface="Noto Sans" panose="020B0502040504020204" pitchFamily="34"/>
                <a:ea typeface="Noto Sans" panose="020B0502040504020204" pitchFamily="34"/>
                <a:cs typeface="Noto Sans" panose="020B0502040504020204" pitchFamily="34"/>
              </a:rPr>
            </a:br>
            <a:r>
              <a:rPr lang="fr-CA" sz="1800" dirty="0">
                <a:solidFill>
                  <a:srgbClr val="000000"/>
                </a:solidFill>
                <a:latin typeface="Noto Sans" panose="020B0502040504020204" pitchFamily="34"/>
                <a:ea typeface="Noto Sans" panose="020B0502040504020204" pitchFamily="34"/>
                <a:cs typeface="Noto Sans" panose="020B0502040504020204" pitchFamily="34"/>
              </a:rPr>
              <a:t>le niveau des élèves</a:t>
            </a:r>
          </a:p>
          <a:p>
            <a:pPr marL="180000" indent="-180000">
              <a:lnSpc>
                <a:spcPct val="100000"/>
              </a:lnSpc>
              <a:spcBef>
                <a:spcPts val="600"/>
              </a:spcBef>
              <a:buClr>
                <a:srgbClr val="FFC000"/>
              </a:buClr>
              <a:buFont typeface="Wingdings" pitchFamily="2" charset="2"/>
              <a:buChar char="§"/>
            </a:pPr>
            <a:r>
              <a:rPr lang="fr-CA" sz="1800" dirty="0">
                <a:solidFill>
                  <a:srgbClr val="000000"/>
                </a:solidFill>
                <a:latin typeface="Noto Sans" panose="020B0502040504020204" pitchFamily="34"/>
                <a:ea typeface="Noto Sans" panose="020B0502040504020204" pitchFamily="34"/>
                <a:cs typeface="Noto Sans" panose="020B0502040504020204" pitchFamily="34"/>
              </a:rPr>
              <a:t>Autres types de codes :</a:t>
            </a:r>
          </a:p>
          <a:p>
            <a:pPr marL="180000" lvl="1" indent="0">
              <a:lnSpc>
                <a:spcPct val="100000"/>
              </a:lnSpc>
              <a:spcBef>
                <a:spcPts val="600"/>
              </a:spcBef>
              <a:buClr>
                <a:srgbClr val="FFC000"/>
              </a:buClr>
              <a:buNone/>
            </a:pPr>
            <a:r>
              <a:rPr lang="fr-CA" sz="1000" dirty="0">
                <a:solidFill>
                  <a:srgbClr val="00B0F0"/>
                </a:solidFill>
                <a:latin typeface="Noto Sans" panose="020B0502040504020204" pitchFamily="34"/>
                <a:ea typeface="Noto Sans" panose="020B0502040504020204" pitchFamily="34"/>
                <a:cs typeface="Noto Sans" panose="020B0502040504020204" pitchFamily="34"/>
                <a:hlinkClick r:id="rId2">
                  <a:extLst>
                    <a:ext uri="{A12FA001-AC4F-418D-AE19-62706E023703}">
                      <ahyp:hlinkClr xmlns:ahyp="http://schemas.microsoft.com/office/drawing/2018/hyperlinkcolor" val="tx"/>
                    </a:ext>
                  </a:extLst>
                </a:hlinkClick>
              </a:rPr>
              <a:t>http://correspo.ccdmd.qc.ca/wp-content/uploads/2018/10/correspondance-la-correction-dans-tous-ses-etats-lutilisation-dun-code-de-correction-pour-identifier-les-erreurs-de-langue-lequel-choisir-.pdf</a:t>
            </a:r>
            <a:endParaRPr lang="fr-CA" sz="1000" dirty="0">
              <a:solidFill>
                <a:srgbClr val="00B0F0"/>
              </a:solidFill>
              <a:latin typeface="Noto Sans" panose="020B0502040504020204" pitchFamily="34"/>
              <a:ea typeface="Noto Sans" panose="020B0502040504020204" pitchFamily="34"/>
              <a:cs typeface="Noto Sans" panose="020B0502040504020204" pitchFamily="34"/>
            </a:endParaRPr>
          </a:p>
        </p:txBody>
      </p:sp>
      <p:pic>
        <p:nvPicPr>
          <p:cNvPr id="7" name="Image 6">
            <a:extLst>
              <a:ext uri="{FF2B5EF4-FFF2-40B4-BE49-F238E27FC236}">
                <a16:creationId xmlns:a16="http://schemas.microsoft.com/office/drawing/2014/main" id="{476093FF-A2FC-398D-AC5B-11F82F1E6D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55274" y="1177496"/>
            <a:ext cx="3141399" cy="4160796"/>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8" name="Connecteur droit avec flèche 7">
            <a:extLst>
              <a:ext uri="{FF2B5EF4-FFF2-40B4-BE49-F238E27FC236}">
                <a16:creationId xmlns:a16="http://schemas.microsoft.com/office/drawing/2014/main" id="{10435163-3171-9D25-FE25-AFE60ACC74DD}"/>
              </a:ext>
            </a:extLst>
          </p:cNvPr>
          <p:cNvCxnSpPr>
            <a:cxnSpLocks/>
          </p:cNvCxnSpPr>
          <p:nvPr/>
        </p:nvCxnSpPr>
        <p:spPr>
          <a:xfrm>
            <a:off x="4914471" y="2109457"/>
            <a:ext cx="3315129" cy="0"/>
          </a:xfrm>
          <a:prstGeom prst="straightConnector1">
            <a:avLst/>
          </a:prstGeom>
          <a:ln w="127000" cap="rnd">
            <a:solidFill>
              <a:schemeClr val="accent3">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E0520A7D-A626-58B7-BB06-A6247250100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322" t="2635" r="7576" b="3610"/>
          <a:stretch/>
        </p:blipFill>
        <p:spPr>
          <a:xfrm>
            <a:off x="5273758" y="3096284"/>
            <a:ext cx="2722229" cy="2783910"/>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10" name="Connecteur droit avec flèche 9">
            <a:extLst>
              <a:ext uri="{FF2B5EF4-FFF2-40B4-BE49-F238E27FC236}">
                <a16:creationId xmlns:a16="http://schemas.microsoft.com/office/drawing/2014/main" id="{6D6EB2F5-E12A-9CE2-AB63-5E69767A62BC}"/>
              </a:ext>
            </a:extLst>
          </p:cNvPr>
          <p:cNvCxnSpPr>
            <a:cxnSpLocks/>
          </p:cNvCxnSpPr>
          <p:nvPr/>
        </p:nvCxnSpPr>
        <p:spPr>
          <a:xfrm>
            <a:off x="4914471" y="2109457"/>
            <a:ext cx="1231430" cy="796705"/>
          </a:xfrm>
          <a:prstGeom prst="straightConnector1">
            <a:avLst/>
          </a:prstGeom>
          <a:ln w="127000" cap="rnd">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433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Corrigé 1</a:t>
            </a:r>
          </a:p>
        </p:txBody>
      </p:sp>
      <p:pic>
        <p:nvPicPr>
          <p:cNvPr id="11" name="Picture 2">
            <a:extLst>
              <a:ext uri="{FF2B5EF4-FFF2-40B4-BE49-F238E27FC236}">
                <a16:creationId xmlns:a16="http://schemas.microsoft.com/office/drawing/2014/main" id="{D21B7C17-934E-EC03-A111-CB71FB5B55D9}"/>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726314" y="1260705"/>
            <a:ext cx="3958162" cy="4558711"/>
          </a:xfrm>
          <a:prstGeom prst="rect">
            <a:avLst/>
          </a:prstGeom>
          <a:ln w="127000" cap="rnd">
            <a:solidFill>
              <a:srgbClr val="FFFFFF"/>
            </a:solidFill>
          </a:ln>
          <a:effectLst>
            <a:outerShdw blurRad="160839" dir="4620000" sy="23000" kx="1200000" algn="br" rotWithShape="0">
              <a:prstClr val="black">
                <a:alpha val="6117"/>
              </a:prst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graphicFrame>
        <p:nvGraphicFramePr>
          <p:cNvPr id="12" name="Tableau 2">
            <a:extLst>
              <a:ext uri="{FF2B5EF4-FFF2-40B4-BE49-F238E27FC236}">
                <a16:creationId xmlns:a16="http://schemas.microsoft.com/office/drawing/2014/main" id="{DD0B37DD-B627-8B97-25A7-93AC88EF95B8}"/>
              </a:ext>
            </a:extLst>
          </p:cNvPr>
          <p:cNvGraphicFramePr>
            <a:graphicFrameLocks noGrp="1"/>
          </p:cNvGraphicFramePr>
          <p:nvPr>
            <p:extLst>
              <p:ext uri="{D42A27DB-BD31-4B8C-83A1-F6EECF244321}">
                <p14:modId xmlns:p14="http://schemas.microsoft.com/office/powerpoint/2010/main" val="2586439239"/>
              </p:ext>
            </p:extLst>
          </p:nvPr>
        </p:nvGraphicFramePr>
        <p:xfrm>
          <a:off x="7993936" y="2428561"/>
          <a:ext cx="2239759" cy="2223000"/>
        </p:xfrm>
        <a:graphic>
          <a:graphicData uri="http://schemas.openxmlformats.org/drawingml/2006/table">
            <a:tbl>
              <a:tblPr bandRow="1">
                <a:tableStyleId>{0E3FDE45-AF77-4B5C-9715-49D594BDF05E}</a:tableStyleId>
              </a:tblPr>
              <a:tblGrid>
                <a:gridCol w="1696551">
                  <a:extLst>
                    <a:ext uri="{9D8B030D-6E8A-4147-A177-3AD203B41FA5}">
                      <a16:colId xmlns:a16="http://schemas.microsoft.com/office/drawing/2014/main" val="2548444354"/>
                    </a:ext>
                  </a:extLst>
                </a:gridCol>
                <a:gridCol w="543208">
                  <a:extLst>
                    <a:ext uri="{9D8B030D-6E8A-4147-A177-3AD203B41FA5}">
                      <a16:colId xmlns:a16="http://schemas.microsoft.com/office/drawing/2014/main" val="3609002704"/>
                    </a:ext>
                  </a:extLst>
                </a:gridCol>
              </a:tblGrid>
              <a:tr h="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Syntaxe</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b="0" dirty="0">
                          <a:latin typeface="Noto Sans" panose="020B0502040504020204" pitchFamily="34" charset="0"/>
                          <a:ea typeface="Noto Sans" panose="020B0502040504020204" pitchFamily="34" charset="0"/>
                          <a:cs typeface="Noto Sans" panose="020B0502040504020204" pitchFamily="34" charset="0"/>
                        </a:rPr>
                        <a:t>5</a:t>
                      </a:r>
                    </a:p>
                  </a:txBody>
                  <a:tcPr marL="108000" marR="108000" marT="108000" marB="108000">
                    <a:lnL w="38100" cap="flat" cmpd="sng" algn="ctr">
                      <a:no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4001931696"/>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Ponctuation</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5</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5096275"/>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Accords</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4</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1400190070"/>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Orthographe</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16</a:t>
                      </a:r>
                    </a:p>
                  </a:txBody>
                  <a:tcPr marL="108000" marR="108000" marT="108000" marB="108000">
                    <a:lnL w="381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155449"/>
                  </a:ext>
                </a:extLst>
              </a:tr>
              <a:tr h="370840">
                <a:tc>
                  <a:txBody>
                    <a:bodyPr/>
                    <a:lstStyle/>
                    <a:p>
                      <a:r>
                        <a:rPr lang="fr-CA" sz="1500" b="0" dirty="0">
                          <a:latin typeface="Noto Sans" panose="020B0502040504020204" pitchFamily="34" charset="0"/>
                          <a:ea typeface="Noto Sans" panose="020B0502040504020204" pitchFamily="34" charset="0"/>
                          <a:cs typeface="Noto Sans" panose="020B0502040504020204" pitchFamily="34" charset="0"/>
                        </a:rPr>
                        <a:t>Verbes</a:t>
                      </a:r>
                      <a:endParaRPr lang="fr-CA" sz="1500" b="0" i="0" dirty="0">
                        <a:latin typeface="Noto Sans" panose="020B0502040504020204" pitchFamily="34" charset="0"/>
                        <a:ea typeface="Noto Sans" panose="020B0502040504020204" pitchFamily="34" charset="0"/>
                        <a:cs typeface="Noto Sans" panose="020B0502040504020204" pitchFamily="34" charset="0"/>
                      </a:endParaRPr>
                    </a:p>
                  </a:txBody>
                  <a:tcPr marL="108000" marR="108000" marT="108000" marB="108000">
                    <a:lnL>
                      <a:noFill/>
                    </a:lnL>
                    <a:lnR w="38100" cap="flat" cmpd="sng" algn="ctr">
                      <a:no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algn="r"/>
                      <a:r>
                        <a:rPr lang="fr-CA" sz="1500" dirty="0">
                          <a:latin typeface="Noto Sans" panose="020B0502040504020204" pitchFamily="34" charset="0"/>
                          <a:ea typeface="Noto Sans" panose="020B0502040504020204" pitchFamily="34" charset="0"/>
                          <a:cs typeface="Noto Sans" panose="020B0502040504020204" pitchFamily="34" charset="0"/>
                        </a:rPr>
                        <a:t>3</a:t>
                      </a:r>
                    </a:p>
                  </a:txBody>
                  <a:tcPr marL="108000" marR="108000" marT="108000" marB="108000">
                    <a:lnL w="38100" cap="flat" cmpd="sng" algn="ctr">
                      <a:no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615178501"/>
                  </a:ext>
                </a:extLst>
              </a:tr>
            </a:tbl>
          </a:graphicData>
        </a:graphic>
      </p:graphicFrame>
    </p:spTree>
    <p:extLst>
      <p:ext uri="{BB962C8B-B14F-4D97-AF65-F5344CB8AC3E}">
        <p14:creationId xmlns:p14="http://schemas.microsoft.com/office/powerpoint/2010/main" val="3022204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Corrigé 2</a:t>
            </a:r>
          </a:p>
        </p:txBody>
      </p:sp>
      <p:pic>
        <p:nvPicPr>
          <p:cNvPr id="6" name="image3.jpg">
            <a:extLst>
              <a:ext uri="{FF2B5EF4-FFF2-40B4-BE49-F238E27FC236}">
                <a16:creationId xmlns:a16="http://schemas.microsoft.com/office/drawing/2014/main" id="{8C3F6A74-400D-65B8-382D-D2674FB9A901}"/>
              </a:ext>
            </a:extLst>
          </p:cNvPr>
          <p:cNvPicPr/>
          <p:nvPr/>
        </p:nvPicPr>
        <p:blipFill>
          <a:blip r:embed="rId2" cstate="hqprint">
            <a:extLst>
              <a:ext uri="{28A0092B-C50C-407E-A947-70E740481C1C}">
                <a14:useLocalDpi xmlns:a14="http://schemas.microsoft.com/office/drawing/2010/main"/>
              </a:ext>
            </a:extLst>
          </a:blip>
          <a:srcRect/>
          <a:stretch>
            <a:fillRect/>
          </a:stretch>
        </p:blipFill>
        <p:spPr>
          <a:xfrm>
            <a:off x="2815907" y="1463810"/>
            <a:ext cx="6560185" cy="4152502"/>
          </a:xfrm>
          <a:prstGeom prst="rect">
            <a:avLst/>
          </a:prstGeom>
          <a:ln w="127000" cap="rnd">
            <a:solidFill>
              <a:srgbClr val="FFFFFF"/>
            </a:solidFill>
          </a:ln>
          <a:effectLst>
            <a:outerShdw blurRad="160839" dir="4620000" sy="23000" kx="1200000" algn="br" rotWithShape="0">
              <a:prstClr val="black">
                <a:alpha val="6117"/>
              </a:prst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26495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2</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Exemple de tableau de correction</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582092" y="1269533"/>
            <a:ext cx="8702646" cy="823939"/>
          </a:xfrm>
          <a:prstGeom prst="rect">
            <a:avLst/>
          </a:prstGeom>
          <a:noFill/>
        </p:spPr>
        <p:txBody>
          <a:bodyPr wrap="square" lIns="0" tIns="0" rIns="0" bIns="0" numCol="2" spcCol="360000">
            <a:noAutofit/>
          </a:bodyPr>
          <a:lstStyle/>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Notez ci-dessous 3 erreurs relevées </a:t>
            </a:r>
            <a:br>
              <a:rPr lang="fr-CA" sz="1600" dirty="0">
                <a:latin typeface="Noto Sans Medium" panose="020B0502040504020204" pitchFamily="34" charset="0"/>
                <a:ea typeface="Noto Sans Medium" panose="020B0502040504020204" pitchFamily="34" charset="0"/>
                <a:cs typeface="Noto Sans Medium" panose="020B0502040504020204" pitchFamily="34" charset="0"/>
              </a:rPr>
            </a:b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en inscrivant le mot ou le groupe </a:t>
            </a:r>
            <a:br>
              <a:rPr lang="fr-CA" sz="1600" dirty="0">
                <a:latin typeface="Noto Sans Medium" panose="020B0502040504020204" pitchFamily="34" charset="0"/>
                <a:ea typeface="Noto Sans Medium" panose="020B0502040504020204" pitchFamily="34" charset="0"/>
                <a:cs typeface="Noto Sans Medium" panose="020B0502040504020204" pitchFamily="34" charset="0"/>
              </a:rPr>
            </a:b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de mots qui posent un problème.</a:t>
            </a:r>
          </a:p>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Indiquez le type d’erreur puis justifiez.</a:t>
            </a:r>
          </a:p>
          <a:p>
            <a:pPr marL="180000" indent="-180000">
              <a:spcBef>
                <a:spcPts val="600"/>
              </a:spcBef>
              <a:buClr>
                <a:srgbClr val="FFC000"/>
              </a:buClr>
              <a:buFont typeface="Wingdings" pitchFamily="2" charset="2"/>
              <a:buChar char="§"/>
            </a:pPr>
            <a:r>
              <a:rPr lang="fr-CA" sz="1600" dirty="0">
                <a:latin typeface="Noto Sans Medium" panose="020B0502040504020204" pitchFamily="34" charset="0"/>
                <a:ea typeface="Noto Sans Medium" panose="020B0502040504020204" pitchFamily="34" charset="0"/>
                <a:cs typeface="Noto Sans Medium" panose="020B0502040504020204" pitchFamily="34" charset="0"/>
              </a:rPr>
              <a:t>Suivez les exemples.</a:t>
            </a:r>
            <a:endParaRPr lang="fr-FR" sz="1600" dirty="0">
              <a:latin typeface="Noto Sans Medium" panose="020B0502040504020204" pitchFamily="34" charset="0"/>
              <a:ea typeface="Noto Sans Medium" panose="020B0502040504020204" pitchFamily="34" charset="0"/>
              <a:cs typeface="Noto Sans Medium" panose="020B0502040504020204" pitchFamily="34" charset="0"/>
            </a:endParaRPr>
          </a:p>
        </p:txBody>
      </p:sp>
      <p:graphicFrame>
        <p:nvGraphicFramePr>
          <p:cNvPr id="9" name="Espace réservé du contenu 9">
            <a:extLst>
              <a:ext uri="{FF2B5EF4-FFF2-40B4-BE49-F238E27FC236}">
                <a16:creationId xmlns:a16="http://schemas.microsoft.com/office/drawing/2014/main" id="{C0DE1B9D-626A-91F4-8B24-7BEC3F133AC6}"/>
              </a:ext>
            </a:extLst>
          </p:cNvPr>
          <p:cNvGraphicFramePr>
            <a:graphicFrameLocks/>
          </p:cNvGraphicFramePr>
          <p:nvPr>
            <p:extLst>
              <p:ext uri="{D42A27DB-BD31-4B8C-83A1-F6EECF244321}">
                <p14:modId xmlns:p14="http://schemas.microsoft.com/office/powerpoint/2010/main" val="2070536288"/>
              </p:ext>
            </p:extLst>
          </p:nvPr>
        </p:nvGraphicFramePr>
        <p:xfrm>
          <a:off x="1582093" y="2343523"/>
          <a:ext cx="9318280" cy="3025932"/>
        </p:xfrm>
        <a:graphic>
          <a:graphicData uri="http://schemas.openxmlformats.org/drawingml/2006/table">
            <a:tbl>
              <a:tblPr firstRow="1" bandRow="1">
                <a:tableStyleId>{F5AB1C69-6EDB-4FF4-983F-18BD219EF322}</a:tableStyleId>
              </a:tblPr>
              <a:tblGrid>
                <a:gridCol w="2944006">
                  <a:extLst>
                    <a:ext uri="{9D8B030D-6E8A-4147-A177-3AD203B41FA5}">
                      <a16:colId xmlns:a16="http://schemas.microsoft.com/office/drawing/2014/main" val="2995037726"/>
                    </a:ext>
                  </a:extLst>
                </a:gridCol>
                <a:gridCol w="2648527">
                  <a:extLst>
                    <a:ext uri="{9D8B030D-6E8A-4147-A177-3AD203B41FA5}">
                      <a16:colId xmlns:a16="http://schemas.microsoft.com/office/drawing/2014/main" val="3169967920"/>
                    </a:ext>
                  </a:extLst>
                </a:gridCol>
                <a:gridCol w="3725747">
                  <a:extLst>
                    <a:ext uri="{9D8B030D-6E8A-4147-A177-3AD203B41FA5}">
                      <a16:colId xmlns:a16="http://schemas.microsoft.com/office/drawing/2014/main" val="513699998"/>
                    </a:ext>
                  </a:extLst>
                </a:gridCol>
              </a:tblGrid>
              <a:tr h="254822">
                <a:tc>
                  <a:txBody>
                    <a:bodyPr/>
                    <a:lstStyle/>
                    <a:p>
                      <a:pPr algn="ctr">
                        <a:lnSpc>
                          <a:spcPct val="100000"/>
                        </a:lnSpc>
                        <a:spcBef>
                          <a:spcPts val="300"/>
                        </a:spcBef>
                      </a:pPr>
                      <a:r>
                        <a:rPr lang="fr-CA" sz="1600" b="1" dirty="0">
                          <a:effectLst/>
                        </a:rPr>
                        <a:t>Mot ou groupe de mots</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spcBef>
                          <a:spcPts val="300"/>
                        </a:spcBef>
                      </a:pPr>
                      <a:r>
                        <a:rPr lang="fr-CA" sz="1600" b="1" dirty="0">
                          <a:effectLst/>
                        </a:rPr>
                        <a:t>Type d’erreur</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spcBef>
                          <a:spcPts val="300"/>
                        </a:spcBef>
                      </a:pPr>
                      <a:r>
                        <a:rPr lang="fr-CA" sz="1600" b="1" dirty="0">
                          <a:effectLst/>
                        </a:rPr>
                        <a:t>Justification</a:t>
                      </a:r>
                      <a:endParaRPr lang="fr-CA" sz="1600" b="1" dirty="0">
                        <a:effectLst/>
                        <a:latin typeface="Times New Roman" panose="02020603050405020304" pitchFamily="18" charset="0"/>
                        <a:ea typeface="Times New Roman" panose="02020603050405020304" pitchFamily="18" charset="0"/>
                      </a:endParaRPr>
                    </a:p>
                  </a:txBody>
                  <a:tcPr marL="108000" marR="108000" marT="36000" marB="36000">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91625637"/>
                  </a:ext>
                </a:extLst>
              </a:tr>
              <a:tr h="422580">
                <a:tc>
                  <a:txBody>
                    <a:bodyPr/>
                    <a:lstStyle/>
                    <a:p>
                      <a:pPr>
                        <a:lnSpc>
                          <a:spcPct val="100000"/>
                        </a:lnSpc>
                        <a:spcBef>
                          <a:spcPts val="300"/>
                        </a:spcBef>
                      </a:pPr>
                      <a:r>
                        <a:rPr lang="fr-CA" sz="1600" b="1" dirty="0">
                          <a:effectLst/>
                        </a:rPr>
                        <a:t>Exemple 1 : </a:t>
                      </a:r>
                      <a:r>
                        <a:rPr lang="fr-CA" sz="1600" dirty="0">
                          <a:effectLst/>
                        </a:rPr>
                        <a:t>« des </a:t>
                      </a:r>
                      <a:r>
                        <a:rPr lang="fr-CA" sz="1600" b="1" dirty="0">
                          <a:effectLst/>
                        </a:rPr>
                        <a:t>petite</a:t>
                      </a:r>
                      <a:r>
                        <a:rPr lang="fr-CA" sz="1600" dirty="0">
                          <a:effectLst/>
                        </a:rPr>
                        <a:t> pattes »</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Erreur d’accord grammatical</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Oubli de l’accord au pluriel</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61162611"/>
                  </a:ext>
                </a:extLst>
              </a:tr>
              <a:tr h="2250252">
                <a:tc>
                  <a:txBody>
                    <a:bodyPr/>
                    <a:lstStyle/>
                    <a:p>
                      <a:pPr>
                        <a:lnSpc>
                          <a:spcPct val="100000"/>
                        </a:lnSpc>
                        <a:spcBef>
                          <a:spcPts val="300"/>
                        </a:spcBef>
                      </a:pPr>
                      <a:r>
                        <a:rPr lang="fr-CA" sz="1600" b="1" dirty="0">
                          <a:effectLst/>
                        </a:rPr>
                        <a:t>Exemple 2 : </a:t>
                      </a:r>
                      <a:r>
                        <a:rPr lang="fr-CA" sz="1600" dirty="0">
                          <a:effectLst/>
                        </a:rPr>
                        <a:t>« Sans s’oublier</a:t>
                      </a:r>
                      <a:r>
                        <a:rPr lang="fr-CA" sz="1600" b="1" dirty="0">
                          <a:effectLst/>
                        </a:rPr>
                        <a:t>,</a:t>
                      </a:r>
                      <a:r>
                        <a:rPr lang="fr-CA" sz="1600" dirty="0">
                          <a:effectLst/>
                        </a:rPr>
                        <a:t> le </a:t>
                      </a:r>
                      <a:r>
                        <a:rPr lang="fr-CA" sz="1600" dirty="0" err="1">
                          <a:effectLst/>
                        </a:rPr>
                        <a:t>Badoulboudou</a:t>
                      </a:r>
                      <a:r>
                        <a:rPr lang="fr-CA" sz="1600" dirty="0">
                          <a:effectLst/>
                        </a:rPr>
                        <a:t> est toute brun… » (virgule ajoutée considérée comme une erreur de ponctuation)</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180000" indent="-180000">
                        <a:lnSpc>
                          <a:spcPct val="100000"/>
                        </a:lnSpc>
                        <a:spcBef>
                          <a:spcPts val="300"/>
                        </a:spcBef>
                        <a:buClr>
                          <a:srgbClr val="FFC000"/>
                        </a:buClr>
                        <a:buFont typeface="Wingdings" pitchFamily="2" charset="2"/>
                        <a:buChar char="§"/>
                      </a:pPr>
                      <a:r>
                        <a:rPr lang="fr-CA" sz="1600" dirty="0">
                          <a:effectLst/>
                        </a:rPr>
                        <a:t>Erreur de syntaxe</a:t>
                      </a:r>
                    </a:p>
                    <a:p>
                      <a:pPr marL="180000" indent="-180000">
                        <a:lnSpc>
                          <a:spcPct val="100000"/>
                        </a:lnSpc>
                        <a:spcBef>
                          <a:spcPts val="300"/>
                        </a:spcBef>
                        <a:buClr>
                          <a:srgbClr val="FFC000"/>
                        </a:buClr>
                        <a:buFont typeface="Wingdings" pitchFamily="2" charset="2"/>
                        <a:buChar char="§"/>
                      </a:pPr>
                      <a:r>
                        <a:rPr lang="fr-CA" sz="1600" dirty="0">
                          <a:effectLst/>
                        </a:rPr>
                        <a:t>Erreur de ponctuation</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nSpc>
                          <a:spcPct val="100000"/>
                        </a:lnSpc>
                        <a:spcBef>
                          <a:spcPts val="300"/>
                        </a:spcBef>
                      </a:pPr>
                      <a:r>
                        <a:rPr lang="fr-CA" sz="1600" dirty="0">
                          <a:effectLst/>
                        </a:rPr>
                        <a:t>Ici, il s’agit d’une mauvaise construction syntaxique. Ce n’est pas une question </a:t>
                      </a:r>
                      <a:br>
                        <a:rPr lang="fr-CA" sz="1600" dirty="0">
                          <a:effectLst/>
                        </a:rPr>
                      </a:br>
                      <a:r>
                        <a:rPr lang="fr-CA" sz="1600" dirty="0">
                          <a:effectLst/>
                        </a:rPr>
                        <a:t>de ponctuation. </a:t>
                      </a:r>
                      <a:br>
                        <a:rPr lang="fr-CA" sz="1600" dirty="0">
                          <a:effectLst/>
                        </a:rPr>
                      </a:br>
                      <a:r>
                        <a:rPr lang="fr-CA" sz="1600" dirty="0">
                          <a:effectLst/>
                        </a:rPr>
                        <a:t>Il fallait donc identifier l’erreur comme étant de syntaxe et non de ponctuation. La phrase correcte pourrait être : « N’oublions pas que le </a:t>
                      </a:r>
                      <a:r>
                        <a:rPr lang="fr-CA" sz="1600" dirty="0" err="1">
                          <a:effectLst/>
                        </a:rPr>
                        <a:t>Badoulboudou</a:t>
                      </a:r>
                      <a:r>
                        <a:rPr lang="fr-CA" sz="1600" dirty="0">
                          <a:effectLst/>
                        </a:rPr>
                        <a:t> </a:t>
                      </a:r>
                      <a:br>
                        <a:rPr lang="fr-CA" sz="1600" dirty="0">
                          <a:effectLst/>
                        </a:rPr>
                      </a:br>
                      <a:r>
                        <a:rPr lang="fr-CA" sz="1600" dirty="0">
                          <a:effectLst/>
                        </a:rPr>
                        <a:t>est tout brun. »</a:t>
                      </a:r>
                      <a:endParaRPr lang="fr-CA" sz="1600" dirty="0">
                        <a:effectLst/>
                        <a:latin typeface="Times New Roman" panose="02020603050405020304" pitchFamily="18" charset="0"/>
                        <a:ea typeface="Times New Roman" panose="02020603050405020304" pitchFamily="18" charset="0"/>
                      </a:endParaRPr>
                    </a:p>
                  </a:txBody>
                  <a:tcPr marL="108000" marR="108000" marT="108000" marB="10800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62153663"/>
                  </a:ext>
                </a:extLst>
              </a:tr>
            </a:tbl>
          </a:graphicData>
        </a:graphic>
      </p:graphicFrame>
    </p:spTree>
    <p:extLst>
      <p:ext uri="{BB962C8B-B14F-4D97-AF65-F5344CB8AC3E}">
        <p14:creationId xmlns:p14="http://schemas.microsoft.com/office/powerpoint/2010/main" val="2712044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D51DDB9-E907-8A90-C490-647B94810008}"/>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3" name="Espace réservé du pied de page 2">
            <a:extLst>
              <a:ext uri="{FF2B5EF4-FFF2-40B4-BE49-F238E27FC236}">
                <a16:creationId xmlns:a16="http://schemas.microsoft.com/office/drawing/2014/main" id="{0FCE69D4-5C01-564C-2B40-D19BC2477892}"/>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20C1F9BE-DADF-7201-4001-5F075FF07D82}"/>
              </a:ext>
            </a:extLst>
          </p:cNvPr>
          <p:cNvSpPr>
            <a:spLocks noGrp="1"/>
          </p:cNvSpPr>
          <p:nvPr>
            <p:ph type="title"/>
          </p:nvPr>
        </p:nvSpPr>
        <p:spPr/>
        <p:txBody>
          <a:bodyPr/>
          <a:lstStyle/>
          <a:p>
            <a:r>
              <a:rPr lang="fr-FR" sz="4000" dirty="0">
                <a:solidFill>
                  <a:srgbClr val="FFC000"/>
                </a:solidFill>
              </a:rPr>
              <a:t>Activité 3</a:t>
            </a:r>
            <a:br>
              <a:rPr lang="fr-FR" dirty="0"/>
            </a:br>
            <a:r>
              <a:rPr lang="fr-FR" dirty="0"/>
              <a:t>Quel type </a:t>
            </a:r>
            <a:br>
              <a:rPr lang="fr-FR" dirty="0"/>
            </a:br>
            <a:r>
              <a:rPr lang="fr-FR" dirty="0"/>
              <a:t>de correction ?</a:t>
            </a:r>
          </a:p>
        </p:txBody>
      </p:sp>
      <p:graphicFrame>
        <p:nvGraphicFramePr>
          <p:cNvPr id="6" name="ZoneTexte 14">
            <a:extLst>
              <a:ext uri="{FF2B5EF4-FFF2-40B4-BE49-F238E27FC236}">
                <a16:creationId xmlns:a16="http://schemas.microsoft.com/office/drawing/2014/main" id="{DFDBED6F-C1B8-D4BF-7BF3-FFBCFB98CEDE}"/>
              </a:ext>
            </a:extLst>
          </p:cNvPr>
          <p:cNvGraphicFramePr/>
          <p:nvPr>
            <p:extLst>
              <p:ext uri="{D42A27DB-BD31-4B8C-83A1-F6EECF244321}">
                <p14:modId xmlns:p14="http://schemas.microsoft.com/office/powerpoint/2010/main" val="3811537637"/>
              </p:ext>
            </p:extLst>
          </p:nvPr>
        </p:nvGraphicFramePr>
        <p:xfrm>
          <a:off x="4929188" y="1226796"/>
          <a:ext cx="5855210" cy="4283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3085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C6AC8D4-DCB6-B44C-E9CA-C21661240473}"/>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3" name="Espace réservé du pied de page 2">
            <a:extLst>
              <a:ext uri="{FF2B5EF4-FFF2-40B4-BE49-F238E27FC236}">
                <a16:creationId xmlns:a16="http://schemas.microsoft.com/office/drawing/2014/main" id="{83199EFF-FE36-3714-838D-CA3C8466C835}"/>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Espace réservé du texte 3">
            <a:extLst>
              <a:ext uri="{FF2B5EF4-FFF2-40B4-BE49-F238E27FC236}">
                <a16:creationId xmlns:a16="http://schemas.microsoft.com/office/drawing/2014/main" id="{3DF16C9E-AB37-A833-C678-5B300322FC54}"/>
              </a:ext>
            </a:extLst>
          </p:cNvPr>
          <p:cNvSpPr>
            <a:spLocks noGrp="1"/>
          </p:cNvSpPr>
          <p:nvPr>
            <p:ph type="body" sz="quarter" idx="14"/>
          </p:nvPr>
        </p:nvSpPr>
        <p:spPr>
          <a:xfrm>
            <a:off x="695324" y="1709848"/>
            <a:ext cx="5307123" cy="3156724"/>
          </a:xfrm>
        </p:spPr>
        <p:txBody>
          <a:bodyPr/>
          <a:lstStyle/>
          <a:p>
            <a:r>
              <a:rPr lang="fr-FR" sz="2400" b="1" dirty="0">
                <a:solidFill>
                  <a:schemeClr val="bg1"/>
                </a:solidFill>
                <a:highlight>
                  <a:srgbClr val="643772"/>
                </a:highlight>
                <a:latin typeface="Noto Sans ExtraBold" panose="020B0502040504020204" pitchFamily="34" charset="0"/>
                <a:ea typeface="Noto Sans ExtraBold" panose="020B0502040504020204" pitchFamily="34" charset="0"/>
                <a:cs typeface="Noto Sans ExtraBold" panose="020B0502040504020204" pitchFamily="34" charset="0"/>
              </a:rPr>
              <a:t>Que savez-vous de :</a:t>
            </a:r>
          </a:p>
          <a:p>
            <a:pPr marL="1440000" indent="-1440000"/>
            <a:r>
              <a:rPr lang="fr-FR" sz="2000" b="1" dirty="0">
                <a:solidFill>
                  <a:schemeClr val="bg1"/>
                </a:solidFill>
                <a:highlight>
                  <a:srgbClr val="643772"/>
                </a:highlight>
              </a:rPr>
              <a:t>Équipe 1 :	</a:t>
            </a:r>
            <a:r>
              <a:rPr lang="fr-FR" sz="2000" dirty="0">
                <a:solidFill>
                  <a:schemeClr val="bg1"/>
                </a:solidFill>
                <a:highlight>
                  <a:srgbClr val="643772"/>
                </a:highlight>
              </a:rPr>
              <a:t>la correction par l’enseignant ?</a:t>
            </a:r>
          </a:p>
          <a:p>
            <a:pPr marL="1440000" indent="-1440000"/>
            <a:r>
              <a:rPr lang="fr-FR" sz="2000" b="1" dirty="0">
                <a:solidFill>
                  <a:schemeClr val="bg1"/>
                </a:solidFill>
                <a:highlight>
                  <a:srgbClr val="643772"/>
                </a:highlight>
              </a:rPr>
              <a:t>Équipe 2 :	</a:t>
            </a:r>
            <a:r>
              <a:rPr lang="fr-FR" sz="2000" dirty="0">
                <a:solidFill>
                  <a:schemeClr val="bg1"/>
                </a:solidFill>
                <a:highlight>
                  <a:srgbClr val="643772"/>
                </a:highlight>
              </a:rPr>
              <a:t>la correction par les pairs ?</a:t>
            </a:r>
          </a:p>
          <a:p>
            <a:pPr marL="1440000" indent="-1440000"/>
            <a:r>
              <a:rPr lang="fr-FR" sz="2000" b="1" dirty="0">
                <a:solidFill>
                  <a:schemeClr val="bg1"/>
                </a:solidFill>
                <a:highlight>
                  <a:srgbClr val="643772"/>
                </a:highlight>
              </a:rPr>
              <a:t>Équipe 3 :	</a:t>
            </a:r>
            <a:r>
              <a:rPr lang="fr-FR" sz="2000" dirty="0">
                <a:solidFill>
                  <a:schemeClr val="bg1"/>
                </a:solidFill>
                <a:highlight>
                  <a:srgbClr val="643772"/>
                </a:highlight>
              </a:rPr>
              <a:t>la correction par l’élève ?</a:t>
            </a:r>
          </a:p>
        </p:txBody>
      </p:sp>
      <p:sp>
        <p:nvSpPr>
          <p:cNvPr id="6" name="Espace réservé du contenu 5">
            <a:extLst>
              <a:ext uri="{FF2B5EF4-FFF2-40B4-BE49-F238E27FC236}">
                <a16:creationId xmlns:a16="http://schemas.microsoft.com/office/drawing/2014/main" id="{0891E215-F07A-F947-04FD-D0452C0D09DC}"/>
              </a:ext>
            </a:extLst>
          </p:cNvPr>
          <p:cNvSpPr txBox="1">
            <a:spLocks/>
          </p:cNvSpPr>
          <p:nvPr/>
        </p:nvSpPr>
        <p:spPr>
          <a:xfrm>
            <a:off x="6587067" y="1709848"/>
            <a:ext cx="4740201" cy="1830057"/>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000" b="1" dirty="0">
                <a:solidFill>
                  <a:schemeClr val="accent3"/>
                </a:solidFill>
                <a:latin typeface="Noto Sans" panose="020B0502040504020204" pitchFamily="34"/>
                <a:ea typeface="Noto Sans" panose="020B0502040504020204" pitchFamily="34"/>
                <a:cs typeface="Noto Sans" panose="020B0502040504020204" pitchFamily="34"/>
              </a:rPr>
              <a:t>Objectif de l’activité : </a:t>
            </a:r>
            <a:endParaRPr lang="fr-CA" sz="2000" dirty="0">
              <a:solidFill>
                <a:schemeClr val="accent3"/>
              </a:solidFill>
              <a:latin typeface="Noto Sans" panose="020B0502040504020204" pitchFamily="34"/>
              <a:ea typeface="Noto Sans" panose="020B0502040504020204" pitchFamily="34"/>
              <a:cs typeface="Noto Sans" panose="020B0502040504020204" pitchFamily="34"/>
            </a:endParaRPr>
          </a:p>
          <a:p>
            <a:r>
              <a:rPr lang="fr-CA" sz="2000" dirty="0">
                <a:latin typeface="Noto Sans" panose="020B0502040504020204" pitchFamily="34"/>
                <a:ea typeface="Noto Sans" panose="020B0502040504020204" pitchFamily="34"/>
                <a:cs typeface="Noto Sans" panose="020B0502040504020204" pitchFamily="34"/>
              </a:rPr>
              <a:t>S’instruire sur la correction en notant des exemples de situations professionnelles observées auprès </a:t>
            </a:r>
            <a:br>
              <a:rPr lang="fr-CA" sz="2000" dirty="0">
                <a:latin typeface="Noto Sans" panose="020B0502040504020204" pitchFamily="34"/>
                <a:ea typeface="Noto Sans" panose="020B0502040504020204" pitchFamily="34"/>
                <a:cs typeface="Noto Sans" panose="020B0502040504020204" pitchFamily="34"/>
              </a:rPr>
            </a:br>
            <a:r>
              <a:rPr lang="fr-CA" sz="2000" dirty="0">
                <a:latin typeface="Noto Sans" panose="020B0502040504020204" pitchFamily="34"/>
                <a:ea typeface="Noto Sans" panose="020B0502040504020204" pitchFamily="34"/>
                <a:cs typeface="Noto Sans" panose="020B0502040504020204" pitchFamily="34"/>
              </a:rPr>
              <a:t>des enseignants en lien avec cette forme de correction.</a:t>
            </a:r>
          </a:p>
        </p:txBody>
      </p:sp>
      <p:graphicFrame>
        <p:nvGraphicFramePr>
          <p:cNvPr id="7" name="Tableau 6">
            <a:extLst>
              <a:ext uri="{FF2B5EF4-FFF2-40B4-BE49-F238E27FC236}">
                <a16:creationId xmlns:a16="http://schemas.microsoft.com/office/drawing/2014/main" id="{2862C2E3-85AF-F784-687D-C5575C1C55C1}"/>
              </a:ext>
            </a:extLst>
          </p:cNvPr>
          <p:cNvGraphicFramePr>
            <a:graphicFrameLocks noGrp="1"/>
          </p:cNvGraphicFramePr>
          <p:nvPr>
            <p:extLst>
              <p:ext uri="{D42A27DB-BD31-4B8C-83A1-F6EECF244321}">
                <p14:modId xmlns:p14="http://schemas.microsoft.com/office/powerpoint/2010/main" val="605753430"/>
              </p:ext>
            </p:extLst>
          </p:nvPr>
        </p:nvGraphicFramePr>
        <p:xfrm>
          <a:off x="6587067" y="3945048"/>
          <a:ext cx="4909608" cy="1379520"/>
        </p:xfrm>
        <a:graphic>
          <a:graphicData uri="http://schemas.openxmlformats.org/drawingml/2006/table">
            <a:tbl>
              <a:tblPr firstRow="1" bandRow="1">
                <a:tableStyleId>{F5AB1C69-6EDB-4FF4-983F-18BD219EF322}</a:tableStyleId>
              </a:tblPr>
              <a:tblGrid>
                <a:gridCol w="1636536">
                  <a:extLst>
                    <a:ext uri="{9D8B030D-6E8A-4147-A177-3AD203B41FA5}">
                      <a16:colId xmlns:a16="http://schemas.microsoft.com/office/drawing/2014/main" val="3940440789"/>
                    </a:ext>
                  </a:extLst>
                </a:gridCol>
                <a:gridCol w="1636536">
                  <a:extLst>
                    <a:ext uri="{9D8B030D-6E8A-4147-A177-3AD203B41FA5}">
                      <a16:colId xmlns:a16="http://schemas.microsoft.com/office/drawing/2014/main" val="3364369580"/>
                    </a:ext>
                  </a:extLst>
                </a:gridCol>
                <a:gridCol w="1636536">
                  <a:extLst>
                    <a:ext uri="{9D8B030D-6E8A-4147-A177-3AD203B41FA5}">
                      <a16:colId xmlns:a16="http://schemas.microsoft.com/office/drawing/2014/main" val="2352960752"/>
                    </a:ext>
                  </a:extLst>
                </a:gridCol>
              </a:tblGrid>
              <a:tr h="0">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par l’enseignant</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entre les pairs</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b="1" dirty="0">
                          <a:effectLst/>
                        </a:rPr>
                        <a:t>Correction </a:t>
                      </a:r>
                      <a:br>
                        <a:rPr lang="fr-CA" sz="1200" b="1" dirty="0">
                          <a:effectLst/>
                        </a:rPr>
                      </a:br>
                      <a:r>
                        <a:rPr lang="fr-CA" sz="1200" b="1" dirty="0">
                          <a:effectLst/>
                        </a:rPr>
                        <a:t>par l’élève</a:t>
                      </a:r>
                      <a:endParaRPr lang="fr-CA" sz="1200" b="1"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134615879"/>
                  </a:ext>
                </a:extLst>
              </a:tr>
              <a:tr h="326857">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Mots-clés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2898693685"/>
                  </a:ext>
                </a:extLst>
              </a:tr>
              <a:tr h="326857">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tc>
                  <a:txBody>
                    <a:bodyPr/>
                    <a:lstStyle/>
                    <a:p>
                      <a:pPr algn="ctr">
                        <a:lnSpc>
                          <a:spcPct val="100000"/>
                        </a:lnSpc>
                        <a:spcAft>
                          <a:spcPts val="800"/>
                        </a:spcAft>
                      </a:pPr>
                      <a:r>
                        <a:rPr lang="fr-CA" sz="1200" dirty="0">
                          <a:effectLst/>
                        </a:rPr>
                        <a:t>Exemples</a:t>
                      </a:r>
                      <a:endParaRPr lang="fr-CA" sz="1200" dirty="0">
                        <a:effectLst/>
                        <a:latin typeface="Noto Sans" panose="020B0502040504020204" pitchFamily="34"/>
                        <a:ea typeface="Noto Sans" panose="020B0502040504020204" pitchFamily="34"/>
                        <a:cs typeface="Noto Sans" panose="020B0502040504020204" pitchFamily="34"/>
                      </a:endParaRPr>
                    </a:p>
                  </a:txBody>
                  <a:tcPr marL="108000" marR="108000" marT="108000" marB="108000"/>
                </a:tc>
                <a:extLst>
                  <a:ext uri="{0D108BD9-81ED-4DB2-BD59-A6C34878D82A}">
                    <a16:rowId xmlns:a16="http://schemas.microsoft.com/office/drawing/2014/main" val="2188183433"/>
                  </a:ext>
                </a:extLst>
              </a:tr>
            </a:tbl>
          </a:graphicData>
        </a:graphic>
      </p:graphicFrame>
    </p:spTree>
    <p:extLst>
      <p:ext uri="{BB962C8B-B14F-4D97-AF65-F5344CB8AC3E}">
        <p14:creationId xmlns:p14="http://schemas.microsoft.com/office/powerpoint/2010/main" val="399331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l’enseignant</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par l’enseignant seul : </a:t>
            </a:r>
            <a:r>
              <a:rPr lang="fr-CA" dirty="0">
                <a:latin typeface="Noto Sans" panose="020B0502040504020204" pitchFamily="34" charset="0"/>
                <a:ea typeface="Noto Sans" panose="020B0502040504020204" pitchFamily="34" charset="0"/>
                <a:cs typeface="Noto Sans" panose="020B0502040504020204" pitchFamily="34" charset="0"/>
              </a:rPr>
              <a:t>l’enseignant corrige en l’absence des élèves ou sans faire appel à leur participation. Comme le souligne Roberge (2008), il pourrait, entre autres, relever l’erreur, laisser des traces telles que le soulignement d’un mot ou un symbole, corriger en fonction d’un code connu des élèves ou même ne laisser aucun commentaire.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collective : </a:t>
            </a:r>
            <a:r>
              <a:rPr lang="fr-CA" dirty="0">
                <a:latin typeface="Noto Sans" panose="020B0502040504020204" pitchFamily="34" charset="0"/>
                <a:ea typeface="Noto Sans" panose="020B0502040504020204" pitchFamily="34" charset="0"/>
                <a:cs typeface="Noto Sans" panose="020B0502040504020204" pitchFamily="34" charset="0"/>
              </a:rPr>
              <a:t>en classe, avec la participation des élèves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(à tour de rôle, ils donnent une réponse et l’enseignant valide).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La correction ludique : </a:t>
            </a:r>
            <a:r>
              <a:rPr lang="fr-CA" dirty="0">
                <a:latin typeface="Noto Sans" panose="020B0502040504020204" pitchFamily="34" charset="0"/>
                <a:ea typeface="Noto Sans" panose="020B0502040504020204" pitchFamily="34" charset="0"/>
                <a:cs typeface="Noto Sans" panose="020B0502040504020204" pitchFamily="34" charset="0"/>
              </a:rPr>
              <a:t>motivante, elle se fait dans un esprit de compétition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ou de concours, les élèves sont questionnés en classe.</a:t>
            </a:r>
          </a:p>
        </p:txBody>
      </p:sp>
    </p:spTree>
    <p:extLst>
      <p:ext uri="{BB962C8B-B14F-4D97-AF65-F5344CB8AC3E}">
        <p14:creationId xmlns:p14="http://schemas.microsoft.com/office/powerpoint/2010/main" val="102106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les pairs</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Par le voisin : </a:t>
            </a:r>
            <a:r>
              <a:rPr lang="fr-CA" dirty="0">
                <a:latin typeface="Noto Sans" panose="020B0502040504020204" pitchFamily="34" charset="0"/>
                <a:ea typeface="Noto Sans" panose="020B0502040504020204" pitchFamily="34" charset="0"/>
                <a:cs typeface="Noto Sans" panose="020B0502040504020204" pitchFamily="34" charset="0"/>
              </a:rPr>
              <a:t>le correcteur et l’élève corrigé ne sont pas en interaction. L’élève corrigé passe simplement sa copie à un autre élève qui le corrige.</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Correction en binôme : </a:t>
            </a:r>
            <a:r>
              <a:rPr lang="fr-CA" dirty="0">
                <a:latin typeface="Noto Sans" panose="020B0502040504020204" pitchFamily="34" charset="0"/>
                <a:ea typeface="Noto Sans" panose="020B0502040504020204" pitchFamily="34" charset="0"/>
                <a:cs typeface="Noto Sans" panose="020B0502040504020204" pitchFamily="34" charset="0"/>
              </a:rPr>
              <a:t>deux élèves corrigent en rétroaction plutôt que de se donner la bonne réponse sans explication. Cette modalité est moins appropriée pour les élèves en difficulté. Remarquez qu’elle est souvent utilisée au cours de ces modules de formation.</a:t>
            </a:r>
          </a:p>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Correction par les experts : </a:t>
            </a:r>
            <a:r>
              <a:rPr lang="fr-CA" dirty="0">
                <a:latin typeface="Noto Sans" panose="020B0502040504020204" pitchFamily="34" charset="0"/>
                <a:ea typeface="Noto Sans" panose="020B0502040504020204" pitchFamily="34" charset="0"/>
                <a:cs typeface="Noto Sans" panose="020B0502040504020204" pitchFamily="34" charset="0"/>
              </a:rPr>
              <a:t>les premiers à avoir terminé et dont l’exercice est réussi peuvent corriger les autres élèves.</a:t>
            </a:r>
          </a:p>
          <a:p>
            <a:pPr marL="180000" lvl="0" indent="-180000">
              <a:lnSpc>
                <a:spcPct val="115000"/>
              </a:lnSpc>
              <a:spcBef>
                <a:spcPts val="600"/>
              </a:spcBef>
              <a:spcAft>
                <a:spcPts val="800"/>
              </a:spcAft>
              <a:buClr>
                <a:srgbClr val="FFC000"/>
              </a:buClr>
              <a:buFont typeface="Wingdings" pitchFamily="2" charset="2"/>
              <a:buChar char="§"/>
            </a:pPr>
            <a:endParaRPr lang="fr-CA"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2327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103CE82-8EBB-51EB-49BB-1DA2B4D2B55E}"/>
              </a:ext>
            </a:extLst>
          </p:cNvPr>
          <p:cNvSpPr>
            <a:spLocks noGrp="1"/>
          </p:cNvSpPr>
          <p:nvPr>
            <p:ph type="ftr" sz="quarter" idx="10"/>
          </p:nvPr>
        </p:nvSpPr>
        <p:spPr/>
        <p:txBody>
          <a:bodyPr/>
          <a:lstStyle/>
          <a:p>
            <a:r>
              <a:rPr lang="fr-FR" dirty="0"/>
              <a:t>APPRENDRE </a:t>
            </a:r>
            <a:r>
              <a:rPr lang="fr-FR" b="1" dirty="0">
                <a:solidFill>
                  <a:srgbClr val="FF0000"/>
                </a:solidFill>
              </a:rPr>
              <a:t>|</a:t>
            </a:r>
            <a:r>
              <a:rPr lang="fr-FR" dirty="0"/>
              <a:t> Module 5 </a:t>
            </a:r>
            <a:r>
              <a:rPr lang="fr-FR" b="1" dirty="0">
                <a:solidFill>
                  <a:srgbClr val="FF0000"/>
                </a:solidFill>
              </a:rPr>
              <a:t>|</a:t>
            </a:r>
            <a:r>
              <a:rPr lang="fr-FR" dirty="0"/>
              <a:t> </a:t>
            </a:r>
            <a:r>
              <a:rPr lang="fr-CA" b="1" dirty="0">
                <a:solidFill>
                  <a:schemeClr val="tx1">
                    <a:lumMod val="50000"/>
                    <a:lumOff val="50000"/>
                  </a:schemeClr>
                </a:solidFill>
              </a:rPr>
              <a:t>La correction, les annotations et la remédiation</a:t>
            </a:r>
          </a:p>
        </p:txBody>
      </p:sp>
      <p:sp>
        <p:nvSpPr>
          <p:cNvPr id="3" name="Espace réservé du numéro de diapositive 2">
            <a:extLst>
              <a:ext uri="{FF2B5EF4-FFF2-40B4-BE49-F238E27FC236}">
                <a16:creationId xmlns:a16="http://schemas.microsoft.com/office/drawing/2014/main" id="{739D4A1C-7438-9B07-7DA2-79DBE63028D4}"/>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4" name="Espace réservé du contenu vertical 3">
            <a:extLst>
              <a:ext uri="{FF2B5EF4-FFF2-40B4-BE49-F238E27FC236}">
                <a16:creationId xmlns:a16="http://schemas.microsoft.com/office/drawing/2014/main" id="{1DAE20E3-B52E-A30C-1974-D363221AC5FB}"/>
              </a:ext>
            </a:extLst>
          </p:cNvPr>
          <p:cNvSpPr>
            <a:spLocks noGrp="1"/>
          </p:cNvSpPr>
          <p:nvPr>
            <p:ph orient="vert" sz="quarter" idx="13"/>
          </p:nvPr>
        </p:nvSpPr>
        <p:spPr/>
        <p:txBody>
          <a:bodyPr>
            <a:normAutofit fontScale="85000" lnSpcReduction="20000"/>
          </a:bodyPr>
          <a:lstStyle/>
          <a:p>
            <a:r>
              <a:rPr lang="fr-FR" sz="3200" b="1" dirty="0">
                <a:solidFill>
                  <a:schemeClr val="bg1"/>
                </a:solidFill>
              </a:rPr>
              <a:t>Activité 3</a:t>
            </a:r>
          </a:p>
        </p:txBody>
      </p:sp>
      <p:sp>
        <p:nvSpPr>
          <p:cNvPr id="5" name="Espace réservé du texte 4">
            <a:extLst>
              <a:ext uri="{FF2B5EF4-FFF2-40B4-BE49-F238E27FC236}">
                <a16:creationId xmlns:a16="http://schemas.microsoft.com/office/drawing/2014/main" id="{5C981E81-5F09-0BBF-AF45-3CBA8D776E91}"/>
              </a:ext>
            </a:extLst>
          </p:cNvPr>
          <p:cNvSpPr>
            <a:spLocks noGrp="1"/>
          </p:cNvSpPr>
          <p:nvPr>
            <p:ph type="body" sz="quarter" idx="14"/>
          </p:nvPr>
        </p:nvSpPr>
        <p:spPr>
          <a:xfrm>
            <a:off x="795129" y="452988"/>
            <a:ext cx="10701545" cy="270783"/>
          </a:xfrm>
        </p:spPr>
        <p:txBody>
          <a:bodyPr wrap="none" anchor="b">
            <a:normAutofit fontScale="92500" lnSpcReduction="20000"/>
          </a:bodyPr>
          <a:lstStyle/>
          <a:p>
            <a:pPr lvl="1"/>
            <a:r>
              <a:rPr lang="fr-FR" dirty="0"/>
              <a:t>La correction par l’élève</a:t>
            </a:r>
            <a:endParaRPr lang="fr-FR"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ZoneTexte 7">
            <a:extLst>
              <a:ext uri="{FF2B5EF4-FFF2-40B4-BE49-F238E27FC236}">
                <a16:creationId xmlns:a16="http://schemas.microsoft.com/office/drawing/2014/main" id="{07485F5F-80BC-F310-2E0A-244AF9ADB22F}"/>
              </a:ext>
            </a:extLst>
          </p:cNvPr>
          <p:cNvSpPr txBox="1"/>
          <p:nvPr/>
        </p:nvSpPr>
        <p:spPr>
          <a:xfrm>
            <a:off x="1912273" y="1578544"/>
            <a:ext cx="8738859" cy="3923034"/>
          </a:xfrm>
          <a:prstGeom prst="rect">
            <a:avLst/>
          </a:prstGeom>
          <a:noFill/>
        </p:spPr>
        <p:txBody>
          <a:bodyPr wrap="square" lIns="0" tIns="0" rIns="0" bIns="0" numCol="1" spcCol="360000">
            <a:noAutofit/>
          </a:bodyPr>
          <a:lstStyle/>
          <a:p>
            <a:pPr marL="180000" lvl="0" indent="-180000">
              <a:lnSpc>
                <a:spcPct val="115000"/>
              </a:lnSpc>
              <a:spcBef>
                <a:spcPts val="600"/>
              </a:spcBef>
              <a:spcAft>
                <a:spcPts val="800"/>
              </a:spcAft>
              <a:buClr>
                <a:srgbClr val="FFC000"/>
              </a:buClr>
              <a:buFont typeface="Wingdings" pitchFamily="2" charset="2"/>
              <a:buChar char="§"/>
            </a:pPr>
            <a:r>
              <a:rPr lang="fr-CA" b="1" dirty="0">
                <a:latin typeface="Noto Sans" panose="020B0502040504020204" pitchFamily="34" charset="0"/>
                <a:ea typeface="Noto Sans" panose="020B0502040504020204" pitchFamily="34" charset="0"/>
                <a:cs typeface="Noto Sans" panose="020B0502040504020204" pitchFamily="34" charset="0"/>
              </a:rPr>
              <a:t>Autocorrection à l’aide d’un corrigé : </a:t>
            </a:r>
            <a:r>
              <a:rPr lang="fr-CA" dirty="0">
                <a:latin typeface="Noto Sans" panose="020B0502040504020204" pitchFamily="34" charset="0"/>
                <a:ea typeface="Noto Sans" panose="020B0502040504020204" pitchFamily="34" charset="0"/>
                <a:cs typeface="Noto Sans" panose="020B0502040504020204" pitchFamily="34" charset="0"/>
              </a:rPr>
              <a:t>cela repose sur une plus grande autonomie et un lien de confiance. L’élève n’a besoin ni de la validation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ni de l’aide de l’adulte.</a:t>
            </a:r>
          </a:p>
        </p:txBody>
      </p:sp>
    </p:spTree>
    <p:extLst>
      <p:ext uri="{BB962C8B-B14F-4D97-AF65-F5344CB8AC3E}">
        <p14:creationId xmlns:p14="http://schemas.microsoft.com/office/powerpoint/2010/main" val="1953244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F7E7D-7119-CEC2-DE34-46201D0ABD1A}"/>
              </a:ext>
            </a:extLst>
          </p:cNvPr>
          <p:cNvSpPr>
            <a:spLocks noGrp="1"/>
          </p:cNvSpPr>
          <p:nvPr>
            <p:ph type="sldNum" sz="quarter" idx="12"/>
          </p:nvPr>
        </p:nvSpPr>
        <p:spPr>
          <a:xfrm>
            <a:off x="11566689" y="6236278"/>
            <a:ext cx="537327" cy="413905"/>
          </a:xfrm>
        </p:spPr>
        <p:txBody>
          <a:bodyPr/>
          <a:lstStyle/>
          <a:p>
            <a:fld id="{055BF32D-CF4B-1B43-8AA7-7C8BB1DDF0EC}" type="slidenum">
              <a:rPr lang="fr-FR" smtClean="0"/>
              <a:pPr/>
              <a:t>20</a:t>
            </a:fld>
            <a:endParaRPr lang="fr-FR" dirty="0"/>
          </a:p>
        </p:txBody>
      </p:sp>
      <p:sp>
        <p:nvSpPr>
          <p:cNvPr id="8" name="Espace réservé du texte 7">
            <a:extLst>
              <a:ext uri="{FF2B5EF4-FFF2-40B4-BE49-F238E27FC236}">
                <a16:creationId xmlns:a16="http://schemas.microsoft.com/office/drawing/2014/main" id="{E8ED0894-066D-86DA-C503-783F4E9DD2B2}"/>
              </a:ext>
            </a:extLst>
          </p:cNvPr>
          <p:cNvSpPr>
            <a:spLocks noGrp="1"/>
          </p:cNvSpPr>
          <p:nvPr>
            <p:ph type="body" sz="quarter" idx="14"/>
          </p:nvPr>
        </p:nvSpPr>
        <p:spPr>
          <a:xfrm>
            <a:off x="695325" y="1786468"/>
            <a:ext cx="4824413" cy="3318269"/>
          </a:xfrm>
        </p:spPr>
        <p:txBody>
          <a:bodyPr>
            <a:normAutofit/>
          </a:bodyPr>
          <a:lstStyle/>
          <a:p>
            <a:pPr>
              <a:lnSpc>
                <a:spcPct val="100000"/>
              </a:lnSpc>
              <a:buClr>
                <a:srgbClr val="FFC000"/>
              </a:buClr>
            </a:pP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Choisissez une activité observée en salle de classe et questionnez-vous sur la forme de correction la plus appropriée dans ce contexte.</a:t>
            </a:r>
          </a:p>
          <a:p>
            <a:pPr>
              <a:lnSpc>
                <a:spcPct val="100000"/>
              </a:lnSpc>
              <a:buClr>
                <a:srgbClr val="FFC000"/>
              </a:buClr>
            </a:pP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Justifiez votre position par </a:t>
            </a:r>
            <a:b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br>
            <a:r>
              <a:rPr lang="fr-CA" sz="2400" b="1" dirty="0">
                <a:solidFill>
                  <a:schemeClr val="bg1"/>
                </a:solidFill>
                <a:highlight>
                  <a:srgbClr val="643772"/>
                </a:highlight>
                <a:latin typeface="Noto Sans SemiBold" panose="020B0502040504020204" pitchFamily="34" charset="0"/>
                <a:ea typeface="Noto Sans SemiBold" panose="020B0502040504020204" pitchFamily="34" charset="0"/>
                <a:cs typeface="Noto Sans SemiBold" panose="020B0502040504020204" pitchFamily="34" charset="0"/>
              </a:rPr>
              <a:t>des arguments échangés.</a:t>
            </a:r>
          </a:p>
        </p:txBody>
      </p:sp>
      <p:sp>
        <p:nvSpPr>
          <p:cNvPr id="10" name="Espace réservé du pied de page 9">
            <a:extLst>
              <a:ext uri="{FF2B5EF4-FFF2-40B4-BE49-F238E27FC236}">
                <a16:creationId xmlns:a16="http://schemas.microsoft.com/office/drawing/2014/main" id="{9962EC2B-3D2F-4AD1-A958-4A970F66A2F4}"/>
              </a:ext>
            </a:extLst>
          </p:cNvPr>
          <p:cNvSpPr>
            <a:spLocks noGrp="1"/>
          </p:cNvSpPr>
          <p:nvPr>
            <p:ph type="ftr" sz="quarter" idx="1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graphicFrame>
        <p:nvGraphicFramePr>
          <p:cNvPr id="5" name="Espace réservé du contenu 8">
            <a:extLst>
              <a:ext uri="{FF2B5EF4-FFF2-40B4-BE49-F238E27FC236}">
                <a16:creationId xmlns:a16="http://schemas.microsoft.com/office/drawing/2014/main" id="{D73CEF1A-8BCC-7470-404B-97567B85FE38}"/>
              </a:ext>
            </a:extLst>
          </p:cNvPr>
          <p:cNvGraphicFramePr>
            <a:graphicFrameLocks/>
          </p:cNvGraphicFramePr>
          <p:nvPr>
            <p:extLst>
              <p:ext uri="{D42A27DB-BD31-4B8C-83A1-F6EECF244321}">
                <p14:modId xmlns:p14="http://schemas.microsoft.com/office/powerpoint/2010/main" val="296291357"/>
              </p:ext>
            </p:extLst>
          </p:nvPr>
        </p:nvGraphicFramePr>
        <p:xfrm>
          <a:off x="6672263" y="1216499"/>
          <a:ext cx="4824411" cy="4912839"/>
        </p:xfrm>
        <a:graphic>
          <a:graphicData uri="http://schemas.openxmlformats.org/drawingml/2006/table">
            <a:tbl>
              <a:tblPr>
                <a:tableStyleId>{1FECB4D8-DB02-4DC6-A0A2-4F2EBAE1DC90}</a:tableStyleId>
              </a:tblPr>
              <a:tblGrid>
                <a:gridCol w="4824411">
                  <a:extLst>
                    <a:ext uri="{9D8B030D-6E8A-4147-A177-3AD203B41FA5}">
                      <a16:colId xmlns:a16="http://schemas.microsoft.com/office/drawing/2014/main" val="3416212596"/>
                    </a:ext>
                  </a:extLst>
                </a:gridCol>
              </a:tblGrid>
              <a:tr h="1332131">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L’activité qui nécessite une correction </a:t>
                      </a:r>
                      <a:br>
                        <a:rPr lang="fr-CA" sz="1600" dirty="0">
                          <a:effectLst/>
                          <a:latin typeface="Noto Sans" panose="020B0502040504020204" pitchFamily="34" charset="0"/>
                          <a:ea typeface="Noto Sans" panose="020B0502040504020204" pitchFamily="34" charset="0"/>
                          <a:cs typeface="Noto Sans" panose="020B0502040504020204" pitchFamily="34" charset="0"/>
                        </a:rPr>
                      </a:br>
                      <a:r>
                        <a:rPr lang="fr-CA" sz="1600" dirty="0">
                          <a:effectLst/>
                          <a:latin typeface="Noto Sans" panose="020B0502040504020204" pitchFamily="34" charset="0"/>
                          <a:ea typeface="Noto Sans" panose="020B0502040504020204" pitchFamily="34" charset="0"/>
                          <a:cs typeface="Noto Sans" panose="020B0502040504020204" pitchFamily="34" charset="0"/>
                        </a:rPr>
                        <a:t>que j’ai choisie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2820723076"/>
                  </a:ext>
                </a:extLst>
              </a:tr>
              <a:tr h="1501402">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La forme de correction que je choisirais :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4050552574"/>
                  </a:ext>
                </a:extLst>
              </a:tr>
              <a:tr h="2079306">
                <a:tc>
                  <a:txBody>
                    <a:bodyPr/>
                    <a:lstStyle/>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Justification :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p>
                      <a:pPr algn="l">
                        <a:lnSpc>
                          <a:spcPct val="115000"/>
                        </a:lnSpc>
                      </a:pPr>
                      <a:r>
                        <a:rPr lang="fr-CA" sz="1600" dirty="0">
                          <a:effectLst/>
                          <a:latin typeface="Noto Sans" panose="020B0502040504020204" pitchFamily="34" charset="0"/>
                          <a:ea typeface="Noto Sans" panose="020B0502040504020204" pitchFamily="34" charset="0"/>
                          <a:cs typeface="Noto Sans" panose="020B0502040504020204" pitchFamily="34" charset="0"/>
                        </a:rPr>
                        <a:t> </a:t>
                      </a:r>
                    </a:p>
                  </a:txBody>
                  <a:tcPr marL="59949" marR="59949" marT="59949" marB="59949">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611997860"/>
                  </a:ext>
                </a:extLst>
              </a:tr>
            </a:tbl>
          </a:graphicData>
        </a:graphic>
      </p:graphicFrame>
    </p:spTree>
    <p:extLst>
      <p:ext uri="{BB962C8B-B14F-4D97-AF65-F5344CB8AC3E}">
        <p14:creationId xmlns:p14="http://schemas.microsoft.com/office/powerpoint/2010/main" val="2622112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9E3225-DBA5-7FF8-CB41-70CB3DF06DCE}"/>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3" name="Espace réservé du pied de page 2">
            <a:extLst>
              <a:ext uri="{FF2B5EF4-FFF2-40B4-BE49-F238E27FC236}">
                <a16:creationId xmlns:a16="http://schemas.microsoft.com/office/drawing/2014/main" id="{40C77071-A3E9-6186-EB8B-5DE88BD70B18}"/>
              </a:ext>
            </a:extLst>
          </p:cNvPr>
          <p:cNvSpPr>
            <a:spLocks noGrp="1"/>
          </p:cNvSpPr>
          <p:nvPr>
            <p:ph type="ftr" sz="quarter" idx="3"/>
          </p:nvPr>
        </p:nvSpPr>
        <p:spPr/>
        <p:txBody>
          <a:body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4" name="Titre 3">
            <a:extLst>
              <a:ext uri="{FF2B5EF4-FFF2-40B4-BE49-F238E27FC236}">
                <a16:creationId xmlns:a16="http://schemas.microsoft.com/office/drawing/2014/main" id="{AA15FA92-8EC8-BBEC-7274-27751109D2BD}"/>
              </a:ext>
            </a:extLst>
          </p:cNvPr>
          <p:cNvSpPr>
            <a:spLocks noGrp="1"/>
          </p:cNvSpPr>
          <p:nvPr>
            <p:ph type="title"/>
          </p:nvPr>
        </p:nvSpPr>
        <p:spPr/>
        <p:txBody>
          <a:bodyPr/>
          <a:lstStyle/>
          <a:p>
            <a:r>
              <a:rPr lang="fr-FR" dirty="0"/>
              <a:t>Références</a:t>
            </a:r>
          </a:p>
        </p:txBody>
      </p:sp>
      <p:sp>
        <p:nvSpPr>
          <p:cNvPr id="5" name="Espace réservé du texte 4">
            <a:extLst>
              <a:ext uri="{FF2B5EF4-FFF2-40B4-BE49-F238E27FC236}">
                <a16:creationId xmlns:a16="http://schemas.microsoft.com/office/drawing/2014/main" id="{FA6B8D53-C231-0622-2EB8-C6EA353A5267}"/>
              </a:ext>
            </a:extLst>
          </p:cNvPr>
          <p:cNvSpPr>
            <a:spLocks noGrp="1"/>
          </p:cNvSpPr>
          <p:nvPr>
            <p:ph type="body" sz="quarter" idx="13"/>
          </p:nvPr>
        </p:nvSpPr>
        <p:spPr>
          <a:xfrm>
            <a:off x="4798338" y="1450975"/>
            <a:ext cx="6301212" cy="3956050"/>
          </a:xfrm>
        </p:spPr>
        <p:txBody>
          <a:bodyPr lIns="0" tIns="0" rIns="0" bIns="0">
            <a:noAutofit/>
          </a:bodyPr>
          <a:lstStyle/>
          <a:p>
            <a:pPr marL="171450" indent="-171450">
              <a:buClr>
                <a:srgbClr val="FFC000"/>
              </a:buClr>
              <a:buFont typeface="Wingdings" pitchFamily="2" charset="2"/>
              <a:buChar char="§"/>
            </a:pPr>
            <a:r>
              <a:rPr lang="fr-FR" sz="1200" b="1" dirty="0"/>
              <a:t>Apprendre</a:t>
            </a:r>
            <a:r>
              <a:rPr lang="fr-FR" sz="1200" dirty="0"/>
              <a:t> (</a:t>
            </a:r>
            <a:r>
              <a:rPr lang="fr-FR" sz="1200" dirty="0" err="1"/>
              <a:t>dir</a:t>
            </a:r>
            <a:r>
              <a:rPr lang="fr-FR" sz="1200" dirty="0"/>
              <a:t>.). Module 5 : Rétroactions et remédiations </a:t>
            </a:r>
            <a:br>
              <a:rPr lang="fr-FR" sz="1200" dirty="0"/>
            </a:br>
            <a:r>
              <a:rPr lang="fr-FR" sz="1200" dirty="0"/>
              <a:t>[Présentation PowerPoint : notes de cours inédites, Apprendre])</a:t>
            </a:r>
          </a:p>
          <a:p>
            <a:pPr marL="171450" indent="-171450">
              <a:buClr>
                <a:srgbClr val="FFC000"/>
              </a:buClr>
              <a:buFont typeface="Wingdings" pitchFamily="2" charset="2"/>
              <a:buChar char="§"/>
            </a:pPr>
            <a:r>
              <a:rPr lang="fr-FR" sz="1200" b="1" dirty="0"/>
              <a:t>Durand, M.-J. et Chouinard, R. </a:t>
            </a:r>
            <a:r>
              <a:rPr lang="fr-FR" sz="1200" dirty="0"/>
              <a:t>(2012). L’évaluation des apprentissages : </a:t>
            </a:r>
            <a:br>
              <a:rPr lang="fr-FR" sz="1200" dirty="0"/>
            </a:br>
            <a:r>
              <a:rPr lang="fr-FR" sz="1200" dirty="0"/>
              <a:t>de la planification de la démarche à la communication des résultats (2</a:t>
            </a:r>
            <a:r>
              <a:rPr lang="fr-FR" sz="1200" baseline="30000" dirty="0"/>
              <a:t>e</a:t>
            </a:r>
            <a:r>
              <a:rPr lang="fr-FR" sz="1200" dirty="0"/>
              <a:t> éd.). </a:t>
            </a:r>
            <a:br>
              <a:rPr lang="fr-FR" sz="1200" dirty="0"/>
            </a:br>
            <a:r>
              <a:rPr lang="fr-FR" sz="1200" dirty="0"/>
              <a:t>Montréal, Québec : édition MD.</a:t>
            </a:r>
          </a:p>
          <a:p>
            <a:pPr marL="171450" indent="-171450">
              <a:buClr>
                <a:srgbClr val="FFC000"/>
              </a:buClr>
              <a:buFont typeface="Wingdings" pitchFamily="2" charset="2"/>
              <a:buChar char="§"/>
            </a:pPr>
            <a:r>
              <a:rPr lang="fr-FR" sz="1200" b="1" dirty="0"/>
              <a:t>Gouvernement du Québec </a:t>
            </a:r>
            <a:r>
              <a:rPr lang="fr-FR" sz="1200" dirty="0"/>
              <a:t>(2013). Épreuve obligatoire de français de fin du 2</a:t>
            </a:r>
            <a:r>
              <a:rPr lang="fr-FR" sz="1200" baseline="30000" dirty="0"/>
              <a:t>e</a:t>
            </a:r>
            <a:r>
              <a:rPr lang="fr-FR" sz="1200" dirty="0"/>
              <a:t> cycle du primaire en écriture S.O.S. Faune, guide de correction (publication nº 014-410-01). </a:t>
            </a:r>
          </a:p>
          <a:p>
            <a:pPr marL="171450" indent="-171450">
              <a:buClr>
                <a:srgbClr val="FFC000"/>
              </a:buClr>
              <a:buFont typeface="Wingdings" pitchFamily="2" charset="2"/>
              <a:buChar char="§"/>
            </a:pPr>
            <a:r>
              <a:rPr lang="fr-FR" sz="1200" b="1" dirty="0" err="1"/>
              <a:t>Hattie</a:t>
            </a:r>
            <a:r>
              <a:rPr lang="fr-FR" sz="1200" b="1" dirty="0"/>
              <a:t>, J., Fisher, D., Frey, N. et Stern, J. H. </a:t>
            </a:r>
            <a:r>
              <a:rPr lang="fr-FR" sz="1200" dirty="0"/>
              <a:t>(2020). Visible </a:t>
            </a:r>
            <a:r>
              <a:rPr lang="fr-FR" sz="1200" dirty="0" err="1"/>
              <a:t>learning</a:t>
            </a:r>
            <a:r>
              <a:rPr lang="fr-FR" sz="1200" dirty="0"/>
              <a:t>® for social </a:t>
            </a:r>
            <a:r>
              <a:rPr lang="fr-FR" sz="1200" dirty="0" err="1"/>
              <a:t>studies</a:t>
            </a:r>
            <a:r>
              <a:rPr lang="fr-FR" sz="1200" dirty="0"/>
              <a:t>, grades K-12 : </a:t>
            </a:r>
            <a:r>
              <a:rPr lang="fr-FR" sz="1200" dirty="0" err="1"/>
              <a:t>designing</a:t>
            </a:r>
            <a:r>
              <a:rPr lang="fr-FR" sz="1200" dirty="0"/>
              <a:t> </a:t>
            </a:r>
            <a:r>
              <a:rPr lang="fr-FR" sz="1200" dirty="0" err="1"/>
              <a:t>student</a:t>
            </a:r>
            <a:r>
              <a:rPr lang="fr-FR" sz="1200" dirty="0"/>
              <a:t> </a:t>
            </a:r>
            <a:r>
              <a:rPr lang="fr-FR" sz="1200" dirty="0" err="1"/>
              <a:t>learning</a:t>
            </a:r>
            <a:r>
              <a:rPr lang="fr-FR" sz="1200" dirty="0"/>
              <a:t> for </a:t>
            </a:r>
            <a:r>
              <a:rPr lang="fr-FR" sz="1200" dirty="0" err="1"/>
              <a:t>conceptual</a:t>
            </a:r>
            <a:r>
              <a:rPr lang="fr-FR" sz="1200" dirty="0"/>
              <a:t> </a:t>
            </a:r>
            <a:r>
              <a:rPr lang="fr-FR" sz="1200" dirty="0" err="1"/>
              <a:t>understanding</a:t>
            </a:r>
            <a:r>
              <a:rPr lang="fr-FR" sz="1200" dirty="0"/>
              <a:t>. </a:t>
            </a:r>
            <a:r>
              <a:rPr lang="fr-FR" sz="1200" dirty="0" err="1"/>
              <a:t>Corwin</a:t>
            </a:r>
            <a:r>
              <a:rPr lang="fr-FR" sz="1200" dirty="0"/>
              <a:t>. Repéré à : </a:t>
            </a:r>
            <a:r>
              <a:rPr lang="fr-FR" sz="1000" dirty="0">
                <a:solidFill>
                  <a:srgbClr val="00B0F0"/>
                </a:solidFill>
              </a:rPr>
              <a:t>https://</a:t>
            </a:r>
            <a:r>
              <a:rPr lang="fr-FR" sz="1000" dirty="0" err="1">
                <a:solidFill>
                  <a:srgbClr val="00B0F0"/>
                </a:solidFill>
              </a:rPr>
              <a:t>www.overdrive.com</a:t>
            </a:r>
            <a:r>
              <a:rPr lang="fr-FR" sz="1000" dirty="0">
                <a:solidFill>
                  <a:srgbClr val="00B0F0"/>
                </a:solidFill>
              </a:rPr>
              <a:t>/</a:t>
            </a:r>
            <a:r>
              <a:rPr lang="fr-FR" sz="1000" dirty="0" err="1">
                <a:solidFill>
                  <a:srgbClr val="00B0F0"/>
                </a:solidFill>
              </a:rPr>
              <a:t>search?q</a:t>
            </a:r>
            <a:r>
              <a:rPr lang="fr-FR" sz="1000" dirty="0">
                <a:solidFill>
                  <a:srgbClr val="00B0F0"/>
                </a:solidFill>
              </a:rPr>
              <a:t>=CDDEC3DA-0E1E-4686-BE2C-90DCE6E1A0BC</a:t>
            </a:r>
            <a:r>
              <a:rPr lang="fr-FR" sz="1200" dirty="0"/>
              <a:t> </a:t>
            </a:r>
          </a:p>
          <a:p>
            <a:pPr marL="171450" indent="-171450">
              <a:buClr>
                <a:srgbClr val="FFC000"/>
              </a:buClr>
              <a:buFont typeface="Wingdings" pitchFamily="2" charset="2"/>
              <a:buChar char="§"/>
            </a:pPr>
            <a:r>
              <a:rPr lang="fr-FR" sz="1200" b="1" dirty="0" err="1"/>
              <a:t>Hattie</a:t>
            </a:r>
            <a:r>
              <a:rPr lang="fr-FR" sz="1200" b="1" dirty="0"/>
              <a:t>, J. et </a:t>
            </a:r>
            <a:r>
              <a:rPr lang="fr-FR" sz="1200" b="1" dirty="0" err="1"/>
              <a:t>Timperley</a:t>
            </a:r>
            <a:r>
              <a:rPr lang="fr-FR" sz="1200" b="1" dirty="0"/>
              <a:t>, H. </a:t>
            </a:r>
            <a:r>
              <a:rPr lang="fr-FR" sz="1200" dirty="0"/>
              <a:t>(2007). The Power of Feedback. </a:t>
            </a:r>
            <a:r>
              <a:rPr lang="fr-FR" sz="1200" dirty="0" err="1"/>
              <a:t>Review</a:t>
            </a:r>
            <a:r>
              <a:rPr lang="fr-FR" sz="1200" dirty="0"/>
              <a:t> of </a:t>
            </a:r>
            <a:r>
              <a:rPr lang="fr-FR" sz="1200" dirty="0" err="1"/>
              <a:t>Educational</a:t>
            </a:r>
            <a:r>
              <a:rPr lang="fr-FR" sz="1200" dirty="0"/>
              <a:t> </a:t>
            </a:r>
            <a:r>
              <a:rPr lang="fr-FR" sz="1200" dirty="0" err="1"/>
              <a:t>Research</a:t>
            </a:r>
            <a:r>
              <a:rPr lang="fr-FR" sz="1200" dirty="0"/>
              <a:t>, 77(1), 81-112. </a:t>
            </a:r>
          </a:p>
          <a:p>
            <a:pPr marL="171450" indent="-171450">
              <a:buClr>
                <a:srgbClr val="FFC000"/>
              </a:buClr>
              <a:buFont typeface="Wingdings" pitchFamily="2" charset="2"/>
              <a:buChar char="§"/>
            </a:pPr>
            <a:r>
              <a:rPr lang="fr-FR" sz="1200" b="1" dirty="0"/>
              <a:t>Roberge, J. </a:t>
            </a:r>
            <a:r>
              <a:rPr lang="fr-FR" sz="1200" dirty="0"/>
              <a:t>(2008). Rendre efficace la correction des rédactions. Rapport de recherche PAREA. Montréal : Cégep André-Laurendeau.</a:t>
            </a:r>
          </a:p>
          <a:p>
            <a:pPr marL="171450" indent="-171450">
              <a:buClr>
                <a:srgbClr val="FFC000"/>
              </a:buClr>
              <a:buFont typeface="Wingdings" pitchFamily="2" charset="2"/>
              <a:buChar char="§"/>
            </a:pPr>
            <a:r>
              <a:rPr lang="fr-FR" sz="1200" b="1" dirty="0"/>
              <a:t>St-Germain, C. </a:t>
            </a:r>
            <a:r>
              <a:rPr lang="fr-FR" sz="1200" dirty="0"/>
              <a:t>(2000). Les mécanismes de la régulation. Virage express, 3(3), 1-4. Repéré à : </a:t>
            </a:r>
            <a:r>
              <a:rPr lang="fr-FR" sz="1000" dirty="0">
                <a:solidFill>
                  <a:srgbClr val="00B0F0"/>
                </a:solidFill>
              </a:rPr>
              <a:t>http://</a:t>
            </a:r>
            <a:r>
              <a:rPr lang="fr-FR" sz="1000" dirty="0" err="1">
                <a:solidFill>
                  <a:srgbClr val="00B0F0"/>
                </a:solidFill>
              </a:rPr>
              <a:t>collections.banq.qc.ca</a:t>
            </a:r>
            <a:r>
              <a:rPr lang="fr-FR" sz="1000" dirty="0">
                <a:solidFill>
                  <a:srgbClr val="00B0F0"/>
                </a:solidFill>
              </a:rPr>
              <a:t>/</a:t>
            </a:r>
            <a:r>
              <a:rPr lang="fr-FR" sz="1000" dirty="0" err="1">
                <a:solidFill>
                  <a:srgbClr val="00B0F0"/>
                </a:solidFill>
              </a:rPr>
              <a:t>ark</a:t>
            </a:r>
            <a:r>
              <a:rPr lang="fr-FR" sz="1000" dirty="0">
                <a:solidFill>
                  <a:srgbClr val="00B0F0"/>
                </a:solidFill>
              </a:rPr>
              <a:t>:/52327/bs16182</a:t>
            </a:r>
            <a:endParaRPr lang="fr-FR" sz="1200" dirty="0">
              <a:solidFill>
                <a:srgbClr val="00B0F0"/>
              </a:solidFill>
            </a:endParaRPr>
          </a:p>
          <a:p>
            <a:pPr marL="171450" indent="-171450">
              <a:buClr>
                <a:srgbClr val="FFC000"/>
              </a:buClr>
              <a:buFont typeface="Wingdings" pitchFamily="2" charset="2"/>
              <a:buChar char="§"/>
            </a:pPr>
            <a:r>
              <a:rPr lang="fr-FR" sz="1200" b="1" dirty="0"/>
              <a:t>Université Laval </a:t>
            </a:r>
            <a:r>
              <a:rPr lang="fr-FR" sz="1200" dirty="0"/>
              <a:t>(2022). La rétroaction. Service de soutien à l’enseignement. </a:t>
            </a:r>
            <a:br>
              <a:rPr lang="fr-FR" sz="1200" dirty="0"/>
            </a:br>
            <a:r>
              <a:rPr lang="fr-FR" sz="1200" dirty="0"/>
              <a:t>Repéré à : </a:t>
            </a:r>
            <a:r>
              <a:rPr lang="fr-FR" sz="1050" dirty="0">
                <a:solidFill>
                  <a:srgbClr val="00B0F0"/>
                </a:solidFill>
              </a:rPr>
              <a:t>https://</a:t>
            </a:r>
            <a:r>
              <a:rPr lang="fr-FR" sz="1050" dirty="0" err="1">
                <a:solidFill>
                  <a:srgbClr val="00B0F0"/>
                </a:solidFill>
              </a:rPr>
              <a:t>www.enseigner.ulaval.ca</a:t>
            </a:r>
            <a:r>
              <a:rPr lang="fr-FR" sz="1050" dirty="0">
                <a:solidFill>
                  <a:srgbClr val="00B0F0"/>
                </a:solidFill>
              </a:rPr>
              <a:t>/ressources-</a:t>
            </a:r>
            <a:r>
              <a:rPr lang="fr-FR" sz="1050" dirty="0" err="1">
                <a:solidFill>
                  <a:srgbClr val="00B0F0"/>
                </a:solidFill>
              </a:rPr>
              <a:t>pedagogiques</a:t>
            </a:r>
            <a:r>
              <a:rPr lang="fr-FR" sz="1050" dirty="0">
                <a:solidFill>
                  <a:srgbClr val="00B0F0"/>
                </a:solidFill>
              </a:rPr>
              <a:t>/la-</a:t>
            </a:r>
            <a:r>
              <a:rPr lang="fr-FR" sz="1050" dirty="0" err="1">
                <a:solidFill>
                  <a:srgbClr val="00B0F0"/>
                </a:solidFill>
              </a:rPr>
              <a:t>retroaction</a:t>
            </a:r>
            <a:endParaRPr lang="fr-FR" sz="1200" dirty="0">
              <a:solidFill>
                <a:srgbClr val="00B0F0"/>
              </a:solidFill>
            </a:endParaRPr>
          </a:p>
        </p:txBody>
      </p:sp>
    </p:spTree>
    <p:extLst>
      <p:ext uri="{BB962C8B-B14F-4D97-AF65-F5344CB8AC3E}">
        <p14:creationId xmlns:p14="http://schemas.microsoft.com/office/powerpoint/2010/main" val="3995706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9E3225-DBA5-7FF8-CB41-70CB3DF06DCE}"/>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4" name="Titre 3">
            <a:extLst>
              <a:ext uri="{FF2B5EF4-FFF2-40B4-BE49-F238E27FC236}">
                <a16:creationId xmlns:a16="http://schemas.microsoft.com/office/drawing/2014/main" id="{AA15FA92-8EC8-BBEC-7274-27751109D2BD}"/>
              </a:ext>
            </a:extLst>
          </p:cNvPr>
          <p:cNvSpPr>
            <a:spLocks noGrp="1"/>
          </p:cNvSpPr>
          <p:nvPr>
            <p:ph type="title"/>
          </p:nvPr>
        </p:nvSpPr>
        <p:spPr>
          <a:xfrm>
            <a:off x="633076" y="1554480"/>
            <a:ext cx="2626172" cy="3674225"/>
          </a:xfrm>
        </p:spPr>
        <p:txBody>
          <a:bodyPr/>
          <a:lstStyle/>
          <a:p>
            <a:r>
              <a:rPr lang="fr-FR" dirty="0"/>
              <a:t>Crédits</a:t>
            </a:r>
          </a:p>
        </p:txBody>
      </p:sp>
      <p:sp>
        <p:nvSpPr>
          <p:cNvPr id="5" name="Espace réservé du texte 4">
            <a:extLst>
              <a:ext uri="{FF2B5EF4-FFF2-40B4-BE49-F238E27FC236}">
                <a16:creationId xmlns:a16="http://schemas.microsoft.com/office/drawing/2014/main" id="{FA6B8D53-C231-0622-2EB8-C6EA353A5267}"/>
              </a:ext>
            </a:extLst>
          </p:cNvPr>
          <p:cNvSpPr>
            <a:spLocks noGrp="1"/>
          </p:cNvSpPr>
          <p:nvPr>
            <p:ph type="body" sz="quarter" idx="13"/>
          </p:nvPr>
        </p:nvSpPr>
        <p:spPr>
          <a:xfrm>
            <a:off x="4621370" y="1191277"/>
            <a:ext cx="6724118" cy="4475446"/>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buClr>
                <a:srgbClr val="FFC000"/>
              </a:buClr>
              <a:buFont typeface="Arial" panose="020B0604020202020204" pitchFamily="34" charset="0"/>
              <a:buChar char="•"/>
            </a:pPr>
            <a:r>
              <a:rPr lang="fr-FR" sz="1400" b="1" dirty="0"/>
              <a:t>Marie-Josée Dubois</a:t>
            </a:r>
            <a:r>
              <a:rPr lang="fr-FR" sz="1400" dirty="0"/>
              <a:t>, M. Ed. en évaluation des compétences, </a:t>
            </a:r>
            <a:br>
              <a:rPr lang="fr-FR" sz="1400" dirty="0"/>
            </a:br>
            <a:r>
              <a:rPr lang="fr-FR" sz="1400" dirty="0"/>
              <a:t>chargée de cours, Université de Montréal</a:t>
            </a:r>
          </a:p>
          <a:p>
            <a:pPr marL="351450" indent="-171450">
              <a:lnSpc>
                <a:spcPct val="100000"/>
              </a:lnSpc>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Avec la participation de :</a:t>
            </a:r>
          </a:p>
          <a:p>
            <a:pPr marL="351450" indent="-171450">
              <a:lnSpc>
                <a:spcPct val="100000"/>
              </a:lnSpc>
              <a:buClr>
                <a:srgbClr val="FFC000"/>
              </a:buClr>
              <a:buFont typeface="Arial" panose="020B0604020202020204" pitchFamily="34" charset="0"/>
              <a:buChar char="•"/>
            </a:pPr>
            <a:r>
              <a:rPr lang="fr-FR" sz="1400" b="1" dirty="0"/>
              <a:t>Myriam </a:t>
            </a:r>
            <a:r>
              <a:rPr lang="fr-FR" sz="1400" b="1" dirty="0" err="1"/>
              <a:t>Girouard</a:t>
            </a:r>
            <a:r>
              <a:rPr lang="fr-FR" sz="1400" b="1" dirty="0"/>
              <a:t>-Gagné</a:t>
            </a:r>
            <a:r>
              <a:rPr lang="fr-FR" sz="1400" dirty="0"/>
              <a:t>, doctorante en évaluation des apprentissages </a:t>
            </a:r>
            <a:br>
              <a:rPr lang="fr-FR" sz="1400" dirty="0"/>
            </a:br>
            <a:r>
              <a:rPr lang="fr-FR" sz="1400" dirty="0"/>
              <a:t>et conseillère pédagogique, Université de Montréal</a:t>
            </a:r>
          </a:p>
          <a:p>
            <a:pPr marL="351450" indent="-171450">
              <a:lnSpc>
                <a:spcPct val="100000"/>
              </a:lnSpc>
              <a:buClr>
                <a:srgbClr val="FFC000"/>
              </a:buClr>
              <a:buFont typeface="Arial" panose="020B0604020202020204" pitchFamily="34" charset="0"/>
              <a:buChar char="•"/>
            </a:pPr>
            <a:r>
              <a:rPr lang="fr-FR" sz="1400" b="1" dirty="0"/>
              <a:t>Marie-Aimée Lamarche</a:t>
            </a:r>
            <a:r>
              <a:rPr lang="fr-FR" sz="1400" dirty="0"/>
              <a:t>, Ph. D. en évaluation des apprentissages, </a:t>
            </a:r>
            <a:br>
              <a:rPr lang="fr-FR" sz="1400" dirty="0"/>
            </a:br>
            <a:r>
              <a:rPr lang="fr-FR" sz="1400" dirty="0"/>
              <a:t>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buClr>
                <a:srgbClr val="FFC000"/>
              </a:buClr>
              <a:buFont typeface="Arial" panose="020B0604020202020204" pitchFamily="34" charset="0"/>
              <a:buChar char="•"/>
            </a:pPr>
            <a:r>
              <a:rPr lang="fr-FR" sz="1400" b="1" dirty="0"/>
              <a:t>Micheline-Joanne Durand</a:t>
            </a:r>
            <a:r>
              <a:rPr lang="fr-FR" sz="1400" dirty="0"/>
              <a:t>, Ph. D., professeure titulaire, Université </a:t>
            </a:r>
            <a:br>
              <a:rPr lang="fr-FR" sz="1400" dirty="0"/>
            </a:br>
            <a:r>
              <a:rPr lang="fr-FR" sz="1400" dirty="0"/>
              <a:t>de Montréal, référent CS programme APPRENDRE</a:t>
            </a:r>
          </a:p>
          <a:p>
            <a:pPr marL="351450" indent="-171450">
              <a:lnSpc>
                <a:spcPct val="100000"/>
              </a:lnSpc>
              <a:buClr>
                <a:srgbClr val="FFC000"/>
              </a:buClr>
              <a:buFont typeface="Arial" panose="020B0604020202020204" pitchFamily="34" charset="0"/>
              <a:buChar char="•"/>
            </a:pPr>
            <a:r>
              <a:rPr lang="fr-FR" sz="1400" b="1" dirty="0"/>
              <a:t>Pascal Ndinga</a:t>
            </a:r>
            <a:r>
              <a:rPr lang="fr-FR" sz="1400" dirty="0"/>
              <a:t>, Ph. D., professeur, Université du Québec à Montréal, coordonnateur GTE 7</a:t>
            </a:r>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221661624"/>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0F4C0CA8E5E44FB554DE02B5E095D0" ma:contentTypeVersion="16" ma:contentTypeDescription="Crée un document." ma:contentTypeScope="" ma:versionID="d1345eb37dd9944dc104ae0d0403238c">
  <xsd:schema xmlns:xsd="http://www.w3.org/2001/XMLSchema" xmlns:xs="http://www.w3.org/2001/XMLSchema" xmlns:p="http://schemas.microsoft.com/office/2006/metadata/properties" xmlns:ns2="d18f40b1-0b87-438a-a1e5-eed12ac5ddb9" xmlns:ns3="cbd99da5-be2c-4df4-a3aa-a2c39885a642" xmlns:ns4="e3c94543-904b-4cfb-a34f-6f8386c685b3" targetNamespace="http://schemas.microsoft.com/office/2006/metadata/properties" ma:root="true" ma:fieldsID="f652e2f12f7f2d893e177f87b769156e" ns2:_="" ns3:_="" ns4:_="">
    <xsd:import namespace="d18f40b1-0b87-438a-a1e5-eed12ac5ddb9"/>
    <xsd:import namespace="cbd99da5-be2c-4df4-a3aa-a2c39885a642"/>
    <xsd:import namespace="e3c94543-904b-4cfb-a34f-6f8386c685b3"/>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8f40b1-0b87-438a-a1e5-eed12ac5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29a13ef7-c7d7-4002-a890-fdda6276838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d99da5-be2c-4df4-a3aa-a2c39885a64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c94543-904b-4cfb-a34f-6f8386c685b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3f408f-28f4-478d-b13f-43b43ddf702e}" ma:internalName="TaxCatchAll" ma:showField="CatchAllData" ma:web="a72e391e-6a7e-4a78-9109-da3d1b8b6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1FDF8B-8360-4688-9A06-652131AD0F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8f40b1-0b87-438a-a1e5-eed12ac5ddb9"/>
    <ds:schemaRef ds:uri="cbd99da5-be2c-4df4-a3aa-a2c39885a642"/>
    <ds:schemaRef ds:uri="e3c94543-904b-4cfb-a34f-6f8386c6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282884-3DA3-4AC4-A5FA-EF5B4B755F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17792</TotalTime>
  <Words>1746</Words>
  <Application>Microsoft Macintosh PowerPoint</Application>
  <PresentationFormat>Grand écran</PresentationFormat>
  <Paragraphs>206</Paragraphs>
  <Slides>22</Slides>
  <Notes>0</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22</vt:i4>
      </vt:variant>
    </vt:vector>
  </HeadingPairs>
  <TitlesOfParts>
    <vt:vector size="31" baseType="lpstr">
      <vt:lpstr>Noto Sans</vt:lpstr>
      <vt:lpstr>Arial</vt:lpstr>
      <vt:lpstr>Times New Roman</vt:lpstr>
      <vt:lpstr>Noto Sans SemiBold</vt:lpstr>
      <vt:lpstr>Noto Sans ExtraBold</vt:lpstr>
      <vt:lpstr>Calibri</vt:lpstr>
      <vt:lpstr>Wingdings</vt:lpstr>
      <vt:lpstr>Noto Sans Medium</vt:lpstr>
      <vt:lpstr>Thème Office</vt:lpstr>
      <vt:lpstr>Présentation PowerPoint</vt:lpstr>
      <vt:lpstr>Présentation PowerPoint</vt:lpstr>
      <vt:lpstr>Intentions et objectifs</vt:lpstr>
      <vt:lpstr>Structure de la formation</vt:lpstr>
      <vt:lpstr>Activités de préparation</vt:lpstr>
      <vt:lpstr>Activité 1 Mise en situation</vt:lpstr>
      <vt:lpstr>Présentation PowerPoint</vt:lpstr>
      <vt:lpstr>Activité 2 La correction d’une production écrite</vt:lpstr>
      <vt:lpstr>Présentation PowerPoint</vt:lpstr>
      <vt:lpstr>Présentation PowerPoint</vt:lpstr>
      <vt:lpstr>Présentation PowerPoint</vt:lpstr>
      <vt:lpstr>Présentation PowerPoint</vt:lpstr>
      <vt:lpstr>Présentation PowerPoint</vt:lpstr>
      <vt:lpstr>Présentation PowerPoint</vt:lpstr>
      <vt:lpstr>Activité 3 Quel type  de correction ?</vt:lpstr>
      <vt:lpstr>Présentation PowerPoint</vt:lpstr>
      <vt:lpstr>Présentation PowerPoint</vt:lpstr>
      <vt:lpstr>Présentation PowerPoint</vt:lpstr>
      <vt:lpstr>Présentation PowerPoint</vt:lpstr>
      <vt:lpstr>Présentation PowerPoint</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156</cp:revision>
  <dcterms:created xsi:type="dcterms:W3CDTF">2022-10-03T18:36:32Z</dcterms:created>
  <dcterms:modified xsi:type="dcterms:W3CDTF">2024-09-05T14:59:01Z</dcterms:modified>
</cp:coreProperties>
</file>