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8" r:id="rId9"/>
    <p:sldId id="289" r:id="rId10"/>
    <p:sldId id="299" r:id="rId11"/>
    <p:sldId id="321" r:id="rId12"/>
    <p:sldId id="300" r:id="rId13"/>
    <p:sldId id="301" r:id="rId14"/>
    <p:sldId id="322" r:id="rId15"/>
    <p:sldId id="323" r:id="rId16"/>
    <p:sldId id="304" r:id="rId17"/>
    <p:sldId id="295" r:id="rId18"/>
    <p:sldId id="296" r:id="rId19"/>
    <p:sldId id="297" r:id="rId20"/>
  </p:sldIdLst>
  <p:sldSz cx="12192000" cy="6858000"/>
  <p:notesSz cx="6858000" cy="9144000"/>
  <p:embeddedFontLst>
    <p:embeddedFont>
      <p:font typeface="Noto Sans" panose="020B0502040504020204" pitchFamily="34" charset="0"/>
      <p:regular r:id="rId23"/>
      <p:bold r:id="rId24"/>
      <p:italic r:id="rId25"/>
      <p:boldItalic r:id="rId26"/>
    </p:embeddedFont>
    <p:embeddedFont>
      <p:font typeface="Noto Sans ExtraBold" panose="020B0902040504020204" pitchFamily="34" charset="0"/>
      <p:bold r:id="rId27"/>
      <p:italic r:id="rId28"/>
      <p:boldItalic r:id="rId29"/>
    </p:embeddedFont>
    <p:embeddedFont>
      <p:font typeface="Noto Sans Medium" panose="020B0602040504020204" pitchFamily="34" charset="0"/>
      <p:regular r:id="rId30"/>
      <p:italic r:id="rId31"/>
    </p:embeddedFont>
    <p:embeddedFont>
      <p:font typeface="Noto Sans SemiBold" panose="020B0702040504020204" pitchFamily="34" charset="0"/>
      <p:regular r:id="rId32"/>
      <p:bold r:id="rId33"/>
      <p:italic r:id="rId34"/>
      <p:boldItalic r:id="rId3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52C5"/>
    <a:srgbClr val="CBB5D6"/>
    <a:srgbClr val="8765A0"/>
    <a:srgbClr val="7D4EA0"/>
    <a:srgbClr val="942FB0"/>
    <a:srgbClr val="643772"/>
    <a:srgbClr val="381043"/>
    <a:srgbClr val="86299F"/>
    <a:srgbClr val="6F2693"/>
    <a:srgbClr val="7C25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4" autoAdjust="0"/>
    <p:restoredTop sz="90800" autoAdjust="0"/>
  </p:normalViewPr>
  <p:slideViewPr>
    <p:cSldViewPr snapToGrid="0">
      <p:cViewPr varScale="1">
        <p:scale>
          <a:sx n="97" d="100"/>
          <a:sy n="97" d="100"/>
        </p:scale>
        <p:origin x="147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18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18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431964"/>
            <a:ext cx="4536504" cy="2246769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28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Les pratiques inclusives de différenciation pédagogique et de la conception universelle de l’apprentissage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0000"/>
            <a:ext cx="8316595" cy="19510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1B52A564-6EB2-403D-8E43-9443B25C1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0000"/>
            <a:ext cx="8316595" cy="19510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67E5116A-F58D-EFA1-28A5-706F48FD0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0000"/>
            <a:ext cx="8316595" cy="19510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95323" y="6356351"/>
            <a:ext cx="9454011" cy="196850"/>
          </a:xfrm>
        </p:spPr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95323" y="6356351"/>
            <a:ext cx="9454011" cy="196850"/>
          </a:xfrm>
        </p:spPr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D4FEFA-92D3-DF77-B37A-9E48C3291BFF}"/>
              </a:ext>
            </a:extLst>
          </p:cNvPr>
          <p:cNvSpPr/>
          <p:nvPr userDrawn="1"/>
        </p:nvSpPr>
        <p:spPr>
          <a:xfrm>
            <a:off x="695322" y="548640"/>
            <a:ext cx="950597" cy="995152"/>
          </a:xfrm>
          <a:prstGeom prst="rect">
            <a:avLst/>
          </a:prstGeom>
          <a:solidFill>
            <a:srgbClr val="CBB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97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4" y="6356351"/>
            <a:ext cx="8417300" cy="196850"/>
          </a:xfrm>
        </p:spPr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1128648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4" y="6356351"/>
            <a:ext cx="8417300" cy="196850"/>
          </a:xfrm>
        </p:spPr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1295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04877"/>
            <a:ext cx="10664008" cy="723771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276899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4" y="6356351"/>
            <a:ext cx="8834266" cy="196850"/>
          </a:xfrm>
        </p:spPr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2284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5" r:id="rId8"/>
    <p:sldLayoutId id="2147483681" r:id="rId9"/>
    <p:sldLayoutId id="2147483686" r:id="rId10"/>
    <p:sldLayoutId id="2147483682" r:id="rId11"/>
    <p:sldLayoutId id="2147483683" r:id="rId12"/>
    <p:sldLayoutId id="214748368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E4C21DE-8BF1-3C86-E7E2-A7991790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FD1CC2-86A7-ABDC-06F0-6A95ADFFF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596EC0-727E-C9CB-993A-CC76E2DC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EDD3016-621E-64A3-FAE7-5621F63AB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172016"/>
              </p:ext>
            </p:extLst>
          </p:nvPr>
        </p:nvGraphicFramePr>
        <p:xfrm>
          <a:off x="2563328" y="2468378"/>
          <a:ext cx="7458076" cy="284256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1011747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446329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O1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S’approprier la nature et la visée de la différenciation pédagogique et de la conception universelle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l’apprentissage (CUA).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O2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Planifier la mise en place de dispositifs de différenciation pédagogique dans une activité d’apprentissage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d’évaluation.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O3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Appliquer les principes de la CUA dans une diversité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contextes.</a:t>
                      </a:r>
                      <a:endParaRPr lang="fr-FR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70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6F74F99-E990-C728-C3D7-6F05CB0C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E6C8800-C73A-86E2-4C9A-9ECACA61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9DB7C-6581-66D5-E141-9A4C5F13A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364F99-6C92-20CB-925C-0F6D05E6B2EF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conception universelle </a:t>
            </a:r>
            <a:b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l’apprentissage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9AB114E-B67D-B516-619D-20AFBCF332CE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7030A0"/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 : intégration des apprentissages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en discute...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une évaluation inclusive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4F92B3-5C13-1902-D8F3-B41E5E3F5C8D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différenciation pédagogique</a:t>
            </a:r>
          </a:p>
        </p:txBody>
      </p:sp>
    </p:spTree>
    <p:extLst>
      <p:ext uri="{BB962C8B-B14F-4D97-AF65-F5344CB8AC3E}">
        <p14:creationId xmlns:p14="http://schemas.microsoft.com/office/powerpoint/2010/main" val="362209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82DA786-DCD2-46AB-0919-E3DAA75E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29EDA0D-A576-7681-CF09-77AF19617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509372"/>
          </a:xfrm>
        </p:spPr>
        <p:txBody>
          <a:bodyPr/>
          <a:lstStyle/>
          <a:p>
            <a:r>
              <a:rPr lang="fr-FR" dirty="0"/>
              <a:t>Activités d’intégration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D0F145-B896-D785-0573-8ED0815BD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3038DB6-8D6F-579F-8E77-6A62730589AC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15" name="Flèche droite à entaille 14">
              <a:extLst>
                <a:ext uri="{FF2B5EF4-FFF2-40B4-BE49-F238E27FC236}">
                  <a16:creationId xmlns:a16="http://schemas.microsoft.com/office/drawing/2014/main" id="{BBBEC62D-AD74-2A83-F2FB-AC4D08C0B29C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6246EF81-4562-559E-A4E9-004E03D3B413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7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On en discute...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A00B74A-F653-BFF0-616B-2E41C5BFCD24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FA558B81-EFCA-0FD2-66A2-F665ADD5449E}"/>
                </a:ext>
              </a:extLst>
            </p:cNvPr>
            <p:cNvSpPr/>
            <p:nvPr/>
          </p:nvSpPr>
          <p:spPr>
            <a:xfrm>
              <a:off x="4067624" y="4251446"/>
              <a:ext cx="335318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8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Pour une évaluation inclusive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9B39DA1-40F2-FC91-600C-8F3D5674EE42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46A6276F-F80E-994F-96FB-6982536ADC08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9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Objectivation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22FE9DF-2DA2-6587-9EBF-044CC38A72F3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4E3D170-848B-27A3-F160-6932D203A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799404-0A0A-C9DD-2BA0-DAC0D5660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C07464-4B16-B561-AA30-2E8FD236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891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51BB3B7-355F-B14F-EDD0-4098710B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0FF0E15-5B2E-C86E-3051-2500408BA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22339B-80F5-C355-3C80-68341C47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7</a:t>
            </a:r>
            <a:br>
              <a:rPr lang="fr-FR"/>
            </a:br>
            <a:r>
              <a:rPr lang="fr-FR"/>
              <a:t>On en discute...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9C56DB5-8C9D-E386-A126-83930A8C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1766" y="1573671"/>
            <a:ext cx="5741987" cy="3956050"/>
          </a:xfrm>
        </p:spPr>
        <p:txBody>
          <a:bodyPr/>
          <a:lstStyle/>
          <a:p>
            <a:pPr indent="0" algn="ctr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CA" sz="3200" b="1" strike="noStrike" spc="-1">
                <a:solidFill>
                  <a:srgbClr val="0070C0"/>
                </a:solidFill>
              </a:rPr>
              <a:t>Attention ! </a:t>
            </a:r>
            <a:endParaRPr lang="fr-FR" sz="3200" b="1" strike="noStrike" spc="-1">
              <a:solidFill>
                <a:srgbClr val="0070C0"/>
              </a:solidFill>
            </a:endParaRPr>
          </a:p>
          <a:p>
            <a:pPr indent="0" algn="ctr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CA" sz="2800" b="0" strike="noStrike" spc="-1">
                <a:solidFill>
                  <a:schemeClr val="dk1"/>
                </a:solidFill>
              </a:rPr>
              <a:t>Ce n’est pas parce que l’enseignant met en place </a:t>
            </a:r>
            <a:br>
              <a:rPr lang="fr-CA" sz="2800" b="0" strike="noStrike" spc="-1">
                <a:solidFill>
                  <a:schemeClr val="dk1"/>
                </a:solidFill>
              </a:rPr>
            </a:br>
            <a:r>
              <a:rPr lang="fr-CA" sz="2800" b="0" strike="noStrike" spc="-1">
                <a:solidFill>
                  <a:schemeClr val="dk1"/>
                </a:solidFill>
              </a:rPr>
              <a:t>des dispositifs de différenciation pédagogique qu’il différencie nécessairement l’évaluation.</a:t>
            </a:r>
            <a:endParaRPr lang="fr-FR" sz="2800" b="0" strike="noStrike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trois niveaux de la différenciation pédagogique</a:t>
            </a:r>
            <a:endParaRPr lang="fr-FR"/>
          </a:p>
        </p:txBody>
      </p:sp>
      <p:sp>
        <p:nvSpPr>
          <p:cNvPr id="8" name="PlaceHolder 2">
            <a:extLst>
              <a:ext uri="{FF2B5EF4-FFF2-40B4-BE49-F238E27FC236}">
                <a16:creationId xmlns:a16="http://schemas.microsoft.com/office/drawing/2014/main" id="{6D6E174B-BD80-03A4-C574-9D648CAA8DB6}"/>
              </a:ext>
            </a:extLst>
          </p:cNvPr>
          <p:cNvSpPr txBox="1">
            <a:spLocks/>
          </p:cNvSpPr>
          <p:nvPr/>
        </p:nvSpPr>
        <p:spPr>
          <a:xfrm>
            <a:off x="3291990" y="2393155"/>
            <a:ext cx="8012784" cy="1953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La flexibilité</a:t>
            </a: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Les ajustements mineurs </a:t>
            </a: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Les ajustements majeurs</a:t>
            </a:r>
          </a:p>
        </p:txBody>
      </p:sp>
    </p:spTree>
    <p:extLst>
      <p:ext uri="{BB962C8B-B14F-4D97-AF65-F5344CB8AC3E}">
        <p14:creationId xmlns:p14="http://schemas.microsoft.com/office/powerpoint/2010/main" val="290407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Niveaux de différenciation dans les pratiques évaluatives</a:t>
            </a:r>
            <a:endParaRPr lang="fr-FR"/>
          </a:p>
        </p:txBody>
      </p:sp>
      <p:grpSp>
        <p:nvGrpSpPr>
          <p:cNvPr id="6" name="Google Shape;140;p9">
            <a:extLst>
              <a:ext uri="{FF2B5EF4-FFF2-40B4-BE49-F238E27FC236}">
                <a16:creationId xmlns:a16="http://schemas.microsoft.com/office/drawing/2014/main" id="{F9D78DD3-CECE-34DD-CDDF-4A4B2140ADD2}"/>
              </a:ext>
            </a:extLst>
          </p:cNvPr>
          <p:cNvGrpSpPr/>
          <p:nvPr/>
        </p:nvGrpSpPr>
        <p:grpSpPr>
          <a:xfrm>
            <a:off x="2074583" y="1359218"/>
            <a:ext cx="8522280" cy="4536000"/>
            <a:chOff x="1893960" y="1844640"/>
            <a:chExt cx="8522280" cy="4536000"/>
          </a:xfrm>
        </p:grpSpPr>
        <p:sp>
          <p:nvSpPr>
            <p:cNvPr id="7" name="Google Shape;141;p9">
              <a:extLst>
                <a:ext uri="{FF2B5EF4-FFF2-40B4-BE49-F238E27FC236}">
                  <a16:creationId xmlns:a16="http://schemas.microsoft.com/office/drawing/2014/main" id="{270D0B51-8217-FA43-A095-B522E1B18501}"/>
                </a:ext>
              </a:extLst>
            </p:cNvPr>
            <p:cNvSpPr/>
            <p:nvPr/>
          </p:nvSpPr>
          <p:spPr>
            <a:xfrm>
              <a:off x="1893960" y="3355920"/>
              <a:ext cx="2329200" cy="1080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85000"/>
                </a:lnSpc>
              </a:pPr>
              <a:r>
                <a:rPr lang="fr-CA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Flexibilité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  <a:p>
              <a:pPr algn="ctr" defTabSz="914400">
                <a:lnSpc>
                  <a:spcPct val="85000"/>
                </a:lnSpc>
              </a:pPr>
              <a:r>
                <a:rPr lang="fr-CA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pédagogique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lang="fr-CA" sz="1600" b="0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ouverture, choix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Google Shape;142;p9">
              <a:extLst>
                <a:ext uri="{FF2B5EF4-FFF2-40B4-BE49-F238E27FC236}">
                  <a16:creationId xmlns:a16="http://schemas.microsoft.com/office/drawing/2014/main" id="{CEE8BCCD-314C-58CB-2C12-C59A45E96C27}"/>
                </a:ext>
              </a:extLst>
            </p:cNvPr>
            <p:cNvSpPr/>
            <p:nvPr/>
          </p:nvSpPr>
          <p:spPr>
            <a:xfrm>
              <a:off x="5087880" y="3355920"/>
              <a:ext cx="2520000" cy="1080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CA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Aménagements mineurs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0" name="Google Shape;143;p9">
              <a:extLst>
                <a:ext uri="{FF2B5EF4-FFF2-40B4-BE49-F238E27FC236}">
                  <a16:creationId xmlns:a16="http://schemas.microsoft.com/office/drawing/2014/main" id="{F493FB43-0E59-D190-D8BD-226D7722B6B9}"/>
                </a:ext>
              </a:extLst>
            </p:cNvPr>
            <p:cNvSpPr/>
            <p:nvPr/>
          </p:nvSpPr>
          <p:spPr>
            <a:xfrm>
              <a:off x="8113680" y="3355920"/>
              <a:ext cx="2302560" cy="1080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CA" sz="1600" b="1" strike="noStrike" spc="-1">
                  <a:solidFill>
                    <a:schemeClr val="dk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Aménagements majeurs</a:t>
              </a:r>
              <a:endParaRPr lang="fr-FR" sz="16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Google Shape;144;p9">
              <a:extLst>
                <a:ext uri="{FF2B5EF4-FFF2-40B4-BE49-F238E27FC236}">
                  <a16:creationId xmlns:a16="http://schemas.microsoft.com/office/drawing/2014/main" id="{55751936-8AE7-308F-AC16-A40C29E6441B}"/>
                </a:ext>
              </a:extLst>
            </p:cNvPr>
            <p:cNvSpPr/>
            <p:nvPr/>
          </p:nvSpPr>
          <p:spPr>
            <a:xfrm>
              <a:off x="1920960" y="1844640"/>
              <a:ext cx="2302560" cy="1006920"/>
            </a:xfrm>
            <a:prstGeom prst="rect">
              <a:avLst/>
            </a:prstGeom>
            <a:solidFill>
              <a:srgbClr val="AA52C5"/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Pour TOUS </a:t>
              </a:r>
              <a:b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élèves.</a:t>
              </a:r>
              <a:endParaRPr lang="fr-FR" sz="1600" b="0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2" name="Google Shape;145;p9">
              <a:extLst>
                <a:ext uri="{FF2B5EF4-FFF2-40B4-BE49-F238E27FC236}">
                  <a16:creationId xmlns:a16="http://schemas.microsoft.com/office/drawing/2014/main" id="{06B3691B-AC0B-71D1-165B-12792D2F8CFA}"/>
                </a:ext>
              </a:extLst>
            </p:cNvPr>
            <p:cNvSpPr/>
            <p:nvPr/>
          </p:nvSpPr>
          <p:spPr>
            <a:xfrm>
              <a:off x="5234040" y="1844640"/>
              <a:ext cx="4894920" cy="1006920"/>
            </a:xfrm>
            <a:prstGeom prst="rect">
              <a:avLst/>
            </a:prstGeom>
            <a:solidFill>
              <a:srgbClr val="AA52C5"/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Pour les élèves ayant des besoins particuliers, en fonction de leur plan d’intervention.</a:t>
              </a:r>
              <a:endParaRPr lang="fr-FR" sz="1600" b="0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Google Shape;146;p9">
              <a:extLst>
                <a:ext uri="{FF2B5EF4-FFF2-40B4-BE49-F238E27FC236}">
                  <a16:creationId xmlns:a16="http://schemas.microsoft.com/office/drawing/2014/main" id="{DA2D28C1-11A0-A0DA-6989-712D151DE64B}"/>
                </a:ext>
              </a:extLst>
            </p:cNvPr>
            <p:cNvSpPr/>
            <p:nvPr/>
          </p:nvSpPr>
          <p:spPr>
            <a:xfrm>
              <a:off x="1893960" y="4941720"/>
              <a:ext cx="5282280" cy="935640"/>
            </a:xfrm>
            <a:prstGeom prst="rect">
              <a:avLst/>
            </a:prstGeom>
            <a:solidFill>
              <a:srgbClr val="AA52C5"/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 anchorCtr="1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Sans changer la nature ni les exigences </a:t>
              </a:r>
              <a:b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 ce qui est évalué. </a:t>
              </a:r>
              <a:endParaRPr lang="fr-FR" sz="1600" b="0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4" name="Google Shape;147;p9">
              <a:extLst>
                <a:ext uri="{FF2B5EF4-FFF2-40B4-BE49-F238E27FC236}">
                  <a16:creationId xmlns:a16="http://schemas.microsoft.com/office/drawing/2014/main" id="{98BB894F-4DB3-AD43-4678-994AFADC904A}"/>
                </a:ext>
              </a:extLst>
            </p:cNvPr>
            <p:cNvSpPr/>
            <p:nvPr/>
          </p:nvSpPr>
          <p:spPr>
            <a:xfrm>
              <a:off x="7824960" y="4943520"/>
              <a:ext cx="2591280" cy="1437120"/>
            </a:xfrm>
            <a:prstGeom prst="rect">
              <a:avLst/>
            </a:prstGeom>
            <a:solidFill>
              <a:srgbClr val="AA52C5"/>
            </a:solidFill>
            <a:ln w="9525">
              <a:noFill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90000"/>
                </a:lnSpc>
              </a:pPr>
              <a:r>
                <a:rPr lang="fr-CA" sz="1600" b="1" strike="noStrike" spc="-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Tâche allégée ou différente, en réponse aux difficultés importantes d’un élève.</a:t>
              </a:r>
              <a:endParaRPr lang="fr-FR" sz="1600" b="0" strike="noStrike" spc="-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cxnSp>
          <p:nvCxnSpPr>
            <p:cNvPr id="15" name="Google Shape;148;p9">
              <a:extLst>
                <a:ext uri="{FF2B5EF4-FFF2-40B4-BE49-F238E27FC236}">
                  <a16:creationId xmlns:a16="http://schemas.microsoft.com/office/drawing/2014/main" id="{D80AB857-1EB6-C360-81E8-5FED4EA1DD4C}"/>
                </a:ext>
              </a:extLst>
            </p:cNvPr>
            <p:cNvCxnSpPr/>
            <p:nvPr/>
          </p:nvCxnSpPr>
          <p:spPr>
            <a:xfrm flipV="1">
              <a:off x="6095880" y="3141360"/>
              <a:ext cx="1080" cy="21708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16" name="Google Shape;149;p9">
              <a:extLst>
                <a:ext uri="{FF2B5EF4-FFF2-40B4-BE49-F238E27FC236}">
                  <a16:creationId xmlns:a16="http://schemas.microsoft.com/office/drawing/2014/main" id="{73C91516-3737-752D-AB4A-58020C647289}"/>
                </a:ext>
              </a:extLst>
            </p:cNvPr>
            <p:cNvCxnSpPr/>
            <p:nvPr/>
          </p:nvCxnSpPr>
          <p:spPr>
            <a:xfrm flipV="1">
              <a:off x="9119880" y="3141360"/>
              <a:ext cx="1080" cy="21708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17" name="Google Shape;150;p9">
              <a:extLst>
                <a:ext uri="{FF2B5EF4-FFF2-40B4-BE49-F238E27FC236}">
                  <a16:creationId xmlns:a16="http://schemas.microsoft.com/office/drawing/2014/main" id="{25B9671E-1886-70BE-E3E0-AE0CD85640FE}"/>
                </a:ext>
              </a:extLst>
            </p:cNvPr>
            <p:cNvCxnSpPr/>
            <p:nvPr/>
          </p:nvCxnSpPr>
          <p:spPr>
            <a:xfrm flipV="1">
              <a:off x="7608600" y="2852640"/>
              <a:ext cx="1080" cy="28980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18" name="Google Shape;151;p9">
              <a:extLst>
                <a:ext uri="{FF2B5EF4-FFF2-40B4-BE49-F238E27FC236}">
                  <a16:creationId xmlns:a16="http://schemas.microsoft.com/office/drawing/2014/main" id="{892F4DEE-2E71-4D3B-7EC3-309E95ADC09E}"/>
                </a:ext>
              </a:extLst>
            </p:cNvPr>
            <p:cNvCxnSpPr/>
            <p:nvPr/>
          </p:nvCxnSpPr>
          <p:spPr>
            <a:xfrm>
              <a:off x="6095880" y="3141360"/>
              <a:ext cx="3025080" cy="108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19" name="Google Shape;152;p9">
              <a:extLst>
                <a:ext uri="{FF2B5EF4-FFF2-40B4-BE49-F238E27FC236}">
                  <a16:creationId xmlns:a16="http://schemas.microsoft.com/office/drawing/2014/main" id="{400524A2-FFF7-58CD-A507-5CE8053CE9A4}"/>
                </a:ext>
              </a:extLst>
            </p:cNvPr>
            <p:cNvCxnSpPr/>
            <p:nvPr/>
          </p:nvCxnSpPr>
          <p:spPr>
            <a:xfrm>
              <a:off x="3000240" y="2852640"/>
              <a:ext cx="1080" cy="50580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20" name="Google Shape;153;p9">
              <a:extLst>
                <a:ext uri="{FF2B5EF4-FFF2-40B4-BE49-F238E27FC236}">
                  <a16:creationId xmlns:a16="http://schemas.microsoft.com/office/drawing/2014/main" id="{A5269FA8-148A-A3B3-AE53-15C2B02C245C}"/>
                </a:ext>
              </a:extLst>
            </p:cNvPr>
            <p:cNvCxnSpPr/>
            <p:nvPr/>
          </p:nvCxnSpPr>
          <p:spPr>
            <a:xfrm>
              <a:off x="3000240" y="4437000"/>
              <a:ext cx="1080" cy="21672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21" name="Google Shape;154;p9">
              <a:extLst>
                <a:ext uri="{FF2B5EF4-FFF2-40B4-BE49-F238E27FC236}">
                  <a16:creationId xmlns:a16="http://schemas.microsoft.com/office/drawing/2014/main" id="{23D9AC38-5844-E30B-7D5F-827AC546CEF4}"/>
                </a:ext>
              </a:extLst>
            </p:cNvPr>
            <p:cNvCxnSpPr/>
            <p:nvPr/>
          </p:nvCxnSpPr>
          <p:spPr>
            <a:xfrm>
              <a:off x="6095880" y="4437000"/>
              <a:ext cx="1080" cy="21672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22" name="Google Shape;155;p9">
              <a:extLst>
                <a:ext uri="{FF2B5EF4-FFF2-40B4-BE49-F238E27FC236}">
                  <a16:creationId xmlns:a16="http://schemas.microsoft.com/office/drawing/2014/main" id="{B7A345DF-4585-DCE7-9A26-3F9DA2E8F4DC}"/>
                </a:ext>
              </a:extLst>
            </p:cNvPr>
            <p:cNvCxnSpPr/>
            <p:nvPr/>
          </p:nvCxnSpPr>
          <p:spPr>
            <a:xfrm>
              <a:off x="3000240" y="4652640"/>
              <a:ext cx="3096720" cy="108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23" name="Google Shape;156;p9">
              <a:extLst>
                <a:ext uri="{FF2B5EF4-FFF2-40B4-BE49-F238E27FC236}">
                  <a16:creationId xmlns:a16="http://schemas.microsoft.com/office/drawing/2014/main" id="{CBD18AF9-1163-5C11-27F8-EB3D08DD2DFB}"/>
                </a:ext>
              </a:extLst>
            </p:cNvPr>
            <p:cNvCxnSpPr/>
            <p:nvPr/>
          </p:nvCxnSpPr>
          <p:spPr>
            <a:xfrm flipV="1">
              <a:off x="4655880" y="4652640"/>
              <a:ext cx="1080" cy="29016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  <p:cxnSp>
          <p:nvCxnSpPr>
            <p:cNvPr id="24" name="Google Shape;157;p9">
              <a:extLst>
                <a:ext uri="{FF2B5EF4-FFF2-40B4-BE49-F238E27FC236}">
                  <a16:creationId xmlns:a16="http://schemas.microsoft.com/office/drawing/2014/main" id="{1299DFE1-8D79-2A29-3277-F92EFE1E3274}"/>
                </a:ext>
              </a:extLst>
            </p:cNvPr>
            <p:cNvCxnSpPr/>
            <p:nvPr/>
          </p:nvCxnSpPr>
          <p:spPr>
            <a:xfrm>
              <a:off x="9119880" y="4437000"/>
              <a:ext cx="1080" cy="50580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</p:cxnSp>
      </p:grpSp>
    </p:spTree>
    <p:extLst>
      <p:ext uri="{BB962C8B-B14F-4D97-AF65-F5344CB8AC3E}">
        <p14:creationId xmlns:p14="http://schemas.microsoft.com/office/powerpoint/2010/main" val="2224136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B173ED7-E760-B69A-2A23-7C961DAC3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1990250"/>
            <a:ext cx="5272989" cy="26300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Quels sont les dispositifs </a:t>
            </a:r>
            <a:b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de différenciation </a:t>
            </a:r>
            <a:b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que vous proposez ?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CE7A0FE-FA34-8CC2-BE11-111C8DBAB9C1}"/>
              </a:ext>
            </a:extLst>
          </p:cNvPr>
          <p:cNvSpPr/>
          <p:nvPr/>
        </p:nvSpPr>
        <p:spPr>
          <a:xfrm>
            <a:off x="7092394" y="1386852"/>
            <a:ext cx="3781552" cy="1918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fr-FR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Planification 1 : </a:t>
            </a:r>
            <a:br>
              <a:rPr sz="2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As-tu des arguments convaincants ?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itre 7">
            <a:extLst>
              <a:ext uri="{FF2B5EF4-FFF2-40B4-BE49-F238E27FC236}">
                <a16:creationId xmlns:a16="http://schemas.microsoft.com/office/drawing/2014/main" id="{8A284013-BA4F-A33D-D667-75D536EBF585}"/>
              </a:ext>
            </a:extLst>
          </p:cNvPr>
          <p:cNvSpPr/>
          <p:nvPr/>
        </p:nvSpPr>
        <p:spPr>
          <a:xfrm>
            <a:off x="7092394" y="3594969"/>
            <a:ext cx="3781552" cy="19184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fr-FR" sz="2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Planification 2 : </a:t>
            </a:r>
            <a:br>
              <a:rPr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Oyé ! Oyé !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2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Principes de différenciation en évaluation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9D3897-70BB-6FEF-489F-F124F59493B4}"/>
              </a:ext>
            </a:extLst>
          </p:cNvPr>
          <p:cNvSpPr txBox="1"/>
          <p:nvPr/>
        </p:nvSpPr>
        <p:spPr>
          <a:xfrm>
            <a:off x="2026036" y="1628540"/>
            <a:ext cx="84173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106668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différenciation profite à tous les élèves.</a:t>
            </a:r>
          </a:p>
          <a:p>
            <a:pPr marL="342900" indent="-342900" defTabSz="106668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différenciation en évaluation est planifiée en concordance avec la différenciation de l’apprentissage.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defTabSz="106668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formative favorise la différenciation pédagogique.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defTabSz="106668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concertation entre les intervenants enrichit </a:t>
            </a:r>
            <a:b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pratiques de différenciation.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defTabSz="106668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L’implication active de l’élève contribue </a:t>
            </a:r>
            <a:b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la différenciation en évaluation.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8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51BB3B7-355F-B14F-EDD0-4098710B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0FF0E15-5B2E-C86E-3051-2500408BA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22339B-80F5-C355-3C80-68341C47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8</a:t>
            </a:r>
            <a:br>
              <a:rPr lang="fr-FR"/>
            </a:br>
            <a:r>
              <a:rPr lang="fr-FR"/>
              <a:t>Pour une évaluation inclusive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99707EC-C99D-637E-7B4B-BCBB53E0DA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4888" y="2049463"/>
            <a:ext cx="6416300" cy="39560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24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b="1" strike="noStrike" spc="-1">
                <a:solidFill>
                  <a:srgbClr val="0070C0"/>
                </a:solidFill>
              </a:rPr>
              <a:t>Évaluer les apprentissages lorsque </a:t>
            </a:r>
            <a:br>
              <a:rPr lang="fr-CA" sz="2400" b="1" strike="noStrike" spc="-1">
                <a:solidFill>
                  <a:srgbClr val="0070C0"/>
                </a:solidFill>
              </a:rPr>
            </a:br>
            <a:r>
              <a:rPr lang="fr-CA" sz="2400" b="1" strike="noStrike" spc="-1">
                <a:solidFill>
                  <a:srgbClr val="0070C0"/>
                </a:solidFill>
              </a:rPr>
              <a:t>l’on différencie l’enseignement. </a:t>
            </a:r>
            <a:endParaRPr lang="fr-FR" sz="2400" b="1" strike="noStrike" spc="-1">
              <a:solidFill>
                <a:srgbClr val="0070C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4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1">
                <a:solidFill>
                  <a:srgbClr val="0070C0"/>
                </a:solidFill>
              </a:rPr>
              <a:t>Indiquer les dispositifs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de différenciation mis en place.</a:t>
            </a:r>
          </a:p>
          <a:p>
            <a:pPr marL="457200" indent="-457200">
              <a:lnSpc>
                <a:spcPct val="100000"/>
              </a:lnSpc>
              <a:spcBef>
                <a:spcPts val="24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1">
                <a:solidFill>
                  <a:srgbClr val="0070C0"/>
                </a:solidFill>
              </a:rPr>
              <a:t>Retrouver la différenciation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dans la démarche d’évaluation.</a:t>
            </a:r>
          </a:p>
        </p:txBody>
      </p:sp>
    </p:spTree>
    <p:extLst>
      <p:ext uri="{BB962C8B-B14F-4D97-AF65-F5344CB8AC3E}">
        <p14:creationId xmlns:p14="http://schemas.microsoft.com/office/powerpoint/2010/main" val="145382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8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Comment évaluer les apprentissages </a:t>
            </a:r>
            <a:b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lorsque l’on différencie l’enseignement ?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617AAAB4-E971-5B2E-BE49-7977CA107C0C}"/>
              </a:ext>
            </a:extLst>
          </p:cNvPr>
          <p:cNvSpPr txBox="1">
            <a:spLocks/>
          </p:cNvSpPr>
          <p:nvPr/>
        </p:nvSpPr>
        <p:spPr>
          <a:xfrm>
            <a:off x="2027370" y="1952798"/>
            <a:ext cx="8744832" cy="3601800"/>
          </a:xfrm>
          <a:prstGeom prst="rect">
            <a:avLst/>
          </a:prstGeom>
          <a:noFill/>
          <a:ln w="0">
            <a:noFill/>
          </a:ln>
        </p:spPr>
        <p:txBody>
          <a:bodyPr lIns="9000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12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200" spc="-1">
                <a:solidFill>
                  <a:schemeClr val="dk1"/>
                </a:solidFill>
              </a:rPr>
              <a:t>Identifier et documenter les pistes de différenciation </a:t>
            </a:r>
            <a:br>
              <a:rPr lang="fr-CA" sz="2200" spc="-1">
                <a:solidFill>
                  <a:schemeClr val="dk1"/>
                </a:solidFill>
              </a:rPr>
            </a:br>
            <a:r>
              <a:rPr lang="fr-CA" sz="2200" spc="-1">
                <a:solidFill>
                  <a:schemeClr val="dk1"/>
                </a:solidFill>
              </a:rPr>
              <a:t>en rapport avec le développement actuel de la compétence.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200" spc="-1">
                <a:solidFill>
                  <a:schemeClr val="dk1"/>
                </a:solidFill>
              </a:rPr>
              <a:t>Planifier des situations d’apprentissage et d’évaluation </a:t>
            </a:r>
            <a:br>
              <a:rPr lang="fr-CA" sz="2200" spc="-1">
                <a:solidFill>
                  <a:schemeClr val="dk1"/>
                </a:solidFill>
              </a:rPr>
            </a:br>
            <a:r>
              <a:rPr lang="fr-CA" sz="2200" spc="-1">
                <a:solidFill>
                  <a:schemeClr val="dk1"/>
                </a:solidFill>
              </a:rPr>
              <a:t>qui tiennent compte de ces pistes.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200" spc="-1">
                <a:solidFill>
                  <a:schemeClr val="dk1"/>
                </a:solidFill>
              </a:rPr>
              <a:t>Élaborer des grilles descriptives qui facilitent le jugement.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200" spc="-1">
                <a:solidFill>
                  <a:schemeClr val="dk1"/>
                </a:solidFill>
              </a:rPr>
              <a:t>Indiquer les dispositifs de différenciation mis en place*.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200" spc="-1">
                <a:solidFill>
                  <a:schemeClr val="dk1"/>
                </a:solidFill>
              </a:rPr>
              <a:t>Concevoir un outil de communication permettant d’observer davantage la progression de l’élève.</a:t>
            </a:r>
          </a:p>
        </p:txBody>
      </p:sp>
    </p:spTree>
    <p:extLst>
      <p:ext uri="{BB962C8B-B14F-4D97-AF65-F5344CB8AC3E}">
        <p14:creationId xmlns:p14="http://schemas.microsoft.com/office/powerpoint/2010/main" val="516972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8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 Indiquer les dispositifs de différenciation mis en place</a:t>
            </a:r>
            <a:endParaRPr lang="fr-FR"/>
          </a:p>
        </p:txBody>
      </p:sp>
      <p:graphicFrame>
        <p:nvGraphicFramePr>
          <p:cNvPr id="6" name="Espace réservé du contenu 8">
            <a:extLst>
              <a:ext uri="{FF2B5EF4-FFF2-40B4-BE49-F238E27FC236}">
                <a16:creationId xmlns:a16="http://schemas.microsoft.com/office/drawing/2014/main" id="{8B46F44C-86EB-ADAD-C5C2-77BDA6B11D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603584"/>
              </p:ext>
            </p:extLst>
          </p:nvPr>
        </p:nvGraphicFramePr>
        <p:xfrm>
          <a:off x="1876406" y="1691515"/>
          <a:ext cx="8716560" cy="3577019"/>
        </p:xfrm>
        <a:graphic>
          <a:graphicData uri="http://schemas.openxmlformats.org/drawingml/2006/table">
            <a:tbl>
              <a:tblPr/>
              <a:tblGrid>
                <a:gridCol w="435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5038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L’enseignant fournit des modèles pour orienter la réalisation </a:t>
                      </a:r>
                      <a:b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sa tâche.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7EB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L’élève a réalisé un dessin </a:t>
                      </a:r>
                      <a:b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plutôt que d’écrire l’explication de sa démarche.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718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tâche a été allégée : l’élève </a:t>
                      </a:r>
                      <a:b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n’a fait qu’une partie du travail.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CCD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L’élève a pris plus de temps </a:t>
                      </a:r>
                      <a:b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pour réaliser la tâche.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C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9452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tâche a été allégée : </a:t>
                      </a:r>
                      <a:b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elle est moins complexe.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7EB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CA" sz="2000" b="0" strike="noStrike" spc="-1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L’élève a dicté ses idées à une autre personne qui les a écrites.</a:t>
                      </a:r>
                      <a:endParaRPr lang="fr-FR" sz="2000" b="0" strike="noStrike" spc="-1">
                        <a:solidFill>
                          <a:srgbClr val="000000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64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F32989D-3763-B287-72DB-BD106466C2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5DDA74-EF4E-5605-C857-BC38C93E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2AA9FAA-2C10-713B-CC13-4BDE129C453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8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1A4740-CA0C-0270-BC48-4F9BC85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Retrouver la différenciation dans la démarche d’évaluation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E34A5A-40B8-0F76-2881-2C29CBDA8D67}"/>
              </a:ext>
            </a:extLst>
          </p:cNvPr>
          <p:cNvSpPr txBox="1"/>
          <p:nvPr/>
        </p:nvSpPr>
        <p:spPr>
          <a:xfrm>
            <a:off x="2301874" y="1500689"/>
            <a:ext cx="8417300" cy="407874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différenciation peut se retrouver à n’importe quelle étape de la démarche d’évaluation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Elle consiste en effet à « programmer une série d’activités </a:t>
            </a:r>
            <a:b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ou de tâches visant à s’assurer que le parcours individuel </a:t>
            </a:r>
            <a:b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chaque élève lui permettra de faire les expériences requises pour l’acquisition des compétences au programme » </a:t>
            </a:r>
            <a:b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(Laveault, 2005, p. 20).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Ainsi, dès l’étape de cette planification initiale, l’enseignant </a:t>
            </a:r>
            <a:b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peut envisager des mesures d’aide qui s’adaptent aux différences observées chez les élèves de façon à les aider à consolider </a:t>
            </a:r>
            <a:b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2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leurs connaissances et à développer des compétences.</a:t>
            </a:r>
          </a:p>
        </p:txBody>
      </p:sp>
    </p:spTree>
    <p:extLst>
      <p:ext uri="{BB962C8B-B14F-4D97-AF65-F5344CB8AC3E}">
        <p14:creationId xmlns:p14="http://schemas.microsoft.com/office/powerpoint/2010/main" val="348162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863BA6-65B2-C457-50EB-F53C2980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57DA265-4549-54DD-8979-F3B22352CFC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 et de la conception universelle del’apprentissage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5FBC6D-CBBB-56F4-0FAB-AAF4D5FE0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Planifier un atelier </a:t>
            </a:r>
            <a:b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sur un concept au choix selon les principes </a:t>
            </a:r>
            <a:b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b="1">
                <a:solidFill>
                  <a:schemeClr val="bg1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de la CUA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2C4643-1D7D-B69C-095C-70E21C14888A}"/>
              </a:ext>
            </a:extLst>
          </p:cNvPr>
          <p:cNvSpPr txBox="1"/>
          <p:nvPr/>
        </p:nvSpPr>
        <p:spPr>
          <a:xfrm>
            <a:off x="6812307" y="1914144"/>
            <a:ext cx="4684368" cy="399890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fr-FR"/>
              <a:t>En équipe de trois, proposer trois exemples d’application du concept à l’aide des principes de la CUA qui pourraient être présentés à des enseignants pour expliquer les bienfaits de la CUA sur l’apprentissage des élèves. </a:t>
            </a:r>
          </a:p>
          <a:p>
            <a:endParaRPr lang="fr-FR"/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fr-FR"/>
              <a:t>Sélectionner un concept.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fr-FR"/>
              <a:t>Décrire un contexte authentique dans lequel il est nécessaire de mobiliser l’action.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fr-FR"/>
              <a:t>Proposer des pistes d’universalisation de l’enseignement et de l’évaluation.</a:t>
            </a:r>
          </a:p>
        </p:txBody>
      </p:sp>
    </p:spTree>
    <p:extLst>
      <p:ext uri="{BB962C8B-B14F-4D97-AF65-F5344CB8AC3E}">
        <p14:creationId xmlns:p14="http://schemas.microsoft.com/office/powerpoint/2010/main" val="795419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51BB3B7-355F-B14F-EDD0-4098710B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0FF0E15-5B2E-C86E-3051-2500408BA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22339B-80F5-C355-3C80-68341C47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9</a:t>
            </a:r>
            <a:br>
              <a:rPr lang="fr-FR"/>
            </a:br>
            <a:r>
              <a:rPr lang="fr-FR"/>
              <a:t>Objectivation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3D900A-3C5D-8D39-DBAD-77B861C696B9}"/>
              </a:ext>
            </a:extLst>
          </p:cNvPr>
          <p:cNvSpPr txBox="1"/>
          <p:nvPr/>
        </p:nvSpPr>
        <p:spPr>
          <a:xfrm>
            <a:off x="5194624" y="2760650"/>
            <a:ext cx="615086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24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Autoévaluation</a:t>
            </a:r>
          </a:p>
          <a:p>
            <a:pPr marL="285750" indent="-285750">
              <a:spcBef>
                <a:spcPts val="24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800" b="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de la formation</a:t>
            </a:r>
          </a:p>
        </p:txBody>
      </p:sp>
    </p:spTree>
    <p:extLst>
      <p:ext uri="{BB962C8B-B14F-4D97-AF65-F5344CB8AC3E}">
        <p14:creationId xmlns:p14="http://schemas.microsoft.com/office/powerpoint/2010/main" val="202062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69C4212-59E0-81EC-6152-CCDDA59D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1D6BEF-B941-54F1-DFEC-CB46E9843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ECCC078-A5E3-6DFC-8C11-E114B0DE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>
                <a:solidFill>
                  <a:srgbClr val="FFC000"/>
                </a:solidFill>
              </a:rPr>
              <a:t>Pour conclure</a:t>
            </a:r>
            <a:endParaRPr lang="fr-FR"/>
          </a:p>
        </p:txBody>
      </p:sp>
      <p:pic>
        <p:nvPicPr>
          <p:cNvPr id="8" name="Espace réservé du contenu 11">
            <a:extLst>
              <a:ext uri="{FF2B5EF4-FFF2-40B4-BE49-F238E27FC236}">
                <a16:creationId xmlns:a16="http://schemas.microsoft.com/office/drawing/2014/main" id="{15136616-DEDB-5F03-FB83-D3E61AF9B1D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648800" y="1138712"/>
            <a:ext cx="6464880" cy="45057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536673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0B20E95-6071-5C33-F53B-693543E0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41C3794-43EC-C158-D2B2-406F1395E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8B970DF-A06E-09D8-80EC-309DFB07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747A24D9-4F33-580E-0070-1B442D70F2EB}"/>
              </a:ext>
            </a:extLst>
          </p:cNvPr>
          <p:cNvSpPr txBox="1">
            <a:spLocks/>
          </p:cNvSpPr>
          <p:nvPr/>
        </p:nvSpPr>
        <p:spPr>
          <a:xfrm>
            <a:off x="4717917" y="1466931"/>
            <a:ext cx="6400799" cy="42140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Durand, M.-J.</a:t>
            </a:r>
            <a:r>
              <a:rPr lang="fr-FR" sz="1100" dirty="0"/>
              <a:t> et </a:t>
            </a:r>
            <a:r>
              <a:rPr lang="fr-FR" sz="1100" b="1" dirty="0">
                <a:solidFill>
                  <a:srgbClr val="7030A0"/>
                </a:solidFill>
              </a:rPr>
              <a:t>Chouinard, R.</a:t>
            </a:r>
            <a:r>
              <a:rPr lang="fr-FR" sz="1100" dirty="0"/>
              <a:t> (2012), </a:t>
            </a:r>
            <a:r>
              <a:rPr lang="fr-FR" sz="1100" i="1" dirty="0"/>
              <a:t>L’évaluation des apprentissages : de la planification </a:t>
            </a:r>
            <a:br>
              <a:rPr lang="fr-FR" sz="1100" i="1" dirty="0"/>
            </a:br>
            <a:r>
              <a:rPr lang="fr-FR" sz="1100" i="1" dirty="0"/>
              <a:t>de la démarche à la communication des résultats</a:t>
            </a:r>
            <a:r>
              <a:rPr lang="fr-FR" sz="1100" dirty="0"/>
              <a:t> (2</a:t>
            </a:r>
            <a:r>
              <a:rPr lang="fr-FR" sz="1100" baseline="30000" dirty="0"/>
              <a:t>e</a:t>
            </a:r>
            <a:r>
              <a:rPr lang="fr-FR" sz="1100" dirty="0"/>
              <a:t> éd.), Montréal (Québec), édition MD.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Girouard-Gagné, M.</a:t>
            </a:r>
            <a:r>
              <a:rPr lang="fr-FR" sz="1100" dirty="0"/>
              <a:t> et </a:t>
            </a:r>
            <a:r>
              <a:rPr lang="fr-FR" sz="1100" b="1" dirty="0">
                <a:solidFill>
                  <a:srgbClr val="7030A0"/>
                </a:solidFill>
              </a:rPr>
              <a:t>Durand, M. J.</a:t>
            </a:r>
            <a:r>
              <a:rPr lang="fr-FR" sz="1100" dirty="0"/>
              <a:t> (2022). Les modalités d’évaluation des apprentissages </a:t>
            </a:r>
            <a:br>
              <a:rPr lang="fr-FR" sz="1100" dirty="0"/>
            </a:br>
            <a:r>
              <a:rPr lang="fr-FR" sz="1100" dirty="0"/>
              <a:t>à l’enseignement supérieur : L’apport de la conception universelle de l’apprentissage (CUA) dans un contexte inclusif d’enseignement à distance. </a:t>
            </a:r>
            <a:r>
              <a:rPr lang="fr-FR" sz="1100" i="1" dirty="0"/>
              <a:t>Médiations et médiatisations</a:t>
            </a:r>
            <a:r>
              <a:rPr lang="fr-FR" sz="1100" dirty="0"/>
              <a:t>, (9), 121-131.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Laveault, D.</a:t>
            </a:r>
            <a:r>
              <a:rPr lang="fr-FR" sz="1100" dirty="0"/>
              <a:t> (2005). Le jugement professionnel de l’enseignant : quel en est l’impact </a:t>
            </a:r>
            <a:br>
              <a:rPr lang="fr-FR" sz="1100" dirty="0"/>
            </a:br>
            <a:r>
              <a:rPr lang="fr-FR" sz="1100" dirty="0"/>
              <a:t>sur l’acte d’évaluer ? </a:t>
            </a:r>
            <a:r>
              <a:rPr lang="fr-FR" sz="1100" i="1" dirty="0"/>
              <a:t>Mesure et évaluation en éducation</a:t>
            </a:r>
            <a:r>
              <a:rPr lang="fr-FR" sz="1100" dirty="0"/>
              <a:t>, 28(2).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Philip, C.</a:t>
            </a:r>
            <a:r>
              <a:rPr lang="fr-FR" sz="1100" dirty="0"/>
              <a:t> (2013). L’inclusion scolaire qu’en est-il ?. </a:t>
            </a:r>
            <a:r>
              <a:rPr lang="fr-FR" sz="1100" i="1" dirty="0"/>
              <a:t>L’Express</a:t>
            </a:r>
            <a:r>
              <a:rPr lang="fr-FR" sz="1100" dirty="0"/>
              <a:t>. https://blogs.lexpress.fr/the-autist/files/2013/09/L_inclusion-scolaire-2-C.-PHILIP.pdf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Perrenoud, P.</a:t>
            </a:r>
            <a:r>
              <a:rPr lang="fr-FR" sz="1100" dirty="0"/>
              <a:t> (1997). </a:t>
            </a:r>
            <a:r>
              <a:rPr lang="fr-FR" sz="1100" i="1" dirty="0"/>
              <a:t>Construire des compétences dès l’école</a:t>
            </a:r>
            <a:r>
              <a:rPr lang="fr-FR" sz="1100" dirty="0"/>
              <a:t>. Paris (France), ESF éditeur.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Rose, D. H.</a:t>
            </a:r>
            <a:r>
              <a:rPr lang="fr-FR" sz="1100" dirty="0"/>
              <a:t>, </a:t>
            </a:r>
            <a:r>
              <a:rPr lang="fr-FR" sz="1100" b="1" dirty="0">
                <a:solidFill>
                  <a:srgbClr val="7030A0"/>
                </a:solidFill>
              </a:rPr>
              <a:t>Robinson, K. H.</a:t>
            </a:r>
            <a:r>
              <a:rPr lang="fr-FR" sz="1100" dirty="0"/>
              <a:t>, </a:t>
            </a:r>
            <a:r>
              <a:rPr lang="fr-FR" sz="1100" b="1" dirty="0">
                <a:solidFill>
                  <a:srgbClr val="7030A0"/>
                </a:solidFill>
              </a:rPr>
              <a:t>Hall, T. E.</a:t>
            </a:r>
            <a:r>
              <a:rPr lang="fr-FR" sz="1100" dirty="0"/>
              <a:t>, </a:t>
            </a:r>
            <a:r>
              <a:rPr lang="fr-FR" sz="1100" b="1" dirty="0">
                <a:solidFill>
                  <a:srgbClr val="7030A0"/>
                </a:solidFill>
              </a:rPr>
              <a:t>Coyne, P.</a:t>
            </a:r>
            <a:r>
              <a:rPr lang="fr-FR" sz="1100" dirty="0"/>
              <a:t>, </a:t>
            </a:r>
            <a:r>
              <a:rPr lang="fr-FR" sz="1100" b="1" dirty="0">
                <a:solidFill>
                  <a:srgbClr val="7030A0"/>
                </a:solidFill>
              </a:rPr>
              <a:t>Jackson, R. M.</a:t>
            </a:r>
            <a:r>
              <a:rPr lang="fr-FR" sz="1100" dirty="0"/>
              <a:t>, </a:t>
            </a:r>
            <a:r>
              <a:rPr lang="fr-FR" sz="1100" b="1" dirty="0">
                <a:solidFill>
                  <a:srgbClr val="7030A0"/>
                </a:solidFill>
              </a:rPr>
              <a:t>Stahl, W. M.</a:t>
            </a:r>
            <a:r>
              <a:rPr lang="fr-FR" sz="1100" dirty="0"/>
              <a:t> et </a:t>
            </a:r>
            <a:r>
              <a:rPr lang="fr-FR" sz="1100" b="1" dirty="0">
                <a:solidFill>
                  <a:srgbClr val="7030A0"/>
                </a:solidFill>
              </a:rPr>
              <a:t>Wil-causkas, S. L.</a:t>
            </a:r>
            <a:r>
              <a:rPr lang="fr-FR" sz="1100" dirty="0"/>
              <a:t> (2018). Accurate and Informative for All: Universal Design for Lear-ning (UDL) and the Future of Assessment. </a:t>
            </a:r>
            <a:r>
              <a:rPr lang="fr-FR" sz="1100" i="1" dirty="0"/>
              <a:t>In</a:t>
            </a:r>
            <a:r>
              <a:rPr lang="fr-FR" sz="1100" dirty="0"/>
              <a:t> Elliott, S., Kettler, R., Beddow, P., Kurz, A. (dir.) </a:t>
            </a:r>
            <a:r>
              <a:rPr lang="fr-FR" sz="1100" i="1" dirty="0"/>
              <a:t>Handbook </a:t>
            </a:r>
            <a:br>
              <a:rPr lang="fr-FR" sz="1100" i="1" dirty="0"/>
            </a:br>
            <a:r>
              <a:rPr lang="fr-FR" sz="1100" i="1" dirty="0"/>
              <a:t>of Accessible Instruction and Testing Practices</a:t>
            </a:r>
            <a:r>
              <a:rPr lang="fr-FR" sz="1100" dirty="0"/>
              <a:t>. Springer, Cham.</a:t>
            </a:r>
          </a:p>
          <a:p>
            <a:pPr marL="171450" indent="-171450">
              <a:lnSpc>
                <a:spcPct val="11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100" b="1" dirty="0">
                <a:solidFill>
                  <a:srgbClr val="7030A0"/>
                </a:solidFill>
              </a:rPr>
              <a:t>Vygotsky, L. S.</a:t>
            </a:r>
            <a:r>
              <a:rPr lang="fr-FR" sz="1100" dirty="0"/>
              <a:t> (1985). </a:t>
            </a:r>
            <a:r>
              <a:rPr lang="fr-FR" sz="1100" i="1" dirty="0"/>
              <a:t>Pensée et Langage</a:t>
            </a:r>
            <a:r>
              <a:rPr lang="fr-FR" sz="1100" dirty="0"/>
              <a:t>. Paris (France), Éditions Sociales Françaises.</a:t>
            </a:r>
          </a:p>
        </p:txBody>
      </p:sp>
    </p:spTree>
    <p:extLst>
      <p:ext uri="{BB962C8B-B14F-4D97-AF65-F5344CB8AC3E}">
        <p14:creationId xmlns:p14="http://schemas.microsoft.com/office/powerpoint/2010/main" val="461802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39C2BFF-1182-6DBE-CC04-24F93C599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22C1B5-FC43-513D-C16E-3E472D34A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4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Les pratiques inclusives de différenciation pédagogique…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EF21DFA-380F-09DE-4F94-05C06C7B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BC4B753-25FA-0A11-2292-2C2C92FA31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35691"/>
            <a:ext cx="6945319" cy="487550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et conseillère pédagogique,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Université de Montréal.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Inspiré des travaux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7.</a:t>
            </a: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0409033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19817</TotalTime>
  <Words>1414</Words>
  <Application>Microsoft Macintosh PowerPoint</Application>
  <PresentationFormat>Grand écran</PresentationFormat>
  <Paragraphs>140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Noto Sans</vt:lpstr>
      <vt:lpstr>Arial</vt:lpstr>
      <vt:lpstr>Noto Sans SemiBold</vt:lpstr>
      <vt:lpstr>Noto Sans ExtraBold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d’intégration</vt:lpstr>
      <vt:lpstr>Activité 7 On en discute...</vt:lpstr>
      <vt:lpstr>Présentation PowerPoint</vt:lpstr>
      <vt:lpstr>Présentation PowerPoint</vt:lpstr>
      <vt:lpstr>Présentation PowerPoint</vt:lpstr>
      <vt:lpstr>Présentation PowerPoint</vt:lpstr>
      <vt:lpstr>Activité 8 Pour une évaluation inclusive</vt:lpstr>
      <vt:lpstr>Présentation PowerPoint</vt:lpstr>
      <vt:lpstr>Présentation PowerPoint</vt:lpstr>
      <vt:lpstr>Présentation PowerPoint</vt:lpstr>
      <vt:lpstr>Présentation PowerPoint</vt:lpstr>
      <vt:lpstr>Activité 9 Objectivation</vt:lpstr>
      <vt:lpstr>Pour conclure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207</cp:revision>
  <dcterms:created xsi:type="dcterms:W3CDTF">2022-10-03T18:36:32Z</dcterms:created>
  <dcterms:modified xsi:type="dcterms:W3CDTF">2024-09-05T11:27:25Z</dcterms:modified>
</cp:coreProperties>
</file>