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36"/>
  </p:notesMasterIdLst>
  <p:handoutMasterIdLst>
    <p:handoutMasterId r:id="rId37"/>
  </p:handoutMasterIdLst>
  <p:sldIdLst>
    <p:sldId id="256" r:id="rId2"/>
    <p:sldId id="257" r:id="rId3"/>
    <p:sldId id="258" r:id="rId4"/>
    <p:sldId id="259" r:id="rId5"/>
    <p:sldId id="260" r:id="rId6"/>
    <p:sldId id="261" r:id="rId7"/>
    <p:sldId id="262" r:id="rId8"/>
    <p:sldId id="298" r:id="rId9"/>
    <p:sldId id="299" r:id="rId10"/>
    <p:sldId id="300" r:id="rId11"/>
    <p:sldId id="301" r:id="rId12"/>
    <p:sldId id="302" r:id="rId13"/>
    <p:sldId id="303" r:id="rId14"/>
    <p:sldId id="304" r:id="rId15"/>
    <p:sldId id="305" r:id="rId16"/>
    <p:sldId id="306" r:id="rId17"/>
    <p:sldId id="307" r:id="rId18"/>
    <p:sldId id="308" r:id="rId19"/>
    <p:sldId id="289" r:id="rId20"/>
    <p:sldId id="309" r:id="rId21"/>
    <p:sldId id="310" r:id="rId22"/>
    <p:sldId id="311" r:id="rId23"/>
    <p:sldId id="312" r:id="rId24"/>
    <p:sldId id="313" r:id="rId25"/>
    <p:sldId id="314" r:id="rId26"/>
    <p:sldId id="315" r:id="rId27"/>
    <p:sldId id="316" r:id="rId28"/>
    <p:sldId id="317" r:id="rId29"/>
    <p:sldId id="318" r:id="rId30"/>
    <p:sldId id="319" r:id="rId31"/>
    <p:sldId id="320" r:id="rId32"/>
    <p:sldId id="295" r:id="rId33"/>
    <p:sldId id="296" r:id="rId34"/>
    <p:sldId id="297" r:id="rId35"/>
  </p:sldIdLst>
  <p:sldSz cx="12192000" cy="6858000"/>
  <p:notesSz cx="6858000" cy="9144000"/>
  <p:embeddedFontLst>
    <p:embeddedFont>
      <p:font typeface="Noto Sans" panose="020B0502040504020204" pitchFamily="34" charset="0"/>
      <p:regular r:id="rId38"/>
      <p:bold r:id="rId39"/>
      <p:italic r:id="rId40"/>
      <p:boldItalic r:id="rId41"/>
    </p:embeddedFont>
    <p:embeddedFont>
      <p:font typeface="Noto Sans ExtraBold" panose="020B0902040504020204" pitchFamily="34" charset="0"/>
      <p:bold r:id="rId42"/>
      <p:italic r:id="rId43"/>
      <p:boldItalic r:id="rId44"/>
    </p:embeddedFont>
    <p:embeddedFont>
      <p:font typeface="Noto Sans Medium" panose="020B0602040504020204" pitchFamily="34" charset="0"/>
      <p:regular r:id="rId45"/>
      <p:italic r:id="rId46"/>
    </p:embeddedFont>
    <p:embeddedFont>
      <p:font typeface="Noto Sans SemiBold" panose="020B0702040504020204" pitchFamily="34" charset="0"/>
      <p:regular r:id="rId47"/>
      <p:bold r:id="rId48"/>
      <p:italic r:id="rId49"/>
      <p:boldItalic r:id="rId50"/>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N, Sidonie (DREES/DIRECTION/RFAS)" initials="HS(" lastIdx="13" clrIdx="0">
    <p:extLst>
      <p:ext uri="{19B8F6BF-5375-455C-9EA6-DF929625EA0E}">
        <p15:presenceInfo xmlns:p15="http://schemas.microsoft.com/office/powerpoint/2012/main" userId="S-1-5-21-27022435-3177379373-3347635678-10303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BB5D6"/>
    <a:srgbClr val="8765A0"/>
    <a:srgbClr val="7D4EA0"/>
    <a:srgbClr val="AA52C5"/>
    <a:srgbClr val="942FB0"/>
    <a:srgbClr val="643772"/>
    <a:srgbClr val="381043"/>
    <a:srgbClr val="86299F"/>
    <a:srgbClr val="6F2693"/>
    <a:srgbClr val="7C259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Style léger 1 - Accentuation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306799F8-075E-4A3A-A7F6-7FBC6576F1A4}" styleName="Style à thème 2 - Accentuation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Style à thème 2 - Accentuation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8D230F3-CF80-4859-8CE7-A43EE81993B5}" styleName="Style léger 1 - Accentuation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2DE63D5-997A-4646-A377-4702673A728D}" styleName="Style léger 2 - Accentuation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Style léger 1 - Accentuation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Style à thème 1 - Accentuation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Style léger 2 - Accentuation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8A107856-5554-42FB-B03E-39F5DBC370BA}" styleName="Style moyen 4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Style moyen 1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8603FDC-E32A-4AB5-989C-0864C3EAD2B8}" styleName="Style à thème 2 - Accentuation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FECB4D8-DB02-4DC6-A0A2-4F2EBAE1DC90}" styleName="Style moyen 1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autoAdjust="0"/>
    <p:restoredTop sz="90800" autoAdjust="0"/>
  </p:normalViewPr>
  <p:slideViewPr>
    <p:cSldViewPr snapToGrid="0">
      <p:cViewPr varScale="1">
        <p:scale>
          <a:sx n="97" d="100"/>
          <a:sy n="97" d="100"/>
        </p:scale>
        <p:origin x="1160" y="19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0"/>
    </p:cViewPr>
  </p:sorterViewPr>
  <p:notesViewPr>
    <p:cSldViewPr snapToGrid="0">
      <p:cViewPr varScale="1">
        <p:scale>
          <a:sx n="84" d="100"/>
          <a:sy n="84" d="100"/>
        </p:scale>
        <p:origin x="319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font" Target="fonts/font13.fntdata"/><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font" Target="fonts/font3.fntdata"/><Relationship Id="rId45" Type="http://schemas.openxmlformats.org/officeDocument/2006/relationships/font" Target="fonts/font8.fntdata"/><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7.fntdata"/><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48" Type="http://schemas.openxmlformats.org/officeDocument/2006/relationships/font" Target="fonts/font11.fntdata"/><Relationship Id="rId8" Type="http://schemas.openxmlformats.org/officeDocument/2006/relationships/slide" Target="slides/slide7.xml"/><Relationship Id="rId51"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font" Target="fonts/font9.fntdata"/><Relationship Id="rId20" Type="http://schemas.openxmlformats.org/officeDocument/2006/relationships/slide" Target="slides/slide19.xml"/><Relationship Id="rId41" Type="http://schemas.openxmlformats.org/officeDocument/2006/relationships/font" Target="fonts/font4.fntdata"/><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49" Type="http://schemas.openxmlformats.org/officeDocument/2006/relationships/font" Target="fonts/font12.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978C49-AE6F-46BE-B7CF-6A023EF00DF6}" type="datetimeFigureOut">
              <a:rPr lang="fr-FR" smtClean="0"/>
              <a:t>05/09/2024</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18BF797-DEA2-4F33-86C2-C9659CA00726}" type="slidenum">
              <a:rPr lang="fr-FR" smtClean="0"/>
              <a:t>‹N°›</a:t>
            </a:fld>
            <a:endParaRPr lang="fr-FR"/>
          </a:p>
        </p:txBody>
      </p:sp>
    </p:spTree>
    <p:extLst>
      <p:ext uri="{BB962C8B-B14F-4D97-AF65-F5344CB8AC3E}">
        <p14:creationId xmlns:p14="http://schemas.microsoft.com/office/powerpoint/2010/main" val="36866164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FE873B-F639-C242-987B-5C8E959C9FFB}" type="datetimeFigureOut">
              <a:rPr lang="fr-FR" smtClean="0"/>
              <a:t>05/09/2024</a:t>
            </a:fld>
            <a:endParaRPr lang="fr-FR"/>
          </a:p>
        </p:txBody>
      </p:sp>
      <p:sp>
        <p:nvSpPr>
          <p:cNvPr id="4" name="Espace réservé de l'image de diapositiv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C04BE4-11F2-A743-8FFB-AAD1EC6CC0A0}" type="slidenum">
              <a:rPr lang="fr-FR" smtClean="0"/>
              <a:t>‹N°›</a:t>
            </a:fld>
            <a:endParaRPr lang="fr-FR"/>
          </a:p>
        </p:txBody>
      </p:sp>
    </p:spTree>
    <p:extLst>
      <p:ext uri="{BB962C8B-B14F-4D97-AF65-F5344CB8AC3E}">
        <p14:creationId xmlns:p14="http://schemas.microsoft.com/office/powerpoint/2010/main" val="1143904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ponsors">
    <p:bg>
      <p:bgPr>
        <a:solidFill>
          <a:schemeClr val="bg1"/>
        </a:solid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2F4E788-1B31-5DA6-457A-347915016B6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5504872"/>
            <a:ext cx="12192000" cy="1353128"/>
          </a:xfrm>
          <a:prstGeom prst="rect">
            <a:avLst/>
          </a:prstGeom>
          <a:effectLst/>
        </p:spPr>
      </p:pic>
      <p:pic>
        <p:nvPicPr>
          <p:cNvPr id="3" name="Image 2">
            <a:extLst>
              <a:ext uri="{FF2B5EF4-FFF2-40B4-BE49-F238E27FC236}">
                <a16:creationId xmlns:a16="http://schemas.microsoft.com/office/drawing/2014/main" id="{1CFC5DE5-8857-0A40-B272-A423998607AC}"/>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435532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général">
    <p:bg>
      <p:bgPr>
        <a:solidFill>
          <a:schemeClr val="bg1"/>
        </a:solidFill>
        <a:effectLst/>
      </p:bgPr>
    </p:bg>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5073F54C-A5D2-7BBF-AC8B-37A7C35204CB}"/>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20189"/>
          <a:stretch/>
        </p:blipFill>
        <p:spPr>
          <a:xfrm>
            <a:off x="0" y="1"/>
            <a:ext cx="12192000" cy="6858000"/>
          </a:xfrm>
          <a:prstGeom prst="rect">
            <a:avLst/>
          </a:prstGeom>
        </p:spPr>
      </p:pic>
      <p:pic>
        <p:nvPicPr>
          <p:cNvPr id="4" name="Image 3">
            <a:extLst>
              <a:ext uri="{FF2B5EF4-FFF2-40B4-BE49-F238E27FC236}">
                <a16:creationId xmlns:a16="http://schemas.microsoft.com/office/drawing/2014/main" id="{9B4A71CF-2C2F-9274-5855-FC128822DB3A}"/>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0" y="-1"/>
            <a:ext cx="6446982" cy="6858000"/>
          </a:xfrm>
          <a:prstGeom prst="rect">
            <a:avLst/>
          </a:prstGeom>
          <a:effectLst>
            <a:outerShdw blurRad="50800" dist="38100" dir="2700000" algn="tl" rotWithShape="0">
              <a:prstClr val="black">
                <a:alpha val="40000"/>
              </a:prstClr>
            </a:outerShdw>
          </a:effectLst>
        </p:spPr>
      </p:pic>
      <p:sp>
        <p:nvSpPr>
          <p:cNvPr id="9" name="ZoneTexte 8">
            <a:extLst>
              <a:ext uri="{FF2B5EF4-FFF2-40B4-BE49-F238E27FC236}">
                <a16:creationId xmlns:a16="http://schemas.microsoft.com/office/drawing/2014/main" id="{C9F9B755-D8CE-2350-FF93-887AB19282BB}"/>
              </a:ext>
            </a:extLst>
          </p:cNvPr>
          <p:cNvSpPr txBox="1"/>
          <p:nvPr userDrawn="1"/>
        </p:nvSpPr>
        <p:spPr>
          <a:xfrm>
            <a:off x="1220358" y="2431964"/>
            <a:ext cx="4536504" cy="2246769"/>
          </a:xfrm>
          <a:prstGeom prst="rect">
            <a:avLst/>
          </a:prstGeom>
          <a:noFill/>
          <a:effectLst>
            <a:outerShdw blurRad="128777" dist="40732" dir="2700000" algn="tl" rotWithShape="0">
              <a:prstClr val="black">
                <a:alpha val="50004"/>
              </a:prstClr>
            </a:outerShdw>
          </a:effectLst>
        </p:spPr>
        <p:txBody>
          <a:bodyPr wrap="square">
            <a:spAutoFit/>
          </a:bodyPr>
          <a:lstStyle/>
          <a:p>
            <a:pPr algn="l"/>
            <a:r>
              <a:rPr lang="fr-CA" sz="28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t>Les pratiques inclusives de différenciation pédagogique et de la conception universelle de l’apprentissage</a:t>
            </a:r>
          </a:p>
        </p:txBody>
      </p:sp>
      <p:sp>
        <p:nvSpPr>
          <p:cNvPr id="7" name="ZoneTexte 6">
            <a:extLst>
              <a:ext uri="{FF2B5EF4-FFF2-40B4-BE49-F238E27FC236}">
                <a16:creationId xmlns:a16="http://schemas.microsoft.com/office/drawing/2014/main" id="{90B058E2-6E66-FAE1-20F9-0E7ABDBC7736}"/>
              </a:ext>
            </a:extLst>
          </p:cNvPr>
          <p:cNvSpPr txBox="1"/>
          <p:nvPr userDrawn="1"/>
        </p:nvSpPr>
        <p:spPr>
          <a:xfrm>
            <a:off x="827587" y="1255938"/>
            <a:ext cx="392771" cy="923330"/>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fr-FR" sz="5400" b="0" i="0" dirty="0">
                <a:solidFill>
                  <a:schemeClr val="bg1"/>
                </a:solidFill>
                <a:latin typeface="Noto Sans" panose="020B0502040504020204" pitchFamily="34" charset="0"/>
                <a:ea typeface="Noto Sans" panose="020B0502040504020204" pitchFamily="34" charset="0"/>
                <a:cs typeface="Noto Sans" panose="020B0502040504020204" pitchFamily="34" charset="0"/>
              </a:rPr>
              <a:t>4</a:t>
            </a:r>
          </a:p>
        </p:txBody>
      </p:sp>
    </p:spTree>
    <p:extLst>
      <p:ext uri="{BB962C8B-B14F-4D97-AF65-F5344CB8AC3E}">
        <p14:creationId xmlns:p14="http://schemas.microsoft.com/office/powerpoint/2010/main" val="466892725"/>
      </p:ext>
    </p:extLst>
  </p:cSld>
  <p:clrMapOvr>
    <a:masterClrMapping/>
  </p:clrMapOvr>
  <p:extLst>
    <p:ext uri="{DCECCB84-F9BA-43D5-87BE-67443E8EF086}">
      <p15:sldGuideLst xmlns:p15="http://schemas.microsoft.com/office/powerpoint/2012/main">
        <p15:guide id="1" pos="438" userDrawn="1">
          <p15:clr>
            <a:srgbClr val="FBAE40"/>
          </p15:clr>
        </p15:guide>
        <p15:guide id="4" pos="724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 1">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695324" y="6350000"/>
            <a:ext cx="8316595" cy="195108"/>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p:nvPr>
        </p:nvSpPr>
        <p:spPr>
          <a:xfrm>
            <a:off x="1541123" y="728664"/>
            <a:ext cx="9955549" cy="1137082"/>
          </a:xfrm>
          <a:effectLst>
            <a:outerShdw blurRad="50800" dist="38100" dir="2700000" algn="tl" rotWithShape="0">
              <a:prstClr val="black">
                <a:alpha val="40000"/>
              </a:prstClr>
            </a:outerShdw>
          </a:effectLst>
        </p:spPr>
        <p:txBody>
          <a:bodyPr>
            <a:normAutofit/>
          </a:bodyPr>
          <a:lstStyle>
            <a:lvl1pPr>
              <a:defRPr sz="3200"/>
            </a:lvl1pPr>
          </a:lstStyle>
          <a:p>
            <a:r>
              <a:rPr lang="fr-FR" dirty="0"/>
              <a:t>Modifiez le style du titre</a:t>
            </a:r>
          </a:p>
        </p:txBody>
      </p:sp>
      <p:sp>
        <p:nvSpPr>
          <p:cNvPr id="4" name="Espace réservé du texte 3">
            <a:extLst>
              <a:ext uri="{FF2B5EF4-FFF2-40B4-BE49-F238E27FC236}">
                <a16:creationId xmlns:a16="http://schemas.microsoft.com/office/drawing/2014/main" id="{B5FC3798-33B6-7C6D-9687-D5B70986A6B0}"/>
              </a:ext>
            </a:extLst>
          </p:cNvPr>
          <p:cNvSpPr>
            <a:spLocks noGrp="1"/>
          </p:cNvSpPr>
          <p:nvPr>
            <p:ph type="body" sz="quarter" idx="13"/>
          </p:nvPr>
        </p:nvSpPr>
        <p:spPr>
          <a:xfrm>
            <a:off x="695325" y="2386013"/>
            <a:ext cx="10801350" cy="374332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830674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2">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4" name="Titre 3">
            <a:extLst>
              <a:ext uri="{FF2B5EF4-FFF2-40B4-BE49-F238E27FC236}">
                <a16:creationId xmlns:a16="http://schemas.microsoft.com/office/drawing/2014/main" id="{7AD86BC9-0932-67D7-ACE4-4CFFAE4C33D0}"/>
              </a:ext>
            </a:extLst>
          </p:cNvPr>
          <p:cNvSpPr>
            <a:spLocks noGrp="1"/>
          </p:cNvSpPr>
          <p:nvPr>
            <p:ph type="title"/>
          </p:nvPr>
        </p:nvSpPr>
        <p:spPr>
          <a:xfrm>
            <a:off x="1535185" y="728664"/>
            <a:ext cx="9978265" cy="1137082"/>
          </a:xfrm>
        </p:spPr>
        <p:txBody>
          <a:bodyPr/>
          <a:lstStyle/>
          <a:p>
            <a:r>
              <a:rPr lang="fr-FR" dirty="0"/>
              <a:t>Modifiez le style du titre</a:t>
            </a:r>
          </a:p>
        </p:txBody>
      </p:sp>
      <p:sp>
        <p:nvSpPr>
          <p:cNvPr id="6" name="Espace réservé du texte 5">
            <a:extLst>
              <a:ext uri="{FF2B5EF4-FFF2-40B4-BE49-F238E27FC236}">
                <a16:creationId xmlns:a16="http://schemas.microsoft.com/office/drawing/2014/main" id="{2A84E05A-579C-C0C9-1197-E7E38F383270}"/>
              </a:ext>
            </a:extLst>
          </p:cNvPr>
          <p:cNvSpPr>
            <a:spLocks noGrp="1"/>
          </p:cNvSpPr>
          <p:nvPr>
            <p:ph type="body" sz="quarter" idx="13"/>
          </p:nvPr>
        </p:nvSpPr>
        <p:spPr>
          <a:xfrm>
            <a:off x="695325" y="2241550"/>
            <a:ext cx="10801350" cy="38877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 name="Espace réservé du pied de page 4">
            <a:extLst>
              <a:ext uri="{FF2B5EF4-FFF2-40B4-BE49-F238E27FC236}">
                <a16:creationId xmlns:a16="http://schemas.microsoft.com/office/drawing/2014/main" id="{1B52A564-6EB2-403D-8E43-9443B25C1470}"/>
              </a:ext>
            </a:extLst>
          </p:cNvPr>
          <p:cNvSpPr>
            <a:spLocks noGrp="1"/>
          </p:cNvSpPr>
          <p:nvPr>
            <p:ph type="ftr" sz="quarter" idx="3"/>
          </p:nvPr>
        </p:nvSpPr>
        <p:spPr>
          <a:xfrm>
            <a:off x="695324" y="6350000"/>
            <a:ext cx="8316595" cy="195108"/>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Tree>
    <p:extLst>
      <p:ext uri="{BB962C8B-B14F-4D97-AF65-F5344CB8AC3E}">
        <p14:creationId xmlns:p14="http://schemas.microsoft.com/office/powerpoint/2010/main" val="1135143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 3">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15" name="Titre 14">
            <a:extLst>
              <a:ext uri="{FF2B5EF4-FFF2-40B4-BE49-F238E27FC236}">
                <a16:creationId xmlns:a16="http://schemas.microsoft.com/office/drawing/2014/main" id="{3079D66A-7C04-8CE5-820F-F3ADB315575C}"/>
              </a:ext>
            </a:extLst>
          </p:cNvPr>
          <p:cNvSpPr>
            <a:spLocks noGrp="1"/>
          </p:cNvSpPr>
          <p:nvPr>
            <p:ph type="title"/>
          </p:nvPr>
        </p:nvSpPr>
        <p:spPr>
          <a:xfrm>
            <a:off x="1530849" y="728664"/>
            <a:ext cx="9965823" cy="1137082"/>
          </a:xfrm>
          <a:effectLst>
            <a:outerShdw blurRad="50800" dist="38100" dir="2700000" algn="tl" rotWithShape="0">
              <a:prstClr val="black">
                <a:alpha val="40000"/>
              </a:prstClr>
            </a:outerShdw>
          </a:effectLst>
        </p:spPr>
        <p:txBody>
          <a:bodyPr>
            <a:normAutofit/>
          </a:bodyPr>
          <a:lstStyle>
            <a:lvl1pPr>
              <a:defRPr sz="3200"/>
            </a:lvl1pPr>
          </a:lstStyle>
          <a:p>
            <a:r>
              <a:rPr lang="fr-FR" dirty="0"/>
              <a:t>Modifiez le style du titre</a:t>
            </a:r>
          </a:p>
        </p:txBody>
      </p:sp>
      <p:sp>
        <p:nvSpPr>
          <p:cNvPr id="4" name="Espace réservé du texte 3">
            <a:extLst>
              <a:ext uri="{FF2B5EF4-FFF2-40B4-BE49-F238E27FC236}">
                <a16:creationId xmlns:a16="http://schemas.microsoft.com/office/drawing/2014/main" id="{168C8740-06A0-CD4C-1592-676561B1F3C0}"/>
              </a:ext>
            </a:extLst>
          </p:cNvPr>
          <p:cNvSpPr>
            <a:spLocks noGrp="1"/>
          </p:cNvSpPr>
          <p:nvPr>
            <p:ph type="body" sz="quarter" idx="13"/>
          </p:nvPr>
        </p:nvSpPr>
        <p:spPr>
          <a:xfrm>
            <a:off x="695325" y="2322513"/>
            <a:ext cx="10801350" cy="36004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 name="Espace réservé du pied de page 4">
            <a:extLst>
              <a:ext uri="{FF2B5EF4-FFF2-40B4-BE49-F238E27FC236}">
                <a16:creationId xmlns:a16="http://schemas.microsoft.com/office/drawing/2014/main" id="{67E5116A-F58D-EFA1-28A5-706F48FD04D0}"/>
              </a:ext>
            </a:extLst>
          </p:cNvPr>
          <p:cNvSpPr>
            <a:spLocks noGrp="1"/>
          </p:cNvSpPr>
          <p:nvPr>
            <p:ph type="ftr" sz="quarter" idx="3"/>
          </p:nvPr>
        </p:nvSpPr>
        <p:spPr>
          <a:xfrm>
            <a:off x="695324" y="6350000"/>
            <a:ext cx="8316595" cy="195108"/>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Tree>
    <p:extLst>
      <p:ext uri="{BB962C8B-B14F-4D97-AF65-F5344CB8AC3E}">
        <p14:creationId xmlns:p14="http://schemas.microsoft.com/office/powerpoint/2010/main" val="620228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ctivité nº">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462044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ctivité collaborative">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Espace réservé du numéro de diapositive 4">
            <a:extLst>
              <a:ext uri="{FF2B5EF4-FFF2-40B4-BE49-F238E27FC236}">
                <a16:creationId xmlns:a16="http://schemas.microsoft.com/office/drawing/2014/main" id="{4F3373BE-6445-8190-950E-6B328B80172B}"/>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1" name="Espace réservé du pied de page 20">
            <a:extLst>
              <a:ext uri="{FF2B5EF4-FFF2-40B4-BE49-F238E27FC236}">
                <a16:creationId xmlns:a16="http://schemas.microsoft.com/office/drawing/2014/main" id="{81B42524-8864-0137-D99E-7CCC477F700D}"/>
              </a:ext>
            </a:extLst>
          </p:cNvPr>
          <p:cNvSpPr>
            <a:spLocks noGrp="1"/>
          </p:cNvSpPr>
          <p:nvPr>
            <p:ph type="ftr" sz="quarter" idx="13"/>
          </p:nvPr>
        </p:nvSpPr>
        <p:spPr>
          <a:xfrm>
            <a:off x="695323" y="6356351"/>
            <a:ext cx="9454011" cy="196850"/>
          </a:xfrm>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23" name="ZoneTexte 22">
            <a:extLst>
              <a:ext uri="{FF2B5EF4-FFF2-40B4-BE49-F238E27FC236}">
                <a16:creationId xmlns:a16="http://schemas.microsoft.com/office/drawing/2014/main" id="{E52AAE10-72B2-3E8B-99E4-6DAD724B9D58}"/>
              </a:ext>
            </a:extLst>
          </p:cNvPr>
          <p:cNvSpPr txBox="1"/>
          <p:nvPr userDrawn="1"/>
        </p:nvSpPr>
        <p:spPr>
          <a:xfrm>
            <a:off x="1693628" y="728663"/>
            <a:ext cx="3826110" cy="768480"/>
          </a:xfrm>
          <a:prstGeom prst="rect">
            <a:avLst/>
          </a:prstGeom>
          <a:noFill/>
          <a:effectLst/>
        </p:spPr>
        <p:txBody>
          <a:bodyPr wrap="square" rtlCol="0">
            <a:spAutoFit/>
          </a:bodyPr>
          <a:lstStyle/>
          <a:p>
            <a:pPr lvl="0" algn="l">
              <a:lnSpc>
                <a:spcPts val="2600"/>
              </a:lnSpc>
            </a:pP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Activité</a:t>
            </a:r>
            <a: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t> </a:t>
            </a:r>
            <a:b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collaborative</a:t>
            </a:r>
          </a:p>
        </p:txBody>
      </p:sp>
      <p:sp>
        <p:nvSpPr>
          <p:cNvPr id="25" name="Espace réservé du texte 24">
            <a:extLst>
              <a:ext uri="{FF2B5EF4-FFF2-40B4-BE49-F238E27FC236}">
                <a16:creationId xmlns:a16="http://schemas.microsoft.com/office/drawing/2014/main" id="{05728788-CCD7-218A-2DC4-47529A980B32}"/>
              </a:ext>
            </a:extLst>
          </p:cNvPr>
          <p:cNvSpPr>
            <a:spLocks noGrp="1"/>
          </p:cNvSpPr>
          <p:nvPr>
            <p:ph type="body" sz="quarter" idx="14" hasCustomPrompt="1"/>
          </p:nvPr>
        </p:nvSpPr>
        <p:spPr>
          <a:xfrm>
            <a:off x="695325" y="1786468"/>
            <a:ext cx="4824413" cy="3877732"/>
          </a:xfrm>
        </p:spPr>
        <p:txBody>
          <a:bodyPr lIns="0" tIns="0" rIns="0" bIns="0" anchor="ctr">
            <a:noAutofit/>
          </a:bodyPr>
          <a:lstStyle>
            <a:lvl1pPr marL="0" marR="0" indent="0" algn="l" defTabSz="914400" rtl="0" eaLnBrk="1" fontAlgn="auto" latinLnBrk="0" hangingPunct="1">
              <a:lnSpc>
                <a:spcPct val="90000"/>
              </a:lnSpc>
              <a:spcBef>
                <a:spcPts val="1000"/>
              </a:spcBef>
              <a:spcAft>
                <a:spcPts val="0"/>
              </a:spcAft>
              <a:buClr>
                <a:srgbClr val="FFC000"/>
              </a:buClr>
              <a:buSzTx/>
              <a:buFont typeface="Wingdings" pitchFamily="2" charset="2"/>
              <a:buNone/>
              <a:tabLst/>
              <a:defRPr sz="3200"/>
            </a:lvl1pPr>
            <a:lvl2pPr>
              <a:defRPr sz="2000"/>
            </a:lvl2pPr>
          </a:lstStyle>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r>
              <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rPr>
              <a:t>Énumération…</a:t>
            </a:r>
          </a:p>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r>
              <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rPr>
              <a:t>Énumération…</a:t>
            </a:r>
          </a:p>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endPar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endParaRPr>
          </a:p>
        </p:txBody>
      </p:sp>
      <p:sp>
        <p:nvSpPr>
          <p:cNvPr id="33" name="Espace réservé du texte 32">
            <a:extLst>
              <a:ext uri="{FF2B5EF4-FFF2-40B4-BE49-F238E27FC236}">
                <a16:creationId xmlns:a16="http://schemas.microsoft.com/office/drawing/2014/main" id="{CF4DE5FD-74B1-83E9-4B06-9987B1D4A98B}"/>
              </a:ext>
            </a:extLst>
          </p:cNvPr>
          <p:cNvSpPr>
            <a:spLocks noGrp="1"/>
          </p:cNvSpPr>
          <p:nvPr>
            <p:ph type="body" sz="quarter" idx="15" hasCustomPrompt="1"/>
          </p:nvPr>
        </p:nvSpPr>
        <p:spPr>
          <a:xfrm>
            <a:off x="6587068" y="1786468"/>
            <a:ext cx="4909608" cy="3877732"/>
          </a:xfrm>
        </p:spPr>
        <p:txBody>
          <a:bodyPr lIns="0" tIns="0" rIns="0" bIns="0" anchor="ctr">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CA" sz="2000" b="1"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Titre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Énumération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Énumération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a:t>
            </a:r>
          </a:p>
        </p:txBody>
      </p:sp>
    </p:spTree>
    <p:extLst>
      <p:ext uri="{BB962C8B-B14F-4D97-AF65-F5344CB8AC3E}">
        <p14:creationId xmlns:p14="http://schemas.microsoft.com/office/powerpoint/2010/main" val="384341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Activité collaborative">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Espace réservé du numéro de diapositive 4">
            <a:extLst>
              <a:ext uri="{FF2B5EF4-FFF2-40B4-BE49-F238E27FC236}">
                <a16:creationId xmlns:a16="http://schemas.microsoft.com/office/drawing/2014/main" id="{4F3373BE-6445-8190-950E-6B328B80172B}"/>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1" name="Espace réservé du pied de page 20">
            <a:extLst>
              <a:ext uri="{FF2B5EF4-FFF2-40B4-BE49-F238E27FC236}">
                <a16:creationId xmlns:a16="http://schemas.microsoft.com/office/drawing/2014/main" id="{81B42524-8864-0137-D99E-7CCC477F700D}"/>
              </a:ext>
            </a:extLst>
          </p:cNvPr>
          <p:cNvSpPr>
            <a:spLocks noGrp="1"/>
          </p:cNvSpPr>
          <p:nvPr>
            <p:ph type="ftr" sz="quarter" idx="13"/>
          </p:nvPr>
        </p:nvSpPr>
        <p:spPr>
          <a:xfrm>
            <a:off x="695323" y="6356351"/>
            <a:ext cx="9454011" cy="196850"/>
          </a:xfrm>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25" name="Espace réservé du texte 24">
            <a:extLst>
              <a:ext uri="{FF2B5EF4-FFF2-40B4-BE49-F238E27FC236}">
                <a16:creationId xmlns:a16="http://schemas.microsoft.com/office/drawing/2014/main" id="{05728788-CCD7-218A-2DC4-47529A980B32}"/>
              </a:ext>
            </a:extLst>
          </p:cNvPr>
          <p:cNvSpPr>
            <a:spLocks noGrp="1"/>
          </p:cNvSpPr>
          <p:nvPr>
            <p:ph type="body" sz="quarter" idx="14" hasCustomPrompt="1"/>
          </p:nvPr>
        </p:nvSpPr>
        <p:spPr>
          <a:xfrm>
            <a:off x="695325" y="1786468"/>
            <a:ext cx="4824413" cy="3877732"/>
          </a:xfrm>
        </p:spPr>
        <p:txBody>
          <a:bodyPr lIns="0" tIns="0" rIns="0" bIns="0" anchor="ctr">
            <a:noAutofit/>
          </a:bodyPr>
          <a:lstStyle>
            <a:lvl1pPr marL="0" marR="0" indent="0" algn="l" defTabSz="914400" rtl="0" eaLnBrk="1" fontAlgn="auto" latinLnBrk="0" hangingPunct="1">
              <a:lnSpc>
                <a:spcPct val="90000"/>
              </a:lnSpc>
              <a:spcBef>
                <a:spcPts val="1000"/>
              </a:spcBef>
              <a:spcAft>
                <a:spcPts val="0"/>
              </a:spcAft>
              <a:buClr>
                <a:srgbClr val="FFC000"/>
              </a:buClr>
              <a:buSzTx/>
              <a:buFont typeface="Wingdings" pitchFamily="2" charset="2"/>
              <a:buNone/>
              <a:tabLst/>
              <a:defRPr sz="3200"/>
            </a:lvl1pPr>
            <a:lvl2pPr>
              <a:defRPr sz="2000"/>
            </a:lvl2pPr>
          </a:lstStyle>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r>
              <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rPr>
              <a:t>Énumération…</a:t>
            </a:r>
          </a:p>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r>
              <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rPr>
              <a:t>Énumération…</a:t>
            </a:r>
          </a:p>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endPar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endParaRPr>
          </a:p>
        </p:txBody>
      </p:sp>
      <p:sp>
        <p:nvSpPr>
          <p:cNvPr id="33" name="Espace réservé du texte 32">
            <a:extLst>
              <a:ext uri="{FF2B5EF4-FFF2-40B4-BE49-F238E27FC236}">
                <a16:creationId xmlns:a16="http://schemas.microsoft.com/office/drawing/2014/main" id="{CF4DE5FD-74B1-83E9-4B06-9987B1D4A98B}"/>
              </a:ext>
            </a:extLst>
          </p:cNvPr>
          <p:cNvSpPr>
            <a:spLocks noGrp="1"/>
          </p:cNvSpPr>
          <p:nvPr>
            <p:ph type="body" sz="quarter" idx="15" hasCustomPrompt="1"/>
          </p:nvPr>
        </p:nvSpPr>
        <p:spPr>
          <a:xfrm>
            <a:off x="6587068" y="1786468"/>
            <a:ext cx="4909608" cy="3877732"/>
          </a:xfrm>
        </p:spPr>
        <p:txBody>
          <a:bodyPr lIns="0" tIns="0" rIns="0" bIns="0" anchor="ctr">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CA" sz="2000" b="1"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Titre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Énumération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Énumération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a:t>
            </a:r>
          </a:p>
        </p:txBody>
      </p:sp>
      <p:sp>
        <p:nvSpPr>
          <p:cNvPr id="2" name="Rectangle 1">
            <a:extLst>
              <a:ext uri="{FF2B5EF4-FFF2-40B4-BE49-F238E27FC236}">
                <a16:creationId xmlns:a16="http://schemas.microsoft.com/office/drawing/2014/main" id="{BCD4FEFA-92D3-DF77-B37A-9E48C3291BFF}"/>
              </a:ext>
            </a:extLst>
          </p:cNvPr>
          <p:cNvSpPr/>
          <p:nvPr userDrawn="1"/>
        </p:nvSpPr>
        <p:spPr>
          <a:xfrm>
            <a:off x="695322" y="548640"/>
            <a:ext cx="950597" cy="995152"/>
          </a:xfrm>
          <a:prstGeom prst="rect">
            <a:avLst/>
          </a:prstGeom>
          <a:solidFill>
            <a:srgbClr val="CBB5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68972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ctivité &gt; Sous-titre">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cxnSp>
        <p:nvCxnSpPr>
          <p:cNvPr id="8" name="Connecteur droit 7">
            <a:extLst>
              <a:ext uri="{FF2B5EF4-FFF2-40B4-BE49-F238E27FC236}">
                <a16:creationId xmlns:a16="http://schemas.microsoft.com/office/drawing/2014/main" id="{0ECFA330-23B6-516D-5F23-4F9A86EBDC46}"/>
              </a:ext>
            </a:extLst>
          </p:cNvPr>
          <p:cNvCxnSpPr>
            <a:cxnSpLocks/>
          </p:cNvCxnSpPr>
          <p:nvPr userDrawn="1"/>
        </p:nvCxnSpPr>
        <p:spPr>
          <a:xfrm>
            <a:off x="0" y="728663"/>
            <a:ext cx="11496675"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pic>
        <p:nvPicPr>
          <p:cNvPr id="15" name="Image 14">
            <a:extLst>
              <a:ext uri="{FF2B5EF4-FFF2-40B4-BE49-F238E27FC236}">
                <a16:creationId xmlns:a16="http://schemas.microsoft.com/office/drawing/2014/main" id="{AB98770B-441D-C6E6-6D5A-4CC6B097E24C}"/>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3" name="Espace réservé du pied de page 2">
            <a:extLst>
              <a:ext uri="{FF2B5EF4-FFF2-40B4-BE49-F238E27FC236}">
                <a16:creationId xmlns:a16="http://schemas.microsoft.com/office/drawing/2014/main" id="{767FD2F4-0C29-EEBB-A9B2-75C3AF694FDF}"/>
              </a:ext>
            </a:extLst>
          </p:cNvPr>
          <p:cNvSpPr>
            <a:spLocks noGrp="1"/>
          </p:cNvSpPr>
          <p:nvPr>
            <p:ph type="ftr" sz="quarter" idx="10"/>
          </p:nvPr>
        </p:nvSpPr>
        <p:spPr>
          <a:xfrm>
            <a:off x="695324" y="6356351"/>
            <a:ext cx="8417300" cy="196850"/>
          </a:xfrm>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5" name="Espace réservé du numéro de diapositive 4">
            <a:extLst>
              <a:ext uri="{FF2B5EF4-FFF2-40B4-BE49-F238E27FC236}">
                <a16:creationId xmlns:a16="http://schemas.microsoft.com/office/drawing/2014/main" id="{CF96B245-7039-8519-DC1F-A9D6C452CE15}"/>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10" name="Espace réservé du contenu vertical 9">
            <a:extLst>
              <a:ext uri="{FF2B5EF4-FFF2-40B4-BE49-F238E27FC236}">
                <a16:creationId xmlns:a16="http://schemas.microsoft.com/office/drawing/2014/main" id="{514C0306-443F-C5C7-0E87-A8714434BB55}"/>
              </a:ext>
            </a:extLst>
          </p:cNvPr>
          <p:cNvSpPr>
            <a:spLocks noGrp="1"/>
          </p:cNvSpPr>
          <p:nvPr>
            <p:ph orient="vert" sz="quarter" idx="13" hasCustomPrompt="1"/>
          </p:nvPr>
        </p:nvSpPr>
        <p:spPr>
          <a:xfrm rot="10800000">
            <a:off x="174929" y="914399"/>
            <a:ext cx="520396" cy="2957513"/>
          </a:xfrm>
          <a:effectLst>
            <a:outerShdw blurRad="50800" dist="38100" dir="2700000" algn="tl" rotWithShape="0">
              <a:prstClr val="black">
                <a:alpha val="40000"/>
              </a:prstClr>
            </a:outerShdw>
          </a:effectLst>
        </p:spPr>
        <p:txBody>
          <a:bodyPr vert="eaVert"/>
          <a:lstStyle>
            <a:lvl1pPr algn="r">
              <a:defRPr sz="3000"/>
            </a:lvl1pPr>
            <a:lvl2pPr>
              <a:defRPr sz="3000"/>
            </a:lvl2pPr>
            <a:lvl3pPr>
              <a:defRPr sz="3000"/>
            </a:lvl3pPr>
            <a:lvl4pPr>
              <a:defRPr sz="2600"/>
            </a:lvl4pPr>
          </a:lstStyle>
          <a:p>
            <a:pPr lvl="0"/>
            <a:r>
              <a:rPr kumimoji="0" lang="fr-FR" sz="3200" b="1" i="0" u="none" strike="noStrike" kern="1200" cap="none" spc="0" normalizeH="0" baseline="0" noProof="0" dirty="0">
                <a:ln>
                  <a:noFill/>
                </a:ln>
                <a:solidFill>
                  <a:srgbClr val="FFFFFF"/>
                </a:solidFill>
                <a:effectLst/>
                <a:uLnTx/>
                <a:uFillTx/>
                <a:latin typeface="Noto Sans" panose="020B0502040504020204" pitchFamily="34" charset="0"/>
                <a:ea typeface="Noto Sans" panose="020B0502040504020204" pitchFamily="34" charset="0"/>
                <a:cs typeface="Noto Sans" panose="020B0502040504020204" pitchFamily="34" charset="0"/>
              </a:rPr>
              <a:t>Activité 1</a:t>
            </a:r>
            <a:endParaRPr lang="fr-FR" dirty="0"/>
          </a:p>
        </p:txBody>
      </p:sp>
      <p:sp>
        <p:nvSpPr>
          <p:cNvPr id="12" name="Espace réservé du texte 11">
            <a:extLst>
              <a:ext uri="{FF2B5EF4-FFF2-40B4-BE49-F238E27FC236}">
                <a16:creationId xmlns:a16="http://schemas.microsoft.com/office/drawing/2014/main" id="{9760AC54-4AE4-333E-C2DC-483B8B67E7B6}"/>
              </a:ext>
            </a:extLst>
          </p:cNvPr>
          <p:cNvSpPr>
            <a:spLocks noGrp="1"/>
          </p:cNvSpPr>
          <p:nvPr>
            <p:ph type="body" sz="quarter" idx="14" hasCustomPrompt="1"/>
          </p:nvPr>
        </p:nvSpPr>
        <p:spPr>
          <a:xfrm>
            <a:off x="902682" y="452988"/>
            <a:ext cx="10664008" cy="270783"/>
          </a:xfrm>
        </p:spPr>
        <p:txBody>
          <a:bodyPr wrap="none" lIns="0" tIns="0" rIns="0" bIns="0" anchor="b">
            <a:noAutofit/>
          </a:bodyPr>
          <a:lstStyle>
            <a:lvl2pPr>
              <a:defRPr b="1" i="0">
                <a:effectLst/>
                <a:latin typeface="Noto Sans" panose="020B0502040504020204" pitchFamily="34" charset="0"/>
                <a:ea typeface="Noto Sans" panose="020B0502040504020204" pitchFamily="34" charset="0"/>
                <a:cs typeface="Noto Sans" panose="020B0502040504020204" pitchFamily="34" charset="0"/>
              </a:defRPr>
            </a:lvl2pPr>
          </a:lstStyle>
          <a:p>
            <a:pPr lvl="1"/>
            <a:r>
              <a:rPr lang="fr-FR" dirty="0"/>
              <a:t>Code de correction en écriture</a:t>
            </a:r>
          </a:p>
        </p:txBody>
      </p:sp>
    </p:spTree>
    <p:extLst>
      <p:ext uri="{BB962C8B-B14F-4D97-AF65-F5344CB8AC3E}">
        <p14:creationId xmlns:p14="http://schemas.microsoft.com/office/powerpoint/2010/main" val="1326235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éférences">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484064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rédits">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7101391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Activité &gt; Sous-titre">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AB98770B-441D-C6E6-6D5A-4CC6B097E24C}"/>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11289318" y="0"/>
            <a:ext cx="902682" cy="6858000"/>
          </a:xfrm>
          <a:prstGeom prst="rect">
            <a:avLst/>
          </a:prstGeom>
          <a:effectLst>
            <a:outerShdw blurRad="50800" dist="38100" dir="2700000" algn="tl" rotWithShape="0">
              <a:prstClr val="black">
                <a:alpha val="40000"/>
              </a:prstClr>
            </a:outerShdw>
          </a:effectLst>
        </p:spPr>
      </p:pic>
      <p:sp>
        <p:nvSpPr>
          <p:cNvPr id="3" name="Espace réservé du pied de page 2">
            <a:extLst>
              <a:ext uri="{FF2B5EF4-FFF2-40B4-BE49-F238E27FC236}">
                <a16:creationId xmlns:a16="http://schemas.microsoft.com/office/drawing/2014/main" id="{767FD2F4-0C29-EEBB-A9B2-75C3AF694FDF}"/>
              </a:ext>
            </a:extLst>
          </p:cNvPr>
          <p:cNvSpPr>
            <a:spLocks noGrp="1"/>
          </p:cNvSpPr>
          <p:nvPr>
            <p:ph type="ftr" sz="quarter" idx="10"/>
          </p:nvPr>
        </p:nvSpPr>
        <p:spPr>
          <a:xfrm>
            <a:off x="695324" y="6356351"/>
            <a:ext cx="8834266" cy="196850"/>
          </a:xfrm>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5" name="Espace réservé du numéro de diapositive 4">
            <a:extLst>
              <a:ext uri="{FF2B5EF4-FFF2-40B4-BE49-F238E27FC236}">
                <a16:creationId xmlns:a16="http://schemas.microsoft.com/office/drawing/2014/main" id="{CF96B245-7039-8519-DC1F-A9D6C452CE15}"/>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Tree>
    <p:extLst>
      <p:ext uri="{BB962C8B-B14F-4D97-AF65-F5344CB8AC3E}">
        <p14:creationId xmlns:p14="http://schemas.microsoft.com/office/powerpoint/2010/main" val="2262284605"/>
      </p:ext>
    </p:extLst>
  </p:cSld>
  <p:clrMapOvr>
    <a:masterClrMapping/>
  </p:clrMapOvr>
  <p:extLst>
    <p:ext uri="{DCECCB84-F9BA-43D5-87BE-67443E8EF086}">
      <p15:sldGuideLst xmlns:p15="http://schemas.microsoft.com/office/powerpoint/2012/main">
        <p15:guide id="1" pos="3613">
          <p15:clr>
            <a:srgbClr val="FBAE40"/>
          </p15:clr>
        </p15:guide>
        <p15:guide id="2" pos="406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EDA21FE-E9F6-23EE-D1FE-051C4B1E0E19}"/>
              </a:ext>
            </a:extLst>
          </p:cNvPr>
          <p:cNvSpPr>
            <a:spLocks noGrp="1"/>
          </p:cNvSpPr>
          <p:nvPr>
            <p:ph type="title"/>
          </p:nvPr>
        </p:nvSpPr>
        <p:spPr>
          <a:xfrm>
            <a:off x="695324" y="728664"/>
            <a:ext cx="10801349" cy="1137082"/>
          </a:xfrm>
          <a:prstGeom prst="rect">
            <a:avLst/>
          </a:prstGeom>
          <a:effectLst>
            <a:outerShdw blurRad="50800" dist="38100" dir="2700000" algn="tl" rotWithShape="0">
              <a:prstClr val="black">
                <a:alpha val="40000"/>
              </a:prstClr>
            </a:outerShdw>
          </a:effectLst>
        </p:spPr>
        <p:txBody>
          <a:bodyPr vert="horz" lIns="0" tIns="0" rIns="0" bIns="0" rtlCol="0" anchor="t" anchorCtr="0">
            <a:normAutofit/>
          </a:bodyPr>
          <a:lstStyle/>
          <a:p>
            <a:r>
              <a:rPr lang="fr-CA" dirty="0"/>
              <a:t>Modifier le style du titre</a:t>
            </a:r>
            <a:endParaRPr lang="fr-FR" dirty="0"/>
          </a:p>
        </p:txBody>
      </p:sp>
      <p:sp>
        <p:nvSpPr>
          <p:cNvPr id="3" name="Espace réservé du texte 2">
            <a:extLst>
              <a:ext uri="{FF2B5EF4-FFF2-40B4-BE49-F238E27FC236}">
                <a16:creationId xmlns:a16="http://schemas.microsoft.com/office/drawing/2014/main" id="{69C2B5A1-D5DC-B576-F94C-63F3842C3C1F}"/>
              </a:ext>
            </a:extLst>
          </p:cNvPr>
          <p:cNvSpPr>
            <a:spLocks noGrp="1"/>
          </p:cNvSpPr>
          <p:nvPr>
            <p:ph type="body" idx="1"/>
          </p:nvPr>
        </p:nvSpPr>
        <p:spPr>
          <a:xfrm>
            <a:off x="695325" y="1865745"/>
            <a:ext cx="10801350" cy="4263593"/>
          </a:xfrm>
          <a:prstGeom prst="rect">
            <a:avLst/>
          </a:prstGeom>
        </p:spPr>
        <p:txBody>
          <a:bodyPr vert="horz" lIns="91440" tIns="45720" rIns="91440" bIns="45720" rtlCol="0">
            <a:normAutofit/>
          </a:body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5" name="Espace réservé du pied de page 4">
            <a:extLst>
              <a:ext uri="{FF2B5EF4-FFF2-40B4-BE49-F238E27FC236}">
                <a16:creationId xmlns:a16="http://schemas.microsoft.com/office/drawing/2014/main" id="{A4780ED2-6F14-360A-E385-DDDED1F2183D}"/>
              </a:ext>
            </a:extLst>
          </p:cNvPr>
          <p:cNvSpPr>
            <a:spLocks noGrp="1"/>
          </p:cNvSpPr>
          <p:nvPr>
            <p:ph type="ftr" sz="quarter" idx="3"/>
          </p:nvPr>
        </p:nvSpPr>
        <p:spPr>
          <a:xfrm>
            <a:off x="695324" y="6356351"/>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6" name="Espace réservé du numéro de diapositive 5">
            <a:extLst>
              <a:ext uri="{FF2B5EF4-FFF2-40B4-BE49-F238E27FC236}">
                <a16:creationId xmlns:a16="http://schemas.microsoft.com/office/drawing/2014/main" id="{E68DA43C-E5B1-8DAF-0B7C-4729CDBD2CFB}"/>
              </a:ext>
            </a:extLst>
          </p:cNvPr>
          <p:cNvSpPr>
            <a:spLocks noGrp="1"/>
          </p:cNvSpPr>
          <p:nvPr>
            <p:ph type="sldNum" sz="quarter" idx="4"/>
          </p:nvPr>
        </p:nvSpPr>
        <p:spPr>
          <a:xfrm>
            <a:off x="8753473" y="6356350"/>
            <a:ext cx="2743200" cy="196851"/>
          </a:xfrm>
          <a:prstGeom prst="rect">
            <a:avLst/>
          </a:prstGeom>
        </p:spPr>
        <p:txBody>
          <a:bodyPr vert="horz" lIns="91440" tIns="45720" rIns="91440" bIns="45720" rtlCol="0" anchor="ctr"/>
          <a:lstStyle>
            <a:lvl1pPr algn="r">
              <a:defRPr sz="1200" b="1" i="0">
                <a:solidFill>
                  <a:schemeClr val="tx1"/>
                </a:solidFill>
                <a:latin typeface="Noto Sans ExtraBold" panose="020B0502040504020204" pitchFamily="34" charset="0"/>
                <a:ea typeface="Noto Sans ExtraBold" panose="020B0502040504020204" pitchFamily="34" charset="0"/>
                <a:cs typeface="Noto Sans ExtraBold" panose="020B0502040504020204" pitchFamily="34" charset="0"/>
              </a:defRPr>
            </a:lvl1pPr>
          </a:lstStyle>
          <a:p>
            <a:fld id="{055BF32D-CF4B-1B43-8AA7-7C8BB1DDF0EC}" type="slidenum">
              <a:rPr lang="fr-FR" smtClean="0"/>
              <a:pPr/>
              <a:t>‹N°›</a:t>
            </a:fld>
            <a:endParaRPr lang="fr-FR" dirty="0"/>
          </a:p>
        </p:txBody>
      </p:sp>
    </p:spTree>
    <p:extLst>
      <p:ext uri="{BB962C8B-B14F-4D97-AF65-F5344CB8AC3E}">
        <p14:creationId xmlns:p14="http://schemas.microsoft.com/office/powerpoint/2010/main" val="2480594663"/>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74" r:id="rId3"/>
    <p:sldLayoutId id="2147483678" r:id="rId4"/>
    <p:sldLayoutId id="2147483679" r:id="rId5"/>
    <p:sldLayoutId id="2147483680" r:id="rId6"/>
    <p:sldLayoutId id="2147483673" r:id="rId7"/>
    <p:sldLayoutId id="2147483685" r:id="rId8"/>
    <p:sldLayoutId id="2147483681" r:id="rId9"/>
    <p:sldLayoutId id="2147483682" r:id="rId10"/>
    <p:sldLayoutId id="2147483683" r:id="rId11"/>
    <p:sldLayoutId id="2147483684" r:id="rId12"/>
  </p:sldLayoutIdLst>
  <p:hf hdr="0" dt="0"/>
  <p:txStyles>
    <p:titleStyle>
      <a:lvl1pPr algn="l" defTabSz="914400" rtl="0" eaLnBrk="1" latinLnBrk="0" hangingPunct="1">
        <a:lnSpc>
          <a:spcPct val="90000"/>
        </a:lnSpc>
        <a:spcBef>
          <a:spcPct val="0"/>
        </a:spcBef>
        <a:buNone/>
        <a:defRPr sz="3200" b="1" kern="1200">
          <a:solidFill>
            <a:schemeClr val="bg1"/>
          </a:solidFill>
          <a:latin typeface="Noto Sans" panose="020B0502040504020204" pitchFamily="34" charset="0"/>
          <a:ea typeface="Noto Sans" panose="020B0502040504020204" pitchFamily="34" charset="0"/>
          <a:cs typeface="Noto Sans" panose="020B0502040504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438" userDrawn="1">
          <p15:clr>
            <a:srgbClr val="F26B43"/>
          </p15:clr>
        </p15:guide>
        <p15:guide id="4" pos="7242" userDrawn="1">
          <p15:clr>
            <a:srgbClr val="F26B43"/>
          </p15:clr>
        </p15:guide>
        <p15:guide id="5" orient="horz" pos="459" userDrawn="1">
          <p15:clr>
            <a:srgbClr val="F26B43"/>
          </p15:clr>
        </p15:guide>
        <p15:guide id="6" orient="horz" pos="3861"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9.xml"/><Relationship Id="rId6" Type="http://schemas.openxmlformats.org/officeDocument/2006/relationships/hyperlink" Target="http://madewithangus.com/" TargetMode="External"/><Relationship Id="rId5" Type="http://schemas.openxmlformats.org/officeDocument/2006/relationships/hyperlink" Target="http://interactioninstitute.org/" TargetMode="Externa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9.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9.xml"/><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90011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4285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EE4C21DE-8BF1-3C86-E7E2-A79917904C1F}"/>
              </a:ext>
            </a:extLst>
          </p:cNvPr>
          <p:cNvSpPr>
            <a:spLocks noGrp="1"/>
          </p:cNvSpPr>
          <p:nvPr>
            <p:ph type="sldNum" sz="quarter" idx="12"/>
          </p:nvPr>
        </p:nvSpPr>
        <p:spPr/>
        <p:txBody>
          <a:bodyPr/>
          <a:lstStyle/>
          <a:p>
            <a:fld id="{055BF32D-CF4B-1B43-8AA7-7C8BB1DDF0EC}" type="slidenum">
              <a:rPr lang="fr-FR" smtClean="0"/>
              <a:pPr/>
              <a:t>3</a:t>
            </a:fld>
            <a:endParaRPr lang="fr-FR" dirty="0"/>
          </a:p>
        </p:txBody>
      </p:sp>
      <p:sp>
        <p:nvSpPr>
          <p:cNvPr id="3" name="Espace réservé du pied de page 2">
            <a:extLst>
              <a:ext uri="{FF2B5EF4-FFF2-40B4-BE49-F238E27FC236}">
                <a16:creationId xmlns:a16="http://schemas.microsoft.com/office/drawing/2014/main" id="{EDFD1CC2-86A7-ABDC-06F0-6A95ADFFF796}"/>
              </a:ext>
            </a:extLst>
          </p:cNvPr>
          <p:cNvSpPr>
            <a:spLocks noGrp="1"/>
          </p:cNvSpPr>
          <p:nvPr>
            <p:ph type="ftr" sz="quarter" idx="3"/>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4" name="Titre 3">
            <a:extLst>
              <a:ext uri="{FF2B5EF4-FFF2-40B4-BE49-F238E27FC236}">
                <a16:creationId xmlns:a16="http://schemas.microsoft.com/office/drawing/2014/main" id="{AB596EC0-727E-C9CB-993A-CC76E2DCA1FD}"/>
              </a:ext>
            </a:extLst>
          </p:cNvPr>
          <p:cNvSpPr>
            <a:spLocks noGrp="1"/>
          </p:cNvSpPr>
          <p:nvPr>
            <p:ph type="title"/>
          </p:nvPr>
        </p:nvSpPr>
        <p:spPr/>
        <p:txBody>
          <a:bodyPr/>
          <a:lstStyle/>
          <a:p>
            <a:r>
              <a:rPr lang="fr-FR" dirty="0"/>
              <a:t>Intentions et objectifs</a:t>
            </a:r>
            <a:endParaRPr lang="fr-FR"/>
          </a:p>
        </p:txBody>
      </p:sp>
      <p:graphicFrame>
        <p:nvGraphicFramePr>
          <p:cNvPr id="6" name="Tableau 5">
            <a:extLst>
              <a:ext uri="{FF2B5EF4-FFF2-40B4-BE49-F238E27FC236}">
                <a16:creationId xmlns:a16="http://schemas.microsoft.com/office/drawing/2014/main" id="{2EDD3016-621E-64A3-FAE7-5621F63AB596}"/>
              </a:ext>
            </a:extLst>
          </p:cNvPr>
          <p:cNvGraphicFramePr>
            <a:graphicFrameLocks noGrp="1"/>
          </p:cNvGraphicFramePr>
          <p:nvPr>
            <p:extLst>
              <p:ext uri="{D42A27DB-BD31-4B8C-83A1-F6EECF244321}">
                <p14:modId xmlns:p14="http://schemas.microsoft.com/office/powerpoint/2010/main" val="738172016"/>
              </p:ext>
            </p:extLst>
          </p:nvPr>
        </p:nvGraphicFramePr>
        <p:xfrm>
          <a:off x="2563328" y="2468378"/>
          <a:ext cx="7458076" cy="2842560"/>
        </p:xfrm>
        <a:graphic>
          <a:graphicData uri="http://schemas.openxmlformats.org/drawingml/2006/table">
            <a:tbl>
              <a:tblPr bandRow="1">
                <a:effectLst>
                  <a:outerShdw blurRad="76200" dir="13500000" sy="23000" kx="1200000" algn="br" rotWithShape="0">
                    <a:prstClr val="black">
                      <a:alpha val="8014"/>
                    </a:prstClr>
                  </a:outerShdw>
                </a:effectLst>
                <a:tableStyleId>{21E4AEA4-8DFA-4A89-87EB-49C32662AFE0}</a:tableStyleId>
              </a:tblPr>
              <a:tblGrid>
                <a:gridCol w="1011747">
                  <a:extLst>
                    <a:ext uri="{9D8B030D-6E8A-4147-A177-3AD203B41FA5}">
                      <a16:colId xmlns:a16="http://schemas.microsoft.com/office/drawing/2014/main" val="252977201"/>
                    </a:ext>
                  </a:extLst>
                </a:gridCol>
                <a:gridCol w="6446329">
                  <a:extLst>
                    <a:ext uri="{9D8B030D-6E8A-4147-A177-3AD203B41FA5}">
                      <a16:colId xmlns:a16="http://schemas.microsoft.com/office/drawing/2014/main" val="3396690203"/>
                    </a:ext>
                  </a:extLst>
                </a:gridCol>
              </a:tblGrid>
              <a:tr h="370840">
                <a:tc>
                  <a:txBody>
                    <a:bodyPr/>
                    <a:lstStyle/>
                    <a:p>
                      <a:r>
                        <a:rPr lang="fr-CA" sz="2800" b="1"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O1</a:t>
                      </a:r>
                      <a:r>
                        <a:rPr lang="fr-CA" sz="2800" b="1" dirty="0">
                          <a:latin typeface="Noto Sans" panose="020B0502040504020204" pitchFamily="34" charset="0"/>
                          <a:ea typeface="Noto Sans" panose="020B0502040504020204" pitchFamily="34" charset="0"/>
                          <a:cs typeface="Noto Sans" panose="020B0502040504020204" pitchFamily="34" charset="0"/>
                        </a:rPr>
                        <a:t> </a:t>
                      </a:r>
                      <a:r>
                        <a:rPr lang="fr-CA" sz="2800" b="1" dirty="0">
                          <a:solidFill>
                            <a:srgbClr val="FFC000"/>
                          </a:solidFill>
                          <a:latin typeface="Noto Sans" panose="020B0502040504020204" pitchFamily="34" charset="0"/>
                          <a:ea typeface="Noto Sans" panose="020B0502040504020204" pitchFamily="34" charset="0"/>
                          <a:cs typeface="Noto Sans" panose="020B0502040504020204" pitchFamily="34" charset="0"/>
                        </a:rPr>
                        <a:t>&gt;</a:t>
                      </a:r>
                      <a:endParaRPr lang="fr-FR" sz="2800" dirty="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800" dirty="0">
                          <a:effectLst/>
                          <a:latin typeface="Noto Sans" panose="020B0502040504020204" pitchFamily="34" charset="0"/>
                          <a:ea typeface="Noto Sans" panose="020B0502040504020204" pitchFamily="34" charset="0"/>
                          <a:cs typeface="Noto Sans" panose="020B0502040504020204" pitchFamily="34" charset="0"/>
                        </a:rPr>
                        <a:t>S’approprier la nature et la visée de la différenciation pédagogique et de la conception universelle </a:t>
                      </a:r>
                      <a:br>
                        <a:rPr lang="fr-CA" sz="1800" dirty="0">
                          <a:effectLst/>
                          <a:latin typeface="Noto Sans" panose="020B0502040504020204" pitchFamily="34" charset="0"/>
                          <a:ea typeface="Noto Sans" panose="020B0502040504020204" pitchFamily="34" charset="0"/>
                          <a:cs typeface="Noto Sans" panose="020B0502040504020204" pitchFamily="34" charset="0"/>
                        </a:rPr>
                      </a:br>
                      <a:r>
                        <a:rPr lang="fr-CA" sz="1800" dirty="0">
                          <a:effectLst/>
                          <a:latin typeface="Noto Sans" panose="020B0502040504020204" pitchFamily="34" charset="0"/>
                          <a:ea typeface="Noto Sans" panose="020B0502040504020204" pitchFamily="34" charset="0"/>
                          <a:cs typeface="Noto Sans" panose="020B0502040504020204" pitchFamily="34" charset="0"/>
                        </a:rPr>
                        <a:t>de l’apprentissage (CUA).</a:t>
                      </a: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117305189"/>
                  </a:ext>
                </a:extLst>
              </a:tr>
              <a:tr h="370840">
                <a:tc>
                  <a:txBody>
                    <a:bodyPr/>
                    <a:lstStyle/>
                    <a:p>
                      <a:r>
                        <a:rPr lang="fr-CA" sz="2800" b="1"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O2</a:t>
                      </a:r>
                      <a:r>
                        <a:rPr lang="fr-CA" sz="2800" b="1" dirty="0">
                          <a:latin typeface="Noto Sans" panose="020B0502040504020204" pitchFamily="34" charset="0"/>
                          <a:ea typeface="Noto Sans" panose="020B0502040504020204" pitchFamily="34" charset="0"/>
                          <a:cs typeface="Noto Sans" panose="020B0502040504020204" pitchFamily="34" charset="0"/>
                        </a:rPr>
                        <a:t> </a:t>
                      </a:r>
                      <a:r>
                        <a:rPr lang="fr-CA" sz="2800" b="1" dirty="0">
                          <a:solidFill>
                            <a:srgbClr val="FFC000"/>
                          </a:solidFill>
                          <a:latin typeface="Noto Sans" panose="020B0502040504020204" pitchFamily="34" charset="0"/>
                          <a:ea typeface="Noto Sans" panose="020B0502040504020204" pitchFamily="34" charset="0"/>
                          <a:cs typeface="Noto Sans" panose="020B0502040504020204" pitchFamily="34" charset="0"/>
                        </a:rPr>
                        <a:t>&gt;</a:t>
                      </a:r>
                      <a:endParaRPr lang="fr-FR" sz="2800" dirty="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800" dirty="0">
                          <a:effectLst/>
                          <a:latin typeface="Noto Sans" panose="020B0502040504020204" pitchFamily="34" charset="0"/>
                          <a:ea typeface="Noto Sans" panose="020B0502040504020204" pitchFamily="34" charset="0"/>
                          <a:cs typeface="Noto Sans" panose="020B0502040504020204" pitchFamily="34" charset="0"/>
                        </a:rPr>
                        <a:t>Planifier la mise en place de dispositifs de différenciation pédagogique dans une activité d’apprentissage </a:t>
                      </a:r>
                      <a:br>
                        <a:rPr lang="fr-CA" sz="1800" dirty="0">
                          <a:effectLst/>
                          <a:latin typeface="Noto Sans" panose="020B0502040504020204" pitchFamily="34" charset="0"/>
                          <a:ea typeface="Noto Sans" panose="020B0502040504020204" pitchFamily="34" charset="0"/>
                          <a:cs typeface="Noto Sans" panose="020B0502040504020204" pitchFamily="34" charset="0"/>
                        </a:rPr>
                      </a:br>
                      <a:r>
                        <a:rPr lang="fr-CA" sz="1800" dirty="0">
                          <a:effectLst/>
                          <a:latin typeface="Noto Sans" panose="020B0502040504020204" pitchFamily="34" charset="0"/>
                          <a:ea typeface="Noto Sans" panose="020B0502040504020204" pitchFamily="34" charset="0"/>
                          <a:cs typeface="Noto Sans" panose="020B0502040504020204" pitchFamily="34" charset="0"/>
                        </a:rPr>
                        <a:t>et d’évaluation.</a:t>
                      </a: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730484492"/>
                  </a:ext>
                </a:extLst>
              </a:tr>
              <a:tr h="370840">
                <a:tc>
                  <a:txBody>
                    <a:bodyPr/>
                    <a:lstStyle/>
                    <a:p>
                      <a:r>
                        <a:rPr lang="fr-CA" sz="2800" b="1"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O3</a:t>
                      </a:r>
                      <a:r>
                        <a:rPr lang="fr-CA" sz="2800" b="1" dirty="0">
                          <a:latin typeface="Noto Sans" panose="020B0502040504020204" pitchFamily="34" charset="0"/>
                          <a:ea typeface="Noto Sans" panose="020B0502040504020204" pitchFamily="34" charset="0"/>
                          <a:cs typeface="Noto Sans" panose="020B0502040504020204" pitchFamily="34" charset="0"/>
                        </a:rPr>
                        <a:t> </a:t>
                      </a:r>
                      <a:r>
                        <a:rPr lang="fr-CA" sz="2800" b="1" dirty="0">
                          <a:solidFill>
                            <a:srgbClr val="FFC000"/>
                          </a:solidFill>
                          <a:latin typeface="Noto Sans" panose="020B0502040504020204" pitchFamily="34" charset="0"/>
                          <a:ea typeface="Noto Sans" panose="020B0502040504020204" pitchFamily="34" charset="0"/>
                          <a:cs typeface="Noto Sans" panose="020B0502040504020204" pitchFamily="34" charset="0"/>
                        </a:rPr>
                        <a:t>&gt;</a:t>
                      </a:r>
                      <a:endParaRPr lang="fr-FR" sz="2800" dirty="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fr-CA" sz="1800" dirty="0">
                          <a:effectLst/>
                          <a:latin typeface="Noto Sans" panose="020B0502040504020204" pitchFamily="34" charset="0"/>
                          <a:ea typeface="Noto Sans" panose="020B0502040504020204" pitchFamily="34" charset="0"/>
                          <a:cs typeface="Noto Sans" panose="020B0502040504020204" pitchFamily="34" charset="0"/>
                        </a:rPr>
                        <a:t>Appliquer les principes de la CUA dans une diversité </a:t>
                      </a:r>
                      <a:br>
                        <a:rPr lang="fr-CA" sz="1800" dirty="0">
                          <a:effectLst/>
                          <a:latin typeface="Noto Sans" panose="020B0502040504020204" pitchFamily="34" charset="0"/>
                          <a:ea typeface="Noto Sans" panose="020B0502040504020204" pitchFamily="34" charset="0"/>
                          <a:cs typeface="Noto Sans" panose="020B0502040504020204" pitchFamily="34" charset="0"/>
                        </a:rPr>
                      </a:br>
                      <a:r>
                        <a:rPr lang="fr-CA" sz="1800" dirty="0">
                          <a:effectLst/>
                          <a:latin typeface="Noto Sans" panose="020B0502040504020204" pitchFamily="34" charset="0"/>
                          <a:ea typeface="Noto Sans" panose="020B0502040504020204" pitchFamily="34" charset="0"/>
                          <a:cs typeface="Noto Sans" panose="020B0502040504020204" pitchFamily="34" charset="0"/>
                        </a:rPr>
                        <a:t>de contextes.</a:t>
                      </a:r>
                      <a:endParaRPr lang="fr-FR" dirty="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88498736"/>
                  </a:ext>
                </a:extLst>
              </a:tr>
            </a:tbl>
          </a:graphicData>
        </a:graphic>
      </p:graphicFrame>
    </p:spTree>
    <p:extLst>
      <p:ext uri="{BB962C8B-B14F-4D97-AF65-F5344CB8AC3E}">
        <p14:creationId xmlns:p14="http://schemas.microsoft.com/office/powerpoint/2010/main" val="35137014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E6F74F99-E990-C728-C3D7-6F05CB0CCAEC}"/>
              </a:ext>
            </a:extLst>
          </p:cNvPr>
          <p:cNvSpPr>
            <a:spLocks noGrp="1"/>
          </p:cNvSpPr>
          <p:nvPr>
            <p:ph type="sldNum" sz="quarter" idx="12"/>
          </p:nvPr>
        </p:nvSpPr>
        <p:spPr/>
        <p:txBody>
          <a:bodyPr/>
          <a:lstStyle/>
          <a:p>
            <a:fld id="{055BF32D-CF4B-1B43-8AA7-7C8BB1DDF0EC}" type="slidenum">
              <a:rPr lang="fr-FR" smtClean="0"/>
              <a:pPr/>
              <a:t>4</a:t>
            </a:fld>
            <a:endParaRPr lang="fr-FR" dirty="0"/>
          </a:p>
        </p:txBody>
      </p:sp>
      <p:sp>
        <p:nvSpPr>
          <p:cNvPr id="3" name="Titre 2">
            <a:extLst>
              <a:ext uri="{FF2B5EF4-FFF2-40B4-BE49-F238E27FC236}">
                <a16:creationId xmlns:a16="http://schemas.microsoft.com/office/drawing/2014/main" id="{2E6C8800-C73A-86E2-4C9A-9ECACA612813}"/>
              </a:ext>
            </a:extLst>
          </p:cNvPr>
          <p:cNvSpPr>
            <a:spLocks noGrp="1"/>
          </p:cNvSpPr>
          <p:nvPr>
            <p:ph type="title"/>
          </p:nvPr>
        </p:nvSpPr>
        <p:spPr/>
        <p:txBody>
          <a:bodyPr/>
          <a:lstStyle/>
          <a:p>
            <a:r>
              <a:rPr lang="fr-FR" dirty="0"/>
              <a:t>Structure de la formation</a:t>
            </a:r>
            <a:endParaRPr lang="fr-FR"/>
          </a:p>
        </p:txBody>
      </p:sp>
      <p:sp>
        <p:nvSpPr>
          <p:cNvPr id="5" name="Espace réservé du pied de page 4">
            <a:extLst>
              <a:ext uri="{FF2B5EF4-FFF2-40B4-BE49-F238E27FC236}">
                <a16:creationId xmlns:a16="http://schemas.microsoft.com/office/drawing/2014/main" id="{3119DB7C-6581-66D5-E141-9A4C5F13ADB6}"/>
              </a:ext>
            </a:extLst>
          </p:cNvPr>
          <p:cNvSpPr>
            <a:spLocks noGrp="1"/>
          </p:cNvSpPr>
          <p:nvPr>
            <p:ph type="ftr" sz="quarter" idx="3"/>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12" name="Rectangle : coins arrondis 11">
            <a:extLst>
              <a:ext uri="{FF2B5EF4-FFF2-40B4-BE49-F238E27FC236}">
                <a16:creationId xmlns:a16="http://schemas.microsoft.com/office/drawing/2014/main" id="{B68BA4EB-B8B3-AABE-938D-FD8A3EF01E93}"/>
              </a:ext>
            </a:extLst>
          </p:cNvPr>
          <p:cNvSpPr/>
          <p:nvPr/>
        </p:nvSpPr>
        <p:spPr>
          <a:xfrm>
            <a:off x="794326" y="2306780"/>
            <a:ext cx="3352800" cy="3207327"/>
          </a:xfrm>
          <a:prstGeom prst="roundRect">
            <a:avLst/>
          </a:prstGeom>
          <a:solidFill>
            <a:srgbClr val="7030A0">
              <a:alpha val="50949"/>
            </a:srgbClr>
          </a:solidFill>
          <a:ln w="38100">
            <a:noFill/>
            <a:prstDash val="solid"/>
            <a:round/>
          </a:ln>
          <a:effectLst>
            <a:outerShdw blurRad="63500" sx="102000" sy="102000" algn="ctr" rotWithShape="0">
              <a:schemeClr val="tx1">
                <a:alpha val="19000"/>
              </a:scheme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ctr"/>
          <a:lstStyle/>
          <a:p>
            <a:pPr algn="ctr"/>
            <a:r>
              <a:rPr lang="fr-CA" sz="36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1</a:t>
            </a:r>
          </a:p>
          <a:p>
            <a:pPr algn="ctr">
              <a:spcAft>
                <a:spcPts val="1200"/>
              </a:spcAft>
            </a:pPr>
            <a:r>
              <a:rPr lang="fr-CA" sz="18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Appropriation : préparation des apprentissages</a:t>
            </a:r>
          </a:p>
          <a:p>
            <a:pPr marL="180000" indent="-180000">
              <a:spcAft>
                <a:spcPts val="400"/>
              </a:spcAft>
              <a:buClr>
                <a:srgbClr val="FFC000"/>
              </a:buClr>
              <a:buFont typeface="Wingdings" pitchFamily="2" charset="2"/>
              <a:buChar char="§"/>
            </a:pPr>
            <a:r>
              <a:rPr lang="fr-CA" sz="16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Mise en situation </a:t>
            </a:r>
          </a:p>
          <a:p>
            <a:pPr marL="180000" indent="-180000">
              <a:spcAft>
                <a:spcPts val="400"/>
              </a:spcAft>
              <a:buClr>
                <a:srgbClr val="FFC000"/>
              </a:buClr>
              <a:buFont typeface="Wingdings" pitchFamily="2" charset="2"/>
              <a:buChar char="§"/>
            </a:pPr>
            <a:r>
              <a:rPr lang="fr-CA" sz="16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Le niveau de complexité d’une tâche</a:t>
            </a:r>
          </a:p>
          <a:p>
            <a:pPr marL="180000" indent="-180000">
              <a:spcAft>
                <a:spcPts val="400"/>
              </a:spcAft>
              <a:buClr>
                <a:srgbClr val="FFC000"/>
              </a:buClr>
              <a:buFont typeface="Wingdings" pitchFamily="2" charset="2"/>
              <a:buChar char="§"/>
            </a:pPr>
            <a:r>
              <a:rPr lang="fr-CA" sz="16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Les caractéristiques </a:t>
            </a:r>
            <a:br>
              <a:rPr lang="fr-CA" sz="16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br>
            <a:r>
              <a:rPr lang="fr-CA" sz="16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de la SAE</a:t>
            </a:r>
          </a:p>
        </p:txBody>
      </p:sp>
      <p:sp>
        <p:nvSpPr>
          <p:cNvPr id="13" name="Rectangle : coins arrondis 12">
            <a:extLst>
              <a:ext uri="{FF2B5EF4-FFF2-40B4-BE49-F238E27FC236}">
                <a16:creationId xmlns:a16="http://schemas.microsoft.com/office/drawing/2014/main" id="{695190B7-604D-40C1-0B32-17097CA5F39E}"/>
              </a:ext>
            </a:extLst>
          </p:cNvPr>
          <p:cNvSpPr/>
          <p:nvPr/>
        </p:nvSpPr>
        <p:spPr>
          <a:xfrm>
            <a:off x="794326" y="2306780"/>
            <a:ext cx="3352800" cy="3207327"/>
          </a:xfrm>
          <a:prstGeom prst="roundRect">
            <a:avLst/>
          </a:prstGeom>
          <a:solidFill>
            <a:srgbClr val="FCFCFC"/>
          </a:solidFill>
          <a:ln>
            <a:noFill/>
          </a:ln>
          <a:effectLst>
            <a:outerShdw blurRad="63500" sx="102000" sy="102000" algn="ctr" rotWithShape="0">
              <a:prstClr val="black">
                <a:alpha val="10000"/>
              </a:prst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t" anchorCtr="0"/>
          <a:lstStyle/>
          <a:p>
            <a:pPr algn="ctr"/>
            <a:r>
              <a:rPr lang="fr-CA" sz="3600" b="1" kern="1200" dirty="0">
                <a:solidFill>
                  <a:schemeClr val="bg1">
                    <a:lumMod val="75000"/>
                  </a:schemeClr>
                </a:solidFill>
                <a:latin typeface="Noto Sans" panose="020B0502040504020204" pitchFamily="34" charset="0"/>
                <a:ea typeface="Noto Sans" panose="020B0502040504020204" pitchFamily="34" charset="0"/>
                <a:cs typeface="Noto Sans" panose="020B0502040504020204" pitchFamily="34" charset="0"/>
              </a:rPr>
              <a:t>1</a:t>
            </a:r>
          </a:p>
          <a:p>
            <a:pPr algn="ct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Appropriation : préparation des apprentissages</a:t>
            </a:r>
          </a:p>
          <a:p>
            <a:pPr algn="ctr"/>
            <a:endParaRPr lang="fr-CA" sz="14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endParaRPr>
          </a:p>
          <a:p>
            <a:pPr algn="ctr"/>
            <a:r>
              <a:rPr lang="fr-CA" sz="12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La différenciation </a:t>
            </a:r>
            <a:br>
              <a:rPr lang="fr-CA" sz="12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br>
            <a:r>
              <a:rPr lang="fr-CA" sz="12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pédagogique</a:t>
            </a:r>
          </a:p>
        </p:txBody>
      </p:sp>
      <p:sp>
        <p:nvSpPr>
          <p:cNvPr id="14" name="Rectangle : coins arrondis 13">
            <a:extLst>
              <a:ext uri="{FF2B5EF4-FFF2-40B4-BE49-F238E27FC236}">
                <a16:creationId xmlns:a16="http://schemas.microsoft.com/office/drawing/2014/main" id="{5B35DFC0-D9E6-ABAA-C798-FCA08F0AD55F}"/>
              </a:ext>
            </a:extLst>
          </p:cNvPr>
          <p:cNvSpPr/>
          <p:nvPr/>
        </p:nvSpPr>
        <p:spPr>
          <a:xfrm>
            <a:off x="7906328" y="2306780"/>
            <a:ext cx="3352799" cy="3207327"/>
          </a:xfrm>
          <a:prstGeom prst="roundRect">
            <a:avLst/>
          </a:prstGeom>
          <a:solidFill>
            <a:srgbClr val="FCFCFC"/>
          </a:solidFill>
          <a:ln>
            <a:noFill/>
          </a:ln>
          <a:effectLst>
            <a:outerShdw blurRad="63500" sx="102000" sy="102000" algn="ctr" rotWithShape="0">
              <a:prstClr val="black">
                <a:alpha val="10000"/>
              </a:prst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3600" b="1" i="0" u="none" strike="noStrike" kern="1200" cap="none" spc="0" normalizeH="0" baseline="0" noProof="0" dirty="0">
                <a:ln>
                  <a:noFill/>
                </a:ln>
                <a:solidFill>
                  <a:srgbClr val="FFFFFF">
                    <a:lumMod val="75000"/>
                  </a:srgbClr>
                </a:solidFill>
                <a:effectLst/>
                <a:uLnTx/>
                <a:uFillTx/>
                <a:latin typeface="Noto Sans" panose="020B0502040504020204" pitchFamily="34" charset="0"/>
                <a:ea typeface="Noto Sans" panose="020B0502040504020204" pitchFamily="34" charset="0"/>
                <a:cs typeface="Noto Sans" panose="020B0502040504020204" pitchFamily="34" charset="0"/>
              </a:rPr>
              <a:t>3</a:t>
            </a:r>
          </a:p>
          <a:p>
            <a:pPr algn="ct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Autonomie</a:t>
            </a:r>
            <a:r>
              <a:rPr lang="fr-CA" sz="1800" b="1" kern="1200" baseline="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 i</a:t>
            </a: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ntégration des apprentissages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fr-CA" sz="120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fr-CA" sz="12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La planification de modalités d’évaluation inclusives</a:t>
            </a:r>
          </a:p>
        </p:txBody>
      </p:sp>
      <p:sp>
        <p:nvSpPr>
          <p:cNvPr id="15" name="Rectangle : coins arrondis 14">
            <a:extLst>
              <a:ext uri="{FF2B5EF4-FFF2-40B4-BE49-F238E27FC236}">
                <a16:creationId xmlns:a16="http://schemas.microsoft.com/office/drawing/2014/main" id="{B50CC8B9-5BD0-4121-1640-12295258766E}"/>
              </a:ext>
            </a:extLst>
          </p:cNvPr>
          <p:cNvSpPr/>
          <p:nvPr/>
        </p:nvSpPr>
        <p:spPr>
          <a:xfrm>
            <a:off x="4372904" y="2306780"/>
            <a:ext cx="3352800" cy="3207327"/>
          </a:xfrm>
          <a:prstGeom prst="roundRect">
            <a:avLst/>
          </a:prstGeom>
          <a:solidFill>
            <a:srgbClr val="7030A0"/>
          </a:solidFill>
          <a:ln w="38100">
            <a:noFill/>
            <a:prstDash val="solid"/>
            <a:round/>
          </a:ln>
          <a:effectLst>
            <a:outerShdw blurRad="63500" sx="102000" sy="102000" algn="ctr" rotWithShape="0">
              <a:schemeClr val="tx1">
                <a:alpha val="19000"/>
              </a:scheme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t" anchorCtr="0"/>
          <a:lstStyle/>
          <a:p>
            <a:pPr algn="ctr"/>
            <a:r>
              <a:rPr lang="fr-CA" sz="36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2</a:t>
            </a:r>
          </a:p>
          <a:p>
            <a:pPr algn="ctr">
              <a:spcAft>
                <a:spcPts val="1200"/>
              </a:spcAft>
            </a:pPr>
            <a:r>
              <a:rPr lang="fr-CA" sz="18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Accompagnement : réalisation des apprentissages</a:t>
            </a:r>
          </a:p>
          <a:p>
            <a:pPr marL="360000" indent="-180000">
              <a:buClr>
                <a:srgbClr val="FFC000"/>
              </a:buClr>
              <a:buFont typeface="Wingdings" pitchFamily="2" charset="2"/>
              <a:buChar char="§"/>
            </a:pPr>
            <a:r>
              <a:rPr lang="fr-CA" sz="12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La conception universelle </a:t>
            </a:r>
            <a:br>
              <a:rPr lang="fr-CA" sz="12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br>
            <a:r>
              <a:rPr lang="fr-CA" sz="12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de l’apprentissage</a:t>
            </a:r>
          </a:p>
          <a:p>
            <a:pPr marL="360000" indent="-180000">
              <a:buClr>
                <a:srgbClr val="FFC000"/>
              </a:buClr>
              <a:buFont typeface="Wingdings" pitchFamily="2" charset="2"/>
              <a:buChar char="§"/>
            </a:pPr>
            <a:r>
              <a:rPr lang="fr-CA" sz="12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Quel principe de la CUA ?</a:t>
            </a:r>
          </a:p>
          <a:p>
            <a:pPr marL="360000" indent="-180000">
              <a:buClr>
                <a:srgbClr val="FFC000"/>
              </a:buClr>
              <a:buFont typeface="Wingdings" pitchFamily="2" charset="2"/>
              <a:buChar char="§"/>
            </a:pPr>
            <a:r>
              <a:rPr lang="fr-CA" sz="12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Tenir compte de la diversité</a:t>
            </a:r>
          </a:p>
        </p:txBody>
      </p:sp>
    </p:spTree>
    <p:extLst>
      <p:ext uri="{BB962C8B-B14F-4D97-AF65-F5344CB8AC3E}">
        <p14:creationId xmlns:p14="http://schemas.microsoft.com/office/powerpoint/2010/main" val="3622098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382DA786-DCD2-46AB-0919-E3DAA75ECC7F}"/>
              </a:ext>
            </a:extLst>
          </p:cNvPr>
          <p:cNvSpPr>
            <a:spLocks noGrp="1"/>
          </p:cNvSpPr>
          <p:nvPr>
            <p:ph type="sldNum" sz="quarter" idx="12"/>
          </p:nvPr>
        </p:nvSpPr>
        <p:spPr/>
        <p:txBody>
          <a:bodyPr/>
          <a:lstStyle/>
          <a:p>
            <a:fld id="{055BF32D-CF4B-1B43-8AA7-7C8BB1DDF0EC}" type="slidenum">
              <a:rPr lang="fr-FR" smtClean="0"/>
              <a:pPr/>
              <a:t>5</a:t>
            </a:fld>
            <a:endParaRPr lang="fr-FR" dirty="0"/>
          </a:p>
        </p:txBody>
      </p:sp>
      <p:sp>
        <p:nvSpPr>
          <p:cNvPr id="3" name="Titre 2">
            <a:extLst>
              <a:ext uri="{FF2B5EF4-FFF2-40B4-BE49-F238E27FC236}">
                <a16:creationId xmlns:a16="http://schemas.microsoft.com/office/drawing/2014/main" id="{C29EDA0D-A576-7681-CF09-77AF196178C2}"/>
              </a:ext>
            </a:extLst>
          </p:cNvPr>
          <p:cNvSpPr>
            <a:spLocks noGrp="1"/>
          </p:cNvSpPr>
          <p:nvPr>
            <p:ph type="title"/>
          </p:nvPr>
        </p:nvSpPr>
        <p:spPr>
          <a:xfrm>
            <a:off x="1530849" y="728664"/>
            <a:ext cx="9965823" cy="509372"/>
          </a:xfrm>
        </p:spPr>
        <p:txBody>
          <a:bodyPr/>
          <a:lstStyle/>
          <a:p>
            <a:r>
              <a:rPr lang="fr-FR" dirty="0"/>
              <a:t>Activités de réalisation</a:t>
            </a:r>
            <a:endParaRPr lang="fr-FR"/>
          </a:p>
        </p:txBody>
      </p:sp>
      <p:sp>
        <p:nvSpPr>
          <p:cNvPr id="5" name="Espace réservé du pied de page 4">
            <a:extLst>
              <a:ext uri="{FF2B5EF4-FFF2-40B4-BE49-F238E27FC236}">
                <a16:creationId xmlns:a16="http://schemas.microsoft.com/office/drawing/2014/main" id="{71D0F145-B896-D785-0573-8ED0815BD359}"/>
              </a:ext>
            </a:extLst>
          </p:cNvPr>
          <p:cNvSpPr>
            <a:spLocks noGrp="1"/>
          </p:cNvSpPr>
          <p:nvPr>
            <p:ph type="ftr" sz="quarter" idx="3"/>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grpSp>
        <p:nvGrpSpPr>
          <p:cNvPr id="14" name="Groupe 13">
            <a:extLst>
              <a:ext uri="{FF2B5EF4-FFF2-40B4-BE49-F238E27FC236}">
                <a16:creationId xmlns:a16="http://schemas.microsoft.com/office/drawing/2014/main" id="{63038DB6-8D6F-579F-8E77-6A62730589AC}"/>
              </a:ext>
            </a:extLst>
          </p:cNvPr>
          <p:cNvGrpSpPr/>
          <p:nvPr/>
        </p:nvGrpSpPr>
        <p:grpSpPr>
          <a:xfrm>
            <a:off x="734818" y="2198669"/>
            <a:ext cx="10494727" cy="3421295"/>
            <a:chOff x="734818" y="2198669"/>
            <a:chExt cx="10494727" cy="3421295"/>
          </a:xfrm>
        </p:grpSpPr>
        <p:sp>
          <p:nvSpPr>
            <p:cNvPr id="15" name="Flèche droite à entaille 14">
              <a:extLst>
                <a:ext uri="{FF2B5EF4-FFF2-40B4-BE49-F238E27FC236}">
                  <a16:creationId xmlns:a16="http://schemas.microsoft.com/office/drawing/2014/main" id="{BBBEC62D-AD74-2A83-F2FB-AC4D08C0B29C}"/>
                </a:ext>
              </a:extLst>
            </p:cNvPr>
            <p:cNvSpPr/>
            <p:nvPr/>
          </p:nvSpPr>
          <p:spPr>
            <a:xfrm>
              <a:off x="1263722" y="3225057"/>
              <a:ext cx="9965823" cy="1368518"/>
            </a:xfrm>
            <a:prstGeom prst="notchedRightArrow">
              <a:avLst/>
            </a:prstGeom>
            <a:gradFill flip="none" rotWithShape="1">
              <a:gsLst>
                <a:gs pos="63000">
                  <a:schemeClr val="accent2"/>
                </a:gs>
                <a:gs pos="0">
                  <a:schemeClr val="accent2">
                    <a:lumMod val="49753"/>
                    <a:lumOff val="50247"/>
                  </a:schemeClr>
                </a:gs>
                <a:gs pos="100000">
                  <a:srgbClr val="FFC000"/>
                </a:gs>
              </a:gsLst>
              <a:lin ang="10800000" scaled="1"/>
              <a:tileRect/>
            </a:gradFill>
            <a:effectLst>
              <a:outerShdw blurRad="50800" dist="38100" dir="10800000" algn="r" rotWithShape="0">
                <a:prstClr val="black">
                  <a:alpha val="13856"/>
                </a:prstClr>
              </a:outerShdw>
            </a:effectLst>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fr-FR" dirty="0">
                <a:latin typeface="Noto Sans" panose="020B0502040504020204" pitchFamily="34" charset="0"/>
                <a:ea typeface="Noto Sans" panose="020B0502040504020204" pitchFamily="34" charset="0"/>
                <a:cs typeface="Noto Sans" panose="020B0502040504020204" pitchFamily="34" charset="0"/>
              </a:endParaRPr>
            </a:p>
          </p:txBody>
        </p:sp>
        <p:sp>
          <p:nvSpPr>
            <p:cNvPr id="16" name="Forme libre 15">
              <a:extLst>
                <a:ext uri="{FF2B5EF4-FFF2-40B4-BE49-F238E27FC236}">
                  <a16:creationId xmlns:a16="http://schemas.microsoft.com/office/drawing/2014/main" id="{6246EF81-4562-559E-A4E9-004E03D3B413}"/>
                </a:ext>
              </a:extLst>
            </p:cNvPr>
            <p:cNvSpPr/>
            <p:nvPr/>
          </p:nvSpPr>
          <p:spPr>
            <a:xfrm>
              <a:off x="734818" y="2198669"/>
              <a:ext cx="3957042"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fr-CA" sz="28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Activité 4</a:t>
              </a:r>
              <a:r>
                <a:rPr lang="fr-CA" sz="20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a:t>
              </a:r>
              <a:br>
                <a:rPr lang="fr-CA" sz="2000" b="1" i="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br>
              <a:r>
                <a:rPr lang="fr-CA" sz="2000" b="0" i="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La conception universelle </a:t>
              </a:r>
              <a:br>
                <a:rPr lang="fr-CA" sz="2000" b="0" i="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br>
              <a:r>
                <a:rPr lang="fr-CA" sz="2000" b="0" i="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de l’apprentissage (CUA)</a:t>
              </a:r>
            </a:p>
          </p:txBody>
        </p:sp>
        <p:sp>
          <p:nvSpPr>
            <p:cNvPr id="17" name="Ellipse 16">
              <a:extLst>
                <a:ext uri="{FF2B5EF4-FFF2-40B4-BE49-F238E27FC236}">
                  <a16:creationId xmlns:a16="http://schemas.microsoft.com/office/drawing/2014/main" id="{EA00B74A-F653-BFF0-616B-2E41C5BFCD24}"/>
                </a:ext>
              </a:extLst>
            </p:cNvPr>
            <p:cNvSpPr/>
            <p:nvPr/>
          </p:nvSpPr>
          <p:spPr>
            <a:xfrm>
              <a:off x="2542275" y="3738251"/>
              <a:ext cx="342129" cy="342129"/>
            </a:xfrm>
            <a:prstGeom prst="ellipse">
              <a:avLst/>
            </a:prstGeom>
            <a:solidFill>
              <a:srgbClr val="7030A0">
                <a:alpha val="30744"/>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fr-FR"/>
            </a:p>
          </p:txBody>
        </p:sp>
        <p:sp>
          <p:nvSpPr>
            <p:cNvPr id="18" name="Forme libre 17">
              <a:extLst>
                <a:ext uri="{FF2B5EF4-FFF2-40B4-BE49-F238E27FC236}">
                  <a16:creationId xmlns:a16="http://schemas.microsoft.com/office/drawing/2014/main" id="{FA558B81-EFCA-0FD2-66A2-F665ADD5449E}"/>
                </a:ext>
              </a:extLst>
            </p:cNvPr>
            <p:cNvSpPr/>
            <p:nvPr/>
          </p:nvSpPr>
          <p:spPr>
            <a:xfrm>
              <a:off x="4067624" y="4251446"/>
              <a:ext cx="3353183"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fr-CA" sz="28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Activité 5</a:t>
              </a:r>
              <a:r>
                <a:rPr lang="fr-CA" sz="20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a:t>
              </a:r>
              <a:br>
                <a:rPr lang="fr-CA" sz="2000" b="1" i="0" kern="1200" dirty="0">
                  <a:latin typeface="Noto Sans" panose="020B0502040504020204" pitchFamily="34" charset="0"/>
                  <a:ea typeface="Noto Sans" panose="020B0502040504020204" pitchFamily="34" charset="0"/>
                  <a:cs typeface="Noto Sans" panose="020B0502040504020204" pitchFamily="34" charset="0"/>
                </a:rPr>
              </a:br>
              <a:r>
                <a:rPr lang="en-US" sz="2000" b="0" i="0" kern="1200" dirty="0">
                  <a:latin typeface="Noto Sans" panose="020B0502040504020204" pitchFamily="34" charset="0"/>
                  <a:ea typeface="Noto Sans" panose="020B0502040504020204" pitchFamily="34" charset="0"/>
                  <a:cs typeface="Noto Sans" panose="020B0502040504020204" pitchFamily="34" charset="0"/>
                </a:rPr>
                <a:t>Quel principe </a:t>
              </a:r>
              <a:br>
                <a:rPr lang="en-US" sz="2000" b="0" i="0" kern="1200" dirty="0">
                  <a:latin typeface="Noto Sans" panose="020B0502040504020204" pitchFamily="34" charset="0"/>
                  <a:ea typeface="Noto Sans" panose="020B0502040504020204" pitchFamily="34" charset="0"/>
                  <a:cs typeface="Noto Sans" panose="020B0502040504020204" pitchFamily="34" charset="0"/>
                </a:rPr>
              </a:br>
              <a:r>
                <a:rPr lang="en-US" sz="2000" b="0" i="0" kern="1200" dirty="0">
                  <a:latin typeface="Noto Sans" panose="020B0502040504020204" pitchFamily="34" charset="0"/>
                  <a:ea typeface="Noto Sans" panose="020B0502040504020204" pitchFamily="34" charset="0"/>
                  <a:cs typeface="Noto Sans" panose="020B0502040504020204" pitchFamily="34" charset="0"/>
                </a:rPr>
                <a:t>de la CUA ?</a:t>
              </a:r>
              <a:endParaRPr lang="fr-ES" sz="2000" kern="1200" dirty="0">
                <a:latin typeface="Noto Sans" panose="020B0502040504020204" pitchFamily="34" charset="0"/>
                <a:ea typeface="Noto Sans" panose="020B0502040504020204" pitchFamily="34" charset="0"/>
                <a:cs typeface="Noto Sans" panose="020B0502040504020204" pitchFamily="34" charset="0"/>
              </a:endParaRPr>
            </a:p>
          </p:txBody>
        </p:sp>
        <p:sp>
          <p:nvSpPr>
            <p:cNvPr id="19" name="Ellipse 18">
              <a:extLst>
                <a:ext uri="{FF2B5EF4-FFF2-40B4-BE49-F238E27FC236}">
                  <a16:creationId xmlns:a16="http://schemas.microsoft.com/office/drawing/2014/main" id="{A9B39DA1-40F2-FC91-600C-8F3D5674EE42}"/>
                </a:ext>
              </a:extLst>
            </p:cNvPr>
            <p:cNvSpPr/>
            <p:nvPr/>
          </p:nvSpPr>
          <p:spPr>
            <a:xfrm>
              <a:off x="5577277" y="3738251"/>
              <a:ext cx="342129" cy="342129"/>
            </a:xfrm>
            <a:prstGeom prst="ellipse">
              <a:avLst/>
            </a:prstGeom>
            <a:solidFill>
              <a:srgbClr val="942FB0">
                <a:alpha val="47937"/>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fr-FR"/>
            </a:p>
          </p:txBody>
        </p:sp>
        <p:sp>
          <p:nvSpPr>
            <p:cNvPr id="20" name="Forme libre 19">
              <a:extLst>
                <a:ext uri="{FF2B5EF4-FFF2-40B4-BE49-F238E27FC236}">
                  <a16:creationId xmlns:a16="http://schemas.microsoft.com/office/drawing/2014/main" id="{46A6276F-F80E-994F-96FB-6982536ADC08}"/>
                </a:ext>
              </a:extLst>
            </p:cNvPr>
            <p:cNvSpPr/>
            <p:nvPr/>
          </p:nvSpPr>
          <p:spPr>
            <a:xfrm>
              <a:off x="6959273" y="2198669"/>
              <a:ext cx="3648139"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en-US" sz="2800" b="1" i="0" kern="1200" dirty="0" err="1">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Activité</a:t>
              </a:r>
              <a:r>
                <a:rPr lang="en-US" sz="28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6</a:t>
              </a:r>
              <a:r>
                <a:rPr lang="en-US" sz="20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a:t>
              </a:r>
              <a:br>
                <a:rPr lang="en-US" sz="2000" b="1" i="0" kern="1200" dirty="0">
                  <a:latin typeface="Noto Sans" panose="020B0502040504020204" pitchFamily="34" charset="0"/>
                  <a:ea typeface="Noto Sans" panose="020B0502040504020204" pitchFamily="34" charset="0"/>
                  <a:cs typeface="Noto Sans" panose="020B0502040504020204" pitchFamily="34" charset="0"/>
                </a:rPr>
              </a:br>
              <a:r>
                <a:rPr lang="en-US" sz="2000" dirty="0">
                  <a:latin typeface="Noto Sans" panose="020B0502040504020204" pitchFamily="34" charset="0"/>
                  <a:ea typeface="Noto Sans" panose="020B0502040504020204" pitchFamily="34" charset="0"/>
                  <a:cs typeface="Noto Sans" panose="020B0502040504020204" pitchFamily="34" charset="0"/>
                </a:rPr>
                <a:t>Tenir compte </a:t>
              </a:r>
              <a:br>
                <a:rPr lang="en-US" sz="2000" dirty="0">
                  <a:latin typeface="Noto Sans" panose="020B0502040504020204" pitchFamily="34" charset="0"/>
                  <a:ea typeface="Noto Sans" panose="020B0502040504020204" pitchFamily="34" charset="0"/>
                  <a:cs typeface="Noto Sans" panose="020B0502040504020204" pitchFamily="34" charset="0"/>
                </a:rPr>
              </a:br>
              <a:r>
                <a:rPr lang="en-US" sz="2000" dirty="0">
                  <a:latin typeface="Noto Sans" panose="020B0502040504020204" pitchFamily="34" charset="0"/>
                  <a:ea typeface="Noto Sans" panose="020B0502040504020204" pitchFamily="34" charset="0"/>
                  <a:cs typeface="Noto Sans" panose="020B0502040504020204" pitchFamily="34" charset="0"/>
                </a:rPr>
                <a:t>de la diversité</a:t>
              </a:r>
              <a:endParaRPr lang="fr-ES" sz="2000" kern="1200" dirty="0">
                <a:latin typeface="Noto Sans" panose="020B0502040504020204" pitchFamily="34" charset="0"/>
                <a:ea typeface="Noto Sans" panose="020B0502040504020204" pitchFamily="34" charset="0"/>
                <a:cs typeface="Noto Sans" panose="020B0502040504020204" pitchFamily="34" charset="0"/>
              </a:endParaRPr>
            </a:p>
          </p:txBody>
        </p:sp>
        <p:sp>
          <p:nvSpPr>
            <p:cNvPr id="21" name="Ellipse 20">
              <a:extLst>
                <a:ext uri="{FF2B5EF4-FFF2-40B4-BE49-F238E27FC236}">
                  <a16:creationId xmlns:a16="http://schemas.microsoft.com/office/drawing/2014/main" id="{222FE9DF-2DA2-6587-9EBF-044CC38A72F3}"/>
                </a:ext>
              </a:extLst>
            </p:cNvPr>
            <p:cNvSpPr/>
            <p:nvPr/>
          </p:nvSpPr>
          <p:spPr>
            <a:xfrm>
              <a:off x="8612279" y="3738251"/>
              <a:ext cx="342129" cy="342129"/>
            </a:xfrm>
            <a:prstGeom prst="ellipse">
              <a:avLst/>
            </a:prstGeom>
            <a:solidFill>
              <a:srgbClr val="7C2594">
                <a:alpha val="62000"/>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fr-FR"/>
            </a:p>
          </p:txBody>
        </p:sp>
      </p:grpSp>
      <p:pic>
        <p:nvPicPr>
          <p:cNvPr id="22" name="Image 21">
            <a:extLst>
              <a:ext uri="{FF2B5EF4-FFF2-40B4-BE49-F238E27FC236}">
                <a16:creationId xmlns:a16="http://schemas.microsoft.com/office/drawing/2014/main" id="{34E3D170-848B-27A3-F160-6932D203AFAB}"/>
              </a:ext>
            </a:extLst>
          </p:cNvPr>
          <p:cNvPicPr>
            <a:picLocks noChangeAspect="1"/>
          </p:cNvPicPr>
          <p:nvPr/>
        </p:nvPicPr>
        <p:blipFill>
          <a:blip r:embed="rId2"/>
          <a:stretch>
            <a:fillRect/>
          </a:stretch>
        </p:blipFill>
        <p:spPr>
          <a:xfrm>
            <a:off x="2395839" y="3591815"/>
            <a:ext cx="635000" cy="635000"/>
          </a:xfrm>
          <a:prstGeom prst="rect">
            <a:avLst/>
          </a:prstGeom>
          <a:effectLst/>
        </p:spPr>
      </p:pic>
      <p:pic>
        <p:nvPicPr>
          <p:cNvPr id="23" name="Image 22">
            <a:extLst>
              <a:ext uri="{FF2B5EF4-FFF2-40B4-BE49-F238E27FC236}">
                <a16:creationId xmlns:a16="http://schemas.microsoft.com/office/drawing/2014/main" id="{5B799404-0A0A-C9DD-2BA0-DAC0D566094D}"/>
              </a:ext>
            </a:extLst>
          </p:cNvPr>
          <p:cNvPicPr>
            <a:picLocks noChangeAspect="1"/>
          </p:cNvPicPr>
          <p:nvPr/>
        </p:nvPicPr>
        <p:blipFill>
          <a:blip r:embed="rId2"/>
          <a:stretch>
            <a:fillRect/>
          </a:stretch>
        </p:blipFill>
        <p:spPr>
          <a:xfrm>
            <a:off x="5426716" y="3591815"/>
            <a:ext cx="635000" cy="635000"/>
          </a:xfrm>
          <a:prstGeom prst="rect">
            <a:avLst/>
          </a:prstGeom>
          <a:effectLst/>
        </p:spPr>
      </p:pic>
      <p:pic>
        <p:nvPicPr>
          <p:cNvPr id="24" name="Image 23">
            <a:extLst>
              <a:ext uri="{FF2B5EF4-FFF2-40B4-BE49-F238E27FC236}">
                <a16:creationId xmlns:a16="http://schemas.microsoft.com/office/drawing/2014/main" id="{F6C07464-4B16-B561-AA30-2E8FD236C735}"/>
              </a:ext>
            </a:extLst>
          </p:cNvPr>
          <p:cNvPicPr>
            <a:picLocks noChangeAspect="1"/>
          </p:cNvPicPr>
          <p:nvPr/>
        </p:nvPicPr>
        <p:blipFill>
          <a:blip r:embed="rId2"/>
          <a:stretch>
            <a:fillRect/>
          </a:stretch>
        </p:blipFill>
        <p:spPr>
          <a:xfrm>
            <a:off x="8467867" y="3591815"/>
            <a:ext cx="635000" cy="635000"/>
          </a:xfrm>
          <a:prstGeom prst="rect">
            <a:avLst/>
          </a:prstGeom>
          <a:effectLst/>
        </p:spPr>
      </p:pic>
    </p:spTree>
    <p:extLst>
      <p:ext uri="{BB962C8B-B14F-4D97-AF65-F5344CB8AC3E}">
        <p14:creationId xmlns:p14="http://schemas.microsoft.com/office/powerpoint/2010/main" val="398910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A51BB3B7-355F-B14F-EDD0-4098710B3C0D}"/>
              </a:ext>
            </a:extLst>
          </p:cNvPr>
          <p:cNvSpPr>
            <a:spLocks noGrp="1"/>
          </p:cNvSpPr>
          <p:nvPr>
            <p:ph type="sldNum" sz="quarter" idx="12"/>
          </p:nvPr>
        </p:nvSpPr>
        <p:spPr/>
        <p:txBody>
          <a:bodyPr/>
          <a:lstStyle/>
          <a:p>
            <a:fld id="{055BF32D-CF4B-1B43-8AA7-7C8BB1DDF0EC}" type="slidenum">
              <a:rPr lang="fr-FR" smtClean="0"/>
              <a:pPr/>
              <a:t>6</a:t>
            </a:fld>
            <a:endParaRPr lang="fr-FR" dirty="0"/>
          </a:p>
        </p:txBody>
      </p:sp>
      <p:sp>
        <p:nvSpPr>
          <p:cNvPr id="3" name="Espace réservé du pied de page 2">
            <a:extLst>
              <a:ext uri="{FF2B5EF4-FFF2-40B4-BE49-F238E27FC236}">
                <a16:creationId xmlns:a16="http://schemas.microsoft.com/office/drawing/2014/main" id="{D0FF0E15-5B2E-C86E-3051-2500408BAF66}"/>
              </a:ext>
            </a:extLst>
          </p:cNvPr>
          <p:cNvSpPr>
            <a:spLocks noGrp="1"/>
          </p:cNvSpPr>
          <p:nvPr>
            <p:ph type="ftr" sz="quarter" idx="3"/>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a:t>
            </a:r>
          </a:p>
        </p:txBody>
      </p:sp>
      <p:sp>
        <p:nvSpPr>
          <p:cNvPr id="4" name="Titre 3">
            <a:extLst>
              <a:ext uri="{FF2B5EF4-FFF2-40B4-BE49-F238E27FC236}">
                <a16:creationId xmlns:a16="http://schemas.microsoft.com/office/drawing/2014/main" id="{F922339B-80F5-C355-3C80-68341C479B16}"/>
              </a:ext>
            </a:extLst>
          </p:cNvPr>
          <p:cNvSpPr>
            <a:spLocks noGrp="1"/>
          </p:cNvSpPr>
          <p:nvPr>
            <p:ph type="title"/>
          </p:nvPr>
        </p:nvSpPr>
        <p:spPr>
          <a:xfrm>
            <a:off x="338195" y="1554480"/>
            <a:ext cx="3398156" cy="3674225"/>
          </a:xfrm>
        </p:spPr>
        <p:txBody>
          <a:bodyPr/>
          <a:lstStyle/>
          <a:p>
            <a:r>
              <a:rPr lang="fr-FR" sz="4000">
                <a:solidFill>
                  <a:srgbClr val="FFC000"/>
                </a:solidFill>
              </a:rPr>
              <a:t>Activité 4</a:t>
            </a:r>
            <a:br>
              <a:rPr lang="fr-FR"/>
            </a:br>
            <a:r>
              <a:rPr lang="fr-FR"/>
              <a:t>La conception universelle de l’apprentissage (CUA)</a:t>
            </a:r>
          </a:p>
        </p:txBody>
      </p:sp>
      <p:sp>
        <p:nvSpPr>
          <p:cNvPr id="6" name="Espace réservé du texte 4">
            <a:extLst>
              <a:ext uri="{FF2B5EF4-FFF2-40B4-BE49-F238E27FC236}">
                <a16:creationId xmlns:a16="http://schemas.microsoft.com/office/drawing/2014/main" id="{6909AB02-0FB6-7431-7BA2-1FA8511CC290}"/>
              </a:ext>
            </a:extLst>
          </p:cNvPr>
          <p:cNvSpPr>
            <a:spLocks noGrp="1"/>
          </p:cNvSpPr>
          <p:nvPr>
            <p:ph type="body" sz="quarter" idx="13"/>
          </p:nvPr>
        </p:nvSpPr>
        <p:spPr>
          <a:xfrm>
            <a:off x="5347854" y="2052319"/>
            <a:ext cx="5997633" cy="2678546"/>
          </a:xfrm>
        </p:spPr>
        <p:txBody>
          <a:bodyPr>
            <a:noAutofit/>
          </a:bodyPr>
          <a:lstStyle/>
          <a:p>
            <a:pPr marL="270000" indent="-270000">
              <a:lnSpc>
                <a:spcPct val="110000"/>
              </a:lnSpc>
              <a:spcBef>
                <a:spcPts val="1200"/>
              </a:spcBef>
              <a:buClr>
                <a:srgbClr val="FFC000"/>
              </a:buClr>
              <a:buFont typeface="Wingdings" pitchFamily="2" charset="2"/>
              <a:buChar char="§"/>
            </a:pPr>
            <a:r>
              <a:rPr lang="fr-FR" sz="2400" b="1" strike="noStrike" spc="-1">
                <a:solidFill>
                  <a:srgbClr val="0070C0"/>
                </a:solidFill>
              </a:rPr>
              <a:t>Origine</a:t>
            </a:r>
          </a:p>
          <a:p>
            <a:pPr marL="270000" indent="-270000">
              <a:lnSpc>
                <a:spcPct val="110000"/>
              </a:lnSpc>
              <a:spcBef>
                <a:spcPts val="1200"/>
              </a:spcBef>
              <a:buClr>
                <a:srgbClr val="FFC000"/>
              </a:buClr>
              <a:buFont typeface="Wingdings" pitchFamily="2" charset="2"/>
              <a:buChar char="§"/>
            </a:pPr>
            <a:r>
              <a:rPr lang="fr-FR" sz="2400" b="1" strike="noStrike" spc="-1">
                <a:solidFill>
                  <a:srgbClr val="0070C0"/>
                </a:solidFill>
              </a:rPr>
              <a:t>Nature</a:t>
            </a:r>
            <a:endParaRPr lang="fr-FR" sz="2400" b="1" spc="-1">
              <a:solidFill>
                <a:srgbClr val="0070C0"/>
              </a:solidFill>
            </a:endParaRPr>
          </a:p>
          <a:p>
            <a:pPr marL="270000" indent="-270000">
              <a:lnSpc>
                <a:spcPct val="110000"/>
              </a:lnSpc>
              <a:spcBef>
                <a:spcPts val="1200"/>
              </a:spcBef>
              <a:buClr>
                <a:srgbClr val="FFC000"/>
              </a:buClr>
              <a:buFont typeface="Wingdings" pitchFamily="2" charset="2"/>
              <a:buChar char="§"/>
            </a:pPr>
            <a:r>
              <a:rPr lang="fr-FR" sz="2400" b="1" strike="noStrike" spc="-1">
                <a:solidFill>
                  <a:srgbClr val="0070C0"/>
                </a:solidFill>
              </a:rPr>
              <a:t>Principes</a:t>
            </a:r>
          </a:p>
          <a:p>
            <a:pPr marL="270000" indent="-270000">
              <a:lnSpc>
                <a:spcPct val="110000"/>
              </a:lnSpc>
              <a:spcBef>
                <a:spcPts val="1200"/>
              </a:spcBef>
              <a:buClr>
                <a:srgbClr val="FFC000"/>
              </a:buClr>
              <a:buFont typeface="Wingdings" pitchFamily="2" charset="2"/>
              <a:buChar char="§"/>
            </a:pPr>
            <a:r>
              <a:rPr lang="fr-FR" sz="2400" b="1" strike="noStrike" spc="-1">
                <a:solidFill>
                  <a:srgbClr val="0070C0"/>
                </a:solidFill>
              </a:rPr>
              <a:t>Lignes directrices</a:t>
            </a:r>
          </a:p>
          <a:p>
            <a:pPr marL="270000" indent="-270000">
              <a:lnSpc>
                <a:spcPct val="110000"/>
              </a:lnSpc>
              <a:spcBef>
                <a:spcPts val="1200"/>
              </a:spcBef>
              <a:buClr>
                <a:srgbClr val="FFC000"/>
              </a:buClr>
              <a:buFont typeface="Wingdings" pitchFamily="2" charset="2"/>
              <a:buChar char="§"/>
            </a:pPr>
            <a:r>
              <a:rPr lang="fr-FR" sz="2400" b="1" strike="noStrike" spc="-1">
                <a:solidFill>
                  <a:srgbClr val="0070C0"/>
                </a:solidFill>
              </a:rPr>
              <a:t>Concepts clés</a:t>
            </a:r>
          </a:p>
        </p:txBody>
      </p:sp>
    </p:spTree>
    <p:extLst>
      <p:ext uri="{BB962C8B-B14F-4D97-AF65-F5344CB8AC3E}">
        <p14:creationId xmlns:p14="http://schemas.microsoft.com/office/powerpoint/2010/main" val="3517779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7F32989D-3763-B287-72DB-BD106466C241}"/>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DF5DDA74-EF4E-5605-C857-BC38C93E004D}"/>
              </a:ext>
            </a:extLst>
          </p:cNvPr>
          <p:cNvSpPr>
            <a:spLocks noGrp="1"/>
          </p:cNvSpPr>
          <p:nvPr>
            <p:ph type="sldNum" sz="quarter" idx="12"/>
          </p:nvPr>
        </p:nvSpPr>
        <p:spPr/>
        <p:txBody>
          <a:bodyPr/>
          <a:lstStyle/>
          <a:p>
            <a:fld id="{055BF32D-CF4B-1B43-8AA7-7C8BB1DDF0EC}" type="slidenum">
              <a:rPr lang="fr-FR" smtClean="0"/>
              <a:pPr/>
              <a:t>7</a:t>
            </a:fld>
            <a:endParaRPr lang="fr-FR" dirty="0"/>
          </a:p>
        </p:txBody>
      </p:sp>
      <p:sp>
        <p:nvSpPr>
          <p:cNvPr id="4" name="Espace réservé du contenu vertical 3">
            <a:extLst>
              <a:ext uri="{FF2B5EF4-FFF2-40B4-BE49-F238E27FC236}">
                <a16:creationId xmlns:a16="http://schemas.microsoft.com/office/drawing/2014/main" id="{B2AA9FAA-2C10-713B-CC13-4BDE129C453D}"/>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4</a:t>
            </a:r>
          </a:p>
          <a:p>
            <a:endParaRPr lang="fr-FR"/>
          </a:p>
        </p:txBody>
      </p:sp>
      <p:sp>
        <p:nvSpPr>
          <p:cNvPr id="5" name="Espace réservé du texte 4">
            <a:extLst>
              <a:ext uri="{FF2B5EF4-FFF2-40B4-BE49-F238E27FC236}">
                <a16:creationId xmlns:a16="http://schemas.microsoft.com/office/drawing/2014/main" id="{941A4740-CA0C-0270-BC48-4F9BC85A6758}"/>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Origine</a:t>
            </a:r>
            <a:endParaRPr lang="fr-FR"/>
          </a:p>
        </p:txBody>
      </p:sp>
      <p:sp>
        <p:nvSpPr>
          <p:cNvPr id="8" name="PlaceHolder 2">
            <a:extLst>
              <a:ext uri="{FF2B5EF4-FFF2-40B4-BE49-F238E27FC236}">
                <a16:creationId xmlns:a16="http://schemas.microsoft.com/office/drawing/2014/main" id="{6D6E174B-BD80-03A4-C574-9D648CAA8DB6}"/>
              </a:ext>
            </a:extLst>
          </p:cNvPr>
          <p:cNvSpPr txBox="1">
            <a:spLocks/>
          </p:cNvSpPr>
          <p:nvPr/>
        </p:nvSpPr>
        <p:spPr>
          <a:xfrm>
            <a:off x="2315503" y="1254490"/>
            <a:ext cx="8012784" cy="1953720"/>
          </a:xfrm>
          <a:prstGeom prst="rect">
            <a:avLst/>
          </a:prstGeom>
          <a:noFill/>
          <a:ln w="0">
            <a:noFill/>
          </a:ln>
        </p:spPr>
        <p:txBody>
          <a:bodyPr lIns="91440" tIns="45720" rIns="91440" bIns="45720" anchor="t">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1001"/>
              </a:spcBef>
              <a:tabLst>
                <a:tab pos="0" algn="l"/>
              </a:tabLst>
            </a:pPr>
            <a:r>
              <a:rPr lang="fr-CA" sz="2400" b="1" spc="-1">
                <a:solidFill>
                  <a:srgbClr val="0070C0"/>
                </a:solidFill>
              </a:rPr>
              <a:t>Principe en architecture qui propose de s’assurer dès la conception qu’un lieu ou un équipement sera accessible à tous (Cavenaghi et Sénécal, 2017).</a:t>
            </a:r>
            <a:endParaRPr lang="fr-FR" sz="2400" b="1" spc="-1">
              <a:solidFill>
                <a:srgbClr val="0070C0"/>
              </a:solidFill>
            </a:endParaRPr>
          </a:p>
          <a:p>
            <a:pPr algn="ctr">
              <a:lnSpc>
                <a:spcPct val="100000"/>
              </a:lnSpc>
              <a:spcBef>
                <a:spcPts val="1001"/>
              </a:spcBef>
              <a:tabLst>
                <a:tab pos="0" algn="l"/>
              </a:tabLst>
            </a:pPr>
            <a:r>
              <a:rPr lang="fr-CA" sz="2400" spc="-1">
                <a:solidFill>
                  <a:schemeClr val="dk1"/>
                </a:solidFill>
              </a:rPr>
              <a:t>Par ex. : les rampes d’accès. </a:t>
            </a:r>
            <a:endParaRPr lang="fr-FR" sz="2400" spc="-1">
              <a:solidFill>
                <a:srgbClr val="000000"/>
              </a:solidFill>
            </a:endParaRPr>
          </a:p>
        </p:txBody>
      </p:sp>
      <p:pic>
        <p:nvPicPr>
          <p:cNvPr id="9" name="Picture 2" descr="&#10;">
            <a:extLst>
              <a:ext uri="{FF2B5EF4-FFF2-40B4-BE49-F238E27FC236}">
                <a16:creationId xmlns:a16="http://schemas.microsoft.com/office/drawing/2014/main" id="{029A2AC0-0373-4A18-47DD-4AC0DF469F63}"/>
              </a:ext>
            </a:extLst>
          </p:cNvPr>
          <p:cNvPicPr/>
          <p:nvPr/>
        </p:nvPicPr>
        <p:blipFill>
          <a:blip r:embed="rId2"/>
          <a:stretch/>
        </p:blipFill>
        <p:spPr>
          <a:xfrm>
            <a:off x="4176683" y="3208210"/>
            <a:ext cx="4290424" cy="2382997"/>
          </a:xfrm>
          <a:prstGeom prst="rect">
            <a:avLst/>
          </a:prstGeom>
          <a:ln w="0">
            <a:noFill/>
          </a:ln>
        </p:spPr>
      </p:pic>
    </p:spTree>
    <p:extLst>
      <p:ext uri="{BB962C8B-B14F-4D97-AF65-F5344CB8AC3E}">
        <p14:creationId xmlns:p14="http://schemas.microsoft.com/office/powerpoint/2010/main" val="29040729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7F32989D-3763-B287-72DB-BD106466C241}"/>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DF5DDA74-EF4E-5605-C857-BC38C93E004D}"/>
              </a:ext>
            </a:extLst>
          </p:cNvPr>
          <p:cNvSpPr>
            <a:spLocks noGrp="1"/>
          </p:cNvSpPr>
          <p:nvPr>
            <p:ph type="sldNum" sz="quarter" idx="12"/>
          </p:nvPr>
        </p:nvSpPr>
        <p:spPr/>
        <p:txBody>
          <a:bodyPr/>
          <a:lstStyle/>
          <a:p>
            <a:fld id="{055BF32D-CF4B-1B43-8AA7-7C8BB1DDF0EC}" type="slidenum">
              <a:rPr lang="fr-FR" smtClean="0"/>
              <a:pPr/>
              <a:t>8</a:t>
            </a:fld>
            <a:endParaRPr lang="fr-FR" dirty="0"/>
          </a:p>
        </p:txBody>
      </p:sp>
      <p:sp>
        <p:nvSpPr>
          <p:cNvPr id="4" name="Espace réservé du contenu vertical 3">
            <a:extLst>
              <a:ext uri="{FF2B5EF4-FFF2-40B4-BE49-F238E27FC236}">
                <a16:creationId xmlns:a16="http://schemas.microsoft.com/office/drawing/2014/main" id="{B2AA9FAA-2C10-713B-CC13-4BDE129C453D}"/>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4</a:t>
            </a:r>
          </a:p>
          <a:p>
            <a:endParaRPr lang="fr-FR"/>
          </a:p>
        </p:txBody>
      </p:sp>
      <p:sp>
        <p:nvSpPr>
          <p:cNvPr id="5" name="Espace réservé du texte 4">
            <a:extLst>
              <a:ext uri="{FF2B5EF4-FFF2-40B4-BE49-F238E27FC236}">
                <a16:creationId xmlns:a16="http://schemas.microsoft.com/office/drawing/2014/main" id="{941A4740-CA0C-0270-BC48-4F9BC85A6758}"/>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Nature</a:t>
            </a:r>
            <a:endParaRPr lang="fr-FR"/>
          </a:p>
        </p:txBody>
      </p:sp>
      <p:sp>
        <p:nvSpPr>
          <p:cNvPr id="8" name="PlaceHolder 2">
            <a:extLst>
              <a:ext uri="{FF2B5EF4-FFF2-40B4-BE49-F238E27FC236}">
                <a16:creationId xmlns:a16="http://schemas.microsoft.com/office/drawing/2014/main" id="{6D6E174B-BD80-03A4-C574-9D648CAA8DB6}"/>
              </a:ext>
            </a:extLst>
          </p:cNvPr>
          <p:cNvSpPr txBox="1">
            <a:spLocks/>
          </p:cNvSpPr>
          <p:nvPr/>
        </p:nvSpPr>
        <p:spPr>
          <a:xfrm>
            <a:off x="2375863" y="1580594"/>
            <a:ext cx="7717646" cy="3696811"/>
          </a:xfrm>
          <a:prstGeom prst="rect">
            <a:avLst/>
          </a:prstGeom>
          <a:noFill/>
          <a:ln w="0">
            <a:noFill/>
          </a:ln>
        </p:spPr>
        <p:txBody>
          <a:bodyPr lIns="91440" tIns="45720" rIns="91440" bIns="45720" anchor="t">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800"/>
              </a:lnSpc>
              <a:spcBef>
                <a:spcPts val="1001"/>
              </a:spcBef>
              <a:tabLst>
                <a:tab pos="0" algn="l"/>
              </a:tabLst>
            </a:pPr>
            <a:r>
              <a:rPr lang="fr-CA" sz="3200" b="1" spc="-1">
                <a:solidFill>
                  <a:srgbClr val="FFC000"/>
                </a:solidFill>
              </a:rPr>
              <a:t>«</a:t>
            </a:r>
            <a:r>
              <a:rPr lang="fr-CA" sz="2000" b="1" spc="-1">
                <a:solidFill>
                  <a:srgbClr val="0070C0"/>
                </a:solidFill>
              </a:rPr>
              <a:t> […] un ensemble de principes liés au développement </a:t>
            </a:r>
            <a:br>
              <a:rPr lang="fr-CA" sz="2000" b="1" spc="-1">
                <a:solidFill>
                  <a:srgbClr val="0070C0"/>
                </a:solidFill>
              </a:rPr>
            </a:br>
            <a:r>
              <a:rPr lang="fr-CA" sz="2000" b="1" spc="-1">
                <a:solidFill>
                  <a:srgbClr val="0070C0"/>
                </a:solidFill>
              </a:rPr>
              <a:t>du curriculum qui favorise les possibilités d’apprentissage égales pour tous les individus. La pédagogie universelle offre un canevas pour la création de buts, de méthodes </a:t>
            </a:r>
            <a:br>
              <a:rPr lang="fr-CA" sz="2000" b="1" spc="-1">
                <a:solidFill>
                  <a:srgbClr val="0070C0"/>
                </a:solidFill>
              </a:rPr>
            </a:br>
            <a:r>
              <a:rPr lang="fr-CA" sz="2000" b="1" spc="-1">
                <a:solidFill>
                  <a:srgbClr val="0070C0"/>
                </a:solidFill>
              </a:rPr>
              <a:t>et d’évaluations et de matériel éducatif qui fonctionnent pour tous les individus. Il ne s’agit pas d’un modèle unique qui s’applique à tous, mais plutôt d’une approche flexible qui peut être faite sur mesure ou ajustée pour les besoins de l’individu </a:t>
            </a:r>
            <a:r>
              <a:rPr lang="fr-CA" b="1" spc="-1">
                <a:solidFill>
                  <a:srgbClr val="FFC000"/>
                </a:solidFill>
              </a:rPr>
              <a:t>»</a:t>
            </a:r>
            <a:r>
              <a:rPr lang="fr-CA" sz="2000" spc="-1">
                <a:solidFill>
                  <a:srgbClr val="0070C0"/>
                </a:solidFill>
              </a:rPr>
              <a:t> (traduit par Bergeron, Rousseau et Leclerc, 2011, p. 91-92).</a:t>
            </a:r>
          </a:p>
        </p:txBody>
      </p:sp>
    </p:spTree>
    <p:extLst>
      <p:ext uri="{BB962C8B-B14F-4D97-AF65-F5344CB8AC3E}">
        <p14:creationId xmlns:p14="http://schemas.microsoft.com/office/powerpoint/2010/main" val="22241367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7F32989D-3763-B287-72DB-BD106466C241}"/>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DF5DDA74-EF4E-5605-C857-BC38C93E004D}"/>
              </a:ext>
            </a:extLst>
          </p:cNvPr>
          <p:cNvSpPr>
            <a:spLocks noGrp="1"/>
          </p:cNvSpPr>
          <p:nvPr>
            <p:ph type="sldNum" sz="quarter" idx="12"/>
          </p:nvPr>
        </p:nvSpPr>
        <p:spPr/>
        <p:txBody>
          <a:bodyPr/>
          <a:lstStyle/>
          <a:p>
            <a:fld id="{055BF32D-CF4B-1B43-8AA7-7C8BB1DDF0EC}" type="slidenum">
              <a:rPr lang="fr-FR" smtClean="0"/>
              <a:pPr/>
              <a:t>9</a:t>
            </a:fld>
            <a:endParaRPr lang="fr-FR" dirty="0"/>
          </a:p>
        </p:txBody>
      </p:sp>
      <p:sp>
        <p:nvSpPr>
          <p:cNvPr id="4" name="Espace réservé du contenu vertical 3">
            <a:extLst>
              <a:ext uri="{FF2B5EF4-FFF2-40B4-BE49-F238E27FC236}">
                <a16:creationId xmlns:a16="http://schemas.microsoft.com/office/drawing/2014/main" id="{B2AA9FAA-2C10-713B-CC13-4BDE129C453D}"/>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4</a:t>
            </a:r>
          </a:p>
          <a:p>
            <a:endParaRPr lang="fr-FR"/>
          </a:p>
        </p:txBody>
      </p:sp>
      <p:sp>
        <p:nvSpPr>
          <p:cNvPr id="5" name="Espace réservé du texte 4">
            <a:extLst>
              <a:ext uri="{FF2B5EF4-FFF2-40B4-BE49-F238E27FC236}">
                <a16:creationId xmlns:a16="http://schemas.microsoft.com/office/drawing/2014/main" id="{941A4740-CA0C-0270-BC48-4F9BC85A6758}"/>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Conception universelle de l’apprentissage</a:t>
            </a:r>
            <a:endParaRPr lang="fr-FR"/>
          </a:p>
        </p:txBody>
      </p:sp>
      <p:grpSp>
        <p:nvGrpSpPr>
          <p:cNvPr id="10" name="Groupe 9">
            <a:extLst>
              <a:ext uri="{FF2B5EF4-FFF2-40B4-BE49-F238E27FC236}">
                <a16:creationId xmlns:a16="http://schemas.microsoft.com/office/drawing/2014/main" id="{3158F346-D430-C263-D897-649BE5C1FB4E}"/>
              </a:ext>
            </a:extLst>
          </p:cNvPr>
          <p:cNvGrpSpPr/>
          <p:nvPr/>
        </p:nvGrpSpPr>
        <p:grpSpPr>
          <a:xfrm>
            <a:off x="1917253" y="1406232"/>
            <a:ext cx="8708076" cy="3860810"/>
            <a:chOff x="1158300" y="1031328"/>
            <a:chExt cx="10408389" cy="4614660"/>
          </a:xfrm>
        </p:grpSpPr>
        <p:pic>
          <p:nvPicPr>
            <p:cNvPr id="6" name="Image 1" descr="fond_illustration01.png">
              <a:extLst>
                <a:ext uri="{FF2B5EF4-FFF2-40B4-BE49-F238E27FC236}">
                  <a16:creationId xmlns:a16="http://schemas.microsoft.com/office/drawing/2014/main" id="{D93A179C-9474-84CE-D80E-EAEA1D4FF42C}"/>
                </a:ext>
              </a:extLst>
            </p:cNvPr>
            <p:cNvPicPr/>
            <p:nvPr/>
          </p:nvPicPr>
          <p:blipFill>
            <a:blip r:embed="rId2" cstate="print">
              <a:extLst>
                <a:ext uri="{28A0092B-C50C-407E-A947-70E740481C1C}">
                  <a14:useLocalDpi xmlns:a14="http://schemas.microsoft.com/office/drawing/2010/main"/>
                </a:ext>
              </a:extLst>
            </a:blip>
            <a:srcRect/>
            <a:stretch/>
          </p:blipFill>
          <p:spPr>
            <a:xfrm>
              <a:off x="1158300" y="1031328"/>
              <a:ext cx="3637440" cy="4594320"/>
            </a:xfrm>
            <a:prstGeom prst="rect">
              <a:avLst/>
            </a:prstGeom>
            <a:ln w="0">
              <a:noFill/>
            </a:ln>
          </p:spPr>
        </p:pic>
        <p:pic>
          <p:nvPicPr>
            <p:cNvPr id="7" name="Image 2" descr="fond_illustration02.png">
              <a:extLst>
                <a:ext uri="{FF2B5EF4-FFF2-40B4-BE49-F238E27FC236}">
                  <a16:creationId xmlns:a16="http://schemas.microsoft.com/office/drawing/2014/main" id="{DDE675A6-E254-2F1C-9A84-E50F839A9B82}"/>
                </a:ext>
              </a:extLst>
            </p:cNvPr>
            <p:cNvPicPr/>
            <p:nvPr/>
          </p:nvPicPr>
          <p:blipFill>
            <a:blip r:embed="rId3" cstate="print">
              <a:extLst>
                <a:ext uri="{28A0092B-C50C-407E-A947-70E740481C1C}">
                  <a14:useLocalDpi xmlns:a14="http://schemas.microsoft.com/office/drawing/2010/main"/>
                </a:ext>
              </a:extLst>
            </a:blip>
            <a:srcRect/>
            <a:stretch/>
          </p:blipFill>
          <p:spPr>
            <a:xfrm>
              <a:off x="4715640" y="1043208"/>
              <a:ext cx="3502080" cy="4582440"/>
            </a:xfrm>
            <a:prstGeom prst="rect">
              <a:avLst/>
            </a:prstGeom>
            <a:ln w="0">
              <a:noFill/>
            </a:ln>
          </p:spPr>
        </p:pic>
        <p:pic>
          <p:nvPicPr>
            <p:cNvPr id="9" name="Image 3" descr="fond_illustration03.png">
              <a:extLst>
                <a:ext uri="{FF2B5EF4-FFF2-40B4-BE49-F238E27FC236}">
                  <a16:creationId xmlns:a16="http://schemas.microsoft.com/office/drawing/2014/main" id="{E57D317D-DC24-5024-7E0C-B84914544BB1}"/>
                </a:ext>
              </a:extLst>
            </p:cNvPr>
            <p:cNvPicPr/>
            <p:nvPr/>
          </p:nvPicPr>
          <p:blipFill>
            <a:blip r:embed="rId4" cstate="print">
              <a:extLst>
                <a:ext uri="{28A0092B-C50C-407E-A947-70E740481C1C}">
                  <a14:useLocalDpi xmlns:a14="http://schemas.microsoft.com/office/drawing/2010/main"/>
                </a:ext>
              </a:extLst>
            </a:blip>
            <a:srcRect/>
            <a:stretch/>
          </p:blipFill>
          <p:spPr>
            <a:xfrm>
              <a:off x="8099889" y="1051668"/>
              <a:ext cx="3466800" cy="4594320"/>
            </a:xfrm>
            <a:prstGeom prst="rect">
              <a:avLst/>
            </a:prstGeom>
            <a:ln w="0">
              <a:noFill/>
            </a:ln>
          </p:spPr>
        </p:pic>
      </p:grpSp>
      <p:sp>
        <p:nvSpPr>
          <p:cNvPr id="12" name="ZoneTexte 11">
            <a:extLst>
              <a:ext uri="{FF2B5EF4-FFF2-40B4-BE49-F238E27FC236}">
                <a16:creationId xmlns:a16="http://schemas.microsoft.com/office/drawing/2014/main" id="{125FF251-2044-6551-418E-4F510A717069}"/>
              </a:ext>
            </a:extLst>
          </p:cNvPr>
          <p:cNvSpPr txBox="1"/>
          <p:nvPr/>
        </p:nvSpPr>
        <p:spPr>
          <a:xfrm>
            <a:off x="2958712" y="5470407"/>
            <a:ext cx="6153912" cy="424732"/>
          </a:xfrm>
          <a:prstGeom prst="rect">
            <a:avLst/>
          </a:prstGeom>
          <a:noFill/>
        </p:spPr>
        <p:txBody>
          <a:bodyPr wrap="square">
            <a:spAutoFit/>
          </a:bodyPr>
          <a:lstStyle/>
          <a:p>
            <a:pPr algn="ctr" defTabSz="457200">
              <a:lnSpc>
                <a:spcPct val="90000"/>
              </a:lnSpc>
            </a:pPr>
            <a:r>
              <a:rPr lang="fr-FR" sz="24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 si on effaçait la cause des iniquités ?</a:t>
            </a:r>
            <a:endParaRPr lang="fr-FR" sz="2400" b="0"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3" name="ZoneTexte 11">
            <a:extLst>
              <a:ext uri="{FF2B5EF4-FFF2-40B4-BE49-F238E27FC236}">
                <a16:creationId xmlns:a16="http://schemas.microsoft.com/office/drawing/2014/main" id="{6DDB4F1A-0427-C3B3-653B-0FE321DE891D}"/>
              </a:ext>
            </a:extLst>
          </p:cNvPr>
          <p:cNvSpPr/>
          <p:nvPr/>
        </p:nvSpPr>
        <p:spPr>
          <a:xfrm>
            <a:off x="1051560" y="1138456"/>
            <a:ext cx="9487800" cy="198601"/>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r" defTabSz="914400">
              <a:lnSpc>
                <a:spcPct val="100000"/>
              </a:lnSpc>
            </a:pPr>
            <a:r>
              <a:rPr lang="fr-FR" sz="7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Merci à </a:t>
            </a:r>
            <a:r>
              <a:rPr lang="fr-FR" sz="700" b="1" strike="noStrike" spc="-1">
                <a:solidFill>
                  <a:schemeClr val="accent1"/>
                </a:solidFill>
                <a:latin typeface="Noto Sans" panose="020B0502040504020204" pitchFamily="34" charset="0"/>
                <a:ea typeface="Noto Sans" panose="020B0502040504020204" pitchFamily="34" charset="0"/>
                <a:cs typeface="Noto Sans" panose="020B0502040504020204" pitchFamily="34" charset="0"/>
              </a:rPr>
              <a:t>“Interaction Institute for Social Change | Artiste: Angus Maguire.” </a:t>
            </a:r>
            <a:r>
              <a:rPr lang="fr-FR" sz="7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pour l’utilisation de cette illustration. </a:t>
            </a:r>
            <a:r>
              <a:rPr lang="fr-FR" sz="700" b="1" u="sng" strike="noStrike" spc="-1">
                <a:solidFill>
                  <a:schemeClr val="dk1"/>
                </a:solidFill>
                <a:uFillTx/>
                <a:latin typeface="Noto Sans" panose="020B0502040504020204" pitchFamily="34" charset="0"/>
                <a:ea typeface="Noto Sans" panose="020B0502040504020204" pitchFamily="34" charset="0"/>
                <a:cs typeface="Noto Sans" panose="020B0502040504020204" pitchFamily="34" charset="0"/>
                <a:hlinkClick r:id="rId5"/>
              </a:rPr>
              <a:t>interactioninstitute.org</a:t>
            </a:r>
            <a:r>
              <a:rPr lang="fr-FR" sz="7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 </a:t>
            </a:r>
            <a:r>
              <a:rPr lang="fr-FR" sz="700" b="1" u="sng" strike="noStrike" spc="-1">
                <a:solidFill>
                  <a:schemeClr val="dk1"/>
                </a:solidFill>
                <a:uFillTx/>
                <a:latin typeface="Noto Sans" panose="020B0502040504020204" pitchFamily="34" charset="0"/>
                <a:ea typeface="Noto Sans" panose="020B0502040504020204" pitchFamily="34" charset="0"/>
                <a:cs typeface="Noto Sans" panose="020B0502040504020204" pitchFamily="34" charset="0"/>
                <a:hlinkClick r:id="rId6"/>
              </a:rPr>
              <a:t>madewithangus.com</a:t>
            </a:r>
            <a:endParaRPr lang="fr-FR" sz="7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4" name="ZoneTexte 13">
            <a:extLst>
              <a:ext uri="{FF2B5EF4-FFF2-40B4-BE49-F238E27FC236}">
                <a16:creationId xmlns:a16="http://schemas.microsoft.com/office/drawing/2014/main" id="{D6214C02-8458-4E5C-25FE-C92F966391B3}"/>
              </a:ext>
            </a:extLst>
          </p:cNvPr>
          <p:cNvSpPr txBox="1"/>
          <p:nvPr/>
        </p:nvSpPr>
        <p:spPr>
          <a:xfrm>
            <a:off x="6556320" y="927136"/>
            <a:ext cx="3983040" cy="232560"/>
          </a:xfrm>
          <a:prstGeom prst="rect">
            <a:avLst/>
          </a:prstGeom>
          <a:noFill/>
          <a:ln w="0">
            <a:noFill/>
          </a:ln>
        </p:spPr>
        <p:txBody>
          <a:bodyPr lIns="90000" tIns="45000" rIns="90000" bIns="45000" anchor="t">
            <a:noAutofit/>
          </a:bodyPr>
          <a:lstStyle/>
          <a:p>
            <a:pPr algn="r"/>
            <a:r>
              <a:rPr lang="fr-FR" sz="900" spc="-1">
                <a:solidFill>
                  <a:srgbClr val="000000"/>
                </a:solidFill>
                <a:latin typeface="Noto Sans" panose="020B0502040504020204" pitchFamily="34" charset="0"/>
                <a:ea typeface="Noto Sans" panose="020B0502040504020204" pitchFamily="34" charset="0"/>
                <a:cs typeface="Noto Sans" panose="020B0502040504020204" pitchFamily="34" charset="0"/>
              </a:rPr>
              <a:t>I</a:t>
            </a:r>
            <a:r>
              <a:rPr lang="fr-FR" sz="9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llustration originale créée par Craig Froehle, University of Cincinnati</a:t>
            </a:r>
          </a:p>
        </p:txBody>
      </p:sp>
    </p:spTree>
    <p:extLst>
      <p:ext uri="{BB962C8B-B14F-4D97-AF65-F5344CB8AC3E}">
        <p14:creationId xmlns:p14="http://schemas.microsoft.com/office/powerpoint/2010/main" val="17391809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7F32989D-3763-B287-72DB-BD106466C241}"/>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DF5DDA74-EF4E-5605-C857-BC38C93E004D}"/>
              </a:ext>
            </a:extLst>
          </p:cNvPr>
          <p:cNvSpPr>
            <a:spLocks noGrp="1"/>
          </p:cNvSpPr>
          <p:nvPr>
            <p:ph type="sldNum" sz="quarter" idx="12"/>
          </p:nvPr>
        </p:nvSpPr>
        <p:spPr/>
        <p:txBody>
          <a:bodyPr/>
          <a:lstStyle/>
          <a:p>
            <a:fld id="{055BF32D-CF4B-1B43-8AA7-7C8BB1DDF0EC}" type="slidenum">
              <a:rPr lang="fr-FR" smtClean="0"/>
              <a:pPr/>
              <a:t>10</a:t>
            </a:fld>
            <a:endParaRPr lang="fr-FR" dirty="0"/>
          </a:p>
        </p:txBody>
      </p:sp>
      <p:sp>
        <p:nvSpPr>
          <p:cNvPr id="4" name="Espace réservé du contenu vertical 3">
            <a:extLst>
              <a:ext uri="{FF2B5EF4-FFF2-40B4-BE49-F238E27FC236}">
                <a16:creationId xmlns:a16="http://schemas.microsoft.com/office/drawing/2014/main" id="{B2AA9FAA-2C10-713B-CC13-4BDE129C453D}"/>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4</a:t>
            </a:r>
          </a:p>
          <a:p>
            <a:endParaRPr lang="fr-FR"/>
          </a:p>
        </p:txBody>
      </p:sp>
      <p:sp>
        <p:nvSpPr>
          <p:cNvPr id="5" name="Espace réservé du texte 4">
            <a:extLst>
              <a:ext uri="{FF2B5EF4-FFF2-40B4-BE49-F238E27FC236}">
                <a16:creationId xmlns:a16="http://schemas.microsoft.com/office/drawing/2014/main" id="{941A4740-CA0C-0270-BC48-4F9BC85A6758}"/>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Principes</a:t>
            </a:r>
            <a:endParaRPr lang="fr-FR"/>
          </a:p>
        </p:txBody>
      </p:sp>
      <p:sp>
        <p:nvSpPr>
          <p:cNvPr id="8" name="PlaceHolder 1">
            <a:extLst>
              <a:ext uri="{FF2B5EF4-FFF2-40B4-BE49-F238E27FC236}">
                <a16:creationId xmlns:a16="http://schemas.microsoft.com/office/drawing/2014/main" id="{617AAAB4-E971-5B2E-BE49-7977CA107C0C}"/>
              </a:ext>
            </a:extLst>
          </p:cNvPr>
          <p:cNvSpPr txBox="1">
            <a:spLocks/>
          </p:cNvSpPr>
          <p:nvPr/>
        </p:nvSpPr>
        <p:spPr>
          <a:xfrm>
            <a:off x="1752480" y="1267776"/>
            <a:ext cx="8744832" cy="3601800"/>
          </a:xfrm>
          <a:prstGeom prst="rect">
            <a:avLst/>
          </a:prstGeom>
          <a:noFill/>
          <a:ln w="0">
            <a:noFill/>
          </a:ln>
        </p:spPr>
        <p:txBody>
          <a:bodyPr lIns="90000" tIns="45720" rIns="91440" bIns="45720" anchor="t">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1200"/>
              </a:spcBef>
              <a:buClr>
                <a:srgbClr val="000000"/>
              </a:buClr>
            </a:pPr>
            <a:r>
              <a:rPr lang="fr-CA" sz="2000" spc="-1">
                <a:solidFill>
                  <a:schemeClr val="dk1"/>
                </a:solidFill>
              </a:rPr>
              <a:t>Les travaux portant sur les constituantes neurologiques de l’apprentissage démontrent l’existence de </a:t>
            </a:r>
            <a:r>
              <a:rPr lang="fr-CA" sz="2000" b="1" spc="-1">
                <a:solidFill>
                  <a:schemeClr val="dk1"/>
                </a:solidFill>
              </a:rPr>
              <a:t>trois zones du cerveau</a:t>
            </a:r>
            <a:r>
              <a:rPr lang="fr-CA" sz="2000" spc="-1">
                <a:solidFill>
                  <a:schemeClr val="dk1"/>
                </a:solidFill>
              </a:rPr>
              <a:t> étroitement impliquées dans les </a:t>
            </a:r>
            <a:r>
              <a:rPr lang="fr-CA" sz="2000" b="1" spc="-1">
                <a:solidFill>
                  <a:schemeClr val="dk1"/>
                </a:solidFill>
              </a:rPr>
              <a:t>processus d’apprentissage </a:t>
            </a:r>
            <a:r>
              <a:rPr lang="fr-CA" sz="2000" spc="-1">
                <a:solidFill>
                  <a:schemeClr val="dk1"/>
                </a:solidFill>
              </a:rPr>
              <a:t>: </a:t>
            </a:r>
            <a:endParaRPr lang="fr-FR" sz="2000" spc="-1">
              <a:solidFill>
                <a:srgbClr val="000000"/>
              </a:solidFill>
            </a:endParaRPr>
          </a:p>
          <a:p>
            <a:pPr marL="270000" indent="-270000">
              <a:lnSpc>
                <a:spcPct val="120000"/>
              </a:lnSpc>
              <a:spcBef>
                <a:spcPts val="1200"/>
              </a:spcBef>
              <a:buClr>
                <a:srgbClr val="BD00C1"/>
              </a:buClr>
              <a:buFont typeface="Wingdings" pitchFamily="2" charset="2"/>
              <a:buChar char="§"/>
            </a:pPr>
            <a:r>
              <a:rPr lang="en-US" sz="2000" spc="-1">
                <a:solidFill>
                  <a:srgbClr val="BD00C1"/>
                </a:solidFill>
              </a:rPr>
              <a:t>S</a:t>
            </a:r>
            <a:r>
              <a:rPr lang="fr-CA" sz="2000" spc="-1">
                <a:solidFill>
                  <a:srgbClr val="BD00C1"/>
                </a:solidFill>
              </a:rPr>
              <a:t>ystème </a:t>
            </a:r>
            <a:r>
              <a:rPr lang="fr-CA" sz="2000" b="1" spc="-1">
                <a:solidFill>
                  <a:srgbClr val="BD00C1"/>
                </a:solidFill>
              </a:rPr>
              <a:t>DE RECONNAISSANCE : </a:t>
            </a:r>
            <a:r>
              <a:rPr lang="fr-CA" sz="2000" spc="-1">
                <a:solidFill>
                  <a:srgbClr val="BD00C1"/>
                </a:solidFill>
              </a:rPr>
              <a:t>identifier les éléments importants.</a:t>
            </a:r>
            <a:endParaRPr lang="fr-FR" sz="2000" spc="-1">
              <a:solidFill>
                <a:srgbClr val="000000"/>
              </a:solidFill>
            </a:endParaRPr>
          </a:p>
          <a:p>
            <a:pPr marL="270000" indent="-270000">
              <a:lnSpc>
                <a:spcPct val="120000"/>
              </a:lnSpc>
              <a:spcBef>
                <a:spcPts val="1200"/>
              </a:spcBef>
              <a:buClr>
                <a:srgbClr val="177FCC"/>
              </a:buClr>
              <a:buFont typeface="Wingdings" pitchFamily="2" charset="2"/>
              <a:buChar char="§"/>
            </a:pPr>
            <a:r>
              <a:rPr lang="en-US" sz="2000" spc="-1">
                <a:solidFill>
                  <a:srgbClr val="177FCC"/>
                </a:solidFill>
              </a:rPr>
              <a:t>S</a:t>
            </a:r>
            <a:r>
              <a:rPr lang="fr-CA" sz="2000" spc="-1">
                <a:solidFill>
                  <a:srgbClr val="177FCC"/>
                </a:solidFill>
              </a:rPr>
              <a:t>ystème </a:t>
            </a:r>
            <a:r>
              <a:rPr lang="fr-CA" sz="2000" b="1" spc="-1">
                <a:solidFill>
                  <a:srgbClr val="177FCC"/>
                </a:solidFill>
              </a:rPr>
              <a:t>STRATÉGIQUE : </a:t>
            </a:r>
            <a:r>
              <a:rPr lang="fr-CA" sz="2000" spc="-1">
                <a:solidFill>
                  <a:srgbClr val="177FCC"/>
                </a:solidFill>
              </a:rPr>
              <a:t>générer la planification.</a:t>
            </a:r>
            <a:endParaRPr lang="fr-FR" sz="2000" spc="-1">
              <a:solidFill>
                <a:srgbClr val="000000"/>
              </a:solidFill>
            </a:endParaRPr>
          </a:p>
          <a:p>
            <a:pPr marL="270000" indent="-270000">
              <a:lnSpc>
                <a:spcPct val="120000"/>
              </a:lnSpc>
              <a:spcBef>
                <a:spcPts val="1200"/>
              </a:spcBef>
              <a:buClr>
                <a:srgbClr val="21B884"/>
              </a:buClr>
              <a:buFont typeface="Wingdings" pitchFamily="2" charset="2"/>
              <a:buChar char="§"/>
            </a:pPr>
            <a:r>
              <a:rPr lang="en-US" sz="2000" spc="-1">
                <a:solidFill>
                  <a:srgbClr val="21B884"/>
                </a:solidFill>
              </a:rPr>
              <a:t>S</a:t>
            </a:r>
            <a:r>
              <a:rPr lang="fr-CA" sz="2000" spc="-1">
                <a:solidFill>
                  <a:srgbClr val="21B884"/>
                </a:solidFill>
              </a:rPr>
              <a:t>ystème </a:t>
            </a:r>
            <a:r>
              <a:rPr lang="fr-CA" sz="2000" b="1" spc="-1">
                <a:solidFill>
                  <a:srgbClr val="21B884"/>
                </a:solidFill>
              </a:rPr>
              <a:t>AFFECTIF : </a:t>
            </a:r>
            <a:r>
              <a:rPr lang="fr-CA" sz="2000" spc="-1">
                <a:solidFill>
                  <a:srgbClr val="21B884"/>
                </a:solidFill>
              </a:rPr>
              <a:t>créer la motivation.</a:t>
            </a:r>
            <a:endParaRPr lang="fr-FR" sz="2000" spc="-1">
              <a:solidFill>
                <a:srgbClr val="000000"/>
              </a:solidFill>
            </a:endParaRPr>
          </a:p>
          <a:p>
            <a:pPr>
              <a:lnSpc>
                <a:spcPct val="120000"/>
              </a:lnSpc>
              <a:spcBef>
                <a:spcPts val="1200"/>
              </a:spcBef>
              <a:tabLst>
                <a:tab pos="0" algn="l"/>
              </a:tabLst>
            </a:pPr>
            <a:endParaRPr lang="fr-FR" sz="2000" spc="-1">
              <a:solidFill>
                <a:srgbClr val="000000"/>
              </a:solidFill>
            </a:endParaRPr>
          </a:p>
        </p:txBody>
      </p:sp>
      <p:pic>
        <p:nvPicPr>
          <p:cNvPr id="11" name="Image 10">
            <a:extLst>
              <a:ext uri="{FF2B5EF4-FFF2-40B4-BE49-F238E27FC236}">
                <a16:creationId xmlns:a16="http://schemas.microsoft.com/office/drawing/2014/main" id="{81E634F8-990B-5D6C-838E-73F167097FD2}"/>
              </a:ext>
            </a:extLst>
          </p:cNvPr>
          <p:cNvPicPr/>
          <p:nvPr/>
        </p:nvPicPr>
        <p:blipFill>
          <a:blip r:embed="rId2" cstate="print">
            <a:extLst>
              <a:ext uri="{28A0092B-C50C-407E-A947-70E740481C1C}">
                <a14:useLocalDpi xmlns:a14="http://schemas.microsoft.com/office/drawing/2010/main"/>
              </a:ext>
            </a:extLst>
          </a:blip>
          <a:stretch/>
        </p:blipFill>
        <p:spPr>
          <a:xfrm>
            <a:off x="2102267" y="4223556"/>
            <a:ext cx="1496160" cy="1292040"/>
          </a:xfrm>
          <a:prstGeom prst="rect">
            <a:avLst/>
          </a:prstGeom>
          <a:ln w="0">
            <a:noFill/>
          </a:ln>
          <a:effectLst>
            <a:outerShdw blurRad="50760" dist="37674" dir="2700000" algn="tl" rotWithShape="0">
              <a:srgbClr val="000000">
                <a:alpha val="23000"/>
              </a:srgbClr>
            </a:outerShdw>
          </a:effectLst>
        </p:spPr>
      </p:pic>
      <p:pic>
        <p:nvPicPr>
          <p:cNvPr id="15" name="Image 14">
            <a:extLst>
              <a:ext uri="{FF2B5EF4-FFF2-40B4-BE49-F238E27FC236}">
                <a16:creationId xmlns:a16="http://schemas.microsoft.com/office/drawing/2014/main" id="{23B61CAC-0207-C048-53D9-9605A8FA9F69}"/>
              </a:ext>
            </a:extLst>
          </p:cNvPr>
          <p:cNvPicPr/>
          <p:nvPr/>
        </p:nvPicPr>
        <p:blipFill>
          <a:blip r:embed="rId3" cstate="print">
            <a:extLst>
              <a:ext uri="{28A0092B-C50C-407E-A947-70E740481C1C}">
                <a14:useLocalDpi xmlns:a14="http://schemas.microsoft.com/office/drawing/2010/main"/>
              </a:ext>
            </a:extLst>
          </a:blip>
          <a:stretch/>
        </p:blipFill>
        <p:spPr>
          <a:xfrm>
            <a:off x="4541819" y="4223556"/>
            <a:ext cx="1496160" cy="1292040"/>
          </a:xfrm>
          <a:prstGeom prst="rect">
            <a:avLst/>
          </a:prstGeom>
          <a:ln w="0">
            <a:noFill/>
          </a:ln>
          <a:effectLst>
            <a:outerShdw blurRad="50760" dist="37674" dir="2700000" algn="tl" rotWithShape="0">
              <a:srgbClr val="000000">
                <a:alpha val="23000"/>
              </a:srgbClr>
            </a:outerShdw>
          </a:effectLst>
        </p:spPr>
      </p:pic>
      <p:pic>
        <p:nvPicPr>
          <p:cNvPr id="16" name="Image 15">
            <a:extLst>
              <a:ext uri="{FF2B5EF4-FFF2-40B4-BE49-F238E27FC236}">
                <a16:creationId xmlns:a16="http://schemas.microsoft.com/office/drawing/2014/main" id="{9A914DF7-D157-435D-1020-02F1703552B5}"/>
              </a:ext>
            </a:extLst>
          </p:cNvPr>
          <p:cNvPicPr/>
          <p:nvPr/>
        </p:nvPicPr>
        <p:blipFill>
          <a:blip r:embed="rId4" cstate="print">
            <a:extLst>
              <a:ext uri="{28A0092B-C50C-407E-A947-70E740481C1C}">
                <a14:useLocalDpi xmlns:a14="http://schemas.microsoft.com/office/drawing/2010/main"/>
              </a:ext>
            </a:extLst>
          </a:blip>
          <a:stretch/>
        </p:blipFill>
        <p:spPr>
          <a:xfrm>
            <a:off x="6981370" y="4223556"/>
            <a:ext cx="1496160" cy="1292040"/>
          </a:xfrm>
          <a:prstGeom prst="rect">
            <a:avLst/>
          </a:prstGeom>
          <a:ln w="0">
            <a:noFill/>
          </a:ln>
          <a:effectLst>
            <a:outerShdw blurRad="50760" dist="37674" dir="2700000" algn="tl" rotWithShape="0">
              <a:srgbClr val="000000">
                <a:alpha val="23000"/>
              </a:srgbClr>
            </a:outerShdw>
          </a:effectLst>
        </p:spPr>
      </p:pic>
      <p:sp>
        <p:nvSpPr>
          <p:cNvPr id="17" name="ZoneTexte 16">
            <a:extLst>
              <a:ext uri="{FF2B5EF4-FFF2-40B4-BE49-F238E27FC236}">
                <a16:creationId xmlns:a16="http://schemas.microsoft.com/office/drawing/2014/main" id="{806009AF-4A73-2592-43C2-AC17CC0637F0}"/>
              </a:ext>
            </a:extLst>
          </p:cNvPr>
          <p:cNvSpPr txBox="1"/>
          <p:nvPr/>
        </p:nvSpPr>
        <p:spPr>
          <a:xfrm>
            <a:off x="9153160" y="5067261"/>
            <a:ext cx="2700000" cy="692640"/>
          </a:xfrm>
          <a:prstGeom prst="rect">
            <a:avLst/>
          </a:prstGeom>
          <a:noFill/>
          <a:ln w="0">
            <a:noFill/>
          </a:ln>
        </p:spPr>
        <p:txBody>
          <a:bodyPr lIns="90000" tIns="45000" rIns="90000" bIns="45000" anchor="t">
            <a:noAutofit/>
          </a:bodyPr>
          <a:lstStyle/>
          <a:p>
            <a:r>
              <a:rPr lang="fr-FR" sz="1050" b="0" strike="noStrike" spc="-1">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Source : CAST(2018) https://www.cast.org/</a:t>
            </a:r>
          </a:p>
        </p:txBody>
      </p:sp>
    </p:spTree>
    <p:extLst>
      <p:ext uri="{BB962C8B-B14F-4D97-AF65-F5344CB8AC3E}">
        <p14:creationId xmlns:p14="http://schemas.microsoft.com/office/powerpoint/2010/main" val="5169726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7F32989D-3763-B287-72DB-BD106466C241}"/>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DF5DDA74-EF4E-5605-C857-BC38C93E004D}"/>
              </a:ext>
            </a:extLst>
          </p:cNvPr>
          <p:cNvSpPr>
            <a:spLocks noGrp="1"/>
          </p:cNvSpPr>
          <p:nvPr>
            <p:ph type="sldNum" sz="quarter" idx="12"/>
          </p:nvPr>
        </p:nvSpPr>
        <p:spPr/>
        <p:txBody>
          <a:bodyPr/>
          <a:lstStyle/>
          <a:p>
            <a:fld id="{055BF32D-CF4B-1B43-8AA7-7C8BB1DDF0EC}" type="slidenum">
              <a:rPr lang="fr-FR" smtClean="0"/>
              <a:pPr/>
              <a:t>11</a:t>
            </a:fld>
            <a:endParaRPr lang="fr-FR" dirty="0"/>
          </a:p>
        </p:txBody>
      </p:sp>
      <p:sp>
        <p:nvSpPr>
          <p:cNvPr id="4" name="Espace réservé du contenu vertical 3">
            <a:extLst>
              <a:ext uri="{FF2B5EF4-FFF2-40B4-BE49-F238E27FC236}">
                <a16:creationId xmlns:a16="http://schemas.microsoft.com/office/drawing/2014/main" id="{B2AA9FAA-2C10-713B-CC13-4BDE129C453D}"/>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4</a:t>
            </a:r>
          </a:p>
          <a:p>
            <a:endParaRPr lang="fr-FR"/>
          </a:p>
        </p:txBody>
      </p:sp>
      <p:sp>
        <p:nvSpPr>
          <p:cNvPr id="5" name="Espace réservé du texte 4">
            <a:extLst>
              <a:ext uri="{FF2B5EF4-FFF2-40B4-BE49-F238E27FC236}">
                <a16:creationId xmlns:a16="http://schemas.microsoft.com/office/drawing/2014/main" id="{941A4740-CA0C-0270-BC48-4F9BC85A6758}"/>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Lignes directrices </a:t>
            </a:r>
            <a:endParaRPr lang="fr-FR"/>
          </a:p>
        </p:txBody>
      </p:sp>
      <p:sp>
        <p:nvSpPr>
          <p:cNvPr id="8" name="PlaceHolder 1">
            <a:extLst>
              <a:ext uri="{FF2B5EF4-FFF2-40B4-BE49-F238E27FC236}">
                <a16:creationId xmlns:a16="http://schemas.microsoft.com/office/drawing/2014/main" id="{617AAAB4-E971-5B2E-BE49-7977CA107C0C}"/>
              </a:ext>
            </a:extLst>
          </p:cNvPr>
          <p:cNvSpPr txBox="1">
            <a:spLocks/>
          </p:cNvSpPr>
          <p:nvPr/>
        </p:nvSpPr>
        <p:spPr>
          <a:xfrm>
            <a:off x="1752480" y="1267776"/>
            <a:ext cx="9147168" cy="3601800"/>
          </a:xfrm>
          <a:prstGeom prst="rect">
            <a:avLst/>
          </a:prstGeom>
          <a:noFill/>
          <a:ln w="0">
            <a:noFill/>
          </a:ln>
        </p:spPr>
        <p:txBody>
          <a:bodyPr lIns="91440" tIns="45720" rIns="91440" bIns="45720" anchor="t">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600"/>
              </a:spcBef>
              <a:spcAft>
                <a:spcPts val="1200"/>
              </a:spcAft>
              <a:buClr>
                <a:srgbClr val="000000"/>
              </a:buClr>
            </a:pPr>
            <a:r>
              <a:rPr lang="fr-CA" sz="2000" spc="-1">
                <a:solidFill>
                  <a:schemeClr val="dk1"/>
                </a:solidFill>
              </a:rPr>
              <a:t>Les lignes directrices ont été élaborées sous les trois principes fondamentaux de la CUA et ont pour but de rendre l’application </a:t>
            </a:r>
            <a:br>
              <a:rPr lang="fr-CA" sz="2000" spc="-1">
                <a:solidFill>
                  <a:schemeClr val="dk1"/>
                </a:solidFill>
              </a:rPr>
            </a:br>
            <a:r>
              <a:rPr lang="fr-CA" sz="2000" spc="-1">
                <a:solidFill>
                  <a:schemeClr val="dk1"/>
                </a:solidFill>
              </a:rPr>
              <a:t>de ces principes plus concrète :</a:t>
            </a:r>
          </a:p>
          <a:p>
            <a:pPr marL="457200" indent="-457200">
              <a:lnSpc>
                <a:spcPct val="120000"/>
              </a:lnSpc>
              <a:spcBef>
                <a:spcPts val="0"/>
              </a:spcBef>
              <a:buClr>
                <a:srgbClr val="FFC000"/>
              </a:buClr>
              <a:buFont typeface="+mj-lt"/>
              <a:buAutoNum type="arabicPeriod"/>
            </a:pPr>
            <a:r>
              <a:rPr lang="fr-CA" sz="2000" b="1" spc="-1">
                <a:solidFill>
                  <a:schemeClr val="dk1"/>
                </a:solidFill>
              </a:rPr>
              <a:t>Réseaux de reconnaissance :</a:t>
            </a:r>
            <a:r>
              <a:rPr lang="fr-CA" sz="2000" spc="-1">
                <a:solidFill>
                  <a:schemeClr val="dk1"/>
                </a:solidFill>
              </a:rPr>
              <a:t> offrir plusieurs moyens </a:t>
            </a:r>
            <a:br>
              <a:rPr lang="fr-CA" sz="2000" spc="-1">
                <a:solidFill>
                  <a:schemeClr val="dk1"/>
                </a:solidFill>
              </a:rPr>
            </a:br>
            <a:r>
              <a:rPr lang="fr-CA" sz="2000" spc="-1">
                <a:solidFill>
                  <a:schemeClr val="dk1"/>
                </a:solidFill>
              </a:rPr>
              <a:t>de </a:t>
            </a:r>
            <a:r>
              <a:rPr lang="fr-CA" sz="2000" b="1" spc="-1">
                <a:solidFill>
                  <a:srgbClr val="0070C0"/>
                </a:solidFill>
              </a:rPr>
              <a:t>représentation (Quoi)</a:t>
            </a:r>
            <a:r>
              <a:rPr lang="fr-CA" sz="2000" spc="-1">
                <a:solidFill>
                  <a:schemeClr val="dk1"/>
                </a:solidFill>
              </a:rPr>
              <a:t>.</a:t>
            </a:r>
          </a:p>
          <a:p>
            <a:pPr marL="457200" indent="-457200">
              <a:lnSpc>
                <a:spcPct val="120000"/>
              </a:lnSpc>
              <a:spcBef>
                <a:spcPts val="0"/>
              </a:spcBef>
              <a:buClr>
                <a:srgbClr val="FFC000"/>
              </a:buClr>
              <a:buFont typeface="+mj-lt"/>
              <a:buAutoNum type="arabicPeriod"/>
            </a:pPr>
            <a:r>
              <a:rPr lang="fr-CA" sz="2000" b="1" spc="-1">
                <a:solidFill>
                  <a:schemeClr val="dk1"/>
                </a:solidFill>
              </a:rPr>
              <a:t>Réseaux stratégiques :</a:t>
            </a:r>
            <a:r>
              <a:rPr lang="fr-CA" sz="2000" spc="-1">
                <a:solidFill>
                  <a:schemeClr val="dk1"/>
                </a:solidFill>
              </a:rPr>
              <a:t> offrir plusieurs moyens d’action </a:t>
            </a:r>
            <a:br>
              <a:rPr lang="fr-CA" sz="2000" spc="-1">
                <a:solidFill>
                  <a:schemeClr val="dk1"/>
                </a:solidFill>
              </a:rPr>
            </a:br>
            <a:r>
              <a:rPr lang="fr-CA" sz="2000" spc="-1">
                <a:solidFill>
                  <a:schemeClr val="dk1"/>
                </a:solidFill>
              </a:rPr>
              <a:t>et d’</a:t>
            </a:r>
            <a:r>
              <a:rPr lang="fr-CA" sz="2000" b="1" spc="-1">
                <a:solidFill>
                  <a:srgbClr val="0070C0"/>
                </a:solidFill>
              </a:rPr>
              <a:t>expression (Comment)</a:t>
            </a:r>
            <a:r>
              <a:rPr lang="fr-CA" sz="2000" spc="-1">
                <a:solidFill>
                  <a:schemeClr val="dk1"/>
                </a:solidFill>
              </a:rPr>
              <a:t>.</a:t>
            </a:r>
          </a:p>
          <a:p>
            <a:pPr marL="457200" indent="-457200">
              <a:lnSpc>
                <a:spcPct val="120000"/>
              </a:lnSpc>
              <a:spcBef>
                <a:spcPts val="0"/>
              </a:spcBef>
              <a:buClr>
                <a:srgbClr val="FFC000"/>
              </a:buClr>
              <a:buFont typeface="+mj-lt"/>
              <a:buAutoNum type="arabicPeriod"/>
            </a:pPr>
            <a:r>
              <a:rPr lang="fr-CA" sz="2000" b="1" spc="-1">
                <a:solidFill>
                  <a:schemeClr val="dk1"/>
                </a:solidFill>
              </a:rPr>
              <a:t>Réseaux affectifs :</a:t>
            </a:r>
            <a:r>
              <a:rPr lang="fr-CA" sz="2000" spc="-1">
                <a:solidFill>
                  <a:schemeClr val="dk1"/>
                </a:solidFill>
              </a:rPr>
              <a:t> offrir plusieurs moyens d’</a:t>
            </a:r>
            <a:r>
              <a:rPr lang="fr-CA" sz="2000" b="1" spc="-1">
                <a:solidFill>
                  <a:srgbClr val="0070C0"/>
                </a:solidFill>
              </a:rPr>
              <a:t>engagement (Pourquoi)</a:t>
            </a:r>
            <a:r>
              <a:rPr lang="fr-CA" sz="2000" spc="-1">
                <a:solidFill>
                  <a:schemeClr val="dk1"/>
                </a:solidFill>
              </a:rPr>
              <a:t>.</a:t>
            </a:r>
          </a:p>
          <a:p>
            <a:pPr>
              <a:lnSpc>
                <a:spcPct val="120000"/>
              </a:lnSpc>
              <a:spcBef>
                <a:spcPts val="1200"/>
              </a:spcBef>
              <a:buClr>
                <a:srgbClr val="000000"/>
              </a:buClr>
            </a:pPr>
            <a:r>
              <a:rPr lang="fr-CA" sz="2000" spc="-1">
                <a:solidFill>
                  <a:schemeClr val="dk1"/>
                </a:solidFill>
              </a:rPr>
              <a:t>Les lignes directrices de la CUA </a:t>
            </a:r>
            <a:r>
              <a:rPr lang="fr-CA" sz="2000" u="sng" spc="-1">
                <a:solidFill>
                  <a:schemeClr val="dk1"/>
                </a:solidFill>
              </a:rPr>
              <a:t>ne sont pas des solutions</a:t>
            </a:r>
            <a:r>
              <a:rPr lang="fr-CA" sz="2000" spc="-1">
                <a:solidFill>
                  <a:schemeClr val="dk1"/>
                </a:solidFill>
              </a:rPr>
              <a:t>, mais plutôt </a:t>
            </a:r>
            <a:br>
              <a:rPr lang="fr-CA" sz="2000" spc="-1">
                <a:solidFill>
                  <a:schemeClr val="dk1"/>
                </a:solidFill>
              </a:rPr>
            </a:br>
            <a:r>
              <a:rPr lang="fr-CA" sz="2000" spc="-1">
                <a:solidFill>
                  <a:schemeClr val="dk1"/>
                </a:solidFill>
              </a:rPr>
              <a:t>des stratégies pouvant aider à surmonter les obstacles inhérents </a:t>
            </a:r>
            <a:br>
              <a:rPr lang="fr-CA" sz="2000" spc="-1">
                <a:solidFill>
                  <a:schemeClr val="dk1"/>
                </a:solidFill>
              </a:rPr>
            </a:br>
            <a:r>
              <a:rPr lang="fr-CA" sz="2000" spc="-1">
                <a:solidFill>
                  <a:schemeClr val="dk1"/>
                </a:solidFill>
              </a:rPr>
              <a:t>à la plupart des programmes actuels.</a:t>
            </a:r>
          </a:p>
        </p:txBody>
      </p:sp>
    </p:spTree>
    <p:extLst>
      <p:ext uri="{BB962C8B-B14F-4D97-AF65-F5344CB8AC3E}">
        <p14:creationId xmlns:p14="http://schemas.microsoft.com/office/powerpoint/2010/main" val="34167640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7F32989D-3763-B287-72DB-BD106466C241}"/>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DF5DDA74-EF4E-5605-C857-BC38C93E004D}"/>
              </a:ext>
            </a:extLst>
          </p:cNvPr>
          <p:cNvSpPr>
            <a:spLocks noGrp="1"/>
          </p:cNvSpPr>
          <p:nvPr>
            <p:ph type="sldNum" sz="quarter" idx="12"/>
          </p:nvPr>
        </p:nvSpPr>
        <p:spPr/>
        <p:txBody>
          <a:bodyPr/>
          <a:lstStyle/>
          <a:p>
            <a:fld id="{055BF32D-CF4B-1B43-8AA7-7C8BB1DDF0EC}" type="slidenum">
              <a:rPr lang="fr-FR" smtClean="0"/>
              <a:pPr/>
              <a:t>12</a:t>
            </a:fld>
            <a:endParaRPr lang="fr-FR" dirty="0"/>
          </a:p>
        </p:txBody>
      </p:sp>
      <p:sp>
        <p:nvSpPr>
          <p:cNvPr id="4" name="Espace réservé du contenu vertical 3">
            <a:extLst>
              <a:ext uri="{FF2B5EF4-FFF2-40B4-BE49-F238E27FC236}">
                <a16:creationId xmlns:a16="http://schemas.microsoft.com/office/drawing/2014/main" id="{B2AA9FAA-2C10-713B-CC13-4BDE129C453D}"/>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4</a:t>
            </a:r>
          </a:p>
          <a:p>
            <a:endParaRPr lang="fr-FR"/>
          </a:p>
        </p:txBody>
      </p:sp>
      <p:sp>
        <p:nvSpPr>
          <p:cNvPr id="5" name="Espace réservé du texte 4">
            <a:extLst>
              <a:ext uri="{FF2B5EF4-FFF2-40B4-BE49-F238E27FC236}">
                <a16:creationId xmlns:a16="http://schemas.microsoft.com/office/drawing/2014/main" id="{941A4740-CA0C-0270-BC48-4F9BC85A6758}"/>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Lignes directrices </a:t>
            </a:r>
            <a:endParaRPr lang="fr-FR"/>
          </a:p>
        </p:txBody>
      </p:sp>
      <p:pic>
        <p:nvPicPr>
          <p:cNvPr id="6" name="Image 4">
            <a:extLst>
              <a:ext uri="{FF2B5EF4-FFF2-40B4-BE49-F238E27FC236}">
                <a16:creationId xmlns:a16="http://schemas.microsoft.com/office/drawing/2014/main" id="{6116AC87-9EA5-1CEC-2B65-4FFA066A53DA}"/>
              </a:ext>
            </a:extLst>
          </p:cNvPr>
          <p:cNvPicPr/>
          <p:nvPr/>
        </p:nvPicPr>
        <p:blipFill>
          <a:blip r:embed="rId2"/>
          <a:stretch/>
        </p:blipFill>
        <p:spPr>
          <a:xfrm>
            <a:off x="2535658" y="734079"/>
            <a:ext cx="7120684" cy="5502199"/>
          </a:xfrm>
          <a:prstGeom prst="rect">
            <a:avLst/>
          </a:prstGeom>
          <a:ln w="0">
            <a:noFill/>
          </a:ln>
        </p:spPr>
      </p:pic>
    </p:spTree>
    <p:extLst>
      <p:ext uri="{BB962C8B-B14F-4D97-AF65-F5344CB8AC3E}">
        <p14:creationId xmlns:p14="http://schemas.microsoft.com/office/powerpoint/2010/main" val="13208252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7F32989D-3763-B287-72DB-BD106466C241}"/>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DF5DDA74-EF4E-5605-C857-BC38C93E004D}"/>
              </a:ext>
            </a:extLst>
          </p:cNvPr>
          <p:cNvSpPr>
            <a:spLocks noGrp="1"/>
          </p:cNvSpPr>
          <p:nvPr>
            <p:ph type="sldNum" sz="quarter" idx="12"/>
          </p:nvPr>
        </p:nvSpPr>
        <p:spPr/>
        <p:txBody>
          <a:bodyPr/>
          <a:lstStyle/>
          <a:p>
            <a:fld id="{055BF32D-CF4B-1B43-8AA7-7C8BB1DDF0EC}" type="slidenum">
              <a:rPr lang="fr-FR" smtClean="0"/>
              <a:pPr/>
              <a:t>13</a:t>
            </a:fld>
            <a:endParaRPr lang="fr-FR" dirty="0"/>
          </a:p>
        </p:txBody>
      </p:sp>
      <p:sp>
        <p:nvSpPr>
          <p:cNvPr id="4" name="Espace réservé du contenu vertical 3">
            <a:extLst>
              <a:ext uri="{FF2B5EF4-FFF2-40B4-BE49-F238E27FC236}">
                <a16:creationId xmlns:a16="http://schemas.microsoft.com/office/drawing/2014/main" id="{B2AA9FAA-2C10-713B-CC13-4BDE129C453D}"/>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4</a:t>
            </a:r>
          </a:p>
          <a:p>
            <a:endParaRPr lang="fr-FR"/>
          </a:p>
        </p:txBody>
      </p:sp>
      <p:sp>
        <p:nvSpPr>
          <p:cNvPr id="5" name="Espace réservé du texte 4">
            <a:extLst>
              <a:ext uri="{FF2B5EF4-FFF2-40B4-BE49-F238E27FC236}">
                <a16:creationId xmlns:a16="http://schemas.microsoft.com/office/drawing/2014/main" id="{941A4740-CA0C-0270-BC48-4F9BC85A6758}"/>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Principes</a:t>
            </a:r>
          </a:p>
        </p:txBody>
      </p:sp>
      <p:sp>
        <p:nvSpPr>
          <p:cNvPr id="7" name="ZoneTexte 6">
            <a:extLst>
              <a:ext uri="{FF2B5EF4-FFF2-40B4-BE49-F238E27FC236}">
                <a16:creationId xmlns:a16="http://schemas.microsoft.com/office/drawing/2014/main" id="{17CC170C-9596-6380-8A6E-2B9F57EC7D71}"/>
              </a:ext>
            </a:extLst>
          </p:cNvPr>
          <p:cNvSpPr txBox="1"/>
          <p:nvPr/>
        </p:nvSpPr>
        <p:spPr>
          <a:xfrm rot="852643">
            <a:off x="6807319" y="514714"/>
            <a:ext cx="1773846" cy="510778"/>
          </a:xfrm>
          <a:prstGeom prst="roundRect">
            <a:avLst/>
          </a:prstGeom>
          <a:solidFill>
            <a:schemeClr val="accent2"/>
          </a:solidFill>
          <a:effectLst>
            <a:outerShdw blurRad="50800" dist="38100" dir="2700000" algn="tl" rotWithShape="0">
              <a:prstClr val="black">
                <a:alpha val="40000"/>
              </a:prstClr>
            </a:outerShdw>
          </a:effectLst>
        </p:spPr>
        <p:txBody>
          <a:bodyPr wrap="square" rtlCol="0">
            <a:spAutoFit/>
          </a:bodyPr>
          <a:lstStyle/>
          <a:p>
            <a:pPr algn="ctr">
              <a:spcAft>
                <a:spcPts val="600"/>
              </a:spcAft>
            </a:pPr>
            <a:r>
              <a:rPr lang="fr-CA" sz="2400" b="1" dirty="0">
                <a:solidFill>
                  <a:srgbClr val="FF0000"/>
                </a:solidFill>
                <a:latin typeface="Noto Sans" panose="020B0502040504020204" pitchFamily="34" charset="0"/>
                <a:ea typeface="Noto Sans" panose="020B0502040504020204" pitchFamily="34" charset="0"/>
                <a:cs typeface="Noto Sans" panose="020B0502040504020204" pitchFamily="34" charset="0"/>
              </a:rPr>
              <a:t>CORRIGÉ</a:t>
            </a:r>
          </a:p>
        </p:txBody>
      </p:sp>
      <p:grpSp>
        <p:nvGrpSpPr>
          <p:cNvPr id="8" name="Grouper 35">
            <a:extLst>
              <a:ext uri="{FF2B5EF4-FFF2-40B4-BE49-F238E27FC236}">
                <a16:creationId xmlns:a16="http://schemas.microsoft.com/office/drawing/2014/main" id="{B2CDFE76-43C1-C9A2-6BC1-79E1FEA1217F}"/>
              </a:ext>
            </a:extLst>
          </p:cNvPr>
          <p:cNvGrpSpPr/>
          <p:nvPr/>
        </p:nvGrpSpPr>
        <p:grpSpPr>
          <a:xfrm>
            <a:off x="1995268" y="1495923"/>
            <a:ext cx="2601272" cy="3758400"/>
            <a:chOff x="866880" y="1822320"/>
            <a:chExt cx="3383280" cy="3758400"/>
          </a:xfrm>
        </p:grpSpPr>
        <p:sp>
          <p:nvSpPr>
            <p:cNvPr id="9" name="Rectangle 7">
              <a:extLst>
                <a:ext uri="{FF2B5EF4-FFF2-40B4-BE49-F238E27FC236}">
                  <a16:creationId xmlns:a16="http://schemas.microsoft.com/office/drawing/2014/main" id="{31566453-E1BA-7E1D-BB99-0BCB30F15FB6}"/>
                </a:ext>
              </a:extLst>
            </p:cNvPr>
            <p:cNvSpPr/>
            <p:nvPr/>
          </p:nvSpPr>
          <p:spPr>
            <a:xfrm>
              <a:off x="866880" y="1822320"/>
              <a:ext cx="3383280" cy="3758400"/>
            </a:xfrm>
            <a:prstGeom prst="rect">
              <a:avLst/>
            </a:prstGeom>
            <a:solidFill>
              <a:schemeClr val="bg1"/>
            </a:solidFill>
            <a:ln w="19050">
              <a:solidFill>
                <a:srgbClr val="BD00C1"/>
              </a:solid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914400">
                <a:lnSpc>
                  <a:spcPct val="100000"/>
                </a:lnSpc>
              </a:pPr>
              <a:endParaRPr lang="fr-FR" sz="1800" b="0" strike="noStrike" spc="-1">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0" name="Rectangle 8">
              <a:extLst>
                <a:ext uri="{FF2B5EF4-FFF2-40B4-BE49-F238E27FC236}">
                  <a16:creationId xmlns:a16="http://schemas.microsoft.com/office/drawing/2014/main" id="{4AFA4C74-21B1-1615-ABC2-FE6F0E432D77}"/>
                </a:ext>
              </a:extLst>
            </p:cNvPr>
            <p:cNvSpPr/>
            <p:nvPr/>
          </p:nvSpPr>
          <p:spPr>
            <a:xfrm>
              <a:off x="866880" y="4110120"/>
              <a:ext cx="3383280" cy="776880"/>
            </a:xfrm>
            <a:prstGeom prst="rect">
              <a:avLst/>
            </a:prstGeom>
            <a:solidFill>
              <a:srgbClr val="BD00C1">
                <a:alpha val="27000"/>
              </a:srgbClr>
            </a:solidFill>
            <a:ln>
              <a:no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914400">
                <a:lnSpc>
                  <a:spcPct val="100000"/>
                </a:lnSpc>
              </a:pPr>
              <a:endParaRPr lang="fr-FR" sz="1800" b="0" strike="noStrike" spc="-1">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1" name="Rectangle 9">
              <a:extLst>
                <a:ext uri="{FF2B5EF4-FFF2-40B4-BE49-F238E27FC236}">
                  <a16:creationId xmlns:a16="http://schemas.microsoft.com/office/drawing/2014/main" id="{814C4655-0363-8FDB-09D2-C30761D21740}"/>
                </a:ext>
              </a:extLst>
            </p:cNvPr>
            <p:cNvSpPr/>
            <p:nvPr/>
          </p:nvSpPr>
          <p:spPr>
            <a:xfrm>
              <a:off x="866880" y="1822320"/>
              <a:ext cx="3383280" cy="660240"/>
            </a:xfrm>
            <a:prstGeom prst="rect">
              <a:avLst/>
            </a:prstGeom>
            <a:solidFill>
              <a:srgbClr val="BD00C1"/>
            </a:solidFill>
            <a:ln>
              <a:no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914400">
                <a:lnSpc>
                  <a:spcPct val="100000"/>
                </a:lnSpc>
              </a:pPr>
              <a:endParaRPr lang="fr-FR" sz="1800" b="0" strike="noStrike" spc="-1">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12" name="Image 13" descr="cerveau_reconnaissance.png">
              <a:extLst>
                <a:ext uri="{FF2B5EF4-FFF2-40B4-BE49-F238E27FC236}">
                  <a16:creationId xmlns:a16="http://schemas.microsoft.com/office/drawing/2014/main" id="{7C0AC36C-39D5-DDBE-A189-99675E9325F8}"/>
                </a:ext>
              </a:extLst>
            </p:cNvPr>
            <p:cNvPicPr/>
            <p:nvPr/>
          </p:nvPicPr>
          <p:blipFill>
            <a:blip r:embed="rId2" cstate="print">
              <a:extLst>
                <a:ext uri="{28A0092B-C50C-407E-A947-70E740481C1C}">
                  <a14:useLocalDpi xmlns:a14="http://schemas.microsoft.com/office/drawing/2010/main"/>
                </a:ext>
              </a:extLst>
            </a:blip>
            <a:stretch/>
          </p:blipFill>
          <p:spPr>
            <a:xfrm>
              <a:off x="1838160" y="3068640"/>
              <a:ext cx="1440720" cy="924840"/>
            </a:xfrm>
            <a:prstGeom prst="rect">
              <a:avLst/>
            </a:prstGeom>
            <a:ln w="0">
              <a:noFill/>
            </a:ln>
            <a:effectLst>
              <a:outerShdw blurRad="50760" dist="37674" dir="2700000" algn="tl" rotWithShape="0">
                <a:srgbClr val="000000">
                  <a:alpha val="23000"/>
                </a:srgbClr>
              </a:outerShdw>
            </a:effectLst>
          </p:spPr>
        </p:pic>
        <p:sp>
          <p:nvSpPr>
            <p:cNvPr id="13" name="Sous-titre 2">
              <a:extLst>
                <a:ext uri="{FF2B5EF4-FFF2-40B4-BE49-F238E27FC236}">
                  <a16:creationId xmlns:a16="http://schemas.microsoft.com/office/drawing/2014/main" id="{117F376D-1478-A8CF-DC18-6973AF27DC43}"/>
                </a:ext>
              </a:extLst>
            </p:cNvPr>
            <p:cNvSpPr/>
            <p:nvPr/>
          </p:nvSpPr>
          <p:spPr>
            <a:xfrm>
              <a:off x="972360" y="1823760"/>
              <a:ext cx="3172320" cy="643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ctr" defTabSz="457200">
                <a:lnSpc>
                  <a:spcPct val="100000"/>
                </a:lnSpc>
                <a:spcBef>
                  <a:spcPts val="281"/>
                </a:spcBef>
                <a:tabLst>
                  <a:tab pos="0" algn="l"/>
                </a:tabLst>
              </a:pPr>
              <a:r>
                <a:rPr lang="fr-CA" sz="1400" b="1" strike="noStrike" spc="-1">
                  <a:solidFill>
                    <a:schemeClr val="lt1"/>
                  </a:solidFill>
                  <a:latin typeface="Noto Sans" panose="020B0502040504020204" pitchFamily="34" charset="0"/>
                  <a:ea typeface="Noto Sans" panose="020B0502040504020204" pitchFamily="34" charset="0"/>
                  <a:cs typeface="Noto Sans" panose="020B0502040504020204" pitchFamily="34" charset="0"/>
                </a:rPr>
                <a:t>SYSTÈME DE </a:t>
              </a:r>
              <a:br>
                <a:rPr sz="1400">
                  <a:latin typeface="Noto Sans" panose="020B0502040504020204" pitchFamily="34" charset="0"/>
                  <a:ea typeface="Noto Sans" panose="020B0502040504020204" pitchFamily="34" charset="0"/>
                  <a:cs typeface="Noto Sans" panose="020B0502040504020204" pitchFamily="34" charset="0"/>
                </a:rPr>
              </a:br>
              <a:r>
                <a:rPr lang="fr-CA" sz="1400" b="1" strike="noStrike" spc="-1">
                  <a:solidFill>
                    <a:schemeClr val="lt1"/>
                  </a:solidFill>
                  <a:latin typeface="Noto Sans" panose="020B0502040504020204" pitchFamily="34" charset="0"/>
                  <a:ea typeface="Noto Sans" panose="020B0502040504020204" pitchFamily="34" charset="0"/>
                  <a:cs typeface="Noto Sans" panose="020B0502040504020204" pitchFamily="34" charset="0"/>
                </a:rPr>
                <a:t>RECONNAISSANCE</a:t>
              </a:r>
              <a:endParaRPr lang="fr-FR" sz="1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4" name="Sous-titre 2">
              <a:extLst>
                <a:ext uri="{FF2B5EF4-FFF2-40B4-BE49-F238E27FC236}">
                  <a16:creationId xmlns:a16="http://schemas.microsoft.com/office/drawing/2014/main" id="{3BA74987-03AC-A36D-6A85-D917E438B71F}"/>
                </a:ext>
              </a:extLst>
            </p:cNvPr>
            <p:cNvSpPr/>
            <p:nvPr/>
          </p:nvSpPr>
          <p:spPr>
            <a:xfrm>
              <a:off x="972359" y="2516370"/>
              <a:ext cx="3172320" cy="643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457200">
                <a:lnSpc>
                  <a:spcPct val="100000"/>
                </a:lnSpc>
                <a:spcBef>
                  <a:spcPts val="281"/>
                </a:spcBef>
                <a:tabLst>
                  <a:tab pos="0" algn="l"/>
                </a:tabLst>
              </a:pPr>
              <a:r>
                <a:rPr lang="fr-CA" sz="14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Le « QUOI » </a:t>
              </a:r>
              <a:br>
                <a:rPr sz="1400">
                  <a:latin typeface="Noto Sans" panose="020B0502040504020204" pitchFamily="34" charset="0"/>
                  <a:ea typeface="Noto Sans" panose="020B0502040504020204" pitchFamily="34" charset="0"/>
                  <a:cs typeface="Noto Sans" panose="020B0502040504020204" pitchFamily="34" charset="0"/>
                </a:rPr>
              </a:br>
              <a:r>
                <a:rPr lang="fr-CA" sz="14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de l’apprentissage</a:t>
              </a:r>
              <a:endParaRPr lang="fr-FR" sz="1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5" name="Sous-titre 2">
              <a:extLst>
                <a:ext uri="{FF2B5EF4-FFF2-40B4-BE49-F238E27FC236}">
                  <a16:creationId xmlns:a16="http://schemas.microsoft.com/office/drawing/2014/main" id="{6CE1601C-DDB8-D36B-5132-8B0D1DD763B4}"/>
                </a:ext>
              </a:extLst>
            </p:cNvPr>
            <p:cNvSpPr/>
            <p:nvPr/>
          </p:nvSpPr>
          <p:spPr>
            <a:xfrm>
              <a:off x="972360" y="4064040"/>
              <a:ext cx="3172320" cy="861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457200">
                <a:lnSpc>
                  <a:spcPct val="100000"/>
                </a:lnSpc>
                <a:spcBef>
                  <a:spcPts val="221"/>
                </a:spcBef>
                <a:tabLst>
                  <a:tab pos="0" algn="l"/>
                </a:tabLst>
              </a:pPr>
              <a:r>
                <a:rPr lang="fr-CA" sz="11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Présenter l’</a:t>
              </a:r>
              <a:r>
                <a:rPr lang="fr-CA" sz="11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information </a:t>
              </a:r>
              <a:br>
                <a:rPr lang="fr-CA" sz="11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br>
              <a:r>
                <a:rPr lang="fr-CA" sz="11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et le </a:t>
              </a:r>
              <a:r>
                <a:rPr lang="fr-CA" sz="11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contenu</a:t>
              </a:r>
              <a:br>
                <a:rPr sz="1100">
                  <a:latin typeface="Noto Sans" panose="020B0502040504020204" pitchFamily="34" charset="0"/>
                  <a:ea typeface="Noto Sans" panose="020B0502040504020204" pitchFamily="34" charset="0"/>
                  <a:cs typeface="Noto Sans" panose="020B0502040504020204" pitchFamily="34" charset="0"/>
                </a:rPr>
              </a:br>
              <a:r>
                <a:rPr lang="fr-CA" sz="11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de </a:t>
              </a:r>
              <a:r>
                <a:rPr lang="fr-CA" sz="11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différentes manières</a:t>
              </a:r>
              <a:endParaRPr lang="fr-FR" sz="11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6" name="Sous-titre 2">
              <a:extLst>
                <a:ext uri="{FF2B5EF4-FFF2-40B4-BE49-F238E27FC236}">
                  <a16:creationId xmlns:a16="http://schemas.microsoft.com/office/drawing/2014/main" id="{171F1896-F3A4-55DB-6D1F-31ADF217253B}"/>
                </a:ext>
              </a:extLst>
            </p:cNvPr>
            <p:cNvSpPr/>
            <p:nvPr/>
          </p:nvSpPr>
          <p:spPr>
            <a:xfrm>
              <a:off x="866880" y="4888440"/>
              <a:ext cx="3383280" cy="692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457200">
                <a:lnSpc>
                  <a:spcPct val="100000"/>
                </a:lnSpc>
                <a:spcBef>
                  <a:spcPts val="221"/>
                </a:spcBef>
                <a:tabLst>
                  <a:tab pos="0" algn="l"/>
                </a:tabLst>
              </a:pPr>
              <a:r>
                <a:rPr lang="fr-CA" sz="1100" b="1" strike="noStrike" spc="-1">
                  <a:solidFill>
                    <a:srgbClr val="CC00CC"/>
                  </a:solidFill>
                  <a:latin typeface="Noto Sans" panose="020B0502040504020204" pitchFamily="34" charset="0"/>
                  <a:ea typeface="Noto Sans" panose="020B0502040504020204" pitchFamily="34" charset="0"/>
                  <a:cs typeface="Noto Sans" panose="020B0502040504020204" pitchFamily="34" charset="0"/>
                </a:rPr>
                <a:t>Différents moyens</a:t>
              </a:r>
              <a:br>
                <a:rPr sz="1100">
                  <a:latin typeface="Noto Sans" panose="020B0502040504020204" pitchFamily="34" charset="0"/>
                  <a:ea typeface="Noto Sans" panose="020B0502040504020204" pitchFamily="34" charset="0"/>
                  <a:cs typeface="Noto Sans" panose="020B0502040504020204" pitchFamily="34" charset="0"/>
                </a:rPr>
              </a:br>
              <a:r>
                <a:rPr lang="fr-CA" sz="1100" b="1" strike="noStrike" spc="-1">
                  <a:solidFill>
                    <a:srgbClr val="CC00CC"/>
                  </a:solidFill>
                  <a:latin typeface="Noto Sans" panose="020B0502040504020204" pitchFamily="34" charset="0"/>
                  <a:ea typeface="Noto Sans" panose="020B0502040504020204" pitchFamily="34" charset="0"/>
                  <a:cs typeface="Noto Sans" panose="020B0502040504020204" pitchFamily="34" charset="0"/>
                </a:rPr>
                <a:t>de représentation</a:t>
              </a:r>
              <a:endParaRPr lang="fr-FR" sz="11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grpSp>
      <p:grpSp>
        <p:nvGrpSpPr>
          <p:cNvPr id="17" name="Grouper 44">
            <a:extLst>
              <a:ext uri="{FF2B5EF4-FFF2-40B4-BE49-F238E27FC236}">
                <a16:creationId xmlns:a16="http://schemas.microsoft.com/office/drawing/2014/main" id="{9458FFFB-E7E6-2FE3-0FA6-76C4670E0A66}"/>
              </a:ext>
            </a:extLst>
          </p:cNvPr>
          <p:cNvGrpSpPr/>
          <p:nvPr/>
        </p:nvGrpSpPr>
        <p:grpSpPr>
          <a:xfrm>
            <a:off x="4903974" y="1495923"/>
            <a:ext cx="2782847" cy="3758400"/>
            <a:chOff x="4145760" y="1822320"/>
            <a:chExt cx="3619440" cy="3758400"/>
          </a:xfrm>
        </p:grpSpPr>
        <p:sp>
          <p:nvSpPr>
            <p:cNvPr id="18" name="Rectangle 16">
              <a:extLst>
                <a:ext uri="{FF2B5EF4-FFF2-40B4-BE49-F238E27FC236}">
                  <a16:creationId xmlns:a16="http://schemas.microsoft.com/office/drawing/2014/main" id="{D9C7039A-A8BF-AEDA-4DDA-8EB688BB8302}"/>
                </a:ext>
              </a:extLst>
            </p:cNvPr>
            <p:cNvSpPr/>
            <p:nvPr/>
          </p:nvSpPr>
          <p:spPr>
            <a:xfrm>
              <a:off x="4269600" y="1822320"/>
              <a:ext cx="3369960" cy="3758400"/>
            </a:xfrm>
            <a:prstGeom prst="rect">
              <a:avLst/>
            </a:prstGeom>
            <a:solidFill>
              <a:schemeClr val="bg1"/>
            </a:solidFill>
            <a:ln w="19050">
              <a:solidFill>
                <a:srgbClr val="177FCC"/>
              </a:solid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914400">
                <a:lnSpc>
                  <a:spcPct val="100000"/>
                </a:lnSpc>
              </a:pPr>
              <a:endParaRPr lang="fr-FR" sz="1800" b="0" strike="noStrike" spc="-1">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9" name="Rectangle 17">
              <a:extLst>
                <a:ext uri="{FF2B5EF4-FFF2-40B4-BE49-F238E27FC236}">
                  <a16:creationId xmlns:a16="http://schemas.microsoft.com/office/drawing/2014/main" id="{4462D7FE-C60E-9A6A-A0A3-7B0DACB81111}"/>
                </a:ext>
              </a:extLst>
            </p:cNvPr>
            <p:cNvSpPr/>
            <p:nvPr/>
          </p:nvSpPr>
          <p:spPr>
            <a:xfrm>
              <a:off x="4269600" y="4110120"/>
              <a:ext cx="3369960" cy="776880"/>
            </a:xfrm>
            <a:prstGeom prst="rect">
              <a:avLst/>
            </a:prstGeom>
            <a:solidFill>
              <a:srgbClr val="177FCC">
                <a:alpha val="27000"/>
              </a:srgbClr>
            </a:solidFill>
            <a:ln>
              <a:no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914400">
                <a:lnSpc>
                  <a:spcPct val="100000"/>
                </a:lnSpc>
              </a:pPr>
              <a:endParaRPr lang="fr-FR" sz="1800" b="0" strike="noStrike" spc="-1">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0" name="Rectangle 18">
              <a:extLst>
                <a:ext uri="{FF2B5EF4-FFF2-40B4-BE49-F238E27FC236}">
                  <a16:creationId xmlns:a16="http://schemas.microsoft.com/office/drawing/2014/main" id="{818F4866-7B5B-39F9-80F4-44A91BA66F8F}"/>
                </a:ext>
              </a:extLst>
            </p:cNvPr>
            <p:cNvSpPr/>
            <p:nvPr/>
          </p:nvSpPr>
          <p:spPr>
            <a:xfrm>
              <a:off x="4269600" y="1822320"/>
              <a:ext cx="3369960" cy="660240"/>
            </a:xfrm>
            <a:prstGeom prst="rect">
              <a:avLst/>
            </a:prstGeom>
            <a:solidFill>
              <a:srgbClr val="177FCC"/>
            </a:solidFill>
            <a:ln>
              <a:no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914400">
                <a:lnSpc>
                  <a:spcPct val="100000"/>
                </a:lnSpc>
              </a:pPr>
              <a:endParaRPr lang="fr-FR" sz="1800" b="0" strike="noStrike" spc="-1">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1" name="Sous-titre 2">
              <a:extLst>
                <a:ext uri="{FF2B5EF4-FFF2-40B4-BE49-F238E27FC236}">
                  <a16:creationId xmlns:a16="http://schemas.microsoft.com/office/drawing/2014/main" id="{33A7643A-03FE-C2BF-56FD-9F15228AA8E8}"/>
                </a:ext>
              </a:extLst>
            </p:cNvPr>
            <p:cNvSpPr/>
            <p:nvPr/>
          </p:nvSpPr>
          <p:spPr>
            <a:xfrm>
              <a:off x="4374720" y="1823760"/>
              <a:ext cx="3160080" cy="643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ctr" defTabSz="457200">
                <a:lnSpc>
                  <a:spcPct val="100000"/>
                </a:lnSpc>
                <a:spcBef>
                  <a:spcPts val="281"/>
                </a:spcBef>
                <a:tabLst>
                  <a:tab pos="0" algn="l"/>
                </a:tabLst>
              </a:pPr>
              <a:r>
                <a:rPr lang="fr-CA" sz="1400" b="1" strike="noStrike" spc="-1">
                  <a:solidFill>
                    <a:srgbClr val="FFFFFF"/>
                  </a:solidFill>
                  <a:latin typeface="Noto Sans" panose="020B0502040504020204" pitchFamily="34" charset="0"/>
                  <a:ea typeface="Noto Sans" panose="020B0502040504020204" pitchFamily="34" charset="0"/>
                  <a:cs typeface="Noto Sans" panose="020B0502040504020204" pitchFamily="34" charset="0"/>
                </a:rPr>
                <a:t>SYSTÈME </a:t>
              </a:r>
              <a:br>
                <a:rPr sz="1400">
                  <a:latin typeface="Noto Sans" panose="020B0502040504020204" pitchFamily="34" charset="0"/>
                  <a:ea typeface="Noto Sans" panose="020B0502040504020204" pitchFamily="34" charset="0"/>
                  <a:cs typeface="Noto Sans" panose="020B0502040504020204" pitchFamily="34" charset="0"/>
                </a:rPr>
              </a:br>
              <a:r>
                <a:rPr lang="fr-CA" sz="1400" b="1" strike="noStrike" spc="-1">
                  <a:solidFill>
                    <a:srgbClr val="FFFFFF"/>
                  </a:solidFill>
                  <a:latin typeface="Noto Sans" panose="020B0502040504020204" pitchFamily="34" charset="0"/>
                  <a:ea typeface="Noto Sans" panose="020B0502040504020204" pitchFamily="34" charset="0"/>
                  <a:cs typeface="Noto Sans" panose="020B0502040504020204" pitchFamily="34" charset="0"/>
                </a:rPr>
                <a:t>STRATÉGIQUE</a:t>
              </a:r>
              <a:endParaRPr lang="fr-FR" sz="1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2" name="Sous-titre 2">
              <a:extLst>
                <a:ext uri="{FF2B5EF4-FFF2-40B4-BE49-F238E27FC236}">
                  <a16:creationId xmlns:a16="http://schemas.microsoft.com/office/drawing/2014/main" id="{F49FE4BF-B3C3-E190-6971-A6164DD913E2}"/>
                </a:ext>
              </a:extLst>
            </p:cNvPr>
            <p:cNvSpPr/>
            <p:nvPr/>
          </p:nvSpPr>
          <p:spPr>
            <a:xfrm>
              <a:off x="4374719" y="2540125"/>
              <a:ext cx="3160080" cy="643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457200">
                <a:lnSpc>
                  <a:spcPct val="100000"/>
                </a:lnSpc>
                <a:spcBef>
                  <a:spcPts val="281"/>
                </a:spcBef>
                <a:tabLst>
                  <a:tab pos="0" algn="l"/>
                </a:tabLst>
              </a:pPr>
              <a:r>
                <a:rPr lang="fr-CA" sz="14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Le « COMMENT »</a:t>
              </a:r>
              <a:br>
                <a:rPr sz="1400">
                  <a:latin typeface="Noto Sans" panose="020B0502040504020204" pitchFamily="34" charset="0"/>
                  <a:ea typeface="Noto Sans" panose="020B0502040504020204" pitchFamily="34" charset="0"/>
                  <a:cs typeface="Noto Sans" panose="020B0502040504020204" pitchFamily="34" charset="0"/>
                </a:rPr>
              </a:br>
              <a:r>
                <a:rPr lang="fr-CA" sz="14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de l’apprentissage</a:t>
              </a:r>
              <a:endParaRPr lang="fr-FR" sz="1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23" name="Image 14" descr="cerveau_strategie.png">
              <a:extLst>
                <a:ext uri="{FF2B5EF4-FFF2-40B4-BE49-F238E27FC236}">
                  <a16:creationId xmlns:a16="http://schemas.microsoft.com/office/drawing/2014/main" id="{FE0F1DF0-3938-86D9-C602-D673183ABC85}"/>
                </a:ext>
              </a:extLst>
            </p:cNvPr>
            <p:cNvPicPr/>
            <p:nvPr/>
          </p:nvPicPr>
          <p:blipFill>
            <a:blip r:embed="rId3" cstate="print">
              <a:extLst>
                <a:ext uri="{28A0092B-C50C-407E-A947-70E740481C1C}">
                  <a14:useLocalDpi xmlns:a14="http://schemas.microsoft.com/office/drawing/2010/main"/>
                </a:ext>
              </a:extLst>
            </a:blip>
            <a:stretch/>
          </p:blipFill>
          <p:spPr>
            <a:xfrm>
              <a:off x="5237280" y="3068640"/>
              <a:ext cx="1434960" cy="924840"/>
            </a:xfrm>
            <a:prstGeom prst="rect">
              <a:avLst/>
            </a:prstGeom>
            <a:ln w="0">
              <a:noFill/>
            </a:ln>
            <a:effectLst>
              <a:outerShdw blurRad="50760" dist="37674" dir="2700000" algn="tl" rotWithShape="0">
                <a:srgbClr val="000000">
                  <a:alpha val="23000"/>
                </a:srgbClr>
              </a:outerShdw>
            </a:effectLst>
          </p:spPr>
        </p:pic>
        <p:sp>
          <p:nvSpPr>
            <p:cNvPr id="24" name="Sous-titre 2">
              <a:extLst>
                <a:ext uri="{FF2B5EF4-FFF2-40B4-BE49-F238E27FC236}">
                  <a16:creationId xmlns:a16="http://schemas.microsoft.com/office/drawing/2014/main" id="{B8377DC6-BE61-98A5-7073-49EFBF287A8B}"/>
                </a:ext>
              </a:extLst>
            </p:cNvPr>
            <p:cNvSpPr/>
            <p:nvPr/>
          </p:nvSpPr>
          <p:spPr>
            <a:xfrm>
              <a:off x="4269600" y="4064040"/>
              <a:ext cx="3369960" cy="861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457200">
                <a:lnSpc>
                  <a:spcPct val="100000"/>
                </a:lnSpc>
                <a:spcBef>
                  <a:spcPts val="221"/>
                </a:spcBef>
                <a:tabLst>
                  <a:tab pos="0" algn="l"/>
                </a:tabLst>
              </a:pPr>
              <a:r>
                <a:rPr lang="fr-CA" sz="11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Diversifier les </a:t>
              </a:r>
              <a:r>
                <a:rPr lang="fr-CA" sz="11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façons</a:t>
              </a:r>
              <a:r>
                <a:rPr lang="fr-CA" sz="11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avec lesquelles les élèves peuvent </a:t>
              </a:r>
              <a:r>
                <a:rPr lang="fr-CA" sz="11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exprimer</a:t>
              </a:r>
              <a:r>
                <a:rPr lang="fr-CA" sz="11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a:t>
              </a:r>
              <a:br>
                <a:rPr lang="fr-CA" sz="11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br>
              <a:r>
                <a:rPr lang="fr-CA" sz="11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ce qu’ils savent</a:t>
              </a:r>
              <a:endParaRPr lang="fr-FR" sz="11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5" name="Sous-titre 2">
              <a:extLst>
                <a:ext uri="{FF2B5EF4-FFF2-40B4-BE49-F238E27FC236}">
                  <a16:creationId xmlns:a16="http://schemas.microsoft.com/office/drawing/2014/main" id="{B32A6EBD-E385-94AE-CED6-9FFED8B819BC}"/>
                </a:ext>
              </a:extLst>
            </p:cNvPr>
            <p:cNvSpPr/>
            <p:nvPr/>
          </p:nvSpPr>
          <p:spPr>
            <a:xfrm>
              <a:off x="4145760" y="4888440"/>
              <a:ext cx="3619440" cy="692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457200">
                <a:lnSpc>
                  <a:spcPct val="100000"/>
                </a:lnSpc>
                <a:spcBef>
                  <a:spcPts val="221"/>
                </a:spcBef>
                <a:tabLst>
                  <a:tab pos="0" algn="l"/>
                </a:tabLst>
              </a:pPr>
              <a:r>
                <a:rPr lang="fr-CA" sz="1100" b="1" strike="noStrike" spc="-1">
                  <a:solidFill>
                    <a:srgbClr val="1394D6"/>
                  </a:solidFill>
                  <a:latin typeface="Noto Sans" panose="020B0502040504020204" pitchFamily="34" charset="0"/>
                  <a:ea typeface="Noto Sans" panose="020B0502040504020204" pitchFamily="34" charset="0"/>
                  <a:cs typeface="Noto Sans" panose="020B0502040504020204" pitchFamily="34" charset="0"/>
                </a:rPr>
                <a:t>Différents moyens</a:t>
              </a:r>
              <a:br>
                <a:rPr sz="1100">
                  <a:latin typeface="Noto Sans" panose="020B0502040504020204" pitchFamily="34" charset="0"/>
                  <a:ea typeface="Noto Sans" panose="020B0502040504020204" pitchFamily="34" charset="0"/>
                  <a:cs typeface="Noto Sans" panose="020B0502040504020204" pitchFamily="34" charset="0"/>
                </a:rPr>
              </a:br>
              <a:r>
                <a:rPr lang="fr-CA" sz="1100" b="1" strike="noStrike" spc="-1">
                  <a:solidFill>
                    <a:srgbClr val="1394D6"/>
                  </a:solidFill>
                  <a:latin typeface="Noto Sans" panose="020B0502040504020204" pitchFamily="34" charset="0"/>
                  <a:ea typeface="Noto Sans" panose="020B0502040504020204" pitchFamily="34" charset="0"/>
                  <a:cs typeface="Noto Sans" panose="020B0502040504020204" pitchFamily="34" charset="0"/>
                </a:rPr>
                <a:t>d’action et d’expression</a:t>
              </a:r>
              <a:endParaRPr lang="fr-FR" sz="11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grpSp>
      <p:grpSp>
        <p:nvGrpSpPr>
          <p:cNvPr id="26" name="Grouper 6">
            <a:extLst>
              <a:ext uri="{FF2B5EF4-FFF2-40B4-BE49-F238E27FC236}">
                <a16:creationId xmlns:a16="http://schemas.microsoft.com/office/drawing/2014/main" id="{C8AAF64E-72E9-F006-BF44-EB5D2C3C4FDC}"/>
              </a:ext>
            </a:extLst>
          </p:cNvPr>
          <p:cNvGrpSpPr/>
          <p:nvPr/>
        </p:nvGrpSpPr>
        <p:grpSpPr>
          <a:xfrm>
            <a:off x="7992872" y="1495923"/>
            <a:ext cx="2726935" cy="3758400"/>
            <a:chOff x="7497720" y="1822320"/>
            <a:chExt cx="3546720" cy="3758400"/>
          </a:xfrm>
        </p:grpSpPr>
        <p:sp>
          <p:nvSpPr>
            <p:cNvPr id="27" name="Rectangle 25">
              <a:extLst>
                <a:ext uri="{FF2B5EF4-FFF2-40B4-BE49-F238E27FC236}">
                  <a16:creationId xmlns:a16="http://schemas.microsoft.com/office/drawing/2014/main" id="{9217D8D9-EA62-51CD-5207-1E128746D06C}"/>
                </a:ext>
              </a:extLst>
            </p:cNvPr>
            <p:cNvSpPr/>
            <p:nvPr/>
          </p:nvSpPr>
          <p:spPr>
            <a:xfrm>
              <a:off x="7619040" y="1822320"/>
              <a:ext cx="3302280" cy="3758400"/>
            </a:xfrm>
            <a:prstGeom prst="rect">
              <a:avLst/>
            </a:prstGeom>
            <a:solidFill>
              <a:schemeClr val="bg1"/>
            </a:solidFill>
            <a:ln w="19050">
              <a:solidFill>
                <a:srgbClr val="21B884"/>
              </a:solid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914400">
                <a:lnSpc>
                  <a:spcPct val="100000"/>
                </a:lnSpc>
              </a:pPr>
              <a:endParaRPr lang="fr-FR" sz="1800" b="0" strike="noStrike" spc="-1">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8" name="Rectangle 26">
              <a:extLst>
                <a:ext uri="{FF2B5EF4-FFF2-40B4-BE49-F238E27FC236}">
                  <a16:creationId xmlns:a16="http://schemas.microsoft.com/office/drawing/2014/main" id="{1EFA5FAD-AFA7-38BB-904F-C5CAC0A0B375}"/>
                </a:ext>
              </a:extLst>
            </p:cNvPr>
            <p:cNvSpPr/>
            <p:nvPr/>
          </p:nvSpPr>
          <p:spPr>
            <a:xfrm>
              <a:off x="7619040" y="4110120"/>
              <a:ext cx="3302280" cy="776880"/>
            </a:xfrm>
            <a:prstGeom prst="rect">
              <a:avLst/>
            </a:prstGeom>
            <a:solidFill>
              <a:srgbClr val="21B884">
                <a:alpha val="27000"/>
              </a:srgbClr>
            </a:solidFill>
            <a:ln>
              <a:no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914400">
                <a:lnSpc>
                  <a:spcPct val="100000"/>
                </a:lnSpc>
              </a:pPr>
              <a:endParaRPr lang="fr-FR" sz="1800" b="0" strike="noStrike" spc="-1">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9" name="Rectangle 27">
              <a:extLst>
                <a:ext uri="{FF2B5EF4-FFF2-40B4-BE49-F238E27FC236}">
                  <a16:creationId xmlns:a16="http://schemas.microsoft.com/office/drawing/2014/main" id="{8624B40F-7F30-391F-D41B-0A75A810EB7E}"/>
                </a:ext>
              </a:extLst>
            </p:cNvPr>
            <p:cNvSpPr/>
            <p:nvPr/>
          </p:nvSpPr>
          <p:spPr>
            <a:xfrm>
              <a:off x="7619040" y="1822320"/>
              <a:ext cx="3302280" cy="660240"/>
            </a:xfrm>
            <a:prstGeom prst="rect">
              <a:avLst/>
            </a:prstGeom>
            <a:solidFill>
              <a:srgbClr val="21B884"/>
            </a:solidFill>
            <a:ln>
              <a:no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914400">
                <a:lnSpc>
                  <a:spcPct val="100000"/>
                </a:lnSpc>
              </a:pPr>
              <a:endParaRPr lang="fr-FR" sz="1800" b="0" strike="noStrike" spc="-1">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0" name="Sous-titre 2">
              <a:extLst>
                <a:ext uri="{FF2B5EF4-FFF2-40B4-BE49-F238E27FC236}">
                  <a16:creationId xmlns:a16="http://schemas.microsoft.com/office/drawing/2014/main" id="{EA63723C-585F-BFB5-F786-A05AF543B999}"/>
                </a:ext>
              </a:extLst>
            </p:cNvPr>
            <p:cNvSpPr/>
            <p:nvPr/>
          </p:nvSpPr>
          <p:spPr>
            <a:xfrm>
              <a:off x="7722000" y="1823760"/>
              <a:ext cx="3096360" cy="643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ctr" defTabSz="457200">
                <a:lnSpc>
                  <a:spcPct val="100000"/>
                </a:lnSpc>
                <a:spcBef>
                  <a:spcPts val="281"/>
                </a:spcBef>
                <a:tabLst>
                  <a:tab pos="0" algn="l"/>
                </a:tabLst>
              </a:pPr>
              <a:r>
                <a:rPr lang="fr-CA" sz="1400" b="1" strike="noStrike" spc="-1">
                  <a:solidFill>
                    <a:schemeClr val="lt1"/>
                  </a:solidFill>
                  <a:latin typeface="Noto Sans" panose="020B0502040504020204" pitchFamily="34" charset="0"/>
                  <a:ea typeface="Noto Sans" panose="020B0502040504020204" pitchFamily="34" charset="0"/>
                  <a:cs typeface="Noto Sans" panose="020B0502040504020204" pitchFamily="34" charset="0"/>
                </a:rPr>
                <a:t>SYSTÈME</a:t>
              </a:r>
              <a:br>
                <a:rPr sz="1400">
                  <a:latin typeface="Noto Sans" panose="020B0502040504020204" pitchFamily="34" charset="0"/>
                  <a:ea typeface="Noto Sans" panose="020B0502040504020204" pitchFamily="34" charset="0"/>
                  <a:cs typeface="Noto Sans" panose="020B0502040504020204" pitchFamily="34" charset="0"/>
                </a:rPr>
              </a:br>
              <a:r>
                <a:rPr lang="fr-CA" sz="1400" b="1" strike="noStrike" spc="-1">
                  <a:solidFill>
                    <a:schemeClr val="lt1"/>
                  </a:solidFill>
                  <a:latin typeface="Noto Sans" panose="020B0502040504020204" pitchFamily="34" charset="0"/>
                  <a:ea typeface="Noto Sans" panose="020B0502040504020204" pitchFamily="34" charset="0"/>
                  <a:cs typeface="Noto Sans" panose="020B0502040504020204" pitchFamily="34" charset="0"/>
                </a:rPr>
                <a:t>AFFECTIF</a:t>
              </a:r>
              <a:endParaRPr lang="fr-FR" sz="1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1" name="Sous-titre 2">
              <a:extLst>
                <a:ext uri="{FF2B5EF4-FFF2-40B4-BE49-F238E27FC236}">
                  <a16:creationId xmlns:a16="http://schemas.microsoft.com/office/drawing/2014/main" id="{9F58EFC5-4D75-3926-24F7-EAB99EEB9EF3}"/>
                </a:ext>
              </a:extLst>
            </p:cNvPr>
            <p:cNvSpPr/>
            <p:nvPr/>
          </p:nvSpPr>
          <p:spPr>
            <a:xfrm>
              <a:off x="7722000" y="2516371"/>
              <a:ext cx="3096360" cy="643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457200">
                <a:lnSpc>
                  <a:spcPct val="100000"/>
                </a:lnSpc>
                <a:spcBef>
                  <a:spcPts val="281"/>
                </a:spcBef>
                <a:tabLst>
                  <a:tab pos="0" algn="l"/>
                </a:tabLst>
              </a:pPr>
              <a:r>
                <a:rPr lang="fr-CA" sz="14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Le « POURQUOI »</a:t>
              </a:r>
              <a:br>
                <a:rPr sz="1400">
                  <a:latin typeface="Noto Sans" panose="020B0502040504020204" pitchFamily="34" charset="0"/>
                  <a:ea typeface="Noto Sans" panose="020B0502040504020204" pitchFamily="34" charset="0"/>
                  <a:cs typeface="Noto Sans" panose="020B0502040504020204" pitchFamily="34" charset="0"/>
                </a:rPr>
              </a:br>
              <a:r>
                <a:rPr lang="fr-CA" sz="14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de l’apprentissage</a:t>
              </a:r>
              <a:endParaRPr lang="fr-FR" sz="1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2" name="Sous-titre 2">
              <a:extLst>
                <a:ext uri="{FF2B5EF4-FFF2-40B4-BE49-F238E27FC236}">
                  <a16:creationId xmlns:a16="http://schemas.microsoft.com/office/drawing/2014/main" id="{09C976AE-91DD-6147-D1FF-75ECAE44A3D3}"/>
                </a:ext>
              </a:extLst>
            </p:cNvPr>
            <p:cNvSpPr/>
            <p:nvPr/>
          </p:nvSpPr>
          <p:spPr>
            <a:xfrm>
              <a:off x="7619040" y="4064040"/>
              <a:ext cx="3302280" cy="861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457200">
                <a:lnSpc>
                  <a:spcPct val="100000"/>
                </a:lnSpc>
                <a:spcBef>
                  <a:spcPts val="221"/>
                </a:spcBef>
                <a:tabLst>
                  <a:tab pos="0" algn="l"/>
                </a:tabLst>
              </a:pPr>
              <a:r>
                <a:rPr lang="fr-CA" sz="11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Stimuler l’</a:t>
              </a:r>
              <a:r>
                <a:rPr lang="fr-CA" sz="11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intérêt</a:t>
              </a:r>
              <a:r>
                <a:rPr lang="fr-CA" sz="11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a:t>
              </a:r>
              <a:br>
                <a:rPr lang="fr-CA" sz="11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br>
              <a:r>
                <a:rPr lang="fr-CA" sz="11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et la </a:t>
              </a:r>
              <a:r>
                <a:rPr lang="fr-CA" sz="11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motivation</a:t>
              </a:r>
              <a:r>
                <a:rPr lang="fr-CA" sz="11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envers l’apprentissage</a:t>
              </a:r>
              <a:endParaRPr lang="fr-FR" sz="11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3" name="Sous-titre 2">
              <a:extLst>
                <a:ext uri="{FF2B5EF4-FFF2-40B4-BE49-F238E27FC236}">
                  <a16:creationId xmlns:a16="http://schemas.microsoft.com/office/drawing/2014/main" id="{7298F7AD-785D-7FEE-FF84-B16BFB1D38AB}"/>
                </a:ext>
              </a:extLst>
            </p:cNvPr>
            <p:cNvSpPr/>
            <p:nvPr/>
          </p:nvSpPr>
          <p:spPr>
            <a:xfrm>
              <a:off x="7497720" y="4888440"/>
              <a:ext cx="3546720" cy="692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457200">
                <a:lnSpc>
                  <a:spcPct val="100000"/>
                </a:lnSpc>
                <a:spcBef>
                  <a:spcPts val="221"/>
                </a:spcBef>
                <a:tabLst>
                  <a:tab pos="0" algn="l"/>
                </a:tabLst>
              </a:pPr>
              <a:r>
                <a:rPr lang="fr-CA" sz="1100" b="1" strike="noStrike" spc="-1">
                  <a:solidFill>
                    <a:schemeClr val="accent4"/>
                  </a:solidFill>
                  <a:latin typeface="Noto Sans" panose="020B0502040504020204" pitchFamily="34" charset="0"/>
                  <a:ea typeface="Noto Sans" panose="020B0502040504020204" pitchFamily="34" charset="0"/>
                  <a:cs typeface="Noto Sans" panose="020B0502040504020204" pitchFamily="34" charset="0"/>
                </a:rPr>
                <a:t>Différents moyens</a:t>
              </a:r>
              <a:br>
                <a:rPr sz="1100">
                  <a:latin typeface="Noto Sans" panose="020B0502040504020204" pitchFamily="34" charset="0"/>
                  <a:ea typeface="Noto Sans" panose="020B0502040504020204" pitchFamily="34" charset="0"/>
                  <a:cs typeface="Noto Sans" panose="020B0502040504020204" pitchFamily="34" charset="0"/>
                </a:rPr>
              </a:br>
              <a:r>
                <a:rPr lang="fr-CA" sz="1100" b="1" strike="noStrike" spc="-1">
                  <a:solidFill>
                    <a:schemeClr val="accent4"/>
                  </a:solidFill>
                  <a:latin typeface="Noto Sans" panose="020B0502040504020204" pitchFamily="34" charset="0"/>
                  <a:ea typeface="Noto Sans" panose="020B0502040504020204" pitchFamily="34" charset="0"/>
                  <a:cs typeface="Noto Sans" panose="020B0502040504020204" pitchFamily="34" charset="0"/>
                </a:rPr>
                <a:t>de participation et d’engagement</a:t>
              </a:r>
              <a:endParaRPr lang="fr-FR" sz="11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34" name="Image 46" descr="cerveau_affectif.png">
              <a:extLst>
                <a:ext uri="{FF2B5EF4-FFF2-40B4-BE49-F238E27FC236}">
                  <a16:creationId xmlns:a16="http://schemas.microsoft.com/office/drawing/2014/main" id="{B1FDA400-D871-6F11-8B5C-C4A1B1923FE9}"/>
                </a:ext>
              </a:extLst>
            </p:cNvPr>
            <p:cNvPicPr/>
            <p:nvPr/>
          </p:nvPicPr>
          <p:blipFill>
            <a:blip r:embed="rId4" cstate="print">
              <a:extLst>
                <a:ext uri="{28A0092B-C50C-407E-A947-70E740481C1C}">
                  <a14:useLocalDpi xmlns:a14="http://schemas.microsoft.com/office/drawing/2010/main"/>
                </a:ext>
              </a:extLst>
            </a:blip>
            <a:stretch/>
          </p:blipFill>
          <p:spPr>
            <a:xfrm>
              <a:off x="8552520" y="3068640"/>
              <a:ext cx="1406160" cy="924840"/>
            </a:xfrm>
            <a:prstGeom prst="rect">
              <a:avLst/>
            </a:prstGeom>
            <a:ln w="0">
              <a:noFill/>
            </a:ln>
            <a:effectLst>
              <a:outerShdw blurRad="50760" dist="37674" dir="2700000" algn="tl" rotWithShape="0">
                <a:srgbClr val="000000">
                  <a:alpha val="23000"/>
                </a:srgbClr>
              </a:outerShdw>
            </a:effectLst>
          </p:spPr>
        </p:pic>
      </p:grpSp>
      <p:sp>
        <p:nvSpPr>
          <p:cNvPr id="35" name="ZoneTexte 34">
            <a:extLst>
              <a:ext uri="{FF2B5EF4-FFF2-40B4-BE49-F238E27FC236}">
                <a16:creationId xmlns:a16="http://schemas.microsoft.com/office/drawing/2014/main" id="{1DC14373-5FDC-C1B5-721E-0CC55068E34A}"/>
              </a:ext>
            </a:extLst>
          </p:cNvPr>
          <p:cNvSpPr txBox="1"/>
          <p:nvPr/>
        </p:nvSpPr>
        <p:spPr>
          <a:xfrm>
            <a:off x="2069391" y="5514840"/>
            <a:ext cx="9378361" cy="1328040"/>
          </a:xfrm>
          <a:prstGeom prst="rect">
            <a:avLst/>
          </a:prstGeom>
          <a:noFill/>
          <a:ln w="0">
            <a:noFill/>
          </a:ln>
        </p:spPr>
        <p:txBody>
          <a:bodyPr lIns="90000" tIns="45000" rIns="90000" bIns="45000" anchor="t">
            <a:noAutofit/>
          </a:bodyPr>
          <a:lstStyle/>
          <a:p>
            <a:pPr algn="r"/>
            <a:r>
              <a:rPr lang="fr-FR" sz="1200" b="0" strike="noStrike" spc="-1">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Source : Isabelle Quirion, « Pédagogie inclusive… un cadeau à s’offrir ! La CUA… un pas à la fois ».</a:t>
            </a:r>
          </a:p>
          <a:p>
            <a:endParaRPr lang="fr-FR" sz="1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endParaRPr lang="fr-FR" sz="1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26206359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A51BB3B7-355F-B14F-EDD0-4098710B3C0D}"/>
              </a:ext>
            </a:extLst>
          </p:cNvPr>
          <p:cNvSpPr>
            <a:spLocks noGrp="1"/>
          </p:cNvSpPr>
          <p:nvPr>
            <p:ph type="sldNum" sz="quarter" idx="12"/>
          </p:nvPr>
        </p:nvSpPr>
        <p:spPr/>
        <p:txBody>
          <a:bodyPr/>
          <a:lstStyle/>
          <a:p>
            <a:fld id="{055BF32D-CF4B-1B43-8AA7-7C8BB1DDF0EC}" type="slidenum">
              <a:rPr lang="fr-FR" smtClean="0"/>
              <a:pPr/>
              <a:t>14</a:t>
            </a:fld>
            <a:endParaRPr lang="fr-FR" dirty="0"/>
          </a:p>
        </p:txBody>
      </p:sp>
      <p:sp>
        <p:nvSpPr>
          <p:cNvPr id="3" name="Espace réservé du pied de page 2">
            <a:extLst>
              <a:ext uri="{FF2B5EF4-FFF2-40B4-BE49-F238E27FC236}">
                <a16:creationId xmlns:a16="http://schemas.microsoft.com/office/drawing/2014/main" id="{D0FF0E15-5B2E-C86E-3051-2500408BAF66}"/>
              </a:ext>
            </a:extLst>
          </p:cNvPr>
          <p:cNvSpPr>
            <a:spLocks noGrp="1"/>
          </p:cNvSpPr>
          <p:nvPr>
            <p:ph type="ftr" sz="quarter" idx="3"/>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a:t>
            </a:r>
          </a:p>
        </p:txBody>
      </p:sp>
      <p:sp>
        <p:nvSpPr>
          <p:cNvPr id="4" name="Titre 3">
            <a:extLst>
              <a:ext uri="{FF2B5EF4-FFF2-40B4-BE49-F238E27FC236}">
                <a16:creationId xmlns:a16="http://schemas.microsoft.com/office/drawing/2014/main" id="{F922339B-80F5-C355-3C80-68341C479B16}"/>
              </a:ext>
            </a:extLst>
          </p:cNvPr>
          <p:cNvSpPr>
            <a:spLocks noGrp="1"/>
          </p:cNvSpPr>
          <p:nvPr>
            <p:ph type="title"/>
          </p:nvPr>
        </p:nvSpPr>
        <p:spPr>
          <a:xfrm>
            <a:off x="338195" y="1554480"/>
            <a:ext cx="3398156" cy="3674225"/>
          </a:xfrm>
        </p:spPr>
        <p:txBody>
          <a:bodyPr/>
          <a:lstStyle/>
          <a:p>
            <a:r>
              <a:rPr lang="fr-FR" sz="4000">
                <a:solidFill>
                  <a:srgbClr val="FFC000"/>
                </a:solidFill>
              </a:rPr>
              <a:t>Activité 5</a:t>
            </a:r>
            <a:br>
              <a:rPr lang="fr-FR"/>
            </a:br>
            <a:r>
              <a:rPr lang="fr-FR"/>
              <a:t>Quel principe </a:t>
            </a:r>
            <a:br>
              <a:rPr lang="fr-FR"/>
            </a:br>
            <a:r>
              <a:rPr lang="fr-FR"/>
              <a:t>de la CUA ?</a:t>
            </a:r>
          </a:p>
        </p:txBody>
      </p:sp>
      <p:pic>
        <p:nvPicPr>
          <p:cNvPr id="9" name="Image 14" descr="Person giving presentation">
            <a:extLst>
              <a:ext uri="{FF2B5EF4-FFF2-40B4-BE49-F238E27FC236}">
                <a16:creationId xmlns:a16="http://schemas.microsoft.com/office/drawing/2014/main" id="{2C4D9E86-9BDB-C378-A092-20B14E14DA58}"/>
              </a:ext>
            </a:extLst>
          </p:cNvPr>
          <p:cNvPicPr/>
          <p:nvPr/>
        </p:nvPicPr>
        <p:blipFill>
          <a:blip r:embed="rId2" cstate="print">
            <a:extLst>
              <a:ext uri="{28A0092B-C50C-407E-A947-70E740481C1C}">
                <a14:useLocalDpi xmlns:a14="http://schemas.microsoft.com/office/drawing/2010/main"/>
              </a:ext>
            </a:extLst>
          </a:blip>
          <a:srcRect/>
          <a:stretch/>
        </p:blipFill>
        <p:spPr>
          <a:xfrm>
            <a:off x="4800473" y="1480439"/>
            <a:ext cx="4652285" cy="3897122"/>
          </a:xfrm>
          <a:prstGeom prst="rect">
            <a:avLst/>
          </a:prstGeom>
          <a:ln w="0">
            <a:noFill/>
          </a:ln>
        </p:spPr>
      </p:pic>
      <p:pic>
        <p:nvPicPr>
          <p:cNvPr id="8" name="Image 12" descr="Couple holding hands">
            <a:extLst>
              <a:ext uri="{FF2B5EF4-FFF2-40B4-BE49-F238E27FC236}">
                <a16:creationId xmlns:a16="http://schemas.microsoft.com/office/drawing/2014/main" id="{34697E15-52D8-3B6D-D092-32C1EBED2CE8}"/>
              </a:ext>
            </a:extLst>
          </p:cNvPr>
          <p:cNvPicPr/>
          <p:nvPr/>
        </p:nvPicPr>
        <p:blipFill>
          <a:blip r:embed="rId3" cstate="print">
            <a:extLst>
              <a:ext uri="{28A0092B-C50C-407E-A947-70E740481C1C}">
                <a14:useLocalDpi xmlns:a14="http://schemas.microsoft.com/office/drawing/2010/main"/>
              </a:ext>
            </a:extLst>
          </a:blip>
          <a:srcRect/>
          <a:stretch/>
        </p:blipFill>
        <p:spPr>
          <a:xfrm>
            <a:off x="8536871" y="2307883"/>
            <a:ext cx="2629981" cy="2455989"/>
          </a:xfrm>
          <a:prstGeom prst="rect">
            <a:avLst/>
          </a:prstGeom>
          <a:ln w="25400">
            <a:solidFill>
              <a:schemeClr val="bg1"/>
            </a:solidFill>
          </a:ln>
        </p:spPr>
      </p:pic>
    </p:spTree>
    <p:extLst>
      <p:ext uri="{BB962C8B-B14F-4D97-AF65-F5344CB8AC3E}">
        <p14:creationId xmlns:p14="http://schemas.microsoft.com/office/powerpoint/2010/main" val="20206289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7F32989D-3763-B287-72DB-BD106466C241}"/>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DF5DDA74-EF4E-5605-C857-BC38C93E004D}"/>
              </a:ext>
            </a:extLst>
          </p:cNvPr>
          <p:cNvSpPr>
            <a:spLocks noGrp="1"/>
          </p:cNvSpPr>
          <p:nvPr>
            <p:ph type="sldNum" sz="quarter" idx="12"/>
          </p:nvPr>
        </p:nvSpPr>
        <p:spPr/>
        <p:txBody>
          <a:bodyPr/>
          <a:lstStyle/>
          <a:p>
            <a:fld id="{055BF32D-CF4B-1B43-8AA7-7C8BB1DDF0EC}" type="slidenum">
              <a:rPr lang="fr-FR" smtClean="0"/>
              <a:pPr/>
              <a:t>15</a:t>
            </a:fld>
            <a:endParaRPr lang="fr-FR" dirty="0"/>
          </a:p>
        </p:txBody>
      </p:sp>
      <p:sp>
        <p:nvSpPr>
          <p:cNvPr id="4" name="Espace réservé du contenu vertical 3">
            <a:extLst>
              <a:ext uri="{FF2B5EF4-FFF2-40B4-BE49-F238E27FC236}">
                <a16:creationId xmlns:a16="http://schemas.microsoft.com/office/drawing/2014/main" id="{B2AA9FAA-2C10-713B-CC13-4BDE129C453D}"/>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5</a:t>
            </a:r>
          </a:p>
          <a:p>
            <a:endParaRPr lang="fr-FR"/>
          </a:p>
        </p:txBody>
      </p:sp>
      <p:sp>
        <p:nvSpPr>
          <p:cNvPr id="5" name="Espace réservé du texte 4">
            <a:extLst>
              <a:ext uri="{FF2B5EF4-FFF2-40B4-BE49-F238E27FC236}">
                <a16:creationId xmlns:a16="http://schemas.microsoft.com/office/drawing/2014/main" id="{941A4740-CA0C-0270-BC48-4F9BC85A6758}"/>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Quel principe de la CUA ?</a:t>
            </a:r>
          </a:p>
        </p:txBody>
      </p:sp>
      <p:sp>
        <p:nvSpPr>
          <p:cNvPr id="6" name="PlaceHolder 1">
            <a:extLst>
              <a:ext uri="{FF2B5EF4-FFF2-40B4-BE49-F238E27FC236}">
                <a16:creationId xmlns:a16="http://schemas.microsoft.com/office/drawing/2014/main" id="{47D0DD24-ABFD-C1D0-B2F3-A0FC1BB5C071}"/>
              </a:ext>
            </a:extLst>
          </p:cNvPr>
          <p:cNvSpPr txBox="1">
            <a:spLocks/>
          </p:cNvSpPr>
          <p:nvPr/>
        </p:nvSpPr>
        <p:spPr>
          <a:xfrm>
            <a:off x="2279633" y="2036151"/>
            <a:ext cx="8158778" cy="2957513"/>
          </a:xfrm>
          <a:prstGeom prst="rect">
            <a:avLst/>
          </a:prstGeom>
          <a:noFill/>
          <a:ln w="0">
            <a:noFill/>
          </a:ln>
        </p:spPr>
        <p:txBody>
          <a:bodyPr lIns="91440" tIns="45720" rIns="91440" bIns="45720" anchor="t">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15000"/>
              </a:lnSpc>
              <a:spcBef>
                <a:spcPts val="1001"/>
              </a:spcBef>
              <a:buClr>
                <a:srgbClr val="000000"/>
              </a:buClr>
            </a:pPr>
            <a:r>
              <a:rPr lang="fr-FR" b="1" spc="-1">
                <a:solidFill>
                  <a:srgbClr val="0070C0"/>
                </a:solidFill>
              </a:rPr>
              <a:t>Mise en situation 1</a:t>
            </a:r>
            <a:endParaRPr lang="fr-FR" spc="-1">
              <a:solidFill>
                <a:srgbClr val="0070C0"/>
              </a:solidFill>
            </a:endParaRPr>
          </a:p>
          <a:p>
            <a:pPr algn="ctr">
              <a:lnSpc>
                <a:spcPct val="115000"/>
              </a:lnSpc>
              <a:spcBef>
                <a:spcPts val="1001"/>
              </a:spcBef>
              <a:tabLst>
                <a:tab pos="0" algn="l"/>
              </a:tabLst>
            </a:pPr>
            <a:r>
              <a:rPr lang="fr-FR" sz="2400" spc="-1">
                <a:solidFill>
                  <a:schemeClr val="dk1"/>
                </a:solidFill>
              </a:rPr>
              <a:t>Mouad est un enseignant de 2</a:t>
            </a:r>
            <a:r>
              <a:rPr lang="fr-FR" sz="2400" spc="-1" baseline="30000">
                <a:solidFill>
                  <a:schemeClr val="dk1"/>
                </a:solidFill>
              </a:rPr>
              <a:t>e</a:t>
            </a:r>
            <a:r>
              <a:rPr lang="fr-FR" sz="2400" spc="-1">
                <a:solidFill>
                  <a:schemeClr val="dk1"/>
                </a:solidFill>
              </a:rPr>
              <a:t> année du collège. </a:t>
            </a:r>
            <a:br>
              <a:rPr lang="fr-FR" sz="2400" spc="-1">
                <a:solidFill>
                  <a:schemeClr val="dk1"/>
                </a:solidFill>
              </a:rPr>
            </a:br>
            <a:r>
              <a:rPr lang="fr-FR" sz="2400" spc="-1">
                <a:solidFill>
                  <a:schemeClr val="dk1"/>
                </a:solidFill>
              </a:rPr>
              <a:t>Il enseigne l’histoire. Lorsqu’il présente une nouvelle matière à ses élèves, il utilise une ligne du temps </a:t>
            </a:r>
            <a:br>
              <a:rPr lang="fr-FR" sz="2400" spc="-1">
                <a:solidFill>
                  <a:schemeClr val="dk1"/>
                </a:solidFill>
              </a:rPr>
            </a:br>
            <a:r>
              <a:rPr lang="fr-FR" sz="2400" spc="-1">
                <a:solidFill>
                  <a:schemeClr val="dk1"/>
                </a:solidFill>
              </a:rPr>
              <a:t>pour situer ce qui a déjà été enseigné </a:t>
            </a:r>
            <a:br>
              <a:rPr lang="fr-FR" sz="2400" spc="-1">
                <a:solidFill>
                  <a:schemeClr val="dk1"/>
                </a:solidFill>
              </a:rPr>
            </a:br>
            <a:r>
              <a:rPr lang="fr-FR" sz="2400" spc="-1">
                <a:solidFill>
                  <a:schemeClr val="dk1"/>
                </a:solidFill>
              </a:rPr>
              <a:t>et ce qui sera prochainement enseigné.</a:t>
            </a:r>
            <a:endParaRPr lang="fr-FR" sz="2400" spc="-1">
              <a:solidFill>
                <a:srgbClr val="000000"/>
              </a:solidFill>
            </a:endParaRPr>
          </a:p>
        </p:txBody>
      </p:sp>
    </p:spTree>
    <p:extLst>
      <p:ext uri="{BB962C8B-B14F-4D97-AF65-F5344CB8AC3E}">
        <p14:creationId xmlns:p14="http://schemas.microsoft.com/office/powerpoint/2010/main" val="7524986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7F32989D-3763-B287-72DB-BD106466C241}"/>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DF5DDA74-EF4E-5605-C857-BC38C93E004D}"/>
              </a:ext>
            </a:extLst>
          </p:cNvPr>
          <p:cNvSpPr>
            <a:spLocks noGrp="1"/>
          </p:cNvSpPr>
          <p:nvPr>
            <p:ph type="sldNum" sz="quarter" idx="12"/>
          </p:nvPr>
        </p:nvSpPr>
        <p:spPr/>
        <p:txBody>
          <a:bodyPr/>
          <a:lstStyle/>
          <a:p>
            <a:fld id="{055BF32D-CF4B-1B43-8AA7-7C8BB1DDF0EC}" type="slidenum">
              <a:rPr lang="fr-FR" smtClean="0"/>
              <a:pPr/>
              <a:t>16</a:t>
            </a:fld>
            <a:endParaRPr lang="fr-FR" dirty="0"/>
          </a:p>
        </p:txBody>
      </p:sp>
      <p:sp>
        <p:nvSpPr>
          <p:cNvPr id="4" name="Espace réservé du contenu vertical 3">
            <a:extLst>
              <a:ext uri="{FF2B5EF4-FFF2-40B4-BE49-F238E27FC236}">
                <a16:creationId xmlns:a16="http://schemas.microsoft.com/office/drawing/2014/main" id="{B2AA9FAA-2C10-713B-CC13-4BDE129C453D}"/>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5</a:t>
            </a:r>
          </a:p>
          <a:p>
            <a:endParaRPr lang="fr-FR"/>
          </a:p>
        </p:txBody>
      </p:sp>
      <p:sp>
        <p:nvSpPr>
          <p:cNvPr id="5" name="Espace réservé du texte 4">
            <a:extLst>
              <a:ext uri="{FF2B5EF4-FFF2-40B4-BE49-F238E27FC236}">
                <a16:creationId xmlns:a16="http://schemas.microsoft.com/office/drawing/2014/main" id="{941A4740-CA0C-0270-BC48-4F9BC85A6758}"/>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Quel principe de la CUA ?</a:t>
            </a:r>
          </a:p>
        </p:txBody>
      </p:sp>
      <p:sp>
        <p:nvSpPr>
          <p:cNvPr id="6" name="PlaceHolder 1">
            <a:extLst>
              <a:ext uri="{FF2B5EF4-FFF2-40B4-BE49-F238E27FC236}">
                <a16:creationId xmlns:a16="http://schemas.microsoft.com/office/drawing/2014/main" id="{47D0DD24-ABFD-C1D0-B2F3-A0FC1BB5C071}"/>
              </a:ext>
            </a:extLst>
          </p:cNvPr>
          <p:cNvSpPr txBox="1">
            <a:spLocks/>
          </p:cNvSpPr>
          <p:nvPr/>
        </p:nvSpPr>
        <p:spPr>
          <a:xfrm>
            <a:off x="2279633" y="1603169"/>
            <a:ext cx="8158778" cy="3390495"/>
          </a:xfrm>
          <a:prstGeom prst="rect">
            <a:avLst/>
          </a:prstGeom>
          <a:noFill/>
          <a:ln w="0">
            <a:noFill/>
          </a:ln>
        </p:spPr>
        <p:txBody>
          <a:bodyPr lIns="91440" tIns="45720" rIns="91440" bIns="45720" anchor="t">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15000"/>
              </a:lnSpc>
              <a:spcBef>
                <a:spcPts val="1001"/>
              </a:spcBef>
              <a:buClr>
                <a:srgbClr val="000000"/>
              </a:buClr>
            </a:pPr>
            <a:r>
              <a:rPr lang="fr-FR" b="1" spc="-1">
                <a:solidFill>
                  <a:srgbClr val="0070C0"/>
                </a:solidFill>
              </a:rPr>
              <a:t>Mise en situation 2</a:t>
            </a:r>
            <a:endParaRPr lang="fr-FR" spc="-1">
              <a:solidFill>
                <a:srgbClr val="0070C0"/>
              </a:solidFill>
            </a:endParaRPr>
          </a:p>
          <a:p>
            <a:pPr algn="ctr">
              <a:lnSpc>
                <a:spcPct val="115000"/>
              </a:lnSpc>
              <a:spcBef>
                <a:spcPts val="1001"/>
              </a:spcBef>
              <a:tabLst>
                <a:tab pos="0" algn="l"/>
              </a:tabLst>
            </a:pPr>
            <a:r>
              <a:rPr lang="fr-FR" sz="2400" spc="-1">
                <a:solidFill>
                  <a:schemeClr val="dk1"/>
                </a:solidFill>
              </a:rPr>
              <a:t>Ania est une enseignante au préscolaire. </a:t>
            </a:r>
            <a:br>
              <a:rPr lang="fr-FR" sz="2400" spc="-1">
                <a:solidFill>
                  <a:schemeClr val="dk1"/>
                </a:solidFill>
              </a:rPr>
            </a:br>
            <a:r>
              <a:rPr lang="fr-FR" sz="2400" spc="-1">
                <a:solidFill>
                  <a:schemeClr val="dk1"/>
                </a:solidFill>
              </a:rPr>
              <a:t>Dans sa classe, elle valorise une pédagogie menée </a:t>
            </a:r>
            <a:br>
              <a:rPr lang="fr-FR" sz="2400" spc="-1">
                <a:solidFill>
                  <a:schemeClr val="dk1"/>
                </a:solidFill>
              </a:rPr>
            </a:br>
            <a:r>
              <a:rPr lang="fr-FR" sz="2400" spc="-1">
                <a:solidFill>
                  <a:schemeClr val="dk1"/>
                </a:solidFill>
              </a:rPr>
              <a:t>par les intérêts de l’enfant. Nous retrouvons donc plusieurs coins : le coin lecture, le coin dessin, le coin jeux imaginaires, etc. De cette façon, les élèves s’orientent facilement dans sa classe et elle peut organiser son matériel de façon logique.</a:t>
            </a:r>
          </a:p>
        </p:txBody>
      </p:sp>
    </p:spTree>
    <p:extLst>
      <p:ext uri="{BB962C8B-B14F-4D97-AF65-F5344CB8AC3E}">
        <p14:creationId xmlns:p14="http://schemas.microsoft.com/office/powerpoint/2010/main" val="22702837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7F32989D-3763-B287-72DB-BD106466C241}"/>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DF5DDA74-EF4E-5605-C857-BC38C93E004D}"/>
              </a:ext>
            </a:extLst>
          </p:cNvPr>
          <p:cNvSpPr>
            <a:spLocks noGrp="1"/>
          </p:cNvSpPr>
          <p:nvPr>
            <p:ph type="sldNum" sz="quarter" idx="12"/>
          </p:nvPr>
        </p:nvSpPr>
        <p:spPr/>
        <p:txBody>
          <a:bodyPr/>
          <a:lstStyle/>
          <a:p>
            <a:fld id="{055BF32D-CF4B-1B43-8AA7-7C8BB1DDF0EC}" type="slidenum">
              <a:rPr lang="fr-FR" smtClean="0"/>
              <a:pPr/>
              <a:t>17</a:t>
            </a:fld>
            <a:endParaRPr lang="fr-FR" dirty="0"/>
          </a:p>
        </p:txBody>
      </p:sp>
      <p:sp>
        <p:nvSpPr>
          <p:cNvPr id="4" name="Espace réservé du contenu vertical 3">
            <a:extLst>
              <a:ext uri="{FF2B5EF4-FFF2-40B4-BE49-F238E27FC236}">
                <a16:creationId xmlns:a16="http://schemas.microsoft.com/office/drawing/2014/main" id="{B2AA9FAA-2C10-713B-CC13-4BDE129C453D}"/>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5</a:t>
            </a:r>
          </a:p>
          <a:p>
            <a:endParaRPr lang="fr-FR"/>
          </a:p>
        </p:txBody>
      </p:sp>
      <p:sp>
        <p:nvSpPr>
          <p:cNvPr id="5" name="Espace réservé du texte 4">
            <a:extLst>
              <a:ext uri="{FF2B5EF4-FFF2-40B4-BE49-F238E27FC236}">
                <a16:creationId xmlns:a16="http://schemas.microsoft.com/office/drawing/2014/main" id="{941A4740-CA0C-0270-BC48-4F9BC85A6758}"/>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Quel principe de la CUA ?</a:t>
            </a:r>
          </a:p>
        </p:txBody>
      </p:sp>
      <p:sp>
        <p:nvSpPr>
          <p:cNvPr id="6" name="PlaceHolder 1">
            <a:extLst>
              <a:ext uri="{FF2B5EF4-FFF2-40B4-BE49-F238E27FC236}">
                <a16:creationId xmlns:a16="http://schemas.microsoft.com/office/drawing/2014/main" id="{47D0DD24-ABFD-C1D0-B2F3-A0FC1BB5C071}"/>
              </a:ext>
            </a:extLst>
          </p:cNvPr>
          <p:cNvSpPr txBox="1">
            <a:spLocks/>
          </p:cNvSpPr>
          <p:nvPr/>
        </p:nvSpPr>
        <p:spPr>
          <a:xfrm>
            <a:off x="1422961" y="1460665"/>
            <a:ext cx="9872122" cy="3533000"/>
          </a:xfrm>
          <a:prstGeom prst="rect">
            <a:avLst/>
          </a:prstGeom>
          <a:noFill/>
          <a:ln w="0">
            <a:noFill/>
          </a:ln>
        </p:spPr>
        <p:txBody>
          <a:bodyPr lIns="91440" tIns="45720" rIns="91440" bIns="45720" anchor="t">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15000"/>
              </a:lnSpc>
              <a:spcBef>
                <a:spcPts val="1001"/>
              </a:spcBef>
              <a:buClr>
                <a:srgbClr val="000000"/>
              </a:buClr>
            </a:pPr>
            <a:r>
              <a:rPr lang="fr-FR" b="1" spc="-1">
                <a:solidFill>
                  <a:srgbClr val="0070C0"/>
                </a:solidFill>
              </a:rPr>
              <a:t>Mise en situation 3</a:t>
            </a:r>
            <a:endParaRPr lang="fr-FR" spc="-1">
              <a:solidFill>
                <a:srgbClr val="0070C0"/>
              </a:solidFill>
            </a:endParaRPr>
          </a:p>
          <a:p>
            <a:pPr algn="ctr">
              <a:lnSpc>
                <a:spcPct val="115000"/>
              </a:lnSpc>
              <a:spcBef>
                <a:spcPts val="1001"/>
              </a:spcBef>
              <a:tabLst>
                <a:tab pos="0" algn="l"/>
              </a:tabLst>
            </a:pPr>
            <a:r>
              <a:rPr lang="fr-FR" sz="2400" spc="-1">
                <a:solidFill>
                  <a:schemeClr val="dk1"/>
                </a:solidFill>
              </a:rPr>
              <a:t>Fatou est une enseignante de première année à l’éducation fondamentale. L’apprentissage de la lecture est sa priorité. </a:t>
            </a:r>
            <a:br>
              <a:rPr lang="fr-FR" sz="2400" spc="-1">
                <a:solidFill>
                  <a:schemeClr val="dk1"/>
                </a:solidFill>
              </a:rPr>
            </a:br>
            <a:r>
              <a:rPr lang="fr-FR" sz="2400" spc="-1">
                <a:solidFill>
                  <a:schemeClr val="dk1"/>
                </a:solidFill>
              </a:rPr>
              <a:t>Elle organise donc son enseignement autour de différentes stratégies de lecture. Elle présente les stratégies à ses élèves </a:t>
            </a:r>
            <a:br>
              <a:rPr lang="fr-FR" sz="2400" spc="-1">
                <a:solidFill>
                  <a:schemeClr val="dk1"/>
                </a:solidFill>
              </a:rPr>
            </a:br>
            <a:r>
              <a:rPr lang="fr-FR" sz="2400" spc="-1">
                <a:solidFill>
                  <a:schemeClr val="dk1"/>
                </a:solidFill>
              </a:rPr>
              <a:t>et construit avec eux un porte-clés pour que ceux-ci aient un objet concret leur permettant de se remémorer les stratégies apprises. Lors de période de lecture, Fatou rappelle souvent aux élèves </a:t>
            </a:r>
            <a:br>
              <a:rPr lang="fr-FR" sz="2400" spc="-1">
                <a:solidFill>
                  <a:schemeClr val="dk1"/>
                </a:solidFill>
              </a:rPr>
            </a:br>
            <a:r>
              <a:rPr lang="fr-FR" sz="2400" spc="-1">
                <a:solidFill>
                  <a:schemeClr val="dk1"/>
                </a:solidFill>
              </a:rPr>
              <a:t>qui éprouvent des difficultés d’utiliser leur porte-clés.</a:t>
            </a:r>
          </a:p>
        </p:txBody>
      </p:sp>
    </p:spTree>
    <p:extLst>
      <p:ext uri="{BB962C8B-B14F-4D97-AF65-F5344CB8AC3E}">
        <p14:creationId xmlns:p14="http://schemas.microsoft.com/office/powerpoint/2010/main" val="40796427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A51BB3B7-355F-B14F-EDD0-4098710B3C0D}"/>
              </a:ext>
            </a:extLst>
          </p:cNvPr>
          <p:cNvSpPr>
            <a:spLocks noGrp="1"/>
          </p:cNvSpPr>
          <p:nvPr>
            <p:ph type="sldNum" sz="quarter" idx="12"/>
          </p:nvPr>
        </p:nvSpPr>
        <p:spPr/>
        <p:txBody>
          <a:bodyPr/>
          <a:lstStyle/>
          <a:p>
            <a:fld id="{055BF32D-CF4B-1B43-8AA7-7C8BB1DDF0EC}" type="slidenum">
              <a:rPr lang="fr-FR" smtClean="0"/>
              <a:pPr/>
              <a:t>18</a:t>
            </a:fld>
            <a:endParaRPr lang="fr-FR" dirty="0"/>
          </a:p>
        </p:txBody>
      </p:sp>
      <p:sp>
        <p:nvSpPr>
          <p:cNvPr id="3" name="Espace réservé du pied de page 2">
            <a:extLst>
              <a:ext uri="{FF2B5EF4-FFF2-40B4-BE49-F238E27FC236}">
                <a16:creationId xmlns:a16="http://schemas.microsoft.com/office/drawing/2014/main" id="{D0FF0E15-5B2E-C86E-3051-2500408BAF66}"/>
              </a:ext>
            </a:extLst>
          </p:cNvPr>
          <p:cNvSpPr>
            <a:spLocks noGrp="1"/>
          </p:cNvSpPr>
          <p:nvPr>
            <p:ph type="ftr" sz="quarter" idx="3"/>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a:t>
            </a:r>
          </a:p>
        </p:txBody>
      </p:sp>
      <p:sp>
        <p:nvSpPr>
          <p:cNvPr id="4" name="Titre 3">
            <a:extLst>
              <a:ext uri="{FF2B5EF4-FFF2-40B4-BE49-F238E27FC236}">
                <a16:creationId xmlns:a16="http://schemas.microsoft.com/office/drawing/2014/main" id="{F922339B-80F5-C355-3C80-68341C479B16}"/>
              </a:ext>
            </a:extLst>
          </p:cNvPr>
          <p:cNvSpPr>
            <a:spLocks noGrp="1"/>
          </p:cNvSpPr>
          <p:nvPr>
            <p:ph type="title"/>
          </p:nvPr>
        </p:nvSpPr>
        <p:spPr>
          <a:xfrm>
            <a:off x="338195" y="1554480"/>
            <a:ext cx="3398156" cy="3674225"/>
          </a:xfrm>
        </p:spPr>
        <p:txBody>
          <a:bodyPr/>
          <a:lstStyle/>
          <a:p>
            <a:r>
              <a:rPr lang="fr-FR" sz="4000">
                <a:solidFill>
                  <a:srgbClr val="FFC000"/>
                </a:solidFill>
              </a:rPr>
              <a:t>Activité 6</a:t>
            </a:r>
            <a:br>
              <a:rPr lang="fr-FR"/>
            </a:br>
            <a:r>
              <a:rPr lang="fr-FR"/>
              <a:t>Tenir compte </a:t>
            </a:r>
            <a:br>
              <a:rPr lang="fr-FR"/>
            </a:br>
            <a:r>
              <a:rPr lang="fr-FR"/>
              <a:t>de la diversité</a:t>
            </a:r>
          </a:p>
        </p:txBody>
      </p:sp>
      <p:pic>
        <p:nvPicPr>
          <p:cNvPr id="5" name="Image 12" descr="Victorious athletes holding up ball together on the sports field">
            <a:extLst>
              <a:ext uri="{FF2B5EF4-FFF2-40B4-BE49-F238E27FC236}">
                <a16:creationId xmlns:a16="http://schemas.microsoft.com/office/drawing/2014/main" id="{A76FD9BA-ADD7-B622-1285-EB128BE250A5}"/>
              </a:ext>
            </a:extLst>
          </p:cNvPr>
          <p:cNvPicPr/>
          <p:nvPr/>
        </p:nvPicPr>
        <p:blipFill>
          <a:blip r:embed="rId2" cstate="print">
            <a:extLst>
              <a:ext uri="{28A0092B-C50C-407E-A947-70E740481C1C}">
                <a14:useLocalDpi xmlns:a14="http://schemas.microsoft.com/office/drawing/2010/main"/>
              </a:ext>
            </a:extLst>
          </a:blip>
          <a:srcRect/>
          <a:stretch/>
        </p:blipFill>
        <p:spPr>
          <a:xfrm>
            <a:off x="4651533" y="1561680"/>
            <a:ext cx="3398156" cy="3749040"/>
          </a:xfrm>
          <a:prstGeom prst="rect">
            <a:avLst/>
          </a:prstGeom>
          <a:ln w="0">
            <a:noFill/>
          </a:ln>
        </p:spPr>
      </p:pic>
      <p:pic>
        <p:nvPicPr>
          <p:cNvPr id="6" name="Image 14" descr="Group of young people huddling in gym">
            <a:extLst>
              <a:ext uri="{FF2B5EF4-FFF2-40B4-BE49-F238E27FC236}">
                <a16:creationId xmlns:a16="http://schemas.microsoft.com/office/drawing/2014/main" id="{0764D7A3-172C-FFCE-E842-B7230FA6A747}"/>
              </a:ext>
            </a:extLst>
          </p:cNvPr>
          <p:cNvPicPr/>
          <p:nvPr/>
        </p:nvPicPr>
        <p:blipFill>
          <a:blip r:embed="rId3" cstate="print">
            <a:extLst>
              <a:ext uri="{28A0092B-C50C-407E-A947-70E740481C1C}">
                <a14:useLocalDpi xmlns:a14="http://schemas.microsoft.com/office/drawing/2010/main"/>
              </a:ext>
            </a:extLst>
          </a:blip>
          <a:srcRect/>
          <a:stretch/>
        </p:blipFill>
        <p:spPr>
          <a:xfrm>
            <a:off x="8212745" y="1554480"/>
            <a:ext cx="3979255" cy="3756240"/>
          </a:xfrm>
          <a:prstGeom prst="rect">
            <a:avLst/>
          </a:prstGeom>
          <a:ln w="0">
            <a:noFill/>
          </a:ln>
        </p:spPr>
      </p:pic>
    </p:spTree>
    <p:extLst>
      <p:ext uri="{BB962C8B-B14F-4D97-AF65-F5344CB8AC3E}">
        <p14:creationId xmlns:p14="http://schemas.microsoft.com/office/powerpoint/2010/main" val="11153133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a:extLst>
              <a:ext uri="{FF2B5EF4-FFF2-40B4-BE49-F238E27FC236}">
                <a16:creationId xmlns:a16="http://schemas.microsoft.com/office/drawing/2014/main" id="{FB173ED7-E760-B69A-2A23-7C961DAC3D67}"/>
              </a:ext>
            </a:extLst>
          </p:cNvPr>
          <p:cNvSpPr>
            <a:spLocks noGrp="1"/>
          </p:cNvSpPr>
          <p:nvPr>
            <p:ph type="body" sz="quarter" idx="14"/>
          </p:nvPr>
        </p:nvSpPr>
        <p:spPr>
          <a:xfrm>
            <a:off x="695325" y="1786468"/>
            <a:ext cx="4824413" cy="2630084"/>
          </a:xfrm>
        </p:spPr>
        <p:txBody>
          <a:bodyPr/>
          <a:lstStyle/>
          <a:p>
            <a:pPr>
              <a:lnSpc>
                <a:spcPct val="100000"/>
              </a:lnSpc>
            </a:pPr>
            <a:r>
              <a:rPr lang="fr-FR" sz="2400" b="1">
                <a:solidFill>
                  <a:schemeClr val="bg1"/>
                </a:solidFill>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t>Le casse-tête mathématique</a:t>
            </a:r>
          </a:p>
          <a:p>
            <a:pPr>
              <a:lnSpc>
                <a:spcPct val="100000"/>
              </a:lnSpc>
            </a:pPr>
            <a:r>
              <a:rPr lang="fr-FR" sz="2400"/>
              <a:t>Vous enseignez un cours d’algèbre en 3</a:t>
            </a:r>
            <a:r>
              <a:rPr lang="fr-FR" sz="2400" baseline="30000"/>
              <a:t>e</a:t>
            </a:r>
            <a:r>
              <a:rPr lang="fr-FR" sz="2400"/>
              <a:t> secondaire </a:t>
            </a:r>
            <a:br>
              <a:rPr lang="fr-FR" sz="2400"/>
            </a:br>
            <a:r>
              <a:rPr lang="fr-FR" sz="2400"/>
              <a:t>et constatez que les élèves </a:t>
            </a:r>
            <a:br>
              <a:rPr lang="fr-FR" sz="2400"/>
            </a:br>
            <a:r>
              <a:rPr lang="fr-FR" sz="2400"/>
              <a:t>sont de niveaux très inégaux dans vos groupes.</a:t>
            </a:r>
          </a:p>
        </p:txBody>
      </p:sp>
      <p:sp>
        <p:nvSpPr>
          <p:cNvPr id="3" name="Espace réservé du numéro de diapositive 2">
            <a:extLst>
              <a:ext uri="{FF2B5EF4-FFF2-40B4-BE49-F238E27FC236}">
                <a16:creationId xmlns:a16="http://schemas.microsoft.com/office/drawing/2014/main" id="{B8A4A537-B54F-F519-43B8-BFFC58A7011F}"/>
              </a:ext>
            </a:extLst>
          </p:cNvPr>
          <p:cNvSpPr>
            <a:spLocks noGrp="1"/>
          </p:cNvSpPr>
          <p:nvPr>
            <p:ph type="sldNum" sz="quarter" idx="12"/>
          </p:nvPr>
        </p:nvSpPr>
        <p:spPr/>
        <p:txBody>
          <a:bodyPr/>
          <a:lstStyle/>
          <a:p>
            <a:fld id="{055BF32D-CF4B-1B43-8AA7-7C8BB1DDF0EC}" type="slidenum">
              <a:rPr lang="fr-FR" smtClean="0"/>
              <a:pPr/>
              <a:t>19</a:t>
            </a:fld>
            <a:endParaRPr lang="fr-FR" dirty="0"/>
          </a:p>
        </p:txBody>
      </p:sp>
      <p:sp>
        <p:nvSpPr>
          <p:cNvPr id="2" name="Espace réservé du pied de page 1">
            <a:extLst>
              <a:ext uri="{FF2B5EF4-FFF2-40B4-BE49-F238E27FC236}">
                <a16:creationId xmlns:a16="http://schemas.microsoft.com/office/drawing/2014/main" id="{0D7E4C73-BE7F-E6F4-CE95-56D247B66750}"/>
              </a:ext>
            </a:extLst>
          </p:cNvPr>
          <p:cNvSpPr>
            <a:spLocks noGrp="1"/>
          </p:cNvSpPr>
          <p:nvPr>
            <p:ph type="ftr" sz="quarter" idx="13"/>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7" name="Espace réservé du texte 6">
            <a:extLst>
              <a:ext uri="{FF2B5EF4-FFF2-40B4-BE49-F238E27FC236}">
                <a16:creationId xmlns:a16="http://schemas.microsoft.com/office/drawing/2014/main" id="{E5F7AE7E-43E9-BD9A-E436-776C9D3877E4}"/>
              </a:ext>
            </a:extLst>
          </p:cNvPr>
          <p:cNvSpPr>
            <a:spLocks noGrp="1"/>
          </p:cNvSpPr>
          <p:nvPr>
            <p:ph type="body" sz="quarter" idx="15"/>
          </p:nvPr>
        </p:nvSpPr>
        <p:spPr>
          <a:xfrm>
            <a:off x="6830568" y="1227836"/>
            <a:ext cx="4197096" cy="4402328"/>
          </a:xfrm>
        </p:spPr>
        <p:txBody>
          <a:bodyPr/>
          <a:lstStyle/>
          <a:p>
            <a:pPr algn="just">
              <a:lnSpc>
                <a:spcPct val="120000"/>
              </a:lnSpc>
            </a:pPr>
            <a:r>
              <a:rPr lang="fr-FR" sz="1400"/>
              <a:t>Lorsque vous donnez des devoirs, le même scénario se répète presque chaque fois : la moitié des élèves comprend parfaitement la notion en jeu et est prête à passer à un problème plus complexe tandis que l’autre moitié nécessite encore plusieurs explications pour maîtriser les problèmes. Vous ressentez le besoin de répéter les mêmes notions théoriques pour vous assurer de la compréhension de vos élèves sans vouloir ennuyer ceux qui ont déjà compris. L’un de vos élèves pose aussi à plusieurs reprises dans un même cours de très longues questions, parfois hors contexte, ce qui contribue à impatienter les élèves plus avancés. L’an passé, vous avez mis sur pied un forum d’apprentissage sur WhatsApp, mais celui-ci n’est pas très populaire auprès de vos élèves.</a:t>
            </a:r>
          </a:p>
        </p:txBody>
      </p:sp>
    </p:spTree>
    <p:extLst>
      <p:ext uri="{BB962C8B-B14F-4D97-AF65-F5344CB8AC3E}">
        <p14:creationId xmlns:p14="http://schemas.microsoft.com/office/powerpoint/2010/main" val="14448241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C5B1ECA5-12C1-8D8A-8029-38ACE37AE445}"/>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C8E27D13-967F-EFCA-3786-2466E6EA9AD3}"/>
              </a:ext>
            </a:extLst>
          </p:cNvPr>
          <p:cNvSpPr>
            <a:spLocks noGrp="1"/>
          </p:cNvSpPr>
          <p:nvPr>
            <p:ph type="sldNum" sz="quarter" idx="12"/>
          </p:nvPr>
        </p:nvSpPr>
        <p:spPr/>
        <p:txBody>
          <a:bodyPr/>
          <a:lstStyle/>
          <a:p>
            <a:fld id="{055BF32D-CF4B-1B43-8AA7-7C8BB1DDF0EC}" type="slidenum">
              <a:rPr lang="fr-FR" smtClean="0"/>
              <a:pPr/>
              <a:t>20</a:t>
            </a:fld>
            <a:endParaRPr lang="fr-FR" dirty="0"/>
          </a:p>
        </p:txBody>
      </p:sp>
      <p:sp>
        <p:nvSpPr>
          <p:cNvPr id="9" name="ZoneTexte 8">
            <a:extLst>
              <a:ext uri="{FF2B5EF4-FFF2-40B4-BE49-F238E27FC236}">
                <a16:creationId xmlns:a16="http://schemas.microsoft.com/office/drawing/2014/main" id="{1EF12586-2EFC-232E-5032-D6D4180F0F76}"/>
              </a:ext>
            </a:extLst>
          </p:cNvPr>
          <p:cNvSpPr txBox="1"/>
          <p:nvPr/>
        </p:nvSpPr>
        <p:spPr>
          <a:xfrm>
            <a:off x="987552" y="678062"/>
            <a:ext cx="9486484" cy="1617430"/>
          </a:xfrm>
          <a:prstGeom prst="rect">
            <a:avLst/>
          </a:prstGeom>
          <a:noFill/>
        </p:spPr>
        <p:txBody>
          <a:bodyPr wrap="square">
            <a:spAutoFit/>
          </a:bodyPr>
          <a:lstStyle/>
          <a:p>
            <a:pPr algn="ctr" defTabSz="914400">
              <a:lnSpc>
                <a:spcPct val="120000"/>
              </a:lnSpc>
              <a:tabLst>
                <a:tab pos="0" algn="l"/>
              </a:tabLst>
            </a:pPr>
            <a:r>
              <a:rPr lang="fr-FR" sz="24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Barrière 1</a:t>
            </a:r>
          </a:p>
          <a:p>
            <a:pPr>
              <a:lnSpc>
                <a:spcPct val="120000"/>
              </a:lnSpc>
              <a:tabLst>
                <a:tab pos="0" algn="l"/>
              </a:tabLst>
            </a:pPr>
            <a:r>
              <a:rPr lang="fr-FR" sz="2000" strike="noStrike" spc="-1">
                <a:latin typeface="Noto Sans" panose="020B0502040504020204" pitchFamily="34" charset="0"/>
                <a:ea typeface="Noto Sans" panose="020B0502040504020204" pitchFamily="34" charset="0"/>
                <a:cs typeface="Noto Sans" panose="020B0502040504020204" pitchFamily="34" charset="0"/>
              </a:rPr>
              <a:t>La moitié des élèves nécessitent plus d’explications afin d’être en mesure de maîtriser les problèmes, ce à quoi l’enseignant répond en répétant les mêmes notions théoriques, ce qui ennuie grandement la seconde moitié du groupe. </a:t>
            </a:r>
          </a:p>
        </p:txBody>
      </p:sp>
      <p:sp>
        <p:nvSpPr>
          <p:cNvPr id="11" name="ZoneTexte 10">
            <a:extLst>
              <a:ext uri="{FF2B5EF4-FFF2-40B4-BE49-F238E27FC236}">
                <a16:creationId xmlns:a16="http://schemas.microsoft.com/office/drawing/2014/main" id="{4F238023-A796-D2FD-E086-0C84A3E793D7}"/>
              </a:ext>
            </a:extLst>
          </p:cNvPr>
          <p:cNvSpPr txBox="1"/>
          <p:nvPr/>
        </p:nvSpPr>
        <p:spPr>
          <a:xfrm>
            <a:off x="987552" y="2477942"/>
            <a:ext cx="9486484" cy="3608831"/>
          </a:xfrm>
          <a:prstGeom prst="roundRect">
            <a:avLst>
              <a:gd name="adj" fmla="val 4946"/>
            </a:avLst>
          </a:prstGeom>
          <a:solidFill>
            <a:schemeClr val="accent2">
              <a:lumMod val="20000"/>
              <a:lumOff val="80000"/>
            </a:schemeClr>
          </a:solidFill>
          <a:effectLst>
            <a:outerShdw blurRad="50800" dist="38100" dir="2700000" algn="tl" rotWithShape="0">
              <a:prstClr val="black">
                <a:alpha val="10409"/>
              </a:prstClr>
            </a:outerShdw>
          </a:effectLst>
        </p:spPr>
        <p:txBody>
          <a:bodyPr wrap="square" lIns="180000" tIns="180000" rIns="180000" bIns="180000">
            <a:spAutoFit/>
          </a:bodyPr>
          <a:lstStyle/>
          <a:p>
            <a:pPr algn="ctr">
              <a:lnSpc>
                <a:spcPct val="120000"/>
              </a:lnSpc>
              <a:spcBef>
                <a:spcPts val="2400"/>
              </a:spcBef>
              <a:tabLst>
                <a:tab pos="0" algn="l"/>
              </a:tabLst>
            </a:pPr>
            <a:r>
              <a:rPr lang="fr-FR" sz="2400" b="1" strike="noStrike" spc="-1">
                <a:solidFill>
                  <a:srgbClr val="FFC000"/>
                </a:solidFill>
                <a:latin typeface="Noto Sans" panose="020B0502040504020204" pitchFamily="34" charset="0"/>
                <a:ea typeface="Noto Sans" panose="020B0502040504020204" pitchFamily="34" charset="0"/>
                <a:cs typeface="Noto Sans" panose="020B0502040504020204" pitchFamily="34" charset="0"/>
              </a:rPr>
              <a:t>Solution 1</a:t>
            </a:r>
            <a:endParaRPr lang="fr-FR" sz="2400" b="0" strike="noStrike" spc="-1">
              <a:solidFill>
                <a:srgbClr val="FFC000"/>
              </a:solidFill>
              <a:latin typeface="Noto Sans" panose="020B0502040504020204" pitchFamily="34" charset="0"/>
              <a:ea typeface="Noto Sans" panose="020B0502040504020204" pitchFamily="34" charset="0"/>
              <a:cs typeface="Noto Sans" panose="020B0502040504020204" pitchFamily="34" charset="0"/>
            </a:endParaRPr>
          </a:p>
          <a:p>
            <a:pPr algn="just">
              <a:lnSpc>
                <a:spcPct val="120000"/>
              </a:lnSpc>
              <a:tabLst>
                <a:tab pos="0" algn="l"/>
              </a:tabLst>
            </a:pPr>
            <a:r>
              <a:rPr lang="fr-FR"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Favoriser la collaboration en offrant du temps de discussion en équipe (formée par l’enseignant afin de mettre en valeur les aptitudes complémentaires) autour des notions théoriques impliquées dans le devoir. Au lieu d’être répétée par l’enseignant, la théorie est ainsi reformulée par les pairs. L’enseignant peut alors circuler et offrir une rétroaction rapide et personnalisée sur les démarches de résolution de problèmes envisagées par les étudiants. Aussi, autant que possible</a:t>
            </a:r>
            <a:r>
              <a:rPr lang="fr-FR" b="0" strike="noStrike" spc="-1">
                <a:solidFill>
                  <a:srgbClr val="1F487C"/>
                </a:solidFill>
                <a:latin typeface="Noto Sans" panose="020B0502040504020204" pitchFamily="34" charset="0"/>
                <a:ea typeface="Noto Sans" panose="020B0502040504020204" pitchFamily="34" charset="0"/>
                <a:cs typeface="Noto Sans" panose="020B0502040504020204" pitchFamily="34" charset="0"/>
              </a:rPr>
              <a:t>, </a:t>
            </a:r>
            <a:r>
              <a:rPr lang="fr-FR"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accompagner l’enseignement théorique d’analogies avec la réalité, d’exemples de situations réelles qui sont en lien avec le vécu des étudiants.</a:t>
            </a:r>
            <a:endParaRPr lang="fr-FR"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3376105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C5B1ECA5-12C1-8D8A-8029-38ACE37AE445}"/>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C8E27D13-967F-EFCA-3786-2466E6EA9AD3}"/>
              </a:ext>
            </a:extLst>
          </p:cNvPr>
          <p:cNvSpPr>
            <a:spLocks noGrp="1"/>
          </p:cNvSpPr>
          <p:nvPr>
            <p:ph type="sldNum" sz="quarter" idx="12"/>
          </p:nvPr>
        </p:nvSpPr>
        <p:spPr/>
        <p:txBody>
          <a:bodyPr/>
          <a:lstStyle/>
          <a:p>
            <a:fld id="{055BF32D-CF4B-1B43-8AA7-7C8BB1DDF0EC}" type="slidenum">
              <a:rPr lang="fr-FR" smtClean="0"/>
              <a:pPr/>
              <a:t>21</a:t>
            </a:fld>
            <a:endParaRPr lang="fr-FR" dirty="0"/>
          </a:p>
        </p:txBody>
      </p:sp>
      <p:sp>
        <p:nvSpPr>
          <p:cNvPr id="11" name="ZoneTexte 10">
            <a:extLst>
              <a:ext uri="{FF2B5EF4-FFF2-40B4-BE49-F238E27FC236}">
                <a16:creationId xmlns:a16="http://schemas.microsoft.com/office/drawing/2014/main" id="{4F238023-A796-D2FD-E086-0C84A3E793D7}"/>
              </a:ext>
            </a:extLst>
          </p:cNvPr>
          <p:cNvSpPr txBox="1"/>
          <p:nvPr/>
        </p:nvSpPr>
        <p:spPr>
          <a:xfrm>
            <a:off x="987552" y="827272"/>
            <a:ext cx="9486484" cy="1753068"/>
          </a:xfrm>
          <a:prstGeom prst="roundRect">
            <a:avLst>
              <a:gd name="adj" fmla="val 8895"/>
            </a:avLst>
          </a:prstGeom>
          <a:solidFill>
            <a:schemeClr val="accent2">
              <a:lumMod val="20000"/>
              <a:lumOff val="80000"/>
            </a:schemeClr>
          </a:solidFill>
          <a:effectLst>
            <a:outerShdw blurRad="50800" dist="38100" dir="2700000" algn="tl" rotWithShape="0">
              <a:prstClr val="black">
                <a:alpha val="9978"/>
              </a:prstClr>
            </a:outerShdw>
          </a:effectLst>
        </p:spPr>
        <p:txBody>
          <a:bodyPr wrap="square" lIns="180000" tIns="180000" rIns="180000" bIns="180000">
            <a:spAutoFit/>
          </a:bodyPr>
          <a:lstStyle/>
          <a:p>
            <a:pPr algn="ctr">
              <a:lnSpc>
                <a:spcPct val="120000"/>
              </a:lnSpc>
              <a:spcBef>
                <a:spcPts val="2400"/>
              </a:spcBef>
              <a:tabLst>
                <a:tab pos="0" algn="l"/>
              </a:tabLst>
            </a:pPr>
            <a:r>
              <a:rPr lang="fr-FR" sz="2400" b="1" strike="noStrike" spc="-1">
                <a:solidFill>
                  <a:srgbClr val="FFC000"/>
                </a:solidFill>
                <a:latin typeface="Noto Sans" panose="020B0502040504020204" pitchFamily="34" charset="0"/>
                <a:ea typeface="Noto Sans" panose="020B0502040504020204" pitchFamily="34" charset="0"/>
                <a:cs typeface="Noto Sans" panose="020B0502040504020204" pitchFamily="34" charset="0"/>
              </a:rPr>
              <a:t>Solution 2</a:t>
            </a:r>
            <a:endParaRPr lang="fr-FR" sz="2400" b="0" strike="noStrike" spc="-1">
              <a:solidFill>
                <a:srgbClr val="FFC000"/>
              </a:solidFill>
              <a:latin typeface="Noto Sans" panose="020B0502040504020204" pitchFamily="34" charset="0"/>
              <a:ea typeface="Noto Sans" panose="020B0502040504020204" pitchFamily="34" charset="0"/>
              <a:cs typeface="Noto Sans" panose="020B0502040504020204" pitchFamily="34" charset="0"/>
            </a:endParaRPr>
          </a:p>
          <a:p>
            <a:pPr algn="just">
              <a:lnSpc>
                <a:spcPct val="120000"/>
              </a:lnSpc>
              <a:tabLst>
                <a:tab pos="0" algn="l"/>
              </a:tabLst>
            </a:pPr>
            <a:r>
              <a:rPr lang="fr-FR" sz="16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Une autre manière de rendre le cours plus intéressant pour tous les types d’élèves dans la classe est d’organiser des travaux d’équipe. En travaillant en équipe, les plus faibles pourront apprendre de leurs pairs tandis que les plus avancés expliqueront leurs connaissances.</a:t>
            </a:r>
          </a:p>
        </p:txBody>
      </p:sp>
      <p:sp>
        <p:nvSpPr>
          <p:cNvPr id="4" name="ZoneTexte 3">
            <a:extLst>
              <a:ext uri="{FF2B5EF4-FFF2-40B4-BE49-F238E27FC236}">
                <a16:creationId xmlns:a16="http://schemas.microsoft.com/office/drawing/2014/main" id="{2C77737D-3A11-D662-B7F2-CA18565AC8CF}"/>
              </a:ext>
            </a:extLst>
          </p:cNvPr>
          <p:cNvSpPr txBox="1"/>
          <p:nvPr/>
        </p:nvSpPr>
        <p:spPr>
          <a:xfrm>
            <a:off x="987552" y="2857953"/>
            <a:ext cx="9486484" cy="2992080"/>
          </a:xfrm>
          <a:prstGeom prst="roundRect">
            <a:avLst>
              <a:gd name="adj" fmla="val 4926"/>
            </a:avLst>
          </a:prstGeom>
          <a:solidFill>
            <a:schemeClr val="accent2">
              <a:lumMod val="20000"/>
              <a:lumOff val="80000"/>
            </a:schemeClr>
          </a:solidFill>
          <a:effectLst>
            <a:outerShdw blurRad="50800" dist="38100" dir="2700000" algn="tl" rotWithShape="0">
              <a:prstClr val="black">
                <a:alpha val="9978"/>
              </a:prstClr>
            </a:outerShdw>
          </a:effectLst>
        </p:spPr>
        <p:txBody>
          <a:bodyPr wrap="square" lIns="180000" tIns="180000" rIns="180000" bIns="180000">
            <a:spAutoFit/>
          </a:bodyPr>
          <a:lstStyle/>
          <a:p>
            <a:pPr algn="ctr">
              <a:lnSpc>
                <a:spcPct val="120000"/>
              </a:lnSpc>
              <a:spcBef>
                <a:spcPts val="2400"/>
              </a:spcBef>
              <a:tabLst>
                <a:tab pos="0" algn="l"/>
              </a:tabLst>
            </a:pPr>
            <a:r>
              <a:rPr lang="fr-FR" sz="2400" b="1" strike="noStrike" spc="-1">
                <a:solidFill>
                  <a:srgbClr val="FFC000"/>
                </a:solidFill>
                <a:latin typeface="Noto Sans" panose="020B0502040504020204" pitchFamily="34" charset="0"/>
                <a:ea typeface="Noto Sans" panose="020B0502040504020204" pitchFamily="34" charset="0"/>
                <a:cs typeface="Noto Sans" panose="020B0502040504020204" pitchFamily="34" charset="0"/>
              </a:rPr>
              <a:t>Solution 3</a:t>
            </a:r>
            <a:endParaRPr lang="fr-FR" sz="2400" b="0" strike="noStrike" spc="-1">
              <a:solidFill>
                <a:srgbClr val="FFC000"/>
              </a:solidFill>
              <a:latin typeface="Noto Sans" panose="020B0502040504020204" pitchFamily="34" charset="0"/>
              <a:ea typeface="Noto Sans" panose="020B0502040504020204" pitchFamily="34" charset="0"/>
              <a:cs typeface="Noto Sans" panose="020B0502040504020204" pitchFamily="34" charset="0"/>
            </a:endParaRPr>
          </a:p>
          <a:p>
            <a:pPr algn="just">
              <a:lnSpc>
                <a:spcPct val="120000"/>
              </a:lnSpc>
              <a:tabLst>
                <a:tab pos="0" algn="l"/>
              </a:tabLst>
            </a:pPr>
            <a:r>
              <a:rPr lang="fr-FR" sz="16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Préparation de capsules audio ou vidéo présentant vos explications – relatives à certains problèmes moins bien compris, ce qui pourra permettre aux élèves qui le souhaitent d’entendre plusieurs fois la même explication et de mieux s’approprier les notions. Ce nouveau support permet aussi d’illustrer l’information à l’aide de plusieurs supports. Si aucune capsule n’est disponible ou que le temps fait défaut, prévoir des petits exercices en ligne ou sur papier avec le corrigé pour faciliter l’autoévaluation par les élèves (avec degrés de difficulté différents).</a:t>
            </a:r>
          </a:p>
        </p:txBody>
      </p:sp>
    </p:spTree>
    <p:extLst>
      <p:ext uri="{BB962C8B-B14F-4D97-AF65-F5344CB8AC3E}">
        <p14:creationId xmlns:p14="http://schemas.microsoft.com/office/powerpoint/2010/main" val="13875985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7F32989D-3763-B287-72DB-BD106466C241}"/>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DF5DDA74-EF4E-5605-C857-BC38C93E004D}"/>
              </a:ext>
            </a:extLst>
          </p:cNvPr>
          <p:cNvSpPr>
            <a:spLocks noGrp="1"/>
          </p:cNvSpPr>
          <p:nvPr>
            <p:ph type="sldNum" sz="quarter" idx="12"/>
          </p:nvPr>
        </p:nvSpPr>
        <p:spPr/>
        <p:txBody>
          <a:bodyPr/>
          <a:lstStyle/>
          <a:p>
            <a:fld id="{055BF32D-CF4B-1B43-8AA7-7C8BB1DDF0EC}" type="slidenum">
              <a:rPr lang="fr-FR" smtClean="0"/>
              <a:pPr/>
              <a:t>22</a:t>
            </a:fld>
            <a:endParaRPr lang="fr-FR" dirty="0"/>
          </a:p>
        </p:txBody>
      </p:sp>
      <p:sp>
        <p:nvSpPr>
          <p:cNvPr id="4" name="Espace réservé du contenu vertical 3">
            <a:extLst>
              <a:ext uri="{FF2B5EF4-FFF2-40B4-BE49-F238E27FC236}">
                <a16:creationId xmlns:a16="http://schemas.microsoft.com/office/drawing/2014/main" id="{B2AA9FAA-2C10-713B-CC13-4BDE129C453D}"/>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6</a:t>
            </a:r>
          </a:p>
          <a:p>
            <a:endParaRPr lang="fr-FR"/>
          </a:p>
        </p:txBody>
      </p:sp>
      <p:sp>
        <p:nvSpPr>
          <p:cNvPr id="5" name="Espace réservé du texte 4">
            <a:extLst>
              <a:ext uri="{FF2B5EF4-FFF2-40B4-BE49-F238E27FC236}">
                <a16:creationId xmlns:a16="http://schemas.microsoft.com/office/drawing/2014/main" id="{941A4740-CA0C-0270-BC48-4F9BC85A6758}"/>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Concepts clés de la CUA </a:t>
            </a:r>
          </a:p>
        </p:txBody>
      </p:sp>
      <p:grpSp>
        <p:nvGrpSpPr>
          <p:cNvPr id="7" name="Diagram1">
            <a:extLst>
              <a:ext uri="{FF2B5EF4-FFF2-40B4-BE49-F238E27FC236}">
                <a16:creationId xmlns:a16="http://schemas.microsoft.com/office/drawing/2014/main" id="{2FF8DCDE-242F-C48D-2BEC-9FDB77DCE403}"/>
              </a:ext>
            </a:extLst>
          </p:cNvPr>
          <p:cNvGrpSpPr/>
          <p:nvPr/>
        </p:nvGrpSpPr>
        <p:grpSpPr>
          <a:xfrm>
            <a:off x="1687455" y="1270425"/>
            <a:ext cx="9521640" cy="4317150"/>
            <a:chOff x="2031840" y="1371600"/>
            <a:chExt cx="9521640" cy="5319360"/>
          </a:xfrm>
        </p:grpSpPr>
        <p:sp>
          <p:nvSpPr>
            <p:cNvPr id="8" name="Rectangle 7">
              <a:extLst>
                <a:ext uri="{FF2B5EF4-FFF2-40B4-BE49-F238E27FC236}">
                  <a16:creationId xmlns:a16="http://schemas.microsoft.com/office/drawing/2014/main" id="{4AF8840D-74AB-3D15-2A3F-BF70F1E5921B}"/>
                </a:ext>
              </a:extLst>
            </p:cNvPr>
            <p:cNvSpPr/>
            <p:nvPr/>
          </p:nvSpPr>
          <p:spPr>
            <a:xfrm>
              <a:off x="2031840" y="1371600"/>
              <a:ext cx="9521640" cy="5319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fr-FR"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9" name="Triangle 8">
              <a:extLst>
                <a:ext uri="{FF2B5EF4-FFF2-40B4-BE49-F238E27FC236}">
                  <a16:creationId xmlns:a16="http://schemas.microsoft.com/office/drawing/2014/main" id="{85DA2663-A108-3B58-F93F-5E55E7AFEA23}"/>
                </a:ext>
              </a:extLst>
            </p:cNvPr>
            <p:cNvSpPr/>
            <p:nvPr/>
          </p:nvSpPr>
          <p:spPr>
            <a:xfrm>
              <a:off x="3734280" y="1371600"/>
              <a:ext cx="5319360" cy="5319360"/>
            </a:xfrm>
            <a:prstGeom prst="triangle">
              <a:avLst>
                <a:gd name="adj" fmla="val 50000"/>
              </a:avLst>
            </a:prstGeom>
            <a:solidFill>
              <a:schemeClr val="accent2">
                <a:lumMod val="40000"/>
                <a:lumOff val="60000"/>
              </a:schemeClr>
            </a:solidFill>
            <a:ln>
              <a:solidFill>
                <a:srgbClr val="FFFFFF"/>
              </a:solidFill>
            </a:ln>
          </p:spPr>
          <p:style>
            <a:lnRef idx="2">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fr-FR" sz="1600" b="0" strike="noStrike" spc="-1">
                <a:solidFill>
                  <a:srgbClr val="FFFFF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0" name="Rectangle : coins arrondis 9">
              <a:extLst>
                <a:ext uri="{FF2B5EF4-FFF2-40B4-BE49-F238E27FC236}">
                  <a16:creationId xmlns:a16="http://schemas.microsoft.com/office/drawing/2014/main" id="{9B164E14-303C-5517-CF76-EAAB15B33A7D}"/>
                </a:ext>
              </a:extLst>
            </p:cNvPr>
            <p:cNvSpPr/>
            <p:nvPr/>
          </p:nvSpPr>
          <p:spPr>
            <a:xfrm>
              <a:off x="6394320" y="1904040"/>
              <a:ext cx="3457440" cy="755640"/>
            </a:xfrm>
            <a:prstGeom prst="roundRect">
              <a:avLst>
                <a:gd name="adj" fmla="val 16667"/>
              </a:avLst>
            </a:prstGeom>
            <a:solidFill>
              <a:schemeClr val="lt1">
                <a:hueOff val="0"/>
                <a:satOff val="0"/>
                <a:lumOff val="0"/>
                <a:alpha val="94967"/>
              </a:schemeClr>
            </a:solidFill>
            <a:ln w="25400">
              <a:solidFill>
                <a:schemeClr val="tx1"/>
              </a:solidFill>
            </a:ln>
          </p:spPr>
          <p:style>
            <a:lnRef idx="2">
              <a:scrgbClr r="0" g="0" b="0"/>
            </a:lnRef>
            <a:fillRef idx="0">
              <a:scrgbClr r="0" g="0" b="0"/>
            </a:fillRef>
            <a:effectRef idx="0">
              <a:scrgbClr r="0" g="0" b="0"/>
            </a:effectRef>
            <a:fontRef idx="minor"/>
          </p:style>
          <p:txBody>
            <a:bodyPr lIns="106560" tIns="106560" rIns="106560" bIns="106560" numCol="1" spcCol="1440" anchor="ctr">
              <a:noAutofit/>
            </a:bodyPr>
            <a:lstStyle/>
            <a:p>
              <a:pPr algn="ctr" defTabSz="1244520">
                <a:lnSpc>
                  <a:spcPct val="90000"/>
                </a:lnSpc>
                <a:spcAft>
                  <a:spcPts val="981"/>
                </a:spcAft>
                <a:tabLst>
                  <a:tab pos="0" algn="l"/>
                </a:tabLst>
              </a:pPr>
              <a:r>
                <a:rPr lang="fr-CA" sz="2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universalité et équité</a:t>
              </a:r>
              <a:endParaRPr lang="fr-FR" sz="2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1" name="Rectangle : coins arrondis 10">
              <a:extLst>
                <a:ext uri="{FF2B5EF4-FFF2-40B4-BE49-F238E27FC236}">
                  <a16:creationId xmlns:a16="http://schemas.microsoft.com/office/drawing/2014/main" id="{8144BF40-8382-99C5-3FF1-6A6ABF0F6568}"/>
                </a:ext>
              </a:extLst>
            </p:cNvPr>
            <p:cNvSpPr/>
            <p:nvPr/>
          </p:nvSpPr>
          <p:spPr>
            <a:xfrm>
              <a:off x="6394320" y="2755080"/>
              <a:ext cx="3457440" cy="755640"/>
            </a:xfrm>
            <a:prstGeom prst="roundRect">
              <a:avLst>
                <a:gd name="adj" fmla="val 16667"/>
              </a:avLst>
            </a:prstGeom>
            <a:solidFill>
              <a:schemeClr val="lt1">
                <a:hueOff val="0"/>
                <a:satOff val="0"/>
                <a:lumOff val="0"/>
                <a:alpha val="95409"/>
              </a:schemeClr>
            </a:solidFill>
            <a:ln w="25400">
              <a:solidFill>
                <a:schemeClr val="tx1"/>
              </a:solidFill>
            </a:ln>
          </p:spPr>
          <p:style>
            <a:lnRef idx="2">
              <a:scrgbClr r="0" g="0" b="0"/>
            </a:lnRef>
            <a:fillRef idx="0">
              <a:scrgbClr r="0" g="0" b="0"/>
            </a:fillRef>
            <a:effectRef idx="0">
              <a:scrgbClr r="0" g="0" b="0"/>
            </a:effectRef>
            <a:fontRef idx="minor"/>
          </p:style>
          <p:txBody>
            <a:bodyPr lIns="106560" tIns="106560" rIns="106560" bIns="106560" numCol="1" spcCol="1440" anchor="ctr">
              <a:noAutofit/>
            </a:bodyPr>
            <a:lstStyle/>
            <a:p>
              <a:pPr algn="ctr" defTabSz="1244520">
                <a:lnSpc>
                  <a:spcPct val="90000"/>
                </a:lnSpc>
                <a:spcAft>
                  <a:spcPts val="981"/>
                </a:spcAft>
                <a:tabLst>
                  <a:tab pos="0" algn="l"/>
                </a:tabLst>
              </a:pPr>
              <a:r>
                <a:rPr lang="fr-CA" sz="2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flexibilité et inclusion</a:t>
              </a:r>
              <a:endParaRPr lang="fr-FR" sz="2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2" name="Rectangle : coins arrondis 11">
              <a:extLst>
                <a:ext uri="{FF2B5EF4-FFF2-40B4-BE49-F238E27FC236}">
                  <a16:creationId xmlns:a16="http://schemas.microsoft.com/office/drawing/2014/main" id="{CA75C3CB-C962-4B02-6969-B10D8512EDE7}"/>
                </a:ext>
              </a:extLst>
            </p:cNvPr>
            <p:cNvSpPr/>
            <p:nvPr/>
          </p:nvSpPr>
          <p:spPr>
            <a:xfrm>
              <a:off x="6394320" y="3606120"/>
              <a:ext cx="3457440" cy="755640"/>
            </a:xfrm>
            <a:prstGeom prst="roundRect">
              <a:avLst>
                <a:gd name="adj" fmla="val 16667"/>
              </a:avLst>
            </a:prstGeom>
            <a:solidFill>
              <a:schemeClr val="lt1">
                <a:hueOff val="0"/>
                <a:satOff val="0"/>
                <a:lumOff val="0"/>
                <a:alpha val="94771"/>
              </a:schemeClr>
            </a:solidFill>
            <a:ln w="25400">
              <a:solidFill>
                <a:schemeClr val="tx1"/>
              </a:solidFill>
            </a:ln>
          </p:spPr>
          <p:style>
            <a:lnRef idx="2">
              <a:scrgbClr r="0" g="0" b="0"/>
            </a:lnRef>
            <a:fillRef idx="0">
              <a:scrgbClr r="0" g="0" b="0"/>
            </a:fillRef>
            <a:effectRef idx="0">
              <a:scrgbClr r="0" g="0" b="0"/>
            </a:effectRef>
            <a:fontRef idx="minor"/>
          </p:style>
          <p:txBody>
            <a:bodyPr lIns="106560" tIns="106560" rIns="106560" bIns="106560" numCol="1" spcCol="1440" anchor="ctr">
              <a:noAutofit/>
            </a:bodyPr>
            <a:lstStyle/>
            <a:p>
              <a:pPr algn="ctr" defTabSz="1244520">
                <a:lnSpc>
                  <a:spcPct val="90000"/>
                </a:lnSpc>
                <a:spcAft>
                  <a:spcPts val="981"/>
                </a:spcAft>
                <a:tabLst>
                  <a:tab pos="0" algn="l"/>
                </a:tabLst>
              </a:pPr>
              <a:r>
                <a:rPr lang="fr-CA" sz="2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espace bien conçu</a:t>
              </a:r>
              <a:endParaRPr lang="fr-FR" sz="2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3" name="Rectangle : coins arrondis 12">
              <a:extLst>
                <a:ext uri="{FF2B5EF4-FFF2-40B4-BE49-F238E27FC236}">
                  <a16:creationId xmlns:a16="http://schemas.microsoft.com/office/drawing/2014/main" id="{4AD60A38-0B71-6380-B810-C0640D475C1E}"/>
                </a:ext>
              </a:extLst>
            </p:cNvPr>
            <p:cNvSpPr/>
            <p:nvPr/>
          </p:nvSpPr>
          <p:spPr>
            <a:xfrm>
              <a:off x="6394320" y="4457160"/>
              <a:ext cx="3457440" cy="755640"/>
            </a:xfrm>
            <a:prstGeom prst="roundRect">
              <a:avLst>
                <a:gd name="adj" fmla="val 16667"/>
              </a:avLst>
            </a:prstGeom>
            <a:solidFill>
              <a:schemeClr val="lt1">
                <a:hueOff val="0"/>
                <a:satOff val="0"/>
                <a:lumOff val="0"/>
                <a:alpha val="94939"/>
              </a:schemeClr>
            </a:solidFill>
            <a:ln w="25400">
              <a:solidFill>
                <a:schemeClr val="tx1"/>
              </a:solidFill>
            </a:ln>
          </p:spPr>
          <p:style>
            <a:lnRef idx="2">
              <a:scrgbClr r="0" g="0" b="0"/>
            </a:lnRef>
            <a:fillRef idx="0">
              <a:scrgbClr r="0" g="0" b="0"/>
            </a:fillRef>
            <a:effectRef idx="0">
              <a:scrgbClr r="0" g="0" b="0"/>
            </a:effectRef>
            <a:fontRef idx="minor"/>
          </p:style>
          <p:txBody>
            <a:bodyPr lIns="106560" tIns="106560" rIns="106560" bIns="106560" numCol="1" spcCol="1440" anchor="ctr">
              <a:noAutofit/>
            </a:bodyPr>
            <a:lstStyle/>
            <a:p>
              <a:pPr algn="ctr" defTabSz="1244520">
                <a:lnSpc>
                  <a:spcPct val="90000"/>
                </a:lnSpc>
                <a:spcAft>
                  <a:spcPts val="981"/>
                </a:spcAft>
                <a:tabLst>
                  <a:tab pos="0" algn="l"/>
                </a:tabLst>
              </a:pPr>
              <a:r>
                <a:rPr lang="fr-CA" sz="2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simplicité</a:t>
              </a:r>
              <a:endParaRPr lang="fr-FR" sz="2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4" name="Rectangle : coins arrondis 13">
              <a:extLst>
                <a:ext uri="{FF2B5EF4-FFF2-40B4-BE49-F238E27FC236}">
                  <a16:creationId xmlns:a16="http://schemas.microsoft.com/office/drawing/2014/main" id="{0D1ABFB3-9B52-1115-978F-EAD4309B4655}"/>
                </a:ext>
              </a:extLst>
            </p:cNvPr>
            <p:cNvSpPr/>
            <p:nvPr/>
          </p:nvSpPr>
          <p:spPr>
            <a:xfrm>
              <a:off x="6394320" y="5308200"/>
              <a:ext cx="3457440" cy="755640"/>
            </a:xfrm>
            <a:prstGeom prst="roundRect">
              <a:avLst>
                <a:gd name="adj" fmla="val 16667"/>
              </a:avLst>
            </a:prstGeom>
            <a:solidFill>
              <a:schemeClr val="lt1">
                <a:hueOff val="0"/>
                <a:satOff val="0"/>
                <a:lumOff val="0"/>
                <a:alpha val="95174"/>
              </a:schemeClr>
            </a:solidFill>
            <a:ln w="25400">
              <a:solidFill>
                <a:schemeClr val="tx1"/>
              </a:solidFill>
            </a:ln>
          </p:spPr>
          <p:style>
            <a:lnRef idx="2">
              <a:scrgbClr r="0" g="0" b="0"/>
            </a:lnRef>
            <a:fillRef idx="0">
              <a:scrgbClr r="0" g="0" b="0"/>
            </a:fillRef>
            <a:effectRef idx="0">
              <a:scrgbClr r="0" g="0" b="0"/>
            </a:effectRef>
            <a:fontRef idx="minor"/>
          </p:style>
          <p:txBody>
            <a:bodyPr lIns="106560" tIns="106560" rIns="106560" bIns="106560" numCol="1" spcCol="1440" anchor="ctr">
              <a:noAutofit/>
            </a:bodyPr>
            <a:lstStyle/>
            <a:p>
              <a:pPr algn="ctr" defTabSz="1244520">
                <a:lnSpc>
                  <a:spcPct val="90000"/>
                </a:lnSpc>
                <a:spcAft>
                  <a:spcPts val="981"/>
                </a:spcAft>
                <a:tabLst>
                  <a:tab pos="0" algn="l"/>
                </a:tabLst>
              </a:pPr>
              <a:r>
                <a:rPr lang="fr-CA" sz="2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sécurité</a:t>
              </a:r>
              <a:endParaRPr lang="fr-FR" sz="2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grpSp>
    </p:spTree>
    <p:extLst>
      <p:ext uri="{BB962C8B-B14F-4D97-AF65-F5344CB8AC3E}">
        <p14:creationId xmlns:p14="http://schemas.microsoft.com/office/powerpoint/2010/main" val="21917974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7F32989D-3763-B287-72DB-BD106466C241}"/>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DF5DDA74-EF4E-5605-C857-BC38C93E004D}"/>
              </a:ext>
            </a:extLst>
          </p:cNvPr>
          <p:cNvSpPr>
            <a:spLocks noGrp="1"/>
          </p:cNvSpPr>
          <p:nvPr>
            <p:ph type="sldNum" sz="quarter" idx="12"/>
          </p:nvPr>
        </p:nvSpPr>
        <p:spPr/>
        <p:txBody>
          <a:bodyPr/>
          <a:lstStyle/>
          <a:p>
            <a:fld id="{055BF32D-CF4B-1B43-8AA7-7C8BB1DDF0EC}" type="slidenum">
              <a:rPr lang="fr-FR" smtClean="0"/>
              <a:pPr/>
              <a:t>23</a:t>
            </a:fld>
            <a:endParaRPr lang="fr-FR" dirty="0"/>
          </a:p>
        </p:txBody>
      </p:sp>
      <p:sp>
        <p:nvSpPr>
          <p:cNvPr id="4" name="Espace réservé du contenu vertical 3">
            <a:extLst>
              <a:ext uri="{FF2B5EF4-FFF2-40B4-BE49-F238E27FC236}">
                <a16:creationId xmlns:a16="http://schemas.microsoft.com/office/drawing/2014/main" id="{B2AA9FAA-2C10-713B-CC13-4BDE129C453D}"/>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6</a:t>
            </a:r>
          </a:p>
          <a:p>
            <a:endParaRPr lang="fr-FR"/>
          </a:p>
        </p:txBody>
      </p:sp>
      <p:sp>
        <p:nvSpPr>
          <p:cNvPr id="5" name="Espace réservé du texte 4">
            <a:extLst>
              <a:ext uri="{FF2B5EF4-FFF2-40B4-BE49-F238E27FC236}">
                <a16:creationId xmlns:a16="http://schemas.microsoft.com/office/drawing/2014/main" id="{941A4740-CA0C-0270-BC48-4F9BC85A6758}"/>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Universalité et équité</a:t>
            </a:r>
          </a:p>
        </p:txBody>
      </p:sp>
      <p:sp>
        <p:nvSpPr>
          <p:cNvPr id="6" name="PlaceHolder 2">
            <a:extLst>
              <a:ext uri="{FF2B5EF4-FFF2-40B4-BE49-F238E27FC236}">
                <a16:creationId xmlns:a16="http://schemas.microsoft.com/office/drawing/2014/main" id="{0638E0ED-A534-BD73-2372-68C25F5069D5}"/>
              </a:ext>
            </a:extLst>
          </p:cNvPr>
          <p:cNvSpPr txBox="1">
            <a:spLocks/>
          </p:cNvSpPr>
          <p:nvPr/>
        </p:nvSpPr>
        <p:spPr>
          <a:xfrm>
            <a:off x="2161325" y="1447762"/>
            <a:ext cx="8146721" cy="571044"/>
          </a:xfrm>
          <a:prstGeom prst="rect">
            <a:avLst/>
          </a:prstGeom>
          <a:noFill/>
          <a:ln w="0">
            <a:noFill/>
          </a:ln>
        </p:spPr>
        <p:txBody>
          <a:bodyPr lIns="91440" tIns="45720" rIns="91440" bIns="45720" anchor="t">
            <a:norm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1001"/>
              </a:spcBef>
              <a:buClr>
                <a:srgbClr val="000000"/>
              </a:buClr>
            </a:pPr>
            <a:r>
              <a:rPr lang="fr-CA" b="1" spc="-1">
                <a:solidFill>
                  <a:srgbClr val="0070C0"/>
                </a:solidFill>
              </a:rPr>
              <a:t>Faire disparaître les obstacles</a:t>
            </a:r>
            <a:endParaRPr lang="fr-FR" b="1" spc="-1">
              <a:solidFill>
                <a:srgbClr val="0070C0"/>
              </a:solidFill>
            </a:endParaRPr>
          </a:p>
        </p:txBody>
      </p:sp>
      <p:sp>
        <p:nvSpPr>
          <p:cNvPr id="16" name="ZoneTexte 15">
            <a:extLst>
              <a:ext uri="{FF2B5EF4-FFF2-40B4-BE49-F238E27FC236}">
                <a16:creationId xmlns:a16="http://schemas.microsoft.com/office/drawing/2014/main" id="{AC27A9D7-12CB-79AF-D668-0A9C69A8072D}"/>
              </a:ext>
            </a:extLst>
          </p:cNvPr>
          <p:cNvSpPr txBox="1"/>
          <p:nvPr/>
        </p:nvSpPr>
        <p:spPr>
          <a:xfrm>
            <a:off x="2701141" y="2303350"/>
            <a:ext cx="6789717" cy="2957513"/>
          </a:xfrm>
          <a:prstGeom prst="roundRect">
            <a:avLst/>
          </a:prstGeom>
          <a:solidFill>
            <a:schemeClr val="accent2">
              <a:lumMod val="20000"/>
              <a:lumOff val="80000"/>
            </a:schemeClr>
          </a:solidFill>
          <a:effectLst>
            <a:outerShdw blurRad="50800" dist="38100" dir="2700000" algn="tl" rotWithShape="0">
              <a:prstClr val="black">
                <a:alpha val="5000"/>
              </a:prstClr>
            </a:outerShdw>
          </a:effectLst>
        </p:spPr>
        <p:txBody>
          <a:bodyPr wrap="square" anchor="ctr">
            <a:noAutofit/>
          </a:bodyPr>
          <a:lstStyle/>
          <a:p>
            <a:pPr algn="ctr">
              <a:lnSpc>
                <a:spcPct val="100000"/>
              </a:lnSpc>
              <a:spcBef>
                <a:spcPts val="1001"/>
              </a:spcBef>
              <a:buClr>
                <a:srgbClr val="000000"/>
              </a:buClr>
            </a:pPr>
            <a:r>
              <a:rPr lang="fr-CA" sz="2800" b="1" spc="-1">
                <a:solidFill>
                  <a:srgbClr val="FFC000"/>
                </a:solidFill>
                <a:latin typeface="Noto Sans" panose="020B0502040504020204" pitchFamily="34" charset="0"/>
                <a:ea typeface="Noto Sans" panose="020B0502040504020204" pitchFamily="34" charset="0"/>
                <a:cs typeface="Noto Sans" panose="020B0502040504020204" pitchFamily="34" charset="0"/>
              </a:rPr>
              <a:t>Exemples</a:t>
            </a:r>
            <a:endParaRPr lang="fr-FR" sz="2400" b="1" spc="-1">
              <a:solidFill>
                <a:srgbClr val="FFC000"/>
              </a:solidFill>
              <a:latin typeface="Noto Sans" panose="020B0502040504020204" pitchFamily="34" charset="0"/>
              <a:ea typeface="Noto Sans" panose="020B0502040504020204" pitchFamily="34" charset="0"/>
              <a:cs typeface="Noto Sans" panose="020B0502040504020204" pitchFamily="34" charset="0"/>
            </a:endParaRPr>
          </a:p>
          <a:p>
            <a:pPr marL="716040" lvl="2" indent="-347760" algn="l">
              <a:lnSpc>
                <a:spcPct val="100000"/>
              </a:lnSpc>
              <a:spcBef>
                <a:spcPts val="499"/>
              </a:spcBef>
              <a:buClr>
                <a:srgbClr val="FFC000"/>
              </a:buClr>
              <a:buFont typeface="Wingdings" pitchFamily="2" charset="2"/>
              <a:buChar char="§"/>
            </a:pPr>
            <a:r>
              <a:rPr lang="fr-CA" sz="2400" spc="-1">
                <a:solidFill>
                  <a:schemeClr val="dk1"/>
                </a:solidFill>
                <a:latin typeface="Noto Sans" panose="020B0502040504020204" pitchFamily="34" charset="0"/>
                <a:ea typeface="Noto Sans" panose="020B0502040504020204" pitchFamily="34" charset="0"/>
                <a:cs typeface="Noto Sans" panose="020B0502040504020204" pitchFamily="34" charset="0"/>
              </a:rPr>
              <a:t>Offre d’ateliers : gestion du stress, stratégies d’étude, techniques de prise de notes, récupérations, etc.</a:t>
            </a:r>
            <a:endParaRPr lang="fr-FR" sz="2400"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marL="716040" lvl="2" indent="-347760" algn="l">
              <a:lnSpc>
                <a:spcPct val="100000"/>
              </a:lnSpc>
              <a:spcBef>
                <a:spcPts val="499"/>
              </a:spcBef>
              <a:buClr>
                <a:srgbClr val="FFC000"/>
              </a:buClr>
              <a:buFont typeface="Wingdings" pitchFamily="2" charset="2"/>
              <a:buChar char="§"/>
            </a:pPr>
            <a:r>
              <a:rPr lang="fr-CA" sz="2400" spc="-1">
                <a:solidFill>
                  <a:schemeClr val="dk1"/>
                </a:solidFill>
                <a:latin typeface="Noto Sans" panose="020B0502040504020204" pitchFamily="34" charset="0"/>
                <a:ea typeface="Noto Sans" panose="020B0502040504020204" pitchFamily="34" charset="0"/>
                <a:cs typeface="Noto Sans" panose="020B0502040504020204" pitchFamily="34" charset="0"/>
              </a:rPr>
              <a:t>Accessibilité aux locaux.</a:t>
            </a:r>
            <a:endParaRPr lang="fr-FR" sz="2400"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16614647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7F32989D-3763-B287-72DB-BD106466C241}"/>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DF5DDA74-EF4E-5605-C857-BC38C93E004D}"/>
              </a:ext>
            </a:extLst>
          </p:cNvPr>
          <p:cNvSpPr>
            <a:spLocks noGrp="1"/>
          </p:cNvSpPr>
          <p:nvPr>
            <p:ph type="sldNum" sz="quarter" idx="12"/>
          </p:nvPr>
        </p:nvSpPr>
        <p:spPr/>
        <p:txBody>
          <a:bodyPr/>
          <a:lstStyle/>
          <a:p>
            <a:fld id="{055BF32D-CF4B-1B43-8AA7-7C8BB1DDF0EC}" type="slidenum">
              <a:rPr lang="fr-FR" smtClean="0"/>
              <a:pPr/>
              <a:t>24</a:t>
            </a:fld>
            <a:endParaRPr lang="fr-FR" dirty="0"/>
          </a:p>
        </p:txBody>
      </p:sp>
      <p:sp>
        <p:nvSpPr>
          <p:cNvPr id="4" name="Espace réservé du contenu vertical 3">
            <a:extLst>
              <a:ext uri="{FF2B5EF4-FFF2-40B4-BE49-F238E27FC236}">
                <a16:creationId xmlns:a16="http://schemas.microsoft.com/office/drawing/2014/main" id="{B2AA9FAA-2C10-713B-CC13-4BDE129C453D}"/>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6</a:t>
            </a:r>
          </a:p>
          <a:p>
            <a:endParaRPr lang="fr-FR"/>
          </a:p>
        </p:txBody>
      </p:sp>
      <p:sp>
        <p:nvSpPr>
          <p:cNvPr id="5" name="Espace réservé du texte 4">
            <a:extLst>
              <a:ext uri="{FF2B5EF4-FFF2-40B4-BE49-F238E27FC236}">
                <a16:creationId xmlns:a16="http://schemas.microsoft.com/office/drawing/2014/main" id="{941A4740-CA0C-0270-BC48-4F9BC85A6758}"/>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Flexibilité et inclusion</a:t>
            </a:r>
          </a:p>
        </p:txBody>
      </p:sp>
      <p:sp>
        <p:nvSpPr>
          <p:cNvPr id="16" name="ZoneTexte 15">
            <a:extLst>
              <a:ext uri="{FF2B5EF4-FFF2-40B4-BE49-F238E27FC236}">
                <a16:creationId xmlns:a16="http://schemas.microsoft.com/office/drawing/2014/main" id="{AC27A9D7-12CB-79AF-D668-0A9C69A8072D}"/>
              </a:ext>
            </a:extLst>
          </p:cNvPr>
          <p:cNvSpPr txBox="1"/>
          <p:nvPr/>
        </p:nvSpPr>
        <p:spPr>
          <a:xfrm>
            <a:off x="2069275" y="1080655"/>
            <a:ext cx="9022277" cy="4785755"/>
          </a:xfrm>
          <a:prstGeom prst="rect">
            <a:avLst/>
          </a:prstGeom>
          <a:noFill/>
          <a:effectLst>
            <a:outerShdw blurRad="50800" dist="38100" dir="2700000" algn="tl" rotWithShape="0">
              <a:prstClr val="black">
                <a:alpha val="5000"/>
              </a:prstClr>
            </a:outerShdw>
          </a:effectLst>
        </p:spPr>
        <p:txBody>
          <a:bodyPr wrap="square" lIns="0" tIns="0" rIns="0" bIns="0" anchor="ctr">
            <a:noAutofit/>
          </a:bodyPr>
          <a:lstStyle/>
          <a:p>
            <a:pPr marL="0" lvl="2" algn="l">
              <a:lnSpc>
                <a:spcPct val="100000"/>
              </a:lnSpc>
              <a:spcBef>
                <a:spcPts val="499"/>
              </a:spcBef>
              <a:buClr>
                <a:srgbClr val="FFC000"/>
              </a:buClr>
            </a:pPr>
            <a:r>
              <a:rPr lang="fr-CA" sz="2400" b="1" spc="-1">
                <a:solidFill>
                  <a:srgbClr val="0070C0"/>
                </a:solidFill>
                <a:latin typeface="Noto Sans" panose="020B0502040504020204" pitchFamily="34" charset="0"/>
                <a:ea typeface="Noto Sans" panose="020B0502040504020204" pitchFamily="34" charset="0"/>
                <a:cs typeface="Noto Sans" panose="020B0502040504020204" pitchFamily="34" charset="0"/>
              </a:rPr>
              <a:t>Multiples moyens de représentation :</a:t>
            </a:r>
          </a:p>
          <a:p>
            <a:pPr marL="716040" lvl="2" indent="-347760" algn="l">
              <a:lnSpc>
                <a:spcPct val="100000"/>
              </a:lnSpc>
              <a:spcBef>
                <a:spcPts val="1200"/>
              </a:spcBef>
              <a:buClr>
                <a:srgbClr val="FFC000"/>
              </a:buClr>
              <a:buFont typeface="Wingdings" pitchFamily="2" charset="2"/>
              <a:buChar char="§"/>
            </a:pPr>
            <a:r>
              <a:rPr lang="fr-CA" spc="-1">
                <a:solidFill>
                  <a:schemeClr val="dk1"/>
                </a:solidFill>
                <a:latin typeface="Noto Sans" panose="020B0502040504020204" pitchFamily="34" charset="0"/>
                <a:ea typeface="Noto Sans" panose="020B0502040504020204" pitchFamily="34" charset="0"/>
                <a:cs typeface="Noto Sans" panose="020B0502040504020204" pitchFamily="34" charset="0"/>
              </a:rPr>
              <a:t>Offrir des documents de référence sous forme séquentielle et schématique.</a:t>
            </a:r>
          </a:p>
          <a:p>
            <a:pPr marL="716040" lvl="2" indent="-347760" algn="l">
              <a:lnSpc>
                <a:spcPct val="100000"/>
              </a:lnSpc>
              <a:spcBef>
                <a:spcPts val="499"/>
              </a:spcBef>
              <a:buClr>
                <a:srgbClr val="FFC000"/>
              </a:buClr>
              <a:buFont typeface="Wingdings" pitchFamily="2" charset="2"/>
              <a:buChar char="§"/>
            </a:pPr>
            <a:r>
              <a:rPr lang="fr-CA" spc="-1">
                <a:solidFill>
                  <a:schemeClr val="dk1"/>
                </a:solidFill>
                <a:latin typeface="Noto Sans" panose="020B0502040504020204" pitchFamily="34" charset="0"/>
                <a:ea typeface="Noto Sans" panose="020B0502040504020204" pitchFamily="34" charset="0"/>
                <a:cs typeface="Noto Sans" panose="020B0502040504020204" pitchFamily="34" charset="0"/>
              </a:rPr>
              <a:t>Fournir aux élèves des démarches de travail pour les longs projets.</a:t>
            </a:r>
          </a:p>
          <a:p>
            <a:pPr marL="716040" lvl="2" indent="-347760" algn="l">
              <a:lnSpc>
                <a:spcPct val="100000"/>
              </a:lnSpc>
              <a:spcBef>
                <a:spcPts val="499"/>
              </a:spcBef>
              <a:buClr>
                <a:srgbClr val="FFC000"/>
              </a:buClr>
              <a:buFont typeface="Wingdings" pitchFamily="2" charset="2"/>
              <a:buChar char="§"/>
            </a:pPr>
            <a:r>
              <a:rPr lang="fr-CA" spc="-1">
                <a:solidFill>
                  <a:schemeClr val="dk1"/>
                </a:solidFill>
                <a:latin typeface="Noto Sans" panose="020B0502040504020204" pitchFamily="34" charset="0"/>
                <a:ea typeface="Noto Sans" panose="020B0502040504020204" pitchFamily="34" charset="0"/>
                <a:cs typeface="Noto Sans" panose="020B0502040504020204" pitchFamily="34" charset="0"/>
              </a:rPr>
              <a:t>Fournir des outils pour les stratégies de lecture.</a:t>
            </a:r>
          </a:p>
          <a:p>
            <a:pPr marL="716040" lvl="2" indent="-347760" algn="l">
              <a:lnSpc>
                <a:spcPct val="100000"/>
              </a:lnSpc>
              <a:spcBef>
                <a:spcPts val="499"/>
              </a:spcBef>
              <a:buClr>
                <a:srgbClr val="FFC000"/>
              </a:buClr>
              <a:buFont typeface="Wingdings" pitchFamily="2" charset="2"/>
              <a:buChar char="§"/>
            </a:pPr>
            <a:r>
              <a:rPr lang="fr-CA" spc="-1">
                <a:solidFill>
                  <a:schemeClr val="dk1"/>
                </a:solidFill>
                <a:latin typeface="Noto Sans" panose="020B0502040504020204" pitchFamily="34" charset="0"/>
                <a:ea typeface="Noto Sans" panose="020B0502040504020204" pitchFamily="34" charset="0"/>
                <a:cs typeface="Noto Sans" panose="020B0502040504020204" pitchFamily="34" charset="0"/>
              </a:rPr>
              <a:t>Faire de l’enseignement explicite.</a:t>
            </a:r>
          </a:p>
          <a:p>
            <a:pPr marL="716040" lvl="2" indent="-347760" algn="l">
              <a:lnSpc>
                <a:spcPct val="100000"/>
              </a:lnSpc>
              <a:spcBef>
                <a:spcPts val="499"/>
              </a:spcBef>
              <a:buClr>
                <a:srgbClr val="FFC000"/>
              </a:buClr>
              <a:buFont typeface="Wingdings" pitchFamily="2" charset="2"/>
              <a:buChar char="§"/>
            </a:pPr>
            <a:r>
              <a:rPr lang="fr-CA" spc="-1">
                <a:solidFill>
                  <a:schemeClr val="dk1"/>
                </a:solidFill>
                <a:latin typeface="Noto Sans" panose="020B0502040504020204" pitchFamily="34" charset="0"/>
                <a:ea typeface="Noto Sans" panose="020B0502040504020204" pitchFamily="34" charset="0"/>
                <a:cs typeface="Noto Sans" panose="020B0502040504020204" pitchFamily="34" charset="0"/>
              </a:rPr>
              <a:t>Varier les contextes de travail (collaboratif, individuel). </a:t>
            </a:r>
          </a:p>
          <a:p>
            <a:pPr marL="716040" lvl="2" indent="-347760" algn="l">
              <a:lnSpc>
                <a:spcPct val="100000"/>
              </a:lnSpc>
              <a:spcBef>
                <a:spcPts val="499"/>
              </a:spcBef>
              <a:buClr>
                <a:srgbClr val="FFC000"/>
              </a:buClr>
              <a:buFont typeface="Wingdings" pitchFamily="2" charset="2"/>
              <a:buChar char="§"/>
            </a:pPr>
            <a:r>
              <a:rPr lang="fr-CA" spc="-1">
                <a:solidFill>
                  <a:schemeClr val="dk1"/>
                </a:solidFill>
                <a:latin typeface="Noto Sans" panose="020B0502040504020204" pitchFamily="34" charset="0"/>
                <a:ea typeface="Noto Sans" panose="020B0502040504020204" pitchFamily="34" charset="0"/>
                <a:cs typeface="Noto Sans" panose="020B0502040504020204" pitchFamily="34" charset="0"/>
              </a:rPr>
              <a:t>Varier les méthodes pédagogiques.</a:t>
            </a:r>
          </a:p>
          <a:p>
            <a:pPr marL="716040" lvl="2" indent="-347760" algn="l">
              <a:lnSpc>
                <a:spcPct val="100000"/>
              </a:lnSpc>
              <a:spcBef>
                <a:spcPts val="499"/>
              </a:spcBef>
              <a:buClr>
                <a:srgbClr val="FFC000"/>
              </a:buClr>
              <a:buFont typeface="Wingdings" pitchFamily="2" charset="2"/>
              <a:buChar char="§"/>
            </a:pPr>
            <a:r>
              <a:rPr lang="fr-CA" spc="-1">
                <a:solidFill>
                  <a:schemeClr val="dk1"/>
                </a:solidFill>
                <a:latin typeface="Noto Sans" panose="020B0502040504020204" pitchFamily="34" charset="0"/>
                <a:ea typeface="Noto Sans" panose="020B0502040504020204" pitchFamily="34" charset="0"/>
                <a:cs typeface="Noto Sans" panose="020B0502040504020204" pitchFamily="34" charset="0"/>
              </a:rPr>
              <a:t>Avoir un portrait de la classe.</a:t>
            </a:r>
          </a:p>
          <a:p>
            <a:pPr marL="716040" lvl="2" indent="-347760" algn="l">
              <a:lnSpc>
                <a:spcPct val="100000"/>
              </a:lnSpc>
              <a:spcBef>
                <a:spcPts val="499"/>
              </a:spcBef>
              <a:buClr>
                <a:srgbClr val="FFC000"/>
              </a:buClr>
              <a:buFont typeface="Wingdings" pitchFamily="2" charset="2"/>
              <a:buChar char="§"/>
            </a:pPr>
            <a:r>
              <a:rPr lang="fr-CA" spc="-1">
                <a:solidFill>
                  <a:schemeClr val="dk1"/>
                </a:solidFill>
                <a:latin typeface="Noto Sans" panose="020B0502040504020204" pitchFamily="34" charset="0"/>
                <a:ea typeface="Noto Sans" panose="020B0502040504020204" pitchFamily="34" charset="0"/>
                <a:cs typeface="Noto Sans" panose="020B0502040504020204" pitchFamily="34" charset="0"/>
              </a:rPr>
              <a:t>Se servir des technologies.</a:t>
            </a:r>
          </a:p>
          <a:p>
            <a:pPr marL="716040" lvl="2" indent="-347760" algn="l">
              <a:lnSpc>
                <a:spcPct val="100000"/>
              </a:lnSpc>
              <a:spcBef>
                <a:spcPts val="499"/>
              </a:spcBef>
              <a:buClr>
                <a:srgbClr val="FFC000"/>
              </a:buClr>
              <a:buFont typeface="Wingdings" pitchFamily="2" charset="2"/>
              <a:buChar char="§"/>
            </a:pPr>
            <a:r>
              <a:rPr lang="fr-CA" spc="-1">
                <a:solidFill>
                  <a:schemeClr val="dk1"/>
                </a:solidFill>
                <a:latin typeface="Noto Sans" panose="020B0502040504020204" pitchFamily="34" charset="0"/>
                <a:ea typeface="Noto Sans" panose="020B0502040504020204" pitchFamily="34" charset="0"/>
                <a:cs typeface="Noto Sans" panose="020B0502040504020204" pitchFamily="34" charset="0"/>
              </a:rPr>
              <a:t>Permettre à l’élève de choisir.</a:t>
            </a:r>
          </a:p>
          <a:p>
            <a:pPr marL="716040" lvl="2" indent="-347760" algn="l">
              <a:lnSpc>
                <a:spcPct val="100000"/>
              </a:lnSpc>
              <a:spcBef>
                <a:spcPts val="499"/>
              </a:spcBef>
              <a:buClr>
                <a:srgbClr val="FFC000"/>
              </a:buClr>
              <a:buFont typeface="Wingdings" pitchFamily="2" charset="2"/>
              <a:buChar char="§"/>
            </a:pPr>
            <a:r>
              <a:rPr lang="fr-CA" spc="-1">
                <a:solidFill>
                  <a:schemeClr val="dk1"/>
                </a:solidFill>
                <a:latin typeface="Noto Sans" panose="020B0502040504020204" pitchFamily="34" charset="0"/>
                <a:ea typeface="Noto Sans" panose="020B0502040504020204" pitchFamily="34" charset="0"/>
                <a:cs typeface="Noto Sans" panose="020B0502040504020204" pitchFamily="34" charset="0"/>
              </a:rPr>
              <a:t>Prévoir la rétroaction. </a:t>
            </a:r>
          </a:p>
          <a:p>
            <a:pPr marL="716040" lvl="2" indent="-347760" algn="l">
              <a:lnSpc>
                <a:spcPct val="100000"/>
              </a:lnSpc>
              <a:spcBef>
                <a:spcPts val="499"/>
              </a:spcBef>
              <a:buClr>
                <a:srgbClr val="FFC000"/>
              </a:buClr>
              <a:buFont typeface="Wingdings" pitchFamily="2" charset="2"/>
              <a:buChar char="§"/>
            </a:pPr>
            <a:r>
              <a:rPr lang="fr-CA" spc="-1">
                <a:solidFill>
                  <a:schemeClr val="dk1"/>
                </a:solidFill>
                <a:latin typeface="Noto Sans" panose="020B0502040504020204" pitchFamily="34" charset="0"/>
                <a:ea typeface="Noto Sans" panose="020B0502040504020204" pitchFamily="34" charset="0"/>
                <a:cs typeface="Noto Sans" panose="020B0502040504020204" pitchFamily="34" charset="0"/>
              </a:rPr>
              <a:t>Donner les intentions et les attentes d’un travail.</a:t>
            </a:r>
          </a:p>
        </p:txBody>
      </p:sp>
    </p:spTree>
    <p:extLst>
      <p:ext uri="{BB962C8B-B14F-4D97-AF65-F5344CB8AC3E}">
        <p14:creationId xmlns:p14="http://schemas.microsoft.com/office/powerpoint/2010/main" val="21481249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7F32989D-3763-B287-72DB-BD106466C241}"/>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DF5DDA74-EF4E-5605-C857-BC38C93E004D}"/>
              </a:ext>
            </a:extLst>
          </p:cNvPr>
          <p:cNvSpPr>
            <a:spLocks noGrp="1"/>
          </p:cNvSpPr>
          <p:nvPr>
            <p:ph type="sldNum" sz="quarter" idx="12"/>
          </p:nvPr>
        </p:nvSpPr>
        <p:spPr/>
        <p:txBody>
          <a:bodyPr/>
          <a:lstStyle/>
          <a:p>
            <a:fld id="{055BF32D-CF4B-1B43-8AA7-7C8BB1DDF0EC}" type="slidenum">
              <a:rPr lang="fr-FR" smtClean="0"/>
              <a:pPr/>
              <a:t>25</a:t>
            </a:fld>
            <a:endParaRPr lang="fr-FR" dirty="0"/>
          </a:p>
        </p:txBody>
      </p:sp>
      <p:sp>
        <p:nvSpPr>
          <p:cNvPr id="4" name="Espace réservé du contenu vertical 3">
            <a:extLst>
              <a:ext uri="{FF2B5EF4-FFF2-40B4-BE49-F238E27FC236}">
                <a16:creationId xmlns:a16="http://schemas.microsoft.com/office/drawing/2014/main" id="{B2AA9FAA-2C10-713B-CC13-4BDE129C453D}"/>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6</a:t>
            </a:r>
          </a:p>
          <a:p>
            <a:endParaRPr lang="fr-FR"/>
          </a:p>
        </p:txBody>
      </p:sp>
      <p:sp>
        <p:nvSpPr>
          <p:cNvPr id="5" name="Espace réservé du texte 4">
            <a:extLst>
              <a:ext uri="{FF2B5EF4-FFF2-40B4-BE49-F238E27FC236}">
                <a16:creationId xmlns:a16="http://schemas.microsoft.com/office/drawing/2014/main" id="{941A4740-CA0C-0270-BC48-4F9BC85A6758}"/>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Espace bien conçu</a:t>
            </a:r>
          </a:p>
        </p:txBody>
      </p:sp>
      <p:sp>
        <p:nvSpPr>
          <p:cNvPr id="16" name="ZoneTexte 15">
            <a:extLst>
              <a:ext uri="{FF2B5EF4-FFF2-40B4-BE49-F238E27FC236}">
                <a16:creationId xmlns:a16="http://schemas.microsoft.com/office/drawing/2014/main" id="{AC27A9D7-12CB-79AF-D668-0A9C69A8072D}"/>
              </a:ext>
            </a:extLst>
          </p:cNvPr>
          <p:cNvSpPr txBox="1"/>
          <p:nvPr/>
        </p:nvSpPr>
        <p:spPr>
          <a:xfrm>
            <a:off x="1723547" y="1321673"/>
            <a:ext cx="9022277" cy="1080654"/>
          </a:xfrm>
          <a:prstGeom prst="rect">
            <a:avLst/>
          </a:prstGeom>
          <a:noFill/>
          <a:effectLst>
            <a:outerShdw blurRad="50800" dist="38100" dir="2700000" algn="tl" rotWithShape="0">
              <a:prstClr val="black">
                <a:alpha val="5000"/>
              </a:prstClr>
            </a:outerShdw>
          </a:effectLst>
        </p:spPr>
        <p:txBody>
          <a:bodyPr wrap="square" lIns="0" tIns="0" rIns="0" bIns="0" anchor="ctr">
            <a:noAutofit/>
          </a:bodyPr>
          <a:lstStyle/>
          <a:p>
            <a:pPr marL="716040" lvl="2" indent="-347760" algn="l">
              <a:lnSpc>
                <a:spcPct val="100000"/>
              </a:lnSpc>
              <a:spcBef>
                <a:spcPts val="600"/>
              </a:spcBef>
              <a:buClr>
                <a:srgbClr val="FFC000"/>
              </a:buClr>
              <a:buFont typeface="Wingdings" pitchFamily="2" charset="2"/>
              <a:buChar char="§"/>
            </a:pPr>
            <a:r>
              <a:rPr lang="fr-CA" sz="2400" spc="-1">
                <a:latin typeface="Noto Sans" panose="020B0502040504020204" pitchFamily="34" charset="0"/>
                <a:ea typeface="Noto Sans" panose="020B0502040504020204" pitchFamily="34" charset="0"/>
                <a:cs typeface="Noto Sans" panose="020B0502040504020204" pitchFamily="34" charset="0"/>
              </a:rPr>
              <a:t>L’espace tient compte de la stratégie pédagogique.</a:t>
            </a:r>
          </a:p>
          <a:p>
            <a:pPr marL="716040" lvl="2" indent="-347760" algn="l">
              <a:lnSpc>
                <a:spcPct val="100000"/>
              </a:lnSpc>
              <a:spcBef>
                <a:spcPts val="600"/>
              </a:spcBef>
              <a:buClr>
                <a:srgbClr val="FFC000"/>
              </a:buClr>
              <a:buFont typeface="Wingdings" pitchFamily="2" charset="2"/>
              <a:buChar char="§"/>
            </a:pPr>
            <a:r>
              <a:rPr lang="fr-CA" sz="2400" spc="-1">
                <a:latin typeface="Noto Sans" panose="020B0502040504020204" pitchFamily="34" charset="0"/>
                <a:ea typeface="Noto Sans" panose="020B0502040504020204" pitchFamily="34" charset="0"/>
                <a:cs typeface="Noto Sans" panose="020B0502040504020204" pitchFamily="34" charset="0"/>
              </a:rPr>
              <a:t>L’espace tient compte des besoins et des particularités des élèves.</a:t>
            </a:r>
          </a:p>
        </p:txBody>
      </p:sp>
      <p:sp>
        <p:nvSpPr>
          <p:cNvPr id="6" name="ZoneTexte 5">
            <a:extLst>
              <a:ext uri="{FF2B5EF4-FFF2-40B4-BE49-F238E27FC236}">
                <a16:creationId xmlns:a16="http://schemas.microsoft.com/office/drawing/2014/main" id="{42E99F62-D9DD-066A-6E03-7AC43A1621BB}"/>
              </a:ext>
            </a:extLst>
          </p:cNvPr>
          <p:cNvSpPr txBox="1"/>
          <p:nvPr/>
        </p:nvSpPr>
        <p:spPr>
          <a:xfrm>
            <a:off x="2603663" y="2743826"/>
            <a:ext cx="6789717" cy="2516943"/>
          </a:xfrm>
          <a:prstGeom prst="roundRect">
            <a:avLst/>
          </a:prstGeom>
          <a:solidFill>
            <a:schemeClr val="accent2">
              <a:lumMod val="20000"/>
              <a:lumOff val="80000"/>
            </a:schemeClr>
          </a:solidFill>
          <a:effectLst>
            <a:outerShdw blurRad="50800" dist="38100" dir="2700000" algn="tl" rotWithShape="0">
              <a:prstClr val="black">
                <a:alpha val="5000"/>
              </a:prstClr>
            </a:outerShdw>
          </a:effectLst>
        </p:spPr>
        <p:txBody>
          <a:bodyPr wrap="square" anchor="ctr">
            <a:noAutofit/>
          </a:bodyPr>
          <a:lstStyle/>
          <a:p>
            <a:pPr algn="ctr">
              <a:lnSpc>
                <a:spcPct val="100000"/>
              </a:lnSpc>
              <a:spcBef>
                <a:spcPts val="1001"/>
              </a:spcBef>
              <a:buClr>
                <a:srgbClr val="000000"/>
              </a:buClr>
            </a:pPr>
            <a:r>
              <a:rPr lang="fr-CA" sz="2400" b="1" spc="-1">
                <a:solidFill>
                  <a:srgbClr val="FFC000"/>
                </a:solidFill>
                <a:latin typeface="Noto Sans" panose="020B0502040504020204" pitchFamily="34" charset="0"/>
                <a:ea typeface="Noto Sans" panose="020B0502040504020204" pitchFamily="34" charset="0"/>
                <a:cs typeface="Noto Sans" panose="020B0502040504020204" pitchFamily="34" charset="0"/>
              </a:rPr>
              <a:t>Exemples</a:t>
            </a:r>
            <a:endParaRPr lang="fr-FR" sz="2000" b="1" spc="-1">
              <a:solidFill>
                <a:srgbClr val="FFC000"/>
              </a:solidFill>
              <a:latin typeface="Noto Sans" panose="020B0502040504020204" pitchFamily="34" charset="0"/>
              <a:ea typeface="Noto Sans" panose="020B0502040504020204" pitchFamily="34" charset="0"/>
              <a:cs typeface="Noto Sans" panose="020B0502040504020204" pitchFamily="34" charset="0"/>
            </a:endParaRPr>
          </a:p>
          <a:p>
            <a:pPr marL="270000" lvl="2" indent="-270000" algn="l">
              <a:lnSpc>
                <a:spcPct val="100000"/>
              </a:lnSpc>
              <a:spcBef>
                <a:spcPts val="499"/>
              </a:spcBef>
              <a:buClr>
                <a:srgbClr val="FFC000"/>
              </a:buClr>
              <a:buFont typeface="Wingdings" pitchFamily="2" charset="2"/>
              <a:buChar char="§"/>
            </a:pPr>
            <a:r>
              <a:rPr lang="fr-CA" sz="2000" spc="-1">
                <a:solidFill>
                  <a:schemeClr val="dk1"/>
                </a:solidFill>
                <a:latin typeface="Noto Sans" panose="020B0502040504020204" pitchFamily="34" charset="0"/>
                <a:ea typeface="Noto Sans" panose="020B0502040504020204" pitchFamily="34" charset="0"/>
                <a:cs typeface="Noto Sans" panose="020B0502040504020204" pitchFamily="34" charset="0"/>
              </a:rPr>
              <a:t>On s’assure que l’élève a une bonne vision. </a:t>
            </a:r>
          </a:p>
          <a:p>
            <a:pPr marL="270000" lvl="2" indent="-270000" algn="l">
              <a:lnSpc>
                <a:spcPct val="100000"/>
              </a:lnSpc>
              <a:spcBef>
                <a:spcPts val="499"/>
              </a:spcBef>
              <a:buClr>
                <a:srgbClr val="FFC000"/>
              </a:buClr>
              <a:buFont typeface="Wingdings" pitchFamily="2" charset="2"/>
              <a:buChar char="§"/>
            </a:pPr>
            <a:r>
              <a:rPr lang="fr-CA" sz="2000" spc="-1">
                <a:solidFill>
                  <a:schemeClr val="dk1"/>
                </a:solidFill>
                <a:latin typeface="Noto Sans" panose="020B0502040504020204" pitchFamily="34" charset="0"/>
                <a:ea typeface="Noto Sans" panose="020B0502040504020204" pitchFamily="34" charset="0"/>
                <a:cs typeface="Noto Sans" panose="020B0502040504020204" pitchFamily="34" charset="0"/>
              </a:rPr>
              <a:t>On s’assure que le matériel est à la portée de tous.</a:t>
            </a:r>
          </a:p>
          <a:p>
            <a:pPr marL="270000" lvl="2" indent="-270000" algn="l">
              <a:lnSpc>
                <a:spcPct val="100000"/>
              </a:lnSpc>
              <a:spcBef>
                <a:spcPts val="499"/>
              </a:spcBef>
              <a:buClr>
                <a:srgbClr val="FFC000"/>
              </a:buClr>
              <a:buFont typeface="Wingdings" pitchFamily="2" charset="2"/>
              <a:buChar char="§"/>
            </a:pPr>
            <a:r>
              <a:rPr lang="fr-CA" sz="2000" spc="-1">
                <a:solidFill>
                  <a:schemeClr val="dk1"/>
                </a:solidFill>
                <a:latin typeface="Noto Sans" panose="020B0502040504020204" pitchFamily="34" charset="0"/>
                <a:ea typeface="Noto Sans" panose="020B0502040504020204" pitchFamily="34" charset="0"/>
                <a:cs typeface="Noto Sans" panose="020B0502040504020204" pitchFamily="34" charset="0"/>
              </a:rPr>
              <a:t>On s’assure que l’ergonomie de travail est adéquate.</a:t>
            </a:r>
          </a:p>
        </p:txBody>
      </p:sp>
    </p:spTree>
    <p:extLst>
      <p:ext uri="{BB962C8B-B14F-4D97-AF65-F5344CB8AC3E}">
        <p14:creationId xmlns:p14="http://schemas.microsoft.com/office/powerpoint/2010/main" val="36461676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7F32989D-3763-B287-72DB-BD106466C241}"/>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DF5DDA74-EF4E-5605-C857-BC38C93E004D}"/>
              </a:ext>
            </a:extLst>
          </p:cNvPr>
          <p:cNvSpPr>
            <a:spLocks noGrp="1"/>
          </p:cNvSpPr>
          <p:nvPr>
            <p:ph type="sldNum" sz="quarter" idx="12"/>
          </p:nvPr>
        </p:nvSpPr>
        <p:spPr/>
        <p:txBody>
          <a:bodyPr/>
          <a:lstStyle/>
          <a:p>
            <a:fld id="{055BF32D-CF4B-1B43-8AA7-7C8BB1DDF0EC}" type="slidenum">
              <a:rPr lang="fr-FR" smtClean="0"/>
              <a:pPr/>
              <a:t>26</a:t>
            </a:fld>
            <a:endParaRPr lang="fr-FR" dirty="0"/>
          </a:p>
        </p:txBody>
      </p:sp>
      <p:sp>
        <p:nvSpPr>
          <p:cNvPr id="4" name="Espace réservé du contenu vertical 3">
            <a:extLst>
              <a:ext uri="{FF2B5EF4-FFF2-40B4-BE49-F238E27FC236}">
                <a16:creationId xmlns:a16="http://schemas.microsoft.com/office/drawing/2014/main" id="{B2AA9FAA-2C10-713B-CC13-4BDE129C453D}"/>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6</a:t>
            </a:r>
          </a:p>
          <a:p>
            <a:endParaRPr lang="fr-FR"/>
          </a:p>
        </p:txBody>
      </p:sp>
      <p:sp>
        <p:nvSpPr>
          <p:cNvPr id="5" name="Espace réservé du texte 4">
            <a:extLst>
              <a:ext uri="{FF2B5EF4-FFF2-40B4-BE49-F238E27FC236}">
                <a16:creationId xmlns:a16="http://schemas.microsoft.com/office/drawing/2014/main" id="{941A4740-CA0C-0270-BC48-4F9BC85A6758}"/>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Simplicité</a:t>
            </a:r>
          </a:p>
        </p:txBody>
      </p:sp>
      <p:sp>
        <p:nvSpPr>
          <p:cNvPr id="16" name="ZoneTexte 15">
            <a:extLst>
              <a:ext uri="{FF2B5EF4-FFF2-40B4-BE49-F238E27FC236}">
                <a16:creationId xmlns:a16="http://schemas.microsoft.com/office/drawing/2014/main" id="{AC27A9D7-12CB-79AF-D668-0A9C69A8072D}"/>
              </a:ext>
            </a:extLst>
          </p:cNvPr>
          <p:cNvSpPr txBox="1"/>
          <p:nvPr/>
        </p:nvSpPr>
        <p:spPr>
          <a:xfrm>
            <a:off x="2900548" y="1071208"/>
            <a:ext cx="9022277" cy="1080654"/>
          </a:xfrm>
          <a:prstGeom prst="rect">
            <a:avLst/>
          </a:prstGeom>
          <a:noFill/>
          <a:effectLst>
            <a:outerShdw blurRad="50800" dist="38100" dir="2700000" algn="tl" rotWithShape="0">
              <a:prstClr val="black">
                <a:alpha val="5000"/>
              </a:prstClr>
            </a:outerShdw>
          </a:effectLst>
        </p:spPr>
        <p:txBody>
          <a:bodyPr wrap="square" lIns="0" tIns="0" rIns="0" bIns="0" anchor="ctr">
            <a:noAutofit/>
          </a:bodyPr>
          <a:lstStyle/>
          <a:p>
            <a:pPr marL="716040" lvl="2" indent="-347760" algn="l">
              <a:lnSpc>
                <a:spcPct val="100000"/>
              </a:lnSpc>
              <a:spcBef>
                <a:spcPts val="600"/>
              </a:spcBef>
              <a:buClr>
                <a:srgbClr val="FFC000"/>
              </a:buClr>
              <a:buFont typeface="Wingdings" pitchFamily="2" charset="2"/>
              <a:buChar char="§"/>
            </a:pPr>
            <a:r>
              <a:rPr lang="fr-CA" sz="2400" spc="-1">
                <a:latin typeface="Noto Sans" panose="020B0502040504020204" pitchFamily="34" charset="0"/>
                <a:ea typeface="Noto Sans" panose="020B0502040504020204" pitchFamily="34" charset="0"/>
                <a:cs typeface="Noto Sans" panose="020B0502040504020204" pitchFamily="34" charset="0"/>
              </a:rPr>
              <a:t>Éviter les complications inutiles.</a:t>
            </a:r>
          </a:p>
          <a:p>
            <a:pPr marL="716040" lvl="2" indent="-347760" algn="l">
              <a:lnSpc>
                <a:spcPct val="100000"/>
              </a:lnSpc>
              <a:spcBef>
                <a:spcPts val="600"/>
              </a:spcBef>
              <a:buClr>
                <a:srgbClr val="FFC000"/>
              </a:buClr>
              <a:buFont typeface="Wingdings" pitchFamily="2" charset="2"/>
              <a:buChar char="§"/>
            </a:pPr>
            <a:r>
              <a:rPr lang="fr-CA" sz="2400" spc="-1">
                <a:latin typeface="Noto Sans" panose="020B0502040504020204" pitchFamily="34" charset="0"/>
                <a:ea typeface="Noto Sans" panose="020B0502040504020204" pitchFamily="34" charset="0"/>
                <a:cs typeface="Noto Sans" panose="020B0502040504020204" pitchFamily="34" charset="0"/>
              </a:rPr>
              <a:t>Réduire les sources de distraction.</a:t>
            </a:r>
          </a:p>
        </p:txBody>
      </p:sp>
      <p:sp>
        <p:nvSpPr>
          <p:cNvPr id="6" name="ZoneTexte 5">
            <a:extLst>
              <a:ext uri="{FF2B5EF4-FFF2-40B4-BE49-F238E27FC236}">
                <a16:creationId xmlns:a16="http://schemas.microsoft.com/office/drawing/2014/main" id="{42E99F62-D9DD-066A-6E03-7AC43A1621BB}"/>
              </a:ext>
            </a:extLst>
          </p:cNvPr>
          <p:cNvSpPr txBox="1"/>
          <p:nvPr/>
        </p:nvSpPr>
        <p:spPr>
          <a:xfrm>
            <a:off x="3170216" y="2393155"/>
            <a:ext cx="5566560" cy="3265088"/>
          </a:xfrm>
          <a:prstGeom prst="roundRect">
            <a:avLst/>
          </a:prstGeom>
          <a:solidFill>
            <a:schemeClr val="accent2">
              <a:lumMod val="20000"/>
              <a:lumOff val="80000"/>
            </a:schemeClr>
          </a:solidFill>
          <a:effectLst>
            <a:outerShdw blurRad="50800" dist="38100" dir="2700000" algn="tl" rotWithShape="0">
              <a:prstClr val="black">
                <a:alpha val="5000"/>
              </a:prstClr>
            </a:outerShdw>
          </a:effectLst>
        </p:spPr>
        <p:txBody>
          <a:bodyPr wrap="square" anchor="ctr">
            <a:noAutofit/>
          </a:bodyPr>
          <a:lstStyle/>
          <a:p>
            <a:pPr algn="ctr">
              <a:lnSpc>
                <a:spcPct val="100000"/>
              </a:lnSpc>
              <a:spcBef>
                <a:spcPts val="1001"/>
              </a:spcBef>
              <a:buClr>
                <a:srgbClr val="000000"/>
              </a:buClr>
            </a:pPr>
            <a:r>
              <a:rPr lang="fr-CA" sz="2400" b="1" spc="-1">
                <a:solidFill>
                  <a:srgbClr val="FFC000"/>
                </a:solidFill>
                <a:latin typeface="Noto Sans" panose="020B0502040504020204" pitchFamily="34" charset="0"/>
                <a:ea typeface="Noto Sans" panose="020B0502040504020204" pitchFamily="34" charset="0"/>
                <a:cs typeface="Noto Sans" panose="020B0502040504020204" pitchFamily="34" charset="0"/>
              </a:rPr>
              <a:t>Exemples</a:t>
            </a:r>
            <a:endParaRPr lang="fr-FR" sz="2000" b="1" spc="-1">
              <a:solidFill>
                <a:srgbClr val="FFC000"/>
              </a:solidFill>
              <a:latin typeface="Noto Sans" panose="020B0502040504020204" pitchFamily="34" charset="0"/>
              <a:ea typeface="Noto Sans" panose="020B0502040504020204" pitchFamily="34" charset="0"/>
              <a:cs typeface="Noto Sans" panose="020B0502040504020204" pitchFamily="34" charset="0"/>
            </a:endParaRPr>
          </a:p>
          <a:p>
            <a:pPr marL="270000" lvl="2" indent="-270000" algn="l">
              <a:lnSpc>
                <a:spcPct val="100000"/>
              </a:lnSpc>
              <a:spcBef>
                <a:spcPts val="499"/>
              </a:spcBef>
              <a:buClr>
                <a:srgbClr val="FFC000"/>
              </a:buClr>
              <a:buFont typeface="Wingdings" pitchFamily="2" charset="2"/>
              <a:buChar char="§"/>
            </a:pPr>
            <a:r>
              <a:rPr lang="fr-CA" sz="2000" spc="-1">
                <a:solidFill>
                  <a:schemeClr val="dk1"/>
                </a:solidFill>
                <a:latin typeface="Noto Sans" panose="020B0502040504020204" pitchFamily="34" charset="0"/>
                <a:ea typeface="Noto Sans" panose="020B0502040504020204" pitchFamily="34" charset="0"/>
                <a:cs typeface="Noto Sans" panose="020B0502040504020204" pitchFamily="34" charset="0"/>
              </a:rPr>
              <a:t>Morceler les tâches.</a:t>
            </a:r>
          </a:p>
          <a:p>
            <a:pPr marL="270000" lvl="2" indent="-270000" algn="l">
              <a:lnSpc>
                <a:spcPct val="100000"/>
              </a:lnSpc>
              <a:spcBef>
                <a:spcPts val="499"/>
              </a:spcBef>
              <a:buClr>
                <a:srgbClr val="FFC000"/>
              </a:buClr>
              <a:buFont typeface="Wingdings" pitchFamily="2" charset="2"/>
              <a:buChar char="§"/>
            </a:pPr>
            <a:r>
              <a:rPr lang="fr-CA" sz="2000" spc="-1">
                <a:solidFill>
                  <a:schemeClr val="dk1"/>
                </a:solidFill>
                <a:latin typeface="Noto Sans" panose="020B0502040504020204" pitchFamily="34" charset="0"/>
                <a:ea typeface="Noto Sans" panose="020B0502040504020204" pitchFamily="34" charset="0"/>
                <a:cs typeface="Noto Sans" panose="020B0502040504020204" pitchFamily="34" charset="0"/>
              </a:rPr>
              <a:t>Donner des consignes courtes.</a:t>
            </a:r>
          </a:p>
          <a:p>
            <a:pPr marL="270000" lvl="2" indent="-270000" algn="l">
              <a:lnSpc>
                <a:spcPct val="100000"/>
              </a:lnSpc>
              <a:spcBef>
                <a:spcPts val="499"/>
              </a:spcBef>
              <a:buClr>
                <a:srgbClr val="FFC000"/>
              </a:buClr>
              <a:buFont typeface="Wingdings" pitchFamily="2" charset="2"/>
              <a:buChar char="§"/>
            </a:pPr>
            <a:r>
              <a:rPr lang="fr-CA" sz="2000" spc="-1">
                <a:solidFill>
                  <a:schemeClr val="dk1"/>
                </a:solidFill>
                <a:latin typeface="Noto Sans" panose="020B0502040504020204" pitchFamily="34" charset="0"/>
                <a:ea typeface="Noto Sans" panose="020B0502040504020204" pitchFamily="34" charset="0"/>
                <a:cs typeface="Noto Sans" panose="020B0502040504020204" pitchFamily="34" charset="0"/>
              </a:rPr>
              <a:t>Répéter les consignes souvent.</a:t>
            </a:r>
          </a:p>
          <a:p>
            <a:pPr marL="270000" lvl="2" indent="-270000" algn="l">
              <a:lnSpc>
                <a:spcPct val="100000"/>
              </a:lnSpc>
              <a:spcBef>
                <a:spcPts val="499"/>
              </a:spcBef>
              <a:buClr>
                <a:srgbClr val="FFC000"/>
              </a:buClr>
              <a:buFont typeface="Wingdings" pitchFamily="2" charset="2"/>
              <a:buChar char="§"/>
            </a:pPr>
            <a:r>
              <a:rPr lang="fr-CA" sz="2000" spc="-1">
                <a:solidFill>
                  <a:schemeClr val="dk1"/>
                </a:solidFill>
                <a:latin typeface="Noto Sans" panose="020B0502040504020204" pitchFamily="34" charset="0"/>
                <a:ea typeface="Noto Sans" panose="020B0502040504020204" pitchFamily="34" charset="0"/>
                <a:cs typeface="Noto Sans" panose="020B0502040504020204" pitchFamily="34" charset="0"/>
              </a:rPr>
              <a:t>Donner la séquence de travail par écrit.</a:t>
            </a:r>
          </a:p>
          <a:p>
            <a:pPr marL="270000" lvl="2" indent="-270000" algn="l">
              <a:lnSpc>
                <a:spcPct val="100000"/>
              </a:lnSpc>
              <a:spcBef>
                <a:spcPts val="499"/>
              </a:spcBef>
              <a:buClr>
                <a:srgbClr val="FFC000"/>
              </a:buClr>
              <a:buFont typeface="Wingdings" pitchFamily="2" charset="2"/>
              <a:buChar char="§"/>
            </a:pPr>
            <a:r>
              <a:rPr lang="fr-CA" sz="2000" spc="-1">
                <a:solidFill>
                  <a:schemeClr val="dk1"/>
                </a:solidFill>
                <a:latin typeface="Noto Sans" panose="020B0502040504020204" pitchFamily="34" charset="0"/>
                <a:ea typeface="Noto Sans" panose="020B0502040504020204" pitchFamily="34" charset="0"/>
                <a:cs typeface="Noto Sans" panose="020B0502040504020204" pitchFamily="34" charset="0"/>
              </a:rPr>
              <a:t>Fournir les critères d’un travail. </a:t>
            </a:r>
          </a:p>
          <a:p>
            <a:pPr marL="270000" lvl="2" indent="-270000" algn="l">
              <a:lnSpc>
                <a:spcPct val="100000"/>
              </a:lnSpc>
              <a:spcBef>
                <a:spcPts val="499"/>
              </a:spcBef>
              <a:buClr>
                <a:srgbClr val="FFC000"/>
              </a:buClr>
              <a:buFont typeface="Wingdings" pitchFamily="2" charset="2"/>
              <a:buChar char="§"/>
            </a:pPr>
            <a:r>
              <a:rPr lang="fr-CA" sz="2000" spc="-1">
                <a:solidFill>
                  <a:schemeClr val="dk1"/>
                </a:solidFill>
                <a:latin typeface="Noto Sans" panose="020B0502040504020204" pitchFamily="34" charset="0"/>
                <a:ea typeface="Noto Sans" panose="020B0502040504020204" pitchFamily="34" charset="0"/>
                <a:cs typeface="Noto Sans" panose="020B0502040504020204" pitchFamily="34" charset="0"/>
              </a:rPr>
              <a:t>Préparer des échéanciers.</a:t>
            </a:r>
          </a:p>
        </p:txBody>
      </p:sp>
    </p:spTree>
    <p:extLst>
      <p:ext uri="{BB962C8B-B14F-4D97-AF65-F5344CB8AC3E}">
        <p14:creationId xmlns:p14="http://schemas.microsoft.com/office/powerpoint/2010/main" val="7368055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7F32989D-3763-B287-72DB-BD106466C241}"/>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DF5DDA74-EF4E-5605-C857-BC38C93E004D}"/>
              </a:ext>
            </a:extLst>
          </p:cNvPr>
          <p:cNvSpPr>
            <a:spLocks noGrp="1"/>
          </p:cNvSpPr>
          <p:nvPr>
            <p:ph type="sldNum" sz="quarter" idx="12"/>
          </p:nvPr>
        </p:nvSpPr>
        <p:spPr/>
        <p:txBody>
          <a:bodyPr/>
          <a:lstStyle/>
          <a:p>
            <a:fld id="{055BF32D-CF4B-1B43-8AA7-7C8BB1DDF0EC}" type="slidenum">
              <a:rPr lang="fr-FR" smtClean="0"/>
              <a:pPr/>
              <a:t>27</a:t>
            </a:fld>
            <a:endParaRPr lang="fr-FR" dirty="0"/>
          </a:p>
        </p:txBody>
      </p:sp>
      <p:sp>
        <p:nvSpPr>
          <p:cNvPr id="4" name="Espace réservé du contenu vertical 3">
            <a:extLst>
              <a:ext uri="{FF2B5EF4-FFF2-40B4-BE49-F238E27FC236}">
                <a16:creationId xmlns:a16="http://schemas.microsoft.com/office/drawing/2014/main" id="{B2AA9FAA-2C10-713B-CC13-4BDE129C453D}"/>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6</a:t>
            </a:r>
          </a:p>
          <a:p>
            <a:endParaRPr lang="fr-FR"/>
          </a:p>
        </p:txBody>
      </p:sp>
      <p:sp>
        <p:nvSpPr>
          <p:cNvPr id="5" name="Espace réservé du texte 4">
            <a:extLst>
              <a:ext uri="{FF2B5EF4-FFF2-40B4-BE49-F238E27FC236}">
                <a16:creationId xmlns:a16="http://schemas.microsoft.com/office/drawing/2014/main" id="{941A4740-CA0C-0270-BC48-4F9BC85A6758}"/>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Sécurité</a:t>
            </a:r>
          </a:p>
        </p:txBody>
      </p:sp>
      <p:sp>
        <p:nvSpPr>
          <p:cNvPr id="16" name="ZoneTexte 15">
            <a:extLst>
              <a:ext uri="{FF2B5EF4-FFF2-40B4-BE49-F238E27FC236}">
                <a16:creationId xmlns:a16="http://schemas.microsoft.com/office/drawing/2014/main" id="{AC27A9D7-12CB-79AF-D668-0A9C69A8072D}"/>
              </a:ext>
            </a:extLst>
          </p:cNvPr>
          <p:cNvSpPr txBox="1"/>
          <p:nvPr/>
        </p:nvSpPr>
        <p:spPr>
          <a:xfrm>
            <a:off x="2813075" y="1407504"/>
            <a:ext cx="9022277" cy="1080654"/>
          </a:xfrm>
          <a:prstGeom prst="rect">
            <a:avLst/>
          </a:prstGeom>
          <a:noFill/>
          <a:effectLst>
            <a:outerShdw blurRad="50800" dist="38100" dir="2700000" algn="tl" rotWithShape="0">
              <a:prstClr val="black">
                <a:alpha val="5000"/>
              </a:prstClr>
            </a:outerShdw>
          </a:effectLst>
        </p:spPr>
        <p:txBody>
          <a:bodyPr wrap="square" lIns="0" tIns="0" rIns="0" bIns="0" anchor="ctr">
            <a:noAutofit/>
          </a:bodyPr>
          <a:lstStyle/>
          <a:p>
            <a:pPr marL="716040" lvl="2" indent="-347760" algn="l">
              <a:lnSpc>
                <a:spcPct val="100000"/>
              </a:lnSpc>
              <a:spcBef>
                <a:spcPts val="600"/>
              </a:spcBef>
              <a:buClr>
                <a:srgbClr val="FFC000"/>
              </a:buClr>
              <a:buFont typeface="Wingdings" pitchFamily="2" charset="2"/>
              <a:buChar char="§"/>
            </a:pPr>
            <a:r>
              <a:rPr lang="fr-CA" sz="2400" spc="-1">
                <a:latin typeface="Noto Sans" panose="020B0502040504020204" pitchFamily="34" charset="0"/>
                <a:ea typeface="Noto Sans" panose="020B0502040504020204" pitchFamily="34" charset="0"/>
                <a:cs typeface="Noto Sans" panose="020B0502040504020204" pitchFamily="34" charset="0"/>
              </a:rPr>
              <a:t>Volet émotionnel : relation maître-élève, </a:t>
            </a:r>
            <a:br>
              <a:rPr lang="fr-CA" sz="2400" spc="-1">
                <a:latin typeface="Noto Sans" panose="020B0502040504020204" pitchFamily="34" charset="0"/>
                <a:ea typeface="Noto Sans" panose="020B0502040504020204" pitchFamily="34" charset="0"/>
                <a:cs typeface="Noto Sans" panose="020B0502040504020204" pitchFamily="34" charset="0"/>
              </a:rPr>
            </a:br>
            <a:r>
              <a:rPr lang="fr-CA" sz="2400" spc="-1">
                <a:latin typeface="Noto Sans" panose="020B0502040504020204" pitchFamily="34" charset="0"/>
                <a:ea typeface="Noto Sans" panose="020B0502040504020204" pitchFamily="34" charset="0"/>
                <a:cs typeface="Noto Sans" panose="020B0502040504020204" pitchFamily="34" charset="0"/>
              </a:rPr>
              <a:t>confiance, disponibilité.</a:t>
            </a:r>
          </a:p>
        </p:txBody>
      </p:sp>
      <p:sp>
        <p:nvSpPr>
          <p:cNvPr id="6" name="ZoneTexte 5">
            <a:extLst>
              <a:ext uri="{FF2B5EF4-FFF2-40B4-BE49-F238E27FC236}">
                <a16:creationId xmlns:a16="http://schemas.microsoft.com/office/drawing/2014/main" id="{42E99F62-D9DD-066A-6E03-7AC43A1621BB}"/>
              </a:ext>
            </a:extLst>
          </p:cNvPr>
          <p:cNvSpPr txBox="1"/>
          <p:nvPr/>
        </p:nvSpPr>
        <p:spPr>
          <a:xfrm>
            <a:off x="3312720" y="2749414"/>
            <a:ext cx="5566560" cy="2535105"/>
          </a:xfrm>
          <a:prstGeom prst="roundRect">
            <a:avLst/>
          </a:prstGeom>
          <a:solidFill>
            <a:schemeClr val="accent2">
              <a:lumMod val="20000"/>
              <a:lumOff val="80000"/>
            </a:schemeClr>
          </a:solidFill>
          <a:effectLst>
            <a:outerShdw blurRad="50800" dist="38100" dir="2700000" algn="tl" rotWithShape="0">
              <a:prstClr val="black">
                <a:alpha val="5000"/>
              </a:prstClr>
            </a:outerShdw>
          </a:effectLst>
        </p:spPr>
        <p:txBody>
          <a:bodyPr wrap="square" anchor="ctr">
            <a:noAutofit/>
          </a:bodyPr>
          <a:lstStyle/>
          <a:p>
            <a:pPr algn="ctr">
              <a:lnSpc>
                <a:spcPct val="100000"/>
              </a:lnSpc>
              <a:spcBef>
                <a:spcPts val="1001"/>
              </a:spcBef>
              <a:buClr>
                <a:srgbClr val="000000"/>
              </a:buClr>
            </a:pPr>
            <a:r>
              <a:rPr lang="fr-CA" sz="2400" b="1" spc="-1">
                <a:solidFill>
                  <a:srgbClr val="FFC000"/>
                </a:solidFill>
                <a:latin typeface="Noto Sans" panose="020B0502040504020204" pitchFamily="34" charset="0"/>
                <a:ea typeface="Noto Sans" panose="020B0502040504020204" pitchFamily="34" charset="0"/>
                <a:cs typeface="Noto Sans" panose="020B0502040504020204" pitchFamily="34" charset="0"/>
              </a:rPr>
              <a:t>Exemples</a:t>
            </a:r>
            <a:endParaRPr lang="fr-FR" sz="2000" b="1" spc="-1">
              <a:solidFill>
                <a:srgbClr val="FFC000"/>
              </a:solidFill>
              <a:latin typeface="Noto Sans" panose="020B0502040504020204" pitchFamily="34" charset="0"/>
              <a:ea typeface="Noto Sans" panose="020B0502040504020204" pitchFamily="34" charset="0"/>
              <a:cs typeface="Noto Sans" panose="020B0502040504020204" pitchFamily="34" charset="0"/>
            </a:endParaRPr>
          </a:p>
          <a:p>
            <a:pPr marL="270000" lvl="2" indent="-270000" algn="l">
              <a:lnSpc>
                <a:spcPct val="100000"/>
              </a:lnSpc>
              <a:spcBef>
                <a:spcPts val="499"/>
              </a:spcBef>
              <a:buClr>
                <a:srgbClr val="FFC000"/>
              </a:buClr>
              <a:buFont typeface="Wingdings" pitchFamily="2" charset="2"/>
              <a:buChar char="§"/>
            </a:pPr>
            <a:r>
              <a:rPr lang="fr-CA" sz="2000" spc="-1">
                <a:solidFill>
                  <a:schemeClr val="dk1"/>
                </a:solidFill>
                <a:latin typeface="Noto Sans" panose="020B0502040504020204" pitchFamily="34" charset="0"/>
                <a:ea typeface="Noto Sans" panose="020B0502040504020204" pitchFamily="34" charset="0"/>
                <a:cs typeface="Noto Sans" panose="020B0502040504020204" pitchFamily="34" charset="0"/>
              </a:rPr>
              <a:t>Activités récompenses. </a:t>
            </a:r>
          </a:p>
          <a:p>
            <a:pPr marL="270000" lvl="2" indent="-270000" algn="l">
              <a:lnSpc>
                <a:spcPct val="100000"/>
              </a:lnSpc>
              <a:spcBef>
                <a:spcPts val="499"/>
              </a:spcBef>
              <a:buClr>
                <a:srgbClr val="FFC000"/>
              </a:buClr>
              <a:buFont typeface="Wingdings" pitchFamily="2" charset="2"/>
              <a:buChar char="§"/>
            </a:pPr>
            <a:r>
              <a:rPr lang="fr-CA" sz="2000" spc="-1">
                <a:solidFill>
                  <a:schemeClr val="dk1"/>
                </a:solidFill>
                <a:latin typeface="Noto Sans" panose="020B0502040504020204" pitchFamily="34" charset="0"/>
                <a:ea typeface="Noto Sans" panose="020B0502040504020204" pitchFamily="34" charset="0"/>
                <a:cs typeface="Noto Sans" panose="020B0502040504020204" pitchFamily="34" charset="0"/>
              </a:rPr>
              <a:t> Musique.</a:t>
            </a:r>
          </a:p>
          <a:p>
            <a:pPr marL="270000" lvl="2" indent="-270000" algn="l">
              <a:lnSpc>
                <a:spcPct val="100000"/>
              </a:lnSpc>
              <a:spcBef>
                <a:spcPts val="499"/>
              </a:spcBef>
              <a:buClr>
                <a:srgbClr val="FFC000"/>
              </a:buClr>
              <a:buFont typeface="Wingdings" pitchFamily="2" charset="2"/>
              <a:buChar char="§"/>
            </a:pPr>
            <a:r>
              <a:rPr lang="fr-CA" sz="2000" spc="-1">
                <a:solidFill>
                  <a:schemeClr val="dk1"/>
                </a:solidFill>
                <a:latin typeface="Noto Sans" panose="020B0502040504020204" pitchFamily="34" charset="0"/>
                <a:ea typeface="Noto Sans" panose="020B0502040504020204" pitchFamily="34" charset="0"/>
                <a:cs typeface="Noto Sans" panose="020B0502040504020204" pitchFamily="34" charset="0"/>
              </a:rPr>
              <a:t> Accès à du matériel de compensation (balle, toutou, pédalier, etc.).</a:t>
            </a:r>
          </a:p>
        </p:txBody>
      </p:sp>
    </p:spTree>
    <p:extLst>
      <p:ext uri="{BB962C8B-B14F-4D97-AF65-F5344CB8AC3E}">
        <p14:creationId xmlns:p14="http://schemas.microsoft.com/office/powerpoint/2010/main" val="19095941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e 9">
            <a:extLst>
              <a:ext uri="{FF2B5EF4-FFF2-40B4-BE49-F238E27FC236}">
                <a16:creationId xmlns:a16="http://schemas.microsoft.com/office/drawing/2014/main" id="{20295E6B-54AD-C27F-A57F-50F0492A1B42}"/>
              </a:ext>
            </a:extLst>
          </p:cNvPr>
          <p:cNvGrpSpPr/>
          <p:nvPr/>
        </p:nvGrpSpPr>
        <p:grpSpPr>
          <a:xfrm>
            <a:off x="3946116" y="2012546"/>
            <a:ext cx="4782247" cy="3967002"/>
            <a:chOff x="3684859" y="1770730"/>
            <a:chExt cx="5028120" cy="4170960"/>
          </a:xfrm>
        </p:grpSpPr>
        <p:sp>
          <p:nvSpPr>
            <p:cNvPr id="9" name="Triangle 8">
              <a:extLst>
                <a:ext uri="{FF2B5EF4-FFF2-40B4-BE49-F238E27FC236}">
                  <a16:creationId xmlns:a16="http://schemas.microsoft.com/office/drawing/2014/main" id="{0EA0166A-3F26-4D3A-F7A7-A79AE22CDB6D}"/>
                </a:ext>
              </a:extLst>
            </p:cNvPr>
            <p:cNvSpPr/>
            <p:nvPr/>
          </p:nvSpPr>
          <p:spPr>
            <a:xfrm>
              <a:off x="3684859" y="1770730"/>
              <a:ext cx="5028120" cy="4170960"/>
            </a:xfrm>
            <a:prstGeom prst="triangle">
              <a:avLst>
                <a:gd name="adj" fmla="val 47159"/>
              </a:avLst>
            </a:prstGeom>
            <a:solidFill>
              <a:srgbClr val="CBB5D6"/>
            </a:solidFill>
            <a:ln>
              <a:noFill/>
            </a:ln>
          </p:spPr>
          <p:style>
            <a:lnRef idx="2">
              <a:schemeClr val="accent6">
                <a:shade val="15000"/>
              </a:schemeClr>
            </a:lnRef>
            <a:fillRef idx="1">
              <a:schemeClr val="accent6"/>
            </a:fillRef>
            <a:effectRef idx="0">
              <a:schemeClr val="accent6"/>
            </a:effectRef>
            <a:fontRef idx="minor"/>
          </p:style>
          <p:txBody>
            <a:bodyPr lIns="90000" tIns="45000" rIns="90000" bIns="45000" anchor="ctr">
              <a:noAutofit/>
            </a:bodyPr>
            <a:lstStyle>
              <a:lvl1pPr>
                <a:defRPr>
                  <a:latin typeface="+mn-lt"/>
                  <a:ea typeface="+mn-ea"/>
                  <a:cs typeface="+mn-cs"/>
                </a:defRPr>
              </a:lvl1pPr>
              <a:lvl2pPr>
                <a:defRPr>
                  <a:latin typeface="+mn-lt"/>
                  <a:ea typeface="+mn-ea"/>
                  <a:cs typeface="+mn-cs"/>
                </a:defRPr>
              </a:lvl2pPr>
              <a:lvl3pPr>
                <a:defRPr>
                  <a:latin typeface="+mn-lt"/>
                  <a:ea typeface="+mn-ea"/>
                  <a:cs typeface="+mn-cs"/>
                </a:defRPr>
              </a:lvl3pPr>
              <a:lvl4pPr>
                <a:defRPr>
                  <a:latin typeface="+mn-lt"/>
                  <a:ea typeface="+mn-ea"/>
                  <a:cs typeface="+mn-cs"/>
                </a:defRPr>
              </a:lvl4pPr>
              <a:lvl5pPr>
                <a:defRPr>
                  <a:latin typeface="+mn-lt"/>
                  <a:ea typeface="+mn-ea"/>
                  <a:cs typeface="+mn-cs"/>
                </a:defRPr>
              </a:lvl5pPr>
              <a:lvl6pPr>
                <a:defRPr>
                  <a:latin typeface="+mn-lt"/>
                  <a:ea typeface="+mn-ea"/>
                  <a:cs typeface="+mn-cs"/>
                </a:defRPr>
              </a:lvl6pPr>
              <a:lvl7pPr>
                <a:defRPr>
                  <a:latin typeface="+mn-lt"/>
                  <a:ea typeface="+mn-ea"/>
                  <a:cs typeface="+mn-cs"/>
                </a:defRPr>
              </a:lvl7pPr>
              <a:lvl8pPr>
                <a:defRPr>
                  <a:latin typeface="+mn-lt"/>
                  <a:ea typeface="+mn-ea"/>
                  <a:cs typeface="+mn-cs"/>
                </a:defRPr>
              </a:lvl8pPr>
              <a:lvl9pPr>
                <a:defRPr>
                  <a:latin typeface="+mn-lt"/>
                  <a:ea typeface="+mn-ea"/>
                  <a:cs typeface="+mn-cs"/>
                </a:defRPr>
              </a:lvl9pPr>
            </a:lstStyle>
            <a:p>
              <a:pPr algn="ctr" defTabSz="914400">
                <a:lnSpc>
                  <a:spcPct val="100000"/>
                </a:lnSpc>
              </a:pPr>
              <a:endParaRPr lang="fr-FR" sz="1800" b="0" strike="noStrike" spc="-1">
                <a:solidFill>
                  <a:schemeClr val="lt1"/>
                </a:solidFill>
                <a:latin typeface="Calibri"/>
              </a:endParaRPr>
            </a:p>
          </p:txBody>
        </p:sp>
        <p:pic>
          <p:nvPicPr>
            <p:cNvPr id="8" name="Image 7">
              <a:extLst>
                <a:ext uri="{FF2B5EF4-FFF2-40B4-BE49-F238E27FC236}">
                  <a16:creationId xmlns:a16="http://schemas.microsoft.com/office/drawing/2014/main" id="{2BBBE421-D3B0-2A0D-BCE1-FEC377FD5F5B}"/>
                </a:ext>
              </a:extLst>
            </p:cNvPr>
            <p:cNvPicPr/>
            <p:nvPr/>
          </p:nvPicPr>
          <p:blipFill>
            <a:blip r:embed="rId2" cstate="print">
              <a:extLst>
                <a:ext uri="{28A0092B-C50C-407E-A947-70E740481C1C}">
                  <a14:useLocalDpi xmlns:a14="http://schemas.microsoft.com/office/drawing/2010/main"/>
                </a:ext>
              </a:extLst>
            </a:blip>
            <a:srcRect/>
            <a:stretch/>
          </p:blipFill>
          <p:spPr>
            <a:xfrm>
              <a:off x="4874479" y="3208210"/>
              <a:ext cx="2648880" cy="2500200"/>
            </a:xfrm>
            <a:prstGeom prst="rect">
              <a:avLst/>
            </a:prstGeom>
            <a:ln w="0">
              <a:noFill/>
            </a:ln>
          </p:spPr>
        </p:pic>
      </p:grpSp>
      <p:sp>
        <p:nvSpPr>
          <p:cNvPr id="2" name="Espace réservé du pied de page 1">
            <a:extLst>
              <a:ext uri="{FF2B5EF4-FFF2-40B4-BE49-F238E27FC236}">
                <a16:creationId xmlns:a16="http://schemas.microsoft.com/office/drawing/2014/main" id="{7F32989D-3763-B287-72DB-BD106466C241}"/>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DF5DDA74-EF4E-5605-C857-BC38C93E004D}"/>
              </a:ext>
            </a:extLst>
          </p:cNvPr>
          <p:cNvSpPr>
            <a:spLocks noGrp="1"/>
          </p:cNvSpPr>
          <p:nvPr>
            <p:ph type="sldNum" sz="quarter" idx="12"/>
          </p:nvPr>
        </p:nvSpPr>
        <p:spPr/>
        <p:txBody>
          <a:bodyPr/>
          <a:lstStyle/>
          <a:p>
            <a:fld id="{055BF32D-CF4B-1B43-8AA7-7C8BB1DDF0EC}" type="slidenum">
              <a:rPr lang="fr-FR" smtClean="0"/>
              <a:pPr/>
              <a:t>28</a:t>
            </a:fld>
            <a:endParaRPr lang="fr-FR" dirty="0"/>
          </a:p>
        </p:txBody>
      </p:sp>
      <p:sp>
        <p:nvSpPr>
          <p:cNvPr id="4" name="Espace réservé du contenu vertical 3">
            <a:extLst>
              <a:ext uri="{FF2B5EF4-FFF2-40B4-BE49-F238E27FC236}">
                <a16:creationId xmlns:a16="http://schemas.microsoft.com/office/drawing/2014/main" id="{B2AA9FAA-2C10-713B-CC13-4BDE129C453D}"/>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6</a:t>
            </a:r>
          </a:p>
          <a:p>
            <a:endParaRPr lang="fr-FR"/>
          </a:p>
        </p:txBody>
      </p:sp>
      <p:sp>
        <p:nvSpPr>
          <p:cNvPr id="5" name="Espace réservé du texte 4">
            <a:extLst>
              <a:ext uri="{FF2B5EF4-FFF2-40B4-BE49-F238E27FC236}">
                <a16:creationId xmlns:a16="http://schemas.microsoft.com/office/drawing/2014/main" id="{941A4740-CA0C-0270-BC48-4F9BC85A6758}"/>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CUA et différenciation </a:t>
            </a:r>
          </a:p>
        </p:txBody>
      </p:sp>
      <p:sp>
        <p:nvSpPr>
          <p:cNvPr id="7" name="PlaceHolder 2">
            <a:extLst>
              <a:ext uri="{FF2B5EF4-FFF2-40B4-BE49-F238E27FC236}">
                <a16:creationId xmlns:a16="http://schemas.microsoft.com/office/drawing/2014/main" id="{8B701E5A-4A46-DBDB-A746-3DC501D0E357}"/>
              </a:ext>
            </a:extLst>
          </p:cNvPr>
          <p:cNvSpPr txBox="1">
            <a:spLocks/>
          </p:cNvSpPr>
          <p:nvPr/>
        </p:nvSpPr>
        <p:spPr>
          <a:xfrm>
            <a:off x="2546210" y="1289343"/>
            <a:ext cx="7582058" cy="1603232"/>
          </a:xfrm>
          <a:prstGeom prst="rect">
            <a:avLst/>
          </a:prstGeom>
          <a:noFill/>
          <a:ln w="0">
            <a:noFill/>
          </a:ln>
        </p:spPr>
        <p:txBody>
          <a:bodyPr lIns="91440" tIns="45720" rIns="91440" bIns="45720" anchor="t">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spcBef>
                <a:spcPts val="1001"/>
              </a:spcBef>
              <a:tabLst>
                <a:tab pos="0" algn="l"/>
              </a:tabLst>
            </a:pPr>
            <a:r>
              <a:rPr lang="fr-FR" sz="2500" b="1" spc="-1">
                <a:solidFill>
                  <a:schemeClr val="accent6"/>
                </a:solidFill>
              </a:rPr>
              <a:t>Deux concepts fondamentaux complémentaires dans « la boîte à outils » </a:t>
            </a:r>
            <a:br>
              <a:rPr lang="fr-FR" sz="2500" b="1" spc="-1">
                <a:solidFill>
                  <a:schemeClr val="accent6"/>
                </a:solidFill>
              </a:rPr>
            </a:br>
            <a:r>
              <a:rPr lang="fr-FR" sz="2500" b="1" spc="-1">
                <a:solidFill>
                  <a:schemeClr val="accent6"/>
                </a:solidFill>
              </a:rPr>
              <a:t>de l’enseignant bien garnie pour favoriser </a:t>
            </a:r>
            <a:br>
              <a:rPr lang="fr-FR" sz="2500" b="1" spc="-1">
                <a:solidFill>
                  <a:schemeClr val="accent6"/>
                </a:solidFill>
              </a:rPr>
            </a:br>
            <a:r>
              <a:rPr lang="fr-FR" sz="2500" b="1" spc="-1">
                <a:solidFill>
                  <a:schemeClr val="accent6"/>
                </a:solidFill>
              </a:rPr>
              <a:t>la réussite d’un plus grand nombre d’élèves.</a:t>
            </a:r>
          </a:p>
        </p:txBody>
      </p:sp>
    </p:spTree>
    <p:extLst>
      <p:ext uri="{BB962C8B-B14F-4D97-AF65-F5344CB8AC3E}">
        <p14:creationId xmlns:p14="http://schemas.microsoft.com/office/powerpoint/2010/main" val="38697328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7F32989D-3763-B287-72DB-BD106466C241}"/>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DF5DDA74-EF4E-5605-C857-BC38C93E004D}"/>
              </a:ext>
            </a:extLst>
          </p:cNvPr>
          <p:cNvSpPr>
            <a:spLocks noGrp="1"/>
          </p:cNvSpPr>
          <p:nvPr>
            <p:ph type="sldNum" sz="quarter" idx="12"/>
          </p:nvPr>
        </p:nvSpPr>
        <p:spPr/>
        <p:txBody>
          <a:bodyPr/>
          <a:lstStyle/>
          <a:p>
            <a:fld id="{055BF32D-CF4B-1B43-8AA7-7C8BB1DDF0EC}" type="slidenum">
              <a:rPr lang="fr-FR" smtClean="0"/>
              <a:pPr/>
              <a:t>29</a:t>
            </a:fld>
            <a:endParaRPr lang="fr-FR" dirty="0"/>
          </a:p>
        </p:txBody>
      </p:sp>
      <p:sp>
        <p:nvSpPr>
          <p:cNvPr id="4" name="Espace réservé du contenu vertical 3">
            <a:extLst>
              <a:ext uri="{FF2B5EF4-FFF2-40B4-BE49-F238E27FC236}">
                <a16:creationId xmlns:a16="http://schemas.microsoft.com/office/drawing/2014/main" id="{B2AA9FAA-2C10-713B-CC13-4BDE129C453D}"/>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6</a:t>
            </a:r>
          </a:p>
          <a:p>
            <a:endParaRPr lang="fr-FR"/>
          </a:p>
        </p:txBody>
      </p:sp>
      <p:sp>
        <p:nvSpPr>
          <p:cNvPr id="5" name="Espace réservé du texte 4">
            <a:extLst>
              <a:ext uri="{FF2B5EF4-FFF2-40B4-BE49-F238E27FC236}">
                <a16:creationId xmlns:a16="http://schemas.microsoft.com/office/drawing/2014/main" id="{941A4740-CA0C-0270-BC48-4F9BC85A6758}"/>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CUA et différenciation </a:t>
            </a:r>
          </a:p>
        </p:txBody>
      </p:sp>
      <p:sp>
        <p:nvSpPr>
          <p:cNvPr id="6" name="PlaceHolder 2">
            <a:extLst>
              <a:ext uri="{FF2B5EF4-FFF2-40B4-BE49-F238E27FC236}">
                <a16:creationId xmlns:a16="http://schemas.microsoft.com/office/drawing/2014/main" id="{368003DB-BF67-63FA-DA00-077EF90D0A7E}"/>
              </a:ext>
            </a:extLst>
          </p:cNvPr>
          <p:cNvSpPr txBox="1">
            <a:spLocks/>
          </p:cNvSpPr>
          <p:nvPr/>
        </p:nvSpPr>
        <p:spPr>
          <a:xfrm>
            <a:off x="2515772" y="1413164"/>
            <a:ext cx="8124520" cy="4405745"/>
          </a:xfrm>
          <a:prstGeom prst="rect">
            <a:avLst/>
          </a:prstGeom>
          <a:noFill/>
          <a:ln w="0">
            <a:noFill/>
          </a:ln>
        </p:spPr>
        <p:txBody>
          <a:bodyPr lIns="91440" tIns="45720" rIns="91440" bIns="45720" anchor="t">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601"/>
              </a:spcBef>
              <a:spcAft>
                <a:spcPts val="601"/>
              </a:spcAft>
              <a:tabLst>
                <a:tab pos="0" algn="l"/>
              </a:tabLst>
            </a:pPr>
            <a:r>
              <a:rPr lang="fr-FR" b="1" spc="-1">
                <a:solidFill>
                  <a:srgbClr val="0070C0"/>
                </a:solidFill>
              </a:rPr>
              <a:t>QUOI</a:t>
            </a:r>
            <a:r>
              <a:rPr lang="fr-FR" spc="-1">
                <a:solidFill>
                  <a:srgbClr val="0070C0"/>
                </a:solidFill>
              </a:rPr>
              <a:t> </a:t>
            </a:r>
            <a:r>
              <a:rPr lang="fr-FR" b="1" spc="-1">
                <a:solidFill>
                  <a:srgbClr val="0070C0"/>
                </a:solidFill>
              </a:rPr>
              <a:t>(acquis)</a:t>
            </a:r>
          </a:p>
          <a:p>
            <a:pPr algn="ctr">
              <a:lnSpc>
                <a:spcPct val="100000"/>
              </a:lnSpc>
              <a:spcBef>
                <a:spcPts val="601"/>
              </a:spcBef>
              <a:spcAft>
                <a:spcPts val="2400"/>
              </a:spcAft>
              <a:tabLst>
                <a:tab pos="0" algn="l"/>
              </a:tabLst>
            </a:pPr>
            <a:r>
              <a:rPr lang="fr-FR" sz="2200" b="1" spc="-1">
                <a:solidFill>
                  <a:schemeClr val="tx1">
                    <a:lumMod val="50000"/>
                    <a:lumOff val="50000"/>
                  </a:schemeClr>
                </a:solidFill>
              </a:rPr>
              <a:t>La façon dont on se représente le savoir : </a:t>
            </a:r>
            <a:br>
              <a:rPr lang="fr-FR" sz="2200" b="1" spc="-1">
                <a:solidFill>
                  <a:schemeClr val="tx1">
                    <a:lumMod val="50000"/>
                    <a:lumOff val="50000"/>
                  </a:schemeClr>
                </a:solidFill>
              </a:rPr>
            </a:br>
            <a:r>
              <a:rPr lang="fr-FR" sz="2200" b="1" spc="-1">
                <a:solidFill>
                  <a:schemeClr val="tx1">
                    <a:lumMod val="50000"/>
                    <a:lumOff val="50000"/>
                  </a:schemeClr>
                </a:solidFill>
              </a:rPr>
              <a:t>présenter l’information ou le contenu de multiples façons pour soutenir le développement du savoir. </a:t>
            </a:r>
          </a:p>
          <a:p>
            <a:pPr marL="342900" indent="-342900">
              <a:lnSpc>
                <a:spcPct val="100000"/>
              </a:lnSpc>
              <a:spcBef>
                <a:spcPts val="1001"/>
              </a:spcBef>
              <a:spcAft>
                <a:spcPts val="1001"/>
              </a:spcAft>
              <a:buClr>
                <a:srgbClr val="FFC000"/>
              </a:buClr>
              <a:buFont typeface="Wingdings" pitchFamily="2" charset="2"/>
              <a:buChar char="§"/>
              <a:tabLst>
                <a:tab pos="0" algn="l"/>
              </a:tabLst>
            </a:pPr>
            <a:r>
              <a:rPr lang="fr-FR" sz="2000" spc="-1">
                <a:solidFill>
                  <a:schemeClr val="dk1"/>
                </a:solidFill>
              </a:rPr>
              <a:t>Rendre disponible avant le cours, le plan de la leçon </a:t>
            </a:r>
            <a:br>
              <a:rPr lang="fr-FR" sz="2000" spc="-1">
                <a:solidFill>
                  <a:schemeClr val="dk1"/>
                </a:solidFill>
              </a:rPr>
            </a:br>
            <a:r>
              <a:rPr lang="fr-FR" sz="2000" spc="-1">
                <a:solidFill>
                  <a:schemeClr val="dk1"/>
                </a:solidFill>
              </a:rPr>
              <a:t>et les notes de cours avec des indications préparatoires (lectures à faire, matériel requis en classe, etc.). </a:t>
            </a:r>
            <a:endParaRPr lang="fr-FR" sz="2000" spc="-1">
              <a:solidFill>
                <a:srgbClr val="000000"/>
              </a:solidFill>
            </a:endParaRPr>
          </a:p>
          <a:p>
            <a:pPr marL="342900" indent="-342900">
              <a:lnSpc>
                <a:spcPct val="100000"/>
              </a:lnSpc>
              <a:spcBef>
                <a:spcPts val="601"/>
              </a:spcBef>
              <a:spcAft>
                <a:spcPts val="601"/>
              </a:spcAft>
              <a:buClr>
                <a:srgbClr val="FFC000"/>
              </a:buClr>
              <a:buFont typeface="Wingdings" pitchFamily="2" charset="2"/>
              <a:buChar char="§"/>
              <a:tabLst>
                <a:tab pos="0" algn="l"/>
              </a:tabLst>
            </a:pPr>
            <a:r>
              <a:rPr lang="fr-FR" sz="2000" spc="-1">
                <a:solidFill>
                  <a:schemeClr val="dk1"/>
                </a:solidFill>
              </a:rPr>
              <a:t>Proposer des schémas, tableaux et courtes définitions </a:t>
            </a:r>
            <a:br>
              <a:rPr lang="fr-FR" sz="2000" spc="-1">
                <a:solidFill>
                  <a:schemeClr val="dk1"/>
                </a:solidFill>
              </a:rPr>
            </a:br>
            <a:r>
              <a:rPr lang="fr-FR" sz="2000" spc="-1">
                <a:solidFill>
                  <a:schemeClr val="dk1"/>
                </a:solidFill>
              </a:rPr>
              <a:t>pour illustrer des notions théoriques.</a:t>
            </a:r>
            <a:endParaRPr lang="fr-FR" sz="2000" spc="-1">
              <a:solidFill>
                <a:srgbClr val="000000"/>
              </a:solidFill>
            </a:endParaRPr>
          </a:p>
        </p:txBody>
      </p:sp>
    </p:spTree>
    <p:extLst>
      <p:ext uri="{BB962C8B-B14F-4D97-AF65-F5344CB8AC3E}">
        <p14:creationId xmlns:p14="http://schemas.microsoft.com/office/powerpoint/2010/main" val="13746368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7F32989D-3763-B287-72DB-BD106466C241}"/>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DF5DDA74-EF4E-5605-C857-BC38C93E004D}"/>
              </a:ext>
            </a:extLst>
          </p:cNvPr>
          <p:cNvSpPr>
            <a:spLocks noGrp="1"/>
          </p:cNvSpPr>
          <p:nvPr>
            <p:ph type="sldNum" sz="quarter" idx="12"/>
          </p:nvPr>
        </p:nvSpPr>
        <p:spPr/>
        <p:txBody>
          <a:bodyPr/>
          <a:lstStyle/>
          <a:p>
            <a:fld id="{055BF32D-CF4B-1B43-8AA7-7C8BB1DDF0EC}" type="slidenum">
              <a:rPr lang="fr-FR" smtClean="0"/>
              <a:pPr/>
              <a:t>30</a:t>
            </a:fld>
            <a:endParaRPr lang="fr-FR" dirty="0"/>
          </a:p>
        </p:txBody>
      </p:sp>
      <p:sp>
        <p:nvSpPr>
          <p:cNvPr id="4" name="Espace réservé du contenu vertical 3">
            <a:extLst>
              <a:ext uri="{FF2B5EF4-FFF2-40B4-BE49-F238E27FC236}">
                <a16:creationId xmlns:a16="http://schemas.microsoft.com/office/drawing/2014/main" id="{B2AA9FAA-2C10-713B-CC13-4BDE129C453D}"/>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6</a:t>
            </a:r>
          </a:p>
          <a:p>
            <a:endParaRPr lang="fr-FR"/>
          </a:p>
        </p:txBody>
      </p:sp>
      <p:sp>
        <p:nvSpPr>
          <p:cNvPr id="5" name="Espace réservé du texte 4">
            <a:extLst>
              <a:ext uri="{FF2B5EF4-FFF2-40B4-BE49-F238E27FC236}">
                <a16:creationId xmlns:a16="http://schemas.microsoft.com/office/drawing/2014/main" id="{941A4740-CA0C-0270-BC48-4F9BC85A6758}"/>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CUA et différenciation </a:t>
            </a:r>
          </a:p>
        </p:txBody>
      </p:sp>
      <p:sp>
        <p:nvSpPr>
          <p:cNvPr id="6" name="PlaceHolder 2">
            <a:extLst>
              <a:ext uri="{FF2B5EF4-FFF2-40B4-BE49-F238E27FC236}">
                <a16:creationId xmlns:a16="http://schemas.microsoft.com/office/drawing/2014/main" id="{368003DB-BF67-63FA-DA00-077EF90D0A7E}"/>
              </a:ext>
            </a:extLst>
          </p:cNvPr>
          <p:cNvSpPr txBox="1">
            <a:spLocks/>
          </p:cNvSpPr>
          <p:nvPr/>
        </p:nvSpPr>
        <p:spPr>
          <a:xfrm>
            <a:off x="1952733" y="1669039"/>
            <a:ext cx="8563906" cy="4405745"/>
          </a:xfrm>
          <a:prstGeom prst="rect">
            <a:avLst/>
          </a:prstGeom>
          <a:noFill/>
          <a:ln w="0">
            <a:noFill/>
          </a:ln>
        </p:spPr>
        <p:txBody>
          <a:bodyPr lIns="91440" tIns="45720" rIns="91440" bIns="45720" anchor="t">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601"/>
              </a:spcBef>
              <a:spcAft>
                <a:spcPts val="601"/>
              </a:spcAft>
              <a:tabLst>
                <a:tab pos="0" algn="l"/>
              </a:tabLst>
            </a:pPr>
            <a:r>
              <a:rPr lang="fr-FR" b="1" spc="-1">
                <a:solidFill>
                  <a:srgbClr val="0070C0"/>
                </a:solidFill>
              </a:rPr>
              <a:t>COMMENT (méthodes)</a:t>
            </a:r>
          </a:p>
          <a:p>
            <a:pPr algn="ctr">
              <a:lnSpc>
                <a:spcPct val="100000"/>
              </a:lnSpc>
              <a:spcBef>
                <a:spcPts val="601"/>
              </a:spcBef>
              <a:spcAft>
                <a:spcPts val="2400"/>
              </a:spcAft>
              <a:tabLst>
                <a:tab pos="0" algn="l"/>
              </a:tabLst>
            </a:pPr>
            <a:r>
              <a:rPr lang="fr-FR" sz="2200" b="1" spc="-1">
                <a:solidFill>
                  <a:schemeClr val="tx1">
                    <a:lumMod val="50000"/>
                    <a:lumOff val="50000"/>
                  </a:schemeClr>
                </a:solidFill>
              </a:rPr>
              <a:t>L’organisation et l’exécution des tâches : </a:t>
            </a:r>
            <a:br>
              <a:rPr lang="fr-FR" sz="2200" b="1" spc="-1">
                <a:solidFill>
                  <a:schemeClr val="tx1">
                    <a:lumMod val="50000"/>
                    <a:lumOff val="50000"/>
                  </a:schemeClr>
                </a:solidFill>
              </a:rPr>
            </a:br>
            <a:r>
              <a:rPr lang="fr-FR" sz="2200" b="1" spc="-1">
                <a:solidFill>
                  <a:schemeClr val="tx1">
                    <a:lumMod val="50000"/>
                    <a:lumOff val="50000"/>
                  </a:schemeClr>
                </a:solidFill>
              </a:rPr>
              <a:t>suggérer plusieurs façons d’organiser et d’exprimer </a:t>
            </a:r>
            <a:br>
              <a:rPr lang="fr-FR" sz="2200" b="1" spc="-1">
                <a:solidFill>
                  <a:schemeClr val="tx1">
                    <a:lumMod val="50000"/>
                    <a:lumOff val="50000"/>
                  </a:schemeClr>
                </a:solidFill>
              </a:rPr>
            </a:br>
            <a:r>
              <a:rPr lang="fr-FR" sz="2200" b="1" spc="-1">
                <a:solidFill>
                  <a:schemeClr val="tx1">
                    <a:lumMod val="50000"/>
                    <a:lumOff val="50000"/>
                  </a:schemeClr>
                </a:solidFill>
              </a:rPr>
              <a:t>le savoir acquis. </a:t>
            </a:r>
          </a:p>
          <a:p>
            <a:pPr marL="342900" indent="-342900">
              <a:lnSpc>
                <a:spcPct val="100000"/>
              </a:lnSpc>
              <a:spcBef>
                <a:spcPts val="0"/>
              </a:spcBef>
              <a:spcAft>
                <a:spcPts val="600"/>
              </a:spcAft>
              <a:buClr>
                <a:srgbClr val="FFC000"/>
              </a:buClr>
              <a:buFont typeface="Wingdings" pitchFamily="2" charset="2"/>
              <a:buChar char="§"/>
              <a:tabLst>
                <a:tab pos="0" algn="l"/>
              </a:tabLst>
            </a:pPr>
            <a:r>
              <a:rPr lang="fr-FR" sz="2000" spc="-1">
                <a:solidFill>
                  <a:schemeClr val="dk1"/>
                </a:solidFill>
              </a:rPr>
              <a:t>Organiser des groupes de discussion en classe, faire les échanges en ligne avec l’enseignant comme modérateur (</a:t>
            </a:r>
            <a:r>
              <a:rPr lang="fr-FR" sz="2000" b="1" spc="-1">
                <a:solidFill>
                  <a:schemeClr val="dk1"/>
                </a:solidFill>
              </a:rPr>
              <a:t>structure</a:t>
            </a:r>
            <a:r>
              <a:rPr lang="fr-FR" sz="2000" spc="-1">
                <a:solidFill>
                  <a:schemeClr val="dk1"/>
                </a:solidFill>
              </a:rPr>
              <a:t>).</a:t>
            </a:r>
          </a:p>
          <a:p>
            <a:pPr marL="342900" indent="-342900">
              <a:lnSpc>
                <a:spcPct val="100000"/>
              </a:lnSpc>
              <a:spcBef>
                <a:spcPts val="0"/>
              </a:spcBef>
              <a:spcAft>
                <a:spcPts val="600"/>
              </a:spcAft>
              <a:buClr>
                <a:srgbClr val="FFC000"/>
              </a:buClr>
              <a:buFont typeface="Wingdings" pitchFamily="2" charset="2"/>
              <a:buChar char="§"/>
              <a:tabLst>
                <a:tab pos="0" algn="l"/>
              </a:tabLst>
            </a:pPr>
            <a:r>
              <a:rPr lang="fr-FR" sz="2000" spc="-1">
                <a:solidFill>
                  <a:schemeClr val="dk1"/>
                </a:solidFill>
              </a:rPr>
              <a:t>Fournir des consignes claires dès le début du cours (</a:t>
            </a:r>
            <a:r>
              <a:rPr lang="fr-FR" sz="2000" b="1" spc="-1">
                <a:solidFill>
                  <a:schemeClr val="dk1"/>
                </a:solidFill>
              </a:rPr>
              <a:t>processus</a:t>
            </a:r>
            <a:r>
              <a:rPr lang="fr-FR" sz="2000" spc="-1">
                <a:solidFill>
                  <a:schemeClr val="dk1"/>
                </a:solidFill>
              </a:rPr>
              <a:t>).</a:t>
            </a:r>
          </a:p>
          <a:p>
            <a:pPr marL="342900" indent="-342900">
              <a:lnSpc>
                <a:spcPct val="100000"/>
              </a:lnSpc>
              <a:spcBef>
                <a:spcPts val="0"/>
              </a:spcBef>
              <a:spcAft>
                <a:spcPts val="600"/>
              </a:spcAft>
              <a:buClr>
                <a:srgbClr val="FFC000"/>
              </a:buClr>
              <a:buFont typeface="Wingdings" pitchFamily="2" charset="2"/>
              <a:buChar char="§"/>
              <a:tabLst>
                <a:tab pos="0" algn="l"/>
              </a:tabLst>
            </a:pPr>
            <a:r>
              <a:rPr lang="fr-FR" sz="2000" spc="-1">
                <a:solidFill>
                  <a:schemeClr val="dk1"/>
                </a:solidFill>
              </a:rPr>
              <a:t>Utiliser le plan de travail commenté par l’enseignant pour orienter le travail avant la remise finale (</a:t>
            </a:r>
            <a:r>
              <a:rPr lang="fr-FR" sz="2000" b="1" spc="-1">
                <a:solidFill>
                  <a:schemeClr val="dk1"/>
                </a:solidFill>
              </a:rPr>
              <a:t>processus</a:t>
            </a:r>
            <a:r>
              <a:rPr lang="fr-FR" sz="2000" spc="-1">
                <a:solidFill>
                  <a:schemeClr val="dk1"/>
                </a:solidFill>
              </a:rPr>
              <a:t>).</a:t>
            </a:r>
          </a:p>
        </p:txBody>
      </p:sp>
    </p:spTree>
    <p:extLst>
      <p:ext uri="{BB962C8B-B14F-4D97-AF65-F5344CB8AC3E}">
        <p14:creationId xmlns:p14="http://schemas.microsoft.com/office/powerpoint/2010/main" val="7707699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7F32989D-3763-B287-72DB-BD106466C241}"/>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DF5DDA74-EF4E-5605-C857-BC38C93E004D}"/>
              </a:ext>
            </a:extLst>
          </p:cNvPr>
          <p:cNvSpPr>
            <a:spLocks noGrp="1"/>
          </p:cNvSpPr>
          <p:nvPr>
            <p:ph type="sldNum" sz="quarter" idx="12"/>
          </p:nvPr>
        </p:nvSpPr>
        <p:spPr/>
        <p:txBody>
          <a:bodyPr/>
          <a:lstStyle/>
          <a:p>
            <a:fld id="{055BF32D-CF4B-1B43-8AA7-7C8BB1DDF0EC}" type="slidenum">
              <a:rPr lang="fr-FR" smtClean="0"/>
              <a:pPr/>
              <a:t>31</a:t>
            </a:fld>
            <a:endParaRPr lang="fr-FR" dirty="0"/>
          </a:p>
        </p:txBody>
      </p:sp>
      <p:sp>
        <p:nvSpPr>
          <p:cNvPr id="4" name="Espace réservé du contenu vertical 3">
            <a:extLst>
              <a:ext uri="{FF2B5EF4-FFF2-40B4-BE49-F238E27FC236}">
                <a16:creationId xmlns:a16="http://schemas.microsoft.com/office/drawing/2014/main" id="{B2AA9FAA-2C10-713B-CC13-4BDE129C453D}"/>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6</a:t>
            </a:r>
          </a:p>
          <a:p>
            <a:endParaRPr lang="fr-FR"/>
          </a:p>
        </p:txBody>
      </p:sp>
      <p:sp>
        <p:nvSpPr>
          <p:cNvPr id="5" name="Espace réservé du texte 4">
            <a:extLst>
              <a:ext uri="{FF2B5EF4-FFF2-40B4-BE49-F238E27FC236}">
                <a16:creationId xmlns:a16="http://schemas.microsoft.com/office/drawing/2014/main" id="{941A4740-CA0C-0270-BC48-4F9BC85A6758}"/>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CUA et différenciation </a:t>
            </a:r>
          </a:p>
        </p:txBody>
      </p:sp>
      <p:sp>
        <p:nvSpPr>
          <p:cNvPr id="6" name="PlaceHolder 2">
            <a:extLst>
              <a:ext uri="{FF2B5EF4-FFF2-40B4-BE49-F238E27FC236}">
                <a16:creationId xmlns:a16="http://schemas.microsoft.com/office/drawing/2014/main" id="{368003DB-BF67-63FA-DA00-077EF90D0A7E}"/>
              </a:ext>
            </a:extLst>
          </p:cNvPr>
          <p:cNvSpPr txBox="1">
            <a:spLocks/>
          </p:cNvSpPr>
          <p:nvPr/>
        </p:nvSpPr>
        <p:spPr>
          <a:xfrm>
            <a:off x="1952733" y="1669039"/>
            <a:ext cx="8563906" cy="4405745"/>
          </a:xfrm>
          <a:prstGeom prst="rect">
            <a:avLst/>
          </a:prstGeom>
          <a:noFill/>
          <a:ln w="0">
            <a:noFill/>
          </a:ln>
        </p:spPr>
        <p:txBody>
          <a:bodyPr lIns="91440" tIns="45720" rIns="91440" bIns="45720" anchor="t">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601"/>
              </a:spcBef>
              <a:spcAft>
                <a:spcPts val="601"/>
              </a:spcAft>
              <a:tabLst>
                <a:tab pos="0" algn="l"/>
              </a:tabLst>
            </a:pPr>
            <a:r>
              <a:rPr lang="fr-FR" b="1" spc="-1">
                <a:solidFill>
                  <a:srgbClr val="0070C0"/>
                </a:solidFill>
              </a:rPr>
              <a:t>POURQUOI (affectif)</a:t>
            </a:r>
          </a:p>
          <a:p>
            <a:pPr algn="ctr">
              <a:lnSpc>
                <a:spcPct val="100000"/>
              </a:lnSpc>
              <a:spcBef>
                <a:spcPts val="601"/>
              </a:spcBef>
              <a:spcAft>
                <a:spcPts val="2400"/>
              </a:spcAft>
              <a:tabLst>
                <a:tab pos="0" algn="l"/>
              </a:tabLst>
            </a:pPr>
            <a:r>
              <a:rPr lang="fr-FR" sz="2200" b="1" spc="-1">
                <a:solidFill>
                  <a:schemeClr val="tx1">
                    <a:lumMod val="50000"/>
                    <a:lumOff val="50000"/>
                  </a:schemeClr>
                </a:solidFill>
              </a:rPr>
              <a:t>La dimension affective de l’apprentissage : </a:t>
            </a:r>
            <a:br>
              <a:rPr lang="fr-FR" sz="2200" b="1" spc="-1">
                <a:solidFill>
                  <a:schemeClr val="tx1">
                    <a:lumMod val="50000"/>
                    <a:lumOff val="50000"/>
                  </a:schemeClr>
                </a:solidFill>
              </a:rPr>
            </a:br>
            <a:r>
              <a:rPr lang="fr-FR" sz="2200" b="1" spc="-1">
                <a:solidFill>
                  <a:schemeClr val="tx1">
                    <a:lumMod val="50000"/>
                    <a:lumOff val="50000"/>
                  </a:schemeClr>
                </a:solidFill>
              </a:rPr>
              <a:t>suggérer plusieurs façons de maintenir l’engagement </a:t>
            </a:r>
            <a:br>
              <a:rPr lang="fr-FR" sz="2200" b="1" spc="-1">
                <a:solidFill>
                  <a:schemeClr val="tx1">
                    <a:lumMod val="50000"/>
                    <a:lumOff val="50000"/>
                  </a:schemeClr>
                </a:solidFill>
              </a:rPr>
            </a:br>
            <a:r>
              <a:rPr lang="fr-FR" sz="2200" b="1" spc="-1">
                <a:solidFill>
                  <a:schemeClr val="tx1">
                    <a:lumMod val="50000"/>
                    <a:lumOff val="50000"/>
                  </a:schemeClr>
                </a:solidFill>
              </a:rPr>
              <a:t>en soutenant la motivation et la persévérance. </a:t>
            </a:r>
          </a:p>
          <a:p>
            <a:pPr marL="342900" indent="-342900">
              <a:lnSpc>
                <a:spcPct val="100000"/>
              </a:lnSpc>
              <a:spcBef>
                <a:spcPts val="0"/>
              </a:spcBef>
              <a:spcAft>
                <a:spcPts val="600"/>
              </a:spcAft>
              <a:buClr>
                <a:srgbClr val="FFC000"/>
              </a:buClr>
              <a:buFont typeface="Wingdings" pitchFamily="2" charset="2"/>
              <a:buChar char="§"/>
              <a:tabLst>
                <a:tab pos="0" algn="l"/>
              </a:tabLst>
            </a:pPr>
            <a:r>
              <a:rPr lang="fr-FR" sz="2000" spc="-1">
                <a:solidFill>
                  <a:schemeClr val="dk1"/>
                </a:solidFill>
              </a:rPr>
              <a:t>Offrir la possibilité de choisir le sujet d’un travail (</a:t>
            </a:r>
            <a:r>
              <a:rPr lang="fr-FR" sz="2000" b="1" spc="-1">
                <a:solidFill>
                  <a:schemeClr val="dk1"/>
                </a:solidFill>
              </a:rPr>
              <a:t>contenu</a:t>
            </a:r>
            <a:r>
              <a:rPr lang="fr-FR" sz="2000" spc="-1">
                <a:solidFill>
                  <a:schemeClr val="dk1"/>
                </a:solidFill>
              </a:rPr>
              <a:t>).</a:t>
            </a:r>
          </a:p>
          <a:p>
            <a:pPr marL="342900" indent="-342900">
              <a:lnSpc>
                <a:spcPct val="100000"/>
              </a:lnSpc>
              <a:spcBef>
                <a:spcPts val="0"/>
              </a:spcBef>
              <a:spcAft>
                <a:spcPts val="600"/>
              </a:spcAft>
              <a:buClr>
                <a:srgbClr val="FFC000"/>
              </a:buClr>
              <a:buFont typeface="Wingdings" pitchFamily="2" charset="2"/>
              <a:buChar char="§"/>
              <a:tabLst>
                <a:tab pos="0" algn="l"/>
              </a:tabLst>
            </a:pPr>
            <a:r>
              <a:rPr lang="fr-FR" sz="2000" spc="-1">
                <a:solidFill>
                  <a:schemeClr val="dk1"/>
                </a:solidFill>
              </a:rPr>
              <a:t>Exploiter le tutorat par les pairs, le mentorat, les forums, le travail d’équipe (</a:t>
            </a:r>
            <a:r>
              <a:rPr lang="fr-FR" sz="2000" b="1" spc="-1">
                <a:solidFill>
                  <a:schemeClr val="dk1"/>
                </a:solidFill>
              </a:rPr>
              <a:t>structure</a:t>
            </a:r>
            <a:r>
              <a:rPr lang="fr-FR" sz="2000" spc="-1">
                <a:solidFill>
                  <a:schemeClr val="dk1"/>
                </a:solidFill>
              </a:rPr>
              <a:t>). </a:t>
            </a:r>
          </a:p>
          <a:p>
            <a:pPr marL="342900" indent="-342900">
              <a:lnSpc>
                <a:spcPct val="100000"/>
              </a:lnSpc>
              <a:spcBef>
                <a:spcPts val="0"/>
              </a:spcBef>
              <a:spcAft>
                <a:spcPts val="600"/>
              </a:spcAft>
              <a:buClr>
                <a:srgbClr val="FFC000"/>
              </a:buClr>
              <a:buFont typeface="Wingdings" pitchFamily="2" charset="2"/>
              <a:buChar char="§"/>
              <a:tabLst>
                <a:tab pos="0" algn="l"/>
              </a:tabLst>
            </a:pPr>
            <a:r>
              <a:rPr lang="fr-FR" sz="2000" spc="-1">
                <a:solidFill>
                  <a:schemeClr val="dk1"/>
                </a:solidFill>
              </a:rPr>
              <a:t>Rendre visibles les éléments importants (ex. : personnes, écrans, tableaux, affiches) (</a:t>
            </a:r>
            <a:r>
              <a:rPr lang="fr-FR" sz="2000" b="1" spc="-1">
                <a:solidFill>
                  <a:schemeClr val="dk1"/>
                </a:solidFill>
              </a:rPr>
              <a:t>structure</a:t>
            </a:r>
            <a:r>
              <a:rPr lang="fr-FR" sz="2000" spc="-1">
                <a:solidFill>
                  <a:schemeClr val="dk1"/>
                </a:solidFill>
              </a:rPr>
              <a:t>).</a:t>
            </a:r>
          </a:p>
        </p:txBody>
      </p:sp>
    </p:spTree>
    <p:extLst>
      <p:ext uri="{BB962C8B-B14F-4D97-AF65-F5344CB8AC3E}">
        <p14:creationId xmlns:p14="http://schemas.microsoft.com/office/powerpoint/2010/main" val="18551643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569C4212-59E0-81EC-6152-CCDDA59DF409}"/>
              </a:ext>
            </a:extLst>
          </p:cNvPr>
          <p:cNvSpPr>
            <a:spLocks noGrp="1"/>
          </p:cNvSpPr>
          <p:nvPr>
            <p:ph type="sldNum" sz="quarter" idx="12"/>
          </p:nvPr>
        </p:nvSpPr>
        <p:spPr/>
        <p:txBody>
          <a:bodyPr/>
          <a:lstStyle/>
          <a:p>
            <a:fld id="{055BF32D-CF4B-1B43-8AA7-7C8BB1DDF0EC}" type="slidenum">
              <a:rPr lang="fr-FR" smtClean="0"/>
              <a:pPr/>
              <a:t>32</a:t>
            </a:fld>
            <a:endParaRPr lang="fr-FR" dirty="0"/>
          </a:p>
        </p:txBody>
      </p:sp>
      <p:sp>
        <p:nvSpPr>
          <p:cNvPr id="3" name="Espace réservé du pied de page 2">
            <a:extLst>
              <a:ext uri="{FF2B5EF4-FFF2-40B4-BE49-F238E27FC236}">
                <a16:creationId xmlns:a16="http://schemas.microsoft.com/office/drawing/2014/main" id="{8B1D6BEF-B941-54F1-DFEC-CB46E9843297}"/>
              </a:ext>
            </a:extLst>
          </p:cNvPr>
          <p:cNvSpPr>
            <a:spLocks noGrp="1"/>
          </p:cNvSpPr>
          <p:nvPr>
            <p:ph type="ftr" sz="quarter" idx="3"/>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a:t>
            </a:r>
          </a:p>
        </p:txBody>
      </p:sp>
      <p:sp>
        <p:nvSpPr>
          <p:cNvPr id="4" name="Titre 3">
            <a:extLst>
              <a:ext uri="{FF2B5EF4-FFF2-40B4-BE49-F238E27FC236}">
                <a16:creationId xmlns:a16="http://schemas.microsoft.com/office/drawing/2014/main" id="{1ECCC078-A5E3-6DFC-8C11-E114B0DE3A0A}"/>
              </a:ext>
            </a:extLst>
          </p:cNvPr>
          <p:cNvSpPr>
            <a:spLocks noGrp="1"/>
          </p:cNvSpPr>
          <p:nvPr>
            <p:ph type="title"/>
          </p:nvPr>
        </p:nvSpPr>
        <p:spPr/>
        <p:txBody>
          <a:bodyPr/>
          <a:lstStyle/>
          <a:p>
            <a:r>
              <a:rPr lang="fr-FR" sz="3200">
                <a:solidFill>
                  <a:srgbClr val="FFC000"/>
                </a:solidFill>
              </a:rPr>
              <a:t>Pour conclure</a:t>
            </a:r>
            <a:endParaRPr lang="fr-FR"/>
          </a:p>
        </p:txBody>
      </p:sp>
      <p:sp>
        <p:nvSpPr>
          <p:cNvPr id="5" name="Espace réservé du texte 4">
            <a:extLst>
              <a:ext uri="{FF2B5EF4-FFF2-40B4-BE49-F238E27FC236}">
                <a16:creationId xmlns:a16="http://schemas.microsoft.com/office/drawing/2014/main" id="{50248EA8-74C5-6DA1-3DC1-788857479D23}"/>
              </a:ext>
            </a:extLst>
          </p:cNvPr>
          <p:cNvSpPr>
            <a:spLocks noGrp="1"/>
          </p:cNvSpPr>
          <p:nvPr>
            <p:ph type="body" sz="quarter" idx="13"/>
          </p:nvPr>
        </p:nvSpPr>
        <p:spPr>
          <a:xfrm>
            <a:off x="4968517" y="2326031"/>
            <a:ext cx="5741987" cy="2376598"/>
          </a:xfrm>
        </p:spPr>
        <p:txBody>
          <a:bodyPr>
            <a:normAutofit/>
          </a:bodyPr>
          <a:lstStyle/>
          <a:p>
            <a:pPr algn="ctr">
              <a:lnSpc>
                <a:spcPct val="120000"/>
              </a:lnSpc>
            </a:pPr>
            <a:r>
              <a:rPr lang="fr-CA" sz="2400" b="1" strike="noStrike" spc="-1">
                <a:solidFill>
                  <a:srgbClr val="0070C0"/>
                </a:solidFill>
              </a:rPr>
              <a:t>Il ne s’agit pas d’individualiser, </a:t>
            </a:r>
            <a:br>
              <a:rPr lang="fr-CA" sz="2400" b="1" strike="noStrike" spc="-1">
                <a:solidFill>
                  <a:srgbClr val="0070C0"/>
                </a:solidFill>
              </a:rPr>
            </a:br>
            <a:r>
              <a:rPr lang="fr-CA" sz="2400" b="1" strike="noStrike" spc="-1">
                <a:solidFill>
                  <a:srgbClr val="0070C0"/>
                </a:solidFill>
              </a:rPr>
              <a:t>mais de penser aux obstacles </a:t>
            </a:r>
            <a:br>
              <a:rPr lang="fr-CA" sz="2400" b="1" strike="noStrike" spc="-1">
                <a:solidFill>
                  <a:srgbClr val="0070C0"/>
                </a:solidFill>
              </a:rPr>
            </a:br>
            <a:r>
              <a:rPr lang="fr-CA" sz="2400" b="1" strike="noStrike" spc="-1">
                <a:solidFill>
                  <a:srgbClr val="0070C0"/>
                </a:solidFill>
              </a:rPr>
              <a:t>à l’apprentissage et de réduire </a:t>
            </a:r>
            <a:br>
              <a:rPr lang="fr-CA" sz="2400" b="1" strike="noStrike" spc="-1">
                <a:solidFill>
                  <a:srgbClr val="0070C0"/>
                </a:solidFill>
              </a:rPr>
            </a:br>
            <a:r>
              <a:rPr lang="fr-CA" sz="2400" b="1" strike="noStrike" spc="-1">
                <a:solidFill>
                  <a:srgbClr val="0070C0"/>
                </a:solidFill>
              </a:rPr>
              <a:t>ces obstacles AVANT </a:t>
            </a:r>
            <a:br>
              <a:rPr lang="fr-CA" sz="2400" b="1" strike="noStrike" spc="-1">
                <a:solidFill>
                  <a:srgbClr val="0070C0"/>
                </a:solidFill>
              </a:rPr>
            </a:br>
            <a:r>
              <a:rPr lang="fr-CA" sz="2400" b="1" strike="noStrike" spc="-1">
                <a:solidFill>
                  <a:srgbClr val="0070C0"/>
                </a:solidFill>
              </a:rPr>
              <a:t>qu’ils ne surgissent.</a:t>
            </a:r>
          </a:p>
        </p:txBody>
      </p:sp>
    </p:spTree>
    <p:extLst>
      <p:ext uri="{BB962C8B-B14F-4D97-AF65-F5344CB8AC3E}">
        <p14:creationId xmlns:p14="http://schemas.microsoft.com/office/powerpoint/2010/main" val="35366735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F0B20E95-6071-5C33-F53B-693543E05E8E}"/>
              </a:ext>
            </a:extLst>
          </p:cNvPr>
          <p:cNvSpPr>
            <a:spLocks noGrp="1"/>
          </p:cNvSpPr>
          <p:nvPr>
            <p:ph type="sldNum" sz="quarter" idx="12"/>
          </p:nvPr>
        </p:nvSpPr>
        <p:spPr/>
        <p:txBody>
          <a:bodyPr/>
          <a:lstStyle/>
          <a:p>
            <a:fld id="{055BF32D-CF4B-1B43-8AA7-7C8BB1DDF0EC}" type="slidenum">
              <a:rPr lang="fr-FR" smtClean="0"/>
              <a:pPr/>
              <a:t>33</a:t>
            </a:fld>
            <a:endParaRPr lang="fr-FR" dirty="0"/>
          </a:p>
        </p:txBody>
      </p:sp>
      <p:sp>
        <p:nvSpPr>
          <p:cNvPr id="3" name="Espace réservé du pied de page 2">
            <a:extLst>
              <a:ext uri="{FF2B5EF4-FFF2-40B4-BE49-F238E27FC236}">
                <a16:creationId xmlns:a16="http://schemas.microsoft.com/office/drawing/2014/main" id="{B41C3794-43EC-C158-D2B2-406F1395EE60}"/>
              </a:ext>
            </a:extLst>
          </p:cNvPr>
          <p:cNvSpPr>
            <a:spLocks noGrp="1"/>
          </p:cNvSpPr>
          <p:nvPr>
            <p:ph type="ftr" sz="quarter" idx="3"/>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a:t>
            </a:r>
          </a:p>
        </p:txBody>
      </p:sp>
      <p:sp>
        <p:nvSpPr>
          <p:cNvPr id="4" name="Titre 3">
            <a:extLst>
              <a:ext uri="{FF2B5EF4-FFF2-40B4-BE49-F238E27FC236}">
                <a16:creationId xmlns:a16="http://schemas.microsoft.com/office/drawing/2014/main" id="{78B970DF-A06E-09D8-80EC-309DFB077CDB}"/>
              </a:ext>
            </a:extLst>
          </p:cNvPr>
          <p:cNvSpPr>
            <a:spLocks noGrp="1"/>
          </p:cNvSpPr>
          <p:nvPr>
            <p:ph type="title"/>
          </p:nvPr>
        </p:nvSpPr>
        <p:spPr/>
        <p:txBody>
          <a:bodyPr/>
          <a:lstStyle/>
          <a:p>
            <a:r>
              <a:rPr lang="fr-FR"/>
              <a:t>Références</a:t>
            </a:r>
          </a:p>
        </p:txBody>
      </p:sp>
      <p:sp>
        <p:nvSpPr>
          <p:cNvPr id="6" name="Espace réservé du texte 4">
            <a:extLst>
              <a:ext uri="{FF2B5EF4-FFF2-40B4-BE49-F238E27FC236}">
                <a16:creationId xmlns:a16="http://schemas.microsoft.com/office/drawing/2014/main" id="{747A24D9-4F33-580E-0070-1B442D70F2EB}"/>
              </a:ext>
            </a:extLst>
          </p:cNvPr>
          <p:cNvSpPr txBox="1">
            <a:spLocks/>
          </p:cNvSpPr>
          <p:nvPr/>
        </p:nvSpPr>
        <p:spPr>
          <a:xfrm>
            <a:off x="4717917" y="1466931"/>
            <a:ext cx="6400799" cy="4214022"/>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nSpc>
                <a:spcPct val="110000"/>
              </a:lnSpc>
              <a:buClr>
                <a:srgbClr val="FFC000"/>
              </a:buClr>
              <a:buFont typeface="Wingdings" pitchFamily="2" charset="2"/>
              <a:buChar char="§"/>
            </a:pPr>
            <a:r>
              <a:rPr lang="fr-FR" sz="1100" b="1" dirty="0">
                <a:solidFill>
                  <a:srgbClr val="7030A0"/>
                </a:solidFill>
              </a:rPr>
              <a:t>Durand, M.-J.</a:t>
            </a:r>
            <a:r>
              <a:rPr lang="fr-FR" sz="1100" dirty="0"/>
              <a:t> et </a:t>
            </a:r>
            <a:r>
              <a:rPr lang="fr-FR" sz="1100" b="1" dirty="0">
                <a:solidFill>
                  <a:srgbClr val="7030A0"/>
                </a:solidFill>
              </a:rPr>
              <a:t>Chouinard, R.</a:t>
            </a:r>
            <a:r>
              <a:rPr lang="fr-FR" sz="1100" dirty="0"/>
              <a:t> (2012), </a:t>
            </a:r>
            <a:r>
              <a:rPr lang="fr-FR" sz="1100" i="1" dirty="0"/>
              <a:t>L’évaluation des apprentissages : de la planification </a:t>
            </a:r>
            <a:br>
              <a:rPr lang="fr-FR" sz="1100" i="1" dirty="0"/>
            </a:br>
            <a:r>
              <a:rPr lang="fr-FR" sz="1100" i="1" dirty="0"/>
              <a:t>de la démarche à la communication des résultats</a:t>
            </a:r>
            <a:r>
              <a:rPr lang="fr-FR" sz="1100" dirty="0"/>
              <a:t> (2</a:t>
            </a:r>
            <a:r>
              <a:rPr lang="fr-FR" sz="1100" baseline="30000" dirty="0"/>
              <a:t>e</a:t>
            </a:r>
            <a:r>
              <a:rPr lang="fr-FR" sz="1100" dirty="0"/>
              <a:t> éd.), Montréal (Québec), édition MD.</a:t>
            </a:r>
          </a:p>
          <a:p>
            <a:pPr marL="171450" indent="-171450">
              <a:lnSpc>
                <a:spcPct val="110000"/>
              </a:lnSpc>
              <a:buClr>
                <a:srgbClr val="FFC000"/>
              </a:buClr>
              <a:buFont typeface="Wingdings" pitchFamily="2" charset="2"/>
              <a:buChar char="§"/>
            </a:pPr>
            <a:r>
              <a:rPr lang="fr-FR" sz="1100" b="1" dirty="0">
                <a:solidFill>
                  <a:srgbClr val="7030A0"/>
                </a:solidFill>
              </a:rPr>
              <a:t>Girouard-Gagné, M.</a:t>
            </a:r>
            <a:r>
              <a:rPr lang="fr-FR" sz="1100" dirty="0"/>
              <a:t> et </a:t>
            </a:r>
            <a:r>
              <a:rPr lang="fr-FR" sz="1100" b="1" dirty="0">
                <a:solidFill>
                  <a:srgbClr val="7030A0"/>
                </a:solidFill>
              </a:rPr>
              <a:t>Durand, M. J.</a:t>
            </a:r>
            <a:r>
              <a:rPr lang="fr-FR" sz="1100" dirty="0"/>
              <a:t> (2022). Les modalités d’évaluation des apprentissages </a:t>
            </a:r>
            <a:br>
              <a:rPr lang="fr-FR" sz="1100" dirty="0"/>
            </a:br>
            <a:r>
              <a:rPr lang="fr-FR" sz="1100" dirty="0"/>
              <a:t>à l’enseignement supérieur : L’apport de la conception universelle de l’apprentissage (CUA) dans un contexte inclusif d’enseignement à distance. </a:t>
            </a:r>
            <a:r>
              <a:rPr lang="fr-FR" sz="1100" i="1" dirty="0"/>
              <a:t>Médiations et médiatisations</a:t>
            </a:r>
            <a:r>
              <a:rPr lang="fr-FR" sz="1100" dirty="0"/>
              <a:t>, (9), 121-131.</a:t>
            </a:r>
          </a:p>
          <a:p>
            <a:pPr marL="171450" indent="-171450">
              <a:lnSpc>
                <a:spcPct val="110000"/>
              </a:lnSpc>
              <a:buClr>
                <a:srgbClr val="FFC000"/>
              </a:buClr>
              <a:buFont typeface="Wingdings" pitchFamily="2" charset="2"/>
              <a:buChar char="§"/>
            </a:pPr>
            <a:r>
              <a:rPr lang="fr-FR" sz="1100" b="1" dirty="0">
                <a:solidFill>
                  <a:srgbClr val="7030A0"/>
                </a:solidFill>
              </a:rPr>
              <a:t>Laveault, D.</a:t>
            </a:r>
            <a:r>
              <a:rPr lang="fr-FR" sz="1100" dirty="0"/>
              <a:t> (2005). Le jugement professionnel de l’enseignant : quel en est l’impact </a:t>
            </a:r>
            <a:br>
              <a:rPr lang="fr-FR" sz="1100" dirty="0"/>
            </a:br>
            <a:r>
              <a:rPr lang="fr-FR" sz="1100" dirty="0"/>
              <a:t>sur l’acte d’évaluer ? </a:t>
            </a:r>
            <a:r>
              <a:rPr lang="fr-FR" sz="1100" i="1" dirty="0"/>
              <a:t>Mesure et évaluation en éducation</a:t>
            </a:r>
            <a:r>
              <a:rPr lang="fr-FR" sz="1100" dirty="0"/>
              <a:t>, 28(2).</a:t>
            </a:r>
          </a:p>
          <a:p>
            <a:pPr marL="171450" indent="-171450">
              <a:lnSpc>
                <a:spcPct val="110000"/>
              </a:lnSpc>
              <a:buClr>
                <a:srgbClr val="FFC000"/>
              </a:buClr>
              <a:buFont typeface="Wingdings" pitchFamily="2" charset="2"/>
              <a:buChar char="§"/>
            </a:pPr>
            <a:r>
              <a:rPr lang="fr-FR" sz="1100" b="1" dirty="0">
                <a:solidFill>
                  <a:srgbClr val="7030A0"/>
                </a:solidFill>
              </a:rPr>
              <a:t>Philip, C.</a:t>
            </a:r>
            <a:r>
              <a:rPr lang="fr-FR" sz="1100" dirty="0"/>
              <a:t> (2013). L’inclusion scolaire qu’en est-il ?. </a:t>
            </a:r>
            <a:r>
              <a:rPr lang="fr-FR" sz="1100" i="1" dirty="0"/>
              <a:t>L’Express</a:t>
            </a:r>
            <a:r>
              <a:rPr lang="fr-FR" sz="1100" dirty="0"/>
              <a:t>. https://blogs.lexpress.fr/the-autist/files/2013/09/L_inclusion-scolaire-2-C.-PHILIP.pdf</a:t>
            </a:r>
          </a:p>
          <a:p>
            <a:pPr marL="171450" indent="-171450">
              <a:lnSpc>
                <a:spcPct val="110000"/>
              </a:lnSpc>
              <a:buClr>
                <a:srgbClr val="FFC000"/>
              </a:buClr>
              <a:buFont typeface="Wingdings" pitchFamily="2" charset="2"/>
              <a:buChar char="§"/>
            </a:pPr>
            <a:r>
              <a:rPr lang="fr-FR" sz="1100" b="1" dirty="0">
                <a:solidFill>
                  <a:srgbClr val="7030A0"/>
                </a:solidFill>
              </a:rPr>
              <a:t>Perrenoud, P.</a:t>
            </a:r>
            <a:r>
              <a:rPr lang="fr-FR" sz="1100" dirty="0"/>
              <a:t> (1997). </a:t>
            </a:r>
            <a:r>
              <a:rPr lang="fr-FR" sz="1100" i="1" dirty="0"/>
              <a:t>Construire des compétences dès l’école</a:t>
            </a:r>
            <a:r>
              <a:rPr lang="fr-FR" sz="1100" dirty="0"/>
              <a:t>. Paris (France), ESF éditeur.</a:t>
            </a:r>
          </a:p>
          <a:p>
            <a:pPr marL="171450" indent="-171450">
              <a:lnSpc>
                <a:spcPct val="110000"/>
              </a:lnSpc>
              <a:buClr>
                <a:srgbClr val="FFC000"/>
              </a:buClr>
              <a:buFont typeface="Wingdings" pitchFamily="2" charset="2"/>
              <a:buChar char="§"/>
            </a:pPr>
            <a:r>
              <a:rPr lang="fr-FR" sz="1100" b="1" dirty="0">
                <a:solidFill>
                  <a:srgbClr val="7030A0"/>
                </a:solidFill>
              </a:rPr>
              <a:t>Rose, D. H.</a:t>
            </a:r>
            <a:r>
              <a:rPr lang="fr-FR" sz="1100" dirty="0"/>
              <a:t>, </a:t>
            </a:r>
            <a:r>
              <a:rPr lang="fr-FR" sz="1100" b="1" dirty="0">
                <a:solidFill>
                  <a:srgbClr val="7030A0"/>
                </a:solidFill>
              </a:rPr>
              <a:t>Robinson, K. H.</a:t>
            </a:r>
            <a:r>
              <a:rPr lang="fr-FR" sz="1100" dirty="0"/>
              <a:t>, </a:t>
            </a:r>
            <a:r>
              <a:rPr lang="fr-FR" sz="1100" b="1" dirty="0">
                <a:solidFill>
                  <a:srgbClr val="7030A0"/>
                </a:solidFill>
              </a:rPr>
              <a:t>Hall, T. E.</a:t>
            </a:r>
            <a:r>
              <a:rPr lang="fr-FR" sz="1100" dirty="0"/>
              <a:t>, </a:t>
            </a:r>
            <a:r>
              <a:rPr lang="fr-FR" sz="1100" b="1" dirty="0">
                <a:solidFill>
                  <a:srgbClr val="7030A0"/>
                </a:solidFill>
              </a:rPr>
              <a:t>Coyne, P.</a:t>
            </a:r>
            <a:r>
              <a:rPr lang="fr-FR" sz="1100" dirty="0"/>
              <a:t>, </a:t>
            </a:r>
            <a:r>
              <a:rPr lang="fr-FR" sz="1100" b="1" dirty="0">
                <a:solidFill>
                  <a:srgbClr val="7030A0"/>
                </a:solidFill>
              </a:rPr>
              <a:t>Jackson, R. M.</a:t>
            </a:r>
            <a:r>
              <a:rPr lang="fr-FR" sz="1100" dirty="0"/>
              <a:t>, </a:t>
            </a:r>
            <a:r>
              <a:rPr lang="fr-FR" sz="1100" b="1" dirty="0">
                <a:solidFill>
                  <a:srgbClr val="7030A0"/>
                </a:solidFill>
              </a:rPr>
              <a:t>Stahl, W. M.</a:t>
            </a:r>
            <a:r>
              <a:rPr lang="fr-FR" sz="1100" dirty="0"/>
              <a:t> et </a:t>
            </a:r>
            <a:r>
              <a:rPr lang="fr-FR" sz="1100" b="1" dirty="0">
                <a:solidFill>
                  <a:srgbClr val="7030A0"/>
                </a:solidFill>
              </a:rPr>
              <a:t>Wil-causkas, S. L.</a:t>
            </a:r>
            <a:r>
              <a:rPr lang="fr-FR" sz="1100" dirty="0"/>
              <a:t> (2018). Accurate and Informative for All: Universal Design for Lear-ning (UDL) and the Future of Assessment. </a:t>
            </a:r>
            <a:r>
              <a:rPr lang="fr-FR" sz="1100" i="1" dirty="0"/>
              <a:t>In</a:t>
            </a:r>
            <a:r>
              <a:rPr lang="fr-FR" sz="1100" dirty="0"/>
              <a:t> Elliott, S., Kettler, R., Beddow, P., Kurz, A. (dir.) </a:t>
            </a:r>
            <a:r>
              <a:rPr lang="fr-FR" sz="1100" i="1" dirty="0"/>
              <a:t>Handbook </a:t>
            </a:r>
            <a:br>
              <a:rPr lang="fr-FR" sz="1100" i="1" dirty="0"/>
            </a:br>
            <a:r>
              <a:rPr lang="fr-FR" sz="1100" i="1" dirty="0"/>
              <a:t>of Accessible Instruction and Testing Practices</a:t>
            </a:r>
            <a:r>
              <a:rPr lang="fr-FR" sz="1100" dirty="0"/>
              <a:t>. Springer, Cham.</a:t>
            </a:r>
          </a:p>
          <a:p>
            <a:pPr marL="171450" indent="-171450">
              <a:lnSpc>
                <a:spcPct val="110000"/>
              </a:lnSpc>
              <a:buClr>
                <a:srgbClr val="FFC000"/>
              </a:buClr>
              <a:buFont typeface="Wingdings" pitchFamily="2" charset="2"/>
              <a:buChar char="§"/>
            </a:pPr>
            <a:r>
              <a:rPr lang="fr-FR" sz="1100" b="1" dirty="0">
                <a:solidFill>
                  <a:srgbClr val="7030A0"/>
                </a:solidFill>
              </a:rPr>
              <a:t>Vygotsky, L. S.</a:t>
            </a:r>
            <a:r>
              <a:rPr lang="fr-FR" sz="1100" dirty="0"/>
              <a:t> (1985). </a:t>
            </a:r>
            <a:r>
              <a:rPr lang="fr-FR" sz="1100" i="1" dirty="0"/>
              <a:t>Pensée et Langage</a:t>
            </a:r>
            <a:r>
              <a:rPr lang="fr-FR" sz="1100" dirty="0"/>
              <a:t>. Paris (France), Éditions Sociales Françaises.</a:t>
            </a:r>
          </a:p>
        </p:txBody>
      </p:sp>
    </p:spTree>
    <p:extLst>
      <p:ext uri="{BB962C8B-B14F-4D97-AF65-F5344CB8AC3E}">
        <p14:creationId xmlns:p14="http://schemas.microsoft.com/office/powerpoint/2010/main" val="4618028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39C2BFF-1182-6DBE-CC04-24F93C599BF1}"/>
              </a:ext>
            </a:extLst>
          </p:cNvPr>
          <p:cNvSpPr>
            <a:spLocks noGrp="1"/>
          </p:cNvSpPr>
          <p:nvPr>
            <p:ph type="sldNum" sz="quarter" idx="12"/>
          </p:nvPr>
        </p:nvSpPr>
        <p:spPr/>
        <p:txBody>
          <a:bodyPr/>
          <a:lstStyle/>
          <a:p>
            <a:fld id="{055BF32D-CF4B-1B43-8AA7-7C8BB1DDF0EC}" type="slidenum">
              <a:rPr lang="fr-FR" smtClean="0"/>
              <a:pPr/>
              <a:t>34</a:t>
            </a:fld>
            <a:endParaRPr lang="fr-FR" dirty="0"/>
          </a:p>
        </p:txBody>
      </p:sp>
      <p:sp>
        <p:nvSpPr>
          <p:cNvPr id="3" name="Espace réservé du pied de page 2">
            <a:extLst>
              <a:ext uri="{FF2B5EF4-FFF2-40B4-BE49-F238E27FC236}">
                <a16:creationId xmlns:a16="http://schemas.microsoft.com/office/drawing/2014/main" id="{2422C1B5-FC43-513D-C16E-3E472D34A321}"/>
              </a:ext>
            </a:extLst>
          </p:cNvPr>
          <p:cNvSpPr>
            <a:spLocks noGrp="1"/>
          </p:cNvSpPr>
          <p:nvPr>
            <p:ph type="ftr" sz="quarter" idx="3"/>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a:t>
            </a:r>
          </a:p>
        </p:txBody>
      </p:sp>
      <p:sp>
        <p:nvSpPr>
          <p:cNvPr id="4" name="Titre 3">
            <a:extLst>
              <a:ext uri="{FF2B5EF4-FFF2-40B4-BE49-F238E27FC236}">
                <a16:creationId xmlns:a16="http://schemas.microsoft.com/office/drawing/2014/main" id="{EEF21DFA-380F-09DE-4F94-05C06C7B8A5F}"/>
              </a:ext>
            </a:extLst>
          </p:cNvPr>
          <p:cNvSpPr>
            <a:spLocks noGrp="1"/>
          </p:cNvSpPr>
          <p:nvPr>
            <p:ph type="title"/>
          </p:nvPr>
        </p:nvSpPr>
        <p:spPr/>
        <p:txBody>
          <a:bodyPr/>
          <a:lstStyle/>
          <a:p>
            <a:r>
              <a:rPr lang="fr-FR"/>
              <a:t>Crédits</a:t>
            </a:r>
          </a:p>
        </p:txBody>
      </p:sp>
      <p:sp>
        <p:nvSpPr>
          <p:cNvPr id="6" name="Espace réservé du texte 4">
            <a:extLst>
              <a:ext uri="{FF2B5EF4-FFF2-40B4-BE49-F238E27FC236}">
                <a16:creationId xmlns:a16="http://schemas.microsoft.com/office/drawing/2014/main" id="{5BC4B753-25FA-0A11-2292-2C2C92FA3198}"/>
              </a:ext>
            </a:extLst>
          </p:cNvPr>
          <p:cNvSpPr>
            <a:spLocks noGrp="1"/>
          </p:cNvSpPr>
          <p:nvPr>
            <p:ph type="body" sz="quarter" idx="13"/>
          </p:nvPr>
        </p:nvSpPr>
        <p:spPr>
          <a:xfrm>
            <a:off x="4621369" y="1235691"/>
            <a:ext cx="6945319" cy="4875508"/>
          </a:xfrm>
        </p:spPr>
        <p:txBody>
          <a:bodyPr lIns="0" tIns="0" rIns="0" bIns="0">
            <a:noAutofit/>
          </a:bodyPr>
          <a:lstStyle/>
          <a:p>
            <a:pPr marL="171450" indent="-171450">
              <a:spcBef>
                <a:spcPts val="1800"/>
              </a:spcBef>
              <a:spcAft>
                <a:spcPts val="600"/>
              </a:spcAft>
              <a:buClr>
                <a:srgbClr val="FFC000"/>
              </a:buClr>
              <a:buFont typeface="Wingdings" pitchFamily="2" charset="2"/>
              <a:buChar char="§"/>
            </a:pPr>
            <a:r>
              <a:rPr lang="fr-FR" sz="1400" b="1" dirty="0">
                <a:solidFill>
                  <a:srgbClr val="7030A0"/>
                </a:solidFill>
              </a:rPr>
              <a:t>Conceptrices principales :</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Myriam Girouard-Gagné</a:t>
            </a:r>
            <a:r>
              <a:rPr lang="fr-FR" sz="1400" dirty="0"/>
              <a:t>, doctorante en évaluation des apprentissages et conseillère pédagogique, Université de Montréal.</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Marie-Aimée Lamarche</a:t>
            </a:r>
            <a:r>
              <a:rPr lang="fr-FR" sz="1400" dirty="0"/>
              <a:t>, Ph. D. en évaluation des apprentissages, Université de Montréal.</a:t>
            </a:r>
          </a:p>
          <a:p>
            <a:pPr marL="171450" indent="-171450">
              <a:spcBef>
                <a:spcPts val="1800"/>
              </a:spcBef>
              <a:spcAft>
                <a:spcPts val="600"/>
              </a:spcAft>
              <a:buClr>
                <a:srgbClr val="FFC000"/>
              </a:buClr>
              <a:buFont typeface="Wingdings" pitchFamily="2" charset="2"/>
              <a:buChar char="§"/>
            </a:pPr>
            <a:r>
              <a:rPr lang="fr-FR" sz="1400" b="1" dirty="0">
                <a:solidFill>
                  <a:srgbClr val="7030A0"/>
                </a:solidFill>
              </a:rPr>
              <a:t>Inspiré des travaux de :</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Micheline Joanne Durand</a:t>
            </a:r>
            <a:r>
              <a:rPr lang="fr-FR" sz="1400" dirty="0"/>
              <a:t>, Ph. D., professeure en évaluation des apprentissages, Université de Montréal, référente conseil scientifique APPRENDRE, GTE 7.</a:t>
            </a:r>
          </a:p>
          <a:p>
            <a:pPr marL="171450" indent="-171450">
              <a:spcBef>
                <a:spcPts val="1800"/>
              </a:spcBef>
              <a:spcAft>
                <a:spcPts val="600"/>
              </a:spcAft>
              <a:buClr>
                <a:srgbClr val="FFC000"/>
              </a:buClr>
              <a:buFont typeface="Wingdings" pitchFamily="2" charset="2"/>
              <a:buChar char="§"/>
            </a:pPr>
            <a:r>
              <a:rPr lang="fr-FR" sz="1400" b="1" dirty="0">
                <a:solidFill>
                  <a:srgbClr val="7030A0"/>
                </a:solidFill>
              </a:rPr>
              <a:t>Sous la supervision de :</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Micheline Joanne Durand</a:t>
            </a:r>
            <a:r>
              <a:rPr lang="fr-FR" sz="1400" dirty="0"/>
              <a:t>, Ph. D., professeure en évaluation des apprentissages, Université de Montréal, référente conseil scientifique APPRENDRE, GTE 7.</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Pascal Ndinga</a:t>
            </a:r>
            <a:r>
              <a:rPr lang="fr-FR" sz="1400" dirty="0"/>
              <a:t>, Ph. D., professeur à l’Université du Québec à Montréal, coordinateur GTE 7.</a:t>
            </a:r>
            <a:endParaRPr lang="fr-FR" sz="1400" b="1" dirty="0"/>
          </a:p>
          <a:p>
            <a:pPr marL="351450" indent="-171450">
              <a:lnSpc>
                <a:spcPct val="100000"/>
              </a:lnSpc>
              <a:buClr>
                <a:srgbClr val="FFC000"/>
              </a:buClr>
              <a:buFont typeface="Arial" panose="020B0604020202020204" pitchFamily="34" charset="0"/>
              <a:buChar char="•"/>
            </a:pPr>
            <a:endParaRPr lang="fr-FR" sz="1400" b="1" dirty="0"/>
          </a:p>
        </p:txBody>
      </p:sp>
    </p:spTree>
    <p:extLst>
      <p:ext uri="{BB962C8B-B14F-4D97-AF65-F5344CB8AC3E}">
        <p14:creationId xmlns:p14="http://schemas.microsoft.com/office/powerpoint/2010/main" val="4040903302"/>
      </p:ext>
    </p:extLst>
  </p:cSld>
  <p:clrMapOvr>
    <a:masterClrMapping/>
  </p:clrMapOvr>
</p:sld>
</file>

<file path=ppt/theme/theme1.xml><?xml version="1.0" encoding="utf-8"?>
<a:theme xmlns:a="http://schemas.openxmlformats.org/drawingml/2006/main" name="Thème Office">
  <a:themeElements>
    <a:clrScheme name="APPRENDRE 1">
      <a:dk1>
        <a:srgbClr val="000000"/>
      </a:dk1>
      <a:lt1>
        <a:srgbClr val="FFFFFF"/>
      </a:lt1>
      <a:dk2>
        <a:srgbClr val="44546A"/>
      </a:dk2>
      <a:lt2>
        <a:srgbClr val="E7E6E6"/>
      </a:lt2>
      <a:accent1>
        <a:srgbClr val="A90A2F"/>
      </a:accent1>
      <a:accent2>
        <a:srgbClr val="FFD500"/>
      </a:accent2>
      <a:accent3>
        <a:srgbClr val="0198E9"/>
      </a:accent3>
      <a:accent4>
        <a:srgbClr val="7EB301"/>
      </a:accent4>
      <a:accent5>
        <a:srgbClr val="E30001"/>
      </a:accent5>
      <a:accent6>
        <a:srgbClr val="5D0073"/>
      </a:accent6>
      <a:hlink>
        <a:srgbClr val="0198E9"/>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19774</TotalTime>
  <Words>2885</Words>
  <Application>Microsoft Macintosh PowerPoint</Application>
  <PresentationFormat>Grand écran</PresentationFormat>
  <Paragraphs>264</Paragraphs>
  <Slides>34</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34</vt:i4>
      </vt:variant>
    </vt:vector>
  </HeadingPairs>
  <TitlesOfParts>
    <vt:vector size="42" baseType="lpstr">
      <vt:lpstr>Noto Sans</vt:lpstr>
      <vt:lpstr>Arial</vt:lpstr>
      <vt:lpstr>Noto Sans SemiBold</vt:lpstr>
      <vt:lpstr>Noto Sans ExtraBold</vt:lpstr>
      <vt:lpstr>Calibri</vt:lpstr>
      <vt:lpstr>Wingdings</vt:lpstr>
      <vt:lpstr>Noto Sans Medium</vt:lpstr>
      <vt:lpstr>Thème Office</vt:lpstr>
      <vt:lpstr>Présentation PowerPoint</vt:lpstr>
      <vt:lpstr>Présentation PowerPoint</vt:lpstr>
      <vt:lpstr>Intentions et objectifs</vt:lpstr>
      <vt:lpstr>Structure de la formation</vt:lpstr>
      <vt:lpstr>Activités de réalisation</vt:lpstr>
      <vt:lpstr>Activité 4 La conception universelle de l’apprentissage (CUA)</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Activité 5 Quel principe  de la CUA ?</vt:lpstr>
      <vt:lpstr>Présentation PowerPoint</vt:lpstr>
      <vt:lpstr>Présentation PowerPoint</vt:lpstr>
      <vt:lpstr>Présentation PowerPoint</vt:lpstr>
      <vt:lpstr>Activité 6 Tenir compte  de la diversité</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Pour conclure</vt:lpstr>
      <vt:lpstr>Références</vt:lpstr>
      <vt:lpstr>Crédits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Myriam Girouard-Gagné</dc:creator>
  <cp:lastModifiedBy>Sophie DOBOSZ</cp:lastModifiedBy>
  <cp:revision>201</cp:revision>
  <dcterms:created xsi:type="dcterms:W3CDTF">2022-10-03T18:36:32Z</dcterms:created>
  <dcterms:modified xsi:type="dcterms:W3CDTF">2024-09-05T14:04:03Z</dcterms:modified>
</cp:coreProperties>
</file>