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58" r:id="rId4"/>
    <p:sldId id="259" r:id="rId5"/>
    <p:sldId id="260" r:id="rId6"/>
    <p:sldId id="289" r:id="rId7"/>
    <p:sldId id="261" r:id="rId8"/>
    <p:sldId id="313" r:id="rId9"/>
    <p:sldId id="314" r:id="rId10"/>
    <p:sldId id="315" r:id="rId11"/>
    <p:sldId id="316" r:id="rId12"/>
    <p:sldId id="317" r:id="rId13"/>
    <p:sldId id="302" r:id="rId14"/>
    <p:sldId id="303" r:id="rId15"/>
    <p:sldId id="304" r:id="rId16"/>
  </p:sldIdLst>
  <p:sldSz cx="12192000" cy="6858000"/>
  <p:notesSz cx="6858000" cy="9144000"/>
  <p:embeddedFontLst>
    <p:embeddedFont>
      <p:font typeface="Noto Sans" panose="020B0502040504020204" pitchFamily="34" charset="0"/>
      <p:regular r:id="rId19"/>
      <p:bold r:id="rId20"/>
      <p:italic r:id="rId21"/>
      <p:boldItalic r:id="rId22"/>
    </p:embeddedFont>
    <p:embeddedFont>
      <p:font typeface="Noto Sans ExtraBold" panose="020B0902040504020204" pitchFamily="34" charset="0"/>
      <p:bold r:id="rId23"/>
      <p:italic r:id="rId24"/>
      <p:boldItalic r:id="rId25"/>
    </p:embeddedFont>
    <p:embeddedFont>
      <p:font typeface="Noto Sans Medium" panose="020B0602040504020204" pitchFamily="34" charset="0"/>
      <p:regular r:id="rId26"/>
      <p:italic r:id="rId27"/>
    </p:embeddedFont>
    <p:embeddedFont>
      <p:font typeface="Noto Sans SemiBold" panose="020B0702040504020204" pitchFamily="34" charset="0"/>
      <p:regular r:id="rId28"/>
      <p:bold r:id="rId29"/>
      <p:italic r:id="rId30"/>
      <p:boldItalic r:id="rId3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N, Sidonie (DREES/DIRECTION/RFAS)" initials="HS(" lastIdx="13" clrIdx="0">
    <p:extLst>
      <p:ext uri="{19B8F6BF-5375-455C-9EA6-DF929625EA0E}">
        <p15:presenceInfo xmlns:p15="http://schemas.microsoft.com/office/powerpoint/2012/main" userId="S-1-5-21-27022435-3177379373-3347635678-10303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5891"/>
    <a:srgbClr val="643772"/>
    <a:srgbClr val="381043"/>
    <a:srgbClr val="86299F"/>
    <a:srgbClr val="6F2693"/>
    <a:srgbClr val="7C2594"/>
    <a:srgbClr val="942FB0"/>
    <a:srgbClr val="621D75"/>
    <a:srgbClr val="AA52C5"/>
    <a:srgbClr val="FFFD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505E3EF-67EA-436B-97B2-0124C06EBD24}" styleName="Style moyen 4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306799F8-075E-4A3A-A7F6-7FBC6576F1A4}" styleName="Style à thème 2 - Accentuation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Style à thème 2 - Accentuation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D27102A9-8310-4765-A935-A1911B00CA55}" styleName="Style léger 1 - Accentuation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C7853C-536D-4A76-A0AE-DD22124D55A5}" styleName="Style à thème 1 - Accentuation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2DE63D5-997A-4646-A377-4702673A728D}" styleName="Style léger 2 - Accentuation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Style léger 3 - Accentuation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Style à thème 1 - Accentuation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2833802-FEF1-4C79-8D5D-14CF1EAF98D9}" styleName="Style léger 2 - Accentuation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12C8C85-51F0-491E-9774-3900AFEF0FD7}" styleName="Style léger 2 - Accentuation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Style moyen 1 - Accentuation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Style moyen 1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8603FDC-E32A-4AB5-989C-0864C3EAD2B8}" styleName="Style à thème 2 - Accentuation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FECB4D8-DB02-4DC6-A0A2-4F2EBAE1DC90}" styleName="Style moyen 1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54" autoAdjust="0"/>
    <p:restoredTop sz="90800" autoAdjust="0"/>
  </p:normalViewPr>
  <p:slideViewPr>
    <p:cSldViewPr snapToGrid="0">
      <p:cViewPr>
        <p:scale>
          <a:sx n="143" d="100"/>
          <a:sy n="143" d="100"/>
        </p:scale>
        <p:origin x="-32" y="-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19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7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978C49-AE6F-46BE-B7CF-6A023EF00DF6}" type="datetimeFigureOut">
              <a:rPr lang="fr-FR" smtClean="0"/>
              <a:t>05/09/2024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8BF797-DEA2-4F33-86C2-C9659CA007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66164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FE873B-F639-C242-987B-5C8E959C9FFB}" type="datetimeFigureOut">
              <a:rPr lang="fr-FR" smtClean="0"/>
              <a:t>05/09/2024</a:t>
            </a:fld>
            <a:endParaRPr lang="fr-FR"/>
          </a:p>
        </p:txBody>
      </p:sp>
      <p:sp>
        <p:nvSpPr>
          <p:cNvPr id="4" name="Espace réservé de l'image de diapositiv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C04BE4-11F2-A743-8FFB-AAD1EC6CC0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3904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onsor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2F4E788-1B31-5DA6-457A-347915016B6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504872"/>
            <a:ext cx="12192000" cy="1353128"/>
          </a:xfrm>
          <a:prstGeom prst="rect">
            <a:avLst/>
          </a:prstGeom>
          <a:effectLst/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CFC5DE5-8857-0A40-B272-A423998607A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435532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génér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5073F54C-A5D2-7BBF-AC8B-37A7C35204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0188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B4A71CF-2C2F-9274-5855-FC128822DB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6446982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C9F9B755-D8CE-2350-FF93-887AB19282BB}"/>
              </a:ext>
            </a:extLst>
          </p:cNvPr>
          <p:cNvSpPr txBox="1"/>
          <p:nvPr userDrawn="1"/>
        </p:nvSpPr>
        <p:spPr>
          <a:xfrm>
            <a:off x="1220358" y="2766221"/>
            <a:ext cx="4536504" cy="1077218"/>
          </a:xfrm>
          <a:prstGeom prst="rect">
            <a:avLst/>
          </a:prstGeom>
          <a:noFill/>
          <a:effectLst>
            <a:outerShdw blurRad="128777" dist="40732" dir="2700000" algn="tl" rotWithShape="0">
              <a:prstClr val="black">
                <a:alpha val="50004"/>
              </a:prstClr>
            </a:outerShdw>
          </a:effectLst>
        </p:spPr>
        <p:txBody>
          <a:bodyPr wrap="square">
            <a:spAutoFit/>
          </a:bodyPr>
          <a:lstStyle/>
          <a:p>
            <a:pPr algn="l"/>
            <a:r>
              <a:rPr lang="fr-CA" sz="3200" b="1" i="0" dirty="0">
                <a:solidFill>
                  <a:schemeClr val="bg1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La régulation </a:t>
            </a:r>
            <a:br>
              <a:rPr lang="fr-CA" sz="3200" b="1" i="0" dirty="0">
                <a:solidFill>
                  <a:schemeClr val="bg1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</a:br>
            <a:r>
              <a:rPr lang="fr-CA" sz="3200" b="1" i="0" dirty="0">
                <a:solidFill>
                  <a:schemeClr val="bg1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des apprentissages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0B058E2-6E66-FAE1-20F9-0E7ABDBC7736}"/>
              </a:ext>
            </a:extLst>
          </p:cNvPr>
          <p:cNvSpPr txBox="1"/>
          <p:nvPr userDrawn="1"/>
        </p:nvSpPr>
        <p:spPr>
          <a:xfrm>
            <a:off x="827587" y="1255938"/>
            <a:ext cx="392771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5400" b="0" i="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668927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8" userDrawn="1">
          <p15:clr>
            <a:srgbClr val="FBAE40"/>
          </p15:clr>
        </p15:guide>
        <p15:guide id="4" pos="724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1">
    <p:bg>
      <p:bgPr>
        <a:pattFill prst="pct10">
          <a:fgClr>
            <a:schemeClr val="accent2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9A539760-7AEC-0FA8-BEFC-C31DD204AB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1045C66-17DB-011F-8D74-293E5AEE1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958A7BA9-F0DD-3967-7D2F-BC1280561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5325" y="6348258"/>
            <a:ext cx="7458076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3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régulation des apprentissages</a:t>
            </a: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3079D66A-7C04-8CE5-820F-F3ADB3155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1123" y="728664"/>
            <a:ext cx="9955549" cy="113708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5FC3798-33B6-7C6D-9687-D5B70986A6B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2386013"/>
            <a:ext cx="10801350" cy="374332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830674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2">
    <p:bg>
      <p:bgPr>
        <a:pattFill prst="pct10">
          <a:fgClr>
            <a:schemeClr val="accent2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9A539760-7AEC-0FA8-BEFC-C31DD204AB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1045C66-17DB-011F-8D74-293E5AEE1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958A7BA9-F0DD-3967-7D2F-BC1280561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5325" y="6348258"/>
            <a:ext cx="7458076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3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régulation des apprentissages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AD86BC9-0932-67D7-ACE4-4CFFAE4C3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5185" y="728664"/>
            <a:ext cx="9978265" cy="1137082"/>
          </a:xfr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2A84E05A-579C-C0C9-1197-E7E38F38327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2241550"/>
            <a:ext cx="10801350" cy="38877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135143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3">
    <p:bg>
      <p:bgPr>
        <a:pattFill prst="pct10">
          <a:fgClr>
            <a:schemeClr val="accent2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9A539760-7AEC-0FA8-BEFC-C31DD204AB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1045C66-17DB-011F-8D74-293E5AEE1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958A7BA9-F0DD-3967-7D2F-BC1280561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5325" y="6348258"/>
            <a:ext cx="7458076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3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régulation des apprentissages</a:t>
            </a: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3079D66A-7C04-8CE5-820F-F3ADB3155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0849" y="728664"/>
            <a:ext cx="9965823" cy="113708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8C8740-06A0-CD4C-1592-676561B1F3C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2322513"/>
            <a:ext cx="10801350" cy="36004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6202281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é nº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9A539760-7AEC-0FA8-BEFC-C31DD204AB2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1045C66-17DB-011F-8D74-293E5AEE1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958A7BA9-F0DD-3967-7D2F-BC1280561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87412" y="6348258"/>
            <a:ext cx="7458076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3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régulation des apprentissages</a:t>
            </a: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3079D66A-7C04-8CE5-820F-F3ADB31557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076" y="1554480"/>
            <a:ext cx="2808394" cy="36742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algn="ctr">
              <a:defRPr sz="3200" baseline="0"/>
            </a:lvl1pPr>
          </a:lstStyle>
          <a:p>
            <a:r>
              <a:rPr lang="fr-FR" dirty="0"/>
              <a:t>Activité 1</a:t>
            </a:r>
            <a:br>
              <a:rPr lang="fr-FR" dirty="0"/>
            </a:br>
            <a:r>
              <a:rPr lang="fr-CA" dirty="0"/>
              <a:t>Mise en situation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1BFECEB-F62E-7DC8-E7C6-DCC572ADE7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29188" y="1554163"/>
            <a:ext cx="5741987" cy="39560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62044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é collaborativ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4">
            <a:extLst>
              <a:ext uri="{FF2B5EF4-FFF2-40B4-BE49-F238E27FC236}">
                <a16:creationId xmlns:a16="http://schemas.microsoft.com/office/drawing/2014/main" id="{4F3373BE-6445-8190-950E-6B328B801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1" name="Espace réservé du pied de page 20">
            <a:extLst>
              <a:ext uri="{FF2B5EF4-FFF2-40B4-BE49-F238E27FC236}">
                <a16:creationId xmlns:a16="http://schemas.microsoft.com/office/drawing/2014/main" id="{81B42524-8864-0137-D99E-7CCC477F700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3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régulation des apprentissages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52AAE10-72B2-3E8B-99E4-6DAD724B9D58}"/>
              </a:ext>
            </a:extLst>
          </p:cNvPr>
          <p:cNvSpPr txBox="1"/>
          <p:nvPr userDrawn="1"/>
        </p:nvSpPr>
        <p:spPr>
          <a:xfrm>
            <a:off x="1693628" y="728663"/>
            <a:ext cx="3826110" cy="76848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 algn="l">
              <a:lnSpc>
                <a:spcPts val="2600"/>
              </a:lnSpc>
            </a:pPr>
            <a:r>
              <a:rPr lang="fr-FR" sz="2800" b="1" i="0" dirty="0">
                <a:solidFill>
                  <a:srgbClr val="621D75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Activité</a:t>
            </a:r>
            <a:r>
              <a:rPr lang="fr-FR" sz="2800" b="1" i="0" dirty="0">
                <a:solidFill>
                  <a:srgbClr val="86299F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 </a:t>
            </a:r>
            <a:br>
              <a:rPr lang="fr-FR" sz="2800" b="1" i="0" dirty="0">
                <a:solidFill>
                  <a:srgbClr val="86299F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</a:br>
            <a:r>
              <a:rPr lang="fr-FR" sz="2800" b="1" i="0" dirty="0">
                <a:solidFill>
                  <a:srgbClr val="621D75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collaborative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5728788-CCD7-218A-2DC4-47529A980B3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5325" y="1786468"/>
            <a:ext cx="4824413" cy="3877732"/>
          </a:xfrm>
        </p:spPr>
        <p:txBody>
          <a:bodyPr lIns="0" tIns="0" rIns="0" bIns="0"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None/>
              <a:tabLst/>
              <a:defRPr sz="3200"/>
            </a:lvl1pPr>
            <a:lvl2pPr>
              <a:defRPr sz="2000"/>
            </a:lvl2pPr>
          </a:lstStyle>
          <a:p>
            <a:pPr marL="360000" marR="0" lvl="0" indent="-3600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rPr>
              <a:t>Énumération…</a:t>
            </a:r>
          </a:p>
          <a:p>
            <a:pPr marL="360000" marR="0" lvl="0" indent="-3600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rPr>
              <a:t>Énumération…</a:t>
            </a:r>
          </a:p>
          <a:p>
            <a:pPr marL="360000" marR="0" lvl="0" indent="-3600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fr-CA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oto Sans Medium" panose="020B0502040504020204" pitchFamily="34" charset="0"/>
              <a:ea typeface="Noto Sans Medium" panose="020B0502040504020204" pitchFamily="34" charset="0"/>
              <a:cs typeface="Noto Sans Medium" panose="020B0502040504020204" pitchFamily="34" charset="0"/>
            </a:endParaRPr>
          </a:p>
        </p:txBody>
      </p:sp>
      <p:sp>
        <p:nvSpPr>
          <p:cNvPr id="33" name="Espace réservé du texte 32">
            <a:extLst>
              <a:ext uri="{FF2B5EF4-FFF2-40B4-BE49-F238E27FC236}">
                <a16:creationId xmlns:a16="http://schemas.microsoft.com/office/drawing/2014/main" id="{CF4DE5FD-74B1-83E9-4B06-9987B1D4A98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87068" y="1786468"/>
            <a:ext cx="4909608" cy="3877732"/>
          </a:xfrm>
        </p:spPr>
        <p:txBody>
          <a:bodyPr lIns="0" tIns="0" rIns="0" bIns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C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Titre :</a:t>
            </a:r>
          </a:p>
          <a:p>
            <a:pPr marL="270000" marR="0" lvl="0" indent="-2700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Énumération ;</a:t>
            </a:r>
          </a:p>
          <a:p>
            <a:pPr marL="270000" marR="0" lvl="0" indent="-2700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Énumération ;</a:t>
            </a:r>
          </a:p>
          <a:p>
            <a:pPr marL="270000" marR="0" lvl="0" indent="-2700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…</a:t>
            </a:r>
          </a:p>
          <a:p>
            <a:pPr marL="270000" marR="0" lvl="0" indent="-2700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84341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ctivité collaborativ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4">
            <a:extLst>
              <a:ext uri="{FF2B5EF4-FFF2-40B4-BE49-F238E27FC236}">
                <a16:creationId xmlns:a16="http://schemas.microsoft.com/office/drawing/2014/main" id="{4F3373BE-6445-8190-950E-6B328B801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1" name="Espace réservé du pied de page 20">
            <a:extLst>
              <a:ext uri="{FF2B5EF4-FFF2-40B4-BE49-F238E27FC236}">
                <a16:creationId xmlns:a16="http://schemas.microsoft.com/office/drawing/2014/main" id="{81B42524-8864-0137-D99E-7CCC477F700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3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régulation des apprentissages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52AAE10-72B2-3E8B-99E4-6DAD724B9D58}"/>
              </a:ext>
            </a:extLst>
          </p:cNvPr>
          <p:cNvSpPr txBox="1"/>
          <p:nvPr userDrawn="1"/>
        </p:nvSpPr>
        <p:spPr>
          <a:xfrm>
            <a:off x="1693628" y="962999"/>
            <a:ext cx="3826110" cy="46160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 algn="l">
              <a:lnSpc>
                <a:spcPts val="2600"/>
              </a:lnSpc>
            </a:pPr>
            <a:r>
              <a:rPr lang="fr-FR" sz="3600" b="1" i="0" dirty="0">
                <a:solidFill>
                  <a:srgbClr val="621D75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Discussion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5728788-CCD7-218A-2DC4-47529A980B3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5325" y="1786468"/>
            <a:ext cx="4824413" cy="3877732"/>
          </a:xfrm>
        </p:spPr>
        <p:txBody>
          <a:bodyPr lIns="0" tIns="0" rIns="0" bIns="0"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None/>
              <a:tabLst/>
              <a:defRPr sz="3200"/>
            </a:lvl1pPr>
            <a:lvl2pPr>
              <a:defRPr sz="2000"/>
            </a:lvl2pPr>
          </a:lstStyle>
          <a:p>
            <a:pPr marL="360000" marR="0" lvl="0" indent="-3600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rPr>
              <a:t>Énumération…</a:t>
            </a:r>
          </a:p>
          <a:p>
            <a:pPr marL="360000" marR="0" lvl="0" indent="-3600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rPr>
              <a:t>Énumération…</a:t>
            </a:r>
          </a:p>
          <a:p>
            <a:pPr marL="360000" marR="0" lvl="0" indent="-3600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fr-CA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oto Sans Medium" panose="020B0502040504020204" pitchFamily="34" charset="0"/>
              <a:ea typeface="Noto Sans Medium" panose="020B0502040504020204" pitchFamily="34" charset="0"/>
              <a:cs typeface="Noto Sans Medium" panose="020B0502040504020204" pitchFamily="34" charset="0"/>
            </a:endParaRPr>
          </a:p>
        </p:txBody>
      </p:sp>
      <p:sp>
        <p:nvSpPr>
          <p:cNvPr id="33" name="Espace réservé du texte 32">
            <a:extLst>
              <a:ext uri="{FF2B5EF4-FFF2-40B4-BE49-F238E27FC236}">
                <a16:creationId xmlns:a16="http://schemas.microsoft.com/office/drawing/2014/main" id="{CF4DE5FD-74B1-83E9-4B06-9987B1D4A98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87068" y="1786468"/>
            <a:ext cx="4909608" cy="3877732"/>
          </a:xfrm>
        </p:spPr>
        <p:txBody>
          <a:bodyPr lIns="0" tIns="0" rIns="0" bIns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C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Titre :</a:t>
            </a:r>
          </a:p>
          <a:p>
            <a:pPr marL="270000" marR="0" lvl="0" indent="-2700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Énumération ;</a:t>
            </a:r>
          </a:p>
          <a:p>
            <a:pPr marL="270000" marR="0" lvl="0" indent="-2700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Énumération ;</a:t>
            </a:r>
          </a:p>
          <a:p>
            <a:pPr marL="270000" marR="0" lvl="0" indent="-2700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…</a:t>
            </a:r>
          </a:p>
          <a:p>
            <a:pPr marL="270000" marR="0" lvl="0" indent="-2700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109128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é &gt; Sous-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0ECFA330-23B6-516D-5F23-4F9A86EBDC46}"/>
              </a:ext>
            </a:extLst>
          </p:cNvPr>
          <p:cNvCxnSpPr>
            <a:cxnSpLocks/>
          </p:cNvCxnSpPr>
          <p:nvPr userDrawn="1"/>
        </p:nvCxnSpPr>
        <p:spPr>
          <a:xfrm>
            <a:off x="0" y="728663"/>
            <a:ext cx="1149667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" name="Image 14">
            <a:extLst>
              <a:ext uri="{FF2B5EF4-FFF2-40B4-BE49-F238E27FC236}">
                <a16:creationId xmlns:a16="http://schemas.microsoft.com/office/drawing/2014/main" id="{AB98770B-441D-C6E6-6D5A-4CC6B097E24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7FD2F4-0C29-EEBB-A9B2-75C3AF694FD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3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régulation des apprentissages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F96B245-7039-8519-DC1F-A9D6C452C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Espace réservé du contenu vertical 9">
            <a:extLst>
              <a:ext uri="{FF2B5EF4-FFF2-40B4-BE49-F238E27FC236}">
                <a16:creationId xmlns:a16="http://schemas.microsoft.com/office/drawing/2014/main" id="{514C0306-443F-C5C7-0E87-A8714434BB55}"/>
              </a:ext>
            </a:extLst>
          </p:cNvPr>
          <p:cNvSpPr>
            <a:spLocks noGrp="1"/>
          </p:cNvSpPr>
          <p:nvPr>
            <p:ph orient="vert" sz="quarter" idx="13" hasCustomPrompt="1"/>
          </p:nvPr>
        </p:nvSpPr>
        <p:spPr>
          <a:xfrm rot="10800000">
            <a:off x="174929" y="914399"/>
            <a:ext cx="520396" cy="295751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eaVert"/>
          <a:lstStyle>
            <a:lvl1pPr algn="r">
              <a:defRPr sz="3000"/>
            </a:lvl1pPr>
            <a:lvl2pPr>
              <a:defRPr sz="3000"/>
            </a:lvl2pPr>
            <a:lvl3pPr>
              <a:defRPr sz="3000"/>
            </a:lvl3pPr>
            <a:lvl4pPr>
              <a:defRPr sz="2600"/>
            </a:lvl4pPr>
          </a:lstStyle>
          <a:p>
            <a:pPr lvl="0"/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Activité 1</a:t>
            </a:r>
            <a:endParaRPr lang="fr-FR" dirty="0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9760AC54-4AE4-333E-C2DC-483B8B67E7B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2682" y="452988"/>
            <a:ext cx="10664008" cy="270783"/>
          </a:xfrm>
        </p:spPr>
        <p:txBody>
          <a:bodyPr wrap="none" lIns="0" tIns="0" rIns="0" bIns="0" anchor="b">
            <a:noAutofit/>
          </a:bodyPr>
          <a:lstStyle>
            <a:lvl2pPr>
              <a:defRPr b="1" i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2pPr>
          </a:lstStyle>
          <a:p>
            <a:pPr lvl="1"/>
            <a:r>
              <a:rPr lang="fr-FR" dirty="0"/>
              <a:t>Code de correction en écriture</a:t>
            </a:r>
          </a:p>
        </p:txBody>
      </p:sp>
    </p:spTree>
    <p:extLst>
      <p:ext uri="{BB962C8B-B14F-4D97-AF65-F5344CB8AC3E}">
        <p14:creationId xmlns:p14="http://schemas.microsoft.com/office/powerpoint/2010/main" val="1326235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éférences">
    <p:bg>
      <p:bgPr>
        <a:pattFill prst="pct10">
          <a:fgClr>
            <a:schemeClr val="accent2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9A539760-7AEC-0FA8-BEFC-C31DD204AB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1045C66-17DB-011F-8D74-293E5AEE1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958A7BA9-F0DD-3967-7D2F-BC1280561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87412" y="6348258"/>
            <a:ext cx="7458076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3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régulation des apprentissages</a:t>
            </a: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3079D66A-7C04-8CE5-820F-F3ADB31557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076" y="1554480"/>
            <a:ext cx="2808394" cy="36742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algn="ctr">
              <a:defRPr sz="3200" baseline="0"/>
            </a:lvl1pPr>
          </a:lstStyle>
          <a:p>
            <a:r>
              <a:rPr lang="fr-FR" dirty="0"/>
              <a:t>Activité 1</a:t>
            </a:r>
            <a:br>
              <a:rPr lang="fr-FR" dirty="0"/>
            </a:br>
            <a:r>
              <a:rPr lang="fr-CA" dirty="0"/>
              <a:t>Mise en situation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1BFECEB-F62E-7DC8-E7C6-DCC572ADE7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29188" y="1554163"/>
            <a:ext cx="5741987" cy="39560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484064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rédits">
    <p:bg>
      <p:bgPr>
        <a:pattFill prst="pct10">
          <a:fgClr>
            <a:schemeClr val="accent2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9A539760-7AEC-0FA8-BEFC-C31DD204AB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1045C66-17DB-011F-8D74-293E5AEE1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958A7BA9-F0DD-3967-7D2F-BC1280561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87412" y="6348258"/>
            <a:ext cx="7458076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3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régulation des apprentissages</a:t>
            </a: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3079D66A-7C04-8CE5-820F-F3ADB31557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076" y="1554480"/>
            <a:ext cx="2808394" cy="36742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algn="ctr">
              <a:defRPr sz="3200" baseline="0"/>
            </a:lvl1pPr>
          </a:lstStyle>
          <a:p>
            <a:r>
              <a:rPr lang="fr-FR" dirty="0"/>
              <a:t>Activité 1</a:t>
            </a:r>
            <a:br>
              <a:rPr lang="fr-FR" dirty="0"/>
            </a:br>
            <a:r>
              <a:rPr lang="fr-CA" dirty="0"/>
              <a:t>Mise en situation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1BFECEB-F62E-7DC8-E7C6-DCC572ADE7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29188" y="1554163"/>
            <a:ext cx="5741987" cy="39560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7101391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ctivité &gt; Sous-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AB98770B-441D-C6E6-6D5A-4CC6B097E2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89318" y="0"/>
            <a:ext cx="902682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7FD2F4-0C29-EEBB-A9B2-75C3AF694FD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7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planification </a:t>
            </a:r>
            <a:b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d’une situation d’apprentissage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F96B245-7039-8519-DC1F-A9D6C452C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14660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13">
          <p15:clr>
            <a:srgbClr val="FBAE40"/>
          </p15:clr>
        </p15:guide>
        <p15:guide id="2" pos="406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EDA21FE-E9F6-23EE-D1FE-051C4B1E0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4" y="728664"/>
            <a:ext cx="10801349" cy="113708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9C2B5A1-D5DC-B576-F94C-63F3842C3C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1865745"/>
            <a:ext cx="10801350" cy="4263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4780ED2-6F14-360A-E385-DDDED1F218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5324" y="6356351"/>
            <a:ext cx="7458076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3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régulation des apprentissages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8DA43C-E5B1-8DAF-0B7C-4729CDBD2C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3473" y="6356350"/>
            <a:ext cx="2743200" cy="1968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chemeClr val="tx1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80594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74" r:id="rId3"/>
    <p:sldLayoutId id="2147483678" r:id="rId4"/>
    <p:sldLayoutId id="2147483679" r:id="rId5"/>
    <p:sldLayoutId id="2147483680" r:id="rId6"/>
    <p:sldLayoutId id="2147483673" r:id="rId7"/>
    <p:sldLayoutId id="2147483684" r:id="rId8"/>
    <p:sldLayoutId id="2147483681" r:id="rId9"/>
    <p:sldLayoutId id="2147483682" r:id="rId10"/>
    <p:sldLayoutId id="2147483683" r:id="rId11"/>
    <p:sldLayoutId id="2147483685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b="0" i="0" kern="1200">
          <a:solidFill>
            <a:schemeClr val="tx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b="1" i="0" kern="1200" baseline="0">
          <a:solidFill>
            <a:srgbClr val="7030A0"/>
          </a:solidFill>
          <a:latin typeface="Noto Sans SemiBold" panose="020B0502040504020204" pitchFamily="34" charset="0"/>
          <a:ea typeface="Noto Sans SemiBold" panose="020B0502040504020204" pitchFamily="34" charset="0"/>
          <a:cs typeface="Noto Sans SemiBold" panose="020B0502040504020204" pitchFamily="34" charset="0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b="0" i="0" kern="1200">
          <a:solidFill>
            <a:schemeClr val="tx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7242" userDrawn="1">
          <p15:clr>
            <a:srgbClr val="F26B43"/>
          </p15:clr>
        </p15:guide>
        <p15:guide id="5" orient="horz" pos="459" userDrawn="1">
          <p15:clr>
            <a:srgbClr val="F26B43"/>
          </p15:clr>
        </p15:guide>
        <p15:guide id="6" orient="horz" pos="386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9001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4285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7B9CB120-0A15-7DD8-0875-A05893386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BB78910-76D7-82A4-41CD-90EA638C8B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3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régulation des apprentissages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DBE232B0-7966-B0D6-0403-33FB68E9E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Intentions et objectifs</a:t>
            </a:r>
            <a:endParaRPr lang="fr-FR"/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17580258-4C97-D791-4D6D-FA17F62AA9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9171513"/>
              </p:ext>
            </p:extLst>
          </p:nvPr>
        </p:nvGraphicFramePr>
        <p:xfrm>
          <a:off x="2563328" y="2739311"/>
          <a:ext cx="7458076" cy="2446320"/>
        </p:xfrm>
        <a:graphic>
          <a:graphicData uri="http://schemas.openxmlformats.org/drawingml/2006/table">
            <a:tbl>
              <a:tblPr bandRow="1">
                <a:effectLst>
                  <a:outerShdw blurRad="76200" dir="13500000" sy="23000" kx="1200000" algn="br" rotWithShape="0">
                    <a:prstClr val="black">
                      <a:alpha val="8014"/>
                    </a:prstClr>
                  </a:outerShdw>
                </a:effectLst>
                <a:tableStyleId>{21E4AEA4-8DFA-4A89-87EB-49C32662AFE0}</a:tableStyleId>
              </a:tblPr>
              <a:tblGrid>
                <a:gridCol w="1011747">
                  <a:extLst>
                    <a:ext uri="{9D8B030D-6E8A-4147-A177-3AD203B41FA5}">
                      <a16:colId xmlns:a16="http://schemas.microsoft.com/office/drawing/2014/main" val="252977201"/>
                    </a:ext>
                  </a:extLst>
                </a:gridCol>
                <a:gridCol w="6446329">
                  <a:extLst>
                    <a:ext uri="{9D8B030D-6E8A-4147-A177-3AD203B41FA5}">
                      <a16:colId xmlns:a16="http://schemas.microsoft.com/office/drawing/2014/main" val="33966902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CA" sz="2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O1</a:t>
                      </a:r>
                      <a:r>
                        <a:rPr lang="fr-CA" sz="2800" b="1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</a:t>
                      </a:r>
                      <a:r>
                        <a:rPr lang="fr-CA" sz="2800" b="1" dirty="0">
                          <a:solidFill>
                            <a:srgbClr val="FFC000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&gt;</a:t>
                      </a:r>
                      <a:endParaRPr lang="fr-FR" sz="2800" dirty="0"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Définir les types de régulation et l’apport </a:t>
                      </a:r>
                      <a:b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de la métacognition.</a:t>
                      </a:r>
                    </a:p>
                  </a:txBody>
                  <a:tcPr marL="108000" marR="108000" marT="108000" marB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17305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A" sz="2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O2</a:t>
                      </a:r>
                      <a:r>
                        <a:rPr lang="fr-CA" sz="2800" b="1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</a:t>
                      </a:r>
                      <a:r>
                        <a:rPr lang="fr-CA" sz="2800" b="1" dirty="0">
                          <a:solidFill>
                            <a:srgbClr val="FFC000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&gt;</a:t>
                      </a:r>
                      <a:endParaRPr lang="fr-FR" sz="2800" dirty="0"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Analyser les types de régulation des apprentissages </a:t>
                      </a:r>
                      <a:b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selon la visée, la formulation, le contenu </a:t>
                      </a:r>
                      <a:b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et le changement chez l’apprenant.</a:t>
                      </a:r>
                    </a:p>
                  </a:txBody>
                  <a:tcPr marL="108000" marR="108000" marT="108000" marB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30484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A" sz="2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O3</a:t>
                      </a:r>
                      <a:r>
                        <a:rPr lang="fr-CA" sz="2800" b="1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</a:t>
                      </a:r>
                      <a:r>
                        <a:rPr lang="fr-CA" sz="2800" b="1" dirty="0">
                          <a:solidFill>
                            <a:srgbClr val="FFC000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&gt;</a:t>
                      </a:r>
                      <a:endParaRPr lang="fr-FR" sz="2800" dirty="0"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Formuler une rétroaction efficace.</a:t>
                      </a:r>
                      <a:endParaRPr lang="fr-FR" dirty="0"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884987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13141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D5C77E02-2BD7-1B02-CF02-DEB7BC3E1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3DAAB9F-7CD3-2D46-C03E-4422155846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3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régulation des apprentissages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DE5600D-2BCB-0441-5423-496AA39A4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5185" y="728664"/>
            <a:ext cx="9978265" cy="500368"/>
          </a:xfrm>
        </p:spPr>
        <p:txBody>
          <a:bodyPr/>
          <a:lstStyle/>
          <a:p>
            <a:r>
              <a:rPr lang="fr-FR" dirty="0"/>
              <a:t>Structure de la formation</a:t>
            </a:r>
            <a:endParaRPr lang="fr-FR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19C3B7A-22B3-27EA-61C2-CE638421654C}"/>
              </a:ext>
            </a:extLst>
          </p:cNvPr>
          <p:cNvSpPr/>
          <p:nvPr/>
        </p:nvSpPr>
        <p:spPr>
          <a:xfrm>
            <a:off x="4368800" y="2306780"/>
            <a:ext cx="3352800" cy="3207327"/>
          </a:xfrm>
          <a:prstGeom prst="roundRect">
            <a:avLst/>
          </a:prstGeom>
          <a:solidFill>
            <a:srgbClr val="FCFCFC"/>
          </a:solidFill>
          <a:ln>
            <a:noFill/>
          </a:ln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80000" tIns="180000" rIns="180000" bIns="180000" rtlCol="0" anchor="ctr"/>
          <a:lstStyle/>
          <a:p>
            <a:pPr algn="ctr"/>
            <a:r>
              <a:rPr lang="fr-CA" sz="3600" b="1" kern="1200" dirty="0">
                <a:solidFill>
                  <a:schemeClr val="bg1">
                    <a:lumMod val="7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2</a:t>
            </a:r>
          </a:p>
          <a:p>
            <a:pPr algn="ctr"/>
            <a:r>
              <a:rPr lang="fr-CA" sz="1800" b="1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Accompagnement :</a:t>
            </a:r>
            <a:r>
              <a:rPr lang="fr-CA" sz="1800" b="1" kern="1200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r</a:t>
            </a:r>
            <a:r>
              <a:rPr lang="fr-CA" sz="1800" b="1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éalisation des apprentissages</a:t>
            </a:r>
          </a:p>
          <a:p>
            <a:pPr algn="ctr"/>
            <a:endParaRPr lang="fr-CA" sz="1200" kern="1200" dirty="0">
              <a:solidFill>
                <a:schemeClr val="tx1">
                  <a:lumMod val="50000"/>
                  <a:lumOff val="50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algn="ctr"/>
            <a:r>
              <a:rPr lang="fr-CA" sz="1400" b="1" kern="1200" dirty="0">
                <a:solidFill>
                  <a:schemeClr val="bg1">
                    <a:lumMod val="6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La rétroaction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62A195DA-D0E0-0165-5E83-E5303694A857}"/>
              </a:ext>
            </a:extLst>
          </p:cNvPr>
          <p:cNvSpPr/>
          <p:nvPr/>
        </p:nvSpPr>
        <p:spPr>
          <a:xfrm>
            <a:off x="7906327" y="2306780"/>
            <a:ext cx="3352800" cy="3207327"/>
          </a:xfrm>
          <a:prstGeom prst="roundRect">
            <a:avLst/>
          </a:prstGeom>
          <a:solidFill>
            <a:srgbClr val="7030A0"/>
          </a:solidFill>
          <a:ln w="38100">
            <a:noFill/>
            <a:prstDash val="solid"/>
            <a:round/>
          </a:ln>
          <a:effectLst>
            <a:outerShdw blurRad="63500" sx="102000" sy="102000" algn="ctr" rotWithShape="0">
              <a:schemeClr val="tx1">
                <a:alpha val="19000"/>
              </a:scheme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80000" tIns="180000" rIns="180000" bIns="180000" rtlCol="0" anchor="ctr"/>
          <a:lstStyle/>
          <a:p>
            <a:pPr algn="ctr"/>
            <a:r>
              <a:rPr lang="fr-CA" sz="3600" b="1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3</a:t>
            </a:r>
          </a:p>
          <a:p>
            <a:pPr algn="ctr">
              <a:spcAft>
                <a:spcPts val="1200"/>
              </a:spcAft>
            </a:pPr>
            <a:r>
              <a:rPr lang="fr-CA" sz="1800" b="1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Autonomie : intégration des apprentissages</a:t>
            </a:r>
          </a:p>
          <a:p>
            <a:pPr marL="360000" indent="-180000">
              <a:spcAft>
                <a:spcPts val="4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1200" b="1" u="none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L’enseignant régulateur</a:t>
            </a:r>
          </a:p>
          <a:p>
            <a:pPr marL="360000" indent="-180000">
              <a:spcAft>
                <a:spcPts val="4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1200" b="1" u="none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Réflexion sur les rétroactions</a:t>
            </a:r>
          </a:p>
          <a:p>
            <a:pPr marL="360000" indent="-180000">
              <a:spcAft>
                <a:spcPts val="4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1200" b="1" u="none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Objectivation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75BFE0C-2DC0-F8E0-35A8-217EFFC80814}"/>
              </a:ext>
            </a:extLst>
          </p:cNvPr>
          <p:cNvSpPr/>
          <p:nvPr/>
        </p:nvSpPr>
        <p:spPr>
          <a:xfrm>
            <a:off x="794326" y="2306780"/>
            <a:ext cx="3352800" cy="3207327"/>
          </a:xfrm>
          <a:prstGeom prst="roundRect">
            <a:avLst/>
          </a:prstGeom>
          <a:solidFill>
            <a:srgbClr val="FCFCFC"/>
          </a:solidFill>
          <a:ln>
            <a:noFill/>
          </a:ln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80000" tIns="180000" rIns="180000" bIns="180000" rtlCol="0" anchor="t" anchorCtr="0"/>
          <a:lstStyle/>
          <a:p>
            <a:pPr algn="ctr"/>
            <a:r>
              <a:rPr lang="fr-CA" sz="3600" b="1" kern="1200" dirty="0">
                <a:solidFill>
                  <a:schemeClr val="bg1">
                    <a:lumMod val="7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1</a:t>
            </a:r>
          </a:p>
          <a:p>
            <a:pPr algn="ctr"/>
            <a:r>
              <a:rPr lang="fr-CA" sz="1800" b="1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Appropriation : préparation des apprentissages</a:t>
            </a:r>
          </a:p>
          <a:p>
            <a:pPr algn="ctr"/>
            <a:endParaRPr lang="fr-CA" sz="1400" b="1" kern="1200" dirty="0">
              <a:solidFill>
                <a:schemeClr val="bg1">
                  <a:lumMod val="6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algn="ctr"/>
            <a:r>
              <a:rPr lang="fr-CA" sz="1400" b="1" kern="1200" dirty="0">
                <a:solidFill>
                  <a:schemeClr val="bg1">
                    <a:lumMod val="6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La régulation</a:t>
            </a:r>
          </a:p>
        </p:txBody>
      </p:sp>
    </p:spTree>
    <p:extLst>
      <p:ext uri="{BB962C8B-B14F-4D97-AF65-F5344CB8AC3E}">
        <p14:creationId xmlns:p14="http://schemas.microsoft.com/office/powerpoint/2010/main" val="13015550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E651A569-5553-0759-FC36-329F7257A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1AC9148-4A12-8D72-2AB1-C5757086C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3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régulation des apprentissages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455E3470-944E-C395-79E3-64B59A0AA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Activités d’intégration</a:t>
            </a:r>
            <a:endParaRPr lang="fr-FR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DBDD379D-BAB0-F1E1-FE0A-163C6CD8810A}"/>
              </a:ext>
            </a:extLst>
          </p:cNvPr>
          <p:cNvGrpSpPr/>
          <p:nvPr/>
        </p:nvGrpSpPr>
        <p:grpSpPr>
          <a:xfrm>
            <a:off x="734818" y="2198669"/>
            <a:ext cx="10494727" cy="3421295"/>
            <a:chOff x="734818" y="2198669"/>
            <a:chExt cx="10494727" cy="3421295"/>
          </a:xfrm>
        </p:grpSpPr>
        <p:sp>
          <p:nvSpPr>
            <p:cNvPr id="7" name="Flèche droite à entaille 6">
              <a:extLst>
                <a:ext uri="{FF2B5EF4-FFF2-40B4-BE49-F238E27FC236}">
                  <a16:creationId xmlns:a16="http://schemas.microsoft.com/office/drawing/2014/main" id="{087F7761-C99F-2FD3-C635-143A6106E16B}"/>
                </a:ext>
              </a:extLst>
            </p:cNvPr>
            <p:cNvSpPr/>
            <p:nvPr/>
          </p:nvSpPr>
          <p:spPr>
            <a:xfrm>
              <a:off x="1263722" y="3225057"/>
              <a:ext cx="9965823" cy="1368518"/>
            </a:xfrm>
            <a:prstGeom prst="notchedRightArrow">
              <a:avLst/>
            </a:prstGeom>
            <a:gradFill flip="none" rotWithShape="1">
              <a:gsLst>
                <a:gs pos="63000">
                  <a:schemeClr val="accent2"/>
                </a:gs>
                <a:gs pos="0">
                  <a:schemeClr val="accent2">
                    <a:lumMod val="49753"/>
                    <a:lumOff val="50247"/>
                  </a:schemeClr>
                </a:gs>
                <a:gs pos="100000">
                  <a:srgbClr val="FFC000"/>
                </a:gs>
              </a:gsLst>
              <a:lin ang="10800000" scaled="1"/>
              <a:tileRect/>
            </a:gradFill>
            <a:effectLst>
              <a:outerShdw blurRad="50800" dist="38100" dir="10800000" algn="r" rotWithShape="0">
                <a:prstClr val="black">
                  <a:alpha val="13856"/>
                </a:prstClr>
              </a:outerShdw>
            </a:effectLst>
          </p:spPr>
          <p:style>
            <a:lnRef idx="0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endParaRPr>
            </a:p>
          </p:txBody>
        </p:sp>
        <p:sp>
          <p:nvSpPr>
            <p:cNvPr id="8" name="Forme libre 7">
              <a:extLst>
                <a:ext uri="{FF2B5EF4-FFF2-40B4-BE49-F238E27FC236}">
                  <a16:creationId xmlns:a16="http://schemas.microsoft.com/office/drawing/2014/main" id="{8A303DC8-A7E2-1A67-79EA-FFE3FC5E5D1F}"/>
                </a:ext>
              </a:extLst>
            </p:cNvPr>
            <p:cNvSpPr/>
            <p:nvPr/>
          </p:nvSpPr>
          <p:spPr>
            <a:xfrm>
              <a:off x="734818" y="2198669"/>
              <a:ext cx="3957042" cy="1368518"/>
            </a:xfrm>
            <a:custGeom>
              <a:avLst/>
              <a:gdLst>
                <a:gd name="connsiteX0" fmla="*/ 0 w 2890477"/>
                <a:gd name="connsiteY0" fmla="*/ 0 h 1368518"/>
                <a:gd name="connsiteX1" fmla="*/ 2890477 w 2890477"/>
                <a:gd name="connsiteY1" fmla="*/ 0 h 1368518"/>
                <a:gd name="connsiteX2" fmla="*/ 2890477 w 2890477"/>
                <a:gd name="connsiteY2" fmla="*/ 1368518 h 1368518"/>
                <a:gd name="connsiteX3" fmla="*/ 0 w 2890477"/>
                <a:gd name="connsiteY3" fmla="*/ 1368518 h 1368518"/>
                <a:gd name="connsiteX4" fmla="*/ 0 w 2890477"/>
                <a:gd name="connsiteY4" fmla="*/ 0 h 1368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90477" h="1368518">
                  <a:moveTo>
                    <a:pt x="0" y="0"/>
                  </a:moveTo>
                  <a:lnTo>
                    <a:pt x="2890477" y="0"/>
                  </a:lnTo>
                  <a:lnTo>
                    <a:pt x="2890477" y="1368518"/>
                  </a:lnTo>
                  <a:lnTo>
                    <a:pt x="0" y="136851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0688" tIns="170688" rIns="170688" bIns="170688" numCol="1" spcCol="1270" anchor="b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CA" sz="2800" b="1" i="0" kern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Activité 7</a:t>
              </a:r>
              <a:r>
                <a:rPr lang="fr-CA" sz="2000" b="1" i="0" kern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 </a:t>
              </a:r>
              <a:br>
                <a:rPr lang="fr-CA" sz="2000" b="1" i="0" kern="1200" dirty="0">
                  <a:solidFill>
                    <a:schemeClr val="tx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</a:br>
              <a:r>
                <a:rPr lang="fr-CA" sz="2000" i="0" kern="1200" dirty="0">
                  <a:solidFill>
                    <a:schemeClr val="tx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L’enseignant régulateur</a:t>
              </a:r>
              <a:endParaRPr lang="fr-CA" sz="2000" b="0" i="0" kern="120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endParaRP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CEBEB673-0304-2A5C-1FE9-362818C78566}"/>
                </a:ext>
              </a:extLst>
            </p:cNvPr>
            <p:cNvSpPr/>
            <p:nvPr/>
          </p:nvSpPr>
          <p:spPr>
            <a:xfrm>
              <a:off x="2542275" y="3738251"/>
              <a:ext cx="342129" cy="342129"/>
            </a:xfrm>
            <a:prstGeom prst="ellipse">
              <a:avLst/>
            </a:prstGeom>
            <a:solidFill>
              <a:srgbClr val="7030A0">
                <a:alpha val="30744"/>
              </a:srgb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0" name="Forme libre 9">
              <a:extLst>
                <a:ext uri="{FF2B5EF4-FFF2-40B4-BE49-F238E27FC236}">
                  <a16:creationId xmlns:a16="http://schemas.microsoft.com/office/drawing/2014/main" id="{0C5FA865-C0C6-837F-F294-9CC7E0125800}"/>
                </a:ext>
              </a:extLst>
            </p:cNvPr>
            <p:cNvSpPr/>
            <p:nvPr/>
          </p:nvSpPr>
          <p:spPr>
            <a:xfrm>
              <a:off x="4067624" y="4251446"/>
              <a:ext cx="3353183" cy="1368518"/>
            </a:xfrm>
            <a:custGeom>
              <a:avLst/>
              <a:gdLst>
                <a:gd name="connsiteX0" fmla="*/ 0 w 2890477"/>
                <a:gd name="connsiteY0" fmla="*/ 0 h 1368518"/>
                <a:gd name="connsiteX1" fmla="*/ 2890477 w 2890477"/>
                <a:gd name="connsiteY1" fmla="*/ 0 h 1368518"/>
                <a:gd name="connsiteX2" fmla="*/ 2890477 w 2890477"/>
                <a:gd name="connsiteY2" fmla="*/ 1368518 h 1368518"/>
                <a:gd name="connsiteX3" fmla="*/ 0 w 2890477"/>
                <a:gd name="connsiteY3" fmla="*/ 1368518 h 1368518"/>
                <a:gd name="connsiteX4" fmla="*/ 0 w 2890477"/>
                <a:gd name="connsiteY4" fmla="*/ 0 h 1368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90477" h="1368518">
                  <a:moveTo>
                    <a:pt x="0" y="0"/>
                  </a:moveTo>
                  <a:lnTo>
                    <a:pt x="2890477" y="0"/>
                  </a:lnTo>
                  <a:lnTo>
                    <a:pt x="2890477" y="1368518"/>
                  </a:lnTo>
                  <a:lnTo>
                    <a:pt x="0" y="136851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0688" tIns="170688" rIns="170688" bIns="170688" numCol="1" spcCol="1270" anchor="t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CA" sz="2800" b="1" i="0" kern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Activité 8</a:t>
              </a:r>
              <a:r>
                <a:rPr lang="fr-CA" sz="2000" b="1" i="0" kern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  </a:t>
              </a:r>
              <a:br>
                <a:rPr lang="fr-CA" sz="2000" b="1" i="0" kern="1200" dirty="0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</a:br>
              <a:r>
                <a:rPr lang="en-US" sz="2000" dirty="0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R</a:t>
              </a:r>
              <a:r>
                <a:rPr lang="en-US" sz="2000" b="0" i="0" kern="1200" dirty="0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éflexion sur </a:t>
              </a:r>
              <a:br>
                <a:rPr lang="en-US" sz="2000" b="0" i="0" kern="1200" dirty="0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</a:br>
              <a:r>
                <a:rPr lang="en-US" sz="2000" b="0" i="0" kern="1200" dirty="0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les rétroactions</a:t>
              </a:r>
              <a:endParaRPr lang="fr-ES" sz="2000" kern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6227BF1D-EE3E-48AD-DC01-6AB3A08633F5}"/>
                </a:ext>
              </a:extLst>
            </p:cNvPr>
            <p:cNvSpPr/>
            <p:nvPr/>
          </p:nvSpPr>
          <p:spPr>
            <a:xfrm>
              <a:off x="5577277" y="3738251"/>
              <a:ext cx="342129" cy="342129"/>
            </a:xfrm>
            <a:prstGeom prst="ellipse">
              <a:avLst/>
            </a:prstGeom>
            <a:solidFill>
              <a:srgbClr val="942FB0">
                <a:alpha val="47937"/>
              </a:srgb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2" name="Forme libre 11">
              <a:extLst>
                <a:ext uri="{FF2B5EF4-FFF2-40B4-BE49-F238E27FC236}">
                  <a16:creationId xmlns:a16="http://schemas.microsoft.com/office/drawing/2014/main" id="{F07BCC2C-7174-4DDF-B247-F51D0487AFB1}"/>
                </a:ext>
              </a:extLst>
            </p:cNvPr>
            <p:cNvSpPr/>
            <p:nvPr/>
          </p:nvSpPr>
          <p:spPr>
            <a:xfrm>
              <a:off x="6959273" y="2198669"/>
              <a:ext cx="3648139" cy="1368518"/>
            </a:xfrm>
            <a:custGeom>
              <a:avLst/>
              <a:gdLst>
                <a:gd name="connsiteX0" fmla="*/ 0 w 2890477"/>
                <a:gd name="connsiteY0" fmla="*/ 0 h 1368518"/>
                <a:gd name="connsiteX1" fmla="*/ 2890477 w 2890477"/>
                <a:gd name="connsiteY1" fmla="*/ 0 h 1368518"/>
                <a:gd name="connsiteX2" fmla="*/ 2890477 w 2890477"/>
                <a:gd name="connsiteY2" fmla="*/ 1368518 h 1368518"/>
                <a:gd name="connsiteX3" fmla="*/ 0 w 2890477"/>
                <a:gd name="connsiteY3" fmla="*/ 1368518 h 1368518"/>
                <a:gd name="connsiteX4" fmla="*/ 0 w 2890477"/>
                <a:gd name="connsiteY4" fmla="*/ 0 h 1368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90477" h="1368518">
                  <a:moveTo>
                    <a:pt x="0" y="0"/>
                  </a:moveTo>
                  <a:lnTo>
                    <a:pt x="2890477" y="0"/>
                  </a:lnTo>
                  <a:lnTo>
                    <a:pt x="2890477" y="1368518"/>
                  </a:lnTo>
                  <a:lnTo>
                    <a:pt x="0" y="136851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0688" tIns="170688" rIns="170688" bIns="170688" numCol="1" spcCol="1270" anchor="b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800" b="1" i="0" kern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Activité</a:t>
              </a:r>
              <a:r>
                <a:rPr lang="en-US" sz="2800" b="1" i="0" kern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 9</a:t>
              </a:r>
              <a:r>
                <a:rPr lang="en-US" sz="2000" b="1" i="0" kern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 </a:t>
              </a:r>
              <a:br>
                <a:rPr lang="en-US" sz="2000" b="1" i="0" kern="1200" dirty="0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</a:br>
              <a:r>
                <a:rPr lang="en-US" sz="2000" i="0" kern="1200" dirty="0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O</a:t>
              </a:r>
              <a:r>
                <a:rPr lang="en-US" sz="2000" dirty="0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bjectivation</a:t>
              </a:r>
              <a:endParaRPr lang="fr-ES" sz="2000" kern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764BF084-3AE7-8B3C-7340-76EAAE5735BE}"/>
                </a:ext>
              </a:extLst>
            </p:cNvPr>
            <p:cNvSpPr/>
            <p:nvPr/>
          </p:nvSpPr>
          <p:spPr>
            <a:xfrm>
              <a:off x="8612279" y="3738251"/>
              <a:ext cx="342129" cy="342129"/>
            </a:xfrm>
            <a:prstGeom prst="ellipse">
              <a:avLst/>
            </a:prstGeom>
            <a:solidFill>
              <a:srgbClr val="7C2594">
                <a:alpha val="62000"/>
              </a:srgb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40CDC92F-2A4E-D2ED-1E39-5FE55A97E1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839" y="3591815"/>
            <a:ext cx="635000" cy="635000"/>
          </a:xfrm>
          <a:prstGeom prst="rect">
            <a:avLst/>
          </a:prstGeom>
          <a:effectLst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A5E6D67-2A9F-C064-C180-7F6FF3F9DE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6716" y="3591815"/>
            <a:ext cx="635000" cy="635000"/>
          </a:xfrm>
          <a:prstGeom prst="rect">
            <a:avLst/>
          </a:prstGeom>
          <a:effectLst/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DDD9194-C65B-BDC5-43BE-062DC4FE55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7867" y="3591815"/>
            <a:ext cx="635000" cy="63500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7353198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0D7E4C73-BE7F-E6F4-CE95-56D247B6675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3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régulation des apprentissages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B8A4A537-B54F-F519-43B8-BFFC58A70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6</a:t>
            </a:fld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2B1D21-A4C2-D354-75BC-7C134B5C76D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677" y="441729"/>
            <a:ext cx="1014711" cy="99136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8A74F66-43F9-3A54-C193-EDC6682DA979}"/>
              </a:ext>
            </a:extLst>
          </p:cNvPr>
          <p:cNvSpPr txBox="1"/>
          <p:nvPr/>
        </p:nvSpPr>
        <p:spPr>
          <a:xfrm>
            <a:off x="1551388" y="838010"/>
            <a:ext cx="3826110" cy="44832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 algn="l">
              <a:lnSpc>
                <a:spcPts val="2600"/>
              </a:lnSpc>
            </a:pPr>
            <a:r>
              <a:rPr lang="fr-FR" sz="3200" b="1" dirty="0">
                <a:solidFill>
                  <a:srgbClr val="621D75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Discussion</a:t>
            </a:r>
          </a:p>
        </p:txBody>
      </p:sp>
      <p:sp>
        <p:nvSpPr>
          <p:cNvPr id="9" name="PlaceHolder 2">
            <a:extLst>
              <a:ext uri="{FF2B5EF4-FFF2-40B4-BE49-F238E27FC236}">
                <a16:creationId xmlns:a16="http://schemas.microsoft.com/office/drawing/2014/main" id="{D0946C1B-5D33-82FA-EDA6-835748B555F6}"/>
              </a:ext>
            </a:extLst>
          </p:cNvPr>
          <p:cNvSpPr txBox="1">
            <a:spLocks/>
          </p:cNvSpPr>
          <p:nvPr/>
        </p:nvSpPr>
        <p:spPr>
          <a:xfrm>
            <a:off x="1044032" y="2137017"/>
            <a:ext cx="10387383" cy="2883233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1" i="0" kern="1200" baseline="0">
                <a:solidFill>
                  <a:srgbClr val="7030A0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fr-FR" sz="3200" b="1" spc="-1">
                <a:solidFill>
                  <a:srgbClr val="0070C0"/>
                </a:solidFill>
              </a:rPr>
              <a:t>Quel est l’impact des rétroactions </a:t>
            </a:r>
            <a:br>
              <a:rPr lang="fr-FR" sz="3200" b="1" spc="-1">
                <a:solidFill>
                  <a:srgbClr val="0070C0"/>
                </a:solidFill>
              </a:rPr>
            </a:br>
            <a:r>
              <a:rPr lang="fr-FR" sz="3200" b="1" spc="-1">
                <a:solidFill>
                  <a:srgbClr val="0070C0"/>
                </a:solidFill>
              </a:rPr>
              <a:t>sur l’apprenant ?</a:t>
            </a:r>
          </a:p>
          <a:p>
            <a:pPr marL="1080000" indent="-457200">
              <a:lnSpc>
                <a:spcPct val="100000"/>
              </a:lnSpc>
              <a:spcBef>
                <a:spcPts val="2400"/>
              </a:spcBef>
              <a:buClr>
                <a:srgbClr val="FFC000"/>
              </a:buClr>
              <a:buFont typeface="+mj-lt"/>
              <a:buAutoNum type="arabicPeriod"/>
              <a:tabLst>
                <a:tab pos="0" algn="l"/>
              </a:tabLst>
            </a:pPr>
            <a:r>
              <a:rPr lang="fr-FR" sz="2400" spc="-1">
                <a:solidFill>
                  <a:schemeClr val="dk1"/>
                </a:solidFill>
              </a:rPr>
              <a:t>Sur la progression des apprentissages de l’élève ?</a:t>
            </a:r>
          </a:p>
          <a:p>
            <a:pPr marL="1080000" indent="-457200">
              <a:lnSpc>
                <a:spcPct val="100000"/>
              </a:lnSpc>
              <a:buClr>
                <a:srgbClr val="FFC000"/>
              </a:buClr>
              <a:buFont typeface="+mj-lt"/>
              <a:buAutoNum type="arabicPeriod"/>
              <a:tabLst>
                <a:tab pos="0" algn="l"/>
              </a:tabLst>
            </a:pPr>
            <a:r>
              <a:rPr lang="fr-FR" sz="2400" spc="-1">
                <a:solidFill>
                  <a:schemeClr val="dk1"/>
                </a:solidFill>
              </a:rPr>
              <a:t>Sur la motivation de l’élève ?</a:t>
            </a:r>
          </a:p>
          <a:p>
            <a:pPr marL="1080000" indent="-457200">
              <a:lnSpc>
                <a:spcPct val="100000"/>
              </a:lnSpc>
              <a:buClr>
                <a:srgbClr val="FFC000"/>
              </a:buClr>
              <a:buFont typeface="+mj-lt"/>
              <a:buAutoNum type="arabicPeriod"/>
              <a:tabLst>
                <a:tab pos="0" algn="l"/>
              </a:tabLst>
            </a:pPr>
            <a:r>
              <a:rPr lang="fr-FR" sz="2400" spc="-1">
                <a:solidFill>
                  <a:schemeClr val="dk1"/>
                </a:solidFill>
              </a:rPr>
              <a:t>Quel est le rôle des erreurs, des échecs, dans l’apprentissage ?</a:t>
            </a:r>
          </a:p>
        </p:txBody>
      </p:sp>
    </p:spTree>
    <p:extLst>
      <p:ext uri="{BB962C8B-B14F-4D97-AF65-F5344CB8AC3E}">
        <p14:creationId xmlns:p14="http://schemas.microsoft.com/office/powerpoint/2010/main" val="14448241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2B398084-B1AA-09CF-D56A-4BB94181D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A409CDD-171B-ED22-4048-22CC1000AE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3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régulation des apprentissages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CCBF7A64-FBBF-F1C4-D554-1576ED133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87" y="1554480"/>
            <a:ext cx="3737972" cy="3674225"/>
          </a:xfrm>
        </p:spPr>
        <p:txBody>
          <a:bodyPr/>
          <a:lstStyle/>
          <a:p>
            <a:r>
              <a:rPr lang="fr-FR" sz="4000">
                <a:solidFill>
                  <a:srgbClr val="FFC000"/>
                </a:solidFill>
              </a:rPr>
              <a:t>Activité 7</a:t>
            </a:r>
            <a:br>
              <a:rPr lang="fr-FR"/>
            </a:br>
            <a:r>
              <a:rPr lang="fr-FR"/>
              <a:t>L’enseignant régulateur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BF604FE5-B05C-B1BE-7094-6C82F5C36962}"/>
              </a:ext>
            </a:extLst>
          </p:cNvPr>
          <p:cNvGrpSpPr/>
          <p:nvPr/>
        </p:nvGrpSpPr>
        <p:grpSpPr>
          <a:xfrm>
            <a:off x="4927200" y="1263880"/>
            <a:ext cx="6418288" cy="4524602"/>
            <a:chOff x="4752622" y="1132854"/>
            <a:chExt cx="6418288" cy="4524602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EB79A54-C650-5952-964A-96E01345C100}"/>
                </a:ext>
              </a:extLst>
            </p:cNvPr>
            <p:cNvPicPr/>
            <p:nvPr/>
          </p:nvPicPr>
          <p:blipFill>
            <a:blip r:embed="rId2"/>
            <a:stretch/>
          </p:blipFill>
          <p:spPr>
            <a:xfrm>
              <a:off x="4752622" y="1132854"/>
              <a:ext cx="6418288" cy="4524602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7" name="ZoneTexte 9">
              <a:extLst>
                <a:ext uri="{FF2B5EF4-FFF2-40B4-BE49-F238E27FC236}">
                  <a16:creationId xmlns:a16="http://schemas.microsoft.com/office/drawing/2014/main" id="{75B2B91F-C756-7F92-7204-AF854F9BE3A8}"/>
                </a:ext>
              </a:extLst>
            </p:cNvPr>
            <p:cNvSpPr/>
            <p:nvPr/>
          </p:nvSpPr>
          <p:spPr>
            <a:xfrm>
              <a:off x="5723467" y="2186801"/>
              <a:ext cx="5072802" cy="2597719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90000" tIns="45000" rIns="90000" bIns="45000" anchor="t">
              <a:spAutoFit/>
            </a:bodyPr>
            <a:lstStyle>
              <a:lvl1pPr>
                <a:defRPr>
                  <a:latin typeface="+mn-lt"/>
                  <a:ea typeface="+mn-ea"/>
                  <a:cs typeface="+mn-cs"/>
                </a:defRPr>
              </a:lvl1pPr>
              <a:lvl2pPr>
                <a:defRPr>
                  <a:latin typeface="+mn-lt"/>
                  <a:ea typeface="+mn-ea"/>
                  <a:cs typeface="+mn-cs"/>
                </a:defRPr>
              </a:lvl2pPr>
              <a:lvl3pPr>
                <a:defRPr>
                  <a:latin typeface="+mn-lt"/>
                  <a:ea typeface="+mn-ea"/>
                  <a:cs typeface="+mn-cs"/>
                </a:defRPr>
              </a:lvl3pPr>
              <a:lvl4pPr>
                <a:defRPr>
                  <a:latin typeface="+mn-lt"/>
                  <a:ea typeface="+mn-ea"/>
                  <a:cs typeface="+mn-cs"/>
                </a:defRPr>
              </a:lvl4pPr>
              <a:lvl5pPr>
                <a:defRPr>
                  <a:latin typeface="+mn-lt"/>
                  <a:ea typeface="+mn-ea"/>
                  <a:cs typeface="+mn-cs"/>
                </a:defRPr>
              </a:lvl5pPr>
              <a:lvl6pPr>
                <a:defRPr>
                  <a:latin typeface="+mn-lt"/>
                  <a:ea typeface="+mn-ea"/>
                  <a:cs typeface="+mn-cs"/>
                </a:defRPr>
              </a:lvl6pPr>
              <a:lvl7pPr>
                <a:defRPr>
                  <a:latin typeface="+mn-lt"/>
                  <a:ea typeface="+mn-ea"/>
                  <a:cs typeface="+mn-cs"/>
                </a:defRPr>
              </a:lvl7pPr>
              <a:lvl8pPr>
                <a:defRPr>
                  <a:latin typeface="+mn-lt"/>
                  <a:ea typeface="+mn-ea"/>
                  <a:cs typeface="+mn-cs"/>
                </a:defRPr>
              </a:lvl8pPr>
              <a:lvl9pPr>
                <a:defRPr>
                  <a:latin typeface="+mn-lt"/>
                  <a:ea typeface="+mn-ea"/>
                  <a:cs typeface="+mn-cs"/>
                </a:defRPr>
              </a:lvl9pPr>
            </a:lstStyle>
            <a:p>
              <a:pPr defTabSz="914400">
                <a:lnSpc>
                  <a:spcPct val="115000"/>
                </a:lnSpc>
              </a:pPr>
              <a:r>
                <a:rPr lang="fr-FR" sz="1800" b="0" strike="noStrike" spc="-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Décrivez une activité d’apprentissage </a:t>
              </a:r>
              <a:br>
                <a:rPr lang="fr-FR" sz="1800" b="0" strike="noStrike" spc="-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</a:br>
              <a:r>
                <a:rPr lang="fr-FR" sz="1800" b="0" strike="noStrike" spc="-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et insérez-y des pistes de régulation.</a:t>
              </a:r>
            </a:p>
            <a:p>
              <a:pPr defTabSz="914400">
                <a:lnSpc>
                  <a:spcPct val="115000"/>
                </a:lnSpc>
              </a:pPr>
              <a:r>
                <a:rPr lang="fr-FR" sz="1800" b="0" strike="noStrike" spc="-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Identifiez si cette activité se déroule </a:t>
              </a:r>
              <a:br>
                <a:rPr lang="fr-FR" sz="1800" b="0" strike="noStrike" spc="-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</a:br>
              <a:r>
                <a:rPr lang="fr-FR" sz="1800" b="0" strike="noStrike" spc="-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en préparation, réalisation ou intégration </a:t>
              </a:r>
              <a:br>
                <a:rPr lang="fr-FR" sz="1800" b="0" strike="noStrike" spc="-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</a:br>
              <a:r>
                <a:rPr lang="fr-FR" sz="1800" b="0" strike="noStrike" spc="-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des apprentissages, puis si l’intervention s’adresse à un élève, à un sous-groupe </a:t>
              </a:r>
              <a:br>
                <a:rPr lang="fr-FR" sz="1800" b="0" strike="noStrike" spc="-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</a:br>
              <a:r>
                <a:rPr lang="fr-FR" sz="1800" b="0" strike="noStrike" spc="-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d’élèves ou à tous les élèves de la classe.</a:t>
              </a:r>
            </a:p>
            <a:p>
              <a:pPr defTabSz="914400">
                <a:lnSpc>
                  <a:spcPct val="100000"/>
                </a:lnSpc>
              </a:pPr>
              <a:endParaRPr lang="fr-F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6" name="PlaceHolder 1">
            <a:extLst>
              <a:ext uri="{FF2B5EF4-FFF2-40B4-BE49-F238E27FC236}">
                <a16:creationId xmlns:a16="http://schemas.microsoft.com/office/drawing/2014/main" id="{AF675557-0E0A-70E6-0C95-4AE05CC0E89E}"/>
              </a:ext>
            </a:extLst>
          </p:cNvPr>
          <p:cNvSpPr txBox="1">
            <a:spLocks/>
          </p:cNvSpPr>
          <p:nvPr/>
        </p:nvSpPr>
        <p:spPr>
          <a:xfrm>
            <a:off x="6581868" y="0"/>
            <a:ext cx="2850480" cy="1136241"/>
          </a:xfrm>
          <a:prstGeom prst="flowChartOffpageConnector">
            <a:avLst/>
          </a:prstGeom>
          <a:solidFill>
            <a:schemeClr val="accent2"/>
          </a:solidFill>
          <a:ln w="0">
            <a:noFill/>
          </a:ln>
          <a:effectLst/>
        </p:spPr>
        <p:txBody>
          <a:bodyPr vert="horz" lIns="91440" tIns="21600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baseline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>
              <a:tabLst>
                <a:tab pos="0" algn="l"/>
              </a:tabLst>
            </a:pPr>
            <a:r>
              <a:rPr lang="en-US" sz="3300" spc="-1">
                <a:solidFill>
                  <a:srgbClr val="7030A0"/>
                </a:solidFill>
              </a:rPr>
              <a:t>CHOIX 1</a:t>
            </a:r>
            <a:endParaRPr lang="fr-FR" sz="3300" b="0" spc="-1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478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0D7E4C73-BE7F-E6F4-CE95-56D247B6675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3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régulation des apprentissages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B8A4A537-B54F-F519-43B8-BFFC58A70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8</a:t>
            </a:fld>
            <a:endParaRPr lang="fr-FR" dirty="0"/>
          </a:p>
        </p:txBody>
      </p:sp>
      <p:sp>
        <p:nvSpPr>
          <p:cNvPr id="10" name="Espace réservé du contenu vertical 9">
            <a:extLst>
              <a:ext uri="{FF2B5EF4-FFF2-40B4-BE49-F238E27FC236}">
                <a16:creationId xmlns:a16="http://schemas.microsoft.com/office/drawing/2014/main" id="{B963EFD9-1D04-4BDB-D402-1C8FCAD73C4F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Activité 7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EA0AF147-C3A3-CD2D-A5E4-40281DF1FA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b="1">
                <a:solidFill>
                  <a:srgbClr val="7030A0"/>
                </a:solidFill>
              </a:rPr>
              <a:t>L’enseignant régulateur</a:t>
            </a:r>
          </a:p>
        </p:txBody>
      </p:sp>
      <p:sp>
        <p:nvSpPr>
          <p:cNvPr id="9" name="PlaceHolder 2">
            <a:extLst>
              <a:ext uri="{FF2B5EF4-FFF2-40B4-BE49-F238E27FC236}">
                <a16:creationId xmlns:a16="http://schemas.microsoft.com/office/drawing/2014/main" id="{D0946C1B-5D33-82FA-EDA6-835748B555F6}"/>
              </a:ext>
            </a:extLst>
          </p:cNvPr>
          <p:cNvSpPr txBox="1">
            <a:spLocks/>
          </p:cNvSpPr>
          <p:nvPr/>
        </p:nvSpPr>
        <p:spPr>
          <a:xfrm>
            <a:off x="1539719" y="1498600"/>
            <a:ext cx="3561834" cy="386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1" i="0" kern="1200" baseline="0">
                <a:solidFill>
                  <a:srgbClr val="7030A0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0000"/>
              </a:lnSpc>
              <a:tabLst>
                <a:tab pos="0" algn="l"/>
              </a:tabLst>
            </a:pPr>
            <a:r>
              <a:rPr lang="fr-FR" sz="2400" b="1" spc="-1">
                <a:solidFill>
                  <a:srgbClr val="0070C0"/>
                </a:solidFill>
              </a:rPr>
              <a:t>Que pensez-vous </a:t>
            </a:r>
            <a:br>
              <a:rPr lang="fr-FR" sz="2400" b="1" spc="-1">
                <a:solidFill>
                  <a:srgbClr val="0070C0"/>
                </a:solidFill>
              </a:rPr>
            </a:br>
            <a:r>
              <a:rPr lang="fr-FR" sz="2400" b="1" spc="-1">
                <a:solidFill>
                  <a:srgbClr val="0070C0"/>
                </a:solidFill>
              </a:rPr>
              <a:t>des rétroactions </a:t>
            </a:r>
            <a:br>
              <a:rPr lang="fr-FR" sz="2400" b="1" spc="-1">
                <a:solidFill>
                  <a:srgbClr val="0070C0"/>
                </a:solidFill>
              </a:rPr>
            </a:br>
            <a:r>
              <a:rPr lang="fr-FR" sz="2400" b="1" spc="-1">
                <a:solidFill>
                  <a:srgbClr val="0070C0"/>
                </a:solidFill>
              </a:rPr>
              <a:t>des enseignants ? Que diriez-vous </a:t>
            </a:r>
            <a:br>
              <a:rPr lang="fr-FR" sz="2400" b="1" spc="-1">
                <a:solidFill>
                  <a:srgbClr val="0070C0"/>
                </a:solidFill>
              </a:rPr>
            </a:br>
            <a:r>
              <a:rPr lang="fr-FR" sz="2400" b="1" spc="-1">
                <a:solidFill>
                  <a:srgbClr val="0070C0"/>
                </a:solidFill>
              </a:rPr>
              <a:t>à ces enseignants pour que leurs annotations soient plus signifiantes.</a:t>
            </a:r>
          </a:p>
        </p:txBody>
      </p:sp>
      <p:pic>
        <p:nvPicPr>
          <p:cNvPr id="7" name="image5.png">
            <a:extLst>
              <a:ext uri="{FF2B5EF4-FFF2-40B4-BE49-F238E27FC236}">
                <a16:creationId xmlns:a16="http://schemas.microsoft.com/office/drawing/2014/main" id="{D4557157-15C5-9E50-2E49-0CCB58BDF856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5229563" y="1552456"/>
            <a:ext cx="6208920" cy="4387680"/>
          </a:xfrm>
          <a:prstGeom prst="rect">
            <a:avLst/>
          </a:prstGeom>
          <a:ln w="0">
            <a:noFill/>
          </a:ln>
        </p:spPr>
      </p:pic>
      <p:sp>
        <p:nvSpPr>
          <p:cNvPr id="12" name="PlaceHolder 1">
            <a:extLst>
              <a:ext uri="{FF2B5EF4-FFF2-40B4-BE49-F238E27FC236}">
                <a16:creationId xmlns:a16="http://schemas.microsoft.com/office/drawing/2014/main" id="{03FC0660-BC04-56F5-2204-B27BED695A7A}"/>
              </a:ext>
            </a:extLst>
          </p:cNvPr>
          <p:cNvSpPr txBox="1">
            <a:spLocks/>
          </p:cNvSpPr>
          <p:nvPr/>
        </p:nvSpPr>
        <p:spPr>
          <a:xfrm>
            <a:off x="6728160" y="-2885"/>
            <a:ext cx="2850480" cy="1136241"/>
          </a:xfrm>
          <a:prstGeom prst="flowChartOffpageConnector">
            <a:avLst/>
          </a:prstGeom>
          <a:solidFill>
            <a:schemeClr val="accent2"/>
          </a:solidFill>
          <a:ln w="0">
            <a:noFill/>
          </a:ln>
          <a:effectLst/>
        </p:spPr>
        <p:txBody>
          <a:bodyPr vert="horz" lIns="91440" tIns="21600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baseline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>
              <a:tabLst>
                <a:tab pos="0" algn="l"/>
              </a:tabLst>
            </a:pPr>
            <a:r>
              <a:rPr lang="en-US" sz="3300" spc="-1">
                <a:solidFill>
                  <a:srgbClr val="7030A0"/>
                </a:solidFill>
              </a:rPr>
              <a:t>CHOIX 2</a:t>
            </a:r>
            <a:endParaRPr lang="fr-FR" sz="3300" b="0" spc="-1">
              <a:solidFill>
                <a:srgbClr val="7030A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FB3A07E-F85A-DDE2-344C-12CF1E0C989A}"/>
              </a:ext>
            </a:extLst>
          </p:cNvPr>
          <p:cNvSpPr/>
          <p:nvPr/>
        </p:nvSpPr>
        <p:spPr>
          <a:xfrm>
            <a:off x="7253760" y="1179266"/>
            <a:ext cx="1799280" cy="490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  <a:lvl6pPr>
              <a:defRPr>
                <a:latin typeface="+mn-lt"/>
                <a:ea typeface="+mn-ea"/>
                <a:cs typeface="+mn-cs"/>
              </a:defRPr>
            </a:lvl6pPr>
            <a:lvl7pPr>
              <a:defRPr>
                <a:latin typeface="+mn-lt"/>
                <a:ea typeface="+mn-ea"/>
                <a:cs typeface="+mn-cs"/>
              </a:defRPr>
            </a:lvl7pPr>
            <a:lvl8pPr>
              <a:defRPr>
                <a:latin typeface="+mn-lt"/>
                <a:ea typeface="+mn-ea"/>
                <a:cs typeface="+mn-cs"/>
              </a:defRPr>
            </a:lvl8pPr>
            <a:lvl9pPr>
              <a:defRPr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fr-FR" sz="1800" b="1" strike="noStrike" spc="-1">
                <a:solidFill>
                  <a:srgbClr val="7030A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Document 1</a:t>
            </a:r>
          </a:p>
        </p:txBody>
      </p:sp>
    </p:spTree>
    <p:extLst>
      <p:ext uri="{BB962C8B-B14F-4D97-AF65-F5344CB8AC3E}">
        <p14:creationId xmlns:p14="http://schemas.microsoft.com/office/powerpoint/2010/main" val="14452337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30935B59-8E0A-40FD-3325-2B6CA3304723}"/>
              </a:ext>
            </a:extLst>
          </p:cNvPr>
          <p:cNvPicPr/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45946" y="1589229"/>
            <a:ext cx="4438800" cy="4647049"/>
          </a:xfrm>
          <a:prstGeom prst="rect">
            <a:avLst/>
          </a:prstGeom>
          <a:ln w="0">
            <a:noFill/>
          </a:ln>
          <a:effectLst>
            <a:outerShdw blurRad="50800" dist="38100" dir="2700000" algn="tl" rotWithShape="0">
              <a:prstClr val="black">
                <a:alpha val="16351"/>
              </a:prstClr>
            </a:outerShdw>
          </a:effectLst>
        </p:spPr>
      </p:pic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0D7E4C73-BE7F-E6F4-CE95-56D247B6675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3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régulation des apprentissages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B8A4A537-B54F-F519-43B8-BFFC58A70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9</a:t>
            </a:fld>
            <a:endParaRPr lang="fr-FR" dirty="0"/>
          </a:p>
        </p:txBody>
      </p:sp>
      <p:sp>
        <p:nvSpPr>
          <p:cNvPr id="10" name="Espace réservé du contenu vertical 9">
            <a:extLst>
              <a:ext uri="{FF2B5EF4-FFF2-40B4-BE49-F238E27FC236}">
                <a16:creationId xmlns:a16="http://schemas.microsoft.com/office/drawing/2014/main" id="{B963EFD9-1D04-4BDB-D402-1C8FCAD73C4F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Activité 7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EA0AF147-C3A3-CD2D-A5E4-40281DF1FA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b="1">
                <a:solidFill>
                  <a:srgbClr val="7030A0"/>
                </a:solidFill>
              </a:rPr>
              <a:t>L’enseignant régulateur</a:t>
            </a:r>
          </a:p>
        </p:txBody>
      </p:sp>
      <p:sp>
        <p:nvSpPr>
          <p:cNvPr id="9" name="PlaceHolder 2">
            <a:extLst>
              <a:ext uri="{FF2B5EF4-FFF2-40B4-BE49-F238E27FC236}">
                <a16:creationId xmlns:a16="http://schemas.microsoft.com/office/drawing/2014/main" id="{D0946C1B-5D33-82FA-EDA6-835748B555F6}"/>
              </a:ext>
            </a:extLst>
          </p:cNvPr>
          <p:cNvSpPr txBox="1">
            <a:spLocks/>
          </p:cNvSpPr>
          <p:nvPr/>
        </p:nvSpPr>
        <p:spPr>
          <a:xfrm>
            <a:off x="1539719" y="1498600"/>
            <a:ext cx="3561834" cy="386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1" i="0" kern="1200" baseline="0">
                <a:solidFill>
                  <a:srgbClr val="7030A0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0000"/>
              </a:lnSpc>
              <a:tabLst>
                <a:tab pos="0" algn="l"/>
              </a:tabLst>
            </a:pPr>
            <a:r>
              <a:rPr lang="fr-FR" sz="2400" b="1" spc="-1">
                <a:solidFill>
                  <a:srgbClr val="0070C0"/>
                </a:solidFill>
              </a:rPr>
              <a:t>Que pensez-vous </a:t>
            </a:r>
            <a:br>
              <a:rPr lang="fr-FR" sz="2400" b="1" spc="-1">
                <a:solidFill>
                  <a:srgbClr val="0070C0"/>
                </a:solidFill>
              </a:rPr>
            </a:br>
            <a:r>
              <a:rPr lang="fr-FR" sz="2400" b="1" spc="-1">
                <a:solidFill>
                  <a:srgbClr val="0070C0"/>
                </a:solidFill>
              </a:rPr>
              <a:t>des rétroactions </a:t>
            </a:r>
            <a:br>
              <a:rPr lang="fr-FR" sz="2400" b="1" spc="-1">
                <a:solidFill>
                  <a:srgbClr val="0070C0"/>
                </a:solidFill>
              </a:rPr>
            </a:br>
            <a:r>
              <a:rPr lang="fr-FR" sz="2400" b="1" spc="-1">
                <a:solidFill>
                  <a:srgbClr val="0070C0"/>
                </a:solidFill>
              </a:rPr>
              <a:t>des enseignants ? Que diriez-vous </a:t>
            </a:r>
            <a:br>
              <a:rPr lang="fr-FR" sz="2400" b="1" spc="-1">
                <a:solidFill>
                  <a:srgbClr val="0070C0"/>
                </a:solidFill>
              </a:rPr>
            </a:br>
            <a:r>
              <a:rPr lang="fr-FR" sz="2400" b="1" spc="-1">
                <a:solidFill>
                  <a:srgbClr val="0070C0"/>
                </a:solidFill>
              </a:rPr>
              <a:t>à ces enseignants pour que leurs annotations soient plus signifiantes.</a:t>
            </a:r>
          </a:p>
        </p:txBody>
      </p:sp>
      <p:sp>
        <p:nvSpPr>
          <p:cNvPr id="6" name="PlaceHolder 1">
            <a:extLst>
              <a:ext uri="{FF2B5EF4-FFF2-40B4-BE49-F238E27FC236}">
                <a16:creationId xmlns:a16="http://schemas.microsoft.com/office/drawing/2014/main" id="{6D4B37C5-7C9F-0F82-1EC4-2EAC0A5052B1}"/>
              </a:ext>
            </a:extLst>
          </p:cNvPr>
          <p:cNvSpPr txBox="1">
            <a:spLocks/>
          </p:cNvSpPr>
          <p:nvPr/>
        </p:nvSpPr>
        <p:spPr>
          <a:xfrm>
            <a:off x="6728160" y="-2885"/>
            <a:ext cx="2850480" cy="1136241"/>
          </a:xfrm>
          <a:prstGeom prst="flowChartOffpageConnector">
            <a:avLst/>
          </a:prstGeom>
          <a:solidFill>
            <a:schemeClr val="accent2"/>
          </a:solidFill>
          <a:ln w="0">
            <a:noFill/>
          </a:ln>
          <a:effectLst/>
        </p:spPr>
        <p:txBody>
          <a:bodyPr vert="horz" lIns="91440" tIns="21600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baseline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>
              <a:tabLst>
                <a:tab pos="0" algn="l"/>
              </a:tabLst>
            </a:pPr>
            <a:r>
              <a:rPr lang="en-US" sz="3300" spc="-1">
                <a:solidFill>
                  <a:srgbClr val="7030A0"/>
                </a:solidFill>
              </a:rPr>
              <a:t>CHOIX 2</a:t>
            </a:r>
            <a:endParaRPr lang="fr-FR" sz="3300" b="0" spc="-1">
              <a:solidFill>
                <a:srgbClr val="7030A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D9A417F-0E39-DEBA-7FD6-5A60278D6115}"/>
              </a:ext>
            </a:extLst>
          </p:cNvPr>
          <p:cNvSpPr/>
          <p:nvPr/>
        </p:nvSpPr>
        <p:spPr>
          <a:xfrm>
            <a:off x="7253760" y="1179266"/>
            <a:ext cx="1799280" cy="490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  <a:lvl6pPr>
              <a:defRPr>
                <a:latin typeface="+mn-lt"/>
                <a:ea typeface="+mn-ea"/>
                <a:cs typeface="+mn-cs"/>
              </a:defRPr>
            </a:lvl6pPr>
            <a:lvl7pPr>
              <a:defRPr>
                <a:latin typeface="+mn-lt"/>
                <a:ea typeface="+mn-ea"/>
                <a:cs typeface="+mn-cs"/>
              </a:defRPr>
            </a:lvl7pPr>
            <a:lvl8pPr>
              <a:defRPr>
                <a:latin typeface="+mn-lt"/>
                <a:ea typeface="+mn-ea"/>
                <a:cs typeface="+mn-cs"/>
              </a:defRPr>
            </a:lvl8pPr>
            <a:lvl9pPr>
              <a:defRPr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fr-FR" sz="1800" b="1" strike="noStrike" spc="-1">
                <a:solidFill>
                  <a:srgbClr val="7030A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Document 2</a:t>
            </a:r>
          </a:p>
        </p:txBody>
      </p:sp>
    </p:spTree>
    <p:extLst>
      <p:ext uri="{BB962C8B-B14F-4D97-AF65-F5344CB8AC3E}">
        <p14:creationId xmlns:p14="http://schemas.microsoft.com/office/powerpoint/2010/main" val="41215533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0D7E4C73-BE7F-E6F4-CE95-56D247B6675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3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régulation des apprentissages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B8A4A537-B54F-F519-43B8-BFFC58A70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10</a:t>
            </a:fld>
            <a:endParaRPr lang="fr-FR" dirty="0"/>
          </a:p>
        </p:txBody>
      </p:sp>
      <p:sp>
        <p:nvSpPr>
          <p:cNvPr id="10" name="Espace réservé du contenu vertical 9">
            <a:extLst>
              <a:ext uri="{FF2B5EF4-FFF2-40B4-BE49-F238E27FC236}">
                <a16:creationId xmlns:a16="http://schemas.microsoft.com/office/drawing/2014/main" id="{B963EFD9-1D04-4BDB-D402-1C8FCAD73C4F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Activité 7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EA0AF147-C3A3-CD2D-A5E4-40281DF1FA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b="1">
                <a:solidFill>
                  <a:srgbClr val="7030A0"/>
                </a:solidFill>
              </a:rPr>
              <a:t>L’enseignant régulateur</a:t>
            </a:r>
          </a:p>
        </p:txBody>
      </p:sp>
      <p:sp>
        <p:nvSpPr>
          <p:cNvPr id="9" name="PlaceHolder 2">
            <a:extLst>
              <a:ext uri="{FF2B5EF4-FFF2-40B4-BE49-F238E27FC236}">
                <a16:creationId xmlns:a16="http://schemas.microsoft.com/office/drawing/2014/main" id="{D0946C1B-5D33-82FA-EDA6-835748B555F6}"/>
              </a:ext>
            </a:extLst>
          </p:cNvPr>
          <p:cNvSpPr txBox="1">
            <a:spLocks/>
          </p:cNvSpPr>
          <p:nvPr/>
        </p:nvSpPr>
        <p:spPr>
          <a:xfrm>
            <a:off x="1539719" y="1498600"/>
            <a:ext cx="3561834" cy="386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1" i="0" kern="1200" baseline="0">
                <a:solidFill>
                  <a:srgbClr val="7030A0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0000"/>
              </a:lnSpc>
              <a:tabLst>
                <a:tab pos="0" algn="l"/>
              </a:tabLst>
            </a:pPr>
            <a:r>
              <a:rPr lang="fr-FR" sz="2400" b="1" spc="-1">
                <a:solidFill>
                  <a:srgbClr val="0070C0"/>
                </a:solidFill>
              </a:rPr>
              <a:t>Que pensez-vous </a:t>
            </a:r>
            <a:br>
              <a:rPr lang="fr-FR" sz="2400" b="1" spc="-1">
                <a:solidFill>
                  <a:srgbClr val="0070C0"/>
                </a:solidFill>
              </a:rPr>
            </a:br>
            <a:r>
              <a:rPr lang="fr-FR" sz="2400" b="1" spc="-1">
                <a:solidFill>
                  <a:srgbClr val="0070C0"/>
                </a:solidFill>
              </a:rPr>
              <a:t>des rétroactions </a:t>
            </a:r>
            <a:br>
              <a:rPr lang="fr-FR" sz="2400" b="1" spc="-1">
                <a:solidFill>
                  <a:srgbClr val="0070C0"/>
                </a:solidFill>
              </a:rPr>
            </a:br>
            <a:r>
              <a:rPr lang="fr-FR" sz="2400" b="1" spc="-1">
                <a:solidFill>
                  <a:srgbClr val="0070C0"/>
                </a:solidFill>
              </a:rPr>
              <a:t>des enseignants ? Que diriez-vous </a:t>
            </a:r>
            <a:br>
              <a:rPr lang="fr-FR" sz="2400" b="1" spc="-1">
                <a:solidFill>
                  <a:srgbClr val="0070C0"/>
                </a:solidFill>
              </a:rPr>
            </a:br>
            <a:r>
              <a:rPr lang="fr-FR" sz="2400" b="1" spc="-1">
                <a:solidFill>
                  <a:srgbClr val="0070C0"/>
                </a:solidFill>
              </a:rPr>
              <a:t>à ces enseignants pour que leurs annotations soient plus signifiantes.</a:t>
            </a:r>
          </a:p>
        </p:txBody>
      </p:sp>
      <p:sp>
        <p:nvSpPr>
          <p:cNvPr id="6" name="PlaceHolder 1">
            <a:extLst>
              <a:ext uri="{FF2B5EF4-FFF2-40B4-BE49-F238E27FC236}">
                <a16:creationId xmlns:a16="http://schemas.microsoft.com/office/drawing/2014/main" id="{6D4B37C5-7C9F-0F82-1EC4-2EAC0A5052B1}"/>
              </a:ext>
            </a:extLst>
          </p:cNvPr>
          <p:cNvSpPr txBox="1">
            <a:spLocks/>
          </p:cNvSpPr>
          <p:nvPr/>
        </p:nvSpPr>
        <p:spPr>
          <a:xfrm>
            <a:off x="6728160" y="-2885"/>
            <a:ext cx="2850480" cy="1136241"/>
          </a:xfrm>
          <a:prstGeom prst="flowChartOffpageConnector">
            <a:avLst/>
          </a:prstGeom>
          <a:solidFill>
            <a:schemeClr val="accent2"/>
          </a:solidFill>
          <a:ln w="0">
            <a:noFill/>
          </a:ln>
          <a:effectLst/>
        </p:spPr>
        <p:txBody>
          <a:bodyPr vert="horz" lIns="91440" tIns="21600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baseline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>
              <a:tabLst>
                <a:tab pos="0" algn="l"/>
              </a:tabLst>
            </a:pPr>
            <a:r>
              <a:rPr lang="en-US" sz="3300" spc="-1">
                <a:solidFill>
                  <a:srgbClr val="7030A0"/>
                </a:solidFill>
              </a:rPr>
              <a:t>CHOIX 2</a:t>
            </a:r>
            <a:endParaRPr lang="fr-FR" sz="3300" b="0" spc="-1">
              <a:solidFill>
                <a:srgbClr val="7030A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D9A417F-0E39-DEBA-7FD6-5A60278D6115}"/>
              </a:ext>
            </a:extLst>
          </p:cNvPr>
          <p:cNvSpPr/>
          <p:nvPr/>
        </p:nvSpPr>
        <p:spPr>
          <a:xfrm>
            <a:off x="7253760" y="1179266"/>
            <a:ext cx="1799280" cy="490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  <a:lvl6pPr>
              <a:defRPr>
                <a:latin typeface="+mn-lt"/>
                <a:ea typeface="+mn-ea"/>
                <a:cs typeface="+mn-cs"/>
              </a:defRPr>
            </a:lvl6pPr>
            <a:lvl7pPr>
              <a:defRPr>
                <a:latin typeface="+mn-lt"/>
                <a:ea typeface="+mn-ea"/>
                <a:cs typeface="+mn-cs"/>
              </a:defRPr>
            </a:lvl7pPr>
            <a:lvl8pPr>
              <a:defRPr>
                <a:latin typeface="+mn-lt"/>
                <a:ea typeface="+mn-ea"/>
                <a:cs typeface="+mn-cs"/>
              </a:defRPr>
            </a:lvl8pPr>
            <a:lvl9pPr>
              <a:defRPr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fr-FR" sz="1800" b="1" strike="noStrike" spc="-1">
                <a:solidFill>
                  <a:srgbClr val="7030A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Document 3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76B8335-1357-82C6-6C97-BE7FDC3F8499}"/>
              </a:ext>
            </a:extLst>
          </p:cNvPr>
          <p:cNvPicPr/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22748" y="1655835"/>
            <a:ext cx="4094640" cy="4403373"/>
          </a:xfrm>
          <a:prstGeom prst="rect">
            <a:avLst/>
          </a:prstGeom>
          <a:ln w="0">
            <a:noFill/>
          </a:ln>
          <a:effectLst>
            <a:outerShdw blurRad="50800" dist="38100" dir="2700000" algn="tl" rotWithShape="0">
              <a:prstClr val="black">
                <a:alpha val="15323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676966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2B398084-B1AA-09CF-D56A-4BB94181D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11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A409CDD-171B-ED22-4048-22CC1000AE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3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régulation des apprentissages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CCBF7A64-FBBF-F1C4-D554-1576ED133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87" y="1554480"/>
            <a:ext cx="3737972" cy="3674225"/>
          </a:xfrm>
        </p:spPr>
        <p:txBody>
          <a:bodyPr/>
          <a:lstStyle/>
          <a:p>
            <a:r>
              <a:rPr lang="fr-FR" sz="4000">
                <a:solidFill>
                  <a:srgbClr val="FFC000"/>
                </a:solidFill>
              </a:rPr>
              <a:t>Activité 8</a:t>
            </a:r>
            <a:br>
              <a:rPr lang="fr-FR"/>
            </a:br>
            <a:r>
              <a:rPr lang="fr-FR"/>
              <a:t>Réflexion </a:t>
            </a:r>
            <a:br>
              <a:rPr lang="fr-FR"/>
            </a:br>
            <a:r>
              <a:rPr lang="fr-FR"/>
              <a:t>sur les rétroactions </a:t>
            </a:r>
          </a:p>
        </p:txBody>
      </p:sp>
      <p:grpSp>
        <p:nvGrpSpPr>
          <p:cNvPr id="5" name="Diagram1">
            <a:extLst>
              <a:ext uri="{FF2B5EF4-FFF2-40B4-BE49-F238E27FC236}">
                <a16:creationId xmlns:a16="http://schemas.microsoft.com/office/drawing/2014/main" id="{339B98CC-970B-7E56-3104-04877E5492F3}"/>
              </a:ext>
            </a:extLst>
          </p:cNvPr>
          <p:cNvGrpSpPr/>
          <p:nvPr/>
        </p:nvGrpSpPr>
        <p:grpSpPr>
          <a:xfrm>
            <a:off x="4836640" y="648358"/>
            <a:ext cx="6244200" cy="5587920"/>
            <a:chOff x="2499840" y="949680"/>
            <a:chExt cx="6244200" cy="558792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32C30B7-A498-3762-25E3-C81DDAC98DEC}"/>
                </a:ext>
              </a:extLst>
            </p:cNvPr>
            <p:cNvSpPr/>
            <p:nvPr/>
          </p:nvSpPr>
          <p:spPr>
            <a:xfrm>
              <a:off x="2499840" y="949680"/>
              <a:ext cx="6243840" cy="5587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fr-FR" sz="18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DD1B66EA-C103-AFE9-B1B4-8AA29594D6D6}"/>
                </a:ext>
              </a:extLst>
            </p:cNvPr>
            <p:cNvSpPr/>
            <p:nvPr/>
          </p:nvSpPr>
          <p:spPr>
            <a:xfrm>
              <a:off x="2499840" y="1857960"/>
              <a:ext cx="6244200" cy="1675800"/>
            </a:xfrm>
            <a:prstGeom prst="roundRect">
              <a:avLst>
                <a:gd name="adj" fmla="val 10000"/>
              </a:avLst>
            </a:prstGeom>
            <a:solidFill>
              <a:schemeClr val="bg1">
                <a:lumMod val="95000"/>
                <a:hueOff val="0"/>
                <a:satOff val="0"/>
                <a:lumOff val="0"/>
                <a:alphaOff val="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fr-FR" sz="18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E11E39-C371-FA22-2749-F50F26AF8F07}"/>
                </a:ext>
              </a:extLst>
            </p:cNvPr>
            <p:cNvSpPr/>
            <p:nvPr/>
          </p:nvSpPr>
          <p:spPr>
            <a:xfrm>
              <a:off x="3007080" y="2235240"/>
              <a:ext cx="921240" cy="921240"/>
            </a:xfrm>
            <a:prstGeom prst="rect">
              <a:avLst/>
            </a:prstGeom>
            <a:blipFill rotWithShape="0">
              <a:blip r:embed="rId2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a:blipFill>
            <a:ln>
              <a:noFill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fr-FR" sz="18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3781FE-1B77-0A18-9344-193381B5E9DB}"/>
                </a:ext>
              </a:extLst>
            </p:cNvPr>
            <p:cNvSpPr/>
            <p:nvPr/>
          </p:nvSpPr>
          <p:spPr>
            <a:xfrm>
              <a:off x="4436640" y="1857960"/>
              <a:ext cx="4307400" cy="16758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77480" tIns="177480" rIns="177480" bIns="177480" numCol="1" spcCol="1440" anchor="ctr">
              <a:noAutofit/>
            </a:bodyPr>
            <a:lstStyle/>
            <a:p>
              <a:pPr defTabSz="1111320">
                <a:lnSpc>
                  <a:spcPct val="90000"/>
                </a:lnSpc>
                <a:spcAft>
                  <a:spcPts val="876"/>
                </a:spcAft>
                <a:tabLst>
                  <a:tab pos="0" algn="l"/>
                </a:tabLst>
              </a:pPr>
              <a:r>
                <a:rPr lang="fr-FR" sz="2400" b="0" strike="noStrike" spc="-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Identifier la visée, la formulation et le contenu de la rétroaction. 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B7B76214-7518-B55F-06F9-059D4034274F}"/>
                </a:ext>
              </a:extLst>
            </p:cNvPr>
            <p:cNvSpPr/>
            <p:nvPr/>
          </p:nvSpPr>
          <p:spPr>
            <a:xfrm>
              <a:off x="2499840" y="3953880"/>
              <a:ext cx="6244200" cy="1675800"/>
            </a:xfrm>
            <a:prstGeom prst="roundRect">
              <a:avLst>
                <a:gd name="adj" fmla="val 10000"/>
              </a:avLst>
            </a:prstGeom>
            <a:solidFill>
              <a:schemeClr val="bg1">
                <a:lumMod val="95000"/>
                <a:hueOff val="0"/>
                <a:satOff val="0"/>
                <a:lumOff val="0"/>
                <a:alphaOff val="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fr-FR" sz="18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0FF2E5B-64A4-A56C-C8C8-2187F13881A1}"/>
                </a:ext>
              </a:extLst>
            </p:cNvPr>
            <p:cNvSpPr/>
            <p:nvPr/>
          </p:nvSpPr>
          <p:spPr>
            <a:xfrm>
              <a:off x="3007080" y="4331160"/>
              <a:ext cx="921240" cy="921240"/>
            </a:xfrm>
            <a:prstGeom prst="rect">
              <a:avLst/>
            </a:prstGeom>
            <a:blipFill rotWithShape="0">
              <a:blip r:embed="rId3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a:blipFill>
            <a:ln>
              <a:noFill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fr-FR" sz="18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18E3126-B745-C6BC-C016-FD83BF54CB35}"/>
                </a:ext>
              </a:extLst>
            </p:cNvPr>
            <p:cNvSpPr/>
            <p:nvPr/>
          </p:nvSpPr>
          <p:spPr>
            <a:xfrm>
              <a:off x="4436640" y="3953880"/>
              <a:ext cx="4307400" cy="16758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77480" tIns="177480" rIns="177480" bIns="177480" numCol="1" spcCol="1440" anchor="ctr">
              <a:noAutofit/>
            </a:bodyPr>
            <a:lstStyle/>
            <a:p>
              <a:pPr defTabSz="1111320">
                <a:lnSpc>
                  <a:spcPct val="90000"/>
                </a:lnSpc>
                <a:spcAft>
                  <a:spcPts val="876"/>
                </a:spcAft>
                <a:tabLst>
                  <a:tab pos="0" algn="l"/>
                </a:tabLst>
              </a:pPr>
              <a:r>
                <a:rPr lang="fr-FR" sz="2400" b="0" strike="noStrike" spc="-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Réfléchissez sur l’efficacité des rétroactions proposées.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579353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2B398084-B1AA-09CF-D56A-4BB94181D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12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A409CDD-171B-ED22-4048-22CC1000AE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3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régulation des apprentissages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CCBF7A64-FBBF-F1C4-D554-1576ED133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87" y="1554480"/>
            <a:ext cx="3737972" cy="3674225"/>
          </a:xfrm>
        </p:spPr>
        <p:txBody>
          <a:bodyPr/>
          <a:lstStyle/>
          <a:p>
            <a:r>
              <a:rPr lang="fr-FR" sz="4000">
                <a:solidFill>
                  <a:srgbClr val="FFC000"/>
                </a:solidFill>
              </a:rPr>
              <a:t>Activité 9</a:t>
            </a:r>
            <a:br>
              <a:rPr lang="fr-FR"/>
            </a:br>
            <a:r>
              <a:rPr lang="fr-FR"/>
              <a:t>Réflexion </a:t>
            </a:r>
            <a:br>
              <a:rPr lang="fr-FR"/>
            </a:br>
            <a:r>
              <a:rPr lang="fr-FR"/>
              <a:t>sur les rétroactions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CEF22FE-AE62-8468-0BBC-5C78B3D33A6B}"/>
              </a:ext>
            </a:extLst>
          </p:cNvPr>
          <p:cNvSpPr txBox="1"/>
          <p:nvPr/>
        </p:nvSpPr>
        <p:spPr>
          <a:xfrm>
            <a:off x="5491987" y="2399862"/>
            <a:ext cx="7118749" cy="2259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0000" indent="-270000" defTabSz="1422360">
              <a:lnSpc>
                <a:spcPct val="90000"/>
              </a:lnSpc>
              <a:spcAft>
                <a:spcPts val="2400"/>
              </a:spcAft>
              <a:buClr>
                <a:srgbClr val="FFC000"/>
              </a:buClr>
              <a:buFont typeface="Wingdings" pitchFamily="2" charset="2"/>
              <a:buChar char="§"/>
              <a:tabLst>
                <a:tab pos="0" algn="l"/>
              </a:tabLst>
            </a:pPr>
            <a:r>
              <a:rPr lang="fr-CA" sz="2800" b="0" strike="noStrike" spc="-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Retour en grand groupe</a:t>
            </a:r>
          </a:p>
          <a:p>
            <a:pPr marL="270000" indent="-270000" defTabSz="1422360">
              <a:lnSpc>
                <a:spcPct val="90000"/>
              </a:lnSpc>
              <a:spcAft>
                <a:spcPts val="2400"/>
              </a:spcAft>
              <a:buClr>
                <a:srgbClr val="FFC000"/>
              </a:buClr>
              <a:buFont typeface="Wingdings" pitchFamily="2" charset="2"/>
              <a:buChar char="§"/>
              <a:tabLst>
                <a:tab pos="0" algn="l"/>
              </a:tabLst>
            </a:pPr>
            <a:r>
              <a:rPr lang="fr-FR" sz="2800" b="0" strike="noStrike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Autoévaluation </a:t>
            </a:r>
            <a:br>
              <a:rPr lang="fr-FR" sz="2800" b="0" strike="noStrike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FR" sz="2800" b="0" strike="noStrike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 vos apprentissages</a:t>
            </a:r>
            <a:endParaRPr lang="fr-FR" sz="2800" b="0" strike="noStrike" spc="-1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270000" indent="-270000" defTabSz="1422360">
              <a:lnSpc>
                <a:spcPct val="90000"/>
              </a:lnSpc>
              <a:spcAft>
                <a:spcPts val="2400"/>
              </a:spcAft>
              <a:buClr>
                <a:srgbClr val="FFC000"/>
              </a:buClr>
              <a:buFont typeface="Wingdings" pitchFamily="2" charset="2"/>
              <a:buChar char="§"/>
              <a:tabLst>
                <a:tab pos="0" algn="l"/>
              </a:tabLst>
            </a:pPr>
            <a:r>
              <a:rPr lang="fr-FR" sz="2800" b="0" strike="noStrike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Évaluation de la formation</a:t>
            </a:r>
            <a:endParaRPr lang="fr-FR" sz="2800" b="0" strike="noStrike" spc="-1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92512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2B398084-B1AA-09CF-D56A-4BB94181D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13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A409CDD-171B-ED22-4048-22CC1000AE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3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régulation des apprentissages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CCBF7A64-FBBF-F1C4-D554-1576ED133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195" y="1554480"/>
            <a:ext cx="3398156" cy="3674225"/>
          </a:xfrm>
        </p:spPr>
        <p:txBody>
          <a:bodyPr/>
          <a:lstStyle/>
          <a:p>
            <a:r>
              <a:rPr lang="fr-FR" sz="4000">
                <a:solidFill>
                  <a:srgbClr val="FFC000"/>
                </a:solidFill>
              </a:rPr>
              <a:t>Pour conclure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8281C1B-C155-6B4D-D9E9-A78986AB4A3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42327" y="2234508"/>
            <a:ext cx="6612850" cy="2994197"/>
          </a:xfrm>
        </p:spPr>
        <p:txBody>
          <a:bodyPr>
            <a:noAutofit/>
          </a:bodyPr>
          <a:lstStyle/>
          <a:p>
            <a:pPr algn="ctr">
              <a:lnSpc>
                <a:spcPct val="110000"/>
              </a:lnSpc>
            </a:pPr>
            <a:r>
              <a:rPr lang="fr-FR" sz="2400" b="1">
                <a:solidFill>
                  <a:srgbClr val="0070C0"/>
                </a:solidFill>
              </a:rPr>
              <a:t>La régulation des apprentissages, </a:t>
            </a:r>
            <a:br>
              <a:rPr lang="fr-FR" sz="2400" b="1">
                <a:solidFill>
                  <a:srgbClr val="0070C0"/>
                </a:solidFill>
              </a:rPr>
            </a:br>
            <a:r>
              <a:rPr lang="fr-FR" sz="2400" b="1">
                <a:solidFill>
                  <a:srgbClr val="0070C0"/>
                </a:solidFill>
              </a:rPr>
              <a:t>tout comme celle des actions pédagogiques, est importante pour soutenir la réussite d’un plus grand nombre à l’aide d’un enseignement </a:t>
            </a:r>
            <a:br>
              <a:rPr lang="fr-FR" sz="2400" b="1">
                <a:solidFill>
                  <a:srgbClr val="0070C0"/>
                </a:solidFill>
              </a:rPr>
            </a:br>
            <a:r>
              <a:rPr lang="fr-FR" sz="2400" b="1">
                <a:solidFill>
                  <a:srgbClr val="0070C0"/>
                </a:solidFill>
              </a:rPr>
              <a:t>qui s’ajuste aux caractéristiques </a:t>
            </a:r>
            <a:br>
              <a:rPr lang="fr-FR" sz="2400" b="1">
                <a:solidFill>
                  <a:srgbClr val="0070C0"/>
                </a:solidFill>
              </a:rPr>
            </a:br>
            <a:r>
              <a:rPr lang="fr-FR" sz="2400" b="1">
                <a:solidFill>
                  <a:srgbClr val="0070C0"/>
                </a:solidFill>
              </a:rPr>
              <a:t>des élèves.</a:t>
            </a:r>
          </a:p>
        </p:txBody>
      </p:sp>
    </p:spTree>
    <p:extLst>
      <p:ext uri="{BB962C8B-B14F-4D97-AF65-F5344CB8AC3E}">
        <p14:creationId xmlns:p14="http://schemas.microsoft.com/office/powerpoint/2010/main" val="1157474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D5168DCD-90F1-D978-D4E8-FB201306F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14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9F6AF08-A135-84C9-1910-2DCE241AD1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3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régulation des apprentissages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372184D-6CA9-BA62-C02A-B471B52BD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Références</a:t>
            </a:r>
          </a:p>
        </p:txBody>
      </p:sp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291ADF09-3F88-F1AC-CD40-78E2DDC6A724}"/>
              </a:ext>
            </a:extLst>
          </p:cNvPr>
          <p:cNvSpPr txBox="1">
            <a:spLocks/>
          </p:cNvSpPr>
          <p:nvPr/>
        </p:nvSpPr>
        <p:spPr>
          <a:xfrm>
            <a:off x="4919671" y="1780674"/>
            <a:ext cx="6219383" cy="36742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1" i="0" kern="1200" baseline="0">
                <a:solidFill>
                  <a:srgbClr val="7030A0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lnSpc>
                <a:spcPts val="164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200" b="1" dirty="0">
                <a:solidFill>
                  <a:srgbClr val="7030A0"/>
                </a:solidFill>
              </a:rPr>
              <a:t>Brown, A. L.</a:t>
            </a:r>
            <a:r>
              <a:rPr lang="fr-FR" sz="1200" dirty="0"/>
              <a:t>, </a:t>
            </a:r>
            <a:r>
              <a:rPr lang="fr-FR" sz="1200" b="1" dirty="0">
                <a:solidFill>
                  <a:srgbClr val="7030A0"/>
                </a:solidFill>
              </a:rPr>
              <a:t>Bransford, J. D.</a:t>
            </a:r>
            <a:r>
              <a:rPr lang="fr-FR" sz="1200" dirty="0"/>
              <a:t>, </a:t>
            </a:r>
            <a:r>
              <a:rPr lang="fr-FR" sz="1200" b="1" dirty="0">
                <a:solidFill>
                  <a:srgbClr val="7030A0"/>
                </a:solidFill>
              </a:rPr>
              <a:t>Ferrara, R.</a:t>
            </a:r>
            <a:r>
              <a:rPr lang="fr-FR" sz="1200" dirty="0"/>
              <a:t> et </a:t>
            </a:r>
            <a:r>
              <a:rPr lang="fr-FR" sz="1200" b="1" dirty="0">
                <a:solidFill>
                  <a:srgbClr val="7030A0"/>
                </a:solidFill>
              </a:rPr>
              <a:t>Campione, J.</a:t>
            </a:r>
            <a:r>
              <a:rPr lang="fr-FR" sz="1200" dirty="0"/>
              <a:t> (1983). Learning, remembering and understanding. </a:t>
            </a:r>
            <a:r>
              <a:rPr lang="fr-FR" sz="1200" i="1" dirty="0"/>
              <a:t>In</a:t>
            </a:r>
            <a:r>
              <a:rPr lang="fr-FR" sz="1200" dirty="0"/>
              <a:t> J. H. Flavell et E. M. Markman (dir.), </a:t>
            </a:r>
            <a:r>
              <a:rPr lang="fr-FR" sz="1200" i="1" dirty="0"/>
              <a:t>Handbook of child psychology: Vol. 3. Cognitive development</a:t>
            </a:r>
            <a:r>
              <a:rPr lang="fr-FR" sz="1200" dirty="0"/>
              <a:t> (4</a:t>
            </a:r>
            <a:r>
              <a:rPr lang="fr-FR" sz="1200" baseline="30000" dirty="0"/>
              <a:t>e</a:t>
            </a:r>
            <a:r>
              <a:rPr lang="fr-FR" sz="1200" dirty="0"/>
              <a:t> ed., p. 77-166). New York (États-Unis), Wiley.</a:t>
            </a:r>
          </a:p>
          <a:p>
            <a:pPr marL="171450" indent="-171450">
              <a:lnSpc>
                <a:spcPts val="164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200" b="1" dirty="0">
                <a:solidFill>
                  <a:srgbClr val="7030A0"/>
                </a:solidFill>
              </a:rPr>
              <a:t>Dufour, M.</a:t>
            </a:r>
            <a:r>
              <a:rPr lang="fr-FR" sz="1200" dirty="0"/>
              <a:t> (1997). </a:t>
            </a:r>
            <a:r>
              <a:rPr lang="fr-FR" sz="1200" i="1" dirty="0"/>
              <a:t>Allégories II, Croissance et harmonie</a:t>
            </a:r>
            <a:r>
              <a:rPr lang="fr-FR" sz="1200" dirty="0"/>
              <a:t>. Chicoutimi (Canada), </a:t>
            </a:r>
            <a:br>
              <a:rPr lang="fr-FR" sz="1200" dirty="0"/>
            </a:br>
            <a:r>
              <a:rPr lang="fr-FR" sz="1200" dirty="0"/>
              <a:t>Les éditions JCL, pp. 230-232.</a:t>
            </a:r>
          </a:p>
          <a:p>
            <a:pPr marL="171450" indent="-171450">
              <a:lnSpc>
                <a:spcPts val="164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200" b="1" dirty="0">
                <a:solidFill>
                  <a:srgbClr val="7030A0"/>
                </a:solidFill>
              </a:rPr>
              <a:t>Durand, M.-J.</a:t>
            </a:r>
            <a:r>
              <a:rPr lang="fr-FR" sz="1200" dirty="0"/>
              <a:t> et </a:t>
            </a:r>
            <a:r>
              <a:rPr lang="fr-FR" sz="1200" b="1" dirty="0">
                <a:solidFill>
                  <a:srgbClr val="7030A0"/>
                </a:solidFill>
              </a:rPr>
              <a:t>Chouinard, R.</a:t>
            </a:r>
            <a:r>
              <a:rPr lang="fr-FR" sz="1200" dirty="0"/>
              <a:t> (2012), </a:t>
            </a:r>
            <a:r>
              <a:rPr lang="fr-FR" sz="1200" i="1" dirty="0"/>
              <a:t>L’évaluation des apprentissages : </a:t>
            </a:r>
            <a:br>
              <a:rPr lang="fr-FR" sz="1200" i="1" dirty="0"/>
            </a:br>
            <a:r>
              <a:rPr lang="fr-FR" sz="1200" i="1" dirty="0"/>
              <a:t>de la planification de la démarche à la communication des résultats</a:t>
            </a:r>
            <a:r>
              <a:rPr lang="fr-FR" sz="1200" dirty="0"/>
              <a:t> (2</a:t>
            </a:r>
            <a:r>
              <a:rPr lang="fr-FR" sz="1200" baseline="30000" dirty="0"/>
              <a:t>e</a:t>
            </a:r>
            <a:r>
              <a:rPr lang="fr-FR" sz="1200" dirty="0"/>
              <a:t> éd.), </a:t>
            </a:r>
            <a:br>
              <a:rPr lang="fr-FR" sz="1200" dirty="0"/>
            </a:br>
            <a:r>
              <a:rPr lang="fr-FR" sz="1200" dirty="0"/>
              <a:t>Montréal (Québec), édition MD.</a:t>
            </a:r>
          </a:p>
          <a:p>
            <a:pPr marL="171450" indent="-171450">
              <a:lnSpc>
                <a:spcPts val="164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200" b="1" dirty="0">
                <a:solidFill>
                  <a:srgbClr val="7030A0"/>
                </a:solidFill>
              </a:rPr>
              <a:t>Louis, R.</a:t>
            </a:r>
            <a:r>
              <a:rPr lang="fr-FR" sz="1200" dirty="0"/>
              <a:t> (1999). </a:t>
            </a:r>
            <a:r>
              <a:rPr lang="fr-FR" sz="1200" i="1" dirty="0"/>
              <a:t>L’évaluation des apprentissages, théorie et pratiques.</a:t>
            </a:r>
            <a:r>
              <a:rPr lang="fr-FR" sz="1200" dirty="0"/>
              <a:t> Québec, </a:t>
            </a:r>
            <a:br>
              <a:rPr lang="fr-FR" sz="1200" dirty="0"/>
            </a:br>
            <a:r>
              <a:rPr lang="fr-FR" sz="1200" dirty="0"/>
              <a:t>Études vivantes.</a:t>
            </a:r>
          </a:p>
          <a:p>
            <a:pPr marL="171450" indent="-171450">
              <a:lnSpc>
                <a:spcPts val="164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200" b="1" dirty="0">
                <a:solidFill>
                  <a:srgbClr val="7030A0"/>
                </a:solidFill>
              </a:rPr>
              <a:t>Perrenoud, P.</a:t>
            </a:r>
            <a:r>
              <a:rPr lang="fr-FR" sz="1200" dirty="0"/>
              <a:t> (1997). </a:t>
            </a:r>
            <a:r>
              <a:rPr lang="fr-FR" sz="1200" i="1" dirty="0"/>
              <a:t>Construire des compétences dès l’école</a:t>
            </a:r>
            <a:r>
              <a:rPr lang="fr-FR" sz="1200" dirty="0"/>
              <a:t>. Paris (France), </a:t>
            </a:r>
            <a:br>
              <a:rPr lang="fr-FR" sz="1200" dirty="0"/>
            </a:br>
            <a:r>
              <a:rPr lang="fr-FR" sz="1200" dirty="0"/>
              <a:t>ESF éditeur.</a:t>
            </a:r>
          </a:p>
          <a:p>
            <a:pPr marL="171450" indent="-171450">
              <a:lnSpc>
                <a:spcPts val="164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200" b="1" dirty="0">
                <a:solidFill>
                  <a:srgbClr val="7030A0"/>
                </a:solidFill>
              </a:rPr>
              <a:t>Scallon</a:t>
            </a:r>
            <a:r>
              <a:rPr lang="fr-FR" sz="1200" dirty="0"/>
              <a:t> (2000). </a:t>
            </a:r>
            <a:r>
              <a:rPr lang="fr-FR" sz="1200" i="1" dirty="0"/>
              <a:t>L’évaluation formative</a:t>
            </a:r>
            <a:r>
              <a:rPr lang="fr-FR" sz="1200" dirty="0"/>
              <a:t>. Bruxelles (Belgique), De Boeck Université.</a:t>
            </a:r>
          </a:p>
        </p:txBody>
      </p:sp>
    </p:spTree>
    <p:extLst>
      <p:ext uri="{BB962C8B-B14F-4D97-AF65-F5344CB8AC3E}">
        <p14:creationId xmlns:p14="http://schemas.microsoft.com/office/powerpoint/2010/main" val="40401556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711726-A048-F5BC-F7E2-E693254F52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3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régulation des apprentissages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2C4F6D8F-F724-DD7F-9D79-AF7A5C697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Crédits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id="{140261F1-BFCF-D2E9-4C74-7695205FF9C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21369" y="1235691"/>
            <a:ext cx="6945319" cy="4875508"/>
          </a:xfrm>
        </p:spPr>
        <p:txBody>
          <a:bodyPr lIns="0" tIns="0" rIns="0" bIns="0">
            <a:noAutofit/>
          </a:bodyPr>
          <a:lstStyle/>
          <a:p>
            <a:pPr marL="171450" indent="-171450">
              <a:spcBef>
                <a:spcPts val="1800"/>
              </a:spcBef>
              <a:spcAft>
                <a:spcPts val="6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400" b="1" dirty="0">
                <a:solidFill>
                  <a:srgbClr val="7030A0"/>
                </a:solidFill>
              </a:rPr>
              <a:t>Conceptrices principales :</a:t>
            </a:r>
          </a:p>
          <a:p>
            <a:pPr marL="351450" indent="-171450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fr-FR" sz="1400" b="1" dirty="0"/>
              <a:t>Myriam Girouard-Gagné</a:t>
            </a:r>
            <a:r>
              <a:rPr lang="fr-FR" sz="1400" dirty="0"/>
              <a:t>, doctorante en évaluation des apprentissages et conseillère pédagogique, Université de Montréal.</a:t>
            </a:r>
          </a:p>
          <a:p>
            <a:pPr marL="351450" indent="-171450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fr-FR" sz="1400" b="1" dirty="0"/>
              <a:t>Marie-Aimée Lamarche</a:t>
            </a:r>
            <a:r>
              <a:rPr lang="fr-FR" sz="1400" dirty="0"/>
              <a:t>, Ph. D. en évaluation des apprentissages, Université de Montréal.</a:t>
            </a:r>
          </a:p>
          <a:p>
            <a:pPr marL="171450" indent="-171450">
              <a:spcBef>
                <a:spcPts val="1800"/>
              </a:spcBef>
              <a:spcAft>
                <a:spcPts val="6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400" b="1" dirty="0">
                <a:solidFill>
                  <a:srgbClr val="7030A0"/>
                </a:solidFill>
              </a:rPr>
              <a:t>Inspiré des travaux de :</a:t>
            </a:r>
          </a:p>
          <a:p>
            <a:pPr marL="351450" indent="-171450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fr-FR" sz="1400" b="1" dirty="0"/>
              <a:t>Micheline Joanne Durand</a:t>
            </a:r>
            <a:r>
              <a:rPr lang="fr-FR" sz="1400" dirty="0"/>
              <a:t>, Ph. D., professeure en évaluation des apprentissages, Université de Montréal, référente conseil scientifique APPRENDRE, GTE 7.</a:t>
            </a:r>
          </a:p>
          <a:p>
            <a:pPr marL="171450" indent="-171450">
              <a:spcBef>
                <a:spcPts val="1800"/>
              </a:spcBef>
              <a:spcAft>
                <a:spcPts val="6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400" b="1" dirty="0">
                <a:solidFill>
                  <a:srgbClr val="7030A0"/>
                </a:solidFill>
              </a:rPr>
              <a:t>Sous la supervision de :</a:t>
            </a:r>
          </a:p>
          <a:p>
            <a:pPr marL="351450" indent="-171450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fr-FR" sz="1400" b="1" dirty="0"/>
              <a:t>Micheline Joanne Durand</a:t>
            </a:r>
            <a:r>
              <a:rPr lang="fr-FR" sz="1400" dirty="0"/>
              <a:t>, Ph. D., professeure en évaluation des apprentissages, Université de Montréal, référente conseil scientifique APPRENDRE, GTE 7.</a:t>
            </a:r>
          </a:p>
          <a:p>
            <a:pPr marL="351450" indent="-171450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fr-FR" sz="1400" b="1" dirty="0"/>
              <a:t>Pascal Ndinga</a:t>
            </a:r>
            <a:r>
              <a:rPr lang="fr-FR" sz="1400" dirty="0"/>
              <a:t>, Ph. D., professeur à l’Université du Québec à Montréal, coordinateur GTE 7.</a:t>
            </a:r>
            <a:endParaRPr lang="fr-FR" sz="1400" b="1" dirty="0"/>
          </a:p>
          <a:p>
            <a:pPr marL="351450" indent="-171450">
              <a:lnSpc>
                <a:spcPct val="100000"/>
              </a:lnSpc>
              <a:buClr>
                <a:srgbClr val="FFC000"/>
              </a:buClr>
              <a:buFont typeface="Arial" panose="020B0604020202020204" pitchFamily="34" charset="0"/>
              <a:buChar char="•"/>
            </a:pPr>
            <a:endParaRPr lang="fr-FR" sz="1400" b="1" dirty="0"/>
          </a:p>
        </p:txBody>
      </p:sp>
      <p:pic>
        <p:nvPicPr>
          <p:cNvPr id="5" name="Image 8">
            <a:extLst>
              <a:ext uri="{FF2B5EF4-FFF2-40B4-BE49-F238E27FC236}">
                <a16:creationId xmlns:a16="http://schemas.microsoft.com/office/drawing/2014/main" id="{60073FC1-5E50-4A28-3DF5-8A0279C2FBA9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499527" y="4359305"/>
            <a:ext cx="869400" cy="86940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145247461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APPRENDRE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A90A2F"/>
      </a:accent1>
      <a:accent2>
        <a:srgbClr val="FFD500"/>
      </a:accent2>
      <a:accent3>
        <a:srgbClr val="0198E9"/>
      </a:accent3>
      <a:accent4>
        <a:srgbClr val="7EB301"/>
      </a:accent4>
      <a:accent5>
        <a:srgbClr val="E30001"/>
      </a:accent5>
      <a:accent6>
        <a:srgbClr val="5D0073"/>
      </a:accent6>
      <a:hlink>
        <a:srgbClr val="0198E9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20778</TotalTime>
  <Words>821</Words>
  <Application>Microsoft Macintosh PowerPoint</Application>
  <PresentationFormat>Grand écran</PresentationFormat>
  <Paragraphs>99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3" baseType="lpstr">
      <vt:lpstr>Noto Sans</vt:lpstr>
      <vt:lpstr>Arial</vt:lpstr>
      <vt:lpstr>Noto Sans SemiBold</vt:lpstr>
      <vt:lpstr>Noto Sans ExtraBold</vt:lpstr>
      <vt:lpstr>Calibri</vt:lpstr>
      <vt:lpstr>Wingdings</vt:lpstr>
      <vt:lpstr>Noto Sans Medium</vt:lpstr>
      <vt:lpstr>Thème Office</vt:lpstr>
      <vt:lpstr>Présentation PowerPoint</vt:lpstr>
      <vt:lpstr>Présentation PowerPoint</vt:lpstr>
      <vt:lpstr>Intentions et objectifs</vt:lpstr>
      <vt:lpstr>Structure de la formation</vt:lpstr>
      <vt:lpstr>Activités d’intégration</vt:lpstr>
      <vt:lpstr>Présentation PowerPoint</vt:lpstr>
      <vt:lpstr>Activité 7 L’enseignant régulateur</vt:lpstr>
      <vt:lpstr>Présentation PowerPoint</vt:lpstr>
      <vt:lpstr>Présentation PowerPoint</vt:lpstr>
      <vt:lpstr>Présentation PowerPoint</vt:lpstr>
      <vt:lpstr>Activité 8 Réflexion  sur les rétroactions </vt:lpstr>
      <vt:lpstr>Activité 9 Réflexion  sur les rétroactions </vt:lpstr>
      <vt:lpstr>Pour conclure</vt:lpstr>
      <vt:lpstr>Références</vt:lpstr>
      <vt:lpstr>Crédits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Myriam Girouard-Gagné</dc:creator>
  <cp:lastModifiedBy>Sophie DOBOSZ</cp:lastModifiedBy>
  <cp:revision>190</cp:revision>
  <dcterms:created xsi:type="dcterms:W3CDTF">2022-10-03T18:36:32Z</dcterms:created>
  <dcterms:modified xsi:type="dcterms:W3CDTF">2024-09-05T10:40:30Z</dcterms:modified>
</cp:coreProperties>
</file>