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3"/>
  </p:sldMasterIdLst>
  <p:notesMasterIdLst>
    <p:notesMasterId r:id="rId26"/>
  </p:notesMasterIdLst>
  <p:handoutMasterIdLst>
    <p:handoutMasterId r:id="rId27"/>
  </p:handoutMasterIdLst>
  <p:sldIdLst>
    <p:sldId id="256" r:id="rId4"/>
    <p:sldId id="257" r:id="rId5"/>
    <p:sldId id="258" r:id="rId6"/>
    <p:sldId id="259" r:id="rId7"/>
    <p:sldId id="260" r:id="rId8"/>
    <p:sldId id="281" r:id="rId9"/>
    <p:sldId id="261" r:id="rId10"/>
    <p:sldId id="262" r:id="rId11"/>
    <p:sldId id="289" r:id="rId12"/>
    <p:sldId id="305" r:id="rId13"/>
    <p:sldId id="306" r:id="rId14"/>
    <p:sldId id="307" r:id="rId15"/>
    <p:sldId id="308" r:id="rId16"/>
    <p:sldId id="293" r:id="rId17"/>
    <p:sldId id="309" r:id="rId18"/>
    <p:sldId id="294" r:id="rId19"/>
    <p:sldId id="310" r:id="rId20"/>
    <p:sldId id="311" r:id="rId21"/>
    <p:sldId id="312" r:id="rId22"/>
    <p:sldId id="302" r:id="rId23"/>
    <p:sldId id="303" r:id="rId24"/>
    <p:sldId id="304" r:id="rId25"/>
  </p:sldIdLst>
  <p:sldSz cx="12192000" cy="6858000"/>
  <p:notesSz cx="6858000" cy="9144000"/>
  <p:embeddedFontLst>
    <p:embeddedFont>
      <p:font typeface="Noto Sans" panose="020B0502040504020204" pitchFamily="34" charset="0"/>
      <p:regular r:id="rId28"/>
      <p:bold r:id="rId29"/>
      <p:italic r:id="rId30"/>
      <p:boldItalic r:id="rId31"/>
    </p:embeddedFont>
    <p:embeddedFont>
      <p:font typeface="Noto Sans ExtraBold" panose="020B0902040504020204" pitchFamily="34" charset="0"/>
      <p:bold r:id="rId32"/>
      <p:italic r:id="rId33"/>
      <p:boldItalic r:id="rId34"/>
    </p:embeddedFont>
    <p:embeddedFont>
      <p:font typeface="Noto Sans Medium" panose="020B0602040504020204" pitchFamily="34" charset="0"/>
      <p:regular r:id="rId35"/>
      <p:italic r:id="rId36"/>
    </p:embeddedFont>
    <p:embeddedFont>
      <p:font typeface="Noto Sans SemiBold" panose="020B0702040504020204" pitchFamily="34" charset="0"/>
      <p:regular r:id="rId37"/>
      <p:bold r:id="rId38"/>
      <p:italic r:id="rId39"/>
      <p:boldItalic r:id="rId4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5891"/>
    <a:srgbClr val="643772"/>
    <a:srgbClr val="381043"/>
    <a:srgbClr val="86299F"/>
    <a:srgbClr val="6F2693"/>
    <a:srgbClr val="7C2594"/>
    <a:srgbClr val="942FB0"/>
    <a:srgbClr val="621D75"/>
    <a:srgbClr val="AA52C5"/>
    <a:srgbClr val="FFF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29" autoAdjust="0"/>
    <p:restoredTop sz="90800" autoAdjust="0"/>
  </p:normalViewPr>
  <p:slideViewPr>
    <p:cSldViewPr snapToGrid="0">
      <p:cViewPr varScale="1">
        <p:scale>
          <a:sx n="97" d="100"/>
          <a:sy n="97" d="100"/>
        </p:scale>
        <p:origin x="166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7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5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73F54C-A5D2-7BBF-AC8B-37A7C35204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18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4469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1220358" y="2766221"/>
            <a:ext cx="4536504" cy="1077218"/>
          </a:xfrm>
          <a:prstGeom prst="rect">
            <a:avLst/>
          </a:prstGeom>
          <a:noFill/>
          <a:effectLst>
            <a:outerShdw blurRad="128777" dist="40732" dir="2700000" algn="tl" rotWithShape="0">
              <a:prstClr val="black">
                <a:alpha val="50004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La régulation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des apprentissages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827587" y="1255938"/>
            <a:ext cx="392771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b="0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668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3" y="728664"/>
            <a:ext cx="9955549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FC3798-33B6-7C6D-9687-D5B70986A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86013"/>
            <a:ext cx="10801350" cy="3743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D86BC9-0932-67D7-ACE4-4CFFAE4C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113708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84E05A-579C-C0C9-1197-E7E38F383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241550"/>
            <a:ext cx="10801350" cy="3887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51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8C8740-06A0-CD4C-1592-676561B1F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22513"/>
            <a:ext cx="10801350" cy="36004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202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728663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3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962999"/>
            <a:ext cx="3826110" cy="4616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3600" b="1" i="0" dirty="0">
                <a:solidFill>
                  <a:srgbClr val="621D7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Discussion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1091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728663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52988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1326235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4064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édit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013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9318" y="0"/>
            <a:ext cx="9026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</a:t>
            </a:r>
            <a:b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d’une situation d’apprentissage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1466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  <p15:guide id="2" pos="406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74" r:id="rId3"/>
    <p:sldLayoutId id="2147483678" r:id="rId4"/>
    <p:sldLayoutId id="2147483679" r:id="rId5"/>
    <p:sldLayoutId id="2147483680" r:id="rId6"/>
    <p:sldLayoutId id="2147483673" r:id="rId7"/>
    <p:sldLayoutId id="2147483684" r:id="rId8"/>
    <p:sldLayoutId id="2147483681" r:id="rId9"/>
    <p:sldLayoutId id="2147483682" r:id="rId10"/>
    <p:sldLayoutId id="2147483683" r:id="rId11"/>
    <p:sldLayoutId id="214748368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B9CB120-0A15-7DD8-0875-A05893386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BB78910-76D7-82A4-41CD-90EA638C8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BE232B0-7966-B0D6-0403-33FB68E9E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Intentions et objectifs</a:t>
            </a:r>
            <a:endParaRPr lang="fr-FR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7580258-4C97-D791-4D6D-FA17F62AA9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171513"/>
              </p:ext>
            </p:extLst>
          </p:nvPr>
        </p:nvGraphicFramePr>
        <p:xfrm>
          <a:off x="2563328" y="2739311"/>
          <a:ext cx="7458076" cy="2446320"/>
        </p:xfrm>
        <a:graphic>
          <a:graphicData uri="http://schemas.openxmlformats.org/drawingml/2006/table">
            <a:tbl>
              <a:tblPr bandRow="1">
                <a:effectLst>
                  <a:outerShdw blurRad="76200" dir="13500000" sy="23000" kx="1200000" algn="br" rotWithShape="0">
                    <a:prstClr val="black">
                      <a:alpha val="8014"/>
                    </a:prstClr>
                  </a:outerShdw>
                </a:effectLst>
                <a:tableStyleId>{21E4AEA4-8DFA-4A89-87EB-49C32662AFE0}</a:tableStyleId>
              </a:tblPr>
              <a:tblGrid>
                <a:gridCol w="1011747">
                  <a:extLst>
                    <a:ext uri="{9D8B030D-6E8A-4147-A177-3AD203B41FA5}">
                      <a16:colId xmlns:a16="http://schemas.microsoft.com/office/drawing/2014/main" val="252977201"/>
                    </a:ext>
                  </a:extLst>
                </a:gridCol>
                <a:gridCol w="6446329">
                  <a:extLst>
                    <a:ext uri="{9D8B030D-6E8A-4147-A177-3AD203B41FA5}">
                      <a16:colId xmlns:a16="http://schemas.microsoft.com/office/drawing/2014/main" val="339669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O1</a:t>
                      </a:r>
                      <a:r>
                        <a:rPr lang="fr-CA" sz="2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&gt;</a:t>
                      </a:r>
                      <a:endParaRPr lang="fr-FR" sz="2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Définir les types de régulation et l’apport </a:t>
                      </a:r>
                      <a:b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la métacognition.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30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O2</a:t>
                      </a:r>
                      <a:r>
                        <a:rPr lang="fr-CA" sz="2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&gt;</a:t>
                      </a:r>
                      <a:endParaRPr lang="fr-FR" sz="2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Analyser les types de régulation des apprentissages </a:t>
                      </a:r>
                      <a:b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selon la visée, la formulation, le contenu </a:t>
                      </a:r>
                      <a:b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et le changement chez l’apprenant.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O3</a:t>
                      </a:r>
                      <a:r>
                        <a:rPr lang="fr-CA" sz="2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&gt;</a:t>
                      </a:r>
                      <a:endParaRPr lang="fr-FR" sz="2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Formuler une rétroaction efficace.</a:t>
                      </a:r>
                      <a:endParaRPr lang="fr-FR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49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1314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C77E02-2BD7-1B02-CF02-DEB7BC3E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3DAAB9F-7CD3-2D46-C03E-442215584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DE5600D-2BCB-0441-5423-496AA39A4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500368"/>
          </a:xfrm>
        </p:spPr>
        <p:txBody>
          <a:bodyPr/>
          <a:lstStyle/>
          <a:p>
            <a:r>
              <a:rPr lang="fr-FR" dirty="0"/>
              <a:t>Structure de la formation</a:t>
            </a:r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DB16632-6A8A-551D-9A06-D5405463CB3E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7030A0">
              <a:alpha val="50949"/>
            </a:srgbClr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Mise en situation 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niveau de complexité d’une tâche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caractéristiques </a:t>
            </a:r>
            <a:b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la SAE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2A08C85-FC30-3B64-CC62-3B9E06D19E2D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algn="ctr"/>
            <a:endParaRPr lang="fr-CA" sz="1400" b="1" kern="1200" dirty="0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régulation </a:t>
            </a:r>
            <a:b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apprentissages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29E6E5F-F239-051A-F3D1-1A1C94206C76}"/>
              </a:ext>
            </a:extLst>
          </p:cNvPr>
          <p:cNvSpPr/>
          <p:nvPr/>
        </p:nvSpPr>
        <p:spPr>
          <a:xfrm>
            <a:off x="7906328" y="2306780"/>
            <a:ext cx="3352799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Autonomie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: i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ntégration des apprentissages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L’enseignant </a:t>
            </a:r>
            <a:b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régulateur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44AF62-6F48-BA64-C0CE-AE30B5399EE3}"/>
              </a:ext>
            </a:extLst>
          </p:cNvPr>
          <p:cNvSpPr/>
          <p:nvPr/>
        </p:nvSpPr>
        <p:spPr>
          <a:xfrm>
            <a:off x="4372904" y="2306780"/>
            <a:ext cx="3352800" cy="3207327"/>
          </a:xfrm>
          <a:prstGeom prst="roundRect">
            <a:avLst/>
          </a:prstGeom>
          <a:solidFill>
            <a:srgbClr val="7030A0">
              <a:alpha val="50949"/>
            </a:srgbClr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Accompagnement : réalisation des apprentissages</a:t>
            </a:r>
          </a:p>
          <a:p>
            <a:pPr marL="360000" indent="-180000"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caractéristiques </a:t>
            </a:r>
            <a:b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d’une rétroaction</a:t>
            </a:r>
          </a:p>
          <a:p>
            <a:pPr marL="360000" indent="-180000"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rétroactions en salle </a:t>
            </a:r>
            <a:b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classe</a:t>
            </a:r>
          </a:p>
          <a:p>
            <a:pPr marL="360000" indent="-180000"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rétroactions efficaces</a:t>
            </a:r>
          </a:p>
        </p:txBody>
      </p:sp>
    </p:spTree>
    <p:extLst>
      <p:ext uri="{BB962C8B-B14F-4D97-AF65-F5344CB8AC3E}">
        <p14:creationId xmlns:p14="http://schemas.microsoft.com/office/powerpoint/2010/main" val="1301555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651A569-5553-0759-FC36-329F7257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1AC9148-4A12-8D72-2AB1-C5757086C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55E3470-944E-C395-79E3-64B59A0AA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Activités de réalisation</a:t>
            </a:r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BDD379D-BAB0-F1E1-FE0A-163C6CD8810A}"/>
              </a:ext>
            </a:extLst>
          </p:cNvPr>
          <p:cNvGrpSpPr/>
          <p:nvPr/>
        </p:nvGrpSpPr>
        <p:grpSpPr>
          <a:xfrm>
            <a:off x="734818" y="2198669"/>
            <a:ext cx="10494727" cy="3421295"/>
            <a:chOff x="734818" y="2198669"/>
            <a:chExt cx="10494727" cy="3421295"/>
          </a:xfrm>
        </p:grpSpPr>
        <p:sp>
          <p:nvSpPr>
            <p:cNvPr id="7" name="Flèche droite à entaille 6">
              <a:extLst>
                <a:ext uri="{FF2B5EF4-FFF2-40B4-BE49-F238E27FC236}">
                  <a16:creationId xmlns:a16="http://schemas.microsoft.com/office/drawing/2014/main" id="{087F7761-C99F-2FD3-C635-143A6106E16B}"/>
                </a:ext>
              </a:extLst>
            </p:cNvPr>
            <p:cNvSpPr/>
            <p:nvPr/>
          </p:nvSpPr>
          <p:spPr>
            <a:xfrm>
              <a:off x="1263722" y="3225057"/>
              <a:ext cx="9965823" cy="1368518"/>
            </a:xfrm>
            <a:prstGeom prst="notchedRightArrow">
              <a:avLst/>
            </a:prstGeom>
            <a:gradFill flip="none" rotWithShape="1">
              <a:gsLst>
                <a:gs pos="63000">
                  <a:schemeClr val="accent2"/>
                </a:gs>
                <a:gs pos="0">
                  <a:schemeClr val="accent2">
                    <a:lumMod val="49753"/>
                    <a:lumOff val="50247"/>
                  </a:schemeClr>
                </a:gs>
                <a:gs pos="100000">
                  <a:srgbClr val="FFC000"/>
                </a:gs>
              </a:gsLst>
              <a:lin ang="10800000" scaled="1"/>
              <a:tileRect/>
            </a:gradFill>
            <a:effectLst>
              <a:outerShdw blurRad="50800" dist="38100" dir="10800000" algn="r" rotWithShape="0">
                <a:prstClr val="black">
                  <a:alpha val="13856"/>
                </a:prstClr>
              </a:outerShdw>
            </a:effectLst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8A303DC8-A7E2-1A67-79EA-FFE3FC5E5D1F}"/>
                </a:ext>
              </a:extLst>
            </p:cNvPr>
            <p:cNvSpPr/>
            <p:nvPr/>
          </p:nvSpPr>
          <p:spPr>
            <a:xfrm>
              <a:off x="734818" y="2198669"/>
              <a:ext cx="3957042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4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fr-CA" sz="2000" b="1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00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</a:t>
              </a:r>
              <a:r>
                <a:rPr lang="fr-CA" sz="2000" b="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es caractéristiques </a:t>
              </a:r>
              <a:br>
                <a:rPr lang="fr-CA" sz="2000" b="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000" b="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d’une rétroaction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EBEB673-0304-2A5C-1FE9-362818C78566}"/>
                </a:ext>
              </a:extLst>
            </p:cNvPr>
            <p:cNvSpPr/>
            <p:nvPr/>
          </p:nvSpPr>
          <p:spPr>
            <a:xfrm>
              <a:off x="2542275" y="3738251"/>
              <a:ext cx="342129" cy="342129"/>
            </a:xfrm>
            <a:prstGeom prst="ellipse">
              <a:avLst/>
            </a:prstGeom>
            <a:solidFill>
              <a:srgbClr val="7030A0">
                <a:alpha val="30744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0C5FA865-C0C6-837F-F294-9CC7E0125800}"/>
                </a:ext>
              </a:extLst>
            </p:cNvPr>
            <p:cNvSpPr/>
            <p:nvPr/>
          </p:nvSpPr>
          <p:spPr>
            <a:xfrm>
              <a:off x="4067624" y="4251446"/>
              <a:ext cx="3353183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5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  <a:br>
                <a:rPr lang="fr-CA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Les rétroactions en salle de classe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227BF1D-EE3E-48AD-DC01-6AB3A08633F5}"/>
                </a:ext>
              </a:extLst>
            </p:cNvPr>
            <p:cNvSpPr/>
            <p:nvPr/>
          </p:nvSpPr>
          <p:spPr>
            <a:xfrm>
              <a:off x="5577277" y="3738251"/>
              <a:ext cx="342129" cy="342129"/>
            </a:xfrm>
            <a:prstGeom prst="ellipse">
              <a:avLst/>
            </a:prstGeom>
            <a:solidFill>
              <a:srgbClr val="942FB0">
                <a:alpha val="47937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F07BCC2C-7174-4DDF-B247-F51D0487AFB1}"/>
                </a:ext>
              </a:extLst>
            </p:cNvPr>
            <p:cNvSpPr/>
            <p:nvPr/>
          </p:nvSpPr>
          <p:spPr>
            <a:xfrm>
              <a:off x="6959273" y="2198669"/>
              <a:ext cx="3648139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i="0" kern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</a:t>
              </a:r>
              <a:r>
                <a:rPr lang="en-US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6</a:t>
              </a:r>
              <a:r>
                <a:rPr lang="en-US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en-US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</a:t>
              </a:r>
              <a: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 rétroactions </a:t>
              </a:r>
              <a:b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efficaces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64BF084-3AE7-8B3C-7340-76EAAE5735BE}"/>
                </a:ext>
              </a:extLst>
            </p:cNvPr>
            <p:cNvSpPr/>
            <p:nvPr/>
          </p:nvSpPr>
          <p:spPr>
            <a:xfrm>
              <a:off x="8612279" y="3738251"/>
              <a:ext cx="342129" cy="342129"/>
            </a:xfrm>
            <a:prstGeom prst="ellipse">
              <a:avLst/>
            </a:prstGeom>
            <a:solidFill>
              <a:srgbClr val="7C2594">
                <a:alpha val="62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40CDC92F-2A4E-D2ED-1E39-5FE55A97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39" y="3591815"/>
            <a:ext cx="635000" cy="635000"/>
          </a:xfrm>
          <a:prstGeom prst="rect">
            <a:avLst/>
          </a:prstGeom>
          <a:effectLst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5E6D67-2A9F-C064-C180-7F6FF3F9D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716" y="3591815"/>
            <a:ext cx="635000" cy="635000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DDD9194-C65B-BDC5-43BE-062DC4FE5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67" y="3591815"/>
            <a:ext cx="635000" cy="635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3531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D0946C1B-5D33-82FA-EDA6-835748B555F6}"/>
              </a:ext>
            </a:extLst>
          </p:cNvPr>
          <p:cNvSpPr txBox="1">
            <a:spLocks/>
          </p:cNvSpPr>
          <p:nvPr/>
        </p:nvSpPr>
        <p:spPr>
          <a:xfrm>
            <a:off x="838080" y="1545344"/>
            <a:ext cx="10780200" cy="565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b="1" spc="-1">
                <a:solidFill>
                  <a:srgbClr val="7030A0"/>
                </a:solidFill>
              </a:rPr>
              <a:t>L’évaluation en cours d’apprentissage et la régulation</a:t>
            </a:r>
            <a:endParaRPr lang="fr-FR" sz="2400" spc="-1">
              <a:solidFill>
                <a:srgbClr val="7030A0"/>
              </a:solidFill>
            </a:endParaRPr>
          </a:p>
        </p:txBody>
      </p:sp>
      <p:sp>
        <p:nvSpPr>
          <p:cNvPr id="6" name="PlaceHolder 2">
            <a:extLst>
              <a:ext uri="{FF2B5EF4-FFF2-40B4-BE49-F238E27FC236}">
                <a16:creationId xmlns:a16="http://schemas.microsoft.com/office/drawing/2014/main" id="{238C839E-F7D8-F007-9B3F-B6BB54A95ACD}"/>
              </a:ext>
            </a:extLst>
          </p:cNvPr>
          <p:cNvSpPr txBox="1">
            <a:spLocks/>
          </p:cNvSpPr>
          <p:nvPr/>
        </p:nvSpPr>
        <p:spPr>
          <a:xfrm>
            <a:off x="1741192" y="2796759"/>
            <a:ext cx="9423520" cy="266417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2" spcCol="36000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fr-CA" sz="2400" b="1" spc="-1">
                <a:solidFill>
                  <a:srgbClr val="7F5891"/>
                </a:solidFill>
              </a:rPr>
              <a:t>Fonctions de rétroaction</a:t>
            </a:r>
            <a:endParaRPr lang="fr-FR" sz="2400" spc="-1">
              <a:solidFill>
                <a:srgbClr val="7F5891"/>
              </a:solidFill>
            </a:endParaRPr>
          </a:p>
          <a:p>
            <a:pPr marL="360000" indent="-360000">
              <a:lnSpc>
                <a:spcPct val="11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 b="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Donne à l’élève des informations fiables.</a:t>
            </a:r>
            <a:endParaRPr lang="fr-FR" sz="2400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60000" indent="-360000">
              <a:lnSpc>
                <a:spcPct val="11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 b="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Donne des stratégies </a:t>
            </a:r>
            <a:br>
              <a:rPr lang="fr-CA" sz="2400" b="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des pistes de réflexion.</a:t>
            </a:r>
            <a:endParaRPr lang="fr-FR" sz="2400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fr-CA" sz="2400" b="1" spc="-1">
                <a:solidFill>
                  <a:srgbClr val="7F5891"/>
                </a:solidFill>
              </a:rPr>
              <a:t>Fonctions de régulation</a:t>
            </a:r>
            <a:endParaRPr lang="fr-FR" sz="2400" spc="-1">
              <a:solidFill>
                <a:srgbClr val="7F5891"/>
              </a:solidFill>
            </a:endParaRPr>
          </a:p>
          <a:p>
            <a:pPr marL="360000" indent="-360000">
              <a:lnSpc>
                <a:spcPct val="11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 spc="-1">
                <a:solidFill>
                  <a:schemeClr val="dk1"/>
                </a:solidFill>
              </a:rPr>
              <a:t>Ajustement de l’apprentissage.</a:t>
            </a:r>
            <a:endParaRPr lang="fr-FR" sz="2400" spc="-1">
              <a:solidFill>
                <a:schemeClr val="dk1"/>
              </a:solidFill>
            </a:endParaRPr>
          </a:p>
          <a:p>
            <a:pPr marL="360000" indent="-360000">
              <a:lnSpc>
                <a:spcPct val="11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 spc="-1">
                <a:solidFill>
                  <a:schemeClr val="dk1"/>
                </a:solidFill>
              </a:rPr>
              <a:t>Ajustement des actions pédagogiques.</a:t>
            </a:r>
            <a:endParaRPr lang="fr-FR" sz="2400" spc="-1">
              <a:solidFill>
                <a:schemeClr val="dk1"/>
              </a:solidFill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EC4B359-1999-80EB-C975-4050EA3C8D16}"/>
              </a:ext>
            </a:extLst>
          </p:cNvPr>
          <p:cNvCxnSpPr/>
          <p:nvPr/>
        </p:nvCxnSpPr>
        <p:spPr>
          <a:xfrm>
            <a:off x="6228180" y="2709333"/>
            <a:ext cx="0" cy="2517423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253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B398084-B1AA-09CF-D56A-4BB94181D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409CDD-171B-ED22-4048-22CC1000A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CBF7A64-FBBF-F1C4-D554-1576ED13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87" y="1554480"/>
            <a:ext cx="3737972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4</a:t>
            </a:r>
            <a:br>
              <a:rPr lang="fr-FR"/>
            </a:br>
            <a:r>
              <a:rPr lang="fr-FR"/>
              <a:t>Les caractéristiques </a:t>
            </a:r>
            <a:br>
              <a:rPr lang="fr-FR"/>
            </a:br>
            <a:r>
              <a:rPr lang="fr-FR"/>
              <a:t>de la rétroaction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8281C1B-C155-6B4D-D9E9-A78986AB4A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2638" y="1667052"/>
            <a:ext cx="6612850" cy="39560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2400"/>
              <a:t>Les travaux de Rodet (2000) et d’autres (Hattie et Timperley, 2007) ont permis </a:t>
            </a:r>
            <a:br>
              <a:rPr lang="fr-FR" sz="2400"/>
            </a:br>
            <a:r>
              <a:rPr lang="fr-FR" sz="2400"/>
              <a:t>de cerner l’efficacité </a:t>
            </a:r>
            <a:r>
              <a:rPr lang="fr-FR" sz="2400" b="1">
                <a:solidFill>
                  <a:srgbClr val="0070C0"/>
                </a:solidFill>
              </a:rPr>
              <a:t>de la rétroaction</a:t>
            </a:r>
            <a:r>
              <a:rPr lang="fr-FR" sz="2400" b="1"/>
              <a:t> </a:t>
            </a:r>
            <a:r>
              <a:rPr lang="fr-FR" sz="2400"/>
              <a:t>comme support à l’apprentissage.</a:t>
            </a:r>
          </a:p>
          <a:p>
            <a:pPr marL="270000" indent="-270000">
              <a:lnSpc>
                <a:spcPct val="11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400" b="0" strike="noStrike" spc="-1">
                <a:solidFill>
                  <a:srgbClr val="000000"/>
                </a:solidFill>
              </a:rPr>
              <a:t>Les visées</a:t>
            </a:r>
          </a:p>
          <a:p>
            <a:pPr marL="270000" indent="-270000">
              <a:lnSpc>
                <a:spcPct val="110000"/>
              </a:lnSpc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400" b="0" strike="noStrike" spc="-1">
                <a:solidFill>
                  <a:srgbClr val="000000"/>
                </a:solidFill>
              </a:rPr>
              <a:t>Les formulations</a:t>
            </a:r>
          </a:p>
          <a:p>
            <a:pPr marL="270000" indent="-270000">
              <a:lnSpc>
                <a:spcPct val="110000"/>
              </a:lnSpc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400" b="0" strike="noStrike" spc="-1">
                <a:solidFill>
                  <a:srgbClr val="000000"/>
                </a:solidFill>
              </a:rPr>
              <a:t>Les contenus</a:t>
            </a:r>
          </a:p>
          <a:p>
            <a:pPr marL="270000" indent="-270000">
              <a:lnSpc>
                <a:spcPct val="110000"/>
              </a:lnSpc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400" b="0" strike="noStrike" spc="-1">
                <a:solidFill>
                  <a:srgbClr val="000000"/>
                </a:solidFill>
              </a:rPr>
              <a:t>Les changements chez l'élève </a:t>
            </a:r>
          </a:p>
        </p:txBody>
      </p:sp>
    </p:spTree>
    <p:extLst>
      <p:ext uri="{BB962C8B-B14F-4D97-AF65-F5344CB8AC3E}">
        <p14:creationId xmlns:p14="http://schemas.microsoft.com/office/powerpoint/2010/main" val="1370478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DC77EC1-B3C6-B895-157B-5C21721214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4D124C6-5C23-6F6E-E7E7-7191C8BD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FBF93813-C041-5738-7CB4-DB0DCB956839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Activité 4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72BB63-0463-17E1-0DEF-EB5A04767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visées de la régulation</a:t>
            </a:r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C10CD1-6CB5-E71C-A7C2-ADE54332227D}"/>
              </a:ext>
            </a:extLst>
          </p:cNvPr>
          <p:cNvSpPr txBox="1"/>
          <p:nvPr/>
        </p:nvSpPr>
        <p:spPr>
          <a:xfrm>
            <a:off x="2697480" y="2789401"/>
            <a:ext cx="7962900" cy="1381247"/>
          </a:xfrm>
          <a:prstGeom prst="rect">
            <a:avLst/>
          </a:prstGeom>
          <a:noFill/>
        </p:spPr>
        <p:txBody>
          <a:bodyPr wrap="square" numCol="2">
            <a:noAutofit/>
          </a:bodyPr>
          <a:lstStyle/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Prescriptif</a:t>
            </a:r>
          </a:p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Informatif</a:t>
            </a:r>
          </a:p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Suggestif</a:t>
            </a:r>
            <a:endParaRPr lang="fr-CA" sz="3600" b="1" spc="-1">
              <a:solidFill>
                <a:srgbClr val="0070C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Explicatif</a:t>
            </a:r>
          </a:p>
        </p:txBody>
      </p:sp>
    </p:spTree>
    <p:extLst>
      <p:ext uri="{BB962C8B-B14F-4D97-AF65-F5344CB8AC3E}">
        <p14:creationId xmlns:p14="http://schemas.microsoft.com/office/powerpoint/2010/main" val="4235349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2B1D21-A4C2-D354-75BC-7C134B5C76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77" y="441729"/>
            <a:ext cx="1014711" cy="991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74F66-43F9-3A54-C193-EDC6682DA979}"/>
              </a:ext>
            </a:extLst>
          </p:cNvPr>
          <p:cNvSpPr txBox="1"/>
          <p:nvPr/>
        </p:nvSpPr>
        <p:spPr>
          <a:xfrm>
            <a:off x="1551388" y="643472"/>
            <a:ext cx="3826110" cy="7817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dirty="0">
                <a:solidFill>
                  <a:srgbClr val="621D7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collaborative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D0946C1B-5D33-82FA-EDA6-835748B555F6}"/>
              </a:ext>
            </a:extLst>
          </p:cNvPr>
          <p:cNvSpPr txBox="1">
            <a:spLocks/>
          </p:cNvSpPr>
          <p:nvPr/>
        </p:nvSpPr>
        <p:spPr>
          <a:xfrm>
            <a:off x="838080" y="2345861"/>
            <a:ext cx="10387383" cy="288323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3200" b="1" spc="-1">
                <a:solidFill>
                  <a:srgbClr val="0070C0"/>
                </a:solidFill>
              </a:rPr>
              <a:t>Quel type de visée ?</a:t>
            </a:r>
          </a:p>
          <a:p>
            <a:pPr algn="ctr">
              <a:lnSpc>
                <a:spcPct val="11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fr-FR" sz="3200" spc="-1">
                <a:solidFill>
                  <a:schemeClr val="dk1"/>
                </a:solidFill>
              </a:rPr>
              <a:t>En équipe collaborative, distinguez les différents types de visée de la régulation.</a:t>
            </a:r>
          </a:p>
        </p:txBody>
      </p:sp>
    </p:spTree>
    <p:extLst>
      <p:ext uri="{BB962C8B-B14F-4D97-AF65-F5344CB8AC3E}">
        <p14:creationId xmlns:p14="http://schemas.microsoft.com/office/powerpoint/2010/main" val="1444824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DC77EC1-B3C6-B895-157B-5C21721214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4D124C6-5C23-6F6E-E7E7-7191C8BD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FBF93813-C041-5738-7CB4-DB0DCB956839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Activité 4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72BB63-0463-17E1-0DEF-EB5A04767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contenu des régulations</a:t>
            </a:r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C10CD1-6CB5-E71C-A7C2-ADE54332227D}"/>
              </a:ext>
            </a:extLst>
          </p:cNvPr>
          <p:cNvSpPr txBox="1"/>
          <p:nvPr/>
        </p:nvSpPr>
        <p:spPr>
          <a:xfrm>
            <a:off x="1897380" y="2696466"/>
            <a:ext cx="9052560" cy="1465067"/>
          </a:xfrm>
          <a:prstGeom prst="rect">
            <a:avLst/>
          </a:prstGeom>
          <a:noFill/>
        </p:spPr>
        <p:txBody>
          <a:bodyPr wrap="square" numCol="2">
            <a:noAutofit/>
          </a:bodyPr>
          <a:lstStyle/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Cognitif</a:t>
            </a:r>
          </a:p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Métacognitif</a:t>
            </a:r>
          </a:p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Méthodologique</a:t>
            </a:r>
            <a:endParaRPr lang="fr-CA" sz="3600" b="1" spc="-1">
              <a:solidFill>
                <a:srgbClr val="0070C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Affectif</a:t>
            </a:r>
          </a:p>
        </p:txBody>
      </p:sp>
    </p:spTree>
    <p:extLst>
      <p:ext uri="{BB962C8B-B14F-4D97-AF65-F5344CB8AC3E}">
        <p14:creationId xmlns:p14="http://schemas.microsoft.com/office/powerpoint/2010/main" val="3448980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2B1D21-A4C2-D354-75BC-7C134B5C76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77" y="441729"/>
            <a:ext cx="1014711" cy="991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74F66-43F9-3A54-C193-EDC6682DA979}"/>
              </a:ext>
            </a:extLst>
          </p:cNvPr>
          <p:cNvSpPr txBox="1"/>
          <p:nvPr/>
        </p:nvSpPr>
        <p:spPr>
          <a:xfrm>
            <a:off x="1551388" y="643472"/>
            <a:ext cx="3826110" cy="7817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dirty="0">
                <a:solidFill>
                  <a:srgbClr val="621D7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collaborative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D0946C1B-5D33-82FA-EDA6-835748B555F6}"/>
              </a:ext>
            </a:extLst>
          </p:cNvPr>
          <p:cNvSpPr txBox="1">
            <a:spLocks/>
          </p:cNvSpPr>
          <p:nvPr/>
        </p:nvSpPr>
        <p:spPr>
          <a:xfrm>
            <a:off x="838080" y="2345861"/>
            <a:ext cx="10387383" cy="288323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3200" b="1" spc="-1">
                <a:solidFill>
                  <a:srgbClr val="0070C0"/>
                </a:solidFill>
              </a:rPr>
              <a:t>Quel type de contenu ?</a:t>
            </a:r>
          </a:p>
          <a:p>
            <a:pPr algn="ctr">
              <a:lnSpc>
                <a:spcPct val="11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fr-FR" sz="3200" spc="-1">
                <a:solidFill>
                  <a:schemeClr val="dk1"/>
                </a:solidFill>
              </a:rPr>
              <a:t>En équipe collaborative, distinguez les différents types de contenu de la régulation.</a:t>
            </a:r>
          </a:p>
        </p:txBody>
      </p:sp>
    </p:spTree>
    <p:extLst>
      <p:ext uri="{BB962C8B-B14F-4D97-AF65-F5344CB8AC3E}">
        <p14:creationId xmlns:p14="http://schemas.microsoft.com/office/powerpoint/2010/main" val="1554634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DC77EC1-B3C6-B895-157B-5C21721214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4D124C6-5C23-6F6E-E7E7-7191C8BD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FBF93813-C041-5738-7CB4-DB0DCB956839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Activité 4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72BB63-0463-17E1-0DEF-EB5A04767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formulations des régulations</a:t>
            </a:r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C10CD1-6CB5-E71C-A7C2-ADE54332227D}"/>
              </a:ext>
            </a:extLst>
          </p:cNvPr>
          <p:cNvSpPr txBox="1"/>
          <p:nvPr/>
        </p:nvSpPr>
        <p:spPr>
          <a:xfrm>
            <a:off x="2461260" y="2828752"/>
            <a:ext cx="7998011" cy="1302545"/>
          </a:xfrm>
          <a:prstGeom prst="rect">
            <a:avLst/>
          </a:prstGeom>
          <a:noFill/>
        </p:spPr>
        <p:txBody>
          <a:bodyPr wrap="square" numCol="2" anchor="ctr">
            <a:noAutofit/>
          </a:bodyPr>
          <a:lstStyle/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Affirmative</a:t>
            </a:r>
          </a:p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Négative</a:t>
            </a:r>
          </a:p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Constructive</a:t>
            </a:r>
            <a:endParaRPr lang="fr-CA" sz="3600" b="1" spc="-1">
              <a:solidFill>
                <a:srgbClr val="0070C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478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DC77EC1-B3C6-B895-157B-5C21721214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4D124C6-5C23-6F6E-E7E7-7191C8BD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FBF93813-C041-5738-7CB4-DB0DCB956839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Activité 4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72BB63-0463-17E1-0DEF-EB5A04767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changements chez l’apprenant</a:t>
            </a:r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C10CD1-6CB5-E71C-A7C2-ADE54332227D}"/>
              </a:ext>
            </a:extLst>
          </p:cNvPr>
          <p:cNvSpPr txBox="1"/>
          <p:nvPr/>
        </p:nvSpPr>
        <p:spPr>
          <a:xfrm>
            <a:off x="2684331" y="2393155"/>
            <a:ext cx="7458076" cy="194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Progression</a:t>
            </a:r>
          </a:p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Régression</a:t>
            </a:r>
          </a:p>
          <a:p>
            <a:pPr marL="571500" indent="-571500" defTabSz="1822320">
              <a:lnSpc>
                <a:spcPct val="90000"/>
              </a:lnSpc>
              <a:spcAft>
                <a:spcPts val="1434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FR" sz="36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Neutralité (non observable)</a:t>
            </a:r>
          </a:p>
        </p:txBody>
      </p:sp>
    </p:spTree>
    <p:extLst>
      <p:ext uri="{BB962C8B-B14F-4D97-AF65-F5344CB8AC3E}">
        <p14:creationId xmlns:p14="http://schemas.microsoft.com/office/powerpoint/2010/main" val="3031428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B398084-B1AA-09CF-D56A-4BB94181D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409CDD-171B-ED22-4048-22CC1000A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CBF7A64-FBBF-F1C4-D554-1576ED13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5" y="1554480"/>
            <a:ext cx="339815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5</a:t>
            </a:r>
            <a:br>
              <a:rPr lang="fr-FR"/>
            </a:br>
            <a:r>
              <a:rPr lang="fr-FR"/>
              <a:t>Les rétroactions en salle de classe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8281C1B-C155-6B4D-D9E9-A78986AB4A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2638" y="1835987"/>
            <a:ext cx="6612850" cy="3674225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b="1">
                <a:solidFill>
                  <a:srgbClr val="0070C0"/>
                </a:solidFill>
              </a:rPr>
              <a:t>À la suite du visionnement : </a:t>
            </a:r>
          </a:p>
          <a:p>
            <a:pPr marL="457200" indent="-457200">
              <a:lnSpc>
                <a:spcPct val="110000"/>
              </a:lnSpc>
              <a:buClr>
                <a:srgbClr val="FFC000"/>
              </a:buClr>
              <a:buFont typeface="+mj-lt"/>
              <a:buAutoNum type="arabicPeriod"/>
            </a:pPr>
            <a:r>
              <a:rPr lang="fr-FR" sz="2000"/>
              <a:t>Analysez la situation dans le but de proposer à l’enseignant des pratiques de régulation à l’oral ;  </a:t>
            </a:r>
          </a:p>
          <a:p>
            <a:pPr marL="457200" indent="-457200">
              <a:lnSpc>
                <a:spcPct val="110000"/>
              </a:lnSpc>
              <a:buClr>
                <a:srgbClr val="FFC000"/>
              </a:buClr>
              <a:buFont typeface="+mj-lt"/>
              <a:buAutoNum type="arabicPeriod"/>
            </a:pPr>
            <a:r>
              <a:rPr lang="fr-FR" sz="2000"/>
              <a:t>Identifiez des moments dans la vidéo où l’enseignant aurait pu intervenir auprès des élèves pour faire de la régulation orale ; </a:t>
            </a:r>
          </a:p>
          <a:p>
            <a:pPr marL="457200" indent="-457200">
              <a:lnSpc>
                <a:spcPct val="110000"/>
              </a:lnSpc>
              <a:buClr>
                <a:srgbClr val="FFC000"/>
              </a:buClr>
              <a:buFont typeface="+mj-lt"/>
              <a:buAutoNum type="arabicPeriod"/>
            </a:pPr>
            <a:r>
              <a:rPr lang="fr-FR" sz="2000"/>
              <a:t>Prévoyez des interventions auprès de cet enseignant.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A0959BD-4415-E236-B97C-055DFFB22F5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2321" y="441729"/>
            <a:ext cx="1014711" cy="99136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100EDD-4305-3A4D-8277-36E82D215DDA}"/>
              </a:ext>
            </a:extLst>
          </p:cNvPr>
          <p:cNvSpPr txBox="1"/>
          <p:nvPr/>
        </p:nvSpPr>
        <p:spPr>
          <a:xfrm>
            <a:off x="5367032" y="643472"/>
            <a:ext cx="3826110" cy="7817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dirty="0">
                <a:solidFill>
                  <a:srgbClr val="621D7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collaborative</a:t>
            </a:r>
          </a:p>
        </p:txBody>
      </p:sp>
    </p:spTree>
    <p:extLst>
      <p:ext uri="{BB962C8B-B14F-4D97-AF65-F5344CB8AC3E}">
        <p14:creationId xmlns:p14="http://schemas.microsoft.com/office/powerpoint/2010/main" val="2058099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B398084-B1AA-09CF-D56A-4BB94181D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409CDD-171B-ED22-4048-22CC1000A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CBF7A64-FBBF-F1C4-D554-1576ED13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5" y="1554480"/>
            <a:ext cx="339815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6</a:t>
            </a:r>
            <a:br>
              <a:rPr lang="fr-FR"/>
            </a:br>
            <a:r>
              <a:rPr lang="fr-FR"/>
              <a:t>Les rétroactions efficaces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8281C1B-C155-6B4D-D9E9-A78986AB4A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6427" y="1915260"/>
            <a:ext cx="6132586" cy="3444345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2400" b="1">
                <a:solidFill>
                  <a:srgbClr val="0070C0"/>
                </a:solidFill>
              </a:rPr>
              <a:t>La question est de savoir si certains types d’information véhiculés lors des rétroactions des enseignants incitent </a:t>
            </a:r>
            <a:br>
              <a:rPr lang="fr-FR" sz="2400" b="1">
                <a:solidFill>
                  <a:srgbClr val="0070C0"/>
                </a:solidFill>
              </a:rPr>
            </a:br>
            <a:r>
              <a:rPr lang="fr-FR" sz="2400" b="1">
                <a:solidFill>
                  <a:srgbClr val="0070C0"/>
                </a:solidFill>
              </a:rPr>
              <a:t>une meilleure autorégulation.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000"/>
              <a:t>Même si plusieurs interventions pédagogiques ont cette visée, elles demeurent souvent infructueuses (Perrenoud, 1997).</a:t>
            </a:r>
          </a:p>
        </p:txBody>
      </p:sp>
    </p:spTree>
    <p:extLst>
      <p:ext uri="{BB962C8B-B14F-4D97-AF65-F5344CB8AC3E}">
        <p14:creationId xmlns:p14="http://schemas.microsoft.com/office/powerpoint/2010/main" val="3638298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DC77EC1-B3C6-B895-157B-5C21721214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4D124C6-5C23-6F6E-E7E7-7191C8BD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FBF93813-C041-5738-7CB4-DB0DCB956839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Activité 6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72BB63-0463-17E1-0DEF-EB5A04767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rétroactions efficaces</a:t>
            </a:r>
          </a:p>
        </p:txBody>
      </p:sp>
      <p:sp>
        <p:nvSpPr>
          <p:cNvPr id="8" name="PlaceHolder 1">
            <a:extLst>
              <a:ext uri="{FF2B5EF4-FFF2-40B4-BE49-F238E27FC236}">
                <a16:creationId xmlns:a16="http://schemas.microsoft.com/office/drawing/2014/main" id="{3F323F5B-F30E-E17B-7D91-DD2E8B61EF7A}"/>
              </a:ext>
            </a:extLst>
          </p:cNvPr>
          <p:cNvSpPr txBox="1">
            <a:spLocks/>
          </p:cNvSpPr>
          <p:nvPr/>
        </p:nvSpPr>
        <p:spPr>
          <a:xfrm>
            <a:off x="1757366" y="1392715"/>
            <a:ext cx="9271878" cy="100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CA" sz="2400" b="1" spc="-1">
                <a:solidFill>
                  <a:srgbClr val="0070C0"/>
                </a:solidFill>
              </a:rPr>
              <a:t>L’étude réalisée par Bangert-Drowns </a:t>
            </a:r>
            <a:r>
              <a:rPr lang="fr-CA" sz="2400" b="1" i="1" spc="-1">
                <a:solidFill>
                  <a:srgbClr val="0070C0"/>
                </a:solidFill>
              </a:rPr>
              <a:t>et al.</a:t>
            </a:r>
            <a:r>
              <a:rPr lang="fr-CA" sz="2400" b="1" spc="-1">
                <a:solidFill>
                  <a:srgbClr val="0070C0"/>
                </a:solidFill>
              </a:rPr>
              <a:t> en 1991 consiste en une recension de recherches effectuées pendant 40 ans.</a:t>
            </a:r>
            <a:endParaRPr lang="fr-FR" sz="2400" b="1" spc="-1">
              <a:solidFill>
                <a:srgbClr val="0070C0"/>
              </a:solidFill>
            </a:endParaRP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3DE75C8A-A776-06F7-F3C9-512496E5B9DE}"/>
              </a:ext>
            </a:extLst>
          </p:cNvPr>
          <p:cNvSpPr txBox="1">
            <a:spLocks/>
          </p:cNvSpPr>
          <p:nvPr/>
        </p:nvSpPr>
        <p:spPr>
          <a:xfrm>
            <a:off x="1757366" y="2647106"/>
            <a:ext cx="10876680" cy="295751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fr-CA" sz="2400"/>
              <a:t>Cinq variables qui influencent la rétroaction sont identifiées : </a:t>
            </a:r>
            <a:endParaRPr lang="fr-FR" sz="2400"/>
          </a:p>
          <a:p>
            <a:pPr marL="552600" indent="-552600"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Les types de rétroaction ;</a:t>
            </a:r>
            <a:endParaRPr lang="fr-FR" sz="2400"/>
          </a:p>
          <a:p>
            <a:pPr marL="552600" indent="-552600"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Le moment de la rétroaction ;</a:t>
            </a:r>
            <a:endParaRPr lang="fr-FR" sz="2400"/>
          </a:p>
          <a:p>
            <a:pPr marL="552600" indent="-552600"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La valeur de la tâche ;</a:t>
            </a:r>
            <a:endParaRPr lang="fr-FR" sz="2400"/>
          </a:p>
          <a:p>
            <a:pPr marL="552600" indent="-552600"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Le type d’évaluation ou de tâche ; </a:t>
            </a:r>
            <a:endParaRPr lang="fr-FR" sz="2400"/>
          </a:p>
          <a:p>
            <a:pPr marL="552600" indent="-552600"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Le nombre d’erreurs lors de l’évaluation formative.</a:t>
            </a:r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17095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DC77EC1-B3C6-B895-157B-5C21721214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4D124C6-5C23-6F6E-E7E7-7191C8BD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FBF93813-C041-5738-7CB4-DB0DCB956839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Activité 6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72BB63-0463-17E1-0DEF-EB5A04767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rétroactions efficaces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3DE75C8A-A776-06F7-F3C9-512496E5B9DE}"/>
              </a:ext>
            </a:extLst>
          </p:cNvPr>
          <p:cNvSpPr txBox="1">
            <a:spLocks/>
          </p:cNvSpPr>
          <p:nvPr/>
        </p:nvSpPr>
        <p:spPr>
          <a:xfrm>
            <a:off x="2026307" y="1710466"/>
            <a:ext cx="8699067" cy="330835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1"/>
              </a:spcBef>
              <a:spcAft>
                <a:spcPts val="2400"/>
              </a:spcAft>
              <a:tabLst>
                <a:tab pos="0" algn="l"/>
              </a:tabLst>
            </a:pPr>
            <a:r>
              <a:rPr lang="fr-CA" sz="2400" b="1">
                <a:solidFill>
                  <a:srgbClr val="0070C0"/>
                </a:solidFill>
              </a:rPr>
              <a:t>De plus, quatre conditions favorisant une rétroaction efficace sont nommées :</a:t>
            </a:r>
            <a:r>
              <a:rPr lang="fr-CA" sz="2400"/>
              <a:t> </a:t>
            </a:r>
          </a:p>
          <a:p>
            <a:pPr marL="270000" indent="-270000">
              <a:lnSpc>
                <a:spcPct val="10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La rétroaction efficace porte sur les bons types d’erreurs.</a:t>
            </a:r>
          </a:p>
          <a:p>
            <a:pPr marL="270000" indent="-270000">
              <a:lnSpc>
                <a:spcPct val="10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Elle porte sur des erreurs mineures.</a:t>
            </a:r>
          </a:p>
          <a:p>
            <a:pPr marL="270000" indent="-270000">
              <a:lnSpc>
                <a:spcPct val="10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Un court délai entre la tâche et la rétroaction est prévu.</a:t>
            </a:r>
          </a:p>
          <a:p>
            <a:pPr marL="270000" indent="-270000">
              <a:lnSpc>
                <a:spcPct val="10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Elle est planifiée avant la tâche. </a:t>
            </a:r>
          </a:p>
          <a:p>
            <a:pPr>
              <a:spcBef>
                <a:spcPts val="2400"/>
              </a:spcBef>
              <a:buClr>
                <a:srgbClr val="FFC000"/>
              </a:buClr>
              <a:tabLst>
                <a:tab pos="0" algn="l"/>
              </a:tabLst>
            </a:pPr>
            <a:r>
              <a:rPr lang="fr-CA" sz="1200">
                <a:solidFill>
                  <a:schemeClr val="tx1">
                    <a:lumMod val="50000"/>
                    <a:lumOff val="50000"/>
                  </a:schemeClr>
                </a:solidFill>
              </a:rPr>
              <a:t>(Kulhavy dans Bangert-Drowns, 1977)</a:t>
            </a:r>
          </a:p>
        </p:txBody>
      </p:sp>
    </p:spTree>
    <p:extLst>
      <p:ext uri="{BB962C8B-B14F-4D97-AF65-F5344CB8AC3E}">
        <p14:creationId xmlns:p14="http://schemas.microsoft.com/office/powerpoint/2010/main" val="2783798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DC77EC1-B3C6-B895-157B-5C21721214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4D124C6-5C23-6F6E-E7E7-7191C8BD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FBF93813-C041-5738-7CB4-DB0DCB956839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Activité 6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72BB63-0463-17E1-0DEF-EB5A04767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rétroactions efficaces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3DE75C8A-A776-06F7-F3C9-512496E5B9DE}"/>
              </a:ext>
            </a:extLst>
          </p:cNvPr>
          <p:cNvSpPr txBox="1">
            <a:spLocks/>
          </p:cNvSpPr>
          <p:nvPr/>
        </p:nvSpPr>
        <p:spPr>
          <a:xfrm>
            <a:off x="1757366" y="2352093"/>
            <a:ext cx="9086342" cy="285117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CA" sz="1800"/>
              <a:t>Une rétroaction efficace vise à réduire l’écart entre les résultats d’apprentissage actuels et ceux souhaités. Cet écart peut être réduit </a:t>
            </a:r>
            <a:r>
              <a:rPr lang="fr-CA" sz="1800" b="1">
                <a:solidFill>
                  <a:srgbClr val="0070C0"/>
                </a:solidFill>
              </a:rPr>
              <a:t>par l’élève</a:t>
            </a:r>
            <a:r>
              <a:rPr lang="fr-CA" sz="1800" b="1"/>
              <a:t> 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1800"/>
              <a:t>en rehaussant ses efforts et son implication, en utilisant des stratégies plus efficaces.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1800"/>
              <a:t>en abandonnant le niveau de réussite souhaité pour un défi moins exigeant </a:t>
            </a:r>
            <a:br>
              <a:rPr lang="fr-CA" sz="1800"/>
            </a:br>
            <a:r>
              <a:rPr lang="fr-CA" sz="1800"/>
              <a:t>et plus familier.</a:t>
            </a: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CA" sz="1800" b="1">
                <a:solidFill>
                  <a:srgbClr val="0070C0"/>
                </a:solidFill>
              </a:rPr>
              <a:t>Par l’enseignant 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1800"/>
              <a:t>en fournissant des tâches spécifiques qui représentent un défi raisonnable </a:t>
            </a:r>
            <a:br>
              <a:rPr lang="fr-CA" sz="1800"/>
            </a:br>
            <a:r>
              <a:rPr lang="fr-CA" sz="1800"/>
              <a:t>pour l’élève.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1800"/>
              <a:t>en clarifiant le but visé, en rehaussant le degré d’engagement dans la tâche </a:t>
            </a:r>
            <a:br>
              <a:rPr lang="fr-CA" sz="1800"/>
            </a:br>
            <a:r>
              <a:rPr lang="fr-CA" sz="1800"/>
              <a:t>et en la différenciant.</a:t>
            </a:r>
          </a:p>
        </p:txBody>
      </p:sp>
      <p:sp>
        <p:nvSpPr>
          <p:cNvPr id="6" name="PlaceHolder 1">
            <a:extLst>
              <a:ext uri="{FF2B5EF4-FFF2-40B4-BE49-F238E27FC236}">
                <a16:creationId xmlns:a16="http://schemas.microsoft.com/office/drawing/2014/main" id="{CEE5ACDA-9BF0-A1B8-FE41-F672682D0335}"/>
              </a:ext>
            </a:extLst>
          </p:cNvPr>
          <p:cNvSpPr txBox="1">
            <a:spLocks/>
          </p:cNvSpPr>
          <p:nvPr/>
        </p:nvSpPr>
        <p:spPr>
          <a:xfrm>
            <a:off x="1757366" y="1154510"/>
            <a:ext cx="9271878" cy="1000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CA" sz="2400" b="1" spc="-1">
                <a:solidFill>
                  <a:srgbClr val="0070C0"/>
                </a:solidFill>
              </a:rPr>
              <a:t>Les travaux Hattie et Timperley (2007) recensent plus </a:t>
            </a:r>
            <a:br>
              <a:rPr lang="fr-CA" sz="2400" b="1" spc="-1">
                <a:solidFill>
                  <a:srgbClr val="0070C0"/>
                </a:solidFill>
              </a:rPr>
            </a:br>
            <a:r>
              <a:rPr lang="fr-CA" sz="2400" b="1" spc="-1">
                <a:solidFill>
                  <a:srgbClr val="0070C0"/>
                </a:solidFill>
              </a:rPr>
              <a:t>de 500 méta-analyses :</a:t>
            </a:r>
          </a:p>
        </p:txBody>
      </p:sp>
    </p:spTree>
    <p:extLst>
      <p:ext uri="{BB962C8B-B14F-4D97-AF65-F5344CB8AC3E}">
        <p14:creationId xmlns:p14="http://schemas.microsoft.com/office/powerpoint/2010/main" val="2029434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DC77EC1-B3C6-B895-157B-5C21721214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4D124C6-5C23-6F6E-E7E7-7191C8BD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FBF93813-C041-5738-7CB4-DB0DCB956839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Activité 6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72BB63-0463-17E1-0DEF-EB5A04767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8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rétroactions efficaces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3DE75C8A-A776-06F7-F3C9-512496E5B9DE}"/>
              </a:ext>
            </a:extLst>
          </p:cNvPr>
          <p:cNvSpPr txBox="1">
            <a:spLocks/>
          </p:cNvSpPr>
          <p:nvPr/>
        </p:nvSpPr>
        <p:spPr>
          <a:xfrm>
            <a:off x="1914862" y="1742739"/>
            <a:ext cx="9047180" cy="358145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1"/>
              </a:spcBef>
              <a:spcAft>
                <a:spcPts val="2400"/>
              </a:spcAft>
              <a:tabLst>
                <a:tab pos="0" algn="l"/>
              </a:tabLst>
            </a:pPr>
            <a:r>
              <a:rPr lang="fr-CA" sz="2400" b="1">
                <a:solidFill>
                  <a:srgbClr val="0070C0"/>
                </a:solidFill>
              </a:rPr>
              <a:t>Pour ces auteurs, la rétroaction efficace répond </a:t>
            </a:r>
            <a:br>
              <a:rPr lang="fr-CA" sz="2400" b="1">
                <a:solidFill>
                  <a:srgbClr val="0070C0"/>
                </a:solidFill>
              </a:rPr>
            </a:br>
            <a:r>
              <a:rPr lang="fr-CA" sz="2400" b="1">
                <a:solidFill>
                  <a:srgbClr val="0070C0"/>
                </a:solidFill>
              </a:rPr>
              <a:t>à trois questions :</a:t>
            </a:r>
            <a:r>
              <a:rPr lang="fr-CA" sz="2400"/>
              <a:t> </a:t>
            </a:r>
          </a:p>
          <a:p>
            <a:pPr marL="285750" indent="-285750">
              <a:lnSpc>
                <a:spcPct val="10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Où vais-je ? Quel est le but recherché ? L’intention ? (</a:t>
            </a:r>
            <a:r>
              <a:rPr lang="fr-CA" sz="2400" i="1"/>
              <a:t>feed up</a:t>
            </a:r>
            <a:r>
              <a:rPr lang="fr-CA" sz="2400"/>
              <a:t>)</a:t>
            </a:r>
          </a:p>
          <a:p>
            <a:pPr marL="285750" indent="-285750">
              <a:lnSpc>
                <a:spcPct val="10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Comment vais-je m’y rendre ? m’y prendre ? (</a:t>
            </a:r>
            <a:r>
              <a:rPr lang="fr-CA" sz="2400" i="1"/>
              <a:t>feed back</a:t>
            </a:r>
            <a:r>
              <a:rPr lang="fr-CA" sz="2400"/>
              <a:t>)</a:t>
            </a:r>
          </a:p>
          <a:p>
            <a:pPr marL="285750" indent="-285750">
              <a:lnSpc>
                <a:spcPct val="100000"/>
              </a:lnSpc>
              <a:spcBef>
                <a:spcPts val="1001"/>
              </a:spcBef>
              <a:buClr>
                <a:srgbClr val="FFC000"/>
              </a:buClr>
              <a:buFont typeface="Wingdings" pitchFamily="2" charset="2"/>
              <a:buChar char="§"/>
              <a:tabLst>
                <a:tab pos="0" algn="l"/>
              </a:tabLst>
            </a:pPr>
            <a:r>
              <a:rPr lang="fr-CA" sz="2400"/>
              <a:t>Qu’est-ce que je vais faire par la suite ? Dans quel contexte réinvestir ou transférer ce que j’ai appris ? (</a:t>
            </a:r>
            <a:r>
              <a:rPr lang="fr-CA" sz="2400" i="1"/>
              <a:t>feed foward</a:t>
            </a:r>
            <a:r>
              <a:rPr lang="fr-CA" sz="24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9919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B398084-B1AA-09CF-D56A-4BB94181D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409CDD-171B-ED22-4048-22CC1000A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CBF7A64-FBBF-F1C4-D554-1576ED13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5" y="1554480"/>
            <a:ext cx="339815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Pour conclure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8281C1B-C155-6B4D-D9E9-A78986AB4A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2638" y="2528046"/>
            <a:ext cx="6612850" cy="2994197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fr-FR" sz="2400" b="1">
                <a:solidFill>
                  <a:srgbClr val="0070C0"/>
                </a:solidFill>
              </a:rPr>
              <a:t>La régulation, ce n’est pas une façon </a:t>
            </a:r>
            <a:br>
              <a:rPr lang="fr-FR" sz="2400" b="1">
                <a:solidFill>
                  <a:srgbClr val="0070C0"/>
                </a:solidFill>
              </a:rPr>
            </a:br>
            <a:r>
              <a:rPr lang="fr-FR" sz="2400" b="1">
                <a:solidFill>
                  <a:srgbClr val="0070C0"/>
                </a:solidFill>
              </a:rPr>
              <a:t>de faire, une formule à appliquer, </a:t>
            </a:r>
            <a:br>
              <a:rPr lang="fr-FR" sz="2400" b="1">
                <a:solidFill>
                  <a:srgbClr val="0070C0"/>
                </a:solidFill>
              </a:rPr>
            </a:br>
            <a:r>
              <a:rPr lang="fr-FR" sz="2400" b="1">
                <a:solidFill>
                  <a:srgbClr val="0070C0"/>
                </a:solidFill>
              </a:rPr>
              <a:t>mais bien le choix de façons de faire </a:t>
            </a:r>
            <a:br>
              <a:rPr lang="fr-FR" sz="2400" b="1">
                <a:solidFill>
                  <a:srgbClr val="0070C0"/>
                </a:solidFill>
              </a:rPr>
            </a:br>
            <a:r>
              <a:rPr lang="fr-FR" sz="2400" b="1">
                <a:solidFill>
                  <a:srgbClr val="0070C0"/>
                </a:solidFill>
              </a:rPr>
              <a:t>en fonction du contexte d’apprentissage.</a:t>
            </a:r>
          </a:p>
        </p:txBody>
      </p:sp>
    </p:spTree>
    <p:extLst>
      <p:ext uri="{BB962C8B-B14F-4D97-AF65-F5344CB8AC3E}">
        <p14:creationId xmlns:p14="http://schemas.microsoft.com/office/powerpoint/2010/main" val="115747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168DCD-90F1-D978-D4E8-FB201306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9F6AF08-A135-84C9-1910-2DCE241AD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72184D-6CA9-BA62-C02A-B471B52B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291ADF09-3F88-F1AC-CD40-78E2DDC6A724}"/>
              </a:ext>
            </a:extLst>
          </p:cNvPr>
          <p:cNvSpPr txBox="1">
            <a:spLocks/>
          </p:cNvSpPr>
          <p:nvPr/>
        </p:nvSpPr>
        <p:spPr>
          <a:xfrm>
            <a:off x="4919671" y="1780674"/>
            <a:ext cx="6219383" cy="36742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Bangert-Drowns, R. L.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Kulik, C.-C.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Kulik, J. A.</a:t>
            </a:r>
            <a:r>
              <a:rPr lang="fr-FR" sz="1200" dirty="0"/>
              <a:t> et </a:t>
            </a:r>
            <a:r>
              <a:rPr lang="fr-FR" sz="1200" b="1" dirty="0">
                <a:solidFill>
                  <a:srgbClr val="7030A0"/>
                </a:solidFill>
              </a:rPr>
              <a:t>Morgan, M.</a:t>
            </a:r>
            <a:r>
              <a:rPr lang="fr-FR" sz="1200" dirty="0"/>
              <a:t> (1991). The instructional effect of feedback in test-like events. </a:t>
            </a:r>
            <a:r>
              <a:rPr lang="fr-FR" sz="1200" i="1" dirty="0"/>
              <a:t>Review of Educational Research</a:t>
            </a:r>
            <a:r>
              <a:rPr lang="fr-FR" sz="1200" dirty="0"/>
              <a:t>, </a:t>
            </a:r>
            <a:r>
              <a:rPr lang="fr-FR" sz="1200" i="1" dirty="0"/>
              <a:t>61</a:t>
            </a:r>
            <a:r>
              <a:rPr lang="fr-FR" sz="1200" dirty="0"/>
              <a:t>(2), 213-238.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Durand, M.-J.</a:t>
            </a:r>
            <a:r>
              <a:rPr lang="fr-FR" sz="1200" dirty="0"/>
              <a:t> et </a:t>
            </a:r>
            <a:r>
              <a:rPr lang="fr-FR" sz="1200" b="1" dirty="0">
                <a:solidFill>
                  <a:srgbClr val="7030A0"/>
                </a:solidFill>
              </a:rPr>
              <a:t>Chouinard, R.</a:t>
            </a:r>
            <a:r>
              <a:rPr lang="fr-FR" sz="1200" dirty="0"/>
              <a:t> (2012), </a:t>
            </a:r>
            <a:r>
              <a:rPr lang="fr-FR" sz="1200" i="1" dirty="0"/>
              <a:t>L’évaluation des apprentissages : de la planification de la démarche à la communication des résultats</a:t>
            </a:r>
            <a:r>
              <a:rPr lang="fr-FR" sz="1200" dirty="0"/>
              <a:t> (2</a:t>
            </a:r>
            <a:r>
              <a:rPr lang="fr-FR" sz="1200" baseline="30000" dirty="0"/>
              <a:t>e</a:t>
            </a:r>
            <a:r>
              <a:rPr lang="fr-FR" sz="1200" dirty="0"/>
              <a:t> éd.), Montréal (Québec), édition MD.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Hattie, J.</a:t>
            </a:r>
            <a:r>
              <a:rPr lang="fr-FR" sz="1200" dirty="0"/>
              <a:t> et </a:t>
            </a:r>
            <a:r>
              <a:rPr lang="fr-FR" sz="1200" b="1" dirty="0">
                <a:solidFill>
                  <a:srgbClr val="7030A0"/>
                </a:solidFill>
              </a:rPr>
              <a:t>Timperley, H.</a:t>
            </a:r>
            <a:r>
              <a:rPr lang="fr-FR" sz="1200" dirty="0"/>
              <a:t> (2007). The Power of Feedback. </a:t>
            </a:r>
            <a:r>
              <a:rPr lang="fr-FR" sz="1200" i="1" dirty="0"/>
              <a:t>Review of Educational Research, 77</a:t>
            </a:r>
            <a:r>
              <a:rPr lang="fr-FR" sz="1200" dirty="0"/>
              <a:t>(1), 81-112.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Perrenoud, P.</a:t>
            </a:r>
            <a:r>
              <a:rPr lang="fr-FR" sz="1200" dirty="0"/>
              <a:t> (1997). </a:t>
            </a:r>
            <a:r>
              <a:rPr lang="fr-FR" sz="1200" i="1" dirty="0"/>
              <a:t>Construire des compétences dès l’école</a:t>
            </a:r>
            <a:r>
              <a:rPr lang="fr-FR" sz="1200" dirty="0"/>
              <a:t>. Paris (France), ESF éditeur.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Rodet, J.</a:t>
            </a:r>
            <a:r>
              <a:rPr lang="fr-FR" sz="1200" dirty="0"/>
              <a:t> (2000). La rétroaction, support d’apprentissage ?. </a:t>
            </a:r>
            <a:r>
              <a:rPr lang="fr-FR" sz="1200" i="1" dirty="0"/>
              <a:t>Distances, 4</a:t>
            </a:r>
            <a:r>
              <a:rPr lang="fr-FR" sz="1200" dirty="0"/>
              <a:t>(4), 45-74.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Robert</a:t>
            </a:r>
            <a:r>
              <a:rPr lang="fr-FR" sz="1200" dirty="0"/>
              <a:t> </a:t>
            </a:r>
            <a:r>
              <a:rPr lang="fr-FR" sz="1200" i="1" dirty="0"/>
              <a:t>et al.</a:t>
            </a:r>
            <a:r>
              <a:rPr lang="fr-FR" sz="1200" dirty="0"/>
              <a:t> 1991.</a:t>
            </a:r>
          </a:p>
        </p:txBody>
      </p:sp>
    </p:spTree>
    <p:extLst>
      <p:ext uri="{BB962C8B-B14F-4D97-AF65-F5344CB8AC3E}">
        <p14:creationId xmlns:p14="http://schemas.microsoft.com/office/powerpoint/2010/main" val="4040155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711726-A048-F5BC-F7E2-E693254F5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3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régulation des apprentissages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C4F6D8F-F724-DD7F-9D79-AF7A5C69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140261F1-BFCF-D2E9-4C74-7695205FF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1369" y="1235691"/>
            <a:ext cx="6945319" cy="4875508"/>
          </a:xfrm>
        </p:spPr>
        <p:txBody>
          <a:bodyPr lIns="0" tIns="0" rIns="0" bIns="0">
            <a:noAutofit/>
          </a:bodyPr>
          <a:lstStyle/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Conceptrices principales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Myriam Girouard-Gagné</a:t>
            </a:r>
            <a:r>
              <a:rPr lang="fr-FR" sz="1400" dirty="0"/>
              <a:t>, doctorante en évaluation des apprentissages et conseillère pédagogique, Université de Montréal.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Marie-Aimée Lamarche</a:t>
            </a:r>
            <a:r>
              <a:rPr lang="fr-FR" sz="1400" dirty="0"/>
              <a:t>, Ph. D. en évaluation des apprentissages, Université de Montréal.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Inspiré des travaux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Sous la supervision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Pascal Ndinga</a:t>
            </a:r>
            <a:r>
              <a:rPr lang="fr-FR" sz="1400" dirty="0"/>
              <a:t>, Ph. D., professeur à l’Université du Québec à Montréal, coordinateur GTE 7.</a:t>
            </a: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60073FC1-5E50-4A28-3DF5-8A0279C2FBA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499527" y="4359305"/>
            <a:ext cx="869400" cy="8694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4524746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0F4C0CA8E5E44FB554DE02B5E095D0" ma:contentTypeVersion="16" ma:contentTypeDescription="Crée un document." ma:contentTypeScope="" ma:versionID="d1345eb37dd9944dc104ae0d0403238c">
  <xsd:schema xmlns:xsd="http://www.w3.org/2001/XMLSchema" xmlns:xs="http://www.w3.org/2001/XMLSchema" xmlns:p="http://schemas.microsoft.com/office/2006/metadata/properties" xmlns:ns2="d18f40b1-0b87-438a-a1e5-eed12ac5ddb9" xmlns:ns3="cbd99da5-be2c-4df4-a3aa-a2c39885a642" xmlns:ns4="e3c94543-904b-4cfb-a34f-6f8386c685b3" targetNamespace="http://schemas.microsoft.com/office/2006/metadata/properties" ma:root="true" ma:fieldsID="f652e2f12f7f2d893e177f87b769156e" ns2:_="" ns3:_="" ns4:_="">
    <xsd:import namespace="d18f40b1-0b87-438a-a1e5-eed12ac5ddb9"/>
    <xsd:import namespace="cbd99da5-be2c-4df4-a3aa-a2c39885a642"/>
    <xsd:import namespace="e3c94543-904b-4cfb-a34f-6f8386c685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8f40b1-0b87-438a-a1e5-eed12ac5d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29a13ef7-c7d7-4002-a890-fdda627683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d99da5-be2c-4df4-a3aa-a2c39885a64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c94543-904b-4cfb-a34f-6f8386c685b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83f408f-28f4-478d-b13f-43b43ddf702e}" ma:internalName="TaxCatchAll" ma:showField="CatchAllData" ma:web="a72e391e-6a7e-4a78-9109-da3d1b8b6f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F1FD96-F0FA-4D88-86AC-3F153D8B0B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126209-66C1-4FB0-88D2-B21D206A1F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8f40b1-0b87-438a-a1e5-eed12ac5ddb9"/>
    <ds:schemaRef ds:uri="cbd99da5-be2c-4df4-a3aa-a2c39885a642"/>
    <ds:schemaRef ds:uri="e3c94543-904b-4cfb-a34f-6f8386c685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20611</TotalTime>
  <Words>1239</Words>
  <Application>Microsoft Macintosh PowerPoint</Application>
  <PresentationFormat>Grand écran</PresentationFormat>
  <Paragraphs>169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0" baseType="lpstr">
      <vt:lpstr>Noto Sans</vt:lpstr>
      <vt:lpstr>Arial</vt:lpstr>
      <vt:lpstr>Noto Sans SemiBold</vt:lpstr>
      <vt:lpstr>Noto Sans ExtraBold</vt:lpstr>
      <vt:lpstr>Calibri</vt:lpstr>
      <vt:lpstr>Wingdings</vt:lpstr>
      <vt:lpstr>Noto Sans Medium</vt:lpstr>
      <vt:lpstr>Thème Office</vt:lpstr>
      <vt:lpstr>Présentation PowerPoint</vt:lpstr>
      <vt:lpstr>Présentation PowerPoint</vt:lpstr>
      <vt:lpstr>Intentions et objectifs</vt:lpstr>
      <vt:lpstr>Structure de la formation</vt:lpstr>
      <vt:lpstr>Activités de réalisation</vt:lpstr>
      <vt:lpstr>Présentation PowerPoint</vt:lpstr>
      <vt:lpstr>Activité 4 Les caractéristiques  de la rétroaction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Activité 5 Les rétroactions en salle de classe</vt:lpstr>
      <vt:lpstr>Activité 6 Les rétroactions efficaces</vt:lpstr>
      <vt:lpstr>Présentation PowerPoint</vt:lpstr>
      <vt:lpstr>Présentation PowerPoint</vt:lpstr>
      <vt:lpstr>Présentation PowerPoint</vt:lpstr>
      <vt:lpstr>Présentation PowerPoint</vt:lpstr>
      <vt:lpstr>Pour conclure</vt:lpstr>
      <vt:lpstr>Références</vt:lpstr>
      <vt:lpstr>Crédits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Sophie DOBOSZ</cp:lastModifiedBy>
  <cp:revision>185</cp:revision>
  <dcterms:created xsi:type="dcterms:W3CDTF">2022-10-03T18:36:32Z</dcterms:created>
  <dcterms:modified xsi:type="dcterms:W3CDTF">2024-09-05T10:06:31Z</dcterms:modified>
</cp:coreProperties>
</file>