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3"/>
  </p:sldMasterIdLst>
  <p:notesMasterIdLst>
    <p:notesMasterId r:id="rId38"/>
  </p:notesMasterIdLst>
  <p:handoutMasterIdLst>
    <p:handoutMasterId r:id="rId39"/>
  </p:handoutMasterIdLst>
  <p:sldIdLst>
    <p:sldId id="256" r:id="rId4"/>
    <p:sldId id="257" r:id="rId5"/>
    <p:sldId id="258" r:id="rId6"/>
    <p:sldId id="259" r:id="rId7"/>
    <p:sldId id="260" r:id="rId8"/>
    <p:sldId id="261" r:id="rId9"/>
    <p:sldId id="262" r:id="rId10"/>
    <p:sldId id="263" r:id="rId11"/>
    <p:sldId id="264" r:id="rId12"/>
    <p:sldId id="265" r:id="rId13"/>
    <p:sldId id="282" r:id="rId14"/>
    <p:sldId id="281"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Lst>
  <p:sldSz cx="12192000" cy="6858000"/>
  <p:notesSz cx="6858000" cy="9144000"/>
  <p:embeddedFontLst>
    <p:embeddedFont>
      <p:font typeface="Noto Sans" panose="020B0502040504020204" pitchFamily="34" charset="0"/>
      <p:regular r:id="rId40"/>
      <p:bold r:id="rId41"/>
      <p:italic r:id="rId42"/>
      <p:boldItalic r:id="rId43"/>
    </p:embeddedFont>
    <p:embeddedFont>
      <p:font typeface="Noto Sans ExtraBold" panose="020B0902040504020204" pitchFamily="34" charset="0"/>
      <p:bold r:id="rId44"/>
      <p:italic r:id="rId45"/>
      <p:boldItalic r:id="rId46"/>
    </p:embeddedFont>
    <p:embeddedFont>
      <p:font typeface="Noto Sans Medium" panose="020B0602040504020204" pitchFamily="34" charset="0"/>
      <p:regular r:id="rId47"/>
      <p:italic r:id="rId48"/>
    </p:embeddedFont>
    <p:embeddedFont>
      <p:font typeface="Noto Sans SemiBold" panose="020B0702040504020204" pitchFamily="34" charset="0"/>
      <p:regular r:id="rId49"/>
      <p:bold r:id="rId50"/>
      <p:italic r:id="rId51"/>
      <p:boldItalic r:id="rId5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5891"/>
    <a:srgbClr val="643772"/>
    <a:srgbClr val="381043"/>
    <a:srgbClr val="86299F"/>
    <a:srgbClr val="6F2693"/>
    <a:srgbClr val="7C2594"/>
    <a:srgbClr val="942FB0"/>
    <a:srgbClr val="621D75"/>
    <a:srgbClr val="AA52C5"/>
    <a:srgbClr val="FFF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18" autoAdjust="0"/>
    <p:restoredTop sz="90800" autoAdjust="0"/>
  </p:normalViewPr>
  <p:slideViewPr>
    <p:cSldViewPr snapToGrid="0">
      <p:cViewPr varScale="1">
        <p:scale>
          <a:sx n="97" d="100"/>
          <a:sy n="97" d="100"/>
        </p:scale>
        <p:origin x="1592"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commentAuthors" Target="commen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12.fntdata"/><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46" Type="http://schemas.openxmlformats.org/officeDocument/2006/relationships/font" Target="fonts/font7.fntdata"/><Relationship Id="rId20" Type="http://schemas.openxmlformats.org/officeDocument/2006/relationships/slide" Target="slides/slide17.xml"/><Relationship Id="rId41" Type="http://schemas.openxmlformats.org/officeDocument/2006/relationships/font" Target="fonts/font2.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10.fntdata"/><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5.fntdata"/><Relationship Id="rId52"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05/09/2024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05/09/2024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0188"/>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766221"/>
            <a:ext cx="4536504" cy="1077218"/>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régulation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des apprentissages</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3</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962999"/>
            <a:ext cx="3826110" cy="461601"/>
          </a:xfrm>
          <a:prstGeom prst="rect">
            <a:avLst/>
          </a:prstGeom>
          <a:noFill/>
          <a:effectLst/>
        </p:spPr>
        <p:txBody>
          <a:bodyPr wrap="square" rtlCol="0">
            <a:spAutoFit/>
          </a:bodyPr>
          <a:lstStyle/>
          <a:p>
            <a:pPr lvl="0" algn="l">
              <a:lnSpc>
                <a:spcPts val="2600"/>
              </a:lnSpc>
            </a:pPr>
            <a:r>
              <a:rPr lang="fr-FR" sz="3600" b="1" i="0" dirty="0">
                <a:solidFill>
                  <a:srgbClr val="621D75"/>
                </a:solidFill>
                <a:latin typeface="Noto Sans" panose="020B0502040504020204" pitchFamily="34" charset="0"/>
                <a:ea typeface="Noto Sans" panose="020B0502040504020204" pitchFamily="34" charset="0"/>
                <a:cs typeface="Noto Sans" panose="020B0502040504020204" pitchFamily="34" charset="0"/>
              </a:rPr>
              <a:t>Discussion</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109128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3931466063"/>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4" r:id="rId8"/>
    <p:sldLayoutId id="2147483681" r:id="rId9"/>
    <p:sldLayoutId id="2147483682" r:id="rId10"/>
    <p:sldLayoutId id="2147483683" r:id="rId11"/>
    <p:sldLayoutId id="2147483685" r:id="rId12"/>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B9CB120-0A15-7DD8-0875-A058933862D5}"/>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1BB78910-76D7-82A4-41CD-90EA638C8B4B}"/>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DBE232B0-7966-B0D6-0403-33FB68E9EA76}"/>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17580258-4C97-D791-4D6D-FA17F62AA9DD}"/>
              </a:ext>
            </a:extLst>
          </p:cNvPr>
          <p:cNvGraphicFramePr>
            <a:graphicFrameLocks noGrp="1"/>
          </p:cNvGraphicFramePr>
          <p:nvPr>
            <p:extLst>
              <p:ext uri="{D42A27DB-BD31-4B8C-83A1-F6EECF244321}">
                <p14:modId xmlns:p14="http://schemas.microsoft.com/office/powerpoint/2010/main" val="3259171513"/>
              </p:ext>
            </p:extLst>
          </p:nvPr>
        </p:nvGraphicFramePr>
        <p:xfrm>
          <a:off x="2563328" y="2739311"/>
          <a:ext cx="7458076" cy="244632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1011747">
                  <a:extLst>
                    <a:ext uri="{9D8B030D-6E8A-4147-A177-3AD203B41FA5}">
                      <a16:colId xmlns:a16="http://schemas.microsoft.com/office/drawing/2014/main" val="252977201"/>
                    </a:ext>
                  </a:extLst>
                </a:gridCol>
                <a:gridCol w="6446329">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O1</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latin typeface="Noto Sans" panose="020B0502040504020204" pitchFamily="34" charset="0"/>
                          <a:ea typeface="Noto Sans" panose="020B0502040504020204" pitchFamily="34" charset="0"/>
                          <a:cs typeface="Noto Sans" panose="020B0502040504020204" pitchFamily="34" charset="0"/>
                        </a:rPr>
                        <a:t>Définir les types de régulation et l’apport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de la métacognition.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O2</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latin typeface="Noto Sans" panose="020B0502040504020204" pitchFamily="34" charset="0"/>
                          <a:ea typeface="Noto Sans" panose="020B0502040504020204" pitchFamily="34" charset="0"/>
                          <a:cs typeface="Noto Sans" panose="020B0502040504020204" pitchFamily="34" charset="0"/>
                        </a:rPr>
                        <a:t>Analyser les types de régulation des apprentissages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selon la visée, la formulation, le contenu </a:t>
                      </a:r>
                      <a:br>
                        <a:rPr lang="fr-CA" sz="1800" dirty="0">
                          <a:effectLst/>
                          <a:latin typeface="Noto Sans" panose="020B0502040504020204" pitchFamily="34" charset="0"/>
                          <a:ea typeface="Noto Sans" panose="020B0502040504020204" pitchFamily="34" charset="0"/>
                          <a:cs typeface="Noto Sans" panose="020B0502040504020204" pitchFamily="34" charset="0"/>
                        </a:rPr>
                      </a:br>
                      <a:r>
                        <a:rPr lang="fr-CA" sz="1800" dirty="0">
                          <a:effectLst/>
                          <a:latin typeface="Noto Sans" panose="020B0502040504020204" pitchFamily="34" charset="0"/>
                          <a:ea typeface="Noto Sans" panose="020B0502040504020204" pitchFamily="34" charset="0"/>
                          <a:cs typeface="Noto Sans" panose="020B0502040504020204" pitchFamily="34" charset="0"/>
                        </a:rPr>
                        <a:t>et le changement chez l’apprenant.</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O3</a:t>
                      </a:r>
                      <a:r>
                        <a:rPr lang="fr-CA" sz="2800" b="1" dirty="0">
                          <a:latin typeface="Noto Sans" panose="020B0502040504020204" pitchFamily="34" charset="0"/>
                          <a:ea typeface="Noto Sans" panose="020B0502040504020204" pitchFamily="34" charset="0"/>
                          <a:cs typeface="Noto Sans" panose="020B0502040504020204" pitchFamily="34" charset="0"/>
                        </a:rPr>
                        <a:t> </a:t>
                      </a:r>
                      <a:r>
                        <a:rPr lang="fr-CA" sz="28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&gt;</a:t>
                      </a:r>
                      <a:endParaRPr lang="fr-FR" sz="28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latin typeface="Noto Sans" panose="020B0502040504020204" pitchFamily="34" charset="0"/>
                          <a:ea typeface="Noto Sans" panose="020B0502040504020204" pitchFamily="34" charset="0"/>
                          <a:cs typeface="Noto Sans" panose="020B0502040504020204" pitchFamily="34" charset="0"/>
                        </a:rPr>
                        <a:t>Formuler une rétroaction efficace.</a:t>
                      </a:r>
                      <a:endParaRPr lang="fr-FR"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3381314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C77E02-2BD7-1B02-CF02-DEB7BC3E14C8}"/>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23DAAB9F-7CD3-2D46-C03E-4422155846DF}"/>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0DE5600D-2BCB-0441-5423-496AA39A4867}"/>
              </a:ext>
            </a:extLst>
          </p:cNvPr>
          <p:cNvSpPr>
            <a:spLocks noGrp="1"/>
          </p:cNvSpPr>
          <p:nvPr>
            <p:ph type="title"/>
          </p:nvPr>
        </p:nvSpPr>
        <p:spPr>
          <a:xfrm>
            <a:off x="1535185" y="728664"/>
            <a:ext cx="9978265" cy="500368"/>
          </a:xfrm>
        </p:spPr>
        <p:txBody>
          <a:bodyPr/>
          <a:lstStyle/>
          <a:p>
            <a:r>
              <a:rPr lang="fr-FR" dirty="0"/>
              <a:t>Structure de la formation</a:t>
            </a:r>
            <a:endParaRPr lang="fr-FR"/>
          </a:p>
        </p:txBody>
      </p:sp>
      <p:sp>
        <p:nvSpPr>
          <p:cNvPr id="6" name="Rectangle : coins arrondis 5">
            <a:extLst>
              <a:ext uri="{FF2B5EF4-FFF2-40B4-BE49-F238E27FC236}">
                <a16:creationId xmlns:a16="http://schemas.microsoft.com/office/drawing/2014/main" id="{E2BE33CE-26FF-1DE4-F99C-F289051D93C6}"/>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54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a:t>
            </a:r>
          </a:p>
          <a:p>
            <a:pPr marL="54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types de régulation </a:t>
            </a:r>
          </a:p>
          <a:p>
            <a:pPr marL="54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régulation des apprentissages</a:t>
            </a:r>
          </a:p>
        </p:txBody>
      </p:sp>
      <p:sp>
        <p:nvSpPr>
          <p:cNvPr id="7" name="Rectangle : coins arrondis 6">
            <a:extLst>
              <a:ext uri="{FF2B5EF4-FFF2-40B4-BE49-F238E27FC236}">
                <a16:creationId xmlns:a16="http://schemas.microsoft.com/office/drawing/2014/main" id="{9FAA7361-5D20-8C9C-99B0-79CBEA12445B}"/>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La rétroaction</a:t>
            </a:r>
          </a:p>
        </p:txBody>
      </p:sp>
      <p:sp>
        <p:nvSpPr>
          <p:cNvPr id="8" name="Rectangle : coins arrondis 7">
            <a:extLst>
              <a:ext uri="{FF2B5EF4-FFF2-40B4-BE49-F238E27FC236}">
                <a16:creationId xmlns:a16="http://schemas.microsoft.com/office/drawing/2014/main" id="{86909D34-85CA-15A5-D9C6-9F2415A698CF}"/>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L’enseignant régulateur</a:t>
            </a:r>
          </a:p>
        </p:txBody>
      </p:sp>
    </p:spTree>
    <p:extLst>
      <p:ext uri="{BB962C8B-B14F-4D97-AF65-F5344CB8AC3E}">
        <p14:creationId xmlns:p14="http://schemas.microsoft.com/office/powerpoint/2010/main" val="1301555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651A569-5553-0759-FC36-329F7257A253}"/>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F1AC9148-4A12-8D72-2AB1-C5757086C2E5}"/>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455E3470-944E-C395-79E3-64B59A0AAB12}"/>
              </a:ext>
            </a:extLst>
          </p:cNvPr>
          <p:cNvSpPr>
            <a:spLocks noGrp="1"/>
          </p:cNvSpPr>
          <p:nvPr>
            <p:ph type="title"/>
          </p:nvPr>
        </p:nvSpPr>
        <p:spPr/>
        <p:txBody>
          <a:bodyPr/>
          <a:lstStyle/>
          <a:p>
            <a:r>
              <a:rPr lang="fr-FR" dirty="0"/>
              <a:t>Activités de préparation</a:t>
            </a:r>
            <a:endParaRPr lang="fr-FR"/>
          </a:p>
        </p:txBody>
      </p:sp>
      <p:grpSp>
        <p:nvGrpSpPr>
          <p:cNvPr id="6" name="Groupe 5">
            <a:extLst>
              <a:ext uri="{FF2B5EF4-FFF2-40B4-BE49-F238E27FC236}">
                <a16:creationId xmlns:a16="http://schemas.microsoft.com/office/drawing/2014/main" id="{DBDD379D-BAB0-F1E1-FE0A-163C6CD8810A}"/>
              </a:ext>
            </a:extLst>
          </p:cNvPr>
          <p:cNvGrpSpPr/>
          <p:nvPr/>
        </p:nvGrpSpPr>
        <p:grpSpPr>
          <a:xfrm>
            <a:off x="734818" y="2198669"/>
            <a:ext cx="10494727" cy="3421295"/>
            <a:chOff x="734818" y="2198669"/>
            <a:chExt cx="10494727" cy="3421295"/>
          </a:xfrm>
        </p:grpSpPr>
        <p:sp>
          <p:nvSpPr>
            <p:cNvPr id="7" name="Flèche droite à entaille 6">
              <a:extLst>
                <a:ext uri="{FF2B5EF4-FFF2-40B4-BE49-F238E27FC236}">
                  <a16:creationId xmlns:a16="http://schemas.microsoft.com/office/drawing/2014/main" id="{087F7761-C99F-2FD3-C635-143A6106E16B}"/>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Forme libre 7">
              <a:extLst>
                <a:ext uri="{FF2B5EF4-FFF2-40B4-BE49-F238E27FC236}">
                  <a16:creationId xmlns:a16="http://schemas.microsoft.com/office/drawing/2014/main" id="{8A303DC8-A7E2-1A67-79EA-FFE3FC5E5D1F}"/>
                </a:ext>
              </a:extLst>
            </p:cNvPr>
            <p:cNvSpPr/>
            <p:nvPr/>
          </p:nvSpPr>
          <p:spPr>
            <a:xfrm>
              <a:off x="734818" y="2198669"/>
              <a:ext cx="3957042"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1</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Mise en situation</a:t>
              </a:r>
            </a:p>
          </p:txBody>
        </p:sp>
        <p:sp>
          <p:nvSpPr>
            <p:cNvPr id="9" name="Ellipse 8">
              <a:extLst>
                <a:ext uri="{FF2B5EF4-FFF2-40B4-BE49-F238E27FC236}">
                  <a16:creationId xmlns:a16="http://schemas.microsoft.com/office/drawing/2014/main" id="{CEBEB673-0304-2A5C-1FE9-362818C78566}"/>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0C5FA865-C0C6-837F-F294-9CC7E0125800}"/>
                </a:ext>
              </a:extLst>
            </p:cNvPr>
            <p:cNvSpPr/>
            <p:nvPr/>
          </p:nvSpPr>
          <p:spPr>
            <a:xfrm>
              <a:off x="4067624" y="4251446"/>
              <a:ext cx="335318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2</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Les types </a:t>
              </a:r>
              <a:br>
                <a:rPr lang="en-US" sz="2000" b="0"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de régulation</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6227BF1D-EE3E-48AD-DC01-6AB3A08633F5}"/>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F07BCC2C-7174-4DDF-B247-F51D0487AFB1}"/>
                </a:ext>
              </a:extLst>
            </p:cNvPr>
            <p:cNvSpPr/>
            <p:nvPr/>
          </p:nvSpPr>
          <p:spPr>
            <a:xfrm>
              <a:off x="6959273" y="2198669"/>
              <a:ext cx="3648139"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3</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dirty="0">
                  <a:latin typeface="Noto Sans" panose="020B0502040504020204" pitchFamily="34" charset="0"/>
                  <a:ea typeface="Noto Sans" panose="020B0502040504020204" pitchFamily="34" charset="0"/>
                  <a:cs typeface="Noto Sans" panose="020B0502040504020204" pitchFamily="34" charset="0"/>
                </a:rPr>
                <a:t>L</a:t>
              </a:r>
              <a:r>
                <a:rPr lang="en-US" sz="2000" b="0" i="0" kern="1200" dirty="0" err="1">
                  <a:latin typeface="Noto Sans" panose="020B0502040504020204" pitchFamily="34" charset="0"/>
                  <a:ea typeface="Noto Sans" panose="020B0502040504020204" pitchFamily="34" charset="0"/>
                  <a:cs typeface="Noto Sans" panose="020B0502040504020204" pitchFamily="34" charset="0"/>
                </a:rPr>
                <a:t>a régulation </a:t>
              </a:r>
              <a:br>
                <a:rPr lang="en-US" sz="2000" b="0" i="0" kern="1200" dirty="0" err="1">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des apprentissages</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Ellipse 12">
              <a:extLst>
                <a:ext uri="{FF2B5EF4-FFF2-40B4-BE49-F238E27FC236}">
                  <a16:creationId xmlns:a16="http://schemas.microsoft.com/office/drawing/2014/main" id="{764BF084-3AE7-8B3C-7340-76EAAE5735BE}"/>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40CDC92F-2A4E-D2ED-1E39-5FE55A97E1A9}"/>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0A5E6D67-2A9F-C064-C180-7F6FF3F9DEBF}"/>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5DDD9194-C65B-BDC5-43BE-062DC4FE55EF}"/>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1735319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B398084-B1AA-09CF-D56A-4BB94181DECD}"/>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1A409CDD-171B-ED22-4048-22CC1000AE2E}"/>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CCBF7A64-FBBF-F1C4-D554-1576ED13345F}"/>
              </a:ext>
            </a:extLst>
          </p:cNvPr>
          <p:cNvSpPr>
            <a:spLocks noGrp="1"/>
          </p:cNvSpPr>
          <p:nvPr>
            <p:ph type="title"/>
          </p:nvPr>
        </p:nvSpPr>
        <p:spPr/>
        <p:txBody>
          <a:bodyPr/>
          <a:lstStyle/>
          <a:p>
            <a:r>
              <a:rPr lang="fr-FR" sz="4000">
                <a:solidFill>
                  <a:srgbClr val="FFC000"/>
                </a:solidFill>
              </a:rPr>
              <a:t>Activité 1</a:t>
            </a:r>
            <a:br>
              <a:rPr lang="fr-FR"/>
            </a:br>
            <a:r>
              <a:rPr lang="fr-FR"/>
              <a:t>Mise en situation</a:t>
            </a:r>
          </a:p>
        </p:txBody>
      </p:sp>
      <p:sp>
        <p:nvSpPr>
          <p:cNvPr id="5" name="Espace réservé du texte 4">
            <a:extLst>
              <a:ext uri="{FF2B5EF4-FFF2-40B4-BE49-F238E27FC236}">
                <a16:creationId xmlns:a16="http://schemas.microsoft.com/office/drawing/2014/main" id="{98281C1B-C155-6B4D-D9E9-A78986AB4A39}"/>
              </a:ext>
            </a:extLst>
          </p:cNvPr>
          <p:cNvSpPr>
            <a:spLocks noGrp="1"/>
          </p:cNvSpPr>
          <p:nvPr>
            <p:ph type="body" sz="quarter" idx="13"/>
          </p:nvPr>
        </p:nvSpPr>
        <p:spPr>
          <a:xfrm>
            <a:off x="4732638" y="1554163"/>
            <a:ext cx="6612850" cy="3956050"/>
          </a:xfrm>
        </p:spPr>
        <p:txBody>
          <a:bodyPr>
            <a:noAutofit/>
          </a:bodyPr>
          <a:lstStyle/>
          <a:p>
            <a:r>
              <a:rPr lang="fr-FR" sz="2400" b="1">
                <a:solidFill>
                  <a:srgbClr val="0070C0"/>
                </a:solidFill>
              </a:rPr>
              <a:t>Retour sur le questionnaire</a:t>
            </a:r>
          </a:p>
          <a:p>
            <a:pPr marL="270000" indent="-270000">
              <a:lnSpc>
                <a:spcPct val="110000"/>
              </a:lnSpc>
              <a:spcBef>
                <a:spcPts val="1200"/>
              </a:spcBef>
              <a:buClr>
                <a:srgbClr val="FFC000"/>
              </a:buClr>
              <a:buFont typeface="Wingdings" pitchFamily="2" charset="2"/>
              <a:buChar char="§"/>
            </a:pPr>
            <a:r>
              <a:rPr lang="fr-FR" sz="2000" b="0" strike="noStrike" spc="-1">
                <a:solidFill>
                  <a:srgbClr val="000000"/>
                </a:solidFill>
              </a:rPr>
              <a:t>La régulation est associée à l'évaluation formative.</a:t>
            </a:r>
          </a:p>
          <a:p>
            <a:pPr marL="270000" indent="-270000">
              <a:lnSpc>
                <a:spcPct val="110000"/>
              </a:lnSpc>
              <a:spcBef>
                <a:spcPts val="600"/>
              </a:spcBef>
              <a:buClr>
                <a:srgbClr val="FFC000"/>
              </a:buClr>
              <a:buFont typeface="Wingdings" pitchFamily="2" charset="2"/>
              <a:buChar char="§"/>
            </a:pPr>
            <a:r>
              <a:rPr lang="fr-FR" sz="2000" b="0" strike="noStrike" spc="-1">
                <a:solidFill>
                  <a:srgbClr val="000000"/>
                </a:solidFill>
              </a:rPr>
              <a:t>La régulation peut avoir lieu avant, pendant </a:t>
            </a:r>
            <a:br>
              <a:rPr lang="fr-FR" sz="2000" b="0" strike="noStrike" spc="-1">
                <a:solidFill>
                  <a:srgbClr val="000000"/>
                </a:solidFill>
              </a:rPr>
            </a:br>
            <a:r>
              <a:rPr lang="fr-FR" sz="2000" b="0" strike="noStrike" spc="-1">
                <a:solidFill>
                  <a:srgbClr val="000000"/>
                </a:solidFill>
              </a:rPr>
              <a:t>et après un apprentissage.</a:t>
            </a:r>
          </a:p>
          <a:p>
            <a:pPr marL="270000" indent="-270000">
              <a:lnSpc>
                <a:spcPct val="110000"/>
              </a:lnSpc>
              <a:spcBef>
                <a:spcPts val="600"/>
              </a:spcBef>
              <a:buClr>
                <a:srgbClr val="FFC000"/>
              </a:buClr>
              <a:buFont typeface="Wingdings" pitchFamily="2" charset="2"/>
              <a:buChar char="§"/>
            </a:pPr>
            <a:r>
              <a:rPr lang="fr-FR" sz="2000" b="0" strike="noStrike" spc="-1">
                <a:solidFill>
                  <a:srgbClr val="000000"/>
                </a:solidFill>
              </a:rPr>
              <a:t>La régulation a comme objectif de permettre </a:t>
            </a:r>
            <a:br>
              <a:rPr lang="fr-FR" sz="2000" b="0" strike="noStrike" spc="-1">
                <a:solidFill>
                  <a:srgbClr val="000000"/>
                </a:solidFill>
              </a:rPr>
            </a:br>
            <a:r>
              <a:rPr lang="fr-FR" sz="2000" b="0" strike="noStrike" spc="-1">
                <a:solidFill>
                  <a:srgbClr val="000000"/>
                </a:solidFill>
              </a:rPr>
              <a:t>aux élèves d’évoluer dans leurs apprentissages </a:t>
            </a:r>
            <a:br>
              <a:rPr lang="fr-FR" sz="2000" b="0" strike="noStrike" spc="-1">
                <a:solidFill>
                  <a:srgbClr val="000000"/>
                </a:solidFill>
              </a:rPr>
            </a:br>
            <a:r>
              <a:rPr lang="fr-FR" sz="2000" b="0" strike="noStrike" spc="-1">
                <a:solidFill>
                  <a:srgbClr val="000000"/>
                </a:solidFill>
              </a:rPr>
              <a:t>en leur permettant de faire des erreurs </a:t>
            </a:r>
            <a:br>
              <a:rPr lang="fr-FR" sz="2000" b="0" strike="noStrike" spc="-1">
                <a:solidFill>
                  <a:srgbClr val="000000"/>
                </a:solidFill>
              </a:rPr>
            </a:br>
            <a:r>
              <a:rPr lang="fr-FR" sz="2000" b="0" strike="noStrike" spc="-1">
                <a:solidFill>
                  <a:srgbClr val="000000"/>
                </a:solidFill>
              </a:rPr>
              <a:t>et d’y remédier. </a:t>
            </a:r>
          </a:p>
          <a:p>
            <a:pPr marL="270000" indent="-270000">
              <a:lnSpc>
                <a:spcPct val="110000"/>
              </a:lnSpc>
              <a:spcBef>
                <a:spcPts val="600"/>
              </a:spcBef>
              <a:buClr>
                <a:srgbClr val="FFC000"/>
              </a:buClr>
              <a:buFont typeface="Wingdings" pitchFamily="2" charset="2"/>
              <a:buChar char="§"/>
            </a:pPr>
            <a:r>
              <a:rPr lang="fr-FR" sz="2000" b="0" strike="noStrike" spc="-1">
                <a:solidFill>
                  <a:srgbClr val="000000"/>
                </a:solidFill>
              </a:rPr>
              <a:t>La régulation peut avoir des effets variables </a:t>
            </a:r>
            <a:br>
              <a:rPr lang="fr-FR" sz="2000" b="0" strike="noStrike" spc="-1">
                <a:solidFill>
                  <a:srgbClr val="000000"/>
                </a:solidFill>
              </a:rPr>
            </a:br>
            <a:r>
              <a:rPr lang="fr-FR" sz="2000" b="0" strike="noStrike" spc="-1">
                <a:solidFill>
                  <a:srgbClr val="000000"/>
                </a:solidFill>
              </a:rPr>
              <a:t>sur les apprenants. </a:t>
            </a:r>
          </a:p>
        </p:txBody>
      </p:sp>
    </p:spTree>
    <p:extLst>
      <p:ext uri="{BB962C8B-B14F-4D97-AF65-F5344CB8AC3E}">
        <p14:creationId xmlns:p14="http://schemas.microsoft.com/office/powerpoint/2010/main" val="1370478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6" name="Rectangle 10">
            <a:extLst>
              <a:ext uri="{FF2B5EF4-FFF2-40B4-BE49-F238E27FC236}">
                <a16:creationId xmlns:a16="http://schemas.microsoft.com/office/drawing/2014/main" id="{436C15DE-CC9E-E44A-BB69-19F8794F2706}"/>
              </a:ext>
            </a:extLst>
          </p:cNvPr>
          <p:cNvSpPr/>
          <p:nvPr/>
        </p:nvSpPr>
        <p:spPr>
          <a:xfrm>
            <a:off x="1692667" y="1156807"/>
            <a:ext cx="9874022" cy="988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10000"/>
              </a:lnSpc>
            </a:pPr>
            <a:r>
              <a:rPr lang="fr-CA"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À l’heure où l’on se questionne sur nos pratiques pédagogiques, sur le comment </a:t>
            </a:r>
            <a:br>
              <a:rPr lang="fr-CA"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et le pourquoi de l’évaluation, je vous invite à lire cette petite allégorie riche </a:t>
            </a:r>
            <a:br>
              <a:rPr lang="fr-CA"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au niveau de la réflexion qu’elle suscite.</a:t>
            </a:r>
            <a:endParaRPr lang="fr-FR" b="0"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Rectangle 5">
            <a:extLst>
              <a:ext uri="{FF2B5EF4-FFF2-40B4-BE49-F238E27FC236}">
                <a16:creationId xmlns:a16="http://schemas.microsoft.com/office/drawing/2014/main" id="{AB039815-464B-4AF1-DF07-6B32F4AD6A06}"/>
              </a:ext>
            </a:extLst>
          </p:cNvPr>
          <p:cNvSpPr/>
          <p:nvPr/>
        </p:nvSpPr>
        <p:spPr>
          <a:xfrm>
            <a:off x="1692667" y="2451422"/>
            <a:ext cx="7458076" cy="3500765"/>
          </a:xfrm>
          <a:prstGeom prst="roundRect">
            <a:avLst>
              <a:gd name="adj" fmla="val 7532"/>
            </a:avLst>
          </a:prstGeom>
          <a:solidFill>
            <a:schemeClr val="accent2">
              <a:lumMod val="20000"/>
              <a:lumOff val="80000"/>
            </a:schemeClr>
          </a:solidFill>
          <a:ln w="9525">
            <a:noFill/>
          </a:ln>
          <a:effectLst>
            <a:outerShdw blurRad="50800" dist="38100" dir="2700000" algn="tl" rotWithShape="0">
              <a:prstClr val="black">
                <a:alpha val="20090"/>
              </a:prstClr>
            </a:outerShdw>
          </a:effectLst>
        </p:spPr>
        <p:style>
          <a:lnRef idx="0">
            <a:scrgbClr r="0" g="0" b="0"/>
          </a:lnRef>
          <a:fillRef idx="0">
            <a:scrgbClr r="0" g="0" b="0"/>
          </a:fillRef>
          <a:effectRef idx="0">
            <a:scrgbClr r="0" g="0" b="0"/>
          </a:effectRef>
          <a:fontRef idx="minor"/>
        </p:style>
        <p:txBody>
          <a:bodyPr wrap="square" lIns="108000" tIns="108000" rIns="108000" bIns="108000" anchor="t">
            <a:spAutoFit/>
          </a:bodyPr>
          <a:lstStyle/>
          <a:p>
            <a:pPr>
              <a:lnSpc>
                <a:spcPct val="110000"/>
              </a:lnSpc>
              <a:spcBef>
                <a:spcPts val="600"/>
              </a:spcBef>
            </a:pPr>
            <a:r>
              <a:rPr lang="fr-CA"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Mon cher Grignote, c’est à ton tour…</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À quinze ans, Grignote, de son surnom, n’était pas tellement porté sur l’école. Ça ne voulait pas dire qu’il détestait apprendre… Mais, entre l’école et l’atelier de son grand-père, Grignote n’avait aucune hésitation. Il aimait mieux apprendre avec son grand-père.</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 grand-père de Grignote n’était pas un prof, mais il aimait son métier d’ébéniste… comme un prof aime le sien. Il aimait voir ses petits-fils apprendre… comme un prof aime voir ses élèves apprendre. Il se sentait bien dans son atelier quand ses petits-fils venaient travailler avec lui. De plus, il aimait beaucoup chantonner en travaillant et il avait un faible pour Gilles Vigneault.</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35349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8" name="Rectangle 5">
            <a:extLst>
              <a:ext uri="{FF2B5EF4-FFF2-40B4-BE49-F238E27FC236}">
                <a16:creationId xmlns:a16="http://schemas.microsoft.com/office/drawing/2014/main" id="{AB039815-464B-4AF1-DF07-6B32F4AD6A06}"/>
              </a:ext>
            </a:extLst>
          </p:cNvPr>
          <p:cNvSpPr/>
          <p:nvPr/>
        </p:nvSpPr>
        <p:spPr>
          <a:xfrm>
            <a:off x="1635183" y="1269804"/>
            <a:ext cx="9436472" cy="4540514"/>
          </a:xfrm>
          <a:prstGeom prst="roundRect">
            <a:avLst>
              <a:gd name="adj" fmla="val 7532"/>
            </a:avLst>
          </a:prstGeom>
          <a:solidFill>
            <a:schemeClr val="accent2">
              <a:lumMod val="20000"/>
              <a:lumOff val="80000"/>
            </a:schemeClr>
          </a:solidFill>
          <a:ln w="9525">
            <a:noFill/>
          </a:ln>
          <a:effectLst>
            <a:outerShdw blurRad="50800" dist="38100" dir="2700000" algn="tl" rotWithShape="0">
              <a:prstClr val="black">
                <a:alpha val="20090"/>
              </a:prstClr>
            </a:outerShdw>
          </a:effectLst>
        </p:spPr>
        <p:style>
          <a:lnRef idx="0">
            <a:scrgbClr r="0" g="0" b="0"/>
          </a:lnRef>
          <a:fillRef idx="0">
            <a:scrgbClr r="0" g="0" b="0"/>
          </a:fillRef>
          <a:effectRef idx="0">
            <a:scrgbClr r="0" g="0" b="0"/>
          </a:effectRef>
          <a:fontRef idx="minor"/>
        </p:style>
        <p:txBody>
          <a:bodyPr wrap="square" lIns="180000" tIns="180000" rIns="180000" bIns="180000" anchor="t">
            <a:spAutoFit/>
          </a:bodyPr>
          <a:lstStyle/>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Un beau jour, Grignote fit irruption dans la boutique de son grand-père. Le vieil homme tournait alors une patte de table. Vous savez, c’est une vraie merveille de voir un ébéniste travailler sur un tour à bois. La pièce de bois brute et informe se met à tourner de plus en plus vite et, quand l’artisan sort le ciseau à bois, des milliers de petites éclisses entrent dans une folle danse… Grignote était béat d’admiration. Quand le tour s’arrêta quelques minutes plus tard, la pièce de bois rude s’était métamorphosée en une jolie patte de table, bien polie, bien galbée. De toute beauté !</a:t>
            </a:r>
          </a:p>
          <a:p>
            <a:pPr algn="just">
              <a:lnSpc>
                <a:spcPct val="110000"/>
              </a:lnSpc>
              <a:spcBef>
                <a:spcPts val="600"/>
              </a:spcBef>
            </a:pPr>
            <a:r>
              <a:rPr lang="fr-CA" sz="16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C’est bien beau, grand-papa ! s’ébahit notre ami Grignote. J’aimerais ça essayer… Est-ce possible ?</a:t>
            </a:r>
          </a:p>
          <a:p>
            <a:pPr algn="just">
              <a:lnSpc>
                <a:spcPct val="110000"/>
              </a:lnSpc>
              <a:spcBef>
                <a:spcPts val="600"/>
              </a:spcBef>
            </a:pPr>
            <a:r>
              <a:rPr lang="fr-CA" sz="16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Bien sûr, mon homme. Je vais te donner quelques conseils de sécurité et puis, après ça, tu pourras essayer.</a:t>
            </a:r>
          </a:p>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Et voilà notre Grignote au travail. Maladroit, le jeune garçon fit une fausse manœuvre dès le départ. Si bien que la patte cassa immédiatement. Imaginez la déception ! Il avait encore échoué. Mais le grand-père, qui avait supervisé la manœuvre, avait détecté la maladresse.</a:t>
            </a:r>
          </a:p>
        </p:txBody>
      </p:sp>
    </p:spTree>
    <p:extLst>
      <p:ext uri="{BB962C8B-B14F-4D97-AF65-F5344CB8AC3E}">
        <p14:creationId xmlns:p14="http://schemas.microsoft.com/office/powerpoint/2010/main" val="125633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8" name="Rectangle 5">
            <a:extLst>
              <a:ext uri="{FF2B5EF4-FFF2-40B4-BE49-F238E27FC236}">
                <a16:creationId xmlns:a16="http://schemas.microsoft.com/office/drawing/2014/main" id="{AB039815-464B-4AF1-DF07-6B32F4AD6A06}"/>
              </a:ext>
            </a:extLst>
          </p:cNvPr>
          <p:cNvSpPr/>
          <p:nvPr/>
        </p:nvSpPr>
        <p:spPr>
          <a:xfrm>
            <a:off x="1635183" y="1269804"/>
            <a:ext cx="9436472" cy="4259193"/>
          </a:xfrm>
          <a:prstGeom prst="roundRect">
            <a:avLst>
              <a:gd name="adj" fmla="val 7532"/>
            </a:avLst>
          </a:prstGeom>
          <a:solidFill>
            <a:schemeClr val="accent2">
              <a:lumMod val="20000"/>
              <a:lumOff val="80000"/>
            </a:schemeClr>
          </a:solidFill>
          <a:ln w="9525">
            <a:noFill/>
          </a:ln>
          <a:effectLst>
            <a:outerShdw blurRad="50800" dist="38100" dir="2700000" algn="tl" rotWithShape="0">
              <a:prstClr val="black">
                <a:alpha val="20090"/>
              </a:prstClr>
            </a:outerShdw>
          </a:effectLst>
        </p:spPr>
        <p:style>
          <a:lnRef idx="0">
            <a:scrgbClr r="0" g="0" b="0"/>
          </a:lnRef>
          <a:fillRef idx="0">
            <a:scrgbClr r="0" g="0" b="0"/>
          </a:fillRef>
          <a:effectRef idx="0">
            <a:scrgbClr r="0" g="0" b="0"/>
          </a:effectRef>
          <a:fontRef idx="minor"/>
        </p:style>
        <p:txBody>
          <a:bodyPr wrap="square" lIns="180000" tIns="180000" rIns="180000" bIns="180000" anchor="t">
            <a:spAutoFit/>
          </a:bodyPr>
          <a:lstStyle/>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Quelques ajustements, quelques encouragements, une nouvelle pièce de bois… et revoilà notre ébéniste en herbe au travail. Quand le tour s’immobilisa cette fois-là, on était à des kilomètres de la patte de table de l’ancêtre, bien sûr, c’était beaucoup mieux que la première fois. Et, c’est là-dessus que le grand-père insista pour que Grignote retourne au tour. L’homme d’expérience savait, lui, que son jeune protégé était sur le point de réussir. Il lui donna donc une pièce de bois digne de l’événement. De nouveau, le tour s’activa dans un tourbillon d’éclisses qui papillonnèrent dans toutes les directions. Quand Grignote poussa l’interrupteur, il lui sembla que la pièce de bois ne s’immobiliserait jamais. Les yeux de Grignote étaient rivés sur le tour. Ceux du grand-père étaient figés sur ceux de Grignote.</a:t>
            </a:r>
          </a:p>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La patte était parfaite. Un chef-d’œuvre. Le grand-père était si fier qu’il entonna d’une voix forte sa chanson favorite. Il la transformait selon les circonstances :</a:t>
            </a:r>
          </a:p>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 Mon cher Grignote, c’est à mon tour de dire BRAVO pour ton succès ! »</a:t>
            </a:r>
          </a:p>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Mais Grignote, lui, était bien triste.</a:t>
            </a:r>
          </a:p>
        </p:txBody>
      </p:sp>
    </p:spTree>
    <p:extLst>
      <p:ext uri="{BB962C8B-B14F-4D97-AF65-F5344CB8AC3E}">
        <p14:creationId xmlns:p14="http://schemas.microsoft.com/office/powerpoint/2010/main" val="1638468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1</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Mise en situation</a:t>
            </a:r>
            <a:endParaRPr lang="fr-FR"/>
          </a:p>
        </p:txBody>
      </p:sp>
      <p:sp>
        <p:nvSpPr>
          <p:cNvPr id="8" name="Rectangle 5">
            <a:extLst>
              <a:ext uri="{FF2B5EF4-FFF2-40B4-BE49-F238E27FC236}">
                <a16:creationId xmlns:a16="http://schemas.microsoft.com/office/drawing/2014/main" id="{AB039815-464B-4AF1-DF07-6B32F4AD6A06}"/>
              </a:ext>
            </a:extLst>
          </p:cNvPr>
          <p:cNvSpPr/>
          <p:nvPr/>
        </p:nvSpPr>
        <p:spPr>
          <a:xfrm>
            <a:off x="1635183" y="1269804"/>
            <a:ext cx="9436472" cy="3133910"/>
          </a:xfrm>
          <a:prstGeom prst="roundRect">
            <a:avLst>
              <a:gd name="adj" fmla="val 7532"/>
            </a:avLst>
          </a:prstGeom>
          <a:solidFill>
            <a:schemeClr val="accent2">
              <a:lumMod val="20000"/>
              <a:lumOff val="80000"/>
            </a:schemeClr>
          </a:solidFill>
          <a:ln w="9525">
            <a:noFill/>
          </a:ln>
          <a:effectLst>
            <a:outerShdw blurRad="50800" dist="38100" dir="2700000" algn="tl" rotWithShape="0">
              <a:prstClr val="black">
                <a:alpha val="20090"/>
              </a:prstClr>
            </a:outerShdw>
          </a:effectLst>
        </p:spPr>
        <p:style>
          <a:lnRef idx="0">
            <a:scrgbClr r="0" g="0" b="0"/>
          </a:lnRef>
          <a:fillRef idx="0">
            <a:scrgbClr r="0" g="0" b="0"/>
          </a:fillRef>
          <a:effectRef idx="0">
            <a:scrgbClr r="0" g="0" b="0"/>
          </a:effectRef>
          <a:fontRef idx="minor"/>
        </p:style>
        <p:txBody>
          <a:bodyPr wrap="square" lIns="180000" tIns="180000" rIns="180000" bIns="180000" anchor="t">
            <a:spAutoFit/>
          </a:bodyPr>
          <a:lstStyle/>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Tu vois, grand-papa, murmura-t-il, j’ai encore échoué aujourd’hui. La première patte, ça a été un gros zéro. La deuxième, ça valait à peine quarante pour cent. Alors, même si tu me donnes cent pour cent pour celle-ci, ça ne me donnera que quarante-sept pour cent de moyenne.</a:t>
            </a:r>
          </a:p>
          <a:p>
            <a:pPr algn="just">
              <a:lnSpc>
                <a:spcPct val="110000"/>
              </a:lnSpc>
              <a:spcBef>
                <a:spcPts val="600"/>
              </a:spcBef>
            </a:pPr>
            <a:r>
              <a:rPr lang="fr-CA" sz="16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Mais voyons, Grignote, s’étonne le grand-père. Tu vois bien que tu es maintenant capable de travailler sur un tour à bois !</a:t>
            </a:r>
          </a:p>
          <a:p>
            <a:pPr algn="just">
              <a:lnSpc>
                <a:spcPct val="110000"/>
              </a:lnSpc>
              <a:spcBef>
                <a:spcPts val="600"/>
              </a:spcBef>
            </a:pPr>
            <a:r>
              <a:rPr lang="fr-CA" sz="1600" b="1"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Tu ne comprends pas, grand-papa. Tu n’es pas allé à l’école assez longtemps.</a:t>
            </a:r>
          </a:p>
          <a:p>
            <a:pPr algn="just">
              <a:lnSpc>
                <a:spcPct val="110000"/>
              </a:lnSpc>
              <a:spcBef>
                <a:spcPts val="600"/>
              </a:spcBef>
            </a:pPr>
            <a:r>
              <a:rPr lang="fr-CA" sz="16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En regardant Grignote quitter tristement l’atelier, le vieil homme, la larme à l’œil, essaya de comprendre quel diable avait bien pu convaincre Grignote de son échec.</a:t>
            </a:r>
          </a:p>
        </p:txBody>
      </p:sp>
      <p:pic>
        <p:nvPicPr>
          <p:cNvPr id="6" name="Picture 9" descr="417065230_S">
            <a:extLst>
              <a:ext uri="{FF2B5EF4-FFF2-40B4-BE49-F238E27FC236}">
                <a16:creationId xmlns:a16="http://schemas.microsoft.com/office/drawing/2014/main" id="{658DC551-9C9C-96B6-9B5D-EAE9FE467CA6}"/>
              </a:ext>
            </a:extLst>
          </p:cNvPr>
          <p:cNvPicPr/>
          <p:nvPr/>
        </p:nvPicPr>
        <p:blipFill rotWithShape="1">
          <a:blip r:embed="rId2" cstate="hqprint">
            <a:extLst>
              <a:ext uri="{28A0092B-C50C-407E-A947-70E740481C1C}">
                <a14:useLocalDpi xmlns:a14="http://schemas.microsoft.com/office/drawing/2010/main"/>
              </a:ext>
            </a:extLst>
          </a:blip>
          <a:srcRect l="16238" r="17882"/>
          <a:stretch/>
        </p:blipFill>
        <p:spPr>
          <a:xfrm>
            <a:off x="7337854" y="4713910"/>
            <a:ext cx="815546" cy="1237929"/>
          </a:xfrm>
          <a:prstGeom prst="rect">
            <a:avLst/>
          </a:prstGeom>
          <a:ln w="0">
            <a:noFill/>
          </a:ln>
        </p:spPr>
      </p:pic>
      <p:sp>
        <p:nvSpPr>
          <p:cNvPr id="7" name="Text Box 6">
            <a:extLst>
              <a:ext uri="{FF2B5EF4-FFF2-40B4-BE49-F238E27FC236}">
                <a16:creationId xmlns:a16="http://schemas.microsoft.com/office/drawing/2014/main" id="{94139CD9-0CB6-0053-EE77-0C61997C85EE}"/>
              </a:ext>
            </a:extLst>
          </p:cNvPr>
          <p:cNvSpPr/>
          <p:nvPr/>
        </p:nvSpPr>
        <p:spPr>
          <a:xfrm>
            <a:off x="8296960" y="4713910"/>
            <a:ext cx="2626413" cy="82954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r>
              <a:rPr lang="fr-CA"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Dufour, M. (1997). </a:t>
            </a:r>
            <a:r>
              <a:rPr lang="fr-CA" sz="1200" b="0" i="1"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Allégories II, Croissance et harmonie</a:t>
            </a:r>
            <a:r>
              <a:rPr lang="fr-CA"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Chicoutimi (Canada), Les éditions JCL, pp. 230-232.</a:t>
            </a:r>
            <a:endPar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153717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354DEB1-BD45-9C19-2F82-4CFC2634A127}"/>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3" name="Espace réservé du pied de page 2">
            <a:extLst>
              <a:ext uri="{FF2B5EF4-FFF2-40B4-BE49-F238E27FC236}">
                <a16:creationId xmlns:a16="http://schemas.microsoft.com/office/drawing/2014/main" id="{CE242FC5-C31F-925C-3CF2-EB76FEDAEC4A}"/>
              </a:ext>
            </a:extLst>
          </p:cNvPr>
          <p:cNvSpPr>
            <a:spLocks noGrp="1"/>
          </p:cNvSpPr>
          <p:nvPr>
            <p:ph type="ftr" sz="quarter" idx="1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Espace réservé du texte 3">
            <a:extLst>
              <a:ext uri="{FF2B5EF4-FFF2-40B4-BE49-F238E27FC236}">
                <a16:creationId xmlns:a16="http://schemas.microsoft.com/office/drawing/2014/main" id="{315A32D4-C1A1-6451-5009-8F3C8C826376}"/>
              </a:ext>
            </a:extLst>
          </p:cNvPr>
          <p:cNvSpPr>
            <a:spLocks noGrp="1"/>
          </p:cNvSpPr>
          <p:nvPr>
            <p:ph type="body" sz="quarter" idx="14"/>
          </p:nvPr>
        </p:nvSpPr>
        <p:spPr>
          <a:effectLst/>
        </p:spPr>
        <p:txBody>
          <a:bodyPr/>
          <a:lstStyle/>
          <a:p>
            <a:pPr marL="0" indent="0">
              <a:lnSpc>
                <a:spcPct val="100000"/>
              </a:lnSpc>
              <a:buNone/>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Quelles sont les finalités de l’évaluation et quel est l’impact de celles-ci sur la motivation des élèves ?</a:t>
            </a:r>
            <a:endPar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5" name="Espace réservé du texte 4">
            <a:extLst>
              <a:ext uri="{FF2B5EF4-FFF2-40B4-BE49-F238E27FC236}">
                <a16:creationId xmlns:a16="http://schemas.microsoft.com/office/drawing/2014/main" id="{AEF20B6F-2D09-6C3E-D6B0-425EAD693660}"/>
              </a:ext>
            </a:extLst>
          </p:cNvPr>
          <p:cNvSpPr>
            <a:spLocks noGrp="1"/>
          </p:cNvSpPr>
          <p:nvPr>
            <p:ph type="body" sz="quarter" idx="15"/>
          </p:nvPr>
        </p:nvSpPr>
        <p:spPr>
          <a:xfrm>
            <a:off x="6587068" y="1786468"/>
            <a:ext cx="4909608" cy="3877732"/>
          </a:xfrm>
        </p:spPr>
        <p:txBody>
          <a:bodyPr/>
          <a:lstStyle/>
          <a:p>
            <a:pPr marL="342900" marR="0" lvl="0" indent="-342900" algn="l" defTabSz="914400" rtl="0" eaLnBrk="1" fontAlgn="auto" latinLnBrk="0" hangingPunct="1">
              <a:lnSpc>
                <a:spcPct val="110000"/>
              </a:lnSpc>
              <a:spcBef>
                <a:spcPts val="1200"/>
              </a:spcBef>
              <a:spcAft>
                <a:spcPts val="0"/>
              </a:spcAft>
              <a:buClr>
                <a:srgbClr val="FFC000"/>
              </a:buClr>
              <a:buSzTx/>
              <a:buFont typeface="+mj-lt"/>
              <a:buAutoNum type="arabicPeriod"/>
              <a:tabLst/>
              <a:defRPr/>
            </a:pPr>
            <a: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Ce que j’en pense.</a:t>
            </a:r>
          </a:p>
          <a:p>
            <a:pPr marL="342900" marR="0" lvl="0" indent="-342900" algn="l" defTabSz="914400" rtl="0" eaLnBrk="1" fontAlgn="auto" latinLnBrk="0" hangingPunct="1">
              <a:lnSpc>
                <a:spcPct val="110000"/>
              </a:lnSpc>
              <a:spcBef>
                <a:spcPts val="1200"/>
              </a:spcBef>
              <a:spcAft>
                <a:spcPts val="0"/>
              </a:spcAft>
              <a:buClr>
                <a:srgbClr val="FFC000"/>
              </a:buClr>
              <a:buSzTx/>
              <a:buFont typeface="+mj-lt"/>
              <a:buAutoNum type="arabicPeriod"/>
              <a:tabLst/>
              <a:defRPr/>
            </a:pPr>
            <a: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Comment peut-on relier cette allégorie </a:t>
            </a:r>
            <a:b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br>
            <a: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au développement des compétences </a:t>
            </a:r>
            <a:b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br>
            <a: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et au rôle de l’évaluation ?</a:t>
            </a:r>
          </a:p>
          <a:p>
            <a:pPr marL="342900" marR="0" lvl="0" indent="-342900" algn="l" defTabSz="914400" rtl="0" eaLnBrk="1" fontAlgn="auto" latinLnBrk="0" hangingPunct="1">
              <a:lnSpc>
                <a:spcPct val="110000"/>
              </a:lnSpc>
              <a:spcBef>
                <a:spcPts val="1200"/>
              </a:spcBef>
              <a:spcAft>
                <a:spcPts val="0"/>
              </a:spcAft>
              <a:buClr>
                <a:srgbClr val="FFC000"/>
              </a:buClr>
              <a:buSzTx/>
              <a:buFont typeface="+mj-lt"/>
              <a:buAutoNum type="arabicPeriod"/>
              <a:tabLst/>
              <a:defRPr/>
            </a:pPr>
            <a: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Qu’en est-il de la motivation de l’élève ?</a:t>
            </a:r>
          </a:p>
          <a:p>
            <a:pPr marL="342900" marR="0" lvl="0" indent="-342900" algn="l" defTabSz="914400" rtl="0" eaLnBrk="1" fontAlgn="auto" latinLnBrk="0" hangingPunct="1">
              <a:lnSpc>
                <a:spcPct val="110000"/>
              </a:lnSpc>
              <a:spcBef>
                <a:spcPts val="1200"/>
              </a:spcBef>
              <a:spcAft>
                <a:spcPts val="0"/>
              </a:spcAft>
              <a:buClr>
                <a:srgbClr val="FFC000"/>
              </a:buClr>
              <a:buSzTx/>
              <a:buFont typeface="+mj-lt"/>
              <a:buAutoNum type="arabicPeriod"/>
              <a:tabLst/>
              <a:defRPr/>
            </a:pPr>
            <a: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Quel est le rôle des erreurs, des échecs </a:t>
            </a:r>
            <a:b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br>
            <a:r>
              <a:rPr kumimoji="0" lang="fr-CA" sz="18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dans la démarche d’évaluation ?</a:t>
            </a:r>
          </a:p>
        </p:txBody>
      </p:sp>
    </p:spTree>
    <p:extLst>
      <p:ext uri="{BB962C8B-B14F-4D97-AF65-F5344CB8AC3E}">
        <p14:creationId xmlns:p14="http://schemas.microsoft.com/office/powerpoint/2010/main" val="1740614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12</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818484"/>
            <a:ext cx="3826110" cy="448328"/>
          </a:xfrm>
          <a:prstGeom prst="rect">
            <a:avLst/>
          </a:prstGeom>
          <a:noFill/>
          <a:effectLst/>
        </p:spPr>
        <p:txBody>
          <a:bodyPr wrap="square" rtlCol="0">
            <a:spAutoFit/>
          </a:bodyPr>
          <a:lstStyle/>
          <a:p>
            <a:pPr lvl="0" algn="l">
              <a:lnSpc>
                <a:spcPts val="2600"/>
              </a:lnSpc>
            </a:pPr>
            <a:r>
              <a:rPr lang="fr-FR" sz="32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Discussion</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2008187"/>
            <a:ext cx="10780200" cy="3582151"/>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b="1" spc="-1">
                <a:solidFill>
                  <a:srgbClr val="0070C0"/>
                </a:solidFill>
              </a:rPr>
              <a:t>L’évaluation en cours d’apprentissage et la régulation</a:t>
            </a:r>
            <a:endParaRPr lang="fr-FR" sz="2400" spc="-1">
              <a:solidFill>
                <a:schemeClr val="dk1"/>
              </a:solidFill>
            </a:endParaRPr>
          </a:p>
          <a:p>
            <a:pPr algn="ctr">
              <a:lnSpc>
                <a:spcPct val="110000"/>
              </a:lnSpc>
              <a:spcBef>
                <a:spcPts val="1800"/>
              </a:spcBef>
              <a:tabLst>
                <a:tab pos="0" algn="l"/>
              </a:tabLst>
            </a:pPr>
            <a:r>
              <a:rPr lang="fr-FR" sz="2400" spc="-1">
                <a:solidFill>
                  <a:schemeClr val="dk1"/>
                </a:solidFill>
              </a:rPr>
              <a:t>Pour Scallon (2000), « l’évaluation formative est un processus d’évaluation continue ayant pour objet d’assurer la progression de chaque individu dans une démarche d’apprentissage, </a:t>
            </a:r>
            <a:r>
              <a:rPr lang="fr-FR" sz="2400" b="1" spc="-1">
                <a:solidFill>
                  <a:srgbClr val="0070C0"/>
                </a:solidFill>
              </a:rPr>
              <a:t>avec l’intention de modifier la situation d’apprentissage ou le rythme de cette progression, pour apporter (s’il y a lieu), des améliorations ou des correctifs appropriés</a:t>
            </a:r>
            <a:r>
              <a:rPr lang="fr-FR" sz="2400" b="1" spc="-1">
                <a:solidFill>
                  <a:schemeClr val="accent6"/>
                </a:solidFill>
              </a:rPr>
              <a:t> </a:t>
            </a:r>
            <a:r>
              <a:rPr lang="fr-FR" sz="2400" spc="-1">
                <a:solidFill>
                  <a:srgbClr val="000000"/>
                </a:solidFill>
              </a:rPr>
              <a:t>»</a:t>
            </a:r>
            <a:r>
              <a:rPr lang="fr-FR" sz="2400" spc="-1">
                <a:solidFill>
                  <a:schemeClr val="dk1"/>
                </a:solidFill>
              </a:rPr>
              <a:t> (p. 155).</a:t>
            </a:r>
            <a:endParaRPr lang="fr-FR" sz="2400" spc="-1">
              <a:solidFill>
                <a:srgbClr val="000000"/>
              </a:solidFill>
            </a:endParaRPr>
          </a:p>
          <a:p>
            <a:pPr algn="ctr">
              <a:lnSpc>
                <a:spcPct val="100000"/>
              </a:lnSpc>
              <a:tabLst>
                <a:tab pos="0" algn="l"/>
              </a:tabLst>
            </a:pPr>
            <a:endParaRPr lang="fr-FR" spc="-1">
              <a:solidFill>
                <a:srgbClr val="000000"/>
              </a:solidFill>
            </a:endParaRPr>
          </a:p>
        </p:txBody>
      </p:sp>
    </p:spTree>
    <p:extLst>
      <p:ext uri="{BB962C8B-B14F-4D97-AF65-F5344CB8AC3E}">
        <p14:creationId xmlns:p14="http://schemas.microsoft.com/office/powerpoint/2010/main" val="298225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B398084-B1AA-09CF-D56A-4BB94181DECD}"/>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3" name="Espace réservé du pied de page 2">
            <a:extLst>
              <a:ext uri="{FF2B5EF4-FFF2-40B4-BE49-F238E27FC236}">
                <a16:creationId xmlns:a16="http://schemas.microsoft.com/office/drawing/2014/main" id="{1A409CDD-171B-ED22-4048-22CC1000AE2E}"/>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CCBF7A64-FBBF-F1C4-D554-1576ED13345F}"/>
              </a:ext>
            </a:extLst>
          </p:cNvPr>
          <p:cNvSpPr>
            <a:spLocks noGrp="1"/>
          </p:cNvSpPr>
          <p:nvPr>
            <p:ph type="title"/>
          </p:nvPr>
        </p:nvSpPr>
        <p:spPr/>
        <p:txBody>
          <a:bodyPr/>
          <a:lstStyle/>
          <a:p>
            <a:r>
              <a:rPr lang="fr-FR" sz="4000">
                <a:solidFill>
                  <a:srgbClr val="FFC000"/>
                </a:solidFill>
              </a:rPr>
              <a:t>Activité 2</a:t>
            </a:r>
            <a:br>
              <a:rPr lang="fr-FR"/>
            </a:br>
            <a:r>
              <a:rPr lang="fr-FR"/>
              <a:t>Les types </a:t>
            </a:r>
            <a:br>
              <a:rPr lang="fr-FR"/>
            </a:br>
            <a:r>
              <a:rPr lang="fr-FR"/>
              <a:t>de régulation</a:t>
            </a:r>
          </a:p>
        </p:txBody>
      </p:sp>
      <p:sp>
        <p:nvSpPr>
          <p:cNvPr id="5" name="Espace réservé du texte 4">
            <a:extLst>
              <a:ext uri="{FF2B5EF4-FFF2-40B4-BE49-F238E27FC236}">
                <a16:creationId xmlns:a16="http://schemas.microsoft.com/office/drawing/2014/main" id="{98281C1B-C155-6B4D-D9E9-A78986AB4A39}"/>
              </a:ext>
            </a:extLst>
          </p:cNvPr>
          <p:cNvSpPr>
            <a:spLocks noGrp="1"/>
          </p:cNvSpPr>
          <p:nvPr>
            <p:ph type="body" sz="quarter" idx="13"/>
          </p:nvPr>
        </p:nvSpPr>
        <p:spPr>
          <a:xfrm>
            <a:off x="4732638" y="2634915"/>
            <a:ext cx="6612850" cy="2875297"/>
          </a:xfrm>
        </p:spPr>
        <p:txBody>
          <a:bodyPr>
            <a:noAutofit/>
          </a:bodyPr>
          <a:lstStyle/>
          <a:p>
            <a:pPr algn="ctr">
              <a:lnSpc>
                <a:spcPct val="110000"/>
              </a:lnSpc>
            </a:pPr>
            <a:r>
              <a:rPr lang="fr-FR" b="1">
                <a:solidFill>
                  <a:srgbClr val="0070C0"/>
                </a:solidFill>
              </a:rPr>
              <a:t>Dans le contexte de l’évaluation </a:t>
            </a:r>
            <a:br>
              <a:rPr lang="fr-FR" b="1">
                <a:solidFill>
                  <a:srgbClr val="0070C0"/>
                </a:solidFill>
              </a:rPr>
            </a:br>
            <a:r>
              <a:rPr lang="fr-FR" b="1">
                <a:solidFill>
                  <a:srgbClr val="0070C0"/>
                </a:solidFill>
              </a:rPr>
              <a:t>en aide à l’apprentissage, il existe </a:t>
            </a:r>
            <a:br>
              <a:rPr lang="fr-FR" b="1">
                <a:solidFill>
                  <a:srgbClr val="0070C0"/>
                </a:solidFill>
              </a:rPr>
            </a:br>
            <a:r>
              <a:rPr lang="fr-FR" b="1">
                <a:solidFill>
                  <a:srgbClr val="0070C0"/>
                </a:solidFill>
              </a:rPr>
              <a:t>trois types de régulation :</a:t>
            </a:r>
          </a:p>
        </p:txBody>
      </p:sp>
    </p:spTree>
    <p:extLst>
      <p:ext uri="{BB962C8B-B14F-4D97-AF65-F5344CB8AC3E}">
        <p14:creationId xmlns:p14="http://schemas.microsoft.com/office/powerpoint/2010/main" val="4026075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3 types de régulation</a:t>
            </a:r>
          </a:p>
        </p:txBody>
      </p:sp>
      <p:sp>
        <p:nvSpPr>
          <p:cNvPr id="11" name="ZoneTexte 10">
            <a:extLst>
              <a:ext uri="{FF2B5EF4-FFF2-40B4-BE49-F238E27FC236}">
                <a16:creationId xmlns:a16="http://schemas.microsoft.com/office/drawing/2014/main" id="{2D0CBD7D-E847-1729-BDD7-47990521D133}"/>
              </a:ext>
            </a:extLst>
          </p:cNvPr>
          <p:cNvSpPr txBox="1"/>
          <p:nvPr/>
        </p:nvSpPr>
        <p:spPr>
          <a:xfrm>
            <a:off x="1810752" y="1545375"/>
            <a:ext cx="9041731" cy="3767250"/>
          </a:xfrm>
          <a:prstGeom prst="rect">
            <a:avLst/>
          </a:prstGeom>
          <a:noFill/>
        </p:spPr>
        <p:txBody>
          <a:bodyPr wrap="square">
            <a:spAutoFit/>
          </a:bodyPr>
          <a:lstStyle/>
          <a:p>
            <a:pPr marL="342900" indent="-342900" defTabSz="914400">
              <a:lnSpc>
                <a:spcPct val="110000"/>
              </a:lnSpc>
              <a:spcBef>
                <a:spcPts val="1200"/>
              </a:spcBef>
              <a:buClr>
                <a:srgbClr val="FFC000"/>
              </a:buClr>
              <a:buFont typeface="+mj-lt"/>
              <a:buAutoNum type="arabicPeriod"/>
              <a:tabLst>
                <a:tab pos="457200" algn="l"/>
              </a:tabLst>
            </a:pP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Les</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régulations de l’apprentissage par l’enseignant</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intervention pour aider l’élève à ajuster sa démarche, à déployer de nouvelles stratégies ou à amener celui-ci à réfléchir sur les processus qu’il utilise.</a:t>
            </a:r>
          </a:p>
          <a:p>
            <a:pPr marL="342900" indent="-342900" defTabSz="914400">
              <a:lnSpc>
                <a:spcPct val="110000"/>
              </a:lnSpc>
              <a:spcBef>
                <a:spcPts val="1200"/>
              </a:spcBef>
              <a:buClr>
                <a:srgbClr val="FFC000"/>
              </a:buClr>
              <a:buFont typeface="+mj-lt"/>
              <a:buAutoNum type="arabicPeriod"/>
              <a:tabLst>
                <a:tab pos="0" algn="l"/>
              </a:tabLst>
            </a:pP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La </a:t>
            </a: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régulation de l’apprentissage par l’élève ou autorégulation</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engagement graduel de l’élève dans la gestion ou la régulation </a:t>
            </a:r>
            <a:b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 ses propres apprentissages </a:t>
            </a: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corégulation</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intervention auprès </a:t>
            </a:r>
            <a:b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des autres élèves afin de développer son processus métacognitif.</a:t>
            </a:r>
          </a:p>
          <a:p>
            <a:pPr marL="342900" indent="-342900" defTabSz="914400">
              <a:lnSpc>
                <a:spcPct val="110000"/>
              </a:lnSpc>
              <a:spcBef>
                <a:spcPts val="1200"/>
              </a:spcBef>
              <a:buClr>
                <a:srgbClr val="FFC000"/>
              </a:buClr>
              <a:buFont typeface="+mj-lt"/>
              <a:buAutoNum type="arabicPeriod"/>
              <a:tabLst>
                <a:tab pos="0" algn="l"/>
              </a:tabLst>
            </a:pP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La </a:t>
            </a:r>
            <a:r>
              <a:rPr lang="fr-CA"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régulation de l’enseignement ou des actions pédagogiques</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b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afin d’amener l’enseignant à réaliser un retour réflexif sur son enseignement et à y apporter les changements nécessaires</a:t>
            </a:r>
            <a:r>
              <a:rPr lang="fr-CA" sz="20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t>
            </a: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87915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1. La régulation de l’apprentissage par l’enseignant</a:t>
            </a:r>
          </a:p>
        </p:txBody>
      </p:sp>
      <p:sp>
        <p:nvSpPr>
          <p:cNvPr id="11" name="ZoneTexte 10">
            <a:extLst>
              <a:ext uri="{FF2B5EF4-FFF2-40B4-BE49-F238E27FC236}">
                <a16:creationId xmlns:a16="http://schemas.microsoft.com/office/drawing/2014/main" id="{2D0CBD7D-E847-1729-BDD7-47990521D133}"/>
              </a:ext>
            </a:extLst>
          </p:cNvPr>
          <p:cNvSpPr txBox="1"/>
          <p:nvPr/>
        </p:nvSpPr>
        <p:spPr>
          <a:xfrm>
            <a:off x="2400301" y="2060393"/>
            <a:ext cx="7910764" cy="2959336"/>
          </a:xfrm>
          <a:prstGeom prst="rect">
            <a:avLst/>
          </a:prstGeom>
          <a:noFill/>
        </p:spPr>
        <p:txBody>
          <a:bodyPr wrap="square">
            <a:spAutoFit/>
          </a:bodyPr>
          <a:lstStyle/>
          <a:p>
            <a:pPr algn="just" defTabSz="914400">
              <a:lnSpc>
                <a:spcPct val="120000"/>
              </a:lnSpc>
              <a:spcBef>
                <a:spcPts val="2400"/>
              </a:spcBef>
              <a:buClr>
                <a:srgbClr val="FFC000"/>
              </a:buClr>
              <a:tabLst>
                <a:tab pos="457200" algn="l"/>
              </a:tabLst>
            </a:pP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Il est inutile de placer un élève dans une situation si l’on sait d’avance qu’il n’y apprendra pas grand-chose, faute de maîtriser les prérequis les plus élémentaires (Perrenoud, 1997). </a:t>
            </a:r>
          </a:p>
          <a:p>
            <a:pPr algn="just" defTabSz="914400">
              <a:lnSpc>
                <a:spcPct val="120000"/>
              </a:lnSpc>
              <a:spcBef>
                <a:spcPts val="2400"/>
              </a:spcBef>
              <a:buClr>
                <a:srgbClr val="FFC000"/>
              </a:buClr>
              <a:tabLst>
                <a:tab pos="457200" algn="l"/>
              </a:tabLst>
            </a:pPr>
            <a:r>
              <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L’enseignant utilise l’évaluation pour informer l’élève quant à ses difficultés ; il lui fournit des commentaires pour que celui-ci comprenne ses erreurs, mais surtout pour qu’il soit en mesure d’apporter les changements nécessaires pour mieux réussir. </a:t>
            </a:r>
          </a:p>
        </p:txBody>
      </p:sp>
    </p:spTree>
    <p:extLst>
      <p:ext uri="{BB962C8B-B14F-4D97-AF65-F5344CB8AC3E}">
        <p14:creationId xmlns:p14="http://schemas.microsoft.com/office/powerpoint/2010/main" val="2523541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2. La régulation de l’apprentissage par l’élève ou autorégulation</a:t>
            </a:r>
          </a:p>
        </p:txBody>
      </p:sp>
      <p:sp>
        <p:nvSpPr>
          <p:cNvPr id="11" name="ZoneTexte 10">
            <a:extLst>
              <a:ext uri="{FF2B5EF4-FFF2-40B4-BE49-F238E27FC236}">
                <a16:creationId xmlns:a16="http://schemas.microsoft.com/office/drawing/2014/main" id="{2D0CBD7D-E847-1729-BDD7-47990521D133}"/>
              </a:ext>
            </a:extLst>
          </p:cNvPr>
          <p:cNvSpPr txBox="1"/>
          <p:nvPr/>
        </p:nvSpPr>
        <p:spPr>
          <a:xfrm>
            <a:off x="2069432" y="1543332"/>
            <a:ext cx="8542421" cy="4032964"/>
          </a:xfrm>
          <a:prstGeom prst="rect">
            <a:avLst/>
          </a:prstGeom>
          <a:noFill/>
        </p:spPr>
        <p:txBody>
          <a:bodyPr wrap="square">
            <a:spAutoFit/>
          </a:bodyPr>
          <a:lstStyle/>
          <a:p>
            <a:pPr algn="just" defTabSz="914400">
              <a:lnSpc>
                <a:spcPct val="120000"/>
              </a:lnSpc>
              <a:spcBef>
                <a:spcPts val="1200"/>
              </a:spcBef>
              <a:buClr>
                <a:srgbClr val="FFC000"/>
              </a:buClr>
              <a:tabLst>
                <a:tab pos="457200" algn="l"/>
              </a:tabLst>
            </a:pP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On parle d’autorégulation lorsque la régulation est faite par l’élève sans aide extérieure. Louis (1999) la définit comme une forme d’engagement de l’élève dans la tâche à accomplir. </a:t>
            </a:r>
          </a:p>
          <a:p>
            <a:pPr algn="just" defTabSz="914400">
              <a:lnSpc>
                <a:spcPct val="120000"/>
              </a:lnSpc>
              <a:spcBef>
                <a:spcPts val="1200"/>
              </a:spcBef>
              <a:buClr>
                <a:srgbClr val="FFC000"/>
              </a:buClr>
              <a:tabLst>
                <a:tab pos="457200" algn="l"/>
              </a:tabLst>
            </a:pP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Brown </a:t>
            </a:r>
            <a:r>
              <a:rPr lang="fr-FR" b="0" i="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et al.</a:t>
            </a: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(1983) définissent la métacognition dans le contexte scolaire comme la conscience qu’a l’élève de ses processus cognitifs alors qu’il apprend (les connaissances métacognitives) et l’utilisation de cette conscience dans le but de superviser ses processus d’apprentissage (l’autorégulation). </a:t>
            </a:r>
          </a:p>
          <a:p>
            <a:pPr algn="just" defTabSz="914400">
              <a:lnSpc>
                <a:spcPct val="120000"/>
              </a:lnSpc>
              <a:spcBef>
                <a:spcPts val="1200"/>
              </a:spcBef>
              <a:buClr>
                <a:srgbClr val="FFC000"/>
              </a:buClr>
              <a:tabLst>
                <a:tab pos="457200" algn="l"/>
              </a:tabLst>
            </a:pP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Le but de l’autorégulation est de permettre à l’élève d’exercer une emprise sur ses processus d’apprentissage. Ainsi, l’élève prend conscience de ses forces et continue ses efforts dans cette direction, de même que de ses difficultés ou défis et tente d’y remédier, donc d’y apporter une régulation.</a:t>
            </a:r>
          </a:p>
        </p:txBody>
      </p:sp>
    </p:spTree>
    <p:extLst>
      <p:ext uri="{BB962C8B-B14F-4D97-AF65-F5344CB8AC3E}">
        <p14:creationId xmlns:p14="http://schemas.microsoft.com/office/powerpoint/2010/main" val="117366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2. La régulation de l’apprentissage par l’élève ou autorégulation</a:t>
            </a:r>
          </a:p>
        </p:txBody>
      </p:sp>
      <p:sp>
        <p:nvSpPr>
          <p:cNvPr id="11" name="ZoneTexte 10">
            <a:extLst>
              <a:ext uri="{FF2B5EF4-FFF2-40B4-BE49-F238E27FC236}">
                <a16:creationId xmlns:a16="http://schemas.microsoft.com/office/drawing/2014/main" id="{2D0CBD7D-E847-1729-BDD7-47990521D133}"/>
              </a:ext>
            </a:extLst>
          </p:cNvPr>
          <p:cNvSpPr txBox="1"/>
          <p:nvPr/>
        </p:nvSpPr>
        <p:spPr>
          <a:xfrm>
            <a:off x="1963475" y="1289879"/>
            <a:ext cx="8542421" cy="572786"/>
          </a:xfrm>
          <a:prstGeom prst="rect">
            <a:avLst/>
          </a:prstGeom>
          <a:noFill/>
        </p:spPr>
        <p:txBody>
          <a:bodyPr wrap="square">
            <a:spAutoFit/>
          </a:bodyPr>
          <a:lstStyle/>
          <a:p>
            <a:pPr algn="ctr" defTabSz="914400">
              <a:lnSpc>
                <a:spcPct val="120000"/>
              </a:lnSpc>
              <a:spcBef>
                <a:spcPts val="1200"/>
              </a:spcBef>
              <a:buClr>
                <a:srgbClr val="FFC000"/>
              </a:buClr>
              <a:tabLst>
                <a:tab pos="457200" algn="l"/>
              </a:tabLst>
            </a:pPr>
            <a:r>
              <a:rPr lang="fr-FR" sz="2800" b="1" strike="noStrike" spc="-1">
                <a:solidFill>
                  <a:srgbClr val="7F5891"/>
                </a:solidFill>
                <a:latin typeface="Noto Sans" panose="020B0502040504020204" pitchFamily="34" charset="0"/>
                <a:ea typeface="Noto Sans" panose="020B0502040504020204" pitchFamily="34" charset="0"/>
                <a:cs typeface="Noto Sans" panose="020B0502040504020204" pitchFamily="34" charset="0"/>
              </a:rPr>
              <a:t>La régulation par l’élève</a:t>
            </a:r>
          </a:p>
        </p:txBody>
      </p:sp>
      <p:grpSp>
        <p:nvGrpSpPr>
          <p:cNvPr id="6" name="Diagram2">
            <a:extLst>
              <a:ext uri="{FF2B5EF4-FFF2-40B4-BE49-F238E27FC236}">
                <a16:creationId xmlns:a16="http://schemas.microsoft.com/office/drawing/2014/main" id="{8AC33FE8-43F8-0267-8FE1-3A974B4AB33E}"/>
              </a:ext>
            </a:extLst>
          </p:cNvPr>
          <p:cNvGrpSpPr/>
          <p:nvPr/>
        </p:nvGrpSpPr>
        <p:grpSpPr>
          <a:xfrm>
            <a:off x="533256" y="1450370"/>
            <a:ext cx="11570760" cy="4664880"/>
            <a:chOff x="362520" y="1690560"/>
            <a:chExt cx="11570760" cy="4664880"/>
          </a:xfrm>
        </p:grpSpPr>
        <p:sp>
          <p:nvSpPr>
            <p:cNvPr id="7" name="Rectangle 6">
              <a:extLst>
                <a:ext uri="{FF2B5EF4-FFF2-40B4-BE49-F238E27FC236}">
                  <a16:creationId xmlns:a16="http://schemas.microsoft.com/office/drawing/2014/main" id="{4D9BE9A2-06F4-3CB4-C2C6-739131E8E1AC}"/>
                </a:ext>
              </a:extLst>
            </p:cNvPr>
            <p:cNvSpPr/>
            <p:nvPr/>
          </p:nvSpPr>
          <p:spPr>
            <a:xfrm>
              <a:off x="362520" y="1690560"/>
              <a:ext cx="11570760" cy="4664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Forme 7">
              <a:extLst>
                <a:ext uri="{FF2B5EF4-FFF2-40B4-BE49-F238E27FC236}">
                  <a16:creationId xmlns:a16="http://schemas.microsoft.com/office/drawing/2014/main" id="{7A955F49-494A-6598-9E26-AB2297AA1673}"/>
                </a:ext>
              </a:extLst>
            </p:cNvPr>
            <p:cNvSpPr/>
            <p:nvPr/>
          </p:nvSpPr>
          <p:spPr>
            <a:xfrm>
              <a:off x="2415960" y="1690560"/>
              <a:ext cx="7464240" cy="4664880"/>
            </a:xfrm>
            <a:prstGeom prst="swooshArrow">
              <a:avLst>
                <a:gd name="adj1" fmla="val 25000"/>
                <a:gd name="adj2" fmla="val 25000"/>
              </a:avLst>
            </a:prstGeom>
            <a:solidFill>
              <a:schemeClr val="accent5">
                <a:tint val="40000"/>
                <a:hueOff val="0"/>
                <a:satOff val="0"/>
                <a:lumOff val="0"/>
                <a:alphaOff val="0"/>
              </a:schemeClr>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Ellipse 8">
              <a:extLst>
                <a:ext uri="{FF2B5EF4-FFF2-40B4-BE49-F238E27FC236}">
                  <a16:creationId xmlns:a16="http://schemas.microsoft.com/office/drawing/2014/main" id="{9349940B-BDF6-9F47-0962-99535AAC7EDF}"/>
                </a:ext>
              </a:extLst>
            </p:cNvPr>
            <p:cNvSpPr/>
            <p:nvPr/>
          </p:nvSpPr>
          <p:spPr>
            <a:xfrm>
              <a:off x="3363840" y="4910760"/>
              <a:ext cx="193320" cy="193320"/>
            </a:xfrm>
            <a:prstGeom prst="ellipse">
              <a:avLst/>
            </a:prstGeom>
            <a:solidFill>
              <a:schemeClr val="accent5">
                <a:hueOff val="0"/>
                <a:satOff val="0"/>
                <a:lumOff val="0"/>
                <a:alphaOff val="0"/>
              </a:schemeClr>
            </a:solidFill>
            <a:ln>
              <a:solidFill>
                <a:srgbClr val="FFFFFF"/>
              </a:solidFill>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Rectangle 9">
              <a:extLst>
                <a:ext uri="{FF2B5EF4-FFF2-40B4-BE49-F238E27FC236}">
                  <a16:creationId xmlns:a16="http://schemas.microsoft.com/office/drawing/2014/main" id="{9A45E049-C695-3953-CFE1-164C5175CC63}"/>
                </a:ext>
              </a:extLst>
            </p:cNvPr>
            <p:cNvSpPr/>
            <p:nvPr/>
          </p:nvSpPr>
          <p:spPr>
            <a:xfrm>
              <a:off x="3608280" y="5128988"/>
              <a:ext cx="3287880" cy="518832"/>
            </a:xfrm>
            <a:prstGeom prst="rect">
              <a:avLst/>
            </a:prstGeom>
            <a:noFill/>
            <a:ln w="0">
              <a:noFill/>
            </a:ln>
          </p:spPr>
          <p:style>
            <a:lnRef idx="0">
              <a:scrgbClr r="0" g="0" b="0"/>
            </a:lnRef>
            <a:fillRef idx="0">
              <a:scrgbClr r="0" g="0" b="0"/>
            </a:fillRef>
            <a:effectRef idx="0">
              <a:scrgbClr r="0" g="0" b="0"/>
            </a:effectRef>
            <a:fontRef idx="minor"/>
          </p:style>
          <p:txBody>
            <a:bodyPr lIns="102960" tIns="0" rIns="0" bIns="0" numCol="1" spcCol="1440" anchor="t">
              <a:noAutofit/>
            </a:bodyPr>
            <a:lstStyle/>
            <a:p>
              <a:pPr defTabSz="888840">
                <a:lnSpc>
                  <a:spcPct val="90000"/>
                </a:lnSpc>
                <a:tabLst>
                  <a:tab pos="0" algn="l"/>
                </a:tabLst>
              </a:pPr>
              <a:r>
                <a:rPr lang="fr-CA"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Accompagnement </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defTabSz="888840">
                <a:lnSpc>
                  <a:spcPct val="90000"/>
                </a:lnSpc>
                <a:tabLst>
                  <a:tab pos="0" algn="l"/>
                </a:tabLst>
              </a:pPr>
              <a:r>
                <a:rPr lang="fr-CA"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par l’enseignant</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Ellipse 11">
              <a:extLst>
                <a:ext uri="{FF2B5EF4-FFF2-40B4-BE49-F238E27FC236}">
                  <a16:creationId xmlns:a16="http://schemas.microsoft.com/office/drawing/2014/main" id="{D57415AD-7AE9-E060-BF6E-56FD690B3C9F}"/>
                </a:ext>
              </a:extLst>
            </p:cNvPr>
            <p:cNvSpPr/>
            <p:nvPr/>
          </p:nvSpPr>
          <p:spPr>
            <a:xfrm>
              <a:off x="5077080" y="3642840"/>
              <a:ext cx="350280" cy="350280"/>
            </a:xfrm>
            <a:prstGeom prst="ellipse">
              <a:avLst/>
            </a:prstGeom>
            <a:solidFill>
              <a:schemeClr val="accent5">
                <a:hueOff val="-2136516"/>
                <a:satOff val="0"/>
                <a:lumOff val="-10981"/>
                <a:alphaOff val="0"/>
              </a:schemeClr>
            </a:solidFill>
            <a:ln>
              <a:solidFill>
                <a:srgbClr val="FFFFFF"/>
              </a:solidFill>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600" b="0"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Rectangle 12">
              <a:extLst>
                <a:ext uri="{FF2B5EF4-FFF2-40B4-BE49-F238E27FC236}">
                  <a16:creationId xmlns:a16="http://schemas.microsoft.com/office/drawing/2014/main" id="{A3D8BB92-AC37-0D6E-E012-C5353A42E1B4}"/>
                </a:ext>
              </a:extLst>
            </p:cNvPr>
            <p:cNvSpPr/>
            <p:nvPr/>
          </p:nvSpPr>
          <p:spPr>
            <a:xfrm>
              <a:off x="2287851" y="3144420"/>
              <a:ext cx="2774160" cy="611991"/>
            </a:xfrm>
            <a:prstGeom prst="rect">
              <a:avLst/>
            </a:prstGeom>
            <a:noFill/>
            <a:ln w="0">
              <a:noFill/>
            </a:ln>
          </p:spPr>
          <p:style>
            <a:lnRef idx="0">
              <a:scrgbClr r="0" g="0" b="0"/>
            </a:lnRef>
            <a:fillRef idx="0">
              <a:scrgbClr r="0" g="0" b="0"/>
            </a:fillRef>
            <a:effectRef idx="0">
              <a:scrgbClr r="0" g="0" b="0"/>
            </a:effectRef>
            <a:fontRef idx="minor"/>
          </p:style>
          <p:txBody>
            <a:bodyPr lIns="185760" tIns="0" rIns="0" bIns="0" numCol="1" spcCol="1440" anchor="t">
              <a:noAutofit/>
            </a:bodyPr>
            <a:lstStyle/>
            <a:p>
              <a:pPr defTabSz="1066680">
                <a:lnSpc>
                  <a:spcPct val="90000"/>
                </a:lnSpc>
                <a:spcAft>
                  <a:spcPts val="839"/>
                </a:spcAft>
                <a:tabLst>
                  <a:tab pos="0" algn="l"/>
                </a:tabLst>
              </a:pP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Responsabilisation </a:t>
              </a:r>
              <a:b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et autorégulation</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Ellipse 13">
              <a:extLst>
                <a:ext uri="{FF2B5EF4-FFF2-40B4-BE49-F238E27FC236}">
                  <a16:creationId xmlns:a16="http://schemas.microsoft.com/office/drawing/2014/main" id="{DFF7C7D1-AA6E-2CF9-4788-420851A8534F}"/>
                </a:ext>
              </a:extLst>
            </p:cNvPr>
            <p:cNvSpPr/>
            <p:nvPr/>
          </p:nvSpPr>
          <p:spPr>
            <a:xfrm>
              <a:off x="7137720" y="2871000"/>
              <a:ext cx="484560" cy="484560"/>
            </a:xfrm>
            <a:prstGeom prst="ellipse">
              <a:avLst/>
            </a:prstGeom>
            <a:solidFill>
              <a:schemeClr val="accent5">
                <a:hueOff val="-4273032"/>
                <a:satOff val="0"/>
                <a:lumOff val="-21961"/>
                <a:alphaOff val="0"/>
              </a:schemeClr>
            </a:solidFill>
            <a:ln>
              <a:solidFill>
                <a:srgbClr val="FFFFFF"/>
              </a:solidFill>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600" b="0"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Rectangle 14">
              <a:extLst>
                <a:ext uri="{FF2B5EF4-FFF2-40B4-BE49-F238E27FC236}">
                  <a16:creationId xmlns:a16="http://schemas.microsoft.com/office/drawing/2014/main" id="{DAC37DB0-6267-E454-52E6-0FEEE21BEBB6}"/>
                </a:ext>
              </a:extLst>
            </p:cNvPr>
            <p:cNvSpPr/>
            <p:nvPr/>
          </p:nvSpPr>
          <p:spPr>
            <a:xfrm>
              <a:off x="7494120" y="2939652"/>
              <a:ext cx="3178440" cy="415908"/>
            </a:xfrm>
            <a:prstGeom prst="rect">
              <a:avLst/>
            </a:prstGeom>
            <a:noFill/>
            <a:ln w="0">
              <a:noFill/>
            </a:ln>
          </p:spPr>
          <p:style>
            <a:lnRef idx="0">
              <a:scrgbClr r="0" g="0" b="0"/>
            </a:lnRef>
            <a:fillRef idx="0">
              <a:scrgbClr r="0" g="0" b="0"/>
            </a:fillRef>
            <a:effectRef idx="0">
              <a:scrgbClr r="0" g="0" b="0"/>
            </a:effectRef>
            <a:fontRef idx="minor"/>
          </p:style>
          <p:txBody>
            <a:bodyPr lIns="257040" tIns="0" rIns="0" bIns="0" numCol="1" spcCol="1440" anchor="t">
              <a:noAutofit/>
            </a:bodyPr>
            <a:lstStyle/>
            <a:p>
              <a:pPr defTabSz="1244520">
                <a:lnSpc>
                  <a:spcPct val="90000"/>
                </a:lnSpc>
                <a:spcAft>
                  <a:spcPts val="981"/>
                </a:spcAft>
                <a:tabLst>
                  <a:tab pos="0" algn="l"/>
                </a:tabLst>
              </a:pPr>
              <a:r>
                <a:rPr lang="fr-CA"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Métacognition</a:t>
              </a:r>
              <a:endParaRPr lang="fr-FR" sz="2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762281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3. La régulation de l’enseignement ou des actions pédagogiques</a:t>
            </a:r>
          </a:p>
        </p:txBody>
      </p:sp>
      <p:sp>
        <p:nvSpPr>
          <p:cNvPr id="11" name="ZoneTexte 10">
            <a:extLst>
              <a:ext uri="{FF2B5EF4-FFF2-40B4-BE49-F238E27FC236}">
                <a16:creationId xmlns:a16="http://schemas.microsoft.com/office/drawing/2014/main" id="{2D0CBD7D-E847-1729-BDD7-47990521D133}"/>
              </a:ext>
            </a:extLst>
          </p:cNvPr>
          <p:cNvSpPr txBox="1"/>
          <p:nvPr/>
        </p:nvSpPr>
        <p:spPr>
          <a:xfrm>
            <a:off x="2180044" y="1280436"/>
            <a:ext cx="8383683" cy="4519250"/>
          </a:xfrm>
          <a:prstGeom prst="rect">
            <a:avLst/>
          </a:prstGeom>
          <a:noFill/>
        </p:spPr>
        <p:txBody>
          <a:bodyPr wrap="square">
            <a:spAutoFit/>
          </a:bodyPr>
          <a:lstStyle/>
          <a:p>
            <a:pPr algn="just" defTabSz="914400">
              <a:lnSpc>
                <a:spcPct val="120000"/>
              </a:lnSpc>
              <a:spcBef>
                <a:spcPts val="1200"/>
              </a:spcBef>
              <a:buClr>
                <a:srgbClr val="FFC000"/>
              </a:buClr>
              <a:tabLst>
                <a:tab pos="457200" algn="l"/>
              </a:tabLst>
            </a:pP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La régulation des actions pédagogiques amène l’enseignant à réaliser un </a:t>
            </a:r>
            <a:r>
              <a:rPr lang="fr-FR"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retour réflexif sur son enseignement</a:t>
            </a: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 et à y apporter les changements nécessaires. </a:t>
            </a:r>
          </a:p>
          <a:p>
            <a:pPr algn="just" defTabSz="914400">
              <a:lnSpc>
                <a:spcPct val="120000"/>
              </a:lnSpc>
              <a:spcBef>
                <a:spcPts val="1200"/>
              </a:spcBef>
              <a:buClr>
                <a:srgbClr val="FFC000"/>
              </a:buClr>
              <a:tabLst>
                <a:tab pos="457200" algn="l"/>
              </a:tabLst>
            </a:pP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L’enseignant se questionne sur les différents aspects de la démarche pédagogique, suite à sa réalisation :</a:t>
            </a:r>
          </a:p>
          <a:p>
            <a:pPr algn="ctr" defTabSz="914400">
              <a:lnSpc>
                <a:spcPct val="120000"/>
              </a:lnSpc>
              <a:spcBef>
                <a:spcPts val="1200"/>
              </a:spcBef>
              <a:buClr>
                <a:srgbClr val="FFC000"/>
              </a:buClr>
              <a:tabLst>
                <a:tab pos="457200" algn="l"/>
              </a:tabLst>
            </a:pPr>
            <a:r>
              <a:rPr lang="fr-FR" b="0" i="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Des bonnes idées à ne pas oublier – Ce qui a bien fonctionné, ce qu’il faut éviter – Ce dont je veux discuter avec les collègues – Des remarques d’élèves à retenir – </a:t>
            </a:r>
            <a:br>
              <a:rPr lang="fr-FR" b="0" i="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FR" b="0" i="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Ce qui aurait été utile - Les résultats de ses élèves – Etc.</a:t>
            </a:r>
          </a:p>
          <a:p>
            <a:pPr algn="just" defTabSz="914400">
              <a:lnSpc>
                <a:spcPct val="120000"/>
              </a:lnSpc>
              <a:spcBef>
                <a:spcPts val="1200"/>
              </a:spcBef>
              <a:buClr>
                <a:srgbClr val="FFC000"/>
              </a:buClr>
              <a:tabLst>
                <a:tab pos="457200" algn="l"/>
              </a:tabLst>
            </a:pPr>
            <a:r>
              <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L’enseignant peut être amené à revoir de la matière avec ses élèves qui semblent avoir mal compris celle-ci, à réévaluer les apprentissages dans un autre contexte ou à modifier une SAE/activité s’il désire la reprendre l’année suivante.</a:t>
            </a:r>
          </a:p>
        </p:txBody>
      </p:sp>
    </p:spTree>
    <p:extLst>
      <p:ext uri="{BB962C8B-B14F-4D97-AF65-F5344CB8AC3E}">
        <p14:creationId xmlns:p14="http://schemas.microsoft.com/office/powerpoint/2010/main" val="3559713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19</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643472"/>
            <a:ext cx="3826110" cy="781752"/>
          </a:xfrm>
          <a:prstGeom prst="rect">
            <a:avLst/>
          </a:prstGeom>
          <a:noFill/>
          <a:effectLst/>
        </p:spPr>
        <p:txBody>
          <a:bodyPr wrap="square" rtlCol="0">
            <a:spAutoFit/>
          </a:bodyPr>
          <a:lstStyle/>
          <a:p>
            <a:pPr lvl="0" algn="l">
              <a:lnSpc>
                <a:spcPts val="2600"/>
              </a:lnSpc>
            </a:pPr>
            <a:r>
              <a:rPr lang="fr-FR" sz="28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Activité collaborative</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2707105"/>
            <a:ext cx="10387383" cy="2883233"/>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sz="3200" b="1" spc="-1">
                <a:solidFill>
                  <a:srgbClr val="0070C0"/>
                </a:solidFill>
              </a:rPr>
              <a:t>Quel type de régulation ?</a:t>
            </a:r>
          </a:p>
          <a:p>
            <a:pPr algn="ctr">
              <a:lnSpc>
                <a:spcPct val="110000"/>
              </a:lnSpc>
              <a:spcBef>
                <a:spcPts val="1800"/>
              </a:spcBef>
              <a:tabLst>
                <a:tab pos="0" algn="l"/>
              </a:tabLst>
            </a:pPr>
            <a:r>
              <a:rPr lang="fr-FR" sz="3200" spc="-1">
                <a:solidFill>
                  <a:schemeClr val="dk1"/>
                </a:solidFill>
              </a:rPr>
              <a:t>Distinguez les différents types de régulation.</a:t>
            </a:r>
          </a:p>
        </p:txBody>
      </p:sp>
    </p:spTree>
    <p:extLst>
      <p:ext uri="{BB962C8B-B14F-4D97-AF65-F5344CB8AC3E}">
        <p14:creationId xmlns:p14="http://schemas.microsoft.com/office/powerpoint/2010/main" val="1444824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20</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643472"/>
            <a:ext cx="3826110" cy="781752"/>
          </a:xfrm>
          <a:prstGeom prst="rect">
            <a:avLst/>
          </a:prstGeom>
          <a:noFill/>
          <a:effectLst/>
        </p:spPr>
        <p:txBody>
          <a:bodyPr wrap="square" rtlCol="0">
            <a:spAutoFit/>
          </a:bodyPr>
          <a:lstStyle/>
          <a:p>
            <a:pPr lvl="0" algn="l">
              <a:lnSpc>
                <a:spcPts val="2600"/>
              </a:lnSpc>
            </a:pPr>
            <a:r>
              <a:rPr lang="fr-FR" sz="28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Activité collaborative</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1888959"/>
            <a:ext cx="10387383" cy="370138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sz="3200" b="1" spc="-1">
                <a:solidFill>
                  <a:srgbClr val="0070C0"/>
                </a:solidFill>
              </a:rPr>
              <a:t>Quel type de régulation ?</a:t>
            </a:r>
          </a:p>
          <a:p>
            <a:pPr algn="ctr">
              <a:lnSpc>
                <a:spcPct val="110000"/>
              </a:lnSpc>
              <a:spcBef>
                <a:spcPts val="1800"/>
              </a:spcBef>
              <a:tabLst>
                <a:tab pos="0" algn="l"/>
              </a:tabLst>
            </a:pPr>
            <a:r>
              <a:rPr lang="fr-FR" sz="2000" spc="-1">
                <a:solidFill>
                  <a:schemeClr val="dk1"/>
                </a:solidFill>
              </a:rPr>
              <a:t>Moustapha revoit les activités de la journée afin d’ajuster son enseignement </a:t>
            </a:r>
            <a:br>
              <a:rPr lang="fr-FR" sz="2000" spc="-1">
                <a:solidFill>
                  <a:schemeClr val="dk1"/>
                </a:solidFill>
              </a:rPr>
            </a:br>
            <a:r>
              <a:rPr lang="fr-FR" sz="2000" spc="-1">
                <a:solidFill>
                  <a:schemeClr val="dk1"/>
                </a:solidFill>
              </a:rPr>
              <a:t>pour le lendemain. De quel type de régulation s’agit-il ?</a:t>
            </a:r>
          </a:p>
          <a:p>
            <a:pPr marL="3600000" indent="-342900">
              <a:lnSpc>
                <a:spcPct val="100000"/>
              </a:lnSpc>
              <a:spcBef>
                <a:spcPts val="1800"/>
              </a:spcBef>
              <a:buClr>
                <a:srgbClr val="FFC000"/>
              </a:buClr>
              <a:buFont typeface="Wingdings" pitchFamily="2" charset="2"/>
              <a:buChar char="§"/>
              <a:tabLst>
                <a:tab pos="0" algn="l"/>
              </a:tabLst>
            </a:pPr>
            <a:r>
              <a:rPr lang="fr-FR" sz="2000" spc="-1">
                <a:solidFill>
                  <a:schemeClr val="dk1"/>
                </a:solidFill>
              </a:rPr>
              <a:t>Régulation par l’élève</a:t>
            </a:r>
          </a:p>
          <a:p>
            <a:pPr marL="3600000" indent="-342900">
              <a:lnSpc>
                <a:spcPct val="100000"/>
              </a:lnSpc>
              <a:spcBef>
                <a:spcPts val="600"/>
              </a:spcBef>
              <a:buClr>
                <a:srgbClr val="FFC000"/>
              </a:buClr>
              <a:buFont typeface="Wingdings" pitchFamily="2" charset="2"/>
              <a:buChar char="§"/>
              <a:tabLst>
                <a:tab pos="0" algn="l"/>
              </a:tabLst>
            </a:pPr>
            <a:r>
              <a:rPr lang="fr-FR" sz="2000" spc="-1">
                <a:solidFill>
                  <a:schemeClr val="dk1"/>
                </a:solidFill>
              </a:rPr>
              <a:t>Régulation de l’enseignement</a:t>
            </a:r>
          </a:p>
          <a:p>
            <a:pPr marL="3600000" indent="-342900">
              <a:lnSpc>
                <a:spcPct val="100000"/>
              </a:lnSpc>
              <a:spcBef>
                <a:spcPts val="600"/>
              </a:spcBef>
              <a:buClr>
                <a:srgbClr val="FFC000"/>
              </a:buClr>
              <a:buFont typeface="Wingdings" pitchFamily="2" charset="2"/>
              <a:buChar char="§"/>
              <a:tabLst>
                <a:tab pos="0" algn="l"/>
              </a:tabLst>
            </a:pPr>
            <a:r>
              <a:rPr lang="fr-FR" sz="2000" spc="-1">
                <a:solidFill>
                  <a:schemeClr val="dk1"/>
                </a:solidFill>
              </a:rPr>
              <a:t>Régulation de l’enseignant</a:t>
            </a:r>
          </a:p>
        </p:txBody>
      </p:sp>
      <p:sp>
        <p:nvSpPr>
          <p:cNvPr id="6" name="ZoneTexte 5">
            <a:extLst>
              <a:ext uri="{FF2B5EF4-FFF2-40B4-BE49-F238E27FC236}">
                <a16:creationId xmlns:a16="http://schemas.microsoft.com/office/drawing/2014/main" id="{CFE10956-304F-1AA2-72B4-167E078B00B0}"/>
              </a:ext>
            </a:extLst>
          </p:cNvPr>
          <p:cNvSpPr txBox="1"/>
          <p:nvPr/>
        </p:nvSpPr>
        <p:spPr>
          <a:xfrm rot="852643">
            <a:off x="8709861" y="1477575"/>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spTree>
    <p:extLst>
      <p:ext uri="{BB962C8B-B14F-4D97-AF65-F5344CB8AC3E}">
        <p14:creationId xmlns:p14="http://schemas.microsoft.com/office/powerpoint/2010/main" val="726836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21</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643472"/>
            <a:ext cx="3826110" cy="781752"/>
          </a:xfrm>
          <a:prstGeom prst="rect">
            <a:avLst/>
          </a:prstGeom>
          <a:noFill/>
          <a:effectLst/>
        </p:spPr>
        <p:txBody>
          <a:bodyPr wrap="square" rtlCol="0">
            <a:spAutoFit/>
          </a:bodyPr>
          <a:lstStyle/>
          <a:p>
            <a:pPr lvl="0" algn="l">
              <a:lnSpc>
                <a:spcPts val="2600"/>
              </a:lnSpc>
            </a:pPr>
            <a:r>
              <a:rPr lang="fr-FR" sz="28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Activité collaborative</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1888959"/>
            <a:ext cx="10387383" cy="370138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sz="3200" b="1" spc="-1">
                <a:solidFill>
                  <a:srgbClr val="0070C0"/>
                </a:solidFill>
              </a:rPr>
              <a:t>Quel type de régulation ?</a:t>
            </a:r>
          </a:p>
          <a:p>
            <a:pPr algn="ctr">
              <a:lnSpc>
                <a:spcPct val="110000"/>
              </a:lnSpc>
              <a:spcBef>
                <a:spcPts val="1800"/>
              </a:spcBef>
              <a:tabLst>
                <a:tab pos="0" algn="l"/>
              </a:tabLst>
            </a:pPr>
            <a:r>
              <a:rPr lang="fr-FR" sz="2000" spc="-1">
                <a:solidFill>
                  <a:schemeClr val="dk1"/>
                </a:solidFill>
              </a:rPr>
              <a:t>Mariam circule dans la classe et s’assure que ses élèves ont bien compris la consigne et intervient, si nécessaire, auprès d’eux. De quel type de régulation s’agit-il ?</a:t>
            </a:r>
          </a:p>
          <a:p>
            <a:pPr marL="3600000" indent="-342900">
              <a:lnSpc>
                <a:spcPct val="100000"/>
              </a:lnSpc>
              <a:spcBef>
                <a:spcPts val="1800"/>
              </a:spcBef>
              <a:buClr>
                <a:srgbClr val="FFC000"/>
              </a:buClr>
              <a:buFont typeface="Wingdings" pitchFamily="2" charset="2"/>
              <a:buChar char="§"/>
              <a:tabLst>
                <a:tab pos="0" algn="l"/>
              </a:tabLst>
            </a:pPr>
            <a:r>
              <a:rPr lang="fr-FR" sz="2000" spc="-1">
                <a:solidFill>
                  <a:schemeClr val="dk1"/>
                </a:solidFill>
              </a:rPr>
              <a:t>Régulation par l’élève</a:t>
            </a:r>
          </a:p>
          <a:p>
            <a:pPr marL="3600000" indent="-342900">
              <a:lnSpc>
                <a:spcPct val="100000"/>
              </a:lnSpc>
              <a:spcBef>
                <a:spcPts val="600"/>
              </a:spcBef>
              <a:buClr>
                <a:srgbClr val="FFC000"/>
              </a:buClr>
              <a:buFont typeface="Wingdings" pitchFamily="2" charset="2"/>
              <a:buChar char="§"/>
              <a:tabLst>
                <a:tab pos="0" algn="l"/>
              </a:tabLst>
            </a:pPr>
            <a:r>
              <a:rPr lang="fr-FR" sz="2000" spc="-1">
                <a:solidFill>
                  <a:schemeClr val="dk1"/>
                </a:solidFill>
              </a:rPr>
              <a:t>Régulation de l’enseignement</a:t>
            </a:r>
          </a:p>
          <a:p>
            <a:pPr marL="3600000" indent="-342900">
              <a:lnSpc>
                <a:spcPct val="100000"/>
              </a:lnSpc>
              <a:spcBef>
                <a:spcPts val="600"/>
              </a:spcBef>
              <a:buClr>
                <a:srgbClr val="FFC000"/>
              </a:buClr>
              <a:buFont typeface="Wingdings" pitchFamily="2" charset="2"/>
              <a:buChar char="§"/>
              <a:tabLst>
                <a:tab pos="0" algn="l"/>
              </a:tabLst>
            </a:pPr>
            <a:r>
              <a:rPr lang="fr-FR" sz="2000" spc="-1">
                <a:solidFill>
                  <a:schemeClr val="dk1"/>
                </a:solidFill>
              </a:rPr>
              <a:t>Régulation de l’enseignant</a:t>
            </a:r>
          </a:p>
        </p:txBody>
      </p:sp>
      <p:sp>
        <p:nvSpPr>
          <p:cNvPr id="6" name="ZoneTexte 5">
            <a:extLst>
              <a:ext uri="{FF2B5EF4-FFF2-40B4-BE49-F238E27FC236}">
                <a16:creationId xmlns:a16="http://schemas.microsoft.com/office/drawing/2014/main" id="{CFE10956-304F-1AA2-72B4-167E078B00B0}"/>
              </a:ext>
            </a:extLst>
          </p:cNvPr>
          <p:cNvSpPr txBox="1"/>
          <p:nvPr/>
        </p:nvSpPr>
        <p:spPr>
          <a:xfrm rot="852643">
            <a:off x="8709861" y="1477575"/>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spTree>
    <p:extLst>
      <p:ext uri="{BB962C8B-B14F-4D97-AF65-F5344CB8AC3E}">
        <p14:creationId xmlns:p14="http://schemas.microsoft.com/office/powerpoint/2010/main" val="801290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22</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643472"/>
            <a:ext cx="3826110" cy="781752"/>
          </a:xfrm>
          <a:prstGeom prst="rect">
            <a:avLst/>
          </a:prstGeom>
          <a:noFill/>
          <a:effectLst/>
        </p:spPr>
        <p:txBody>
          <a:bodyPr wrap="square" rtlCol="0">
            <a:spAutoFit/>
          </a:bodyPr>
          <a:lstStyle/>
          <a:p>
            <a:pPr lvl="0" algn="l">
              <a:lnSpc>
                <a:spcPts val="2600"/>
              </a:lnSpc>
            </a:pPr>
            <a:r>
              <a:rPr lang="fr-FR" sz="28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Activité collaborative</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1883997"/>
            <a:ext cx="10387383" cy="3544971"/>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sz="3200" b="1" spc="-1">
                <a:solidFill>
                  <a:srgbClr val="0070C0"/>
                </a:solidFill>
              </a:rPr>
              <a:t>Quel type de régulation ?</a:t>
            </a:r>
          </a:p>
          <a:p>
            <a:pPr algn="ctr">
              <a:lnSpc>
                <a:spcPct val="110000"/>
              </a:lnSpc>
              <a:spcBef>
                <a:spcPts val="1800"/>
              </a:spcBef>
              <a:tabLst>
                <a:tab pos="0" algn="l"/>
              </a:tabLst>
            </a:pPr>
            <a:r>
              <a:rPr lang="fr-FR" sz="2000" spc="-1">
                <a:solidFill>
                  <a:schemeClr val="dk1"/>
                </a:solidFill>
              </a:rPr>
              <a:t>Claudio travaille en équipe avec Lyvia à la construction d’un château à l’aide de blocs. Lyvia indique à Claudio qu’il devrait mettre davantage de blocs à la base afin que le château soit plus solide. De quel type de régulation s’agit-il ?</a:t>
            </a:r>
          </a:p>
          <a:p>
            <a:pPr marL="3600000" indent="-342900">
              <a:lnSpc>
                <a:spcPct val="100000"/>
              </a:lnSpc>
              <a:spcBef>
                <a:spcPts val="1800"/>
              </a:spcBef>
              <a:buClr>
                <a:srgbClr val="FFC000"/>
              </a:buClr>
              <a:buFont typeface="Wingdings" pitchFamily="2" charset="2"/>
              <a:buChar char="§"/>
              <a:tabLst>
                <a:tab pos="0" algn="l"/>
              </a:tabLst>
            </a:pPr>
            <a:r>
              <a:rPr lang="fr-FR" sz="2000" spc="-1">
                <a:solidFill>
                  <a:schemeClr val="dk1"/>
                </a:solidFill>
              </a:rPr>
              <a:t>Régulation par l’élève</a:t>
            </a:r>
          </a:p>
          <a:p>
            <a:pPr marL="3600000" indent="-342900">
              <a:lnSpc>
                <a:spcPct val="100000"/>
              </a:lnSpc>
              <a:spcBef>
                <a:spcPts val="600"/>
              </a:spcBef>
              <a:buClr>
                <a:srgbClr val="FFC000"/>
              </a:buClr>
              <a:buFont typeface="Wingdings" pitchFamily="2" charset="2"/>
              <a:buChar char="§"/>
              <a:tabLst>
                <a:tab pos="0" algn="l"/>
              </a:tabLst>
            </a:pPr>
            <a:r>
              <a:rPr lang="fr-FR" sz="2000" spc="-1">
                <a:solidFill>
                  <a:schemeClr val="dk1"/>
                </a:solidFill>
              </a:rPr>
              <a:t>Régulation de l’enseignement</a:t>
            </a:r>
          </a:p>
          <a:p>
            <a:pPr marL="3600000" indent="-342900">
              <a:lnSpc>
                <a:spcPct val="100000"/>
              </a:lnSpc>
              <a:spcBef>
                <a:spcPts val="600"/>
              </a:spcBef>
              <a:buClr>
                <a:srgbClr val="FFC000"/>
              </a:buClr>
              <a:buFont typeface="Wingdings" pitchFamily="2" charset="2"/>
              <a:buChar char="§"/>
              <a:tabLst>
                <a:tab pos="0" algn="l"/>
              </a:tabLst>
            </a:pPr>
            <a:r>
              <a:rPr lang="fr-FR" sz="2000" spc="-1">
                <a:solidFill>
                  <a:schemeClr val="dk1"/>
                </a:solidFill>
              </a:rPr>
              <a:t>Régulation de l’enseignant</a:t>
            </a:r>
          </a:p>
        </p:txBody>
      </p:sp>
      <p:sp>
        <p:nvSpPr>
          <p:cNvPr id="6" name="ZoneTexte 5">
            <a:extLst>
              <a:ext uri="{FF2B5EF4-FFF2-40B4-BE49-F238E27FC236}">
                <a16:creationId xmlns:a16="http://schemas.microsoft.com/office/drawing/2014/main" id="{CFE10956-304F-1AA2-72B4-167E078B00B0}"/>
              </a:ext>
            </a:extLst>
          </p:cNvPr>
          <p:cNvSpPr txBox="1"/>
          <p:nvPr/>
        </p:nvSpPr>
        <p:spPr>
          <a:xfrm rot="852643">
            <a:off x="8709861" y="1477575"/>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spTree>
    <p:extLst>
      <p:ext uri="{BB962C8B-B14F-4D97-AF65-F5344CB8AC3E}">
        <p14:creationId xmlns:p14="http://schemas.microsoft.com/office/powerpoint/2010/main" val="3862313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B398084-B1AA-09CF-D56A-4BB94181DECD}"/>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3" name="Espace réservé du pied de page 2">
            <a:extLst>
              <a:ext uri="{FF2B5EF4-FFF2-40B4-BE49-F238E27FC236}">
                <a16:creationId xmlns:a16="http://schemas.microsoft.com/office/drawing/2014/main" id="{1A409CDD-171B-ED22-4048-22CC1000AE2E}"/>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CCBF7A64-FBBF-F1C4-D554-1576ED13345F}"/>
              </a:ext>
            </a:extLst>
          </p:cNvPr>
          <p:cNvSpPr>
            <a:spLocks noGrp="1"/>
          </p:cNvSpPr>
          <p:nvPr>
            <p:ph type="title"/>
          </p:nvPr>
        </p:nvSpPr>
        <p:spPr>
          <a:xfrm>
            <a:off x="338195" y="1554480"/>
            <a:ext cx="3398156" cy="3674225"/>
          </a:xfrm>
        </p:spPr>
        <p:txBody>
          <a:bodyPr/>
          <a:lstStyle/>
          <a:p>
            <a:r>
              <a:rPr lang="fr-FR" sz="4000">
                <a:solidFill>
                  <a:srgbClr val="FFC000"/>
                </a:solidFill>
              </a:rPr>
              <a:t>Activité 3</a:t>
            </a:r>
            <a:br>
              <a:rPr lang="fr-FR"/>
            </a:br>
            <a:r>
              <a:rPr lang="fr-FR"/>
              <a:t>La régulation des apprentissages</a:t>
            </a:r>
          </a:p>
        </p:txBody>
      </p:sp>
      <p:sp>
        <p:nvSpPr>
          <p:cNvPr id="5" name="Espace réservé du texte 4">
            <a:extLst>
              <a:ext uri="{FF2B5EF4-FFF2-40B4-BE49-F238E27FC236}">
                <a16:creationId xmlns:a16="http://schemas.microsoft.com/office/drawing/2014/main" id="{98281C1B-C155-6B4D-D9E9-A78986AB4A39}"/>
              </a:ext>
            </a:extLst>
          </p:cNvPr>
          <p:cNvSpPr>
            <a:spLocks noGrp="1"/>
          </p:cNvSpPr>
          <p:nvPr>
            <p:ph type="body" sz="quarter" idx="13"/>
          </p:nvPr>
        </p:nvSpPr>
        <p:spPr>
          <a:xfrm>
            <a:off x="4732638" y="2634915"/>
            <a:ext cx="6612850" cy="2875297"/>
          </a:xfrm>
        </p:spPr>
        <p:txBody>
          <a:bodyPr>
            <a:noAutofit/>
          </a:bodyPr>
          <a:lstStyle/>
          <a:p>
            <a:pPr algn="ctr">
              <a:lnSpc>
                <a:spcPct val="110000"/>
              </a:lnSpc>
            </a:pPr>
            <a:r>
              <a:rPr lang="fr-FR" b="1">
                <a:solidFill>
                  <a:srgbClr val="0070C0"/>
                </a:solidFill>
              </a:rPr>
              <a:t>Les régulations de l’apprentissage par l’enseignant peuvent à leur tour, prendre la forme de :</a:t>
            </a:r>
          </a:p>
        </p:txBody>
      </p:sp>
    </p:spTree>
    <p:extLst>
      <p:ext uri="{BB962C8B-B14F-4D97-AF65-F5344CB8AC3E}">
        <p14:creationId xmlns:p14="http://schemas.microsoft.com/office/powerpoint/2010/main" val="2058099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L’engagement métacognitif</a:t>
            </a:r>
          </a:p>
        </p:txBody>
      </p:sp>
      <p:pic>
        <p:nvPicPr>
          <p:cNvPr id="6" name="Image 6">
            <a:extLst>
              <a:ext uri="{FF2B5EF4-FFF2-40B4-BE49-F238E27FC236}">
                <a16:creationId xmlns:a16="http://schemas.microsoft.com/office/drawing/2014/main" id="{A983B3AB-3630-7BA2-FBD1-B8CEDC8DCCFC}"/>
              </a:ext>
            </a:extLst>
          </p:cNvPr>
          <p:cNvPicPr/>
          <p:nvPr/>
        </p:nvPicPr>
        <p:blipFill>
          <a:blip r:embed="rId2"/>
          <a:stretch/>
        </p:blipFill>
        <p:spPr>
          <a:xfrm>
            <a:off x="4071644" y="1110195"/>
            <a:ext cx="4081756" cy="4947777"/>
          </a:xfrm>
          <a:prstGeom prst="rect">
            <a:avLst/>
          </a:prstGeom>
          <a:ln w="0">
            <a:noFill/>
          </a:ln>
        </p:spPr>
      </p:pic>
      <p:sp>
        <p:nvSpPr>
          <p:cNvPr id="7" name="Rectangle 6">
            <a:extLst>
              <a:ext uri="{FF2B5EF4-FFF2-40B4-BE49-F238E27FC236}">
                <a16:creationId xmlns:a16="http://schemas.microsoft.com/office/drawing/2014/main" id="{1D2EBBB9-3981-B95A-D3D7-43F74B218AC7}"/>
              </a:ext>
            </a:extLst>
          </p:cNvPr>
          <p:cNvSpPr/>
          <p:nvPr/>
        </p:nvSpPr>
        <p:spPr>
          <a:xfrm>
            <a:off x="8379921" y="5696458"/>
            <a:ext cx="3455431" cy="107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fr-FR" sz="1200" b="0" strike="noStrike" spc="-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Source : Durand et Chouinard, 2012, p. 86.</a:t>
            </a:r>
          </a:p>
        </p:txBody>
      </p:sp>
    </p:spTree>
    <p:extLst>
      <p:ext uri="{BB962C8B-B14F-4D97-AF65-F5344CB8AC3E}">
        <p14:creationId xmlns:p14="http://schemas.microsoft.com/office/powerpoint/2010/main" val="17095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La régulation des apprentissages</a:t>
            </a:r>
          </a:p>
        </p:txBody>
      </p:sp>
      <p:grpSp>
        <p:nvGrpSpPr>
          <p:cNvPr id="8" name="Diagram3">
            <a:extLst>
              <a:ext uri="{FF2B5EF4-FFF2-40B4-BE49-F238E27FC236}">
                <a16:creationId xmlns:a16="http://schemas.microsoft.com/office/drawing/2014/main" id="{1D81CA21-0534-8D19-9C39-4B7CB992D70F}"/>
              </a:ext>
            </a:extLst>
          </p:cNvPr>
          <p:cNvGrpSpPr/>
          <p:nvPr/>
        </p:nvGrpSpPr>
        <p:grpSpPr>
          <a:xfrm>
            <a:off x="-129480" y="1150276"/>
            <a:ext cx="11079360" cy="4857840"/>
            <a:chOff x="838080" y="1530720"/>
            <a:chExt cx="11079360" cy="4857840"/>
          </a:xfrm>
        </p:grpSpPr>
        <p:sp>
          <p:nvSpPr>
            <p:cNvPr id="9" name="Rectangle 8">
              <a:extLst>
                <a:ext uri="{FF2B5EF4-FFF2-40B4-BE49-F238E27FC236}">
                  <a16:creationId xmlns:a16="http://schemas.microsoft.com/office/drawing/2014/main" id="{2E1A6927-41D4-905C-715C-D32E3700CB5B}"/>
                </a:ext>
              </a:extLst>
            </p:cNvPr>
            <p:cNvSpPr/>
            <p:nvPr/>
          </p:nvSpPr>
          <p:spPr>
            <a:xfrm>
              <a:off x="838080" y="1530720"/>
              <a:ext cx="11079360" cy="4857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Chevron 9">
              <a:extLst>
                <a:ext uri="{FF2B5EF4-FFF2-40B4-BE49-F238E27FC236}">
                  <a16:creationId xmlns:a16="http://schemas.microsoft.com/office/drawing/2014/main" id="{0556AB05-316E-27C6-74E1-3767F3DD608B}"/>
                </a:ext>
              </a:extLst>
            </p:cNvPr>
            <p:cNvSpPr/>
            <p:nvPr/>
          </p:nvSpPr>
          <p:spPr>
            <a:xfrm>
              <a:off x="3232800" y="1532520"/>
              <a:ext cx="3700080" cy="1479600"/>
            </a:xfrm>
            <a:prstGeom prst="chevron">
              <a:avLst>
                <a:gd name="adj" fmla="val 50000"/>
              </a:avLst>
            </a:prstGeom>
            <a:solidFill>
              <a:schemeClr val="accent5">
                <a:hueOff val="0"/>
                <a:satOff val="0"/>
                <a:lumOff val="0"/>
                <a:alphaOff val="0"/>
              </a:schemeClr>
            </a:solidFill>
            <a:ln>
              <a:solidFill>
                <a:srgbClr val="FFFFFF"/>
              </a:solidFill>
            </a:ln>
          </p:spPr>
          <p:style>
            <a:lnRef idx="2">
              <a:scrgbClr r="0" g="0" b="0"/>
            </a:lnRef>
            <a:fillRef idx="0">
              <a:scrgbClr r="0" g="0" b="0"/>
            </a:fillRef>
            <a:effectRef idx="0">
              <a:scrgbClr r="0" g="0" b="0"/>
            </a:effectRef>
            <a:fontRef idx="minor"/>
          </p:style>
          <p:txBody>
            <a:bodyPr lIns="47160" tIns="23400" rIns="0" bIns="23400" numCol="1" spcCol="1440" anchor="ctr">
              <a:noAutofit/>
            </a:bodyPr>
            <a:lstStyle/>
            <a:p>
              <a:pPr algn="ctr" defTabSz="1644480">
                <a:lnSpc>
                  <a:spcPct val="90000"/>
                </a:lnSpc>
                <a:spcAft>
                  <a:spcPts val="1295"/>
                </a:spcAft>
                <a:tabLst>
                  <a:tab pos="0" algn="l"/>
                </a:tabLst>
              </a:pPr>
              <a:r>
                <a:rPr lang="fr-CA" sz="24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Proactive</a:t>
              </a:r>
              <a:endParaRPr lang="fr-FR" sz="14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Chevron 10">
              <a:extLst>
                <a:ext uri="{FF2B5EF4-FFF2-40B4-BE49-F238E27FC236}">
                  <a16:creationId xmlns:a16="http://schemas.microsoft.com/office/drawing/2014/main" id="{57A59965-672E-0062-C750-311A1E39374D}"/>
                </a:ext>
              </a:extLst>
            </p:cNvPr>
            <p:cNvSpPr/>
            <p:nvPr/>
          </p:nvSpPr>
          <p:spPr>
            <a:xfrm>
              <a:off x="6452279" y="1658520"/>
              <a:ext cx="5006817" cy="1227960"/>
            </a:xfrm>
            <a:prstGeom prst="chevron">
              <a:avLst>
                <a:gd name="adj" fmla="val 50000"/>
              </a:avLst>
            </a:prstGeom>
            <a:solidFill>
              <a:schemeClr val="accent5">
                <a:tint val="40000"/>
                <a:alpha val="90000"/>
                <a:hueOff val="0"/>
                <a:satOff val="0"/>
                <a:lumOff val="0"/>
                <a:alphaOff val="0"/>
              </a:schemeClr>
            </a:solidFill>
            <a:ln>
              <a:solidFill>
                <a:srgbClr val="F4CCCC">
                  <a:alpha val="90000"/>
                </a:srgbClr>
              </a:solidFill>
            </a:ln>
          </p:spPr>
          <p:style>
            <a:lnRef idx="2">
              <a:scrgbClr r="0" g="0" b="0"/>
            </a:lnRef>
            <a:fillRef idx="0">
              <a:scrgbClr r="0" g="0" b="0"/>
            </a:fillRef>
            <a:effectRef idx="0">
              <a:scrgbClr r="0" g="0" b="0"/>
            </a:effectRef>
            <a:fontRef idx="minor"/>
          </p:style>
          <p:txBody>
            <a:bodyPr lIns="26640" tIns="13320" rIns="0" bIns="13320" numCol="1" spcCol="1440" anchor="ctr">
              <a:noAutofit/>
            </a:bodyPr>
            <a:lstStyle/>
            <a:p>
              <a:pPr algn="ctr" defTabSz="933480">
                <a:spcAft>
                  <a:spcPts val="734"/>
                </a:spcAft>
                <a:tabLst>
                  <a:tab pos="0" algn="l"/>
                </a:tabLst>
              </a:pPr>
              <a:r>
                <a:rPr lang="fr-CA"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Adapte à partir d’informations préalablement récoltées.</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Chevron 11">
              <a:extLst>
                <a:ext uri="{FF2B5EF4-FFF2-40B4-BE49-F238E27FC236}">
                  <a16:creationId xmlns:a16="http://schemas.microsoft.com/office/drawing/2014/main" id="{662DC4F0-095C-2F16-8729-8A00A6E44B81}"/>
                </a:ext>
              </a:extLst>
            </p:cNvPr>
            <p:cNvSpPr/>
            <p:nvPr/>
          </p:nvSpPr>
          <p:spPr>
            <a:xfrm>
              <a:off x="3232800" y="3220200"/>
              <a:ext cx="3700080" cy="1479600"/>
            </a:xfrm>
            <a:prstGeom prst="chevron">
              <a:avLst>
                <a:gd name="adj" fmla="val 50000"/>
              </a:avLst>
            </a:prstGeom>
            <a:solidFill>
              <a:schemeClr val="accent5">
                <a:hueOff val="-2136516"/>
                <a:satOff val="0"/>
                <a:lumOff val="-10981"/>
                <a:alphaOff val="0"/>
              </a:schemeClr>
            </a:solidFill>
            <a:ln>
              <a:solidFill>
                <a:srgbClr val="FFFFFF"/>
              </a:solidFill>
            </a:ln>
          </p:spPr>
          <p:style>
            <a:lnRef idx="2">
              <a:scrgbClr r="0" g="0" b="0"/>
            </a:lnRef>
            <a:fillRef idx="0">
              <a:scrgbClr r="0" g="0" b="0"/>
            </a:fillRef>
            <a:effectRef idx="0">
              <a:scrgbClr r="0" g="0" b="0"/>
            </a:effectRef>
            <a:fontRef idx="minor"/>
          </p:style>
          <p:txBody>
            <a:bodyPr lIns="47160" tIns="23400" rIns="0" bIns="23400" numCol="1" spcCol="1440" anchor="ctr">
              <a:noAutofit/>
            </a:bodyPr>
            <a:lstStyle/>
            <a:p>
              <a:pPr algn="ctr" defTabSz="1644480">
                <a:lnSpc>
                  <a:spcPct val="90000"/>
                </a:lnSpc>
                <a:spcAft>
                  <a:spcPts val="1295"/>
                </a:spcAft>
                <a:tabLst>
                  <a:tab pos="0" algn="l"/>
                </a:tabLst>
              </a:pPr>
              <a:r>
                <a:rPr lang="fr-CA" sz="24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Interactive</a:t>
              </a:r>
              <a:endParaRPr lang="fr-FR" sz="1400" b="1"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Chevron 12">
              <a:extLst>
                <a:ext uri="{FF2B5EF4-FFF2-40B4-BE49-F238E27FC236}">
                  <a16:creationId xmlns:a16="http://schemas.microsoft.com/office/drawing/2014/main" id="{B44C4D69-B0F6-4791-8B73-A3B5B650B074}"/>
                </a:ext>
              </a:extLst>
            </p:cNvPr>
            <p:cNvSpPr/>
            <p:nvPr/>
          </p:nvSpPr>
          <p:spPr>
            <a:xfrm>
              <a:off x="6452280" y="3345840"/>
              <a:ext cx="5006816" cy="1227960"/>
            </a:xfrm>
            <a:prstGeom prst="chevron">
              <a:avLst>
                <a:gd name="adj" fmla="val 50000"/>
              </a:avLst>
            </a:prstGeom>
            <a:solidFill>
              <a:schemeClr val="accent5">
                <a:tint val="40000"/>
                <a:alpha val="90000"/>
                <a:hueOff val="-2437113"/>
                <a:satOff val="-27444"/>
                <a:lumOff val="-3026"/>
                <a:alphaOff val="0"/>
              </a:schemeClr>
            </a:solidFill>
            <a:ln>
              <a:solidFill>
                <a:srgbClr val="E7CACA">
                  <a:alpha val="90000"/>
                </a:srgbClr>
              </a:solidFill>
            </a:ln>
          </p:spPr>
          <p:style>
            <a:lnRef idx="2">
              <a:scrgbClr r="0" g="0" b="0"/>
            </a:lnRef>
            <a:fillRef idx="0">
              <a:scrgbClr r="0" g="0" b="0"/>
            </a:fillRef>
            <a:effectRef idx="0">
              <a:scrgbClr r="0" g="0" b="0"/>
            </a:effectRef>
            <a:fontRef idx="minor"/>
          </p:style>
          <p:txBody>
            <a:bodyPr lIns="26640" tIns="13320" rIns="0" bIns="13320" numCol="1" spcCol="1440" anchor="ctr">
              <a:noAutofit/>
            </a:bodyPr>
            <a:lstStyle/>
            <a:p>
              <a:pPr algn="ctr" defTabSz="933480">
                <a:spcAft>
                  <a:spcPts val="734"/>
                </a:spcAft>
                <a:tabLst>
                  <a:tab pos="0" algn="l"/>
                </a:tabLst>
              </a:pPr>
              <a:r>
                <a:rPr lang="fr-CA"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Rétroaction immédiate. </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Chevron 13">
              <a:extLst>
                <a:ext uri="{FF2B5EF4-FFF2-40B4-BE49-F238E27FC236}">
                  <a16:creationId xmlns:a16="http://schemas.microsoft.com/office/drawing/2014/main" id="{C6F88AD0-312B-6F7D-F7FA-D6E74DF3804C}"/>
                </a:ext>
              </a:extLst>
            </p:cNvPr>
            <p:cNvSpPr/>
            <p:nvPr/>
          </p:nvSpPr>
          <p:spPr>
            <a:xfrm>
              <a:off x="3232800" y="4907520"/>
              <a:ext cx="3700080" cy="1479600"/>
            </a:xfrm>
            <a:prstGeom prst="chevron">
              <a:avLst>
                <a:gd name="adj" fmla="val 50000"/>
              </a:avLst>
            </a:prstGeom>
            <a:solidFill>
              <a:schemeClr val="accent5">
                <a:hueOff val="-4273032"/>
                <a:satOff val="0"/>
                <a:lumOff val="-21961"/>
                <a:alphaOff val="0"/>
              </a:schemeClr>
            </a:solidFill>
            <a:ln>
              <a:solidFill>
                <a:srgbClr val="FFFFFF"/>
              </a:solidFill>
            </a:ln>
          </p:spPr>
          <p:style>
            <a:lnRef idx="2">
              <a:scrgbClr r="0" g="0" b="0"/>
            </a:lnRef>
            <a:fillRef idx="0">
              <a:scrgbClr r="0" g="0" b="0"/>
            </a:fillRef>
            <a:effectRef idx="0">
              <a:scrgbClr r="0" g="0" b="0"/>
            </a:effectRef>
            <a:fontRef idx="minor"/>
          </p:style>
          <p:txBody>
            <a:bodyPr lIns="47160" tIns="23400" rIns="0" bIns="23400" numCol="1" spcCol="1440" anchor="ctr">
              <a:noAutofit/>
            </a:bodyPr>
            <a:lstStyle/>
            <a:p>
              <a:pPr algn="ctr" defTabSz="1644480">
                <a:lnSpc>
                  <a:spcPct val="90000"/>
                </a:lnSpc>
                <a:spcAft>
                  <a:spcPts val="1295"/>
                </a:spcAft>
                <a:tabLst>
                  <a:tab pos="0" algn="l"/>
                </a:tabLst>
              </a:pPr>
              <a:r>
                <a:rPr lang="fr-CA" sz="2400"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Rétroactive</a:t>
              </a:r>
              <a:endParaRPr lang="fr-FR" sz="1400" b="1"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Chevron 14">
              <a:extLst>
                <a:ext uri="{FF2B5EF4-FFF2-40B4-BE49-F238E27FC236}">
                  <a16:creationId xmlns:a16="http://schemas.microsoft.com/office/drawing/2014/main" id="{D07C3D4A-4DDA-95EC-7DBA-05CDF75E1376}"/>
                </a:ext>
              </a:extLst>
            </p:cNvPr>
            <p:cNvSpPr/>
            <p:nvPr/>
          </p:nvSpPr>
          <p:spPr>
            <a:xfrm>
              <a:off x="6452280" y="5033520"/>
              <a:ext cx="5006816" cy="1227960"/>
            </a:xfrm>
            <a:prstGeom prst="chevron">
              <a:avLst>
                <a:gd name="adj" fmla="val 50000"/>
              </a:avLst>
            </a:prstGeom>
            <a:solidFill>
              <a:schemeClr val="accent5">
                <a:tint val="40000"/>
                <a:alpha val="90000"/>
                <a:hueOff val="-4874225"/>
                <a:satOff val="-54889"/>
                <a:lumOff val="-6051"/>
                <a:alphaOff val="0"/>
              </a:schemeClr>
            </a:solidFill>
            <a:ln>
              <a:solidFill>
                <a:srgbClr val="D5CCCC">
                  <a:alpha val="90000"/>
                </a:srgbClr>
              </a:solidFill>
            </a:ln>
          </p:spPr>
          <p:style>
            <a:lnRef idx="2">
              <a:scrgbClr r="0" g="0" b="0"/>
            </a:lnRef>
            <a:fillRef idx="0">
              <a:scrgbClr r="0" g="0" b="0"/>
            </a:fillRef>
            <a:effectRef idx="0">
              <a:scrgbClr r="0" g="0" b="0"/>
            </a:effectRef>
            <a:fontRef idx="minor"/>
          </p:style>
          <p:txBody>
            <a:bodyPr lIns="26640" tIns="13320" rIns="0" bIns="13320" numCol="1" spcCol="1440" anchor="ctr">
              <a:noAutofit/>
            </a:bodyPr>
            <a:lstStyle/>
            <a:p>
              <a:pPr algn="ctr" defTabSz="933480">
                <a:spcAft>
                  <a:spcPts val="734"/>
                </a:spcAft>
                <a:tabLst>
                  <a:tab pos="0" algn="l"/>
                </a:tabLst>
              </a:pPr>
              <a:r>
                <a:rPr lang="fr-CA"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Retour </a:t>
              </a:r>
              <a:br>
                <a:rPr lang="fr-CA"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sur les tâches.</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2047302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 de régulation proactive</a:t>
            </a:r>
          </a:p>
        </p:txBody>
      </p:sp>
      <p:sp>
        <p:nvSpPr>
          <p:cNvPr id="16" name="ZoneTexte 15">
            <a:extLst>
              <a:ext uri="{FF2B5EF4-FFF2-40B4-BE49-F238E27FC236}">
                <a16:creationId xmlns:a16="http://schemas.microsoft.com/office/drawing/2014/main" id="{DA5F307D-F6C9-4F92-F519-F2A05D160066}"/>
              </a:ext>
            </a:extLst>
          </p:cNvPr>
          <p:cNvSpPr txBox="1"/>
          <p:nvPr/>
        </p:nvSpPr>
        <p:spPr>
          <a:xfrm>
            <a:off x="2685047" y="2287886"/>
            <a:ext cx="7722269" cy="2282228"/>
          </a:xfrm>
          <a:prstGeom prst="rect">
            <a:avLst/>
          </a:prstGeom>
          <a:noFill/>
        </p:spPr>
        <p:txBody>
          <a:bodyPr wrap="square">
            <a:spAutoFit/>
          </a:bodyPr>
          <a:lstStyle/>
          <a:p>
            <a:pPr defTabSz="914400">
              <a:lnSpc>
                <a:spcPct val="120000"/>
              </a:lnSpc>
              <a:tabLst>
                <a:tab pos="0" algn="l"/>
              </a:tabLst>
            </a:pPr>
            <a: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Un enseignant a remarqué que lorsque les problèmes de mathématiques sont éloignés des préoccupations des élèves, la plupart de ces derniers ne les comprennent pas. </a:t>
            </a:r>
            <a:b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Pour les prochaines activités, l’enseignant décide alors de leur proposer des exercices tirés de la vie courante et comportant des défis raisonnables.</a:t>
            </a:r>
          </a:p>
        </p:txBody>
      </p:sp>
    </p:spTree>
    <p:extLst>
      <p:ext uri="{BB962C8B-B14F-4D97-AF65-F5344CB8AC3E}">
        <p14:creationId xmlns:p14="http://schemas.microsoft.com/office/powerpoint/2010/main" val="2651474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27</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 de régulation interactive</a:t>
            </a:r>
          </a:p>
        </p:txBody>
      </p:sp>
      <p:sp>
        <p:nvSpPr>
          <p:cNvPr id="16" name="ZoneTexte 15">
            <a:extLst>
              <a:ext uri="{FF2B5EF4-FFF2-40B4-BE49-F238E27FC236}">
                <a16:creationId xmlns:a16="http://schemas.microsoft.com/office/drawing/2014/main" id="{DA5F307D-F6C9-4F92-F519-F2A05D160066}"/>
              </a:ext>
            </a:extLst>
          </p:cNvPr>
          <p:cNvSpPr txBox="1"/>
          <p:nvPr/>
        </p:nvSpPr>
        <p:spPr>
          <a:xfrm>
            <a:off x="1927056" y="1784913"/>
            <a:ext cx="8973553" cy="3390223"/>
          </a:xfrm>
          <a:prstGeom prst="rect">
            <a:avLst/>
          </a:prstGeom>
          <a:noFill/>
        </p:spPr>
        <p:txBody>
          <a:bodyPr wrap="square">
            <a:spAutoFit/>
          </a:bodyPr>
          <a:lstStyle/>
          <a:p>
            <a:pPr defTabSz="914400">
              <a:lnSpc>
                <a:spcPct val="120000"/>
              </a:lnSpc>
              <a:tabLst>
                <a:tab pos="0" algn="l"/>
              </a:tabLst>
            </a:pPr>
            <a: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Au cours d’une situation d’enseignement-apprentissage qui sollicite la compétence « Écrire des textes variés », l’enseignant veut vérifier si les élèves rédigent leur texte en ayant recours à des stratégies appropriées. Pendant que les élèves travaillent à la tâche, il circule dans la classe et vérifie ce que chacun est en train de faire : relecture des textes, correction des fautes d’orthographe, concordance des temps, ajout ou remplacement de groupes de mots, vérification de la ponctuation, etc. L’enseignant intervient immédiatement pour aider les élèves qui n’ont pas recours à des stratégies efficaces. </a:t>
            </a:r>
          </a:p>
        </p:txBody>
      </p:sp>
    </p:spTree>
    <p:extLst>
      <p:ext uri="{BB962C8B-B14F-4D97-AF65-F5344CB8AC3E}">
        <p14:creationId xmlns:p14="http://schemas.microsoft.com/office/powerpoint/2010/main" val="1346601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C77EC1-B3C6-B895-157B-5C217212146A}"/>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44D124C6-5C23-6F6E-E7E7-7191C8BD9D37}"/>
              </a:ext>
            </a:extLst>
          </p:cNvPr>
          <p:cNvSpPr>
            <a:spLocks noGrp="1"/>
          </p:cNvSpPr>
          <p:nvPr>
            <p:ph type="sldNum" sz="quarter" idx="12"/>
          </p:nvPr>
        </p:nvSpPr>
        <p:spPr/>
        <p:txBody>
          <a:bodyPr/>
          <a:lstStyle/>
          <a:p>
            <a:fld id="{055BF32D-CF4B-1B43-8AA7-7C8BB1DDF0EC}" type="slidenum">
              <a:rPr lang="fr-FR" smtClean="0"/>
              <a:pPr/>
              <a:t>28</a:t>
            </a:fld>
            <a:endParaRPr lang="fr-FR" dirty="0"/>
          </a:p>
        </p:txBody>
      </p:sp>
      <p:sp>
        <p:nvSpPr>
          <p:cNvPr id="4" name="Espace réservé du contenu vertical 3">
            <a:extLst>
              <a:ext uri="{FF2B5EF4-FFF2-40B4-BE49-F238E27FC236}">
                <a16:creationId xmlns:a16="http://schemas.microsoft.com/office/drawing/2014/main" id="{FBF93813-C041-5738-7CB4-DB0DCB956839}"/>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6872BB63-0463-17E1-0DEF-EB5A047678FD}"/>
              </a:ext>
            </a:extLst>
          </p:cNvPr>
          <p:cNvSpPr>
            <a:spLocks noGrp="1"/>
          </p:cNvSpPr>
          <p:nvPr>
            <p:ph type="body" sz="quarter" idx="14"/>
          </p:nvPr>
        </p:nvSpPr>
        <p:spPr/>
        <p:txBody>
          <a:bodyPr/>
          <a:lstStyle/>
          <a:p>
            <a:r>
              <a:rPr lang="fr-CA" sz="28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Exemple de régulation rétroactive</a:t>
            </a:r>
          </a:p>
        </p:txBody>
      </p:sp>
      <p:sp>
        <p:nvSpPr>
          <p:cNvPr id="16" name="ZoneTexte 15">
            <a:extLst>
              <a:ext uri="{FF2B5EF4-FFF2-40B4-BE49-F238E27FC236}">
                <a16:creationId xmlns:a16="http://schemas.microsoft.com/office/drawing/2014/main" id="{DA5F307D-F6C9-4F92-F519-F2A05D160066}"/>
              </a:ext>
            </a:extLst>
          </p:cNvPr>
          <p:cNvSpPr txBox="1"/>
          <p:nvPr/>
        </p:nvSpPr>
        <p:spPr>
          <a:xfrm>
            <a:off x="1927056" y="1784913"/>
            <a:ext cx="8973553" cy="3390223"/>
          </a:xfrm>
          <a:prstGeom prst="rect">
            <a:avLst/>
          </a:prstGeom>
          <a:noFill/>
        </p:spPr>
        <p:txBody>
          <a:bodyPr wrap="square">
            <a:spAutoFit/>
          </a:bodyPr>
          <a:lstStyle/>
          <a:p>
            <a:pPr defTabSz="914400">
              <a:lnSpc>
                <a:spcPct val="120000"/>
              </a:lnSpc>
              <a:tabLst>
                <a:tab pos="0" algn="l"/>
              </a:tabLst>
            </a:pPr>
            <a: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Un enseignant compare deux histoires rédigées par deux élèves </a:t>
            </a:r>
            <a:b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de 6</a:t>
            </a:r>
            <a:r>
              <a:rPr lang="fr-FR" sz="2000" b="1" strike="noStrike" spc="-1" baseline="30000">
                <a:solidFill>
                  <a:srgbClr val="0070C0"/>
                </a:solidFill>
                <a:latin typeface="Noto Sans" panose="020B0502040504020204" pitchFamily="34" charset="0"/>
                <a:ea typeface="Noto Sans" panose="020B0502040504020204" pitchFamily="34" charset="0"/>
                <a:cs typeface="Noto Sans" panose="020B0502040504020204" pitchFamily="34" charset="0"/>
              </a:rPr>
              <a:t>e</a:t>
            </a:r>
            <a:r>
              <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 année sur des royaumes africains d’avant la période coloniale. Il constate que dans les deux cas la narration est bien faite, mais que le second dresse un portrait incomplet du roi. L’enseignant décide d’aider le second élève à améliorer la description du roi de son histoire en s’inspirant des descriptions faites par les griots dans leurs chansons. Il l’invite ensuite à lire la nouvelle version aux autres élèves afin qu’ils apprécient la qualité de la description de son personnage. </a:t>
            </a:r>
          </a:p>
        </p:txBody>
      </p:sp>
    </p:spTree>
    <p:extLst>
      <p:ext uri="{BB962C8B-B14F-4D97-AF65-F5344CB8AC3E}">
        <p14:creationId xmlns:p14="http://schemas.microsoft.com/office/powerpoint/2010/main" val="844511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29</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643472"/>
            <a:ext cx="3826110" cy="781752"/>
          </a:xfrm>
          <a:prstGeom prst="rect">
            <a:avLst/>
          </a:prstGeom>
          <a:noFill/>
          <a:effectLst/>
        </p:spPr>
        <p:txBody>
          <a:bodyPr wrap="square" rtlCol="0">
            <a:spAutoFit/>
          </a:bodyPr>
          <a:lstStyle/>
          <a:p>
            <a:pPr lvl="0" algn="l">
              <a:lnSpc>
                <a:spcPts val="2600"/>
              </a:lnSpc>
            </a:pPr>
            <a:r>
              <a:rPr lang="fr-FR" sz="28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Activité collaborative</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2707105"/>
            <a:ext cx="10387383" cy="2883233"/>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sz="3200" b="1" spc="-1">
                <a:solidFill>
                  <a:srgbClr val="0070C0"/>
                </a:solidFill>
              </a:rPr>
              <a:t>Quel type de régulation ?</a:t>
            </a:r>
          </a:p>
          <a:p>
            <a:pPr algn="ctr">
              <a:lnSpc>
                <a:spcPct val="110000"/>
              </a:lnSpc>
              <a:spcBef>
                <a:spcPts val="1800"/>
              </a:spcBef>
              <a:tabLst>
                <a:tab pos="0" algn="l"/>
              </a:tabLst>
            </a:pPr>
            <a:r>
              <a:rPr lang="fr-FR" sz="3200" spc="-1">
                <a:solidFill>
                  <a:schemeClr val="dk1"/>
                </a:solidFill>
              </a:rPr>
              <a:t>Distinguez les différents types de régulation </a:t>
            </a:r>
            <a:br>
              <a:rPr lang="fr-FR" sz="3200" spc="-1">
                <a:solidFill>
                  <a:schemeClr val="dk1"/>
                </a:solidFill>
              </a:rPr>
            </a:br>
            <a:r>
              <a:rPr lang="fr-FR" sz="3200" spc="-1">
                <a:solidFill>
                  <a:schemeClr val="dk1"/>
                </a:solidFill>
              </a:rPr>
              <a:t>des apprentissages.</a:t>
            </a:r>
          </a:p>
        </p:txBody>
      </p:sp>
    </p:spTree>
    <p:extLst>
      <p:ext uri="{BB962C8B-B14F-4D97-AF65-F5344CB8AC3E}">
        <p14:creationId xmlns:p14="http://schemas.microsoft.com/office/powerpoint/2010/main" val="480284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30</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643472"/>
            <a:ext cx="3826110" cy="781752"/>
          </a:xfrm>
          <a:prstGeom prst="rect">
            <a:avLst/>
          </a:prstGeom>
          <a:noFill/>
          <a:effectLst/>
        </p:spPr>
        <p:txBody>
          <a:bodyPr wrap="square" rtlCol="0">
            <a:spAutoFit/>
          </a:bodyPr>
          <a:lstStyle/>
          <a:p>
            <a:pPr lvl="0" algn="l">
              <a:lnSpc>
                <a:spcPts val="2600"/>
              </a:lnSpc>
            </a:pPr>
            <a:r>
              <a:rPr lang="fr-FR" sz="28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Activité collaborative</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1559988"/>
            <a:ext cx="10387383" cy="1082842"/>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sz="3200" b="1" spc="-1">
                <a:solidFill>
                  <a:srgbClr val="0070C0"/>
                </a:solidFill>
              </a:rPr>
              <a:t>Quel type de régulation </a:t>
            </a:r>
            <a:br>
              <a:rPr lang="fr-FR" sz="3200" b="1" spc="-1">
                <a:solidFill>
                  <a:srgbClr val="0070C0"/>
                </a:solidFill>
              </a:rPr>
            </a:br>
            <a:r>
              <a:rPr lang="fr-FR" sz="3200" b="1" spc="-1">
                <a:solidFill>
                  <a:srgbClr val="0070C0"/>
                </a:solidFill>
              </a:rPr>
              <a:t>de l’apprentissage ?</a:t>
            </a:r>
          </a:p>
        </p:txBody>
      </p:sp>
      <p:sp>
        <p:nvSpPr>
          <p:cNvPr id="6" name="ZoneTexte 5">
            <a:extLst>
              <a:ext uri="{FF2B5EF4-FFF2-40B4-BE49-F238E27FC236}">
                <a16:creationId xmlns:a16="http://schemas.microsoft.com/office/drawing/2014/main" id="{186EBC15-1DA3-3CFA-397C-0115DC95E4B0}"/>
              </a:ext>
            </a:extLst>
          </p:cNvPr>
          <p:cNvSpPr txBox="1"/>
          <p:nvPr/>
        </p:nvSpPr>
        <p:spPr>
          <a:xfrm rot="852643">
            <a:off x="8709861" y="1477575"/>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graphicFrame>
        <p:nvGraphicFramePr>
          <p:cNvPr id="7" name="Espace réservé du contenu 6">
            <a:extLst>
              <a:ext uri="{FF2B5EF4-FFF2-40B4-BE49-F238E27FC236}">
                <a16:creationId xmlns:a16="http://schemas.microsoft.com/office/drawing/2014/main" id="{BECFA3F4-8230-970A-4482-C11068517AEA}"/>
              </a:ext>
            </a:extLst>
          </p:cNvPr>
          <p:cNvGraphicFramePr/>
          <p:nvPr>
            <p:extLst>
              <p:ext uri="{D42A27DB-BD31-4B8C-83A1-F6EECF244321}">
                <p14:modId xmlns:p14="http://schemas.microsoft.com/office/powerpoint/2010/main" val="149773278"/>
              </p:ext>
            </p:extLst>
          </p:nvPr>
        </p:nvGraphicFramePr>
        <p:xfrm>
          <a:off x="1921042" y="2769725"/>
          <a:ext cx="8349915" cy="3010556"/>
        </p:xfrm>
        <a:graphic>
          <a:graphicData uri="http://schemas.openxmlformats.org/drawingml/2006/table">
            <a:tbl>
              <a:tblPr bandRow="1">
                <a:tableStyleId>{C083E6E3-FA7D-4D7B-A595-EF9225AFEA82}</a:tableStyleId>
              </a:tblPr>
              <a:tblGrid>
                <a:gridCol w="517358">
                  <a:extLst>
                    <a:ext uri="{9D8B030D-6E8A-4147-A177-3AD203B41FA5}">
                      <a16:colId xmlns:a16="http://schemas.microsoft.com/office/drawing/2014/main" val="2226616657"/>
                    </a:ext>
                  </a:extLst>
                </a:gridCol>
                <a:gridCol w="5763126">
                  <a:extLst>
                    <a:ext uri="{9D8B030D-6E8A-4147-A177-3AD203B41FA5}">
                      <a16:colId xmlns:a16="http://schemas.microsoft.com/office/drawing/2014/main" val="20000"/>
                    </a:ext>
                  </a:extLst>
                </a:gridCol>
                <a:gridCol w="2069431">
                  <a:extLst>
                    <a:ext uri="{9D8B030D-6E8A-4147-A177-3AD203B41FA5}">
                      <a16:colId xmlns:a16="http://schemas.microsoft.com/office/drawing/2014/main" val="20001"/>
                    </a:ext>
                  </a:extLst>
                </a:gridCol>
              </a:tblGrid>
              <a:tr h="678930">
                <a:tc>
                  <a:txBody>
                    <a:bodyPr/>
                    <a:lstStyle/>
                    <a:p>
                      <a:pPr marL="360000" indent="-360000" defTabSz="914400">
                        <a:lnSpc>
                          <a:spcPct val="115000"/>
                        </a:lnSpc>
                      </a:pPr>
                      <a:r>
                        <a:rPr lang="fr-FR"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1.</a:t>
                      </a:r>
                    </a:p>
                  </a:txBody>
                  <a:tcPr marL="180000" marR="180000" marT="108000" marB="108000" anchor="ctr"/>
                </a:tc>
                <a:tc>
                  <a:txBody>
                    <a:bodyPr/>
                    <a:lstStyle/>
                    <a:p>
                      <a:pPr marL="0" indent="0" defTabSz="914400">
                        <a:lnSpc>
                          <a:spcPct val="115000"/>
                        </a:lnSpc>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Fatima rapporte les carnets de lecture de ses élèves </a:t>
                      </a:r>
                      <a:b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pour les corriger à la maison.</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180000" marR="180000" marT="108000" marB="108000" anchor="ctr"/>
                </a:tc>
                <a:tc>
                  <a:txBody>
                    <a:bodyPr/>
                    <a:lstStyle/>
                    <a:p>
                      <a:pPr algn="ctr" defTabSz="914400">
                        <a:lnSpc>
                          <a:spcPct val="115000"/>
                        </a:lnSpc>
                      </a:pPr>
                      <a:r>
                        <a:rPr lang="fr-FR" sz="1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Rétroactive</a:t>
                      </a:r>
                    </a:p>
                  </a:txBody>
                  <a:tcPr marL="180000" marR="180000" marT="108000" marB="108000" anchor="ctr"/>
                </a:tc>
                <a:extLst>
                  <a:ext uri="{0D108BD9-81ED-4DB2-BD59-A6C34878D82A}">
                    <a16:rowId xmlns:a16="http://schemas.microsoft.com/office/drawing/2014/main" val="10000"/>
                  </a:ext>
                </a:extLst>
              </a:tr>
              <a:tr h="678930">
                <a:tc>
                  <a:txBody>
                    <a:bodyPr/>
                    <a:lstStyle/>
                    <a:p>
                      <a:pPr defTabSz="914400">
                        <a:lnSpc>
                          <a:spcPct val="115000"/>
                        </a:lnSpc>
                      </a:pPr>
                      <a:r>
                        <a:rPr lang="fr-FR"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2.</a:t>
                      </a:r>
                    </a:p>
                  </a:txBody>
                  <a:tcPr marL="180000" marR="180000" marT="108000" marB="108000" anchor="ctr"/>
                </a:tc>
                <a:tc>
                  <a:txBody>
                    <a:bodyPr/>
                    <a:lstStyle/>
                    <a:p>
                      <a:pPr defTabSz="914400">
                        <a:lnSpc>
                          <a:spcPct val="115000"/>
                        </a:lnSpc>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Astou informe ses élèves : « Dans la première partie du travail, portez attention aux détails. »</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180000" marR="180000" marT="108000" marB="108000" anchor="ctr"/>
                </a:tc>
                <a:tc>
                  <a:txBody>
                    <a:bodyPr/>
                    <a:lstStyle/>
                    <a:p>
                      <a:pPr algn="ctr" defTabSz="914400">
                        <a:lnSpc>
                          <a:spcPct val="115000"/>
                        </a:lnSpc>
                      </a:pPr>
                      <a:r>
                        <a:rPr lang="fr-FR" sz="1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Proactive</a:t>
                      </a:r>
                    </a:p>
                  </a:txBody>
                  <a:tcPr marL="180000" marR="180000" marT="108000" marB="108000" anchor="ctr"/>
                </a:tc>
                <a:extLst>
                  <a:ext uri="{0D108BD9-81ED-4DB2-BD59-A6C34878D82A}">
                    <a16:rowId xmlns:a16="http://schemas.microsoft.com/office/drawing/2014/main" val="10001"/>
                  </a:ext>
                </a:extLst>
              </a:tr>
              <a:tr h="678930">
                <a:tc>
                  <a:txBody>
                    <a:bodyPr/>
                    <a:lstStyle/>
                    <a:p>
                      <a:pPr defTabSz="914400">
                        <a:lnSpc>
                          <a:spcPct val="115000"/>
                        </a:lnSpc>
                      </a:pPr>
                      <a:r>
                        <a:rPr lang="fr-FR"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3.</a:t>
                      </a:r>
                    </a:p>
                  </a:txBody>
                  <a:tcPr marL="180000" marR="180000" marT="108000" marB="108000" anchor="ctr"/>
                </a:tc>
                <a:tc>
                  <a:txBody>
                    <a:bodyPr/>
                    <a:lstStyle/>
                    <a:p>
                      <a:pPr defTabSz="914400">
                        <a:lnSpc>
                          <a:spcPct val="115000"/>
                        </a:lnSpc>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Paul circule dans sa classe et intervient auprès d’un élève. </a:t>
                      </a:r>
                      <a:b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Il lui lance : « Beau travail Abou, tu es sur la bonne voie. »</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180000" marR="180000" marT="108000" marB="108000" anchor="ctr"/>
                </a:tc>
                <a:tc>
                  <a:txBody>
                    <a:bodyPr/>
                    <a:lstStyle/>
                    <a:p>
                      <a:pPr algn="ctr" defTabSz="914400">
                        <a:lnSpc>
                          <a:spcPct val="115000"/>
                        </a:lnSpc>
                      </a:pPr>
                      <a:r>
                        <a:rPr lang="fr-FR" sz="1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Interactive</a:t>
                      </a:r>
                    </a:p>
                  </a:txBody>
                  <a:tcPr marL="180000" marR="180000" marT="108000" marB="108000" anchor="ctr"/>
                </a:tc>
                <a:extLst>
                  <a:ext uri="{0D108BD9-81ED-4DB2-BD59-A6C34878D82A}">
                    <a16:rowId xmlns:a16="http://schemas.microsoft.com/office/drawing/2014/main" val="10002"/>
                  </a:ext>
                </a:extLst>
              </a:tr>
              <a:tr h="878362">
                <a:tc>
                  <a:txBody>
                    <a:bodyPr/>
                    <a:lstStyle/>
                    <a:p>
                      <a:pPr defTabSz="914400">
                        <a:lnSpc>
                          <a:spcPct val="115000"/>
                        </a:lnSpc>
                      </a:pPr>
                      <a:r>
                        <a:rPr lang="fr-FR"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4.</a:t>
                      </a:r>
                    </a:p>
                  </a:txBody>
                  <a:tcPr marL="180000" marR="180000" marT="108000" marB="108000" anchor="ctr"/>
                </a:tc>
                <a:tc>
                  <a:txBody>
                    <a:bodyPr/>
                    <a:lstStyle/>
                    <a:p>
                      <a:pPr defTabSz="914400">
                        <a:lnSpc>
                          <a:spcPct val="115000"/>
                        </a:lnSpc>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Miara enseigne les arts, et, pendant le cours, elle se promène constamment d’une table à l’autre pour donner des indications </a:t>
                      </a:r>
                      <a:b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aux élèves sur les techniques à utiliser.</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180000" marR="180000" marT="108000" marB="108000" anchor="ctr"/>
                </a:tc>
                <a:tc>
                  <a:txBody>
                    <a:bodyPr/>
                    <a:lstStyle/>
                    <a:p>
                      <a:pPr algn="ctr" defTabSz="914400">
                        <a:lnSpc>
                          <a:spcPct val="115000"/>
                        </a:lnSpc>
                      </a:pPr>
                      <a:r>
                        <a:rPr lang="fr-FR" sz="1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Interactive</a:t>
                      </a:r>
                    </a:p>
                  </a:txBody>
                  <a:tcPr marL="180000" marR="180000" marT="108000" marB="10800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33298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31</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643472"/>
            <a:ext cx="3826110" cy="781752"/>
          </a:xfrm>
          <a:prstGeom prst="rect">
            <a:avLst/>
          </a:prstGeom>
          <a:noFill/>
          <a:effectLst/>
        </p:spPr>
        <p:txBody>
          <a:bodyPr wrap="square" rtlCol="0">
            <a:spAutoFit/>
          </a:bodyPr>
          <a:lstStyle/>
          <a:p>
            <a:pPr lvl="0" algn="l">
              <a:lnSpc>
                <a:spcPts val="2600"/>
              </a:lnSpc>
            </a:pPr>
            <a:r>
              <a:rPr lang="fr-FR" sz="2800" b="1" dirty="0">
                <a:solidFill>
                  <a:srgbClr val="621D75"/>
                </a:solidFill>
                <a:latin typeface="Noto Sans" panose="020B0502040504020204" pitchFamily="34" charset="0"/>
                <a:ea typeface="Noto Sans" panose="020B0502040504020204" pitchFamily="34" charset="0"/>
                <a:cs typeface="Noto Sans" panose="020B0502040504020204" pitchFamily="34" charset="0"/>
              </a:rPr>
              <a:t>Activité collaborative</a:t>
            </a:r>
          </a:p>
        </p:txBody>
      </p:sp>
      <p:sp>
        <p:nvSpPr>
          <p:cNvPr id="9" name="PlaceHolder 2">
            <a:extLst>
              <a:ext uri="{FF2B5EF4-FFF2-40B4-BE49-F238E27FC236}">
                <a16:creationId xmlns:a16="http://schemas.microsoft.com/office/drawing/2014/main" id="{D0946C1B-5D33-82FA-EDA6-835748B555F6}"/>
              </a:ext>
            </a:extLst>
          </p:cNvPr>
          <p:cNvSpPr txBox="1">
            <a:spLocks/>
          </p:cNvSpPr>
          <p:nvPr/>
        </p:nvSpPr>
        <p:spPr>
          <a:xfrm>
            <a:off x="838080" y="1559988"/>
            <a:ext cx="10387383" cy="1082842"/>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tabLst>
                <a:tab pos="0" algn="l"/>
              </a:tabLst>
            </a:pPr>
            <a:r>
              <a:rPr lang="fr-FR" sz="3200" b="1" spc="-1">
                <a:solidFill>
                  <a:srgbClr val="0070C0"/>
                </a:solidFill>
              </a:rPr>
              <a:t>Quel type de régulation </a:t>
            </a:r>
            <a:br>
              <a:rPr lang="fr-FR" sz="3200" b="1" spc="-1">
                <a:solidFill>
                  <a:srgbClr val="0070C0"/>
                </a:solidFill>
              </a:rPr>
            </a:br>
            <a:r>
              <a:rPr lang="fr-FR" sz="3200" b="1" spc="-1">
                <a:solidFill>
                  <a:srgbClr val="0070C0"/>
                </a:solidFill>
              </a:rPr>
              <a:t>de l’apprentissage ?</a:t>
            </a:r>
          </a:p>
        </p:txBody>
      </p:sp>
      <p:sp>
        <p:nvSpPr>
          <p:cNvPr id="6" name="ZoneTexte 5">
            <a:extLst>
              <a:ext uri="{FF2B5EF4-FFF2-40B4-BE49-F238E27FC236}">
                <a16:creationId xmlns:a16="http://schemas.microsoft.com/office/drawing/2014/main" id="{186EBC15-1DA3-3CFA-397C-0115DC95E4B0}"/>
              </a:ext>
            </a:extLst>
          </p:cNvPr>
          <p:cNvSpPr txBox="1"/>
          <p:nvPr/>
        </p:nvSpPr>
        <p:spPr>
          <a:xfrm rot="852643">
            <a:off x="8709861" y="1477575"/>
            <a:ext cx="1773846" cy="510778"/>
          </a:xfrm>
          <a:prstGeom prst="roundRect">
            <a:avLst/>
          </a:prstGeom>
          <a:solidFill>
            <a:schemeClr val="accent2"/>
          </a:solidFill>
          <a:effectLst>
            <a:outerShdw blurRad="50800" dist="38100" dir="2700000" algn="tl" rotWithShape="0">
              <a:prstClr val="black">
                <a:alpha val="40000"/>
              </a:prstClr>
            </a:outerShdw>
          </a:effectLst>
        </p:spPr>
        <p:txBody>
          <a:bodyPr wrap="square" rtlCol="0">
            <a:spAutoFit/>
          </a:bodyPr>
          <a:lstStyle/>
          <a:p>
            <a:pPr algn="ctr">
              <a:spcAft>
                <a:spcPts val="600"/>
              </a:spcAft>
            </a:pPr>
            <a:r>
              <a:rPr lang="fr-CA" sz="2400" b="1" dirty="0">
                <a:solidFill>
                  <a:srgbClr val="FF0000"/>
                </a:solidFill>
                <a:latin typeface="Noto Sans" panose="020B0502040504020204" pitchFamily="34" charset="0"/>
                <a:ea typeface="Noto Sans" panose="020B0502040504020204" pitchFamily="34" charset="0"/>
                <a:cs typeface="Noto Sans" panose="020B0502040504020204" pitchFamily="34" charset="0"/>
              </a:rPr>
              <a:t>CORRIGÉ</a:t>
            </a:r>
          </a:p>
        </p:txBody>
      </p:sp>
      <p:graphicFrame>
        <p:nvGraphicFramePr>
          <p:cNvPr id="7" name="Espace réservé du contenu 6">
            <a:extLst>
              <a:ext uri="{FF2B5EF4-FFF2-40B4-BE49-F238E27FC236}">
                <a16:creationId xmlns:a16="http://schemas.microsoft.com/office/drawing/2014/main" id="{BECFA3F4-8230-970A-4482-C11068517AEA}"/>
              </a:ext>
            </a:extLst>
          </p:cNvPr>
          <p:cNvGraphicFramePr/>
          <p:nvPr>
            <p:extLst>
              <p:ext uri="{D42A27DB-BD31-4B8C-83A1-F6EECF244321}">
                <p14:modId xmlns:p14="http://schemas.microsoft.com/office/powerpoint/2010/main" val="402740135"/>
              </p:ext>
            </p:extLst>
          </p:nvPr>
        </p:nvGraphicFramePr>
        <p:xfrm>
          <a:off x="1921042" y="2769725"/>
          <a:ext cx="8349915" cy="3055350"/>
        </p:xfrm>
        <a:graphic>
          <a:graphicData uri="http://schemas.openxmlformats.org/drawingml/2006/table">
            <a:tbl>
              <a:tblPr bandRow="1">
                <a:tableStyleId>{C083E6E3-FA7D-4D7B-A595-EF9225AFEA82}</a:tableStyleId>
              </a:tblPr>
              <a:tblGrid>
                <a:gridCol w="517358">
                  <a:extLst>
                    <a:ext uri="{9D8B030D-6E8A-4147-A177-3AD203B41FA5}">
                      <a16:colId xmlns:a16="http://schemas.microsoft.com/office/drawing/2014/main" val="2226616657"/>
                    </a:ext>
                  </a:extLst>
                </a:gridCol>
                <a:gridCol w="5763126">
                  <a:extLst>
                    <a:ext uri="{9D8B030D-6E8A-4147-A177-3AD203B41FA5}">
                      <a16:colId xmlns:a16="http://schemas.microsoft.com/office/drawing/2014/main" val="20000"/>
                    </a:ext>
                  </a:extLst>
                </a:gridCol>
                <a:gridCol w="2069431">
                  <a:extLst>
                    <a:ext uri="{9D8B030D-6E8A-4147-A177-3AD203B41FA5}">
                      <a16:colId xmlns:a16="http://schemas.microsoft.com/office/drawing/2014/main" val="20001"/>
                    </a:ext>
                  </a:extLst>
                </a:gridCol>
              </a:tblGrid>
              <a:tr h="678930">
                <a:tc>
                  <a:txBody>
                    <a:bodyPr/>
                    <a:lstStyle/>
                    <a:p>
                      <a:pPr marL="360000" indent="-360000" defTabSz="914400">
                        <a:lnSpc>
                          <a:spcPct val="115000"/>
                        </a:lnSpc>
                      </a:pPr>
                      <a:r>
                        <a:rPr lang="fr-FR"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5.</a:t>
                      </a:r>
                    </a:p>
                  </a:txBody>
                  <a:tcPr marL="180000" marR="180000" marT="108000" marB="108000" anchor="ctr"/>
                </a:tc>
                <a:tc>
                  <a:txBody>
                    <a:bodyPr/>
                    <a:lstStyle/>
                    <a:p>
                      <a:pPr marL="0" indent="0" defTabSz="914400">
                        <a:lnSpc>
                          <a:spcPct val="115000"/>
                        </a:lnSpc>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Élage fait un retour en grand groupe sur un travail. « J’ai fini de tout corriger et vous avez bien travaillé. La seule chose, c’est que je vois que la conjugaison avec la 2e personne du pluriel est à travailler encore pour plusieurs élèves. »</a:t>
                      </a:r>
                    </a:p>
                  </a:txBody>
                  <a:tcPr marL="180000" marR="180000" marT="108000" marB="108000" anchor="ctr"/>
                </a:tc>
                <a:tc>
                  <a:txBody>
                    <a:bodyPr/>
                    <a:lstStyle/>
                    <a:p>
                      <a:pPr algn="ctr" defTabSz="914400">
                        <a:lnSpc>
                          <a:spcPct val="115000"/>
                        </a:lnSpc>
                      </a:pPr>
                      <a:r>
                        <a:rPr lang="fr-FR" sz="1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Rétroactive</a:t>
                      </a:r>
                    </a:p>
                  </a:txBody>
                  <a:tcPr marL="180000" marR="180000" marT="108000" marB="108000" anchor="ctr"/>
                </a:tc>
                <a:extLst>
                  <a:ext uri="{0D108BD9-81ED-4DB2-BD59-A6C34878D82A}">
                    <a16:rowId xmlns:a16="http://schemas.microsoft.com/office/drawing/2014/main" val="10000"/>
                  </a:ext>
                </a:extLst>
              </a:tr>
              <a:tr h="678930">
                <a:tc>
                  <a:txBody>
                    <a:bodyPr/>
                    <a:lstStyle/>
                    <a:p>
                      <a:pPr defTabSz="914400">
                        <a:lnSpc>
                          <a:spcPct val="115000"/>
                        </a:lnSpc>
                      </a:pPr>
                      <a:r>
                        <a:rPr lang="fr-FR"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6.</a:t>
                      </a:r>
                    </a:p>
                  </a:txBody>
                  <a:tcPr marL="180000" marR="180000" marT="108000" marB="108000" anchor="ctr"/>
                </a:tc>
                <a:tc>
                  <a:txBody>
                    <a:bodyPr/>
                    <a:lstStyle/>
                    <a:p>
                      <a:pPr defTabSz="914400">
                        <a:lnSpc>
                          <a:spcPct val="115000"/>
                        </a:lnSpc>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 Attention, Madi, il faut inscrire la démarche de la résolution de problème, tu ne peux pas juste écrire une réponse », lui dit son enseignant.</a:t>
                      </a:r>
                    </a:p>
                  </a:txBody>
                  <a:tcPr marL="180000" marR="180000" marT="108000" marB="108000" anchor="ctr"/>
                </a:tc>
                <a:tc>
                  <a:txBody>
                    <a:bodyPr/>
                    <a:lstStyle/>
                    <a:p>
                      <a:pPr algn="ctr" defTabSz="914400">
                        <a:lnSpc>
                          <a:spcPct val="115000"/>
                        </a:lnSpc>
                      </a:pPr>
                      <a:r>
                        <a:rPr lang="fr-FR" sz="1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Proactive</a:t>
                      </a:r>
                    </a:p>
                  </a:txBody>
                  <a:tcPr marL="180000" marR="180000" marT="108000" marB="108000" anchor="ctr"/>
                </a:tc>
                <a:extLst>
                  <a:ext uri="{0D108BD9-81ED-4DB2-BD59-A6C34878D82A}">
                    <a16:rowId xmlns:a16="http://schemas.microsoft.com/office/drawing/2014/main" val="10001"/>
                  </a:ext>
                </a:extLst>
              </a:tr>
              <a:tr h="678930">
                <a:tc>
                  <a:txBody>
                    <a:bodyPr/>
                    <a:lstStyle/>
                    <a:p>
                      <a:pPr defTabSz="914400">
                        <a:lnSpc>
                          <a:spcPct val="115000"/>
                        </a:lnSpc>
                      </a:pPr>
                      <a:r>
                        <a:rPr lang="fr-FR" sz="1400" b="1" strike="noStrike" spc="-1">
                          <a:solidFill>
                            <a:schemeClr val="tx1"/>
                          </a:solidFill>
                          <a:latin typeface="Noto Sans" panose="020B0502040504020204" pitchFamily="34" charset="0"/>
                          <a:ea typeface="Noto Sans" panose="020B0502040504020204" pitchFamily="34" charset="0"/>
                          <a:cs typeface="Noto Sans" panose="020B0502040504020204" pitchFamily="34" charset="0"/>
                        </a:rPr>
                        <a:t>7.</a:t>
                      </a:r>
                    </a:p>
                  </a:txBody>
                  <a:tcPr marL="180000" marR="180000" marT="108000" marB="108000" anchor="ctr"/>
                </a:tc>
                <a:tc>
                  <a:txBody>
                    <a:bodyPr/>
                    <a:lstStyle/>
                    <a:p>
                      <a:pPr defTabSz="914400">
                        <a:lnSpc>
                          <a:spcPct val="115000"/>
                        </a:lnSpc>
                      </a:pPr>
                      <a:r>
                        <a:rPr lang="fr-FR" sz="14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Kadji demande à son enseignante ce que signifie un mot dans un texte à lire. Son enseignante lui répond : « Vérifie la définition et reviens me voir si tu ne comprends toujours pas. »</a:t>
                      </a:r>
                      <a:endParaRPr lang="fr-FR"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180000" marR="180000" marT="108000" marB="108000" anchor="ctr"/>
                </a:tc>
                <a:tc>
                  <a:txBody>
                    <a:bodyPr/>
                    <a:lstStyle/>
                    <a:p>
                      <a:pPr algn="ctr" defTabSz="914400">
                        <a:lnSpc>
                          <a:spcPct val="115000"/>
                        </a:lnSpc>
                      </a:pPr>
                      <a:r>
                        <a:rPr lang="fr-FR" sz="1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Interactive</a:t>
                      </a:r>
                    </a:p>
                  </a:txBody>
                  <a:tcPr marL="180000" marR="180000" marT="108000" marB="10800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63193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B398084-B1AA-09CF-D56A-4BB94181DECD}"/>
              </a:ext>
            </a:extLst>
          </p:cNvPr>
          <p:cNvSpPr>
            <a:spLocks noGrp="1"/>
          </p:cNvSpPr>
          <p:nvPr>
            <p:ph type="sldNum" sz="quarter" idx="12"/>
          </p:nvPr>
        </p:nvSpPr>
        <p:spPr/>
        <p:txBody>
          <a:bodyPr/>
          <a:lstStyle/>
          <a:p>
            <a:fld id="{055BF32D-CF4B-1B43-8AA7-7C8BB1DDF0EC}" type="slidenum">
              <a:rPr lang="fr-FR" smtClean="0"/>
              <a:pPr/>
              <a:t>32</a:t>
            </a:fld>
            <a:endParaRPr lang="fr-FR" dirty="0"/>
          </a:p>
        </p:txBody>
      </p:sp>
      <p:sp>
        <p:nvSpPr>
          <p:cNvPr id="3" name="Espace réservé du pied de page 2">
            <a:extLst>
              <a:ext uri="{FF2B5EF4-FFF2-40B4-BE49-F238E27FC236}">
                <a16:creationId xmlns:a16="http://schemas.microsoft.com/office/drawing/2014/main" id="{1A409CDD-171B-ED22-4048-22CC1000AE2E}"/>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CCBF7A64-FBBF-F1C4-D554-1576ED13345F}"/>
              </a:ext>
            </a:extLst>
          </p:cNvPr>
          <p:cNvSpPr>
            <a:spLocks noGrp="1"/>
          </p:cNvSpPr>
          <p:nvPr>
            <p:ph type="title"/>
          </p:nvPr>
        </p:nvSpPr>
        <p:spPr>
          <a:xfrm>
            <a:off x="338195" y="1554480"/>
            <a:ext cx="3398156" cy="3674225"/>
          </a:xfrm>
        </p:spPr>
        <p:txBody>
          <a:bodyPr/>
          <a:lstStyle/>
          <a:p>
            <a:r>
              <a:rPr lang="fr-FR" sz="4000">
                <a:solidFill>
                  <a:srgbClr val="FFC000"/>
                </a:solidFill>
              </a:rPr>
              <a:t>Pour conclure</a:t>
            </a:r>
            <a:endParaRPr lang="fr-FR"/>
          </a:p>
        </p:txBody>
      </p:sp>
      <p:sp>
        <p:nvSpPr>
          <p:cNvPr id="5" name="Espace réservé du texte 4">
            <a:extLst>
              <a:ext uri="{FF2B5EF4-FFF2-40B4-BE49-F238E27FC236}">
                <a16:creationId xmlns:a16="http://schemas.microsoft.com/office/drawing/2014/main" id="{98281C1B-C155-6B4D-D9E9-A78986AB4A39}"/>
              </a:ext>
            </a:extLst>
          </p:cNvPr>
          <p:cNvSpPr>
            <a:spLocks noGrp="1"/>
          </p:cNvSpPr>
          <p:nvPr>
            <p:ph type="body" sz="quarter" idx="13"/>
          </p:nvPr>
        </p:nvSpPr>
        <p:spPr>
          <a:xfrm>
            <a:off x="4732638" y="2189748"/>
            <a:ext cx="6612850" cy="3332496"/>
          </a:xfrm>
        </p:spPr>
        <p:txBody>
          <a:bodyPr>
            <a:noAutofit/>
          </a:bodyPr>
          <a:lstStyle/>
          <a:p>
            <a:pPr algn="ctr">
              <a:lnSpc>
                <a:spcPct val="110000"/>
              </a:lnSpc>
            </a:pPr>
            <a:r>
              <a:rPr lang="fr-FR" sz="2400" b="1">
                <a:solidFill>
                  <a:srgbClr val="0070C0"/>
                </a:solidFill>
              </a:rPr>
              <a:t>La régulation des apprentissages, tout comme celle des actions pédagogiques, est importante pour soutenir la réussite d’un plus grand nombre à l’aide </a:t>
            </a:r>
            <a:br>
              <a:rPr lang="fr-FR" sz="2400" b="1">
                <a:solidFill>
                  <a:srgbClr val="0070C0"/>
                </a:solidFill>
              </a:rPr>
            </a:br>
            <a:r>
              <a:rPr lang="fr-FR" sz="2400" b="1">
                <a:solidFill>
                  <a:srgbClr val="0070C0"/>
                </a:solidFill>
              </a:rPr>
              <a:t>d’un enseignement qui s’ajuste </a:t>
            </a:r>
            <a:br>
              <a:rPr lang="fr-FR" sz="2400" b="1">
                <a:solidFill>
                  <a:srgbClr val="0070C0"/>
                </a:solidFill>
              </a:rPr>
            </a:br>
            <a:r>
              <a:rPr lang="fr-FR" sz="2400" b="1">
                <a:solidFill>
                  <a:srgbClr val="0070C0"/>
                </a:solidFill>
              </a:rPr>
              <a:t>aux caractéristiques des élèves.</a:t>
            </a:r>
          </a:p>
        </p:txBody>
      </p:sp>
    </p:spTree>
    <p:extLst>
      <p:ext uri="{BB962C8B-B14F-4D97-AF65-F5344CB8AC3E}">
        <p14:creationId xmlns:p14="http://schemas.microsoft.com/office/powerpoint/2010/main" val="115747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33</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1780674"/>
            <a:ext cx="6219383" cy="367422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Brown, A. L.</a:t>
            </a:r>
            <a:r>
              <a:rPr lang="fr-FR" sz="1200" dirty="0"/>
              <a:t>, </a:t>
            </a:r>
            <a:r>
              <a:rPr lang="fr-FR" sz="1200" b="1" dirty="0">
                <a:solidFill>
                  <a:srgbClr val="7030A0"/>
                </a:solidFill>
              </a:rPr>
              <a:t>Bransford, J. D.</a:t>
            </a:r>
            <a:r>
              <a:rPr lang="fr-FR" sz="1200" dirty="0"/>
              <a:t>, </a:t>
            </a:r>
            <a:r>
              <a:rPr lang="fr-FR" sz="1200" b="1" dirty="0">
                <a:solidFill>
                  <a:srgbClr val="7030A0"/>
                </a:solidFill>
              </a:rPr>
              <a:t>Ferrara, R.</a:t>
            </a:r>
            <a:r>
              <a:rPr lang="fr-FR" sz="1200" dirty="0"/>
              <a:t> et </a:t>
            </a:r>
            <a:r>
              <a:rPr lang="fr-FR" sz="1200" b="1" dirty="0">
                <a:solidFill>
                  <a:srgbClr val="7030A0"/>
                </a:solidFill>
              </a:rPr>
              <a:t>Campione, J.</a:t>
            </a:r>
            <a:r>
              <a:rPr lang="fr-FR" sz="1200" dirty="0"/>
              <a:t> (1983). Learning, remembering and understanding. </a:t>
            </a:r>
            <a:r>
              <a:rPr lang="fr-FR" sz="1200" i="1" dirty="0"/>
              <a:t>In</a:t>
            </a:r>
            <a:r>
              <a:rPr lang="fr-FR" sz="1200" dirty="0"/>
              <a:t> J. H. Flavell et E. M. Markman (dir.), </a:t>
            </a:r>
            <a:br>
              <a:rPr lang="fr-FR" sz="1200" dirty="0"/>
            </a:br>
            <a:r>
              <a:rPr lang="fr-FR" sz="1200" i="1" dirty="0"/>
              <a:t>Handbook of child psychology: Vol. 3. Cognitive development</a:t>
            </a:r>
            <a:r>
              <a:rPr lang="fr-FR" sz="1200" dirty="0"/>
              <a:t> (4</a:t>
            </a:r>
            <a:r>
              <a:rPr lang="fr-FR" sz="1200" baseline="30000" dirty="0"/>
              <a:t>e</a:t>
            </a:r>
            <a:r>
              <a:rPr lang="fr-FR" sz="1200" dirty="0"/>
              <a:t> ed., pp. 77-166). </a:t>
            </a:r>
            <a:br>
              <a:rPr lang="fr-FR" sz="1200" dirty="0"/>
            </a:br>
            <a:r>
              <a:rPr lang="fr-FR" sz="1200" dirty="0"/>
              <a:t>New York (États-Unis), Wiley.</a:t>
            </a:r>
          </a:p>
          <a:p>
            <a:pPr marL="171450" indent="-171450">
              <a:lnSpc>
                <a:spcPts val="1640"/>
              </a:lnSpc>
              <a:buClr>
                <a:srgbClr val="FFC000"/>
              </a:buClr>
              <a:buFont typeface="Wingdings" pitchFamily="2" charset="2"/>
              <a:buChar char="§"/>
            </a:pPr>
            <a:r>
              <a:rPr lang="fr-FR" sz="1200" b="1" dirty="0">
                <a:solidFill>
                  <a:srgbClr val="7030A0"/>
                </a:solidFill>
              </a:rPr>
              <a:t>Dufour, M.</a:t>
            </a:r>
            <a:r>
              <a:rPr lang="fr-FR" sz="1200" dirty="0"/>
              <a:t> (1997). </a:t>
            </a:r>
            <a:r>
              <a:rPr lang="fr-FR" sz="1200" i="1" dirty="0"/>
              <a:t>Allégories II, Croissance et harmonie</a:t>
            </a:r>
            <a:r>
              <a:rPr lang="fr-FR" sz="1200" dirty="0"/>
              <a:t>. Chicoutimi (Canada), </a:t>
            </a:r>
            <a:br>
              <a:rPr lang="fr-FR" sz="1200" dirty="0"/>
            </a:br>
            <a:r>
              <a:rPr lang="fr-FR" sz="1200" dirty="0"/>
              <a:t>Les éditions JCL, pp. 230-232.</a:t>
            </a:r>
          </a:p>
          <a:p>
            <a:pPr marL="171450" indent="-171450">
              <a:lnSpc>
                <a:spcPts val="1640"/>
              </a:lnSpc>
              <a:buClr>
                <a:srgbClr val="FFC000"/>
              </a:buClr>
              <a:buFont typeface="Wingdings" pitchFamily="2" charset="2"/>
              <a:buChar char="§"/>
            </a:pPr>
            <a:r>
              <a:rPr lang="fr-FR" sz="1200" b="1" dirty="0">
                <a:solidFill>
                  <a:srgbClr val="7030A0"/>
                </a:solidFill>
              </a:rPr>
              <a:t>Durand, M.-J.</a:t>
            </a:r>
            <a:r>
              <a:rPr lang="fr-FR" sz="1200" dirty="0"/>
              <a:t> et </a:t>
            </a:r>
            <a:r>
              <a:rPr lang="fr-FR" sz="1200" b="1" dirty="0">
                <a:solidFill>
                  <a:srgbClr val="7030A0"/>
                </a:solidFill>
              </a:rPr>
              <a:t>Chouinard, R.</a:t>
            </a:r>
            <a:r>
              <a:rPr lang="fr-FR" sz="1200" dirty="0"/>
              <a:t> (2012), </a:t>
            </a:r>
            <a:r>
              <a:rPr lang="fr-FR" sz="1200" i="1" dirty="0"/>
              <a:t>L’évaluation des apprentissages : </a:t>
            </a:r>
            <a:br>
              <a:rPr lang="fr-FR" sz="1200" i="1" dirty="0"/>
            </a:br>
            <a:r>
              <a:rPr lang="fr-FR" sz="1200" i="1" dirty="0"/>
              <a:t>de la planification de la démarche à la communication des résultats</a:t>
            </a:r>
            <a:r>
              <a:rPr lang="fr-FR" sz="1200" dirty="0"/>
              <a:t> (2</a:t>
            </a:r>
            <a:r>
              <a:rPr lang="fr-FR" sz="1200" baseline="30000" dirty="0"/>
              <a:t>e</a:t>
            </a:r>
            <a:r>
              <a:rPr lang="fr-FR" sz="1200" dirty="0"/>
              <a:t> éd.). </a:t>
            </a:r>
            <a:br>
              <a:rPr lang="fr-FR" sz="1200" dirty="0"/>
            </a:br>
            <a:r>
              <a:rPr lang="fr-FR" sz="1200" dirty="0"/>
              <a:t>Montréal (Québec), édition MD.</a:t>
            </a:r>
          </a:p>
          <a:p>
            <a:pPr marL="171450" indent="-171450">
              <a:lnSpc>
                <a:spcPts val="1640"/>
              </a:lnSpc>
              <a:buClr>
                <a:srgbClr val="FFC000"/>
              </a:buClr>
              <a:buFont typeface="Wingdings" pitchFamily="2" charset="2"/>
              <a:buChar char="§"/>
            </a:pPr>
            <a:r>
              <a:rPr lang="fr-FR" sz="1200" b="1" dirty="0">
                <a:solidFill>
                  <a:srgbClr val="7030A0"/>
                </a:solidFill>
              </a:rPr>
              <a:t>Louis, R.</a:t>
            </a:r>
            <a:r>
              <a:rPr lang="fr-FR" sz="1200" dirty="0"/>
              <a:t> (1999). </a:t>
            </a:r>
            <a:r>
              <a:rPr lang="fr-FR" sz="1200" i="1" dirty="0"/>
              <a:t>L’évaluation des apprentissages, théorie et pratiques</a:t>
            </a:r>
            <a:r>
              <a:rPr lang="fr-FR" sz="1200" dirty="0"/>
              <a:t>. Québec, </a:t>
            </a:r>
            <a:br>
              <a:rPr lang="fr-FR" sz="1200" dirty="0"/>
            </a:br>
            <a:r>
              <a:rPr lang="fr-FR" sz="1200" dirty="0"/>
              <a:t>Études vivantes.</a:t>
            </a:r>
          </a:p>
          <a:p>
            <a:pPr marL="171450" indent="-171450">
              <a:lnSpc>
                <a:spcPts val="1640"/>
              </a:lnSpc>
              <a:buClr>
                <a:srgbClr val="FFC000"/>
              </a:buClr>
              <a:buFont typeface="Wingdings" pitchFamily="2" charset="2"/>
              <a:buChar char="§"/>
            </a:pPr>
            <a:r>
              <a:rPr lang="fr-FR" sz="1200" b="1" dirty="0">
                <a:solidFill>
                  <a:srgbClr val="7030A0"/>
                </a:solidFill>
              </a:rPr>
              <a:t>Perrenoud, P.</a:t>
            </a:r>
            <a:r>
              <a:rPr lang="fr-FR" sz="1200" dirty="0"/>
              <a:t> (1997). </a:t>
            </a:r>
            <a:r>
              <a:rPr lang="fr-FR" sz="1200" i="1" dirty="0"/>
              <a:t>Construire des compétences dès l’école</a:t>
            </a:r>
            <a:r>
              <a:rPr lang="fr-FR" sz="1200" dirty="0"/>
              <a:t>. Paris (France), ESF éditeur.</a:t>
            </a:r>
          </a:p>
          <a:p>
            <a:pPr marL="171450" indent="-171450">
              <a:lnSpc>
                <a:spcPts val="1640"/>
              </a:lnSpc>
              <a:buClr>
                <a:srgbClr val="FFC000"/>
              </a:buClr>
              <a:buFont typeface="Wingdings" pitchFamily="2" charset="2"/>
              <a:buChar char="§"/>
            </a:pPr>
            <a:r>
              <a:rPr lang="fr-FR" sz="1200" b="1" dirty="0">
                <a:solidFill>
                  <a:srgbClr val="7030A0"/>
                </a:solidFill>
              </a:rPr>
              <a:t>Scallon</a:t>
            </a:r>
            <a:r>
              <a:rPr lang="fr-FR" sz="1200" dirty="0"/>
              <a:t> (2000). </a:t>
            </a:r>
            <a:r>
              <a:rPr lang="fr-FR" sz="1200" i="1" dirty="0"/>
              <a:t>L’évaluation formative</a:t>
            </a:r>
            <a:r>
              <a:rPr lang="fr-FR" sz="1200" dirty="0"/>
              <a:t>. Bruxelles (Belgique), De Boeck Université.</a:t>
            </a:r>
          </a:p>
        </p:txBody>
      </p:sp>
    </p:spTree>
    <p:extLst>
      <p:ext uri="{BB962C8B-B14F-4D97-AF65-F5344CB8AC3E}">
        <p14:creationId xmlns:p14="http://schemas.microsoft.com/office/powerpoint/2010/main" val="4040155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3 </a:t>
            </a:r>
            <a:r>
              <a:rPr lang="fr-FR" b="1">
                <a:solidFill>
                  <a:srgbClr val="FF0000"/>
                </a:solidFill>
              </a:rPr>
              <a:t>|</a:t>
            </a:r>
            <a:r>
              <a:rPr lang="fr-FR"/>
              <a:t> </a:t>
            </a:r>
            <a:r>
              <a:rPr lang="fr-CA" b="1">
                <a:solidFill>
                  <a:schemeClr val="tx1">
                    <a:lumMod val="50000"/>
                    <a:lumOff val="50000"/>
                  </a:schemeClr>
                </a:solidFill>
              </a:rPr>
              <a:t>La régulation des apprentissages</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35691"/>
            <a:ext cx="6945319" cy="487550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Myriam Girouard-Gagné</a:t>
            </a:r>
            <a:r>
              <a:rPr lang="fr-FR" sz="1400" dirty="0"/>
              <a:t>, doctorante en évaluation des apprentissages et conseillère pédagogique,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Marie-Aimée Lamarche</a:t>
            </a:r>
            <a:r>
              <a:rPr lang="fr-FR" sz="1400" dirty="0"/>
              <a:t>, Ph. D. en évaluation des apprentissages,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Inspiré des travaux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pic>
        <p:nvPicPr>
          <p:cNvPr id="5" name="Image 8">
            <a:extLst>
              <a:ext uri="{FF2B5EF4-FFF2-40B4-BE49-F238E27FC236}">
                <a16:creationId xmlns:a16="http://schemas.microsoft.com/office/drawing/2014/main" id="{60073FC1-5E50-4A28-3DF5-8A0279C2FBA9}"/>
              </a:ext>
            </a:extLst>
          </p:cNvPr>
          <p:cNvPicPr/>
          <p:nvPr/>
        </p:nvPicPr>
        <p:blipFill>
          <a:blip r:embed="rId2"/>
          <a:stretch/>
        </p:blipFill>
        <p:spPr>
          <a:xfrm>
            <a:off x="1499527" y="4359305"/>
            <a:ext cx="869400" cy="869400"/>
          </a:xfrm>
          <a:prstGeom prst="rect">
            <a:avLst/>
          </a:prstGeom>
          <a:ln w="0">
            <a:noFill/>
          </a:ln>
        </p:spPr>
      </p:pic>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0F4C0CA8E5E44FB554DE02B5E095D0" ma:contentTypeVersion="16" ma:contentTypeDescription="Crée un document." ma:contentTypeScope="" ma:versionID="d1345eb37dd9944dc104ae0d0403238c">
  <xsd:schema xmlns:xsd="http://www.w3.org/2001/XMLSchema" xmlns:xs="http://www.w3.org/2001/XMLSchema" xmlns:p="http://schemas.microsoft.com/office/2006/metadata/properties" xmlns:ns2="d18f40b1-0b87-438a-a1e5-eed12ac5ddb9" xmlns:ns3="cbd99da5-be2c-4df4-a3aa-a2c39885a642" xmlns:ns4="e3c94543-904b-4cfb-a34f-6f8386c685b3" targetNamespace="http://schemas.microsoft.com/office/2006/metadata/properties" ma:root="true" ma:fieldsID="f652e2f12f7f2d893e177f87b769156e" ns2:_="" ns3:_="" ns4:_="">
    <xsd:import namespace="d18f40b1-0b87-438a-a1e5-eed12ac5ddb9"/>
    <xsd:import namespace="cbd99da5-be2c-4df4-a3aa-a2c39885a642"/>
    <xsd:import namespace="e3c94543-904b-4cfb-a34f-6f8386c685b3"/>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8f40b1-0b87-438a-a1e5-eed12ac5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29a13ef7-c7d7-4002-a890-fdda6276838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d99da5-be2c-4df4-a3aa-a2c39885a64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c94543-904b-4cfb-a34f-6f8386c685b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83f408f-28f4-478d-b13f-43b43ddf702e}" ma:internalName="TaxCatchAll" ma:showField="CatchAllData" ma:web="a72e391e-6a7e-4a78-9109-da3d1b8b6f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BD8D37-3F3A-4982-BCF6-3AF92DCF5E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8f40b1-0b87-438a-a1e5-eed12ac5ddb9"/>
    <ds:schemaRef ds:uri="cbd99da5-be2c-4df4-a3aa-a2c39885a642"/>
    <ds:schemaRef ds:uri="e3c94543-904b-4cfb-a34f-6f8386c68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F21D19-CED0-44C0-9347-2B698C62CD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18059</TotalTime>
  <Words>3043</Words>
  <Application>Microsoft Macintosh PowerPoint</Application>
  <PresentationFormat>Grand écran</PresentationFormat>
  <Paragraphs>250</Paragraphs>
  <Slides>34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34</vt:i4>
      </vt:variant>
    </vt:vector>
  </HeadingPairs>
  <TitlesOfParts>
    <vt:vector size="42" baseType="lpstr">
      <vt:lpstr>Noto Sans</vt:lpstr>
      <vt:lpstr>Arial</vt:lpstr>
      <vt:lpstr>Noto Sans SemiBold</vt:lpstr>
      <vt:lpstr>Noto Sans ExtraBold</vt:lpstr>
      <vt:lpstr>Calibri</vt:lpstr>
      <vt:lpstr>Wingdings</vt:lpstr>
      <vt:lpstr>Noto Sans Medium</vt:lpstr>
      <vt:lpstr>Thème Office</vt:lpstr>
      <vt:lpstr>Présentation PowerPoint</vt:lpstr>
      <vt:lpstr>Présentation PowerPoint</vt:lpstr>
      <vt:lpstr>Intentions et objectifs</vt:lpstr>
      <vt:lpstr>Structure de la formation</vt:lpstr>
      <vt:lpstr>Activités de préparation</vt:lpstr>
      <vt:lpstr>Activité 1 Mise en situation</vt:lpstr>
      <vt:lpstr>Présentation PowerPoint</vt:lpstr>
      <vt:lpstr>Présentation PowerPoint</vt:lpstr>
      <vt:lpstr>Présentation PowerPoint</vt:lpstr>
      <vt:lpstr>Présentation PowerPoint</vt:lpstr>
      <vt:lpstr>Présentation PowerPoint</vt:lpstr>
      <vt:lpstr>Présentation PowerPoint</vt:lpstr>
      <vt:lpstr>Activité 2 Les types  de régulation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3 La régulation des apprentissages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conclure</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178</cp:revision>
  <dcterms:created xsi:type="dcterms:W3CDTF">2022-10-03T18:36:32Z</dcterms:created>
  <dcterms:modified xsi:type="dcterms:W3CDTF">2024-09-05T10:10:52Z</dcterms:modified>
</cp:coreProperties>
</file>