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3"/>
  </p:sldMasterIdLst>
  <p:notesMasterIdLst>
    <p:notesMasterId r:id="rId25"/>
  </p:notesMasterIdLst>
  <p:handoutMasterIdLst>
    <p:handoutMasterId r:id="rId26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290" r:id="rId23"/>
    <p:sldId id="291" r:id="rId24"/>
  </p:sldIdLst>
  <p:sldSz cx="12192000" cy="6858000"/>
  <p:notesSz cx="6858000" cy="9144000"/>
  <p:embeddedFontLst>
    <p:embeddedFont>
      <p:font typeface="Noto Sans" panose="020B0502040504020204" pitchFamily="34" charset="0"/>
      <p:regular r:id="rId27"/>
      <p:bold r:id="rId28"/>
      <p:italic r:id="rId29"/>
      <p:boldItalic r:id="rId30"/>
    </p:embeddedFont>
    <p:embeddedFont>
      <p:font typeface="Noto Sans ExtraBold" panose="020B0902040504020204" pitchFamily="34" charset="0"/>
      <p:bold r:id="rId31"/>
      <p:italic r:id="rId32"/>
      <p:boldItalic r:id="rId33"/>
    </p:embeddedFont>
    <p:embeddedFont>
      <p:font typeface="Noto Sans Medium" panose="020B0602040504020204" pitchFamily="34" charset="0"/>
      <p:regular r:id="rId34"/>
      <p:italic r:id="rId35"/>
    </p:embeddedFont>
    <p:embeddedFont>
      <p:font typeface="Noto Sans SemiBold" panose="020B0702040504020204" pitchFamily="34" charset="0"/>
      <p:regular r:id="rId36"/>
      <p:bold r:id="rId37"/>
      <p:italic r:id="rId38"/>
      <p:boldItalic r:id="rId3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141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42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7EB8"/>
    <a:srgbClr val="942FB0"/>
    <a:srgbClr val="5A5292"/>
    <a:srgbClr val="E7EFFB"/>
    <a:srgbClr val="7F5891"/>
    <a:srgbClr val="FBE5FF"/>
    <a:srgbClr val="643772"/>
    <a:srgbClr val="AA52C5"/>
    <a:srgbClr val="381043"/>
    <a:srgbClr val="862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32" autoAdjust="0"/>
    <p:restoredTop sz="96591" autoAdjust="0"/>
  </p:normalViewPr>
  <p:slideViewPr>
    <p:cSldViewPr snapToGrid="0">
      <p:cViewPr varScale="1">
        <p:scale>
          <a:sx n="108" d="100"/>
          <a:sy n="108" d="100"/>
        </p:scale>
        <p:origin x="1280" y="184"/>
      </p:cViewPr>
      <p:guideLst>
        <p:guide pos="1141"/>
        <p:guide orient="horz" pos="2160"/>
        <p:guide pos="42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9" Type="http://schemas.openxmlformats.org/officeDocument/2006/relationships/font" Target="fonts/font13.fntdata"/><Relationship Id="rId21" Type="http://schemas.openxmlformats.org/officeDocument/2006/relationships/slide" Target="slides/slide18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05/09/2024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5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73F54C-A5D2-7BBF-AC8B-37A7C35204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7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4469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925718" y="2427008"/>
            <a:ext cx="4875642" cy="3539430"/>
          </a:xfrm>
          <a:prstGeom prst="rect">
            <a:avLst/>
          </a:prstGeom>
          <a:noFill/>
          <a:effectLst>
            <a:outerShdw blurRad="128777" dist="40732" dir="2700000" algn="tl" rotWithShape="0">
              <a:prstClr val="black">
                <a:alpha val="50004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Le paradigme centré sur l’apprenant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et l’évaluation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en soutien à l’apprentissage</a:t>
            </a:r>
          </a:p>
          <a:p>
            <a:pPr algn="l"/>
            <a:endParaRPr lang="fr-CA" sz="3200" b="1" i="0" dirty="0">
              <a:solidFill>
                <a:schemeClr val="bg1"/>
              </a:solidFill>
              <a:latin typeface="Noto Sans ExtraBold" panose="020B0502040504020204" pitchFamily="34" charset="0"/>
              <a:ea typeface="Noto Sans ExtraBold" panose="020B0502040504020204" pitchFamily="34" charset="0"/>
              <a:cs typeface="Noto Sans ExtraBold" panose="020B0502040504020204" pitchFamily="34" charset="0"/>
            </a:endParaRPr>
          </a:p>
          <a:p>
            <a:pPr algn="l"/>
            <a:endParaRPr lang="fr-CA" sz="3200" b="1" i="0" dirty="0">
              <a:solidFill>
                <a:schemeClr val="bg1"/>
              </a:solidFill>
              <a:latin typeface="Noto Sans ExtraBold" panose="020B0502040504020204" pitchFamily="34" charset="0"/>
              <a:ea typeface="Noto Sans ExtraBold" panose="020B0502040504020204" pitchFamily="34" charset="0"/>
              <a:cs typeface="Noto Sans ExtraBold" panose="020B0502040504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827587" y="1255938"/>
            <a:ext cx="392771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b="0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668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3" y="728664"/>
            <a:ext cx="9955549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FC3798-33B6-7C6D-9687-D5B70986A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86013"/>
            <a:ext cx="10801350" cy="3743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D86BC9-0932-67D7-ACE4-4CFFAE4C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113708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84E05A-579C-C0C9-1197-E7E38F383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241550"/>
            <a:ext cx="10801350" cy="3887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51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8C8740-06A0-CD4C-1592-676561B1F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22513"/>
            <a:ext cx="10801350" cy="36004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202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728663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3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728663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52988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132623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1132632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1361375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861849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354467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4064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édit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0139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74" r:id="rId3"/>
    <p:sldLayoutId id="2147483678" r:id="rId4"/>
    <p:sldLayoutId id="2147483679" r:id="rId5"/>
    <p:sldLayoutId id="2147483680" r:id="rId6"/>
    <p:sldLayoutId id="2147483673" r:id="rId7"/>
    <p:sldLayoutId id="2147483681" r:id="rId8"/>
    <p:sldLayoutId id="2147483684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6E16AD0-A0C3-14AC-5AE4-B04CE676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7F6C527-B38E-D218-EE1B-C86478362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AB925A4-858E-B3F6-0D63-CEB97438A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Intentions et objectifs</a:t>
            </a:r>
            <a:endParaRPr lang="fr-FR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CF5C781-810F-5A65-DE1E-152037309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060476"/>
              </p:ext>
            </p:extLst>
          </p:nvPr>
        </p:nvGraphicFramePr>
        <p:xfrm>
          <a:off x="2563328" y="2483673"/>
          <a:ext cx="7065343" cy="2720640"/>
        </p:xfrm>
        <a:graphic>
          <a:graphicData uri="http://schemas.openxmlformats.org/drawingml/2006/table">
            <a:tbl>
              <a:tblPr bandRow="1">
                <a:effectLst>
                  <a:outerShdw blurRad="76200" dir="13500000" sy="23000" kx="1200000" algn="br" rotWithShape="0">
                    <a:prstClr val="black">
                      <a:alpha val="8014"/>
                    </a:prstClr>
                  </a:outerShdw>
                </a:effectLst>
                <a:tableStyleId>{21E4AEA4-8DFA-4A89-87EB-49C32662AFE0}</a:tableStyleId>
              </a:tblPr>
              <a:tblGrid>
                <a:gridCol w="958470">
                  <a:extLst>
                    <a:ext uri="{9D8B030D-6E8A-4147-A177-3AD203B41FA5}">
                      <a16:colId xmlns:a16="http://schemas.microsoft.com/office/drawing/2014/main" val="252977201"/>
                    </a:ext>
                  </a:extLst>
                </a:gridCol>
                <a:gridCol w="6106873">
                  <a:extLst>
                    <a:ext uri="{9D8B030D-6E8A-4147-A177-3AD203B41FA5}">
                      <a16:colId xmlns:a16="http://schemas.microsoft.com/office/drawing/2014/main" val="339669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O1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Comparer le paradigme centré sur l’enseignement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au paradigme centré sur l’apprentissage.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30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O2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S’approprier les étapes de la démarche d’évaluation.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O3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</a:rPr>
                        <a:t>Définir les fondements de l’évaluation en soutien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à l’apprentissage en cernant le rôle de l’enseignant régulateur et de l’erreur dans l’apprentissage, et la motivation de l’élève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à s’engager dans ses apprentissages.</a:t>
                      </a:r>
                      <a:endParaRPr lang="fr-FR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49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153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2B7D0B1-CD89-6754-E4A4-1E409F6E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0AE2CE-5E93-9348-94E1-33C355750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B70B6EF-AE54-8D02-3CDE-CEC8EC07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formation</a:t>
            </a:r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DFE7572-FB75-2EFF-300F-5FDE13886EF0}"/>
              </a:ext>
            </a:extLst>
          </p:cNvPr>
          <p:cNvSpPr/>
          <p:nvPr/>
        </p:nvSpPr>
        <p:spPr>
          <a:xfrm>
            <a:off x="4368800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Accompagnement :</a:t>
            </a:r>
            <a:r>
              <a:rPr lang="fr-CA" sz="1800" b="1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</a:t>
            </a:r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éalisation des apprentissages</a:t>
            </a:r>
          </a:p>
          <a:p>
            <a:pPr algn="ctr"/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démarche </a:t>
            </a:r>
            <a:b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d’évaluation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FDDDBAC-0B91-F066-C1CF-13A3FEC1C568}"/>
              </a:ext>
            </a:extLst>
          </p:cNvPr>
          <p:cNvSpPr/>
          <p:nvPr/>
        </p:nvSpPr>
        <p:spPr>
          <a:xfrm>
            <a:off x="7906327" y="2306780"/>
            <a:ext cx="3352800" cy="3207327"/>
          </a:xfrm>
          <a:prstGeom prst="roundRect">
            <a:avLst/>
          </a:prstGeom>
          <a:solidFill>
            <a:srgbClr val="7030A0"/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19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  <a:p>
            <a:pPr algn="ctr">
              <a:spcAft>
                <a:spcPts val="1200"/>
              </a:spcAft>
            </a:pP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Autonomie : intégration des apprentissages</a:t>
            </a:r>
          </a:p>
          <a:p>
            <a:pPr marL="36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L’évaluation en soutien </a:t>
            </a:r>
            <a:b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l’apprentissage</a:t>
            </a:r>
          </a:p>
          <a:p>
            <a:pPr marL="36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rôle de l’enseignant </a:t>
            </a:r>
            <a:b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dans un paradigme centré </a:t>
            </a:r>
            <a:b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sur l’apprentissage</a:t>
            </a:r>
          </a:p>
          <a:p>
            <a:pPr marL="360000" indent="-180000">
              <a:spcAft>
                <a:spcPts val="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1200" b="1" u="none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Objectivation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2942F3-F018-8F0E-9C6D-B9A925722F8F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algn="ctr"/>
            <a:endParaRPr lang="fr-CA" sz="1400" b="1" kern="1200" dirty="0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fr-CA" sz="1400" b="1" kern="1200" dirty="0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paradigmes en éducation et en évaluation</a:t>
            </a:r>
          </a:p>
        </p:txBody>
      </p:sp>
    </p:spTree>
    <p:extLst>
      <p:ext uri="{BB962C8B-B14F-4D97-AF65-F5344CB8AC3E}">
        <p14:creationId xmlns:p14="http://schemas.microsoft.com/office/powerpoint/2010/main" val="391056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1167827-C31F-F87E-1F3A-0CD9A9D8F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D2C17F0-9EA3-C601-258D-57A8B5E8E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F0F9798-6A95-B208-65BB-780D33A43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Activités d’intégration</a:t>
            </a:r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35BFC7D-6CC3-A1F0-4423-BB21E5E94156}"/>
              </a:ext>
            </a:extLst>
          </p:cNvPr>
          <p:cNvGrpSpPr/>
          <p:nvPr/>
        </p:nvGrpSpPr>
        <p:grpSpPr>
          <a:xfrm>
            <a:off x="734818" y="2198669"/>
            <a:ext cx="10494727" cy="3421295"/>
            <a:chOff x="734818" y="2198669"/>
            <a:chExt cx="10494727" cy="3421295"/>
          </a:xfrm>
        </p:grpSpPr>
        <p:sp>
          <p:nvSpPr>
            <p:cNvPr id="7" name="Flèche droite à entaille 6">
              <a:extLst>
                <a:ext uri="{FF2B5EF4-FFF2-40B4-BE49-F238E27FC236}">
                  <a16:creationId xmlns:a16="http://schemas.microsoft.com/office/drawing/2014/main" id="{2BA30753-4DA1-D744-F882-749BF60405AF}"/>
                </a:ext>
              </a:extLst>
            </p:cNvPr>
            <p:cNvSpPr/>
            <p:nvPr/>
          </p:nvSpPr>
          <p:spPr>
            <a:xfrm>
              <a:off x="1263722" y="3225057"/>
              <a:ext cx="9965823" cy="1368518"/>
            </a:xfrm>
            <a:prstGeom prst="notchedRightArrow">
              <a:avLst/>
            </a:prstGeom>
            <a:gradFill flip="none" rotWithShape="1">
              <a:gsLst>
                <a:gs pos="63000">
                  <a:schemeClr val="accent2"/>
                </a:gs>
                <a:gs pos="0">
                  <a:schemeClr val="accent2">
                    <a:lumMod val="49753"/>
                    <a:lumOff val="50247"/>
                  </a:schemeClr>
                </a:gs>
                <a:gs pos="100000">
                  <a:srgbClr val="FFC000"/>
                </a:gs>
              </a:gsLst>
              <a:lin ang="10800000" scaled="1"/>
              <a:tileRect/>
            </a:gradFill>
            <a:effectLst>
              <a:outerShdw blurRad="50800" dist="38100" dir="10800000" algn="r" rotWithShape="0">
                <a:prstClr val="black">
                  <a:alpha val="13856"/>
                </a:prstClr>
              </a:outerShdw>
            </a:effectLst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FF16A40F-7093-CBDB-1E92-C9B56764DBB3}"/>
                </a:ext>
              </a:extLst>
            </p:cNvPr>
            <p:cNvSpPr/>
            <p:nvPr/>
          </p:nvSpPr>
          <p:spPr>
            <a:xfrm>
              <a:off x="734818" y="2198669"/>
              <a:ext cx="3957042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7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fr-CA" sz="2000" b="1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000" b="1" i="0" kern="12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</a:t>
              </a:r>
              <a:r>
                <a:rPr lang="fr-CA" sz="20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’évaluation en soutien </a:t>
              </a:r>
              <a:br>
                <a:rPr lang="fr-CA" sz="20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fr-CA" sz="20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à l’apprentissage</a:t>
              </a:r>
              <a:endParaRPr lang="fr-CA" sz="2000" b="0" i="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0120042-665D-0B01-9F8E-CD9ADF292779}"/>
                </a:ext>
              </a:extLst>
            </p:cNvPr>
            <p:cNvSpPr/>
            <p:nvPr/>
          </p:nvSpPr>
          <p:spPr>
            <a:xfrm>
              <a:off x="2542275" y="3738251"/>
              <a:ext cx="342129" cy="342129"/>
            </a:xfrm>
            <a:prstGeom prst="ellipse">
              <a:avLst/>
            </a:prstGeom>
            <a:solidFill>
              <a:srgbClr val="7030A0">
                <a:alpha val="30744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BAE2E7D1-E0B4-CC0E-95E4-D2CF72467074}"/>
                </a:ext>
              </a:extLst>
            </p:cNvPr>
            <p:cNvSpPr/>
            <p:nvPr/>
          </p:nvSpPr>
          <p:spPr>
            <a:xfrm>
              <a:off x="3899965" y="4251446"/>
              <a:ext cx="3688501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 8</a:t>
              </a:r>
              <a:r>
                <a:rPr lang="fr-CA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  <a:br>
                <a:rPr lang="fr-CA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Le rôle de l’enseignant </a:t>
              </a:r>
              <a:b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dans un paradigme centré sur l’apprentissage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235272A-32A4-1351-857D-3F8B1FE9F034}"/>
                </a:ext>
              </a:extLst>
            </p:cNvPr>
            <p:cNvSpPr/>
            <p:nvPr/>
          </p:nvSpPr>
          <p:spPr>
            <a:xfrm>
              <a:off x="5577277" y="3738251"/>
              <a:ext cx="342129" cy="342129"/>
            </a:xfrm>
            <a:prstGeom prst="ellipse">
              <a:avLst/>
            </a:prstGeom>
            <a:solidFill>
              <a:srgbClr val="942FB0">
                <a:alpha val="47937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07CC18F9-8103-4A6E-5A00-D9D3D20AC9AB}"/>
                </a:ext>
              </a:extLst>
            </p:cNvPr>
            <p:cNvSpPr/>
            <p:nvPr/>
          </p:nvSpPr>
          <p:spPr>
            <a:xfrm>
              <a:off x="6959273" y="2198669"/>
              <a:ext cx="3648139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i="0" kern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Activité</a:t>
              </a:r>
              <a:r>
                <a:rPr lang="en-US" sz="28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9</a:t>
              </a:r>
              <a:r>
                <a:rPr lang="en-US" sz="20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br>
                <a:rPr lang="en-US" sz="2000" b="1" i="0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2000" b="0" i="0" kern="1200" dirty="0" err="1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Objectivation</a:t>
              </a:r>
              <a:endParaRPr lang="fr-ES" sz="20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03C74F3-48C8-45C9-7392-23366C32A567}"/>
                </a:ext>
              </a:extLst>
            </p:cNvPr>
            <p:cNvSpPr/>
            <p:nvPr/>
          </p:nvSpPr>
          <p:spPr>
            <a:xfrm>
              <a:off x="8612279" y="3738251"/>
              <a:ext cx="342129" cy="342129"/>
            </a:xfrm>
            <a:prstGeom prst="ellipse">
              <a:avLst/>
            </a:prstGeom>
            <a:solidFill>
              <a:srgbClr val="7C2594">
                <a:alpha val="62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5AB2DE2-25CA-82A8-873E-164F5B197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39" y="3591815"/>
            <a:ext cx="635000" cy="635000"/>
          </a:xfrm>
          <a:prstGeom prst="rect">
            <a:avLst/>
          </a:prstGeom>
          <a:effectLst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3A9846-083F-63B2-D5B6-8790152CF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716" y="3591815"/>
            <a:ext cx="635000" cy="635000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AB281B-895C-B643-9E12-04A596AF9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67" y="3591815"/>
            <a:ext cx="635000" cy="635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36989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7</a:t>
            </a:r>
            <a:br>
              <a:rPr lang="fr-FR"/>
            </a:br>
            <a:r>
              <a:rPr lang="fr-FR"/>
              <a:t>L’évaluation </a:t>
            </a:r>
            <a:br>
              <a:rPr lang="fr-FR"/>
            </a:br>
            <a:r>
              <a:rPr lang="fr-FR"/>
              <a:t>en soutien à l’apprentissage</a:t>
            </a:r>
          </a:p>
        </p:txBody>
      </p:sp>
      <p:grpSp>
        <p:nvGrpSpPr>
          <p:cNvPr id="5" name="Espace réservé du contenu 1">
            <a:extLst>
              <a:ext uri="{FF2B5EF4-FFF2-40B4-BE49-F238E27FC236}">
                <a16:creationId xmlns:a16="http://schemas.microsoft.com/office/drawing/2014/main" id="{58B91B99-95AA-4EAE-CF25-F4550C35B2DD}"/>
              </a:ext>
            </a:extLst>
          </p:cNvPr>
          <p:cNvGrpSpPr/>
          <p:nvPr/>
        </p:nvGrpSpPr>
        <p:grpSpPr>
          <a:xfrm>
            <a:off x="4404609" y="1197032"/>
            <a:ext cx="7162080" cy="4389119"/>
            <a:chOff x="811080" y="1845000"/>
            <a:chExt cx="10514880" cy="43506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AE646CE-781C-787A-B034-BB641C881906}"/>
                </a:ext>
              </a:extLst>
            </p:cNvPr>
            <p:cNvSpPr/>
            <p:nvPr/>
          </p:nvSpPr>
          <p:spPr>
            <a:xfrm>
              <a:off x="811080" y="1845000"/>
              <a:ext cx="10514880" cy="4350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7" name="Secteurs 6">
              <a:extLst>
                <a:ext uri="{FF2B5EF4-FFF2-40B4-BE49-F238E27FC236}">
                  <a16:creationId xmlns:a16="http://schemas.microsoft.com/office/drawing/2014/main" id="{CD29E1EF-5080-95A3-0CEB-C6897ED6ACEE}"/>
                </a:ext>
              </a:extLst>
            </p:cNvPr>
            <p:cNvSpPr/>
            <p:nvPr/>
          </p:nvSpPr>
          <p:spPr>
            <a:xfrm>
              <a:off x="811080" y="1845000"/>
              <a:ext cx="4350600" cy="435060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3">
                <a:lumMod val="75000"/>
              </a:schemeClr>
            </a:solidFill>
            <a:ln w="0">
              <a:noFill/>
            </a:ln>
            <a:effectLst>
              <a:outerShdw blurRad="57240" dist="1908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3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A6F48B1-C162-E133-3272-DC26D85C3110}"/>
                </a:ext>
              </a:extLst>
            </p:cNvPr>
            <p:cNvSpPr/>
            <p:nvPr/>
          </p:nvSpPr>
          <p:spPr>
            <a:xfrm>
              <a:off x="2986920" y="1845000"/>
              <a:ext cx="8339040" cy="435060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E7C100"/>
              </a:solidFill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6560" tIns="106560" rIns="106560" bIns="4022640" numCol="1" spcCol="1440" anchor="ctr">
              <a:noAutofit/>
            </a:bodyPr>
            <a:lstStyle/>
            <a:p>
              <a:pPr algn="ctr" defTabSz="1244520">
                <a:lnSpc>
                  <a:spcPct val="90000"/>
                </a:lnSpc>
                <a:spcAft>
                  <a:spcPts val="981"/>
                </a:spcAft>
                <a:tabLst>
                  <a:tab pos="0" algn="l"/>
                </a:tabLst>
              </a:pPr>
              <a:r>
                <a:rPr lang="fr-FR" sz="20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évaluation formative</a:t>
              </a:r>
            </a:p>
          </p:txBody>
        </p:sp>
        <p:sp>
          <p:nvSpPr>
            <p:cNvPr id="9" name="Secteurs 8">
              <a:extLst>
                <a:ext uri="{FF2B5EF4-FFF2-40B4-BE49-F238E27FC236}">
                  <a16:creationId xmlns:a16="http://schemas.microsoft.com/office/drawing/2014/main" id="{75AF1A54-1DA5-C0F1-9C25-76EAFF5D7795}"/>
                </a:ext>
              </a:extLst>
            </p:cNvPr>
            <p:cNvSpPr/>
            <p:nvPr/>
          </p:nvSpPr>
          <p:spPr>
            <a:xfrm>
              <a:off x="1137600" y="2280240"/>
              <a:ext cx="3697920" cy="369792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tx2"/>
            </a:solidFill>
            <a:ln w="0">
              <a:noFill/>
            </a:ln>
            <a:effectLst>
              <a:outerShdw blurRad="57240" dist="1908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3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A584DF1-D4E1-F762-C085-1871AAAC6F97}"/>
                </a:ext>
              </a:extLst>
            </p:cNvPr>
            <p:cNvSpPr/>
            <p:nvPr/>
          </p:nvSpPr>
          <p:spPr>
            <a:xfrm>
              <a:off x="2986920" y="2280240"/>
              <a:ext cx="8339040" cy="369792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D205"/>
              </a:solidFill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6560" tIns="106560" rIns="106560" bIns="3369960" numCol="1" spcCol="1440" anchor="ctr">
              <a:noAutofit/>
            </a:bodyPr>
            <a:lstStyle/>
            <a:p>
              <a:pPr algn="ctr" defTabSz="1244520">
                <a:lnSpc>
                  <a:spcPct val="90000"/>
                </a:lnSpc>
                <a:spcAft>
                  <a:spcPts val="981"/>
                </a:spcAft>
                <a:tabLst>
                  <a:tab pos="0" algn="l"/>
                </a:tabLst>
              </a:pPr>
              <a:r>
                <a:rPr lang="fr-FR" sz="2000" b="1" i="1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assessment for learning </a:t>
              </a:r>
              <a:endParaRPr lang="fr-FR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4" name="Secteurs 13">
              <a:extLst>
                <a:ext uri="{FF2B5EF4-FFF2-40B4-BE49-F238E27FC236}">
                  <a16:creationId xmlns:a16="http://schemas.microsoft.com/office/drawing/2014/main" id="{7A50A3F3-5A94-3667-E254-A0443902DB38}"/>
                </a:ext>
              </a:extLst>
            </p:cNvPr>
            <p:cNvSpPr/>
            <p:nvPr/>
          </p:nvSpPr>
          <p:spPr>
            <a:xfrm>
              <a:off x="1463760" y="2715480"/>
              <a:ext cx="3045240" cy="304524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3"/>
            </a:solidFill>
            <a:ln w="0">
              <a:noFill/>
            </a:ln>
            <a:effectLst>
              <a:outerShdw blurRad="57240" dist="1908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3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F2EAEAB-B1FD-FF36-71ED-B6B9D6BF82B8}"/>
                </a:ext>
              </a:extLst>
            </p:cNvPr>
            <p:cNvSpPr/>
            <p:nvPr/>
          </p:nvSpPr>
          <p:spPr>
            <a:xfrm>
              <a:off x="2986920" y="2715480"/>
              <a:ext cx="8339040" cy="304524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D322"/>
              </a:solidFill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6560" tIns="106560" rIns="106560" bIns="2717280" numCol="1" spcCol="1440" anchor="ctr">
              <a:noAutofit/>
            </a:bodyPr>
            <a:lstStyle/>
            <a:p>
              <a:pPr algn="ctr" defTabSz="1244520">
                <a:lnSpc>
                  <a:spcPct val="90000"/>
                </a:lnSpc>
                <a:spcAft>
                  <a:spcPts val="981"/>
                </a:spcAft>
                <a:tabLst>
                  <a:tab pos="0" algn="l"/>
                </a:tabLst>
              </a:pPr>
              <a:r>
                <a:rPr lang="fr-FR" sz="20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évaluation au service de l’apprentissage</a:t>
              </a:r>
            </a:p>
          </p:txBody>
        </p:sp>
        <p:sp>
          <p:nvSpPr>
            <p:cNvPr id="16" name="Secteurs 15">
              <a:extLst>
                <a:ext uri="{FF2B5EF4-FFF2-40B4-BE49-F238E27FC236}">
                  <a16:creationId xmlns:a16="http://schemas.microsoft.com/office/drawing/2014/main" id="{CD613C72-C0F5-14F2-7C09-EF99684A9447}"/>
                </a:ext>
              </a:extLst>
            </p:cNvPr>
            <p:cNvSpPr/>
            <p:nvPr/>
          </p:nvSpPr>
          <p:spPr>
            <a:xfrm>
              <a:off x="1790280" y="3150360"/>
              <a:ext cx="2392560" cy="239256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0">
              <a:noFill/>
            </a:ln>
            <a:effectLst>
              <a:outerShdw blurRad="57240" dist="1908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3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26B5862-E1E2-517D-9456-688451B2AC0C}"/>
                </a:ext>
              </a:extLst>
            </p:cNvPr>
            <p:cNvSpPr/>
            <p:nvPr/>
          </p:nvSpPr>
          <p:spPr>
            <a:xfrm>
              <a:off x="2986920" y="3150360"/>
              <a:ext cx="8339040" cy="239256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D63E"/>
              </a:solidFill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6560" tIns="106560" rIns="106560" bIns="2064600" numCol="1" spcCol="1440" anchor="ctr">
              <a:noAutofit/>
            </a:bodyPr>
            <a:lstStyle/>
            <a:p>
              <a:pPr algn="ctr" defTabSz="1244520">
                <a:lnSpc>
                  <a:spcPct val="90000"/>
                </a:lnSpc>
                <a:spcAft>
                  <a:spcPts val="981"/>
                </a:spcAft>
                <a:tabLst>
                  <a:tab pos="0" algn="l"/>
                </a:tabLst>
              </a:pPr>
              <a:r>
                <a:rPr lang="fr-FR" sz="20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évaluation comme aide à l’apprentissage</a:t>
              </a:r>
            </a:p>
          </p:txBody>
        </p:sp>
        <p:sp>
          <p:nvSpPr>
            <p:cNvPr id="18" name="Secteurs 17">
              <a:extLst>
                <a:ext uri="{FF2B5EF4-FFF2-40B4-BE49-F238E27FC236}">
                  <a16:creationId xmlns:a16="http://schemas.microsoft.com/office/drawing/2014/main" id="{7519281A-BD98-FD6D-CC87-49EF47736D2D}"/>
                </a:ext>
              </a:extLst>
            </p:cNvPr>
            <p:cNvSpPr/>
            <p:nvPr/>
          </p:nvSpPr>
          <p:spPr>
            <a:xfrm>
              <a:off x="2116440" y="3585600"/>
              <a:ext cx="1739880" cy="173988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0">
              <a:noFill/>
            </a:ln>
            <a:effectLst>
              <a:outerShdw blurRad="57240" dist="1908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3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3A6CA6E-48DF-9558-847F-7E37EC33D988}"/>
                </a:ext>
              </a:extLst>
            </p:cNvPr>
            <p:cNvSpPr/>
            <p:nvPr/>
          </p:nvSpPr>
          <p:spPr>
            <a:xfrm>
              <a:off x="2986920" y="3585600"/>
              <a:ext cx="8339040" cy="173988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D95B"/>
              </a:solidFill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6560" tIns="106560" rIns="106560" bIns="1411920" numCol="1" spcCol="1440" anchor="ctr">
              <a:noAutofit/>
            </a:bodyPr>
            <a:lstStyle/>
            <a:p>
              <a:pPr algn="ctr" defTabSz="1244520">
                <a:lnSpc>
                  <a:spcPct val="90000"/>
                </a:lnSpc>
                <a:spcAft>
                  <a:spcPts val="981"/>
                </a:spcAft>
                <a:tabLst>
                  <a:tab pos="0" algn="l"/>
                </a:tabLst>
              </a:pPr>
              <a:r>
                <a:rPr lang="fr-FR" sz="20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Évaluation </a:t>
              </a:r>
              <a:r>
                <a:rPr lang="fr-FR" sz="2000" b="1" i="1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pour</a:t>
              </a:r>
              <a:r>
                <a:rPr lang="fr-FR" sz="20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l’apprentissage</a:t>
              </a:r>
            </a:p>
          </p:txBody>
        </p:sp>
        <p:sp>
          <p:nvSpPr>
            <p:cNvPr id="20" name="Secteurs 19">
              <a:extLst>
                <a:ext uri="{FF2B5EF4-FFF2-40B4-BE49-F238E27FC236}">
                  <a16:creationId xmlns:a16="http://schemas.microsoft.com/office/drawing/2014/main" id="{AFC33C97-59AE-72AD-3194-2BB7B7FD0424}"/>
                </a:ext>
              </a:extLst>
            </p:cNvPr>
            <p:cNvSpPr/>
            <p:nvPr/>
          </p:nvSpPr>
          <p:spPr>
            <a:xfrm>
              <a:off x="2442960" y="4020840"/>
              <a:ext cx="1087200" cy="108720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0">
              <a:noFill/>
            </a:ln>
            <a:effectLst>
              <a:outerShdw blurRad="57240" dist="1908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3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9FB4F7C-7769-A31B-AB6A-24206C298CAA}"/>
                </a:ext>
              </a:extLst>
            </p:cNvPr>
            <p:cNvSpPr/>
            <p:nvPr/>
          </p:nvSpPr>
          <p:spPr>
            <a:xfrm>
              <a:off x="2986920" y="4020840"/>
              <a:ext cx="8339040" cy="108720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DD78"/>
              </a:solidFill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6560" tIns="106560" rIns="106560" bIns="759240" numCol="1" spcCol="1440" anchor="ctr">
              <a:noAutofit/>
            </a:bodyPr>
            <a:lstStyle/>
            <a:p>
              <a:pPr algn="ctr" defTabSz="1244520">
                <a:lnSpc>
                  <a:spcPct val="90000"/>
                </a:lnSpc>
                <a:spcAft>
                  <a:spcPts val="981"/>
                </a:spcAft>
                <a:tabLst>
                  <a:tab pos="0" algn="l"/>
                </a:tabLst>
              </a:pPr>
              <a:r>
                <a:rPr lang="fr-CA" sz="20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Évaluation régulatrice</a:t>
              </a:r>
              <a:endParaRPr lang="fr-FR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22" name="Secteurs 21">
              <a:extLst>
                <a:ext uri="{FF2B5EF4-FFF2-40B4-BE49-F238E27FC236}">
                  <a16:creationId xmlns:a16="http://schemas.microsoft.com/office/drawing/2014/main" id="{3F4D3D58-F340-DBA5-71E2-7B125BDA5A66}"/>
                </a:ext>
              </a:extLst>
            </p:cNvPr>
            <p:cNvSpPr/>
            <p:nvPr/>
          </p:nvSpPr>
          <p:spPr>
            <a:xfrm>
              <a:off x="2769480" y="4455720"/>
              <a:ext cx="434520" cy="434520"/>
            </a:xfrm>
            <a:prstGeom prst="pie">
              <a:avLst>
                <a:gd name="adj1" fmla="val 5400000"/>
                <a:gd name="adj2" fmla="val 16200000"/>
              </a:avLst>
            </a:prstGeom>
            <a:gradFill rotWithShape="0">
              <a:gsLst>
                <a:gs pos="0">
                  <a:srgbClr val="FFE6A5"/>
                </a:gs>
                <a:gs pos="50000">
                  <a:srgbClr val="FFE294"/>
                </a:gs>
                <a:gs pos="100000">
                  <a:srgbClr val="E4CA82"/>
                </a:gs>
              </a:gsLst>
              <a:lin ang="5400000"/>
            </a:gradFill>
            <a:ln w="0">
              <a:noFill/>
            </a:ln>
            <a:effectLst>
              <a:outerShdw blurRad="57240" dist="1908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3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421077-4C0D-E481-AD37-A9A13C892E70}"/>
                </a:ext>
              </a:extLst>
            </p:cNvPr>
            <p:cNvSpPr/>
            <p:nvPr/>
          </p:nvSpPr>
          <p:spPr>
            <a:xfrm>
              <a:off x="2986920" y="4455720"/>
              <a:ext cx="8339040" cy="43452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E395"/>
              </a:solidFill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6560" tIns="106560" rIns="106560" bIns="106560" numCol="1" spcCol="1440" anchor="ctr">
              <a:noAutofit/>
            </a:bodyPr>
            <a:lstStyle/>
            <a:p>
              <a:pPr algn="ctr" defTabSz="1244520">
                <a:lnSpc>
                  <a:spcPct val="90000"/>
                </a:lnSpc>
                <a:spcAft>
                  <a:spcPts val="981"/>
                </a:spcAft>
                <a:tabLst>
                  <a:tab pos="0" algn="l"/>
                </a:tabLst>
              </a:pPr>
              <a:r>
                <a:rPr lang="fr-CA" sz="2000" b="0" strike="noStrike" spc="-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Évaluation formatrice</a:t>
              </a:r>
              <a:endParaRPr lang="fr-FR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642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870813" y="330818"/>
            <a:ext cx="6471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L’évaluation en soutien à l’apprentissage</a:t>
            </a:r>
          </a:p>
        </p:txBody>
      </p:sp>
      <p:grpSp>
        <p:nvGrpSpPr>
          <p:cNvPr id="5" name="Espace réservé du contenu 5">
            <a:extLst>
              <a:ext uri="{FF2B5EF4-FFF2-40B4-BE49-F238E27FC236}">
                <a16:creationId xmlns:a16="http://schemas.microsoft.com/office/drawing/2014/main" id="{67FB122B-3E51-17E2-3942-86CA0A0FB819}"/>
              </a:ext>
            </a:extLst>
          </p:cNvPr>
          <p:cNvGrpSpPr/>
          <p:nvPr/>
        </p:nvGrpSpPr>
        <p:grpSpPr>
          <a:xfrm>
            <a:off x="1743930" y="1253700"/>
            <a:ext cx="8891722" cy="4350600"/>
            <a:chOff x="838080" y="1825560"/>
            <a:chExt cx="10847251" cy="43506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C49B2E-51F4-28B1-751D-094FF24E2215}"/>
                </a:ext>
              </a:extLst>
            </p:cNvPr>
            <p:cNvSpPr/>
            <p:nvPr/>
          </p:nvSpPr>
          <p:spPr>
            <a:xfrm>
              <a:off x="838080" y="1825560"/>
              <a:ext cx="10514880" cy="4350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FR" sz="1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9" name="Chevron 8">
              <a:extLst>
                <a:ext uri="{FF2B5EF4-FFF2-40B4-BE49-F238E27FC236}">
                  <a16:creationId xmlns:a16="http://schemas.microsoft.com/office/drawing/2014/main" id="{E7484365-7491-5702-821F-1EEEED241A71}"/>
                </a:ext>
              </a:extLst>
            </p:cNvPr>
            <p:cNvSpPr/>
            <p:nvPr/>
          </p:nvSpPr>
          <p:spPr>
            <a:xfrm>
              <a:off x="841320" y="3250440"/>
              <a:ext cx="4087891" cy="1500480"/>
            </a:xfrm>
            <a:prstGeom prst="chevron">
              <a:avLst>
                <a:gd name="adj" fmla="val 50000"/>
              </a:avLst>
            </a:prstGeom>
            <a:solidFill>
              <a:srgbClr val="7030A0"/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000" tIns="36000" rIns="36000" bIns="36000" numCol="1" spcCol="1440" anchor="ctr">
              <a:noAutofit/>
            </a:bodyPr>
            <a:lstStyle/>
            <a:p>
              <a:pPr algn="ctr" defTabSz="1200240">
                <a:lnSpc>
                  <a:spcPct val="90000"/>
                </a:lnSpc>
                <a:spcAft>
                  <a:spcPts val="944"/>
                </a:spcAft>
                <a:tabLst>
                  <a:tab pos="0" algn="l"/>
                </a:tabLst>
              </a:pPr>
              <a:r>
                <a:rPr lang="fr-CA" b="0" strike="noStrike" spc="-1">
                  <a:solidFill>
                    <a:schemeClr val="lt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L’évaluation est intégrée à l’apprentissage</a:t>
              </a:r>
              <a:endParaRPr lang="fr-FR" b="0" strike="noStrike" spc="-1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0" name="Chevron 9">
              <a:extLst>
                <a:ext uri="{FF2B5EF4-FFF2-40B4-BE49-F238E27FC236}">
                  <a16:creationId xmlns:a16="http://schemas.microsoft.com/office/drawing/2014/main" id="{A666C2A5-8054-B2AF-CBA0-1CECE2ACF70A}"/>
                </a:ext>
              </a:extLst>
            </p:cNvPr>
            <p:cNvSpPr/>
            <p:nvPr/>
          </p:nvSpPr>
          <p:spPr>
            <a:xfrm>
              <a:off x="4219200" y="3250440"/>
              <a:ext cx="4078953" cy="1500480"/>
            </a:xfrm>
            <a:prstGeom prst="chevron">
              <a:avLst>
                <a:gd name="adj" fmla="val 50000"/>
              </a:avLst>
            </a:prstGeom>
            <a:solidFill>
              <a:srgbClr val="942FB0"/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000" tIns="36000" rIns="36000" bIns="36000" numCol="1" spcCol="1440" anchor="ctr">
              <a:noAutofit/>
            </a:bodyPr>
            <a:lstStyle/>
            <a:p>
              <a:pPr algn="ctr" defTabSz="1200240">
                <a:lnSpc>
                  <a:spcPct val="90000"/>
                </a:lnSpc>
                <a:spcAft>
                  <a:spcPts val="944"/>
                </a:spcAft>
                <a:tabLst>
                  <a:tab pos="0" algn="l"/>
                </a:tabLst>
              </a:pPr>
              <a:r>
                <a:rPr lang="fr-CA" sz="2000" b="0" strike="noStrike" spc="-1">
                  <a:solidFill>
                    <a:schemeClr val="lt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Apprenant actif et indépendant</a:t>
              </a:r>
              <a:endParaRPr lang="fr-FR" sz="2000" b="0" strike="noStrike" spc="-1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1" name="Chevron 10">
              <a:extLst>
                <a:ext uri="{FF2B5EF4-FFF2-40B4-BE49-F238E27FC236}">
                  <a16:creationId xmlns:a16="http://schemas.microsoft.com/office/drawing/2014/main" id="{495C9E0D-9A19-4967-2A22-CEB8F6959E83}"/>
                </a:ext>
              </a:extLst>
            </p:cNvPr>
            <p:cNvSpPr/>
            <p:nvPr/>
          </p:nvSpPr>
          <p:spPr>
            <a:xfrm>
              <a:off x="7597440" y="3250440"/>
              <a:ext cx="4087891" cy="1500480"/>
            </a:xfrm>
            <a:prstGeom prst="chevron">
              <a:avLst>
                <a:gd name="adj" fmla="val 50000"/>
              </a:avLst>
            </a:prstGeom>
            <a:solidFill>
              <a:srgbClr val="AD7EB8"/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000" tIns="36000" rIns="36000" bIns="36000" numCol="1" spcCol="1440" anchor="ctr">
              <a:noAutofit/>
            </a:bodyPr>
            <a:lstStyle/>
            <a:p>
              <a:pPr algn="ctr" defTabSz="1200240">
                <a:lnSpc>
                  <a:spcPct val="90000"/>
                </a:lnSpc>
                <a:spcAft>
                  <a:spcPts val="944"/>
                </a:spcAft>
                <a:tabLst>
                  <a:tab pos="0" algn="l"/>
                </a:tabLst>
              </a:pPr>
              <a:r>
                <a:rPr lang="fr-CA" sz="2000" b="0" strike="noStrike" spc="-1">
                  <a:solidFill>
                    <a:schemeClr val="lt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Rétroactions utiles à l’amélioration</a:t>
              </a:r>
              <a:endParaRPr lang="fr-FR" sz="2000" b="0" strike="noStrike" spc="-1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182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870813" y="330818"/>
            <a:ext cx="6471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L’évaluation en soutien à l’apprentissage</a:t>
            </a: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2EAD977A-2ACC-9BC9-E257-2E1B44C35F19}"/>
              </a:ext>
            </a:extLst>
          </p:cNvPr>
          <p:cNvSpPr/>
          <p:nvPr/>
        </p:nvSpPr>
        <p:spPr>
          <a:xfrm>
            <a:off x="2099682" y="1788000"/>
            <a:ext cx="8305560" cy="35197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93333" lnSpcReduction="10000"/>
          </a:bodyPr>
          <a:lstStyle/>
          <a:p>
            <a:pPr marL="457200" indent="-457200" defTabSz="9144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Calibri Light"/>
              <a:buAutoNum type="arabicPeriod"/>
            </a:pP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Clarifier les intentions d’apprentissage </a:t>
            </a:r>
            <a:b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les critères de succès.  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457200" indent="-457200" defTabSz="9144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Calibri Light"/>
              <a:buAutoNum type="arabicPeriod"/>
            </a:pP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Encourager des discussions de classe efficaces et d’autres tâches d’apprentissage qui mettent en évidence la compréhension des élèves. 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457200" indent="-457200" defTabSz="9144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Calibri Light"/>
              <a:buAutoNum type="arabicPeriod"/>
            </a:pP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Fournir de la rétroaction qui permet aux élèves d’avancer. 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457200" indent="-457200" defTabSz="9144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Calibri Light"/>
              <a:buAutoNum type="arabicPeriod"/>
            </a:pP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Engager les élèves à titre de ressources pour les autres. 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457200" indent="-457200" defTabSz="9144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Calibri Light"/>
              <a:buAutoNum type="arabicPeriod"/>
            </a:pPr>
            <a:r>
              <a:rPr lang="fr-CA" sz="24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Responsabiliser les élèves face à leurs apprentissages. </a:t>
            </a:r>
            <a:endParaRPr lang="fr-FR" sz="2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210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870813" y="330818"/>
            <a:ext cx="6218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1. Clarifier les objectifs d’apprentissage</a:t>
            </a: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2EAD977A-2ACC-9BC9-E257-2E1B44C35F19}"/>
              </a:ext>
            </a:extLst>
          </p:cNvPr>
          <p:cNvSpPr/>
          <p:nvPr/>
        </p:nvSpPr>
        <p:spPr>
          <a:xfrm>
            <a:off x="2215296" y="1788724"/>
            <a:ext cx="8305560" cy="35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2900" indent="-342900" defTabSz="914400">
              <a:spcBef>
                <a:spcPts val="12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Afficher les critères d’évaluation et les exigences pour que </a:t>
            </a:r>
            <a:b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élèves connaissent les attentes et en discuter avec ceux-ci.</a:t>
            </a:r>
          </a:p>
          <a:p>
            <a:pPr marL="342900" indent="-342900" defTabSz="914400">
              <a:spcBef>
                <a:spcPts val="12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Amener les élèves à observer des exemples de travaux réalisés par des élèves de l’année précédente pour expliquer ce qui </a:t>
            </a:r>
            <a:b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 considéré comme un travail de qualité.</a:t>
            </a:r>
          </a:p>
          <a:p>
            <a:pPr marL="342900" indent="-342900" defTabSz="914400">
              <a:spcBef>
                <a:spcPts val="12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Demander ensuite aux élèves de mettre les travaux en ordre </a:t>
            </a:r>
            <a:b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 meilleur au plus faible. Ensuite, questionner les élèves </a:t>
            </a:r>
            <a:b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sur les qualités d’un bon travail en se basant sur leurs évaluations des exemples.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07D91A6-1A27-363B-6B38-373286E460D5}"/>
              </a:ext>
            </a:extLst>
          </p:cNvPr>
          <p:cNvSpPr/>
          <p:nvPr/>
        </p:nvSpPr>
        <p:spPr>
          <a:xfrm>
            <a:off x="2549656" y="5300814"/>
            <a:ext cx="239020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200" b="0" strike="noStrike" spc="-1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(Leahy, 2005 et Wiliam, 2007)  </a:t>
            </a:r>
          </a:p>
        </p:txBody>
      </p:sp>
    </p:spTree>
    <p:extLst>
      <p:ext uri="{BB962C8B-B14F-4D97-AF65-F5344CB8AC3E}">
        <p14:creationId xmlns:p14="http://schemas.microsoft.com/office/powerpoint/2010/main" val="3492640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4A88430-1B5B-47FC-6354-D155AC102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2682" y="798789"/>
            <a:ext cx="10664008" cy="270783"/>
          </a:xfrm>
        </p:spPr>
        <p:txBody>
          <a:bodyPr/>
          <a:lstStyle/>
          <a:p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2. Incorporer des échanges sous différentes formes </a:t>
            </a:r>
            <a:b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pour faire ressortir les apprentissages réalisés</a:t>
            </a: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2EAD977A-2ACC-9BC9-E257-2E1B44C35F19}"/>
              </a:ext>
            </a:extLst>
          </p:cNvPr>
          <p:cNvSpPr/>
          <p:nvPr/>
        </p:nvSpPr>
        <p:spPr>
          <a:xfrm>
            <a:off x="2215296" y="1788724"/>
            <a:ext cx="8305560" cy="35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spcBef>
                <a:spcPts val="1200"/>
              </a:spcBef>
              <a:spcAft>
                <a:spcPts val="600"/>
              </a:spcAft>
              <a:buClr>
                <a:srgbClr val="FFC000"/>
              </a:buClr>
            </a:pPr>
            <a:r>
              <a:rPr lang="fr-CA" sz="24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 questionnement a plusieurs fonctions : </a:t>
            </a:r>
          </a:p>
          <a:p>
            <a:pPr marL="342900" indent="-342900" defTabSz="914400"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capter l’attention de l’élève ; </a:t>
            </a:r>
          </a:p>
          <a:p>
            <a:pPr marL="342900" indent="-342900" defTabSz="914400"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déterminer ce que l’élève sait ou ne sait pas ; </a:t>
            </a:r>
          </a:p>
          <a:p>
            <a:pPr marL="342900" indent="-342900" defTabSz="914400"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passer en revue le contenu ; </a:t>
            </a:r>
          </a:p>
          <a:p>
            <a:pPr marL="342900" indent="-342900" defTabSz="914400"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vérifier le niveau de compréhension ; </a:t>
            </a:r>
          </a:p>
          <a:p>
            <a:pPr marL="342900" indent="-342900" defTabSz="914400"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développer la pensée créatrice et la pensée critique ; </a:t>
            </a:r>
          </a:p>
          <a:p>
            <a:pPr marL="342900" indent="-342900" defTabSz="914400"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amener l’élève à formuler ses propres questions ; </a:t>
            </a:r>
          </a:p>
          <a:p>
            <a:pPr marL="342900" indent="-342900" defTabSz="914400"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mettre en pratique des habiletés d’apprentissage transférables ;</a:t>
            </a:r>
          </a:p>
          <a:p>
            <a:pPr marL="342900" indent="-342900" defTabSz="914400">
              <a:spcBef>
                <a:spcPts val="6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développer les habiletés métacognitives. </a:t>
            </a:r>
          </a:p>
        </p:txBody>
      </p:sp>
    </p:spTree>
    <p:extLst>
      <p:ext uri="{BB962C8B-B14F-4D97-AF65-F5344CB8AC3E}">
        <p14:creationId xmlns:p14="http://schemas.microsoft.com/office/powerpoint/2010/main" val="1562028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4A88430-1B5B-47FC-6354-D155AC102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3. Donner des rétroactions pour amener l’élève à progresser</a:t>
            </a: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2EAD977A-2ACC-9BC9-E257-2E1B44C35F19}"/>
              </a:ext>
            </a:extLst>
          </p:cNvPr>
          <p:cNvSpPr/>
          <p:nvPr/>
        </p:nvSpPr>
        <p:spPr>
          <a:xfrm>
            <a:off x="2215296" y="1788724"/>
            <a:ext cx="8305560" cy="35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spcBef>
                <a:spcPts val="1200"/>
              </a:spcBef>
              <a:spcAft>
                <a:spcPts val="600"/>
              </a:spcAft>
              <a:buClr>
                <a:srgbClr val="FFC000"/>
              </a:buClr>
            </a:pPr>
            <a:r>
              <a:rPr lang="fr-CA" sz="20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rétroactions efficaces communiquent </a:t>
            </a:r>
            <a:br>
              <a:rPr lang="fr-CA" sz="20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quatre éléments suivants :</a:t>
            </a:r>
          </a:p>
          <a:p>
            <a:pPr marL="457200" indent="-457200" defTabSz="914400">
              <a:spcBef>
                <a:spcPts val="600"/>
              </a:spcBef>
              <a:buClr>
                <a:srgbClr val="FFC000"/>
              </a:buClr>
              <a:buFont typeface="+mj-lt"/>
              <a:buAutoNum type="arabicPeriod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éléments du travail évalué qui correspondent aux attentes ;</a:t>
            </a:r>
          </a:p>
          <a:p>
            <a:pPr marL="457200" indent="-457200" defTabSz="914400">
              <a:spcBef>
                <a:spcPts val="600"/>
              </a:spcBef>
              <a:buClr>
                <a:srgbClr val="FFC000"/>
              </a:buClr>
              <a:buFont typeface="+mj-lt"/>
              <a:buAutoNum type="arabicPeriod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éléments du travail qui ne correspondent pas aux attentes ;</a:t>
            </a:r>
          </a:p>
          <a:p>
            <a:pPr marL="457200" indent="-457200" defTabSz="914400">
              <a:spcBef>
                <a:spcPts val="600"/>
              </a:spcBef>
              <a:buClr>
                <a:srgbClr val="FFC000"/>
              </a:buClr>
              <a:buFont typeface="+mj-lt"/>
              <a:buAutoNum type="arabicPeriod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Comment améliorer le travail ;</a:t>
            </a:r>
          </a:p>
          <a:p>
            <a:pPr marL="457200" indent="-457200" defTabSz="914400">
              <a:spcBef>
                <a:spcPts val="600"/>
              </a:spcBef>
              <a:buClr>
                <a:srgbClr val="FFC000"/>
              </a:buClr>
              <a:buFont typeface="+mj-lt"/>
              <a:buAutoNum type="arabicPeriod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Comment améliorer ses habiletés pour un travail futur </a:t>
            </a:r>
            <a:b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(les transferts possibles de ces rétroactions).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451223A-FF52-4146-B677-51DFA8EC2AA3}"/>
              </a:ext>
            </a:extLst>
          </p:cNvPr>
          <p:cNvSpPr/>
          <p:nvPr/>
        </p:nvSpPr>
        <p:spPr>
          <a:xfrm>
            <a:off x="2215296" y="4616731"/>
            <a:ext cx="1154588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200" b="0" strike="noStrike" spc="-1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(Isaacs, 2001)</a:t>
            </a:r>
          </a:p>
        </p:txBody>
      </p:sp>
    </p:spTree>
    <p:extLst>
      <p:ext uri="{BB962C8B-B14F-4D97-AF65-F5344CB8AC3E}">
        <p14:creationId xmlns:p14="http://schemas.microsoft.com/office/powerpoint/2010/main" val="213138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4A88430-1B5B-47FC-6354-D155AC102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2682" y="809299"/>
            <a:ext cx="10664008" cy="270783"/>
          </a:xfrm>
        </p:spPr>
        <p:txBody>
          <a:bodyPr/>
          <a:lstStyle/>
          <a:p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Formes que peut prendre l’utilisation </a:t>
            </a:r>
            <a:b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rétroactions orales et écrites </a:t>
            </a: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2EAD977A-2ACC-9BC9-E257-2E1B44C35F19}"/>
              </a:ext>
            </a:extLst>
          </p:cNvPr>
          <p:cNvSpPr/>
          <p:nvPr/>
        </p:nvSpPr>
        <p:spPr>
          <a:xfrm>
            <a:off x="2081906" y="1957816"/>
            <a:ext cx="8305560" cy="35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2900" indent="-342900" defTabSz="9144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Offrir à l’élève la possibilité de remettre un travail une seconde fois après avoir reçu de la rétroaction et avoir eu l’occasion </a:t>
            </a:r>
            <a:b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l’améliorer.</a:t>
            </a:r>
          </a:p>
          <a:p>
            <a:pPr marL="342900" indent="-342900" defTabSz="9144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Demander la remise d’un travail subdivisé en petites étapes </a:t>
            </a:r>
            <a:b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offrir de la rétroaction après chacune des étapes.</a:t>
            </a:r>
          </a:p>
          <a:p>
            <a:pPr marL="342900" indent="-342900" defTabSz="9144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Faire réfléchir l’élève par écrit à des transferts ou des actions possibles à la suite de la rétroaction.</a:t>
            </a:r>
          </a:p>
          <a:p>
            <a:pPr marL="342900" indent="-342900" defTabSz="9144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Avec de grands groupes d’élèves, utiliser une liste </a:t>
            </a:r>
            <a:b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commentaires écrits présélectionnés.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478730F-E37D-F09A-A7C1-9D22BE200001}"/>
              </a:ext>
            </a:extLst>
          </p:cNvPr>
          <p:cNvSpPr/>
          <p:nvPr/>
        </p:nvSpPr>
        <p:spPr>
          <a:xfrm>
            <a:off x="2354156" y="5371543"/>
            <a:ext cx="876240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200" b="0" strike="noStrike" spc="-1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(Biggs, 1999 ; Isaacs, 2001 ; Nicol et Macfarlane-Dick, 2006 ; Wiliam, 2007) </a:t>
            </a:r>
          </a:p>
        </p:txBody>
      </p:sp>
    </p:spTree>
    <p:extLst>
      <p:ext uri="{BB962C8B-B14F-4D97-AF65-F5344CB8AC3E}">
        <p14:creationId xmlns:p14="http://schemas.microsoft.com/office/powerpoint/2010/main" val="749563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4A88430-1B5B-47FC-6354-D155AC102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2682" y="809299"/>
            <a:ext cx="10664008" cy="270783"/>
          </a:xfrm>
        </p:spPr>
        <p:txBody>
          <a:bodyPr/>
          <a:lstStyle/>
          <a:p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4. Promouvoir le recours aux pairs comme ressources </a:t>
            </a:r>
            <a:b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d’aide à l’apprentissage</a:t>
            </a: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2EAD977A-2ACC-9BC9-E257-2E1B44C35F19}"/>
              </a:ext>
            </a:extLst>
          </p:cNvPr>
          <p:cNvSpPr/>
          <p:nvPr/>
        </p:nvSpPr>
        <p:spPr>
          <a:xfrm>
            <a:off x="2081906" y="2408758"/>
            <a:ext cx="8305560" cy="21937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2900" indent="-342900" defTabSz="9144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Fournir à l’élève des listes de vérification ou des grilles à échelles descriptives dans un langage simple pour qu’il puisse évaluer </a:t>
            </a:r>
            <a:b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ses pairs.</a:t>
            </a:r>
          </a:p>
          <a:p>
            <a:pPr marL="342900" indent="-342900" defTabSz="9144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Lors de l’évaluation par les pairs, adopter l’astuce « deux étoiles et un vœu ». C'est-à-dire que l’élève commente sur deux aspects positifs et un aspect qui devrait être amélioré du travail présenté.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478730F-E37D-F09A-A7C1-9D22BE200001}"/>
              </a:ext>
            </a:extLst>
          </p:cNvPr>
          <p:cNvSpPr/>
          <p:nvPr/>
        </p:nvSpPr>
        <p:spPr>
          <a:xfrm>
            <a:off x="2375177" y="4632057"/>
            <a:ext cx="876240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200" b="0" strike="noStrike" spc="-1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(Wiliam, 2007)</a:t>
            </a:r>
          </a:p>
        </p:txBody>
      </p:sp>
    </p:spTree>
    <p:extLst>
      <p:ext uri="{BB962C8B-B14F-4D97-AF65-F5344CB8AC3E}">
        <p14:creationId xmlns:p14="http://schemas.microsoft.com/office/powerpoint/2010/main" val="445566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4A88430-1B5B-47FC-6354-D155AC102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2682" y="809299"/>
            <a:ext cx="10664008" cy="270783"/>
          </a:xfrm>
        </p:spPr>
        <p:txBody>
          <a:bodyPr/>
          <a:lstStyle/>
          <a:p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5. Mettre l’élève au centre de ses propres apprentissages </a:t>
            </a:r>
            <a:b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 le biais de l’autoévaluation</a:t>
            </a: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2EAD977A-2ACC-9BC9-E257-2E1B44C35F19}"/>
              </a:ext>
            </a:extLst>
          </p:cNvPr>
          <p:cNvSpPr/>
          <p:nvPr/>
        </p:nvSpPr>
        <p:spPr>
          <a:xfrm>
            <a:off x="2350848" y="2119432"/>
            <a:ext cx="8305560" cy="21937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spcBef>
                <a:spcPts val="1200"/>
              </a:spcBef>
              <a:buClr>
                <a:srgbClr val="FFC000"/>
              </a:buClr>
            </a:pPr>
            <a:r>
              <a:rPr lang="fr-CA" sz="20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Pour faire le point sur ses apprentissages, l’élève doit se poser les questions suivantes : </a:t>
            </a:r>
          </a:p>
          <a:p>
            <a:pPr marL="342900" indent="-342900" defTabSz="914400">
              <a:spcBef>
                <a:spcPts val="18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Qu’ai-je appris jusqu’à maintenant ? </a:t>
            </a:r>
          </a:p>
          <a:p>
            <a:pPr marL="342900" indent="-342900" defTabSz="9144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Quels sont les buts que j’essaie d’atteindre ? </a:t>
            </a:r>
          </a:p>
          <a:p>
            <a:pPr marL="342900" indent="-342900" defTabSz="9144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quoi ai-je encore besoin pour les atteindre ? </a:t>
            </a:r>
          </a:p>
          <a:p>
            <a:pPr marL="342900" indent="-342900" defTabSz="914400"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b="0" strike="noStrike" spc="-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Comment vais-je savoir que je les ai atteints ?</a:t>
            </a:r>
          </a:p>
        </p:txBody>
      </p:sp>
    </p:spTree>
    <p:extLst>
      <p:ext uri="{BB962C8B-B14F-4D97-AF65-F5344CB8AC3E}">
        <p14:creationId xmlns:p14="http://schemas.microsoft.com/office/powerpoint/2010/main" val="3447612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8</a:t>
            </a:r>
            <a:br>
              <a:rPr lang="fr-FR"/>
            </a:br>
            <a:r>
              <a:rPr lang="fr-FR"/>
              <a:t>Le rôle de l’enseignant dans un paradigme centré sur l’apprentissage</a:t>
            </a:r>
          </a:p>
        </p:txBody>
      </p:sp>
      <p:sp>
        <p:nvSpPr>
          <p:cNvPr id="11" name="Titre 4">
            <a:extLst>
              <a:ext uri="{FF2B5EF4-FFF2-40B4-BE49-F238E27FC236}">
                <a16:creationId xmlns:a16="http://schemas.microsoft.com/office/drawing/2014/main" id="{B32C877F-717C-0E27-9AEE-4799DC58A5BF}"/>
              </a:ext>
            </a:extLst>
          </p:cNvPr>
          <p:cNvSpPr/>
          <p:nvPr/>
        </p:nvSpPr>
        <p:spPr>
          <a:xfrm>
            <a:off x="4888207" y="2321121"/>
            <a:ext cx="6052320" cy="21409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/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pratiques pédagogiques </a:t>
            </a:r>
            <a:b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évaluatives réputées générer :</a:t>
            </a:r>
            <a:endParaRPr lang="fr-FR" sz="2800" b="1" strike="noStrike" spc="-1">
              <a:solidFill>
                <a:srgbClr val="0070C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07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14">
            <a:extLst>
              <a:ext uri="{FF2B5EF4-FFF2-40B4-BE49-F238E27FC236}">
                <a16:creationId xmlns:a16="http://schemas.microsoft.com/office/drawing/2014/main" id="{AA8A74B0-8139-CC3D-5BF4-C3C6DAB965C5}"/>
              </a:ext>
            </a:extLst>
          </p:cNvPr>
          <p:cNvSpPr>
            <a:spLocks/>
          </p:cNvSpPr>
          <p:nvPr/>
        </p:nvSpPr>
        <p:spPr>
          <a:xfrm rot="5400000">
            <a:off x="5907356" y="1781674"/>
            <a:ext cx="4424082" cy="3415681"/>
          </a:xfrm>
          <a:prstGeom prst="homePlate">
            <a:avLst>
              <a:gd name="adj" fmla="val 2753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prstDash val="dashDot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600" b="0" strike="noStrike" spc="-1">
              <a:solidFill>
                <a:schemeClr val="dk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870813" y="277028"/>
            <a:ext cx="9700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pratiques pédagogiques et évaluatives réputées générer :</a:t>
            </a:r>
          </a:p>
        </p:txBody>
      </p:sp>
      <p:sp>
        <p:nvSpPr>
          <p:cNvPr id="10" name="AutoShape 14">
            <a:extLst>
              <a:ext uri="{FF2B5EF4-FFF2-40B4-BE49-F238E27FC236}">
                <a16:creationId xmlns:a16="http://schemas.microsoft.com/office/drawing/2014/main" id="{5D918871-F208-46CB-AF5E-DC54109C79B5}"/>
              </a:ext>
            </a:extLst>
          </p:cNvPr>
          <p:cNvSpPr>
            <a:spLocks/>
          </p:cNvSpPr>
          <p:nvPr/>
        </p:nvSpPr>
        <p:spPr>
          <a:xfrm rot="5400000">
            <a:off x="2057784" y="1781672"/>
            <a:ext cx="4424082" cy="3415681"/>
          </a:xfrm>
          <a:prstGeom prst="homePlate">
            <a:avLst>
              <a:gd name="adj" fmla="val 27530"/>
            </a:avLst>
          </a:prstGeom>
          <a:solidFill>
            <a:schemeClr val="accent2"/>
          </a:solidFill>
          <a:ln w="9525">
            <a:noFill/>
            <a:prstDash val="dashDot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600" b="0" strike="noStrike" spc="-1">
              <a:solidFill>
                <a:schemeClr val="dk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A5AB58-323B-2ED4-395B-82CA95C00153}"/>
              </a:ext>
            </a:extLst>
          </p:cNvPr>
          <p:cNvSpPr/>
          <p:nvPr/>
        </p:nvSpPr>
        <p:spPr>
          <a:xfrm>
            <a:off x="2995875" y="1570605"/>
            <a:ext cx="2667896" cy="27240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spcBef>
                <a:spcPts val="600"/>
              </a:spcBef>
              <a:buClr>
                <a:srgbClr val="FFC000"/>
              </a:buClr>
              <a:buSzPct val="100000"/>
            </a:pPr>
            <a: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 évaluation négative </a:t>
            </a:r>
            <a:b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soi</a:t>
            </a:r>
            <a:endParaRPr lang="fr-FR" sz="1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fr-CA" sz="140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Adopter une attitude culpabilisante à l’endroit </a:t>
            </a:r>
            <a:br>
              <a:rPr lang="fr-CA" sz="140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erreurs et des difficultés des élèves.</a:t>
            </a:r>
            <a:endParaRPr lang="fr-FR" sz="1400" spc="-1">
              <a:solidFill>
                <a:schemeClr val="dk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fr-CA" sz="140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Nier le défi que les élèves </a:t>
            </a:r>
            <a:br>
              <a:rPr lang="fr-CA" sz="140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ont à relever. </a:t>
            </a:r>
            <a:endParaRPr lang="fr-FR" sz="1400" spc="-1">
              <a:solidFill>
                <a:schemeClr val="dk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fr-CA" sz="140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Adopter des pratiques évaluatives normatives.</a:t>
            </a:r>
            <a:endParaRPr lang="fr-FR" sz="1400" spc="-1">
              <a:solidFill>
                <a:schemeClr val="dk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CE8A21-849C-7F3F-40C5-7D5F648F5D50}"/>
              </a:ext>
            </a:extLst>
          </p:cNvPr>
          <p:cNvSpPr/>
          <p:nvPr/>
        </p:nvSpPr>
        <p:spPr>
          <a:xfrm>
            <a:off x="6654847" y="1570606"/>
            <a:ext cx="2948400" cy="36037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spcBef>
                <a:spcPts val="600"/>
              </a:spcBef>
              <a:buClr>
                <a:srgbClr val="FFC000"/>
              </a:buClr>
              <a:buSzPct val="100000"/>
            </a:pPr>
            <a: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 évaluation positive </a:t>
            </a:r>
            <a:b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soi</a:t>
            </a:r>
            <a:endParaRPr lang="fr-FR" sz="1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80000" indent="-180000" defTabSz="914400">
              <a:spcBef>
                <a:spcPts val="60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Adopter une approche positive de l’erreur et des difficultés.</a:t>
            </a:r>
            <a:endParaRPr lang="fr-FR" sz="1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80000" indent="-180000" defTabSz="914400">
              <a:spcBef>
                <a:spcPts val="60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Reconnaître qu’apprendre </a:t>
            </a:r>
            <a:b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 n’est pas facile.</a:t>
            </a:r>
            <a:endParaRPr lang="fr-FR" sz="1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80000" indent="-180000" defTabSz="914400">
              <a:spcBef>
                <a:spcPts val="60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Aider les élèves à se fixer </a:t>
            </a:r>
            <a:b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buts et des objectifs personnels. </a:t>
            </a:r>
            <a:endParaRPr lang="fr-FR" sz="1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80000" indent="-180000" defTabSz="914400">
              <a:spcBef>
                <a:spcPts val="60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Promouvoir le rôle de l’effort et une conception évolutive </a:t>
            </a:r>
            <a:b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 développement </a:t>
            </a:r>
            <a:b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habiletés.</a:t>
            </a:r>
            <a:endParaRPr lang="fr-FR" sz="1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608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14">
            <a:extLst>
              <a:ext uri="{FF2B5EF4-FFF2-40B4-BE49-F238E27FC236}">
                <a16:creationId xmlns:a16="http://schemas.microsoft.com/office/drawing/2014/main" id="{AA8A74B0-8139-CC3D-5BF4-C3C6DAB965C5}"/>
              </a:ext>
            </a:extLst>
          </p:cNvPr>
          <p:cNvSpPr>
            <a:spLocks/>
          </p:cNvSpPr>
          <p:nvPr/>
        </p:nvSpPr>
        <p:spPr>
          <a:xfrm rot="5400000">
            <a:off x="6455995" y="1233035"/>
            <a:ext cx="3326804" cy="3415681"/>
          </a:xfrm>
          <a:prstGeom prst="homePlate">
            <a:avLst>
              <a:gd name="adj" fmla="val 2753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prstDash val="dashDot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600" b="0" strike="noStrike" spc="-1">
              <a:solidFill>
                <a:schemeClr val="dk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C82126-53BA-31A1-68F0-1C9A50055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F43CD9-F1DD-B22F-6BF2-75251011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757ECCDA-3348-7183-1EF4-898F5AA7A175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Activité 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F02AEF-A5B7-C91D-C6A4-A8D8605C9D05}"/>
              </a:ext>
            </a:extLst>
          </p:cNvPr>
          <p:cNvSpPr/>
          <p:nvPr/>
        </p:nvSpPr>
        <p:spPr>
          <a:xfrm>
            <a:off x="870813" y="277028"/>
            <a:ext cx="9700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pratiques pédagogiques et évaluatives réputées générer :</a:t>
            </a:r>
          </a:p>
        </p:txBody>
      </p:sp>
      <p:sp>
        <p:nvSpPr>
          <p:cNvPr id="10" name="AutoShape 14">
            <a:extLst>
              <a:ext uri="{FF2B5EF4-FFF2-40B4-BE49-F238E27FC236}">
                <a16:creationId xmlns:a16="http://schemas.microsoft.com/office/drawing/2014/main" id="{5D918871-F208-46CB-AF5E-DC54109C79B5}"/>
              </a:ext>
            </a:extLst>
          </p:cNvPr>
          <p:cNvSpPr>
            <a:spLocks/>
          </p:cNvSpPr>
          <p:nvPr/>
        </p:nvSpPr>
        <p:spPr>
          <a:xfrm rot="5400000">
            <a:off x="2606423" y="1233033"/>
            <a:ext cx="3326804" cy="3415681"/>
          </a:xfrm>
          <a:prstGeom prst="homePlate">
            <a:avLst>
              <a:gd name="adj" fmla="val 27530"/>
            </a:avLst>
          </a:prstGeom>
          <a:solidFill>
            <a:schemeClr val="accent2"/>
          </a:solidFill>
          <a:ln w="9525">
            <a:noFill/>
            <a:prstDash val="dashDot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600" b="0" strike="noStrike" spc="-1">
              <a:solidFill>
                <a:schemeClr val="dk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A5AB58-323B-2ED4-395B-82CA95C00153}"/>
              </a:ext>
            </a:extLst>
          </p:cNvPr>
          <p:cNvSpPr/>
          <p:nvPr/>
        </p:nvSpPr>
        <p:spPr>
          <a:xfrm>
            <a:off x="2995875" y="1570605"/>
            <a:ext cx="2667896" cy="2151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spcBef>
                <a:spcPts val="600"/>
              </a:spcBef>
              <a:buClr>
                <a:srgbClr val="FFC000"/>
              </a:buClr>
              <a:buSzPct val="100000"/>
            </a:pPr>
            <a: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 évaluation négative </a:t>
            </a:r>
            <a:b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soi</a:t>
            </a:r>
            <a:endParaRPr lang="fr-FR" sz="1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fr-CA" sz="140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Encourager la compétition entre les élèves. </a:t>
            </a:r>
          </a:p>
          <a:p>
            <a:pPr marL="180000" indent="-180000">
              <a:spcBef>
                <a:spcPts val="6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fr-CA" sz="140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Valoriser le rendement.</a:t>
            </a:r>
          </a:p>
          <a:p>
            <a:pPr marL="180000" indent="-180000">
              <a:spcBef>
                <a:spcPts val="6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</a:pPr>
            <a:r>
              <a:rPr lang="fr-CA" sz="1400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 pas tenir compte des élèves dans la planification de l’évaluation.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CE8A21-849C-7F3F-40C5-7D5F648F5D50}"/>
              </a:ext>
            </a:extLst>
          </p:cNvPr>
          <p:cNvSpPr/>
          <p:nvPr/>
        </p:nvSpPr>
        <p:spPr>
          <a:xfrm>
            <a:off x="6654847" y="1570606"/>
            <a:ext cx="2948400" cy="36037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spcBef>
                <a:spcPts val="600"/>
              </a:spcBef>
              <a:buClr>
                <a:srgbClr val="FFC000"/>
              </a:buClr>
              <a:buSzPct val="100000"/>
            </a:pPr>
            <a: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 évaluation positive </a:t>
            </a:r>
            <a:b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1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soi</a:t>
            </a:r>
            <a:endParaRPr lang="fr-FR" sz="1400" b="0" strike="noStrike" spc="-1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80000" indent="-180000" defTabSz="914400">
              <a:spcBef>
                <a:spcPts val="60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Favoriser la coopération </a:t>
            </a:r>
            <a:b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entre les élèves.</a:t>
            </a:r>
          </a:p>
          <a:p>
            <a:pPr marL="180000" indent="-180000" defTabSz="914400">
              <a:spcBef>
                <a:spcPts val="60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Valoriser le dépassement </a:t>
            </a:r>
            <a:b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soi et l’effort.</a:t>
            </a:r>
          </a:p>
          <a:p>
            <a:pPr marL="180000" indent="-180000" defTabSz="914400">
              <a:spcBef>
                <a:spcPts val="60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</a:pPr>
            <a:r>
              <a:rPr lang="fr-CA" sz="1400" b="0" strike="noStrike" spc="-1">
                <a:solidFill>
                  <a:schemeClr val="dk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Varier les méthodes évaluatives.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DB2AC518-6AB2-5EC2-7611-67DD77E6D835}"/>
              </a:ext>
            </a:extLst>
          </p:cNvPr>
          <p:cNvSpPr/>
          <p:nvPr/>
        </p:nvSpPr>
        <p:spPr>
          <a:xfrm>
            <a:off x="2315280" y="4844299"/>
            <a:ext cx="37807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CA" sz="24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buts </a:t>
            </a:r>
            <a:br>
              <a:rPr lang="fr-CA" sz="24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d’évitement</a:t>
            </a:r>
            <a:endParaRPr lang="fr-FR" sz="2400" b="0" strike="noStrike" spc="-1">
              <a:solidFill>
                <a:srgbClr val="0070C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95C4ED9-4E65-947A-4935-41952E657860}"/>
              </a:ext>
            </a:extLst>
          </p:cNvPr>
          <p:cNvSpPr/>
          <p:nvPr/>
        </p:nvSpPr>
        <p:spPr>
          <a:xfrm>
            <a:off x="6229037" y="4844299"/>
            <a:ext cx="37807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CA" sz="24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buts </a:t>
            </a:r>
            <a:br>
              <a:rPr lang="fr-CA" sz="24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4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maitrise</a:t>
            </a:r>
            <a:endParaRPr lang="fr-FR" sz="2400" b="0" strike="noStrike" spc="-1">
              <a:solidFill>
                <a:srgbClr val="0070C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473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9</a:t>
            </a:r>
            <a:br>
              <a:rPr lang="fr-FR"/>
            </a:br>
            <a:r>
              <a:rPr lang="fr-FR"/>
              <a:t>Objectivation</a:t>
            </a:r>
          </a:p>
        </p:txBody>
      </p:sp>
      <p:sp>
        <p:nvSpPr>
          <p:cNvPr id="11" name="Titre 4">
            <a:extLst>
              <a:ext uri="{FF2B5EF4-FFF2-40B4-BE49-F238E27FC236}">
                <a16:creationId xmlns:a16="http://schemas.microsoft.com/office/drawing/2014/main" id="{B32C877F-717C-0E27-9AEE-4799DC58A5BF}"/>
              </a:ext>
            </a:extLst>
          </p:cNvPr>
          <p:cNvSpPr/>
          <p:nvPr/>
        </p:nvSpPr>
        <p:spPr>
          <a:xfrm>
            <a:off x="4877449" y="2321121"/>
            <a:ext cx="6052320" cy="21409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457200" indent="-457200" defTabSz="9144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Autoévaluation de ses acquis d’apprentissage.</a:t>
            </a:r>
          </a:p>
          <a:p>
            <a:pPr marL="457200" indent="-457200" defTabSz="9144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Évaluation de la formation.</a:t>
            </a:r>
          </a:p>
        </p:txBody>
      </p:sp>
    </p:spTree>
    <p:extLst>
      <p:ext uri="{BB962C8B-B14F-4D97-AF65-F5344CB8AC3E}">
        <p14:creationId xmlns:p14="http://schemas.microsoft.com/office/powerpoint/2010/main" val="3580789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ECF3263-AF43-B054-2F6E-4C1CBD40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8CEAD4-1D1F-2B75-6899-C996732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DFD4FDD-A9B0-946B-8DAD-F9A8696C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7" y="1554480"/>
            <a:ext cx="3254336" cy="3674225"/>
          </a:xfrm>
        </p:spPr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Pour conclure…</a:t>
            </a:r>
            <a:endParaRPr lang="fr-FR"/>
          </a:p>
        </p:txBody>
      </p:sp>
      <p:sp>
        <p:nvSpPr>
          <p:cNvPr id="11" name="Titre 4">
            <a:extLst>
              <a:ext uri="{FF2B5EF4-FFF2-40B4-BE49-F238E27FC236}">
                <a16:creationId xmlns:a16="http://schemas.microsoft.com/office/drawing/2014/main" id="{B32C877F-717C-0E27-9AEE-4799DC58A5BF}"/>
              </a:ext>
            </a:extLst>
          </p:cNvPr>
          <p:cNvSpPr/>
          <p:nvPr/>
        </p:nvSpPr>
        <p:spPr>
          <a:xfrm>
            <a:off x="4769873" y="2321121"/>
            <a:ext cx="6052320" cy="21409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spcAft>
                <a:spcPts val="2400"/>
              </a:spcAft>
              <a:buClr>
                <a:srgbClr val="FFC000"/>
              </a:buClr>
            </a:pP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Plusieurs recherches </a:t>
            </a:r>
            <a:b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 penchent sur les façons </a:t>
            </a:r>
            <a:b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faire de l’enseignant </a:t>
            </a:r>
            <a:b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pour soutenir l’apprentissage </a:t>
            </a:r>
            <a:b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2800" b="1" strike="noStrike" spc="-1">
                <a:solidFill>
                  <a:srgbClr val="0070C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tous les élèves.</a:t>
            </a:r>
          </a:p>
        </p:txBody>
      </p:sp>
    </p:spTree>
    <p:extLst>
      <p:ext uri="{BB962C8B-B14F-4D97-AF65-F5344CB8AC3E}">
        <p14:creationId xmlns:p14="http://schemas.microsoft.com/office/powerpoint/2010/main" val="1521341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168DCD-90F1-D978-D4E8-FB201306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9F6AF08-A135-84C9-1910-2DCE241AD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72184D-6CA9-BA62-C02A-B471B52B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291ADF09-3F88-F1AC-CD40-78E2DDC6A724}"/>
              </a:ext>
            </a:extLst>
          </p:cNvPr>
          <p:cNvSpPr txBox="1">
            <a:spLocks/>
          </p:cNvSpPr>
          <p:nvPr/>
        </p:nvSpPr>
        <p:spPr>
          <a:xfrm>
            <a:off x="4960860" y="1554480"/>
            <a:ext cx="5524319" cy="30602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Biggs, J.</a:t>
            </a:r>
            <a:r>
              <a:rPr lang="fr-FR" sz="1200" dirty="0"/>
              <a:t> (1999). </a:t>
            </a:r>
            <a:r>
              <a:rPr lang="fr-FR" sz="1200" i="1" dirty="0"/>
              <a:t>Teaching for Quality Learning at University</a:t>
            </a:r>
            <a:r>
              <a:rPr lang="fr-FR" sz="1200" dirty="0"/>
              <a:t>. Buckingham (Royaume-Uni), SRHE and Open University Press.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Durand M.-J.</a:t>
            </a:r>
            <a:r>
              <a:rPr lang="fr-FR" sz="1200" dirty="0"/>
              <a:t> et </a:t>
            </a:r>
            <a:r>
              <a:rPr lang="fr-FR" sz="1200" b="1" dirty="0">
                <a:solidFill>
                  <a:srgbClr val="7030A0"/>
                </a:solidFill>
              </a:rPr>
              <a:t>Chouinard R.</a:t>
            </a:r>
            <a:r>
              <a:rPr lang="fr-FR" sz="1200" dirty="0"/>
              <a:t> (2012). </a:t>
            </a:r>
            <a:r>
              <a:rPr lang="fr-FR" sz="1200" i="1" dirty="0"/>
              <a:t>L’évaluation des apprentissages : </a:t>
            </a:r>
            <a:br>
              <a:rPr lang="fr-FR" sz="1200" i="1" dirty="0"/>
            </a:br>
            <a:r>
              <a:rPr lang="fr-FR" sz="1200" i="1" dirty="0"/>
              <a:t>de la planification de la démarche à la communication des résultats</a:t>
            </a:r>
            <a:r>
              <a:rPr lang="fr-FR" sz="1200" dirty="0"/>
              <a:t> </a:t>
            </a:r>
            <a:br>
              <a:rPr lang="fr-FR" sz="1200" dirty="0"/>
            </a:br>
            <a:r>
              <a:rPr lang="fr-FR" sz="1200" dirty="0"/>
              <a:t>(2</a:t>
            </a:r>
            <a:r>
              <a:rPr lang="fr-FR" sz="1200" baseline="30000" dirty="0"/>
              <a:t>e</a:t>
            </a:r>
            <a:r>
              <a:rPr lang="fr-FR" sz="1200" dirty="0"/>
              <a:t> éd.). Montréal (Québec), édition Marcel Didier.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Isaacs, G.</a:t>
            </a:r>
            <a:r>
              <a:rPr lang="fr-FR" sz="1200" dirty="0"/>
              <a:t> (2001). </a:t>
            </a:r>
            <a:r>
              <a:rPr lang="fr-FR" sz="1200" i="1" dirty="0"/>
              <a:t>Assessment for learning</a:t>
            </a:r>
            <a:r>
              <a:rPr lang="fr-FR" sz="1200" dirty="0"/>
              <a:t>. St Lucia (Australia), Teaching and Educational Development Institute, University of Queensland. 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Leahy, S.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Lyon, C.</a:t>
            </a:r>
            <a:r>
              <a:rPr lang="fr-FR" sz="1200" dirty="0"/>
              <a:t>, </a:t>
            </a:r>
            <a:r>
              <a:rPr lang="fr-FR" sz="1200" b="1" dirty="0">
                <a:solidFill>
                  <a:srgbClr val="7030A0"/>
                </a:solidFill>
              </a:rPr>
              <a:t>Thompson, M.</a:t>
            </a:r>
            <a:r>
              <a:rPr lang="fr-FR" sz="1200" dirty="0"/>
              <a:t>, et</a:t>
            </a:r>
            <a:r>
              <a:rPr lang="fr-FR" sz="1200" b="1" dirty="0">
                <a:solidFill>
                  <a:srgbClr val="7030A0"/>
                </a:solidFill>
              </a:rPr>
              <a:t> Wiliam, D.</a:t>
            </a:r>
            <a:r>
              <a:rPr lang="fr-FR" sz="1200" dirty="0"/>
              <a:t> (2005). Classroom Assessment: Minute by Minute, Day by Day. </a:t>
            </a:r>
            <a:r>
              <a:rPr lang="fr-FR" sz="1200" i="1" dirty="0"/>
              <a:t>Educational Leadership, 63</a:t>
            </a:r>
            <a:r>
              <a:rPr lang="fr-FR" sz="1200" dirty="0"/>
              <a:t>(3), 18-24.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Nicol, D. J.</a:t>
            </a:r>
            <a:r>
              <a:rPr lang="fr-FR" sz="1200" dirty="0"/>
              <a:t>, et </a:t>
            </a:r>
            <a:r>
              <a:rPr lang="fr-FR" sz="1200" b="1" dirty="0">
                <a:solidFill>
                  <a:srgbClr val="7030A0"/>
                </a:solidFill>
              </a:rPr>
              <a:t>Macfarlane-Dick, D.</a:t>
            </a:r>
            <a:r>
              <a:rPr lang="fr-FR" sz="1200" dirty="0"/>
              <a:t> (2006). Formative Assessment and Self-Regulated Learning: A Model and Seven Principles of Good Feedback Practice. </a:t>
            </a:r>
            <a:r>
              <a:rPr lang="fr-FR" sz="1200" i="1" dirty="0"/>
              <a:t>Studies in Higher Education, 31</a:t>
            </a:r>
            <a:r>
              <a:rPr lang="fr-FR" sz="1200" dirty="0"/>
              <a:t>(2), 199-218.</a:t>
            </a:r>
          </a:p>
          <a:p>
            <a:pPr marL="171450" indent="-171450">
              <a:lnSpc>
                <a:spcPts val="164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</a:rPr>
              <a:t>Wiliam, D.</a:t>
            </a:r>
            <a:r>
              <a:rPr lang="fr-FR" sz="1200" dirty="0"/>
              <a:t> et </a:t>
            </a:r>
            <a:r>
              <a:rPr lang="fr-FR" sz="1200" b="1" dirty="0">
                <a:solidFill>
                  <a:srgbClr val="7030A0"/>
                </a:solidFill>
              </a:rPr>
              <a:t>Thompson, M.</a:t>
            </a:r>
            <a:r>
              <a:rPr lang="fr-FR" sz="1200" dirty="0"/>
              <a:t> (2007). Integrating Assessment with Instruction: What Will it Take to Make it Work ?. </a:t>
            </a:r>
            <a:r>
              <a:rPr lang="fr-FR" sz="1200" i="1" dirty="0"/>
              <a:t>In</a:t>
            </a:r>
            <a:r>
              <a:rPr lang="fr-FR" sz="1200" dirty="0"/>
              <a:t> C. A. Dwyer (dir.), </a:t>
            </a:r>
            <a:r>
              <a:rPr lang="fr-FR" sz="1200" i="1" dirty="0"/>
              <a:t>The Future of Assessment: Shaping Teaching and Learning</a:t>
            </a:r>
            <a:r>
              <a:rPr lang="fr-FR" sz="1200" dirty="0"/>
              <a:t> (p. 53-82). Mahwah, NJ (États-Unis), Erlbaum.</a:t>
            </a:r>
          </a:p>
        </p:txBody>
      </p:sp>
    </p:spTree>
    <p:extLst>
      <p:ext uri="{BB962C8B-B14F-4D97-AF65-F5344CB8AC3E}">
        <p14:creationId xmlns:p14="http://schemas.microsoft.com/office/powerpoint/2010/main" val="4040155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20E5E2A-F3C4-DD34-43D0-443C4712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711726-A048-F5BC-F7E2-E693254F5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2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Le paradigme centré sur l’apprenant et l’évaluation en soutien à l’apprentissage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C4F6D8F-F724-DD7F-9D79-AF7A5C69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140261F1-BFCF-D2E9-4C74-7695205FF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1369" y="1229078"/>
            <a:ext cx="6945319" cy="4325028"/>
          </a:xfrm>
        </p:spPr>
        <p:txBody>
          <a:bodyPr lIns="0" tIns="0" rIns="0" bIns="0">
            <a:noAutofit/>
          </a:bodyPr>
          <a:lstStyle/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Conceptrices principales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Myriam Girouard-Gagné</a:t>
            </a:r>
            <a:r>
              <a:rPr lang="fr-FR" sz="1400" dirty="0"/>
              <a:t>, doctorante en évaluation des apprentissages </a:t>
            </a:r>
            <a:br>
              <a:rPr lang="fr-FR" sz="1400" dirty="0"/>
            </a:br>
            <a:r>
              <a:rPr lang="fr-FR" sz="1400" dirty="0"/>
              <a:t>et conseillère pédagogique, Université de Montréal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Marie-Aimée Lamarche</a:t>
            </a:r>
            <a:r>
              <a:rPr lang="fr-FR" sz="1400" dirty="0"/>
              <a:t>, Ph. D. en évaluation des apprentissages, </a:t>
            </a:r>
            <a:br>
              <a:rPr lang="fr-FR" sz="1400" dirty="0"/>
            </a:br>
            <a:r>
              <a:rPr lang="fr-FR" sz="1400" dirty="0"/>
              <a:t>Université de Montréal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Inspiré des travaux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7.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Sous la supervision de :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 Joanne Durand</a:t>
            </a:r>
            <a:r>
              <a:rPr lang="fr-FR" sz="1400" dirty="0"/>
              <a:t>, Ph. D., professeure en évaluation des apprentissages, Université de Montréal, référente conseil scientifique APPRENDRE, GTE 7</a:t>
            </a:r>
          </a:p>
          <a:p>
            <a:pPr marL="351450" indent="-17145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Pascal Ndinga</a:t>
            </a:r>
            <a:r>
              <a:rPr lang="fr-FR" sz="1400" dirty="0"/>
              <a:t>, Ph. D., professeur à l’Université du Québec à Montréal, coordinateur GTE 7</a:t>
            </a:r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4524746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0F4C0CA8E5E44FB554DE02B5E095D0" ma:contentTypeVersion="16" ma:contentTypeDescription="Crée un document." ma:contentTypeScope="" ma:versionID="d1345eb37dd9944dc104ae0d0403238c">
  <xsd:schema xmlns:xsd="http://www.w3.org/2001/XMLSchema" xmlns:xs="http://www.w3.org/2001/XMLSchema" xmlns:p="http://schemas.microsoft.com/office/2006/metadata/properties" xmlns:ns2="d18f40b1-0b87-438a-a1e5-eed12ac5ddb9" xmlns:ns3="cbd99da5-be2c-4df4-a3aa-a2c39885a642" xmlns:ns4="e3c94543-904b-4cfb-a34f-6f8386c685b3" targetNamespace="http://schemas.microsoft.com/office/2006/metadata/properties" ma:root="true" ma:fieldsID="f652e2f12f7f2d893e177f87b769156e" ns2:_="" ns3:_="" ns4:_="">
    <xsd:import namespace="d18f40b1-0b87-438a-a1e5-eed12ac5ddb9"/>
    <xsd:import namespace="cbd99da5-be2c-4df4-a3aa-a2c39885a642"/>
    <xsd:import namespace="e3c94543-904b-4cfb-a34f-6f8386c685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8f40b1-0b87-438a-a1e5-eed12ac5d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29a13ef7-c7d7-4002-a890-fdda627683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d99da5-be2c-4df4-a3aa-a2c39885a64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c94543-904b-4cfb-a34f-6f8386c685b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83f408f-28f4-478d-b13f-43b43ddf702e}" ma:internalName="TaxCatchAll" ma:showField="CatchAllData" ma:web="a72e391e-6a7e-4a78-9109-da3d1b8b6f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A5773A-E2AD-4A42-A845-7291968199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56BC22-FF42-4233-8960-CECB69D94C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8f40b1-0b87-438a-a1e5-eed12ac5ddb9"/>
    <ds:schemaRef ds:uri="cbd99da5-be2c-4df4-a3aa-a2c39885a642"/>
    <ds:schemaRef ds:uri="e3c94543-904b-4cfb-a34f-6f8386c685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19013</TotalTime>
  <Words>1680</Words>
  <Application>Microsoft Macintosh PowerPoint</Application>
  <PresentationFormat>Grand écran</PresentationFormat>
  <Paragraphs>173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0" baseType="lpstr">
      <vt:lpstr>Noto Sans</vt:lpstr>
      <vt:lpstr>Calibri Light</vt:lpstr>
      <vt:lpstr>Arial</vt:lpstr>
      <vt:lpstr>Noto Sans SemiBold</vt:lpstr>
      <vt:lpstr>Noto Sans ExtraBold</vt:lpstr>
      <vt:lpstr>Calibri</vt:lpstr>
      <vt:lpstr>Wingdings</vt:lpstr>
      <vt:lpstr>Noto Sans Medium</vt:lpstr>
      <vt:lpstr>Thème Office</vt:lpstr>
      <vt:lpstr>Présentation PowerPoint</vt:lpstr>
      <vt:lpstr>Présentation PowerPoint</vt:lpstr>
      <vt:lpstr>Intentions et objectifs</vt:lpstr>
      <vt:lpstr>Structure de la formation</vt:lpstr>
      <vt:lpstr>Activités d’intégration</vt:lpstr>
      <vt:lpstr>Activité 7 L’évaluation  en soutien à l’apprentissage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Activité 8 Le rôle de l’enseignant dans un paradigme centré sur l’apprentissage</vt:lpstr>
      <vt:lpstr>Présentation PowerPoint</vt:lpstr>
      <vt:lpstr>Présentation PowerPoint</vt:lpstr>
      <vt:lpstr>Activité 9 Objectivation</vt:lpstr>
      <vt:lpstr>Pour conclure…</vt:lpstr>
      <vt:lpstr>Références</vt:lpstr>
      <vt:lpstr>Crédits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Sophie DOBOSZ</cp:lastModifiedBy>
  <cp:revision>235</cp:revision>
  <dcterms:created xsi:type="dcterms:W3CDTF">2022-10-03T18:36:32Z</dcterms:created>
  <dcterms:modified xsi:type="dcterms:W3CDTF">2024-09-05T09:36:22Z</dcterms:modified>
</cp:coreProperties>
</file>