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3"/>
  </p:sldMasterIdLst>
  <p:notesMasterIdLst>
    <p:notesMasterId r:id="rId34"/>
  </p:notesMasterIdLst>
  <p:handoutMasterIdLst>
    <p:handoutMasterId r:id="rId35"/>
  </p:handoutMasterIdLst>
  <p:sldIdLst>
    <p:sldId id="256" r:id="rId4"/>
    <p:sldId id="257" r:id="rId5"/>
    <p:sldId id="258" r:id="rId6"/>
    <p:sldId id="259" r:id="rId7"/>
    <p:sldId id="260" r:id="rId8"/>
    <p:sldId id="261" r:id="rId9"/>
    <p:sldId id="262" r:id="rId10"/>
    <p:sldId id="292" r:id="rId11"/>
    <p:sldId id="293" r:id="rId12"/>
    <p:sldId id="294" r:id="rId13"/>
    <p:sldId id="295" r:id="rId14"/>
    <p:sldId id="264" r:id="rId15"/>
    <p:sldId id="296" r:id="rId16"/>
    <p:sldId id="265" r:id="rId17"/>
    <p:sldId id="297" r:id="rId18"/>
    <p:sldId id="298" r:id="rId19"/>
    <p:sldId id="299" r:id="rId20"/>
    <p:sldId id="300" r:id="rId21"/>
    <p:sldId id="301" r:id="rId22"/>
    <p:sldId id="266" r:id="rId23"/>
    <p:sldId id="302" r:id="rId24"/>
    <p:sldId id="303" r:id="rId25"/>
    <p:sldId id="304" r:id="rId26"/>
    <p:sldId id="305" r:id="rId27"/>
    <p:sldId id="306" r:id="rId28"/>
    <p:sldId id="307" r:id="rId29"/>
    <p:sldId id="308" r:id="rId30"/>
    <p:sldId id="309" r:id="rId31"/>
    <p:sldId id="290" r:id="rId32"/>
    <p:sldId id="291" r:id="rId33"/>
  </p:sldIdLst>
  <p:sldSz cx="12192000" cy="6858000"/>
  <p:notesSz cx="6858000" cy="9144000"/>
  <p:embeddedFontLst>
    <p:embeddedFont>
      <p:font typeface="Noto Sans" panose="020B0502040504020204" pitchFamily="34" charset="0"/>
      <p:regular r:id="rId36"/>
      <p:bold r:id="rId37"/>
      <p:italic r:id="rId38"/>
      <p:boldItalic r:id="rId39"/>
    </p:embeddedFont>
    <p:embeddedFont>
      <p:font typeface="Noto Sans ExtraBold" panose="020B0902040504020204" pitchFamily="34" charset="0"/>
      <p:bold r:id="rId40"/>
      <p:italic r:id="rId41"/>
      <p:boldItalic r:id="rId42"/>
    </p:embeddedFont>
    <p:embeddedFont>
      <p:font typeface="Noto Sans Medium" panose="020B0602040504020204" pitchFamily="34" charset="0"/>
      <p:regular r:id="rId43"/>
      <p:italic r:id="rId44"/>
    </p:embeddedFont>
    <p:embeddedFont>
      <p:font typeface="Noto Sans SemiBold" panose="020B0702040504020204" pitchFamily="34" charset="0"/>
      <p:regular r:id="rId45"/>
      <p:bold r:id="rId46"/>
      <p:italic r:id="rId47"/>
      <p:boldItalic r:id="rId4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41" userDrawn="1">
          <p15:clr>
            <a:srgbClr val="A4A3A4"/>
          </p15:clr>
        </p15:guide>
        <p15:guide id="2" orient="horz" pos="2160">
          <p15:clr>
            <a:srgbClr val="A4A3A4"/>
          </p15:clr>
        </p15:guide>
        <p15:guide id="3" pos="42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EB8"/>
    <a:srgbClr val="5A5292"/>
    <a:srgbClr val="E7EFFB"/>
    <a:srgbClr val="7F5891"/>
    <a:srgbClr val="FBE5FF"/>
    <a:srgbClr val="942FB0"/>
    <a:srgbClr val="643772"/>
    <a:srgbClr val="AA52C5"/>
    <a:srgbClr val="381043"/>
    <a:srgbClr val="8629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18" autoAdjust="0"/>
    <p:restoredTop sz="96591" autoAdjust="0"/>
  </p:normalViewPr>
  <p:slideViewPr>
    <p:cSldViewPr snapToGrid="0">
      <p:cViewPr varScale="1">
        <p:scale>
          <a:sx n="108" d="100"/>
          <a:sy n="108" d="100"/>
        </p:scale>
        <p:origin x="1168" y="184"/>
      </p:cViewPr>
      <p:guideLst>
        <p:guide pos="1141"/>
        <p:guide orient="horz" pos="2160"/>
        <p:guide pos="424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4.fntdata"/><Relationship Id="rId21" Type="http://schemas.openxmlformats.org/officeDocument/2006/relationships/slide" Target="slides/slide18.xml"/><Relationship Id="rId34" Type="http://schemas.openxmlformats.org/officeDocument/2006/relationships/notesMaster" Target="notesMasters/notesMaster1.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9.fntdata"/><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font" Target="fonts/font13.fntdata"/><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7.xml"/><Relationship Id="rId41"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1.fntdata"/><Relationship Id="rId4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44559C-7553-4C4F-9106-BCAFC1DDA285}" type="doc">
      <dgm:prSet loTypeId="urn:microsoft.com/office/officeart/2005/8/layout/pyramid3" loCatId="pyramid" qsTypeId="urn:microsoft.com/office/officeart/2005/8/quickstyle/simple1" qsCatId="simple" csTypeId="urn:microsoft.com/office/officeart/2005/8/colors/accent6_5" csCatId="accent6" phldr="1"/>
      <dgm:spPr/>
    </dgm:pt>
    <dgm:pt modelId="{8D66D529-99B1-4720-B48E-CDA650C5AB4C}">
      <dgm:prSet phldrT="[Texte]" custT="1"/>
      <dgm:spPr>
        <a:ln>
          <a:noFill/>
        </a:ln>
      </dgm:spPr>
      <dgm:t>
        <a:bodyPr/>
        <a:lstStyle/>
        <a:p>
          <a:r>
            <a:rPr lang="fr-CA" sz="5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Globale</a:t>
          </a:r>
        </a:p>
      </dgm:t>
    </dgm:pt>
    <dgm:pt modelId="{0A6B7791-D24B-42B8-9309-FE77675DDC73}" type="parTrans" cxnId="{E986F73A-3103-4E40-AB0F-2C72420C19B9}">
      <dgm:prSet/>
      <dgm:spPr/>
      <dgm:t>
        <a:bodyPr/>
        <a:lstStyle/>
        <a:p>
          <a:endParaRPr lang="fr-CA"/>
        </a:p>
      </dgm:t>
    </dgm:pt>
    <dgm:pt modelId="{A18A13AF-135A-41CF-97FD-4F422E1CDC05}" type="sibTrans" cxnId="{E986F73A-3103-4E40-AB0F-2C72420C19B9}">
      <dgm:prSet/>
      <dgm:spPr/>
      <dgm:t>
        <a:bodyPr/>
        <a:lstStyle/>
        <a:p>
          <a:endParaRPr lang="fr-CA"/>
        </a:p>
      </dgm:t>
    </dgm:pt>
    <dgm:pt modelId="{078CB557-3A48-4B53-9020-AA5586E4A4EC}">
      <dgm:prSet phldrT="[Texte]" custT="1"/>
      <dgm:spPr>
        <a:ln>
          <a:noFill/>
        </a:ln>
      </dgm:spPr>
      <dgm:t>
        <a:bodyPr/>
        <a:lstStyle/>
        <a:p>
          <a:r>
            <a:rPr lang="fr-CA" sz="2800" b="1" dirty="0">
              <a:solidFill>
                <a:schemeClr val="bg1"/>
              </a:solidFill>
              <a:latin typeface="Noto Sans" panose="020B0502040504020204" pitchFamily="34" charset="0"/>
              <a:ea typeface="Noto Sans" panose="020B0502040504020204" pitchFamily="34" charset="0"/>
              <a:cs typeface="Noto Sans" panose="020B0502040504020204" pitchFamily="34" charset="0"/>
            </a:rPr>
            <a:t>Spécifique</a:t>
          </a:r>
          <a:br>
            <a:rPr lang="fr-CA" sz="4000" dirty="0">
              <a:latin typeface="Arial"/>
              <a:cs typeface="Arial"/>
            </a:rPr>
          </a:br>
          <a:endParaRPr lang="fr-CA" sz="4000" dirty="0">
            <a:latin typeface="Arial"/>
            <a:cs typeface="Arial"/>
          </a:endParaRPr>
        </a:p>
      </dgm:t>
    </dgm:pt>
    <dgm:pt modelId="{55532576-E088-4B68-85AB-C3E1A1ED25CD}" type="parTrans" cxnId="{E7340F95-9629-4461-8A29-2A5DA65F54FE}">
      <dgm:prSet/>
      <dgm:spPr/>
      <dgm:t>
        <a:bodyPr/>
        <a:lstStyle/>
        <a:p>
          <a:endParaRPr lang="fr-CA"/>
        </a:p>
      </dgm:t>
    </dgm:pt>
    <dgm:pt modelId="{AD5946CF-954F-4CE3-BC58-C6932B652F1F}" type="sibTrans" cxnId="{E7340F95-9629-4461-8A29-2A5DA65F54FE}">
      <dgm:prSet/>
      <dgm:spPr/>
      <dgm:t>
        <a:bodyPr/>
        <a:lstStyle/>
        <a:p>
          <a:endParaRPr lang="fr-CA"/>
        </a:p>
      </dgm:t>
    </dgm:pt>
    <dgm:pt modelId="{D4131470-2797-4C26-9796-5FB4ECC8C230}" type="pres">
      <dgm:prSet presAssocID="{4144559C-7553-4C4F-9106-BCAFC1DDA285}" presName="Name0" presStyleCnt="0">
        <dgm:presLayoutVars>
          <dgm:dir/>
          <dgm:animLvl val="lvl"/>
          <dgm:resizeHandles val="exact"/>
        </dgm:presLayoutVars>
      </dgm:prSet>
      <dgm:spPr/>
    </dgm:pt>
    <dgm:pt modelId="{25EDD308-31F9-4BB3-991B-7782FCCFB9F7}" type="pres">
      <dgm:prSet presAssocID="{8D66D529-99B1-4720-B48E-CDA650C5AB4C}" presName="Name8" presStyleCnt="0"/>
      <dgm:spPr/>
    </dgm:pt>
    <dgm:pt modelId="{4D9CEBAB-047F-441A-90C6-4702B296DE7A}" type="pres">
      <dgm:prSet presAssocID="{8D66D529-99B1-4720-B48E-CDA650C5AB4C}" presName="level" presStyleLbl="node1" presStyleIdx="0" presStyleCnt="2">
        <dgm:presLayoutVars>
          <dgm:chMax val="1"/>
          <dgm:bulletEnabled val="1"/>
        </dgm:presLayoutVars>
      </dgm:prSet>
      <dgm:spPr/>
    </dgm:pt>
    <dgm:pt modelId="{4140D065-EE50-4424-BC51-80C61F6D655C}" type="pres">
      <dgm:prSet presAssocID="{8D66D529-99B1-4720-B48E-CDA650C5AB4C}" presName="levelTx" presStyleLbl="revTx" presStyleIdx="0" presStyleCnt="0">
        <dgm:presLayoutVars>
          <dgm:chMax val="1"/>
          <dgm:bulletEnabled val="1"/>
        </dgm:presLayoutVars>
      </dgm:prSet>
      <dgm:spPr/>
    </dgm:pt>
    <dgm:pt modelId="{95822882-4E46-4AD2-878E-E5E64D490C8E}" type="pres">
      <dgm:prSet presAssocID="{078CB557-3A48-4B53-9020-AA5586E4A4EC}" presName="Name8" presStyleCnt="0"/>
      <dgm:spPr/>
    </dgm:pt>
    <dgm:pt modelId="{6B571373-4EC4-487D-9165-962A42F6745D}" type="pres">
      <dgm:prSet presAssocID="{078CB557-3A48-4B53-9020-AA5586E4A4EC}" presName="level" presStyleLbl="node1" presStyleIdx="1" presStyleCnt="2" custLinFactNeighborX="-239">
        <dgm:presLayoutVars>
          <dgm:chMax val="1"/>
          <dgm:bulletEnabled val="1"/>
        </dgm:presLayoutVars>
      </dgm:prSet>
      <dgm:spPr/>
    </dgm:pt>
    <dgm:pt modelId="{89A28ECD-2FC5-462E-8047-1E995F590DE1}" type="pres">
      <dgm:prSet presAssocID="{078CB557-3A48-4B53-9020-AA5586E4A4EC}" presName="levelTx" presStyleLbl="revTx" presStyleIdx="0" presStyleCnt="0">
        <dgm:presLayoutVars>
          <dgm:chMax val="1"/>
          <dgm:bulletEnabled val="1"/>
        </dgm:presLayoutVars>
      </dgm:prSet>
      <dgm:spPr/>
    </dgm:pt>
  </dgm:ptLst>
  <dgm:cxnLst>
    <dgm:cxn modelId="{CDE49305-18D5-443E-99BA-49981036263E}" type="presOf" srcId="{8D66D529-99B1-4720-B48E-CDA650C5AB4C}" destId="{4D9CEBAB-047F-441A-90C6-4702B296DE7A}" srcOrd="0" destOrd="0" presId="urn:microsoft.com/office/officeart/2005/8/layout/pyramid3"/>
    <dgm:cxn modelId="{CC5CF411-131A-42C8-8E55-A68C32B29497}" type="presOf" srcId="{4144559C-7553-4C4F-9106-BCAFC1DDA285}" destId="{D4131470-2797-4C26-9796-5FB4ECC8C230}" srcOrd="0" destOrd="0" presId="urn:microsoft.com/office/officeart/2005/8/layout/pyramid3"/>
    <dgm:cxn modelId="{E986F73A-3103-4E40-AB0F-2C72420C19B9}" srcId="{4144559C-7553-4C4F-9106-BCAFC1DDA285}" destId="{8D66D529-99B1-4720-B48E-CDA650C5AB4C}" srcOrd="0" destOrd="0" parTransId="{0A6B7791-D24B-42B8-9309-FE77675DDC73}" sibTransId="{A18A13AF-135A-41CF-97FD-4F422E1CDC05}"/>
    <dgm:cxn modelId="{E7340F95-9629-4461-8A29-2A5DA65F54FE}" srcId="{4144559C-7553-4C4F-9106-BCAFC1DDA285}" destId="{078CB557-3A48-4B53-9020-AA5586E4A4EC}" srcOrd="1" destOrd="0" parTransId="{55532576-E088-4B68-85AB-C3E1A1ED25CD}" sibTransId="{AD5946CF-954F-4CE3-BC58-C6932B652F1F}"/>
    <dgm:cxn modelId="{EDD96DAF-A335-42B3-A4E2-5EFDB7B24200}" type="presOf" srcId="{8D66D529-99B1-4720-B48E-CDA650C5AB4C}" destId="{4140D065-EE50-4424-BC51-80C61F6D655C}" srcOrd="1" destOrd="0" presId="urn:microsoft.com/office/officeart/2005/8/layout/pyramid3"/>
    <dgm:cxn modelId="{3EE394C7-FB7B-4A3F-81AD-9CBDC6041222}" type="presOf" srcId="{078CB557-3A48-4B53-9020-AA5586E4A4EC}" destId="{89A28ECD-2FC5-462E-8047-1E995F590DE1}" srcOrd="1" destOrd="0" presId="urn:microsoft.com/office/officeart/2005/8/layout/pyramid3"/>
    <dgm:cxn modelId="{8EDB5AF9-FA37-43C8-B625-E8494B967922}" type="presOf" srcId="{078CB557-3A48-4B53-9020-AA5586E4A4EC}" destId="{6B571373-4EC4-487D-9165-962A42F6745D}" srcOrd="0" destOrd="0" presId="urn:microsoft.com/office/officeart/2005/8/layout/pyramid3"/>
    <dgm:cxn modelId="{EF6AB8D1-6F27-4A77-94ED-CD722450EE88}" type="presParOf" srcId="{D4131470-2797-4C26-9796-5FB4ECC8C230}" destId="{25EDD308-31F9-4BB3-991B-7782FCCFB9F7}" srcOrd="0" destOrd="0" presId="urn:microsoft.com/office/officeart/2005/8/layout/pyramid3"/>
    <dgm:cxn modelId="{07A7DB6C-9B0A-4298-BF64-63D92F1CE491}" type="presParOf" srcId="{25EDD308-31F9-4BB3-991B-7782FCCFB9F7}" destId="{4D9CEBAB-047F-441A-90C6-4702B296DE7A}" srcOrd="0" destOrd="0" presId="urn:microsoft.com/office/officeart/2005/8/layout/pyramid3"/>
    <dgm:cxn modelId="{4F934E88-6185-4D12-AE4A-0E06A3222D06}" type="presParOf" srcId="{25EDD308-31F9-4BB3-991B-7782FCCFB9F7}" destId="{4140D065-EE50-4424-BC51-80C61F6D655C}" srcOrd="1" destOrd="0" presId="urn:microsoft.com/office/officeart/2005/8/layout/pyramid3"/>
    <dgm:cxn modelId="{56785CCE-5D65-4AF5-96AC-C6EBF3CB59CE}" type="presParOf" srcId="{D4131470-2797-4C26-9796-5FB4ECC8C230}" destId="{95822882-4E46-4AD2-878E-E5E64D490C8E}" srcOrd="1" destOrd="0" presId="urn:microsoft.com/office/officeart/2005/8/layout/pyramid3"/>
    <dgm:cxn modelId="{9791747F-D1CA-4BB5-8A20-88AE4BF55615}" type="presParOf" srcId="{95822882-4E46-4AD2-878E-E5E64D490C8E}" destId="{6B571373-4EC4-487D-9165-962A42F6745D}" srcOrd="0" destOrd="0" presId="urn:microsoft.com/office/officeart/2005/8/layout/pyramid3"/>
    <dgm:cxn modelId="{023F735B-E6D5-4CA8-BA45-65C125FB83C7}" type="presParOf" srcId="{95822882-4E46-4AD2-878E-E5E64D490C8E}" destId="{89A28ECD-2FC5-462E-8047-1E995F590DE1}"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9CEBAB-047F-441A-90C6-4702B296DE7A}">
      <dsp:nvSpPr>
        <dsp:cNvPr id="0" name=""/>
        <dsp:cNvSpPr/>
      </dsp:nvSpPr>
      <dsp:spPr>
        <a:xfrm rot="10800000">
          <a:off x="0" y="0"/>
          <a:ext cx="8500982" cy="2134800"/>
        </a:xfrm>
        <a:prstGeom prst="trapezoid">
          <a:avLst>
            <a:gd name="adj" fmla="val 99552"/>
          </a:avLst>
        </a:prstGeom>
        <a:solidFill>
          <a:schemeClr val="accent6">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r>
            <a:rPr lang="fr-CA" sz="54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Globale</a:t>
          </a:r>
        </a:p>
      </dsp:txBody>
      <dsp:txXfrm rot="-10800000">
        <a:off x="1487671" y="0"/>
        <a:ext cx="5525638" cy="2134800"/>
      </dsp:txXfrm>
    </dsp:sp>
    <dsp:sp modelId="{6B571373-4EC4-487D-9165-962A42F6745D}">
      <dsp:nvSpPr>
        <dsp:cNvPr id="0" name=""/>
        <dsp:cNvSpPr/>
      </dsp:nvSpPr>
      <dsp:spPr>
        <a:xfrm rot="10800000">
          <a:off x="2115086" y="2134799"/>
          <a:ext cx="4250491" cy="2134800"/>
        </a:xfrm>
        <a:prstGeom prst="trapezoid">
          <a:avLst>
            <a:gd name="adj" fmla="val 99552"/>
          </a:avLst>
        </a:prstGeom>
        <a:solidFill>
          <a:schemeClr val="accent6">
            <a:alpha val="90000"/>
            <a:hueOff val="0"/>
            <a:satOff val="0"/>
            <a:lumOff val="0"/>
            <a:alpha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fr-CA" sz="2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Spécifique</a:t>
          </a:r>
          <a:br>
            <a:rPr lang="fr-CA" sz="4000" kern="1200" dirty="0">
              <a:latin typeface="Arial"/>
              <a:cs typeface="Arial"/>
            </a:rPr>
          </a:br>
          <a:endParaRPr lang="fr-CA" sz="4000" kern="1200" dirty="0">
            <a:latin typeface="Arial"/>
            <a:cs typeface="Arial"/>
          </a:endParaRPr>
        </a:p>
      </dsp:txBody>
      <dsp:txXfrm rot="-10800000">
        <a:off x="2115086" y="2134799"/>
        <a:ext cx="4250491" cy="2134800"/>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05/09/2024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05/09/2024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52479"/>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925718" y="2427008"/>
            <a:ext cx="4875642" cy="3539430"/>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Le paradigme centré sur l’apprenant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et l’évaluation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en soutien à l’apprentissage</a:t>
            </a:r>
          </a:p>
          <a:p>
            <a:pPr algn="l"/>
            <a:endPar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endParaRPr>
          </a:p>
          <a:p>
            <a:pPr algn="l"/>
            <a:endPar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endParaRP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2</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1" r:id="rId8"/>
    <p:sldLayoutId id="2147483682" r:id="rId9"/>
    <p:sldLayoutId id="2147483683" r:id="rId10"/>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6E16AD0-A0C3-14AC-5AE4-B04CE676DAEF}"/>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3" name="Espace réservé du pied de page 2">
            <a:extLst>
              <a:ext uri="{FF2B5EF4-FFF2-40B4-BE49-F238E27FC236}">
                <a16:creationId xmlns:a16="http://schemas.microsoft.com/office/drawing/2014/main" id="{07F6C527-B38E-D218-EE1B-C86478362A70}"/>
              </a:ext>
            </a:extLst>
          </p:cNvPr>
          <p:cNvSpPr>
            <a:spLocks noGrp="1"/>
          </p:cNvSpPr>
          <p:nvPr>
            <p:ph type="ftr" sz="quarter" idx="3"/>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4" name="Titre 3">
            <a:extLst>
              <a:ext uri="{FF2B5EF4-FFF2-40B4-BE49-F238E27FC236}">
                <a16:creationId xmlns:a16="http://schemas.microsoft.com/office/drawing/2014/main" id="{2AB925A4-858E-B3F6-0D63-CEB97438A3B7}"/>
              </a:ext>
            </a:extLst>
          </p:cNvPr>
          <p:cNvSpPr>
            <a:spLocks noGrp="1"/>
          </p:cNvSpPr>
          <p:nvPr>
            <p:ph type="title"/>
          </p:nvPr>
        </p:nvSpPr>
        <p:spPr/>
        <p:txBody>
          <a:bodyPr/>
          <a:lstStyle/>
          <a:p>
            <a:r>
              <a:rPr lang="fr-FR" dirty="0"/>
              <a:t>Intentions et objectifs</a:t>
            </a:r>
            <a:endParaRPr lang="fr-FR"/>
          </a:p>
        </p:txBody>
      </p:sp>
      <p:graphicFrame>
        <p:nvGraphicFramePr>
          <p:cNvPr id="6" name="Tableau 5">
            <a:extLst>
              <a:ext uri="{FF2B5EF4-FFF2-40B4-BE49-F238E27FC236}">
                <a16:creationId xmlns:a16="http://schemas.microsoft.com/office/drawing/2014/main" id="{ACF5C781-810F-5A65-DE1E-152037309F16}"/>
              </a:ext>
            </a:extLst>
          </p:cNvPr>
          <p:cNvGraphicFramePr>
            <a:graphicFrameLocks noGrp="1"/>
          </p:cNvGraphicFramePr>
          <p:nvPr>
            <p:extLst>
              <p:ext uri="{D42A27DB-BD31-4B8C-83A1-F6EECF244321}">
                <p14:modId xmlns:p14="http://schemas.microsoft.com/office/powerpoint/2010/main" val="836060476"/>
              </p:ext>
            </p:extLst>
          </p:nvPr>
        </p:nvGraphicFramePr>
        <p:xfrm>
          <a:off x="2563328" y="2483673"/>
          <a:ext cx="7065343" cy="272064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958470">
                  <a:extLst>
                    <a:ext uri="{9D8B030D-6E8A-4147-A177-3AD203B41FA5}">
                      <a16:colId xmlns:a16="http://schemas.microsoft.com/office/drawing/2014/main" val="252977201"/>
                    </a:ext>
                  </a:extLst>
                </a:gridCol>
                <a:gridCol w="6106873">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rPr>
                        <a:t>O1</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Comparer le paradigme centré sur l’enseignement </a:t>
                      </a:r>
                      <a:br>
                        <a:rPr lang="fr-CA" sz="1800" dirty="0">
                          <a:effectLst/>
                        </a:rPr>
                      </a:br>
                      <a:r>
                        <a:rPr lang="fr-CA" sz="1800" dirty="0">
                          <a:effectLst/>
                        </a:rPr>
                        <a:t>au paradigme centré sur l’apprentissage.</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rPr>
                        <a:t>O2</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S’approprier les étapes de la démarche d’évaluation.</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rPr>
                        <a:t>O3</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Définir les fondements de l’évaluation en soutien </a:t>
                      </a:r>
                      <a:br>
                        <a:rPr lang="fr-CA" sz="1800" dirty="0">
                          <a:effectLst/>
                        </a:rPr>
                      </a:br>
                      <a:r>
                        <a:rPr lang="fr-CA" sz="1800" dirty="0">
                          <a:effectLst/>
                        </a:rPr>
                        <a:t>à l’apprentissage en cernant le rôle de l’enseignant régulateur et de l’erreur dans l’apprentissage, et la motivation de l’élève </a:t>
                      </a:r>
                      <a:br>
                        <a:rPr lang="fr-CA" sz="1800" dirty="0">
                          <a:effectLst/>
                        </a:rPr>
                      </a:br>
                      <a:r>
                        <a:rPr lang="fr-CA" sz="1800" dirty="0">
                          <a:effectLst/>
                        </a:rPr>
                        <a:t>à s’engager dans ses apprentissages.</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bl>
          </a:graphicData>
        </a:graphic>
      </p:graphicFrame>
    </p:spTree>
    <p:extLst>
      <p:ext uri="{BB962C8B-B14F-4D97-AF65-F5344CB8AC3E}">
        <p14:creationId xmlns:p14="http://schemas.microsoft.com/office/powerpoint/2010/main" val="2639153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2B7D0B1-CD89-6754-E4A4-1E409F6E5D3D}"/>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3" name="Espace réservé du pied de page 2">
            <a:extLst>
              <a:ext uri="{FF2B5EF4-FFF2-40B4-BE49-F238E27FC236}">
                <a16:creationId xmlns:a16="http://schemas.microsoft.com/office/drawing/2014/main" id="{B90AE2CE-5E93-9348-94E1-33C3557507BD}"/>
              </a:ext>
            </a:extLst>
          </p:cNvPr>
          <p:cNvSpPr>
            <a:spLocks noGrp="1"/>
          </p:cNvSpPr>
          <p:nvPr>
            <p:ph type="ftr" sz="quarter" idx="3"/>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4" name="Titre 3">
            <a:extLst>
              <a:ext uri="{FF2B5EF4-FFF2-40B4-BE49-F238E27FC236}">
                <a16:creationId xmlns:a16="http://schemas.microsoft.com/office/drawing/2014/main" id="{AB70B6EF-AE54-8D02-3CDE-CEC8EC07BD57}"/>
              </a:ext>
            </a:extLst>
          </p:cNvPr>
          <p:cNvSpPr>
            <a:spLocks noGrp="1"/>
          </p:cNvSpPr>
          <p:nvPr>
            <p:ph type="title"/>
          </p:nvPr>
        </p:nvSpPr>
        <p:spPr/>
        <p:txBody>
          <a:bodyPr/>
          <a:lstStyle/>
          <a:p>
            <a:r>
              <a:rPr lang="fr-FR" dirty="0"/>
              <a:t>Structure de la formation</a:t>
            </a:r>
            <a:endParaRPr lang="fr-FR"/>
          </a:p>
        </p:txBody>
      </p:sp>
      <p:sp>
        <p:nvSpPr>
          <p:cNvPr id="5" name="Rectangle : coins arrondis 4">
            <a:extLst>
              <a:ext uri="{FF2B5EF4-FFF2-40B4-BE49-F238E27FC236}">
                <a16:creationId xmlns:a16="http://schemas.microsoft.com/office/drawing/2014/main" id="{37A76A0D-AD3B-480C-572E-61694ACD488D}"/>
              </a:ext>
            </a:extLst>
          </p:cNvPr>
          <p:cNvSpPr/>
          <p:nvPr/>
        </p:nvSpPr>
        <p:spPr>
          <a:xfrm>
            <a:off x="794326"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Mise en situation </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 niveau de complexité d’une tâche</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Les caractéristiques </a:t>
            </a:r>
            <a:b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de la SAE</a:t>
            </a:r>
          </a:p>
        </p:txBody>
      </p:sp>
      <p:sp>
        <p:nvSpPr>
          <p:cNvPr id="9" name="Rectangle : coins arrondis 8">
            <a:extLst>
              <a:ext uri="{FF2B5EF4-FFF2-40B4-BE49-F238E27FC236}">
                <a16:creationId xmlns:a16="http://schemas.microsoft.com/office/drawing/2014/main" id="{D44E8FCA-EAAF-0DBD-3DA9-4C0C6DB70CBE}"/>
              </a:ext>
            </a:extLst>
          </p:cNvPr>
          <p:cNvSpPr/>
          <p:nvPr/>
        </p:nvSpPr>
        <p:spPr>
          <a:xfrm>
            <a:off x="794326"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t" anchorCtr="0"/>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1</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algn="ctr"/>
            <a:endPar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Les paradigmes en éducation </a:t>
            </a:r>
            <a:b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et en évaluation</a:t>
            </a:r>
          </a:p>
        </p:txBody>
      </p:sp>
      <p:sp>
        <p:nvSpPr>
          <p:cNvPr id="10" name="Rectangle : coins arrondis 9">
            <a:extLst>
              <a:ext uri="{FF2B5EF4-FFF2-40B4-BE49-F238E27FC236}">
                <a16:creationId xmlns:a16="http://schemas.microsoft.com/office/drawing/2014/main" id="{C7055E0B-3E9E-D002-7A12-7800158AB914}"/>
              </a:ext>
            </a:extLst>
          </p:cNvPr>
          <p:cNvSpPr/>
          <p:nvPr/>
        </p:nvSpPr>
        <p:spPr>
          <a:xfrm>
            <a:off x="7906328" y="2306780"/>
            <a:ext cx="3352799"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L’évaluation en soutien </a:t>
            </a:r>
            <a:b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à l’apprentissage</a:t>
            </a:r>
          </a:p>
        </p:txBody>
      </p:sp>
      <p:sp>
        <p:nvSpPr>
          <p:cNvPr id="11" name="Rectangle : coins arrondis 10">
            <a:extLst>
              <a:ext uri="{FF2B5EF4-FFF2-40B4-BE49-F238E27FC236}">
                <a16:creationId xmlns:a16="http://schemas.microsoft.com/office/drawing/2014/main" id="{9B3282E5-330B-6E5E-EA96-35FBFE495FDF}"/>
              </a:ext>
            </a:extLst>
          </p:cNvPr>
          <p:cNvSpPr/>
          <p:nvPr/>
        </p:nvSpPr>
        <p:spPr>
          <a:xfrm>
            <a:off x="4372904" y="2306780"/>
            <a:ext cx="3352800" cy="3207327"/>
          </a:xfrm>
          <a:prstGeom prst="roundRect">
            <a:avLst/>
          </a:prstGeom>
          <a:solidFill>
            <a:srgbClr val="7030A0"/>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t" anchorCtr="0"/>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2</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Accompagnement : réalisation des apprentissages</a:t>
            </a:r>
          </a:p>
          <a:p>
            <a:pPr algn="ctr">
              <a:buClr>
                <a:srgbClr val="FFC000"/>
              </a:buCl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La démarche </a:t>
            </a:r>
            <a:b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d’évaluation</a:t>
            </a:r>
          </a:p>
        </p:txBody>
      </p:sp>
    </p:spTree>
    <p:extLst>
      <p:ext uri="{BB962C8B-B14F-4D97-AF65-F5344CB8AC3E}">
        <p14:creationId xmlns:p14="http://schemas.microsoft.com/office/powerpoint/2010/main" val="3910562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1167827-C31F-F87E-1F3A-0CD9A9D8F7D0}"/>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3" name="Espace réservé du pied de page 2">
            <a:extLst>
              <a:ext uri="{FF2B5EF4-FFF2-40B4-BE49-F238E27FC236}">
                <a16:creationId xmlns:a16="http://schemas.microsoft.com/office/drawing/2014/main" id="{DD2C17F0-9EA3-C601-258D-57A8B5E8E992}"/>
              </a:ext>
            </a:extLst>
          </p:cNvPr>
          <p:cNvSpPr>
            <a:spLocks noGrp="1"/>
          </p:cNvSpPr>
          <p:nvPr>
            <p:ph type="ftr" sz="quarter" idx="3"/>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4" name="Titre 3">
            <a:extLst>
              <a:ext uri="{FF2B5EF4-FFF2-40B4-BE49-F238E27FC236}">
                <a16:creationId xmlns:a16="http://schemas.microsoft.com/office/drawing/2014/main" id="{7F0F9798-6A95-B208-65BB-780D33A435DC}"/>
              </a:ext>
            </a:extLst>
          </p:cNvPr>
          <p:cNvSpPr>
            <a:spLocks noGrp="1"/>
          </p:cNvSpPr>
          <p:nvPr>
            <p:ph type="title"/>
          </p:nvPr>
        </p:nvSpPr>
        <p:spPr/>
        <p:txBody>
          <a:bodyPr/>
          <a:lstStyle/>
          <a:p>
            <a:r>
              <a:rPr lang="fr-FR" dirty="0"/>
              <a:t>Activités de réalisation</a:t>
            </a:r>
            <a:endParaRPr lang="fr-FR"/>
          </a:p>
        </p:txBody>
      </p:sp>
      <p:grpSp>
        <p:nvGrpSpPr>
          <p:cNvPr id="6" name="Groupe 5">
            <a:extLst>
              <a:ext uri="{FF2B5EF4-FFF2-40B4-BE49-F238E27FC236}">
                <a16:creationId xmlns:a16="http://schemas.microsoft.com/office/drawing/2014/main" id="{D35BFC7D-6CC3-A1F0-4423-BB21E5E94156}"/>
              </a:ext>
            </a:extLst>
          </p:cNvPr>
          <p:cNvGrpSpPr/>
          <p:nvPr/>
        </p:nvGrpSpPr>
        <p:grpSpPr>
          <a:xfrm>
            <a:off x="734818" y="2198669"/>
            <a:ext cx="10494727" cy="3421295"/>
            <a:chOff x="734818" y="2198669"/>
            <a:chExt cx="10494727" cy="3421295"/>
          </a:xfrm>
        </p:grpSpPr>
        <p:sp>
          <p:nvSpPr>
            <p:cNvPr id="7" name="Flèche droite à entaille 6">
              <a:extLst>
                <a:ext uri="{FF2B5EF4-FFF2-40B4-BE49-F238E27FC236}">
                  <a16:creationId xmlns:a16="http://schemas.microsoft.com/office/drawing/2014/main" id="{2BA30753-4DA1-D744-F882-749BF60405AF}"/>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Forme libre 7">
              <a:extLst>
                <a:ext uri="{FF2B5EF4-FFF2-40B4-BE49-F238E27FC236}">
                  <a16:creationId xmlns:a16="http://schemas.microsoft.com/office/drawing/2014/main" id="{FF16A40F-7093-CBDB-1E92-C9B56764DBB3}"/>
                </a:ext>
              </a:extLst>
            </p:cNvPr>
            <p:cNvSpPr/>
            <p:nvPr/>
          </p:nvSpPr>
          <p:spPr>
            <a:xfrm>
              <a:off x="734818" y="2198669"/>
              <a:ext cx="3957042"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4</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L</a:t>
              </a: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a démarche d’évaluation - équipe de base</a:t>
              </a:r>
            </a:p>
          </p:txBody>
        </p:sp>
        <p:sp>
          <p:nvSpPr>
            <p:cNvPr id="9" name="Ellipse 8">
              <a:extLst>
                <a:ext uri="{FF2B5EF4-FFF2-40B4-BE49-F238E27FC236}">
                  <a16:creationId xmlns:a16="http://schemas.microsoft.com/office/drawing/2014/main" id="{40120042-665D-0B01-9F8E-CD9ADF292779}"/>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0" name="Forme libre 9">
              <a:extLst>
                <a:ext uri="{FF2B5EF4-FFF2-40B4-BE49-F238E27FC236}">
                  <a16:creationId xmlns:a16="http://schemas.microsoft.com/office/drawing/2014/main" id="{BAE2E7D1-E0B4-CC0E-95E4-D2CF72467074}"/>
                </a:ext>
              </a:extLst>
            </p:cNvPr>
            <p:cNvSpPr/>
            <p:nvPr/>
          </p:nvSpPr>
          <p:spPr>
            <a:xfrm>
              <a:off x="3899965" y="4251446"/>
              <a:ext cx="3688501"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5</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La démarche d’évaluation - les groupes associés</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Ellipse 10">
              <a:extLst>
                <a:ext uri="{FF2B5EF4-FFF2-40B4-BE49-F238E27FC236}">
                  <a16:creationId xmlns:a16="http://schemas.microsoft.com/office/drawing/2014/main" id="{7235272A-32A4-1351-857D-3F8B1FE9F034}"/>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2" name="Forme libre 11">
              <a:extLst>
                <a:ext uri="{FF2B5EF4-FFF2-40B4-BE49-F238E27FC236}">
                  <a16:creationId xmlns:a16="http://schemas.microsoft.com/office/drawing/2014/main" id="{07CC18F9-8103-4A6E-5A00-D9D3D20AC9AB}"/>
                </a:ext>
              </a:extLst>
            </p:cNvPr>
            <p:cNvSpPr/>
            <p:nvPr/>
          </p:nvSpPr>
          <p:spPr>
            <a:xfrm>
              <a:off x="6959273" y="2198669"/>
              <a:ext cx="3648139"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800" b="1" i="0" kern="1200" dirty="0" err="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a:t>
              </a:r>
              <a:r>
                <a:rPr lang="en-US"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6</a:t>
              </a:r>
              <a:r>
                <a:rPr lang="en-US"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en-US"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err="1">
                  <a:latin typeface="Noto Sans" panose="020B0502040504020204" pitchFamily="34" charset="0"/>
                  <a:ea typeface="Noto Sans" panose="020B0502040504020204" pitchFamily="34" charset="0"/>
                  <a:cs typeface="Noto Sans" panose="020B0502040504020204" pitchFamily="34" charset="0"/>
                </a:rPr>
                <a:t>La démarche d’évaluation - les groupes d’experts</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3" name="Ellipse 12">
              <a:extLst>
                <a:ext uri="{FF2B5EF4-FFF2-40B4-BE49-F238E27FC236}">
                  <a16:creationId xmlns:a16="http://schemas.microsoft.com/office/drawing/2014/main" id="{C03C74F3-48C8-45C9-7392-23366C32A567}"/>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14" name="Image 13">
            <a:extLst>
              <a:ext uri="{FF2B5EF4-FFF2-40B4-BE49-F238E27FC236}">
                <a16:creationId xmlns:a16="http://schemas.microsoft.com/office/drawing/2014/main" id="{C5AB2DE2-25CA-82A8-873E-164F5B19749D}"/>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15" name="Image 14">
            <a:extLst>
              <a:ext uri="{FF2B5EF4-FFF2-40B4-BE49-F238E27FC236}">
                <a16:creationId xmlns:a16="http://schemas.microsoft.com/office/drawing/2014/main" id="{613A9846-083F-63B2-D5B6-8790152CF6F1}"/>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16" name="Image 15">
            <a:extLst>
              <a:ext uri="{FF2B5EF4-FFF2-40B4-BE49-F238E27FC236}">
                <a16:creationId xmlns:a16="http://schemas.microsoft.com/office/drawing/2014/main" id="{35AB281B-895C-B643-9E12-04A596AF9F18}"/>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3836989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a:xfrm>
            <a:off x="380527" y="1554480"/>
            <a:ext cx="3254336" cy="3674225"/>
          </a:xfrm>
        </p:spPr>
        <p:txBody>
          <a:bodyPr/>
          <a:lstStyle/>
          <a:p>
            <a:r>
              <a:rPr lang="fr-FR" sz="4000">
                <a:solidFill>
                  <a:srgbClr val="FFC000"/>
                </a:solidFill>
              </a:rPr>
              <a:t>Activité 4</a:t>
            </a:r>
            <a:br>
              <a:rPr lang="fr-FR"/>
            </a:br>
            <a:r>
              <a:rPr lang="fr-FR"/>
              <a:t>La démarche d’évaluation - équipe de base</a:t>
            </a:r>
          </a:p>
        </p:txBody>
      </p:sp>
      <p:pic>
        <p:nvPicPr>
          <p:cNvPr id="11" name="Image 10">
            <a:extLst>
              <a:ext uri="{FF2B5EF4-FFF2-40B4-BE49-F238E27FC236}">
                <a16:creationId xmlns:a16="http://schemas.microsoft.com/office/drawing/2014/main" id="{CA9B7534-0E3F-EBC1-1158-1F8E198E9CBA}"/>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4306037" y="827809"/>
            <a:ext cx="1014711" cy="991364"/>
          </a:xfrm>
          <a:prstGeom prst="rect">
            <a:avLst/>
          </a:prstGeom>
        </p:spPr>
      </p:pic>
      <p:sp>
        <p:nvSpPr>
          <p:cNvPr id="12" name="ZoneTexte 11">
            <a:extLst>
              <a:ext uri="{FF2B5EF4-FFF2-40B4-BE49-F238E27FC236}">
                <a16:creationId xmlns:a16="http://schemas.microsoft.com/office/drawing/2014/main" id="{DD7FB421-9FF0-370A-FD5B-41EF56E2AA14}"/>
              </a:ext>
            </a:extLst>
          </p:cNvPr>
          <p:cNvSpPr txBox="1"/>
          <p:nvPr/>
        </p:nvSpPr>
        <p:spPr>
          <a:xfrm>
            <a:off x="5320748" y="96716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13" name="Rectangle 12">
            <a:extLst>
              <a:ext uri="{FF2B5EF4-FFF2-40B4-BE49-F238E27FC236}">
                <a16:creationId xmlns:a16="http://schemas.microsoft.com/office/drawing/2014/main" id="{A8347755-3F10-7F89-FBD0-702E709CF21F}"/>
              </a:ext>
            </a:extLst>
          </p:cNvPr>
          <p:cNvSpPr/>
          <p:nvPr/>
        </p:nvSpPr>
        <p:spPr>
          <a:xfrm>
            <a:off x="4727049" y="2352391"/>
            <a:ext cx="6276231" cy="326239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10000"/>
              </a:lnSpc>
            </a:pP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Demander aux participants de se placer en équipe de base (dans un groupe de 45 personnes, former 3 équipes de 3 personnes pour chacune des 5 étapes). Donner une enveloppe à chaque équipe contenant la couleur d’une étape différente. </a:t>
            </a:r>
            <a:b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Les participants documentent l’étape de la démarche d’évaluation dont ils sont responsables.</a:t>
            </a:r>
          </a:p>
          <a:p>
            <a:pPr>
              <a:lnSpc>
                <a:spcPct val="110000"/>
              </a:lnSpc>
            </a:pP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nSpc>
                <a:spcPct val="110000"/>
              </a:lnSpc>
            </a:pPr>
            <a:r>
              <a:rPr lang="fr-FR" sz="2000" b="1" strike="noStrike" spc="-1">
                <a:solidFill>
                  <a:srgbClr val="5B106D"/>
                </a:solidFill>
                <a:latin typeface="Noto Sans" panose="020B0502040504020204" pitchFamily="34" charset="0"/>
                <a:ea typeface="Noto Sans" panose="020B0502040504020204" pitchFamily="34" charset="0"/>
                <a:cs typeface="Noto Sans" panose="020B0502040504020204" pitchFamily="34" charset="0"/>
              </a:rPr>
              <a:t>Par exemple :</a:t>
            </a: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15 équipes de 3 personnes.</a:t>
            </a:r>
          </a:p>
        </p:txBody>
      </p:sp>
    </p:spTree>
    <p:extLst>
      <p:ext uri="{BB962C8B-B14F-4D97-AF65-F5344CB8AC3E}">
        <p14:creationId xmlns:p14="http://schemas.microsoft.com/office/powerpoint/2010/main" val="646423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4</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2478564" cy="461665"/>
          </a:xfrm>
          <a:prstGeom prst="rect">
            <a:avLst/>
          </a:prstGeom>
        </p:spPr>
        <p:txBody>
          <a:bodyPr wrap="non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Équipe de base</a:t>
            </a:r>
          </a:p>
        </p:txBody>
      </p:sp>
      <p:pic>
        <p:nvPicPr>
          <p:cNvPr id="8" name="Image 7">
            <a:extLst>
              <a:ext uri="{FF2B5EF4-FFF2-40B4-BE49-F238E27FC236}">
                <a16:creationId xmlns:a16="http://schemas.microsoft.com/office/drawing/2014/main" id="{81917900-243E-A096-D0E4-2B8676A59367}"/>
              </a:ext>
            </a:extLst>
          </p:cNvPr>
          <p:cNvPicPr/>
          <p:nvPr/>
        </p:nvPicPr>
        <p:blipFill>
          <a:blip r:embed="rId2"/>
          <a:stretch/>
        </p:blipFill>
        <p:spPr>
          <a:xfrm>
            <a:off x="1805295" y="1860346"/>
            <a:ext cx="9218812" cy="3368243"/>
          </a:xfrm>
          <a:prstGeom prst="rect">
            <a:avLst/>
          </a:prstGeom>
          <a:ln w="0">
            <a:noFill/>
          </a:ln>
        </p:spPr>
      </p:pic>
    </p:spTree>
    <p:extLst>
      <p:ext uri="{BB962C8B-B14F-4D97-AF65-F5344CB8AC3E}">
        <p14:creationId xmlns:p14="http://schemas.microsoft.com/office/powerpoint/2010/main" val="711829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a:xfrm>
            <a:off x="380527" y="1554480"/>
            <a:ext cx="3254336" cy="3674225"/>
          </a:xfrm>
        </p:spPr>
        <p:txBody>
          <a:bodyPr/>
          <a:lstStyle/>
          <a:p>
            <a:r>
              <a:rPr lang="fr-FR" sz="4000">
                <a:solidFill>
                  <a:srgbClr val="FFC000"/>
                </a:solidFill>
              </a:rPr>
              <a:t>Activité 5</a:t>
            </a:r>
            <a:br>
              <a:rPr lang="fr-FR"/>
            </a:br>
            <a:r>
              <a:rPr lang="fr-FR"/>
              <a:t>La démarche d’évaluation - les groupes associés</a:t>
            </a:r>
          </a:p>
        </p:txBody>
      </p:sp>
      <p:pic>
        <p:nvPicPr>
          <p:cNvPr id="11" name="Image 10">
            <a:extLst>
              <a:ext uri="{FF2B5EF4-FFF2-40B4-BE49-F238E27FC236}">
                <a16:creationId xmlns:a16="http://schemas.microsoft.com/office/drawing/2014/main" id="{CA9B7534-0E3F-EBC1-1158-1F8E198E9CBA}"/>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4306037" y="827809"/>
            <a:ext cx="1014711" cy="991364"/>
          </a:xfrm>
          <a:prstGeom prst="rect">
            <a:avLst/>
          </a:prstGeom>
        </p:spPr>
      </p:pic>
      <p:sp>
        <p:nvSpPr>
          <p:cNvPr id="12" name="ZoneTexte 11">
            <a:extLst>
              <a:ext uri="{FF2B5EF4-FFF2-40B4-BE49-F238E27FC236}">
                <a16:creationId xmlns:a16="http://schemas.microsoft.com/office/drawing/2014/main" id="{DD7FB421-9FF0-370A-FD5B-41EF56E2AA14}"/>
              </a:ext>
            </a:extLst>
          </p:cNvPr>
          <p:cNvSpPr txBox="1"/>
          <p:nvPr/>
        </p:nvSpPr>
        <p:spPr>
          <a:xfrm>
            <a:off x="5320748" y="96716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13" name="Rectangle 12">
            <a:extLst>
              <a:ext uri="{FF2B5EF4-FFF2-40B4-BE49-F238E27FC236}">
                <a16:creationId xmlns:a16="http://schemas.microsoft.com/office/drawing/2014/main" id="{A8347755-3F10-7F89-FBD0-702E709CF21F}"/>
              </a:ext>
            </a:extLst>
          </p:cNvPr>
          <p:cNvSpPr/>
          <p:nvPr/>
        </p:nvSpPr>
        <p:spPr>
          <a:xfrm>
            <a:off x="4727049" y="2098391"/>
            <a:ext cx="6276231" cy="326239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10000"/>
              </a:lnSpc>
            </a:pP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Demander aux participants de se regrouper selon l’étape de la démarche dont ils sont responsables avec une équipe d’une autre couleur. Ils partagent les éléments importants en lien avec leur étape </a:t>
            </a:r>
            <a:b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de la démarche. Ils s’entendent pour bien définir cette étape.</a:t>
            </a:r>
          </a:p>
          <a:p>
            <a:pPr>
              <a:lnSpc>
                <a:spcPct val="110000"/>
              </a:lnSpc>
            </a:pP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nSpc>
                <a:spcPct val="110000"/>
              </a:lnSpc>
            </a:pPr>
            <a:r>
              <a:rPr lang="fr-FR" sz="2000" b="1" strike="noStrike" spc="-1">
                <a:solidFill>
                  <a:srgbClr val="7030A0"/>
                </a:solidFill>
                <a:latin typeface="Noto Sans" panose="020B0502040504020204" pitchFamily="34" charset="0"/>
                <a:ea typeface="Noto Sans" panose="020B0502040504020204" pitchFamily="34" charset="0"/>
                <a:cs typeface="Noto Sans" panose="020B0502040504020204" pitchFamily="34" charset="0"/>
              </a:rPr>
              <a:t>Par exemple :</a:t>
            </a: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15 nouvelles équipes dont 3 nouvelles équipes « planification » comprenant </a:t>
            </a:r>
            <a:b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un membre de chaque couleur.</a:t>
            </a:r>
          </a:p>
          <a:p>
            <a:pPr>
              <a:lnSpc>
                <a:spcPct val="110000"/>
              </a:lnSpc>
            </a:pP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536422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9</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5</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3376245" cy="461665"/>
          </a:xfrm>
          <a:prstGeom prst="rect">
            <a:avLst/>
          </a:prstGeom>
        </p:spPr>
        <p:txBody>
          <a:bodyPr wrap="non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Les groupes associés</a:t>
            </a:r>
          </a:p>
        </p:txBody>
      </p:sp>
      <p:pic>
        <p:nvPicPr>
          <p:cNvPr id="5" name="Image 4">
            <a:extLst>
              <a:ext uri="{FF2B5EF4-FFF2-40B4-BE49-F238E27FC236}">
                <a16:creationId xmlns:a16="http://schemas.microsoft.com/office/drawing/2014/main" id="{9179EAF7-41D8-38B8-7D57-6342CD935DD8}"/>
              </a:ext>
            </a:extLst>
          </p:cNvPr>
          <p:cNvPicPr/>
          <p:nvPr/>
        </p:nvPicPr>
        <p:blipFill>
          <a:blip r:embed="rId2"/>
          <a:stretch/>
        </p:blipFill>
        <p:spPr>
          <a:xfrm>
            <a:off x="1731202" y="2291554"/>
            <a:ext cx="9318158" cy="2676686"/>
          </a:xfrm>
          <a:prstGeom prst="rect">
            <a:avLst/>
          </a:prstGeom>
          <a:ln w="0">
            <a:noFill/>
          </a:ln>
        </p:spPr>
      </p:pic>
    </p:spTree>
    <p:extLst>
      <p:ext uri="{BB962C8B-B14F-4D97-AF65-F5344CB8AC3E}">
        <p14:creationId xmlns:p14="http://schemas.microsoft.com/office/powerpoint/2010/main" val="3611054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a:xfrm>
            <a:off x="380527" y="1554480"/>
            <a:ext cx="3254336" cy="3674225"/>
          </a:xfrm>
        </p:spPr>
        <p:txBody>
          <a:bodyPr/>
          <a:lstStyle/>
          <a:p>
            <a:r>
              <a:rPr lang="fr-FR" sz="4000">
                <a:solidFill>
                  <a:srgbClr val="FFC000"/>
                </a:solidFill>
              </a:rPr>
              <a:t>Activité 6</a:t>
            </a:r>
            <a:br>
              <a:rPr lang="fr-FR"/>
            </a:br>
            <a:r>
              <a:rPr lang="fr-FR"/>
              <a:t>La démarche d’évaluation - les groupes experts</a:t>
            </a:r>
          </a:p>
        </p:txBody>
      </p:sp>
      <p:pic>
        <p:nvPicPr>
          <p:cNvPr id="11" name="Image 10">
            <a:extLst>
              <a:ext uri="{FF2B5EF4-FFF2-40B4-BE49-F238E27FC236}">
                <a16:creationId xmlns:a16="http://schemas.microsoft.com/office/drawing/2014/main" id="{CA9B7534-0E3F-EBC1-1158-1F8E198E9CBA}"/>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4306037" y="827809"/>
            <a:ext cx="1014711" cy="991364"/>
          </a:xfrm>
          <a:prstGeom prst="rect">
            <a:avLst/>
          </a:prstGeom>
        </p:spPr>
      </p:pic>
      <p:sp>
        <p:nvSpPr>
          <p:cNvPr id="12" name="ZoneTexte 11">
            <a:extLst>
              <a:ext uri="{FF2B5EF4-FFF2-40B4-BE49-F238E27FC236}">
                <a16:creationId xmlns:a16="http://schemas.microsoft.com/office/drawing/2014/main" id="{DD7FB421-9FF0-370A-FD5B-41EF56E2AA14}"/>
              </a:ext>
            </a:extLst>
          </p:cNvPr>
          <p:cNvSpPr txBox="1"/>
          <p:nvPr/>
        </p:nvSpPr>
        <p:spPr>
          <a:xfrm>
            <a:off x="5320748" y="96716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13" name="Rectangle 12">
            <a:extLst>
              <a:ext uri="{FF2B5EF4-FFF2-40B4-BE49-F238E27FC236}">
                <a16:creationId xmlns:a16="http://schemas.microsoft.com/office/drawing/2014/main" id="{A8347755-3F10-7F89-FBD0-702E709CF21F}"/>
              </a:ext>
            </a:extLst>
          </p:cNvPr>
          <p:cNvSpPr/>
          <p:nvPr/>
        </p:nvSpPr>
        <p:spPr>
          <a:xfrm>
            <a:off x="4727049" y="2098391"/>
            <a:ext cx="6276231" cy="326239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10000"/>
              </a:lnSpc>
            </a:pP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Inviter les participants à se regrouper selon les couleurs indiquées sur le carton identifiant leur étape de la démarche. Avec les membres de leur nouvelle équipe, ils partagent les caractéristiques essentielles pour chacune des étapes. Cette étape permet de compléter le travail qui a été réalisé en équipe de base et de peaufiner la compréhension de chacune des étapes de la démarche.</a:t>
            </a:r>
          </a:p>
          <a:p>
            <a:pPr>
              <a:lnSpc>
                <a:spcPct val="110000"/>
              </a:lnSpc>
            </a:pP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nSpc>
                <a:spcPct val="110000"/>
              </a:lnSpc>
            </a:pPr>
            <a:r>
              <a:rPr lang="fr-FR" sz="2000" b="1" strike="noStrike" spc="-1">
                <a:solidFill>
                  <a:srgbClr val="7030A0"/>
                </a:solidFill>
                <a:latin typeface="Noto Sans" panose="020B0502040504020204" pitchFamily="34" charset="0"/>
                <a:ea typeface="Noto Sans" panose="020B0502040504020204" pitchFamily="34" charset="0"/>
                <a:cs typeface="Noto Sans" panose="020B0502040504020204" pitchFamily="34" charset="0"/>
              </a:rPr>
              <a:t>Par exemple :</a:t>
            </a: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9 nouvelles équipes de 5 dont 3 jaunes.</a:t>
            </a:r>
          </a:p>
        </p:txBody>
      </p:sp>
    </p:spTree>
    <p:extLst>
      <p:ext uri="{BB962C8B-B14F-4D97-AF65-F5344CB8AC3E}">
        <p14:creationId xmlns:p14="http://schemas.microsoft.com/office/powerpoint/2010/main" val="3658015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3268844" cy="461665"/>
          </a:xfrm>
          <a:prstGeom prst="rect">
            <a:avLst/>
          </a:prstGeom>
        </p:spPr>
        <p:txBody>
          <a:bodyPr wrap="non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Les groupes experts</a:t>
            </a:r>
          </a:p>
        </p:txBody>
      </p:sp>
      <p:pic>
        <p:nvPicPr>
          <p:cNvPr id="7" name="Image 6">
            <a:extLst>
              <a:ext uri="{FF2B5EF4-FFF2-40B4-BE49-F238E27FC236}">
                <a16:creationId xmlns:a16="http://schemas.microsoft.com/office/drawing/2014/main" id="{14557FDB-00D3-6AE9-AAF9-02003E583530}"/>
              </a:ext>
            </a:extLst>
          </p:cNvPr>
          <p:cNvPicPr/>
          <p:nvPr/>
        </p:nvPicPr>
        <p:blipFill>
          <a:blip r:embed="rId2"/>
          <a:stretch/>
        </p:blipFill>
        <p:spPr>
          <a:xfrm>
            <a:off x="1920000" y="1682437"/>
            <a:ext cx="8838720" cy="3783960"/>
          </a:xfrm>
          <a:prstGeom prst="rect">
            <a:avLst/>
          </a:prstGeom>
          <a:ln w="0">
            <a:noFill/>
          </a:ln>
        </p:spPr>
      </p:pic>
    </p:spTree>
    <p:extLst>
      <p:ext uri="{BB962C8B-B14F-4D97-AF65-F5344CB8AC3E}">
        <p14:creationId xmlns:p14="http://schemas.microsoft.com/office/powerpoint/2010/main" val="3582360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10695876"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L’évaluation intégrée à l’apprentissage - la démarche d’évaluation (1)</a:t>
            </a:r>
          </a:p>
        </p:txBody>
      </p:sp>
      <p:sp>
        <p:nvSpPr>
          <p:cNvPr id="7" name="Text Box 2">
            <a:extLst>
              <a:ext uri="{FF2B5EF4-FFF2-40B4-BE49-F238E27FC236}">
                <a16:creationId xmlns:a16="http://schemas.microsoft.com/office/drawing/2014/main" id="{AFE516A2-B20B-9C0E-56E2-00533F629FAF}"/>
              </a:ext>
            </a:extLst>
          </p:cNvPr>
          <p:cNvSpPr/>
          <p:nvPr/>
        </p:nvSpPr>
        <p:spPr>
          <a:xfrm>
            <a:off x="6539794" y="1005840"/>
            <a:ext cx="3079479" cy="306323"/>
          </a:xfrm>
          <a:prstGeom prst="rect">
            <a:avLst/>
          </a:prstGeom>
          <a:noFill/>
          <a:ln w="9525">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99"/>
              </a:spcBef>
            </a:pPr>
            <a:r>
              <a:rPr lang="fr-FR" sz="1400" b="1" strike="noStrike" spc="-1">
                <a:solidFill>
                  <a:schemeClr val="dk2"/>
                </a:solidFill>
                <a:latin typeface="Noto Sans" panose="020B0502040504020204" pitchFamily="34" charset="0"/>
                <a:ea typeface="Noto Sans" panose="020B0502040504020204" pitchFamily="34" charset="0"/>
                <a:cs typeface="Noto Sans" panose="020B0502040504020204" pitchFamily="34" charset="0"/>
              </a:rPr>
              <a:t>L’apprenant développe</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Line 3">
            <a:extLst>
              <a:ext uri="{FF2B5EF4-FFF2-40B4-BE49-F238E27FC236}">
                <a16:creationId xmlns:a16="http://schemas.microsoft.com/office/drawing/2014/main" id="{377DAD7F-67DE-71AA-593C-85C7A1CBCB23}"/>
              </a:ext>
            </a:extLst>
          </p:cNvPr>
          <p:cNvSpPr/>
          <p:nvPr/>
        </p:nvSpPr>
        <p:spPr>
          <a:xfrm>
            <a:off x="8083311" y="1247889"/>
            <a:ext cx="280" cy="296335"/>
          </a:xfrm>
          <a:prstGeom prst="line">
            <a:avLst/>
          </a:prstGeom>
          <a:ln w="38100">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1" name="Line 5">
            <a:extLst>
              <a:ext uri="{FF2B5EF4-FFF2-40B4-BE49-F238E27FC236}">
                <a16:creationId xmlns:a16="http://schemas.microsoft.com/office/drawing/2014/main" id="{96D8883B-4837-48FE-C7DA-B37BA27F5CD6}"/>
              </a:ext>
            </a:extLst>
          </p:cNvPr>
          <p:cNvSpPr/>
          <p:nvPr/>
        </p:nvSpPr>
        <p:spPr>
          <a:xfrm>
            <a:off x="8083311" y="2373347"/>
            <a:ext cx="280" cy="296055"/>
          </a:xfrm>
          <a:prstGeom prst="line">
            <a:avLst/>
          </a:prstGeom>
          <a:ln w="38100">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2" name="Text Box 6">
            <a:extLst>
              <a:ext uri="{FF2B5EF4-FFF2-40B4-BE49-F238E27FC236}">
                <a16:creationId xmlns:a16="http://schemas.microsoft.com/office/drawing/2014/main" id="{82FD9B2E-2B28-BAA9-D48D-72EB2E5A9E6E}"/>
              </a:ext>
            </a:extLst>
          </p:cNvPr>
          <p:cNvSpPr/>
          <p:nvPr/>
        </p:nvSpPr>
        <p:spPr>
          <a:xfrm>
            <a:off x="7190668" y="2497990"/>
            <a:ext cx="1984242" cy="644877"/>
          </a:xfrm>
          <a:prstGeom prst="rect">
            <a:avLst/>
          </a:prstGeom>
          <a:gradFill rotWithShape="0">
            <a:gsLst>
              <a:gs pos="0">
                <a:srgbClr val="A90A2F"/>
              </a:gs>
              <a:gs pos="100000">
                <a:srgbClr val="000000"/>
              </a:gs>
            </a:gsLst>
            <a:lin ang="5400000"/>
          </a:gradFill>
          <a:ln w="28575">
            <a:solidFill>
              <a:srgbClr val="000000"/>
            </a:solidFill>
            <a:miter/>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par des situations d’apprentissage et d’évaluation</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3" name="Text Box 7">
            <a:extLst>
              <a:ext uri="{FF2B5EF4-FFF2-40B4-BE49-F238E27FC236}">
                <a16:creationId xmlns:a16="http://schemas.microsoft.com/office/drawing/2014/main" id="{2A356398-98A6-1D85-0747-5DD4C4390268}"/>
              </a:ext>
            </a:extLst>
          </p:cNvPr>
          <p:cNvSpPr/>
          <p:nvPr/>
        </p:nvSpPr>
        <p:spPr>
          <a:xfrm>
            <a:off x="7161846" y="2075638"/>
            <a:ext cx="1835655" cy="275545"/>
          </a:xfrm>
          <a:prstGeom prst="rect">
            <a:avLst/>
          </a:prstGeom>
          <a:noFill/>
          <a:ln w="9525">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dans l’action</a:t>
            </a: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4" name="Line 8">
            <a:extLst>
              <a:ext uri="{FF2B5EF4-FFF2-40B4-BE49-F238E27FC236}">
                <a16:creationId xmlns:a16="http://schemas.microsoft.com/office/drawing/2014/main" id="{0FC1B3C2-2350-9970-0DD0-8C9A73D738AE}"/>
              </a:ext>
            </a:extLst>
          </p:cNvPr>
          <p:cNvSpPr/>
          <p:nvPr/>
        </p:nvSpPr>
        <p:spPr>
          <a:xfrm>
            <a:off x="8083311" y="1840279"/>
            <a:ext cx="280" cy="296055"/>
          </a:xfrm>
          <a:prstGeom prst="line">
            <a:avLst/>
          </a:prstGeom>
          <a:ln w="38100">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5" name="Text Box 9">
            <a:extLst>
              <a:ext uri="{FF2B5EF4-FFF2-40B4-BE49-F238E27FC236}">
                <a16:creationId xmlns:a16="http://schemas.microsoft.com/office/drawing/2014/main" id="{BD39FED8-056A-BCF4-8E02-8430EFDE61EC}"/>
              </a:ext>
            </a:extLst>
          </p:cNvPr>
          <p:cNvSpPr/>
          <p:nvPr/>
        </p:nvSpPr>
        <p:spPr>
          <a:xfrm>
            <a:off x="7220889" y="3972549"/>
            <a:ext cx="1598643" cy="275545"/>
          </a:xfrm>
          <a:prstGeom prst="rect">
            <a:avLst/>
          </a:prstGeom>
          <a:gradFill rotWithShape="0">
            <a:gsLst>
              <a:gs pos="0">
                <a:srgbClr val="A90A2F"/>
              </a:gs>
              <a:gs pos="100000">
                <a:srgbClr val="000000"/>
              </a:gs>
            </a:gsLst>
            <a:lin ang="5400000"/>
          </a:gradFill>
          <a:ln w="28575">
            <a:solidFill>
              <a:srgbClr val="FFFF66"/>
            </a:solidFill>
            <a:miter/>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portfolio</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6" name="Text Box 10">
            <a:extLst>
              <a:ext uri="{FF2B5EF4-FFF2-40B4-BE49-F238E27FC236}">
                <a16:creationId xmlns:a16="http://schemas.microsoft.com/office/drawing/2014/main" id="{5E8F2E31-C666-E853-AC72-D4CD784E0C15}"/>
              </a:ext>
            </a:extLst>
          </p:cNvPr>
          <p:cNvSpPr/>
          <p:nvPr/>
        </p:nvSpPr>
        <p:spPr>
          <a:xfrm>
            <a:off x="5858699" y="3439482"/>
            <a:ext cx="1183941" cy="275545"/>
          </a:xfrm>
          <a:prstGeom prst="rect">
            <a:avLst/>
          </a:prstGeom>
          <a:gradFill rotWithShape="0">
            <a:gsLst>
              <a:gs pos="0">
                <a:srgbClr val="A90A2F"/>
              </a:gs>
              <a:gs pos="100000">
                <a:srgbClr val="000000"/>
              </a:gs>
            </a:gsLst>
            <a:lin ang="5400000"/>
          </a:gradFill>
          <a:ln w="28575">
            <a:solidFill>
              <a:srgbClr val="FFFF66"/>
            </a:solidFill>
            <a:miter/>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l’information</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7" name="Text Box 11">
            <a:extLst>
              <a:ext uri="{FF2B5EF4-FFF2-40B4-BE49-F238E27FC236}">
                <a16:creationId xmlns:a16="http://schemas.microsoft.com/office/drawing/2014/main" id="{0F8C89F2-87AA-DB03-CDF6-AC30C2496D42}"/>
              </a:ext>
            </a:extLst>
          </p:cNvPr>
          <p:cNvSpPr/>
          <p:nvPr/>
        </p:nvSpPr>
        <p:spPr>
          <a:xfrm>
            <a:off x="7635590" y="3439482"/>
            <a:ext cx="1420953" cy="460211"/>
          </a:xfrm>
          <a:prstGeom prst="rect">
            <a:avLst/>
          </a:prstGeom>
          <a:noFill/>
          <a:ln w="9525">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dk2"/>
                </a:solidFill>
                <a:latin typeface="Noto Sans" panose="020B0502040504020204" pitchFamily="34" charset="0"/>
                <a:ea typeface="Noto Sans" panose="020B0502040504020204" pitchFamily="34" charset="0"/>
                <a:cs typeface="Noto Sans" panose="020B0502040504020204" pitchFamily="34" charset="0"/>
              </a:rPr>
              <a:t>qui permettent de recueillir de</a:t>
            </a:r>
            <a:r>
              <a:rPr lang="fr-FR" sz="1200" b="0" strike="noStrike" spc="-1">
                <a:solidFill>
                  <a:schemeClr val="dk2"/>
                </a:solidFill>
                <a:latin typeface="Noto Sans" panose="020B0502040504020204" pitchFamily="34" charset="0"/>
                <a:ea typeface="Noto Sans" panose="020B0502040504020204" pitchFamily="34" charset="0"/>
                <a:cs typeface="Noto Sans" panose="020B0502040504020204" pitchFamily="34" charset="0"/>
              </a:rPr>
              <a:t> </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Text Box 12">
            <a:extLst>
              <a:ext uri="{FF2B5EF4-FFF2-40B4-BE49-F238E27FC236}">
                <a16:creationId xmlns:a16="http://schemas.microsoft.com/office/drawing/2014/main" id="{56DDF68E-2EF0-88DC-2B2C-8D6076C23931}"/>
              </a:ext>
            </a:extLst>
          </p:cNvPr>
          <p:cNvSpPr/>
          <p:nvPr/>
        </p:nvSpPr>
        <p:spPr>
          <a:xfrm>
            <a:off x="8641841" y="4407761"/>
            <a:ext cx="1183941" cy="275545"/>
          </a:xfrm>
          <a:prstGeom prst="rect">
            <a:avLst/>
          </a:prstGeom>
          <a:gradFill rotWithShape="0">
            <a:gsLst>
              <a:gs pos="0">
                <a:srgbClr val="A90A2F"/>
              </a:gs>
              <a:gs pos="100000">
                <a:srgbClr val="000000"/>
              </a:gs>
            </a:gsLst>
            <a:lin ang="5400000"/>
          </a:gradFill>
          <a:ln w="28575">
            <a:solidFill>
              <a:srgbClr val="FFFF66"/>
            </a:solidFill>
            <a:miter/>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l’apprenant</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9" name="Text Box 13">
            <a:extLst>
              <a:ext uri="{FF2B5EF4-FFF2-40B4-BE49-F238E27FC236}">
                <a16:creationId xmlns:a16="http://schemas.microsoft.com/office/drawing/2014/main" id="{45F8E069-6036-61F5-4772-69B9E79DA3B9}"/>
              </a:ext>
            </a:extLst>
          </p:cNvPr>
          <p:cNvSpPr/>
          <p:nvPr/>
        </p:nvSpPr>
        <p:spPr>
          <a:xfrm>
            <a:off x="8641841" y="4763140"/>
            <a:ext cx="1243264" cy="275545"/>
          </a:xfrm>
          <a:prstGeom prst="rect">
            <a:avLst/>
          </a:prstGeom>
          <a:gradFill rotWithShape="0">
            <a:gsLst>
              <a:gs pos="0">
                <a:srgbClr val="A90A2F"/>
              </a:gs>
              <a:gs pos="100000">
                <a:srgbClr val="000000"/>
              </a:gs>
            </a:gsLst>
            <a:lin ang="5400000"/>
          </a:gradFill>
          <a:ln w="28575">
            <a:solidFill>
              <a:srgbClr val="FFFF66"/>
            </a:solidFill>
            <a:miter/>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l’enseignant</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0" name="Text Box 14">
            <a:extLst>
              <a:ext uri="{FF2B5EF4-FFF2-40B4-BE49-F238E27FC236}">
                <a16:creationId xmlns:a16="http://schemas.microsoft.com/office/drawing/2014/main" id="{8976D978-CAAA-315A-1112-E4AD3B41F9B4}"/>
              </a:ext>
            </a:extLst>
          </p:cNvPr>
          <p:cNvSpPr/>
          <p:nvPr/>
        </p:nvSpPr>
        <p:spPr>
          <a:xfrm>
            <a:off x="3548740" y="1996701"/>
            <a:ext cx="1480276" cy="460800"/>
          </a:xfrm>
          <a:prstGeom prst="rect">
            <a:avLst/>
          </a:prstGeom>
          <a:gradFill rotWithShape="0">
            <a:gsLst>
              <a:gs pos="0">
                <a:srgbClr val="A90A2F"/>
              </a:gs>
              <a:gs pos="100000">
                <a:srgbClr val="000000"/>
              </a:gs>
            </a:gsLst>
            <a:lin ang="5400000"/>
          </a:gradFill>
          <a:ln w="28575">
            <a:solidFill>
              <a:srgbClr val="FFFF66"/>
            </a:solidFill>
            <a:miter/>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grilles d’observation</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1" name="Text Box 15">
            <a:extLst>
              <a:ext uri="{FF2B5EF4-FFF2-40B4-BE49-F238E27FC236}">
                <a16:creationId xmlns:a16="http://schemas.microsoft.com/office/drawing/2014/main" id="{0C5584C0-A9E7-9F6F-DC46-3A7388438FD5}"/>
              </a:ext>
            </a:extLst>
          </p:cNvPr>
          <p:cNvSpPr/>
          <p:nvPr/>
        </p:nvSpPr>
        <p:spPr>
          <a:xfrm>
            <a:off x="3548740" y="2700742"/>
            <a:ext cx="1480276" cy="460800"/>
          </a:xfrm>
          <a:prstGeom prst="rect">
            <a:avLst/>
          </a:prstGeom>
          <a:gradFill rotWithShape="0">
            <a:gsLst>
              <a:gs pos="0">
                <a:srgbClr val="A90A2F"/>
              </a:gs>
              <a:gs pos="100000">
                <a:srgbClr val="000000"/>
              </a:gs>
            </a:gsLst>
            <a:lin ang="5400000"/>
          </a:gradFill>
          <a:ln w="28575">
            <a:solidFill>
              <a:srgbClr val="FFFF66"/>
            </a:solidFill>
            <a:miter/>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Entrevues/échanges verbaux</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2" name="Text Box 16">
            <a:extLst>
              <a:ext uri="{FF2B5EF4-FFF2-40B4-BE49-F238E27FC236}">
                <a16:creationId xmlns:a16="http://schemas.microsoft.com/office/drawing/2014/main" id="{DAF6F8B6-34DA-4472-3C7A-1D67B24225D9}"/>
              </a:ext>
            </a:extLst>
          </p:cNvPr>
          <p:cNvSpPr/>
          <p:nvPr/>
        </p:nvSpPr>
        <p:spPr>
          <a:xfrm>
            <a:off x="3548740" y="3367286"/>
            <a:ext cx="1480276" cy="460800"/>
          </a:xfrm>
          <a:prstGeom prst="rect">
            <a:avLst/>
          </a:prstGeom>
          <a:gradFill rotWithShape="0">
            <a:gsLst>
              <a:gs pos="0">
                <a:srgbClr val="A90A2F"/>
              </a:gs>
              <a:gs pos="100000">
                <a:srgbClr val="000000"/>
              </a:gs>
            </a:gsLst>
            <a:lin ang="5400000"/>
          </a:gradFill>
          <a:ln w="28575">
            <a:solidFill>
              <a:srgbClr val="FFFF66"/>
            </a:solidFill>
            <a:miter/>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l’analyse des productions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3" name="Text Box 17">
            <a:extLst>
              <a:ext uri="{FF2B5EF4-FFF2-40B4-BE49-F238E27FC236}">
                <a16:creationId xmlns:a16="http://schemas.microsoft.com/office/drawing/2014/main" id="{D1F8F8D1-70CC-D400-CBB1-7A9B03D7BFED}"/>
              </a:ext>
            </a:extLst>
          </p:cNvPr>
          <p:cNvSpPr/>
          <p:nvPr/>
        </p:nvSpPr>
        <p:spPr>
          <a:xfrm>
            <a:off x="3548740" y="3854182"/>
            <a:ext cx="1420953" cy="460800"/>
          </a:xfrm>
          <a:prstGeom prst="rect">
            <a:avLst/>
          </a:prstGeom>
          <a:gradFill rotWithShape="0">
            <a:gsLst>
              <a:gs pos="0">
                <a:srgbClr val="A90A2F"/>
              </a:gs>
              <a:gs pos="100000">
                <a:srgbClr val="000000"/>
              </a:gs>
            </a:gsLst>
            <a:lin ang="5400000"/>
          </a:gradFill>
          <a:ln w="28575">
            <a:solidFill>
              <a:srgbClr val="FFFF66"/>
            </a:solidFill>
            <a:miter/>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Autoévaluation/coévaluation</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4" name="Text Box 18">
            <a:extLst>
              <a:ext uri="{FF2B5EF4-FFF2-40B4-BE49-F238E27FC236}">
                <a16:creationId xmlns:a16="http://schemas.microsoft.com/office/drawing/2014/main" id="{96E69F6D-973A-D9F9-74BC-356C56574B81}"/>
              </a:ext>
            </a:extLst>
          </p:cNvPr>
          <p:cNvSpPr/>
          <p:nvPr/>
        </p:nvSpPr>
        <p:spPr>
          <a:xfrm>
            <a:off x="6214077" y="3780925"/>
            <a:ext cx="769520" cy="644877"/>
          </a:xfrm>
          <a:prstGeom prst="rect">
            <a:avLst/>
          </a:prstGeom>
          <a:noFill/>
          <a:ln w="9525">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dk2"/>
                </a:solidFill>
                <a:latin typeface="Noto Sans" panose="020B0502040504020204" pitchFamily="34" charset="0"/>
                <a:ea typeface="Noto Sans" panose="020B0502040504020204" pitchFamily="34" charset="0"/>
                <a:cs typeface="Noto Sans" panose="020B0502040504020204" pitchFamily="34" charset="0"/>
              </a:rPr>
              <a:t>colligée dans un</a:t>
            </a: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 </a:t>
            </a: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5" name="Text Box 19">
            <a:extLst>
              <a:ext uri="{FF2B5EF4-FFF2-40B4-BE49-F238E27FC236}">
                <a16:creationId xmlns:a16="http://schemas.microsoft.com/office/drawing/2014/main" id="{902DA9F6-E6F1-EAE5-7E76-36E28306C0CC}"/>
              </a:ext>
            </a:extLst>
          </p:cNvPr>
          <p:cNvSpPr/>
          <p:nvPr/>
        </p:nvSpPr>
        <p:spPr>
          <a:xfrm>
            <a:off x="7813279" y="4564939"/>
            <a:ext cx="710197" cy="275545"/>
          </a:xfrm>
          <a:prstGeom prst="rect">
            <a:avLst/>
          </a:prstGeom>
          <a:noFill/>
          <a:ln w="9525">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dk2"/>
                </a:solidFill>
                <a:latin typeface="Noto Sans" panose="020B0502040504020204" pitchFamily="34" charset="0"/>
                <a:ea typeface="Noto Sans" panose="020B0502040504020204" pitchFamily="34" charset="0"/>
                <a:cs typeface="Noto Sans" panose="020B0502040504020204" pitchFamily="34" charset="0"/>
              </a:rPr>
              <a:t>par</a:t>
            </a:r>
            <a:r>
              <a:rPr lang="fr-FR" sz="1200" b="0" strike="noStrike" spc="-1">
                <a:solidFill>
                  <a:schemeClr val="dk2"/>
                </a:solidFill>
                <a:latin typeface="Noto Sans" panose="020B0502040504020204" pitchFamily="34" charset="0"/>
                <a:ea typeface="Noto Sans" panose="020B0502040504020204" pitchFamily="34" charset="0"/>
                <a:cs typeface="Noto Sans" panose="020B0502040504020204" pitchFamily="34" charset="0"/>
              </a:rPr>
              <a:t> </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6" name="Text Box 20">
            <a:extLst>
              <a:ext uri="{FF2B5EF4-FFF2-40B4-BE49-F238E27FC236}">
                <a16:creationId xmlns:a16="http://schemas.microsoft.com/office/drawing/2014/main" id="{392AE596-51DB-495A-89E9-5103CDEC1E19}"/>
              </a:ext>
            </a:extLst>
          </p:cNvPr>
          <p:cNvSpPr/>
          <p:nvPr/>
        </p:nvSpPr>
        <p:spPr>
          <a:xfrm>
            <a:off x="5137783" y="3409002"/>
            <a:ext cx="710197" cy="275545"/>
          </a:xfrm>
          <a:prstGeom prst="rect">
            <a:avLst/>
          </a:prstGeom>
          <a:noFill/>
          <a:ln w="9525">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dk2"/>
                </a:solidFill>
                <a:latin typeface="Noto Sans" panose="020B0502040504020204" pitchFamily="34" charset="0"/>
                <a:ea typeface="Noto Sans" panose="020B0502040504020204" pitchFamily="34" charset="0"/>
                <a:cs typeface="Noto Sans" panose="020B0502040504020204" pitchFamily="34" charset="0"/>
              </a:rPr>
              <a:t>par</a:t>
            </a: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7" name="Text Box 21">
            <a:extLst>
              <a:ext uri="{FF2B5EF4-FFF2-40B4-BE49-F238E27FC236}">
                <a16:creationId xmlns:a16="http://schemas.microsoft.com/office/drawing/2014/main" id="{44D35AD5-B3E4-27B4-E0CD-72FDF7D23011}"/>
              </a:ext>
            </a:extLst>
          </p:cNvPr>
          <p:cNvSpPr/>
          <p:nvPr/>
        </p:nvSpPr>
        <p:spPr>
          <a:xfrm>
            <a:off x="7280212" y="5346492"/>
            <a:ext cx="1868954" cy="644877"/>
          </a:xfrm>
          <a:prstGeom prst="rect">
            <a:avLst/>
          </a:prstGeom>
          <a:gradFill rotWithShape="0">
            <a:gsLst>
              <a:gs pos="0">
                <a:srgbClr val="A90A2F"/>
              </a:gs>
              <a:gs pos="100000">
                <a:srgbClr val="000000"/>
              </a:gs>
            </a:gsLst>
            <a:lin ang="5400000"/>
          </a:gradFill>
          <a:ln w="28575">
            <a:solidFill>
              <a:srgbClr val="FF9999"/>
            </a:solidFill>
            <a:miter/>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critères d’évaluation/grille d’évaluation</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8" name="Text Box 22">
            <a:extLst>
              <a:ext uri="{FF2B5EF4-FFF2-40B4-BE49-F238E27FC236}">
                <a16:creationId xmlns:a16="http://schemas.microsoft.com/office/drawing/2014/main" id="{581C5A56-2EC2-3363-62A6-1EE707DB3670}"/>
              </a:ext>
            </a:extLst>
          </p:cNvPr>
          <p:cNvSpPr/>
          <p:nvPr/>
        </p:nvSpPr>
        <p:spPr>
          <a:xfrm>
            <a:off x="6210719" y="5216373"/>
            <a:ext cx="1006252" cy="460211"/>
          </a:xfrm>
          <a:prstGeom prst="rect">
            <a:avLst/>
          </a:prstGeom>
          <a:noFill/>
          <a:ln w="9525">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accent1"/>
                </a:solidFill>
                <a:latin typeface="Noto Sans" panose="020B0502040504020204" pitchFamily="34" charset="0"/>
                <a:ea typeface="Noto Sans" panose="020B0502040504020204" pitchFamily="34" charset="0"/>
                <a:cs typeface="Noto Sans" panose="020B0502040504020204" pitchFamily="34" charset="0"/>
              </a:rPr>
              <a:t>analysée à l’aide de </a:t>
            </a:r>
            <a:r>
              <a:rPr lang="fr-FR" sz="1200" b="0" strike="noStrike" spc="-1">
                <a:solidFill>
                  <a:schemeClr val="accent1"/>
                </a:solidFill>
                <a:latin typeface="Noto Sans" panose="020B0502040504020204" pitchFamily="34" charset="0"/>
                <a:ea typeface="Noto Sans" panose="020B0502040504020204" pitchFamily="34" charset="0"/>
                <a:cs typeface="Noto Sans" panose="020B0502040504020204" pitchFamily="34" charset="0"/>
              </a:rPr>
              <a:t> </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9" name="Line 23">
            <a:extLst>
              <a:ext uri="{FF2B5EF4-FFF2-40B4-BE49-F238E27FC236}">
                <a16:creationId xmlns:a16="http://schemas.microsoft.com/office/drawing/2014/main" id="{7EF955F0-9D0D-0084-6126-ABA40603ED10}"/>
              </a:ext>
            </a:extLst>
          </p:cNvPr>
          <p:cNvSpPr/>
          <p:nvPr/>
        </p:nvSpPr>
        <p:spPr>
          <a:xfrm flipH="1">
            <a:off x="7102523" y="3557848"/>
            <a:ext cx="592111" cy="280"/>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0" name="Line 24">
            <a:extLst>
              <a:ext uri="{FF2B5EF4-FFF2-40B4-BE49-F238E27FC236}">
                <a16:creationId xmlns:a16="http://schemas.microsoft.com/office/drawing/2014/main" id="{2C93CAF5-3FC5-0D99-7A62-81D80C4AC451}"/>
              </a:ext>
            </a:extLst>
          </p:cNvPr>
          <p:cNvSpPr/>
          <p:nvPr/>
        </p:nvSpPr>
        <p:spPr>
          <a:xfrm>
            <a:off x="8083311" y="3142867"/>
            <a:ext cx="280" cy="296055"/>
          </a:xfrm>
          <a:prstGeom prst="line">
            <a:avLst/>
          </a:prstGeom>
          <a:ln w="38100">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1" name="Line 25">
            <a:extLst>
              <a:ext uri="{FF2B5EF4-FFF2-40B4-BE49-F238E27FC236}">
                <a16:creationId xmlns:a16="http://schemas.microsoft.com/office/drawing/2014/main" id="{DD4424CC-BD5E-A601-FD0C-810002C124DC}"/>
              </a:ext>
            </a:extLst>
          </p:cNvPr>
          <p:cNvSpPr/>
          <p:nvPr/>
        </p:nvSpPr>
        <p:spPr>
          <a:xfrm flipH="1">
            <a:off x="5621687" y="3557848"/>
            <a:ext cx="177689" cy="280"/>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2" name="Line 26">
            <a:extLst>
              <a:ext uri="{FF2B5EF4-FFF2-40B4-BE49-F238E27FC236}">
                <a16:creationId xmlns:a16="http://schemas.microsoft.com/office/drawing/2014/main" id="{AEA53CFE-006C-A16E-D880-813CE62873DC}"/>
              </a:ext>
            </a:extLst>
          </p:cNvPr>
          <p:cNvSpPr/>
          <p:nvPr/>
        </p:nvSpPr>
        <p:spPr>
          <a:xfrm>
            <a:off x="5325632" y="2195658"/>
            <a:ext cx="280" cy="2072947"/>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3" name="Line 27">
            <a:extLst>
              <a:ext uri="{FF2B5EF4-FFF2-40B4-BE49-F238E27FC236}">
                <a16:creationId xmlns:a16="http://schemas.microsoft.com/office/drawing/2014/main" id="{68FC3BF7-4D70-EA61-2052-7568057C9BEB}"/>
              </a:ext>
            </a:extLst>
          </p:cNvPr>
          <p:cNvSpPr/>
          <p:nvPr/>
        </p:nvSpPr>
        <p:spPr>
          <a:xfrm flipH="1">
            <a:off x="5029297" y="2195658"/>
            <a:ext cx="296335" cy="280"/>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4" name="Line 28">
            <a:extLst>
              <a:ext uri="{FF2B5EF4-FFF2-40B4-BE49-F238E27FC236}">
                <a16:creationId xmlns:a16="http://schemas.microsoft.com/office/drawing/2014/main" id="{125FE616-AB34-B701-A24D-E05D50DFD59A}"/>
              </a:ext>
            </a:extLst>
          </p:cNvPr>
          <p:cNvSpPr/>
          <p:nvPr/>
        </p:nvSpPr>
        <p:spPr>
          <a:xfrm flipH="1">
            <a:off x="5029297" y="2906414"/>
            <a:ext cx="296335" cy="280"/>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5" name="Line 29">
            <a:extLst>
              <a:ext uri="{FF2B5EF4-FFF2-40B4-BE49-F238E27FC236}">
                <a16:creationId xmlns:a16="http://schemas.microsoft.com/office/drawing/2014/main" id="{B655B09B-0176-49E9-643D-B7C201CC5316}"/>
              </a:ext>
            </a:extLst>
          </p:cNvPr>
          <p:cNvSpPr/>
          <p:nvPr/>
        </p:nvSpPr>
        <p:spPr>
          <a:xfrm flipH="1">
            <a:off x="5029297" y="3557848"/>
            <a:ext cx="296335" cy="280"/>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6" name="Line 30">
            <a:extLst>
              <a:ext uri="{FF2B5EF4-FFF2-40B4-BE49-F238E27FC236}">
                <a16:creationId xmlns:a16="http://schemas.microsoft.com/office/drawing/2014/main" id="{3048CBDE-0AFE-A0D2-869D-5F1C90ACC3E1}"/>
              </a:ext>
            </a:extLst>
          </p:cNvPr>
          <p:cNvSpPr/>
          <p:nvPr/>
        </p:nvSpPr>
        <p:spPr>
          <a:xfrm flipH="1">
            <a:off x="5029297" y="4268604"/>
            <a:ext cx="296335" cy="280"/>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7" name="Line 31">
            <a:extLst>
              <a:ext uri="{FF2B5EF4-FFF2-40B4-BE49-F238E27FC236}">
                <a16:creationId xmlns:a16="http://schemas.microsoft.com/office/drawing/2014/main" id="{8463B84C-8FA4-AAFB-AE8A-32C92F71C41D}"/>
              </a:ext>
            </a:extLst>
          </p:cNvPr>
          <p:cNvSpPr/>
          <p:nvPr/>
        </p:nvSpPr>
        <p:spPr>
          <a:xfrm>
            <a:off x="6095431" y="3735537"/>
            <a:ext cx="280" cy="1776891"/>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8" name="Line 32">
            <a:extLst>
              <a:ext uri="{FF2B5EF4-FFF2-40B4-BE49-F238E27FC236}">
                <a16:creationId xmlns:a16="http://schemas.microsoft.com/office/drawing/2014/main" id="{2CD50681-4823-DD11-5CB1-F2D1F7B3B966}"/>
              </a:ext>
            </a:extLst>
          </p:cNvPr>
          <p:cNvSpPr/>
          <p:nvPr/>
        </p:nvSpPr>
        <p:spPr>
          <a:xfrm>
            <a:off x="6924834" y="4090915"/>
            <a:ext cx="236732" cy="280"/>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9" name="Line 33">
            <a:extLst>
              <a:ext uri="{FF2B5EF4-FFF2-40B4-BE49-F238E27FC236}">
                <a16:creationId xmlns:a16="http://schemas.microsoft.com/office/drawing/2014/main" id="{D3C10100-A0C5-ABED-7A38-9BBF5112A90E}"/>
              </a:ext>
            </a:extLst>
          </p:cNvPr>
          <p:cNvSpPr/>
          <p:nvPr/>
        </p:nvSpPr>
        <p:spPr>
          <a:xfrm flipH="1">
            <a:off x="6095431" y="4090915"/>
            <a:ext cx="237012" cy="280"/>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0" name="Line 34">
            <a:extLst>
              <a:ext uri="{FF2B5EF4-FFF2-40B4-BE49-F238E27FC236}">
                <a16:creationId xmlns:a16="http://schemas.microsoft.com/office/drawing/2014/main" id="{6A3A7728-7864-BDEF-BF95-0541C2C73408}"/>
              </a:ext>
            </a:extLst>
          </p:cNvPr>
          <p:cNvSpPr/>
          <p:nvPr/>
        </p:nvSpPr>
        <p:spPr>
          <a:xfrm>
            <a:off x="6095431" y="5512428"/>
            <a:ext cx="237012" cy="280"/>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1" name="Line 35">
            <a:extLst>
              <a:ext uri="{FF2B5EF4-FFF2-40B4-BE49-F238E27FC236}">
                <a16:creationId xmlns:a16="http://schemas.microsoft.com/office/drawing/2014/main" id="{91C6A483-9077-14C9-35BC-DB8B937ADA50}"/>
              </a:ext>
            </a:extLst>
          </p:cNvPr>
          <p:cNvSpPr/>
          <p:nvPr/>
        </p:nvSpPr>
        <p:spPr>
          <a:xfrm>
            <a:off x="6983877" y="5512428"/>
            <a:ext cx="237012" cy="280"/>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2" name="Line 36">
            <a:extLst>
              <a:ext uri="{FF2B5EF4-FFF2-40B4-BE49-F238E27FC236}">
                <a16:creationId xmlns:a16="http://schemas.microsoft.com/office/drawing/2014/main" id="{4AE3B9A3-21AA-DA1F-2F87-0E3A8CFEE496}"/>
              </a:ext>
            </a:extLst>
          </p:cNvPr>
          <p:cNvSpPr/>
          <p:nvPr/>
        </p:nvSpPr>
        <p:spPr>
          <a:xfrm>
            <a:off x="7694634" y="4268604"/>
            <a:ext cx="280" cy="1066135"/>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3" name="Line 37">
            <a:extLst>
              <a:ext uri="{FF2B5EF4-FFF2-40B4-BE49-F238E27FC236}">
                <a16:creationId xmlns:a16="http://schemas.microsoft.com/office/drawing/2014/main" id="{79716FCE-A05C-7B74-29CC-EDE4804621CB}"/>
              </a:ext>
            </a:extLst>
          </p:cNvPr>
          <p:cNvSpPr/>
          <p:nvPr/>
        </p:nvSpPr>
        <p:spPr>
          <a:xfrm>
            <a:off x="7694634" y="4683306"/>
            <a:ext cx="296335" cy="280"/>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4" name="Line 38">
            <a:extLst>
              <a:ext uri="{FF2B5EF4-FFF2-40B4-BE49-F238E27FC236}">
                <a16:creationId xmlns:a16="http://schemas.microsoft.com/office/drawing/2014/main" id="{D7CD5CBD-8B02-476D-D853-3E14C8CA5747}"/>
              </a:ext>
            </a:extLst>
          </p:cNvPr>
          <p:cNvSpPr/>
          <p:nvPr/>
        </p:nvSpPr>
        <p:spPr>
          <a:xfrm>
            <a:off x="8404829" y="4467084"/>
            <a:ext cx="280" cy="473744"/>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5" name="Line 39">
            <a:extLst>
              <a:ext uri="{FF2B5EF4-FFF2-40B4-BE49-F238E27FC236}">
                <a16:creationId xmlns:a16="http://schemas.microsoft.com/office/drawing/2014/main" id="{5D957AF3-10F4-D60C-8C62-2F9696892BF2}"/>
              </a:ext>
            </a:extLst>
          </p:cNvPr>
          <p:cNvSpPr/>
          <p:nvPr/>
        </p:nvSpPr>
        <p:spPr>
          <a:xfrm>
            <a:off x="8404829" y="4467084"/>
            <a:ext cx="237012" cy="280"/>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6" name="Line 40">
            <a:extLst>
              <a:ext uri="{FF2B5EF4-FFF2-40B4-BE49-F238E27FC236}">
                <a16:creationId xmlns:a16="http://schemas.microsoft.com/office/drawing/2014/main" id="{2533AD5A-5CF6-3A2B-2A7E-7B9C25C491C3}"/>
              </a:ext>
            </a:extLst>
          </p:cNvPr>
          <p:cNvSpPr/>
          <p:nvPr/>
        </p:nvSpPr>
        <p:spPr>
          <a:xfrm>
            <a:off x="8404829" y="4940829"/>
            <a:ext cx="237012" cy="280"/>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7" name="Line 41">
            <a:extLst>
              <a:ext uri="{FF2B5EF4-FFF2-40B4-BE49-F238E27FC236}">
                <a16:creationId xmlns:a16="http://schemas.microsoft.com/office/drawing/2014/main" id="{4B11F6C4-7971-894F-ADDC-E900A53B233B}"/>
              </a:ext>
            </a:extLst>
          </p:cNvPr>
          <p:cNvSpPr/>
          <p:nvPr/>
        </p:nvSpPr>
        <p:spPr>
          <a:xfrm>
            <a:off x="7698148" y="6140628"/>
            <a:ext cx="0" cy="1019109"/>
          </a:xfrm>
          <a:prstGeom prst="line">
            <a:avLst/>
          </a:prstGeom>
          <a:ln w="28575" cap="rnd">
            <a:solidFill>
              <a:srgbClr val="000000"/>
            </a:solidFill>
            <a:prstDash val="sysDot"/>
            <a:roun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8" name="Text Box 43">
            <a:extLst>
              <a:ext uri="{FF2B5EF4-FFF2-40B4-BE49-F238E27FC236}">
                <a16:creationId xmlns:a16="http://schemas.microsoft.com/office/drawing/2014/main" id="{70489ACA-DFDF-F57E-5710-0E87F82D6D68}"/>
              </a:ext>
            </a:extLst>
          </p:cNvPr>
          <p:cNvSpPr/>
          <p:nvPr/>
        </p:nvSpPr>
        <p:spPr>
          <a:xfrm>
            <a:off x="4149805" y="1361498"/>
            <a:ext cx="2350254" cy="398655"/>
          </a:xfrm>
          <a:prstGeom prst="rect">
            <a:avLst/>
          </a:prstGeom>
          <a:solidFill>
            <a:schemeClr val="accent2">
              <a:lumMod val="60000"/>
              <a:lumOff val="40000"/>
            </a:schemeClr>
          </a:solidFill>
          <a:ln w="9525">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1199"/>
              </a:spcBef>
            </a:pPr>
            <a:r>
              <a:rPr lang="fr-CA" sz="20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1. Planification</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9" name="Line 44">
            <a:extLst>
              <a:ext uri="{FF2B5EF4-FFF2-40B4-BE49-F238E27FC236}">
                <a16:creationId xmlns:a16="http://schemas.microsoft.com/office/drawing/2014/main" id="{39C32A50-3CCF-9447-EA0C-90BD25435194}"/>
              </a:ext>
            </a:extLst>
          </p:cNvPr>
          <p:cNvSpPr/>
          <p:nvPr/>
        </p:nvSpPr>
        <p:spPr>
          <a:xfrm>
            <a:off x="6612549" y="1641603"/>
            <a:ext cx="503406" cy="280"/>
          </a:xfrm>
          <a:prstGeom prst="line">
            <a:avLst/>
          </a:prstGeom>
          <a:ln w="9525">
            <a:solidFill>
              <a:srgbClr val="000000"/>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0" name="Line 45">
            <a:extLst>
              <a:ext uri="{FF2B5EF4-FFF2-40B4-BE49-F238E27FC236}">
                <a16:creationId xmlns:a16="http://schemas.microsoft.com/office/drawing/2014/main" id="{49E83074-AAD2-D87C-8FFF-3ED455E4085A}"/>
              </a:ext>
            </a:extLst>
          </p:cNvPr>
          <p:cNvSpPr/>
          <p:nvPr/>
        </p:nvSpPr>
        <p:spPr>
          <a:xfrm>
            <a:off x="6109143" y="1809499"/>
            <a:ext cx="1006812" cy="1119022"/>
          </a:xfrm>
          <a:prstGeom prst="line">
            <a:avLst/>
          </a:prstGeom>
          <a:ln w="9525">
            <a:solidFill>
              <a:srgbClr val="000000"/>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1" name="Text Box 46">
            <a:extLst>
              <a:ext uri="{FF2B5EF4-FFF2-40B4-BE49-F238E27FC236}">
                <a16:creationId xmlns:a16="http://schemas.microsoft.com/office/drawing/2014/main" id="{E29BD5B0-FFD1-9118-C7A0-BB8100422C2A}"/>
              </a:ext>
            </a:extLst>
          </p:cNvPr>
          <p:cNvSpPr/>
          <p:nvPr/>
        </p:nvSpPr>
        <p:spPr>
          <a:xfrm>
            <a:off x="5371803" y="2965737"/>
            <a:ext cx="1632781" cy="398655"/>
          </a:xfrm>
          <a:prstGeom prst="rect">
            <a:avLst/>
          </a:prstGeom>
          <a:solidFill>
            <a:schemeClr val="accent2">
              <a:lumMod val="60000"/>
              <a:lumOff val="40000"/>
            </a:schemeClr>
          </a:solidFill>
          <a:ln w="9525">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1199"/>
              </a:spcBef>
            </a:pPr>
            <a:r>
              <a:rPr lang="fr-CA" sz="20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2. Collecte</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2" name="Text Box 47">
            <a:extLst>
              <a:ext uri="{FF2B5EF4-FFF2-40B4-BE49-F238E27FC236}">
                <a16:creationId xmlns:a16="http://schemas.microsoft.com/office/drawing/2014/main" id="{4011D033-87E1-9E25-20ED-02CCF4755843}"/>
              </a:ext>
            </a:extLst>
          </p:cNvPr>
          <p:cNvSpPr/>
          <p:nvPr/>
        </p:nvSpPr>
        <p:spPr>
          <a:xfrm>
            <a:off x="3311728" y="5000628"/>
            <a:ext cx="2662259" cy="398655"/>
          </a:xfrm>
          <a:prstGeom prst="rect">
            <a:avLst/>
          </a:prstGeom>
          <a:solidFill>
            <a:schemeClr val="accent2">
              <a:lumMod val="60000"/>
              <a:lumOff val="40000"/>
            </a:schemeClr>
          </a:solidFill>
          <a:ln w="9525">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1199"/>
              </a:spcBef>
            </a:pPr>
            <a:r>
              <a:rPr lang="fr-CA" sz="20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3. Interprétation</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3" name="Text Box 17">
            <a:extLst>
              <a:ext uri="{FF2B5EF4-FFF2-40B4-BE49-F238E27FC236}">
                <a16:creationId xmlns:a16="http://schemas.microsoft.com/office/drawing/2014/main" id="{4FE550E8-5835-C2D7-9F76-5323D2D81175}"/>
              </a:ext>
            </a:extLst>
          </p:cNvPr>
          <p:cNvSpPr/>
          <p:nvPr/>
        </p:nvSpPr>
        <p:spPr>
          <a:xfrm>
            <a:off x="3548740" y="4303302"/>
            <a:ext cx="1420953" cy="460800"/>
          </a:xfrm>
          <a:prstGeom prst="rect">
            <a:avLst/>
          </a:prstGeom>
          <a:gradFill rotWithShape="0">
            <a:gsLst>
              <a:gs pos="0">
                <a:srgbClr val="A90A2F"/>
              </a:gs>
              <a:gs pos="100000">
                <a:srgbClr val="000000"/>
              </a:gs>
            </a:gsLst>
            <a:lin ang="5400000"/>
          </a:gradFill>
          <a:ln w="28575">
            <a:solidFill>
              <a:srgbClr val="FFFF66"/>
            </a:solidFill>
            <a:miter/>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Cartes conceptuelles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4" name="Rectangle 63">
            <a:extLst>
              <a:ext uri="{FF2B5EF4-FFF2-40B4-BE49-F238E27FC236}">
                <a16:creationId xmlns:a16="http://schemas.microsoft.com/office/drawing/2014/main" id="{DBA376A2-0CB4-B821-354B-AD62358604CE}"/>
              </a:ext>
            </a:extLst>
          </p:cNvPr>
          <p:cNvSpPr/>
          <p:nvPr/>
        </p:nvSpPr>
        <p:spPr>
          <a:xfrm>
            <a:off x="1712805" y="5000628"/>
            <a:ext cx="1398847" cy="41945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Source : d’après Munn, 2001.</a:t>
            </a:r>
          </a:p>
        </p:txBody>
      </p:sp>
      <p:sp>
        <p:nvSpPr>
          <p:cNvPr id="20" name="Text Box 4">
            <a:extLst>
              <a:ext uri="{FF2B5EF4-FFF2-40B4-BE49-F238E27FC236}">
                <a16:creationId xmlns:a16="http://schemas.microsoft.com/office/drawing/2014/main" id="{5FDB2010-855A-E6AF-9021-2920CF90C59F}"/>
              </a:ext>
            </a:extLst>
          </p:cNvPr>
          <p:cNvSpPr/>
          <p:nvPr/>
        </p:nvSpPr>
        <p:spPr>
          <a:xfrm>
            <a:off x="7190668" y="1581161"/>
            <a:ext cx="1806553" cy="275545"/>
          </a:xfrm>
          <a:prstGeom prst="rect">
            <a:avLst/>
          </a:prstGeom>
          <a:gradFill rotWithShape="0">
            <a:gsLst>
              <a:gs pos="0">
                <a:srgbClr val="A90A2F"/>
              </a:gs>
              <a:gs pos="100000">
                <a:srgbClr val="000000"/>
              </a:gs>
            </a:gsLst>
            <a:lin ang="5400000"/>
          </a:gradFill>
          <a:ln w="28575">
            <a:solidFill>
              <a:srgbClr val="000000"/>
            </a:solidFill>
            <a:miter/>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spcBef>
                <a:spcPts val="700"/>
              </a:spcBef>
            </a:pPr>
            <a:r>
              <a:rPr lang="fr-FR" sz="12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des compétences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781666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10695876"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L’évaluation intégrée à l’apprentissage - la démarche d’évaluation (2)</a:t>
            </a:r>
          </a:p>
        </p:txBody>
      </p:sp>
      <p:sp>
        <p:nvSpPr>
          <p:cNvPr id="9" name="Text Box 2">
            <a:extLst>
              <a:ext uri="{FF2B5EF4-FFF2-40B4-BE49-F238E27FC236}">
                <a16:creationId xmlns:a16="http://schemas.microsoft.com/office/drawing/2014/main" id="{FA7EB53A-5029-A877-AC51-A0E1EC52C498}"/>
              </a:ext>
            </a:extLst>
          </p:cNvPr>
          <p:cNvSpPr/>
          <p:nvPr/>
        </p:nvSpPr>
        <p:spPr>
          <a:xfrm>
            <a:off x="6683315" y="1454122"/>
            <a:ext cx="1619759" cy="260156"/>
          </a:xfrm>
          <a:prstGeom prst="rect">
            <a:avLst/>
          </a:prstGeom>
          <a:gradFill rotWithShape="0">
            <a:gsLst>
              <a:gs pos="0">
                <a:srgbClr val="A90A2F"/>
              </a:gs>
              <a:gs pos="100000">
                <a:srgbClr val="000000"/>
              </a:gs>
            </a:gsLst>
            <a:lin ang="5400000"/>
          </a:gradFill>
          <a:ln w="28575">
            <a:solidFill>
              <a:srgbClr val="FF9999"/>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critères d’évaluation</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0" name="Text Box 3">
            <a:extLst>
              <a:ext uri="{FF2B5EF4-FFF2-40B4-BE49-F238E27FC236}">
                <a16:creationId xmlns:a16="http://schemas.microsoft.com/office/drawing/2014/main" id="{CB200508-2CE8-97BB-AF40-3BD765D9F384}"/>
              </a:ext>
            </a:extLst>
          </p:cNvPr>
          <p:cNvSpPr/>
          <p:nvPr/>
        </p:nvSpPr>
        <p:spPr>
          <a:xfrm>
            <a:off x="6683315" y="2774199"/>
            <a:ext cx="1679866" cy="598710"/>
          </a:xfrm>
          <a:prstGeom prst="rect">
            <a:avLst/>
          </a:prstGeom>
          <a:gradFill rotWithShape="0">
            <a:gsLst>
              <a:gs pos="0">
                <a:srgbClr val="A90A2F"/>
              </a:gs>
              <a:gs pos="100000">
                <a:srgbClr val="000000"/>
              </a:gs>
            </a:gsLst>
            <a:lin ang="5400000"/>
          </a:gradFill>
          <a:ln w="28575">
            <a:solidFill>
              <a:srgbClr val="FF9999"/>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un jugement et de prendre des décisions</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1" name="Text Box 4">
            <a:extLst>
              <a:ext uri="{FF2B5EF4-FFF2-40B4-BE49-F238E27FC236}">
                <a16:creationId xmlns:a16="http://schemas.microsoft.com/office/drawing/2014/main" id="{DBAE7423-9A95-F418-B828-4D360D27680D}"/>
              </a:ext>
            </a:extLst>
          </p:cNvPr>
          <p:cNvSpPr/>
          <p:nvPr/>
        </p:nvSpPr>
        <p:spPr>
          <a:xfrm>
            <a:off x="4462773" y="2834306"/>
            <a:ext cx="1619759" cy="260156"/>
          </a:xfrm>
          <a:prstGeom prst="rect">
            <a:avLst/>
          </a:prstGeom>
          <a:gradFill rotWithShape="0">
            <a:gsLst>
              <a:gs pos="0">
                <a:srgbClr val="A90A2F"/>
              </a:gs>
              <a:gs pos="100000">
                <a:srgbClr val="000000"/>
              </a:gs>
            </a:gsLst>
            <a:lin ang="5400000"/>
          </a:gradFill>
          <a:ln w="28575">
            <a:solidFill>
              <a:srgbClr val="FFFF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communiqués</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Text Box 5">
            <a:extLst>
              <a:ext uri="{FF2B5EF4-FFF2-40B4-BE49-F238E27FC236}">
                <a16:creationId xmlns:a16="http://schemas.microsoft.com/office/drawing/2014/main" id="{FF3EF1B6-C5E0-6FB4-8084-160A2344D3AB}"/>
              </a:ext>
            </a:extLst>
          </p:cNvPr>
          <p:cNvSpPr/>
          <p:nvPr/>
        </p:nvSpPr>
        <p:spPr>
          <a:xfrm>
            <a:off x="4635438" y="3611236"/>
            <a:ext cx="1327165" cy="1804168"/>
          </a:xfrm>
          <a:prstGeom prst="rect">
            <a:avLst/>
          </a:prstGeom>
          <a:gradFill rotWithShape="0">
            <a:gsLst>
              <a:gs pos="0">
                <a:srgbClr val="A90A2F"/>
              </a:gs>
              <a:gs pos="100000">
                <a:srgbClr val="000000"/>
              </a:gs>
            </a:gsLst>
            <a:lin ang="5400000"/>
          </a:gradFill>
          <a:ln w="28575">
            <a:solidFill>
              <a:srgbClr val="FFFF00"/>
            </a:solidFill>
            <a:miter/>
          </a:ln>
        </p:spPr>
        <p:style>
          <a:lnRef idx="0">
            <a:scrgbClr r="0" g="0" b="0"/>
          </a:lnRef>
          <a:fillRef idx="0">
            <a:scrgbClr r="0" g="0" b="0"/>
          </a:fillRef>
          <a:effectRef idx="0">
            <a:scrgbClr r="0" g="0" b="0"/>
          </a:effectRef>
          <a:fontRef idx="minor"/>
        </p:style>
        <p:txBody>
          <a:bodyPr lIns="90000" tIns="45000" rIns="90000" bIns="45000" anchor="ctr">
            <a:spAutoFit/>
          </a:bodyPr>
          <a:lstStyle/>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 Rétroactions orales/écrites</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Annotations/commentaires</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Relevé de notes</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Bilan des apprentissages</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ctr" defTabSz="914400">
              <a:lnSpc>
                <a:spcPct val="100000"/>
              </a:lnSpc>
              <a:spcBef>
                <a:spcPts val="700"/>
              </a:spcBef>
            </a:pP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3" name="Text Box 6">
            <a:extLst>
              <a:ext uri="{FF2B5EF4-FFF2-40B4-BE49-F238E27FC236}">
                <a16:creationId xmlns:a16="http://schemas.microsoft.com/office/drawing/2014/main" id="{E822503D-4E15-BE08-A289-8E62CBDC6920}"/>
              </a:ext>
            </a:extLst>
          </p:cNvPr>
          <p:cNvSpPr/>
          <p:nvPr/>
        </p:nvSpPr>
        <p:spPr>
          <a:xfrm>
            <a:off x="6683315" y="3674380"/>
            <a:ext cx="839508" cy="598710"/>
          </a:xfrm>
          <a:prstGeom prst="rect">
            <a:avLst/>
          </a:prstGeom>
          <a:gradFill rotWithShape="0">
            <a:gsLst>
              <a:gs pos="0">
                <a:srgbClr val="A90A2F"/>
              </a:gs>
              <a:gs pos="100000">
                <a:srgbClr val="000000"/>
              </a:gs>
            </a:gsLst>
            <a:lin ang="5400000"/>
          </a:gradFill>
          <a:ln w="28575">
            <a:solidFill>
              <a:srgbClr val="FFFF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en cours d’apprentissage</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Text Box 7">
            <a:extLst>
              <a:ext uri="{FF2B5EF4-FFF2-40B4-BE49-F238E27FC236}">
                <a16:creationId xmlns:a16="http://schemas.microsoft.com/office/drawing/2014/main" id="{0B6E2E0D-32BD-1941-D4CC-57636F94AC46}"/>
              </a:ext>
            </a:extLst>
          </p:cNvPr>
          <p:cNvSpPr/>
          <p:nvPr/>
        </p:nvSpPr>
        <p:spPr>
          <a:xfrm>
            <a:off x="6623209" y="4574561"/>
            <a:ext cx="779685" cy="767987"/>
          </a:xfrm>
          <a:prstGeom prst="rect">
            <a:avLst/>
          </a:prstGeom>
          <a:gradFill rotWithShape="0">
            <a:gsLst>
              <a:gs pos="0">
                <a:srgbClr val="A90A2F"/>
              </a:gs>
              <a:gs pos="100000">
                <a:srgbClr val="000000"/>
              </a:gs>
            </a:gsLst>
            <a:lin ang="5400000"/>
          </a:gradFill>
          <a:ln w="28575">
            <a:solidFill>
              <a:srgbClr val="FFFF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à la fin de l’apprentissage</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5" name="Text Box 8">
            <a:extLst>
              <a:ext uri="{FF2B5EF4-FFF2-40B4-BE49-F238E27FC236}">
                <a16:creationId xmlns:a16="http://schemas.microsoft.com/office/drawing/2014/main" id="{CA665500-E3D5-B0F0-E0EF-94E73156936E}"/>
              </a:ext>
            </a:extLst>
          </p:cNvPr>
          <p:cNvSpPr/>
          <p:nvPr/>
        </p:nvSpPr>
        <p:spPr>
          <a:xfrm>
            <a:off x="7823356" y="3674380"/>
            <a:ext cx="1079651" cy="429433"/>
          </a:xfrm>
          <a:prstGeom prst="rect">
            <a:avLst/>
          </a:prstGeom>
          <a:gradFill rotWithShape="0">
            <a:gsLst>
              <a:gs pos="0">
                <a:srgbClr val="A90A2F"/>
              </a:gs>
              <a:gs pos="100000">
                <a:srgbClr val="000000"/>
              </a:gs>
            </a:gsLst>
            <a:lin ang="5400000"/>
          </a:gradFill>
          <a:ln w="28575">
            <a:solidFill>
              <a:srgbClr val="FFFF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Pour aider, améliorer</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6" name="Text Box 9">
            <a:extLst>
              <a:ext uri="{FF2B5EF4-FFF2-40B4-BE49-F238E27FC236}">
                <a16:creationId xmlns:a16="http://schemas.microsoft.com/office/drawing/2014/main" id="{BA1C2722-DE81-E405-9DAE-CDA8D9BAC143}"/>
              </a:ext>
            </a:extLst>
          </p:cNvPr>
          <p:cNvSpPr/>
          <p:nvPr/>
        </p:nvSpPr>
        <p:spPr>
          <a:xfrm>
            <a:off x="7703426" y="4574561"/>
            <a:ext cx="1259687" cy="598710"/>
          </a:xfrm>
          <a:prstGeom prst="rect">
            <a:avLst/>
          </a:prstGeom>
          <a:gradFill rotWithShape="0">
            <a:gsLst>
              <a:gs pos="0">
                <a:srgbClr val="A90A2F"/>
              </a:gs>
              <a:gs pos="100000">
                <a:srgbClr val="000000"/>
              </a:gs>
            </a:gsLst>
            <a:lin ang="5400000"/>
          </a:gradFill>
          <a:ln w="28575">
            <a:solidFill>
              <a:srgbClr val="FFFF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Pour situer le degré de maîtrise</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7" name="Text Box 10">
            <a:extLst>
              <a:ext uri="{FF2B5EF4-FFF2-40B4-BE49-F238E27FC236}">
                <a16:creationId xmlns:a16="http://schemas.microsoft.com/office/drawing/2014/main" id="{FEBE30B4-D975-41C4-D77A-217DC6764E46}"/>
              </a:ext>
            </a:extLst>
          </p:cNvPr>
          <p:cNvSpPr/>
          <p:nvPr/>
        </p:nvSpPr>
        <p:spPr>
          <a:xfrm>
            <a:off x="2782340" y="3801115"/>
            <a:ext cx="1319793" cy="260156"/>
          </a:xfrm>
          <a:prstGeom prst="rect">
            <a:avLst/>
          </a:prstGeom>
          <a:gradFill rotWithShape="0">
            <a:gsLst>
              <a:gs pos="0">
                <a:srgbClr val="A90A2F"/>
              </a:gs>
              <a:gs pos="100000">
                <a:srgbClr val="000000"/>
              </a:gs>
            </a:gsLst>
            <a:lin ang="5400000"/>
          </a:gradFill>
          <a:ln w="28575">
            <a:solidFill>
              <a:srgbClr val="FFFF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l’apprenant</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8" name="Text Box 11">
            <a:extLst>
              <a:ext uri="{FF2B5EF4-FFF2-40B4-BE49-F238E27FC236}">
                <a16:creationId xmlns:a16="http://schemas.microsoft.com/office/drawing/2014/main" id="{9F223AE7-B93E-449B-3987-53C8DF06B192}"/>
              </a:ext>
            </a:extLst>
          </p:cNvPr>
          <p:cNvSpPr/>
          <p:nvPr/>
        </p:nvSpPr>
        <p:spPr>
          <a:xfrm>
            <a:off x="2842447" y="4274596"/>
            <a:ext cx="1259687" cy="260156"/>
          </a:xfrm>
          <a:prstGeom prst="rect">
            <a:avLst/>
          </a:prstGeom>
          <a:gradFill rotWithShape="0">
            <a:gsLst>
              <a:gs pos="0">
                <a:srgbClr val="A90A2F"/>
              </a:gs>
              <a:gs pos="100000">
                <a:srgbClr val="000000"/>
              </a:gs>
            </a:gsLst>
            <a:lin ang="5400000"/>
          </a:gradFill>
          <a:ln w="28575">
            <a:solidFill>
              <a:srgbClr val="FFFF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ses parents</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9" name="Text Box 12">
            <a:extLst>
              <a:ext uri="{FF2B5EF4-FFF2-40B4-BE49-F238E27FC236}">
                <a16:creationId xmlns:a16="http://schemas.microsoft.com/office/drawing/2014/main" id="{6A95CFDE-B038-859A-6AF0-8D155C2DCD7E}"/>
              </a:ext>
            </a:extLst>
          </p:cNvPr>
          <p:cNvSpPr/>
          <p:nvPr/>
        </p:nvSpPr>
        <p:spPr>
          <a:xfrm>
            <a:off x="2602304" y="4634668"/>
            <a:ext cx="1499830" cy="598710"/>
          </a:xfrm>
          <a:prstGeom prst="rect">
            <a:avLst/>
          </a:prstGeom>
          <a:gradFill rotWithShape="0">
            <a:gsLst>
              <a:gs pos="0">
                <a:srgbClr val="A90A2F"/>
              </a:gs>
              <a:gs pos="100000">
                <a:srgbClr val="000000"/>
              </a:gs>
            </a:gsLst>
            <a:lin ang="5400000"/>
          </a:gradFill>
          <a:ln w="28575">
            <a:solidFill>
              <a:srgbClr val="FFFF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lt2"/>
                </a:solidFill>
                <a:latin typeface="Noto Sans" panose="020B0502040504020204" pitchFamily="34" charset="0"/>
                <a:ea typeface="Noto Sans" panose="020B0502040504020204" pitchFamily="34" charset="0"/>
                <a:cs typeface="Noto Sans" panose="020B0502040504020204" pitchFamily="34" charset="0"/>
              </a:rPr>
              <a:t>d’autres intervenants ou employeurs</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5" name="Text Box 13">
            <a:extLst>
              <a:ext uri="{FF2B5EF4-FFF2-40B4-BE49-F238E27FC236}">
                <a16:creationId xmlns:a16="http://schemas.microsoft.com/office/drawing/2014/main" id="{B2DAAF14-570C-88F8-FC5B-82285E49E61D}"/>
              </a:ext>
            </a:extLst>
          </p:cNvPr>
          <p:cNvSpPr/>
          <p:nvPr/>
        </p:nvSpPr>
        <p:spPr>
          <a:xfrm>
            <a:off x="6683315" y="1934124"/>
            <a:ext cx="1739689" cy="429433"/>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accent1"/>
                </a:solidFill>
                <a:latin typeface="Noto Sans" panose="020B0502040504020204" pitchFamily="34" charset="0"/>
                <a:ea typeface="Noto Sans" panose="020B0502040504020204" pitchFamily="34" charset="0"/>
                <a:cs typeface="Noto Sans" panose="020B0502040504020204" pitchFamily="34" charset="0"/>
              </a:rPr>
              <a:t>qui permettent de poser </a:t>
            </a:r>
            <a:r>
              <a:rPr lang="fr-FR" sz="1100" b="0" strike="noStrike" spc="-1">
                <a:solidFill>
                  <a:schemeClr val="accent1"/>
                </a:solidFill>
                <a:latin typeface="Noto Sans" panose="020B0502040504020204" pitchFamily="34" charset="0"/>
                <a:ea typeface="Noto Sans" panose="020B0502040504020204" pitchFamily="34" charset="0"/>
                <a:cs typeface="Noto Sans" panose="020B0502040504020204" pitchFamily="34" charset="0"/>
              </a:rPr>
              <a:t> </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6" name="Text Box 14">
            <a:extLst>
              <a:ext uri="{FF2B5EF4-FFF2-40B4-BE49-F238E27FC236}">
                <a16:creationId xmlns:a16="http://schemas.microsoft.com/office/drawing/2014/main" id="{4F2AE4AF-C6A1-CC4B-1C65-0D6578FC44F2}"/>
              </a:ext>
            </a:extLst>
          </p:cNvPr>
          <p:cNvSpPr/>
          <p:nvPr/>
        </p:nvSpPr>
        <p:spPr>
          <a:xfrm>
            <a:off x="4942776" y="3314308"/>
            <a:ext cx="719578" cy="260156"/>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par</a:t>
            </a:r>
            <a:r>
              <a:rPr lang="fr-FR"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7" name="Text Box 15">
            <a:extLst>
              <a:ext uri="{FF2B5EF4-FFF2-40B4-BE49-F238E27FC236}">
                <a16:creationId xmlns:a16="http://schemas.microsoft.com/office/drawing/2014/main" id="{DA07A6D9-B2FF-D3D5-79BC-0EEB971553AA}"/>
              </a:ext>
            </a:extLst>
          </p:cNvPr>
          <p:cNvSpPr/>
          <p:nvPr/>
        </p:nvSpPr>
        <p:spPr>
          <a:xfrm>
            <a:off x="4222630" y="4274596"/>
            <a:ext cx="359506" cy="260156"/>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700"/>
              </a:spcBef>
            </a:pPr>
            <a:r>
              <a:rPr lang="fr-FR" sz="11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à</a:t>
            </a:r>
            <a:r>
              <a:rPr lang="fr-FR"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8" name="Line 16">
            <a:extLst>
              <a:ext uri="{FF2B5EF4-FFF2-40B4-BE49-F238E27FC236}">
                <a16:creationId xmlns:a16="http://schemas.microsoft.com/office/drawing/2014/main" id="{7FC49C36-6576-2331-0FFC-9BC1ED5E8E06}"/>
              </a:ext>
            </a:extLst>
          </p:cNvPr>
          <p:cNvSpPr/>
          <p:nvPr/>
        </p:nvSpPr>
        <p:spPr>
          <a:xfrm>
            <a:off x="7343354" y="1033943"/>
            <a:ext cx="284" cy="360073"/>
          </a:xfrm>
          <a:prstGeom prst="line">
            <a:avLst/>
          </a:prstGeom>
          <a:ln w="28575">
            <a:solidFill>
              <a:srgbClr val="000408"/>
            </a:solidFill>
            <a:prstDash val="sysDot"/>
            <a:roun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9" name="Line 17">
            <a:extLst>
              <a:ext uri="{FF2B5EF4-FFF2-40B4-BE49-F238E27FC236}">
                <a16:creationId xmlns:a16="http://schemas.microsoft.com/office/drawing/2014/main" id="{228FF7AA-A2F6-3FA6-76C8-7676561DB040}"/>
              </a:ext>
            </a:extLst>
          </p:cNvPr>
          <p:cNvSpPr/>
          <p:nvPr/>
        </p:nvSpPr>
        <p:spPr>
          <a:xfrm>
            <a:off x="7343354" y="1754088"/>
            <a:ext cx="284" cy="180036"/>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0" name="Line 18">
            <a:extLst>
              <a:ext uri="{FF2B5EF4-FFF2-40B4-BE49-F238E27FC236}">
                <a16:creationId xmlns:a16="http://schemas.microsoft.com/office/drawing/2014/main" id="{CE06303A-2913-AD76-C030-99C99710B6F8}"/>
              </a:ext>
            </a:extLst>
          </p:cNvPr>
          <p:cNvSpPr/>
          <p:nvPr/>
        </p:nvSpPr>
        <p:spPr>
          <a:xfrm>
            <a:off x="7463283" y="2294197"/>
            <a:ext cx="284" cy="419896"/>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1" name="Line 19">
            <a:extLst>
              <a:ext uri="{FF2B5EF4-FFF2-40B4-BE49-F238E27FC236}">
                <a16:creationId xmlns:a16="http://schemas.microsoft.com/office/drawing/2014/main" id="{F6751DB8-2D11-6DDF-2278-BE12F90773A9}"/>
              </a:ext>
            </a:extLst>
          </p:cNvPr>
          <p:cNvSpPr/>
          <p:nvPr/>
        </p:nvSpPr>
        <p:spPr>
          <a:xfrm flipH="1">
            <a:off x="6203029" y="2954235"/>
            <a:ext cx="420179" cy="284"/>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2" name="Line 20">
            <a:extLst>
              <a:ext uri="{FF2B5EF4-FFF2-40B4-BE49-F238E27FC236}">
                <a16:creationId xmlns:a16="http://schemas.microsoft.com/office/drawing/2014/main" id="{63FA2D8B-A323-34AC-3061-5C1AC53D5686}"/>
              </a:ext>
            </a:extLst>
          </p:cNvPr>
          <p:cNvSpPr/>
          <p:nvPr/>
        </p:nvSpPr>
        <p:spPr>
          <a:xfrm>
            <a:off x="5302848" y="3554451"/>
            <a:ext cx="284" cy="239859"/>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3" name="Line 21">
            <a:extLst>
              <a:ext uri="{FF2B5EF4-FFF2-40B4-BE49-F238E27FC236}">
                <a16:creationId xmlns:a16="http://schemas.microsoft.com/office/drawing/2014/main" id="{D912327D-DB3A-998C-9C66-BAD6B362162E}"/>
              </a:ext>
            </a:extLst>
          </p:cNvPr>
          <p:cNvSpPr/>
          <p:nvPr/>
        </p:nvSpPr>
        <p:spPr>
          <a:xfrm>
            <a:off x="5302848" y="3134271"/>
            <a:ext cx="284" cy="180036"/>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4" name="Line 22">
            <a:extLst>
              <a:ext uri="{FF2B5EF4-FFF2-40B4-BE49-F238E27FC236}">
                <a16:creationId xmlns:a16="http://schemas.microsoft.com/office/drawing/2014/main" id="{9BAE9C10-EB0D-FC5F-F02B-E8B10378897F}"/>
              </a:ext>
            </a:extLst>
          </p:cNvPr>
          <p:cNvSpPr/>
          <p:nvPr/>
        </p:nvSpPr>
        <p:spPr>
          <a:xfrm>
            <a:off x="5962887" y="4394525"/>
            <a:ext cx="360073" cy="284"/>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5" name="Line 23">
            <a:extLst>
              <a:ext uri="{FF2B5EF4-FFF2-40B4-BE49-F238E27FC236}">
                <a16:creationId xmlns:a16="http://schemas.microsoft.com/office/drawing/2014/main" id="{B5746F39-A37C-33E0-EF18-BCFB84110FF1}"/>
              </a:ext>
            </a:extLst>
          </p:cNvPr>
          <p:cNvSpPr/>
          <p:nvPr/>
        </p:nvSpPr>
        <p:spPr>
          <a:xfrm>
            <a:off x="6322959" y="3914523"/>
            <a:ext cx="284" cy="1020111"/>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6" name="Line 24">
            <a:extLst>
              <a:ext uri="{FF2B5EF4-FFF2-40B4-BE49-F238E27FC236}">
                <a16:creationId xmlns:a16="http://schemas.microsoft.com/office/drawing/2014/main" id="{7BB88FC7-AA21-CF66-A758-793A9BA1DD80}"/>
              </a:ext>
            </a:extLst>
          </p:cNvPr>
          <p:cNvSpPr/>
          <p:nvPr/>
        </p:nvSpPr>
        <p:spPr>
          <a:xfrm>
            <a:off x="6322959" y="3914523"/>
            <a:ext cx="360073" cy="284"/>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7" name="Line 25">
            <a:extLst>
              <a:ext uri="{FF2B5EF4-FFF2-40B4-BE49-F238E27FC236}">
                <a16:creationId xmlns:a16="http://schemas.microsoft.com/office/drawing/2014/main" id="{747F9481-5922-0EC7-F2C0-E834BB3AEC98}"/>
              </a:ext>
            </a:extLst>
          </p:cNvPr>
          <p:cNvSpPr/>
          <p:nvPr/>
        </p:nvSpPr>
        <p:spPr>
          <a:xfrm>
            <a:off x="6322959" y="4934634"/>
            <a:ext cx="360073" cy="284"/>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8" name="Line 26">
            <a:extLst>
              <a:ext uri="{FF2B5EF4-FFF2-40B4-BE49-F238E27FC236}">
                <a16:creationId xmlns:a16="http://schemas.microsoft.com/office/drawing/2014/main" id="{3E38165C-5337-986C-AA7F-073886304A05}"/>
              </a:ext>
            </a:extLst>
          </p:cNvPr>
          <p:cNvSpPr/>
          <p:nvPr/>
        </p:nvSpPr>
        <p:spPr>
          <a:xfrm>
            <a:off x="4282737" y="3914523"/>
            <a:ext cx="284" cy="960004"/>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9" name="Line 27">
            <a:extLst>
              <a:ext uri="{FF2B5EF4-FFF2-40B4-BE49-F238E27FC236}">
                <a16:creationId xmlns:a16="http://schemas.microsoft.com/office/drawing/2014/main" id="{ACE5D550-187A-427B-5F14-0320C9A2203A}"/>
              </a:ext>
            </a:extLst>
          </p:cNvPr>
          <p:cNvSpPr/>
          <p:nvPr/>
        </p:nvSpPr>
        <p:spPr>
          <a:xfrm>
            <a:off x="4462773" y="4394525"/>
            <a:ext cx="119930" cy="284"/>
          </a:xfrm>
          <a:prstGeom prst="line">
            <a:avLst/>
          </a:prstGeom>
          <a:ln w="28575">
            <a:solidFill>
              <a:srgbClr val="A90A2F"/>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0" name="Line 28">
            <a:extLst>
              <a:ext uri="{FF2B5EF4-FFF2-40B4-BE49-F238E27FC236}">
                <a16:creationId xmlns:a16="http://schemas.microsoft.com/office/drawing/2014/main" id="{F9776779-4977-3D00-AA9D-1B10BA164788}"/>
              </a:ext>
            </a:extLst>
          </p:cNvPr>
          <p:cNvSpPr/>
          <p:nvPr/>
        </p:nvSpPr>
        <p:spPr>
          <a:xfrm flipH="1">
            <a:off x="4102701" y="3914523"/>
            <a:ext cx="180036" cy="284"/>
          </a:xfrm>
          <a:prstGeom prst="line">
            <a:avLst/>
          </a:prstGeom>
          <a:ln w="952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1" name="Line 29">
            <a:extLst>
              <a:ext uri="{FF2B5EF4-FFF2-40B4-BE49-F238E27FC236}">
                <a16:creationId xmlns:a16="http://schemas.microsoft.com/office/drawing/2014/main" id="{308D7454-2557-C29D-FC11-BDE18AC56D9F}"/>
              </a:ext>
            </a:extLst>
          </p:cNvPr>
          <p:cNvSpPr/>
          <p:nvPr/>
        </p:nvSpPr>
        <p:spPr>
          <a:xfrm flipH="1">
            <a:off x="4102701" y="4394525"/>
            <a:ext cx="180036" cy="284"/>
          </a:xfrm>
          <a:prstGeom prst="line">
            <a:avLst/>
          </a:prstGeom>
          <a:ln w="952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2" name="Line 30">
            <a:extLst>
              <a:ext uri="{FF2B5EF4-FFF2-40B4-BE49-F238E27FC236}">
                <a16:creationId xmlns:a16="http://schemas.microsoft.com/office/drawing/2014/main" id="{0697FF73-7964-BE11-BBB5-914721D5CD6A}"/>
              </a:ext>
            </a:extLst>
          </p:cNvPr>
          <p:cNvSpPr/>
          <p:nvPr/>
        </p:nvSpPr>
        <p:spPr>
          <a:xfrm flipH="1">
            <a:off x="4102701" y="4874527"/>
            <a:ext cx="180036" cy="284"/>
          </a:xfrm>
          <a:prstGeom prst="line">
            <a:avLst/>
          </a:prstGeom>
          <a:ln w="952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3" name="Line 31">
            <a:extLst>
              <a:ext uri="{FF2B5EF4-FFF2-40B4-BE49-F238E27FC236}">
                <a16:creationId xmlns:a16="http://schemas.microsoft.com/office/drawing/2014/main" id="{DED819A4-23A7-1D4C-19CA-ED98E3BA8B65}"/>
              </a:ext>
            </a:extLst>
          </p:cNvPr>
          <p:cNvSpPr/>
          <p:nvPr/>
        </p:nvSpPr>
        <p:spPr>
          <a:xfrm>
            <a:off x="8903574" y="3854416"/>
            <a:ext cx="240143" cy="284"/>
          </a:xfrm>
          <a:prstGeom prst="line">
            <a:avLst/>
          </a:prstGeom>
          <a:ln w="28575">
            <a:solidFill>
              <a:srgbClr val="000408"/>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4" name="Line 32">
            <a:extLst>
              <a:ext uri="{FF2B5EF4-FFF2-40B4-BE49-F238E27FC236}">
                <a16:creationId xmlns:a16="http://schemas.microsoft.com/office/drawing/2014/main" id="{CB5E9D1C-ED2A-2643-4191-FCB6A44E63E9}"/>
              </a:ext>
            </a:extLst>
          </p:cNvPr>
          <p:cNvSpPr/>
          <p:nvPr/>
        </p:nvSpPr>
        <p:spPr>
          <a:xfrm>
            <a:off x="8963680" y="4874527"/>
            <a:ext cx="180036" cy="284"/>
          </a:xfrm>
          <a:prstGeom prst="line">
            <a:avLst/>
          </a:prstGeom>
          <a:ln w="28575">
            <a:solidFill>
              <a:srgbClr val="000408"/>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5" name="Line 33">
            <a:extLst>
              <a:ext uri="{FF2B5EF4-FFF2-40B4-BE49-F238E27FC236}">
                <a16:creationId xmlns:a16="http://schemas.microsoft.com/office/drawing/2014/main" id="{6C055BFB-9301-C5AF-7715-7953A018D373}"/>
              </a:ext>
            </a:extLst>
          </p:cNvPr>
          <p:cNvSpPr/>
          <p:nvPr/>
        </p:nvSpPr>
        <p:spPr>
          <a:xfrm>
            <a:off x="7538700" y="3914523"/>
            <a:ext cx="299966" cy="284"/>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6" name="Line 34">
            <a:extLst>
              <a:ext uri="{FF2B5EF4-FFF2-40B4-BE49-F238E27FC236}">
                <a16:creationId xmlns:a16="http://schemas.microsoft.com/office/drawing/2014/main" id="{15437BBA-5053-140F-6FAA-15B49FD13274}"/>
              </a:ext>
            </a:extLst>
          </p:cNvPr>
          <p:cNvSpPr/>
          <p:nvPr/>
        </p:nvSpPr>
        <p:spPr>
          <a:xfrm>
            <a:off x="7463283" y="4934634"/>
            <a:ext cx="240143" cy="284"/>
          </a:xfrm>
          <a:prstGeom prst="line">
            <a:avLst/>
          </a:prstGeom>
          <a:ln w="28575">
            <a:solidFill>
              <a:srgbClr val="A90A2F"/>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7" name="Line 35">
            <a:extLst>
              <a:ext uri="{FF2B5EF4-FFF2-40B4-BE49-F238E27FC236}">
                <a16:creationId xmlns:a16="http://schemas.microsoft.com/office/drawing/2014/main" id="{7EFBDE85-72E1-B3D2-91BF-EEF33D349C03}"/>
              </a:ext>
            </a:extLst>
          </p:cNvPr>
          <p:cNvSpPr/>
          <p:nvPr/>
        </p:nvSpPr>
        <p:spPr>
          <a:xfrm flipV="1">
            <a:off x="9143716" y="1033943"/>
            <a:ext cx="284" cy="3840584"/>
          </a:xfrm>
          <a:prstGeom prst="line">
            <a:avLst/>
          </a:prstGeom>
          <a:ln w="28575">
            <a:solidFill>
              <a:srgbClr val="00040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CA"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8" name="Text Box 36">
            <a:extLst>
              <a:ext uri="{FF2B5EF4-FFF2-40B4-BE49-F238E27FC236}">
                <a16:creationId xmlns:a16="http://schemas.microsoft.com/office/drawing/2014/main" id="{869C0097-1ACE-83CD-8340-52CF5A47874D}"/>
              </a:ext>
            </a:extLst>
          </p:cNvPr>
          <p:cNvSpPr/>
          <p:nvPr/>
        </p:nvSpPr>
        <p:spPr>
          <a:xfrm>
            <a:off x="3621281" y="1920232"/>
            <a:ext cx="2721241" cy="644877"/>
          </a:xfrm>
          <a:prstGeom prst="rect">
            <a:avLst/>
          </a:prstGeom>
          <a:solidFill>
            <a:schemeClr val="accent2">
              <a:lumMod val="60000"/>
              <a:lumOff val="40000"/>
            </a:schemeClr>
          </a:solid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1199"/>
              </a:spcBef>
            </a:pPr>
            <a:r>
              <a:rPr lang="fr-CA"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4. Jugement et décision</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9" name="Text Box 37">
            <a:extLst>
              <a:ext uri="{FF2B5EF4-FFF2-40B4-BE49-F238E27FC236}">
                <a16:creationId xmlns:a16="http://schemas.microsoft.com/office/drawing/2014/main" id="{B5324C12-D1D5-CD4D-C146-81AACDD93227}"/>
              </a:ext>
            </a:extLst>
          </p:cNvPr>
          <p:cNvSpPr/>
          <p:nvPr/>
        </p:nvSpPr>
        <p:spPr>
          <a:xfrm>
            <a:off x="3982771" y="5601477"/>
            <a:ext cx="2891354" cy="398655"/>
          </a:xfrm>
          <a:prstGeom prst="rect">
            <a:avLst/>
          </a:prstGeom>
          <a:solidFill>
            <a:schemeClr val="accent2">
              <a:lumMod val="60000"/>
              <a:lumOff val="40000"/>
            </a:schemeClr>
          </a:solid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Bef>
                <a:spcPts val="1400"/>
              </a:spcBef>
            </a:pPr>
            <a:r>
              <a:rPr lang="fr-CA" sz="20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5. Communication</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1" name="Rectangle 90">
            <a:extLst>
              <a:ext uri="{FF2B5EF4-FFF2-40B4-BE49-F238E27FC236}">
                <a16:creationId xmlns:a16="http://schemas.microsoft.com/office/drawing/2014/main" id="{A7C66594-1687-40B9-E606-12401ECC2778}"/>
              </a:ext>
            </a:extLst>
          </p:cNvPr>
          <p:cNvSpPr/>
          <p:nvPr/>
        </p:nvSpPr>
        <p:spPr>
          <a:xfrm>
            <a:off x="1083385" y="5000628"/>
            <a:ext cx="1398847" cy="41945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Source : d’après Munn, 2001.</a:t>
            </a:r>
          </a:p>
        </p:txBody>
      </p:sp>
    </p:spTree>
    <p:extLst>
      <p:ext uri="{BB962C8B-B14F-4D97-AF65-F5344CB8AC3E}">
        <p14:creationId xmlns:p14="http://schemas.microsoft.com/office/powerpoint/2010/main" val="1593545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2" y="330818"/>
            <a:ext cx="10803027" cy="959237"/>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L’évaluation intégrée à l’apprentissage - la démarche d’évaluation (3)</a:t>
            </a:r>
          </a:p>
          <a:p>
            <a:pPr>
              <a:spcAft>
                <a:spcPts val="1000"/>
              </a:spcAft>
            </a:pPr>
            <a:endPar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Rectangle 8">
            <a:extLst>
              <a:ext uri="{FF2B5EF4-FFF2-40B4-BE49-F238E27FC236}">
                <a16:creationId xmlns:a16="http://schemas.microsoft.com/office/drawing/2014/main" id="{C236043D-9378-5DA3-56F3-7B0541B11AAE}"/>
              </a:ext>
            </a:extLst>
          </p:cNvPr>
          <p:cNvSpPr/>
          <p:nvPr/>
        </p:nvSpPr>
        <p:spPr>
          <a:xfrm>
            <a:off x="2299098" y="1061543"/>
            <a:ext cx="6244560" cy="558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10" name="Diagramme 3">
            <a:extLst>
              <a:ext uri="{FF2B5EF4-FFF2-40B4-BE49-F238E27FC236}">
                <a16:creationId xmlns:a16="http://schemas.microsoft.com/office/drawing/2014/main" id="{0441630C-5EC6-4A03-8FB1-4B9072F8FF67}"/>
              </a:ext>
            </a:extLst>
          </p:cNvPr>
          <p:cNvGrpSpPr/>
          <p:nvPr/>
        </p:nvGrpSpPr>
        <p:grpSpPr>
          <a:xfrm>
            <a:off x="2775665" y="1225607"/>
            <a:ext cx="6993320" cy="4765381"/>
            <a:chOff x="1203120" y="56160"/>
            <a:chExt cx="9224280" cy="6285600"/>
          </a:xfrm>
        </p:grpSpPr>
        <p:sp>
          <p:nvSpPr>
            <p:cNvPr id="11" name="Rectangle 10">
              <a:extLst>
                <a:ext uri="{FF2B5EF4-FFF2-40B4-BE49-F238E27FC236}">
                  <a16:creationId xmlns:a16="http://schemas.microsoft.com/office/drawing/2014/main" id="{3B1C9FA9-DC9B-CAB5-CFB5-C68CDA909D49}"/>
                </a:ext>
              </a:extLst>
            </p:cNvPr>
            <p:cNvSpPr/>
            <p:nvPr/>
          </p:nvSpPr>
          <p:spPr>
            <a:xfrm>
              <a:off x="1203120" y="94680"/>
              <a:ext cx="9224280" cy="6247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Flèche en arc 11">
              <a:extLst>
                <a:ext uri="{FF2B5EF4-FFF2-40B4-BE49-F238E27FC236}">
                  <a16:creationId xmlns:a16="http://schemas.microsoft.com/office/drawing/2014/main" id="{1585E40B-3A21-AFF0-4EA3-3894D479C8BC}"/>
                </a:ext>
              </a:extLst>
            </p:cNvPr>
            <p:cNvSpPr/>
            <p:nvPr/>
          </p:nvSpPr>
          <p:spPr>
            <a:xfrm>
              <a:off x="2704320" y="56160"/>
              <a:ext cx="6191640" cy="6191640"/>
            </a:xfrm>
            <a:prstGeom prst="circularArrow">
              <a:avLst>
                <a:gd name="adj1" fmla="val 5544"/>
                <a:gd name="adj2" fmla="val 330680"/>
                <a:gd name="adj3" fmla="val 13749730"/>
                <a:gd name="adj4" fmla="val 17401927"/>
                <a:gd name="adj5" fmla="val 5757"/>
              </a:avLst>
            </a:prstGeom>
            <a:solidFill>
              <a:schemeClr val="accent3">
                <a:lumMod val="20000"/>
                <a:lumOff val="80000"/>
              </a:schemeClr>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3" name="Rectangle : coins arrondis 12">
              <a:extLst>
                <a:ext uri="{FF2B5EF4-FFF2-40B4-BE49-F238E27FC236}">
                  <a16:creationId xmlns:a16="http://schemas.microsoft.com/office/drawing/2014/main" id="{687FB32C-3C52-03AF-BFCD-AC23DAA66F24}"/>
                </a:ext>
              </a:extLst>
            </p:cNvPr>
            <p:cNvSpPr/>
            <p:nvPr/>
          </p:nvSpPr>
          <p:spPr>
            <a:xfrm>
              <a:off x="4334400" y="96840"/>
              <a:ext cx="2931480" cy="1465560"/>
            </a:xfrm>
            <a:prstGeom prst="roundRect">
              <a:avLst>
                <a:gd name="adj" fmla="val 16667"/>
              </a:avLst>
            </a:prstGeom>
            <a:solidFill>
              <a:srgbClr val="0070C0"/>
            </a:solidFill>
            <a:ln>
              <a:solidFill>
                <a:srgbClr val="FFFFFF"/>
              </a:solidFill>
            </a:ln>
          </p:spPr>
          <p:style>
            <a:lnRef idx="2">
              <a:scrgbClr r="0" g="0" b="0"/>
            </a:lnRef>
            <a:fillRef idx="0">
              <a:scrgbClr r="0" g="0" b="0"/>
            </a:fillRef>
            <a:effectRef idx="0">
              <a:scrgbClr r="0" g="0" b="0"/>
            </a:effectRef>
            <a:fontRef idx="minor"/>
          </p:style>
          <p:txBody>
            <a:bodyPr lIns="110520" tIns="110520" rIns="110520" bIns="110520" numCol="1" spcCol="1440" anchor="ctr">
              <a:noAutofit/>
            </a:bodyPr>
            <a:lstStyle/>
            <a:p>
              <a:pPr algn="ctr" defTabSz="1289160">
                <a:lnSpc>
                  <a:spcPct val="90000"/>
                </a:lnSpc>
                <a:spcAft>
                  <a:spcPts val="1015"/>
                </a:spcAft>
                <a:tabLst>
                  <a:tab pos="0" algn="l"/>
                </a:tabLst>
              </a:pPr>
              <a:r>
                <a:rPr lang="fr-CA" sz="20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1. </a:t>
              </a:r>
              <a:br>
                <a:rPr lang="fr-CA" sz="20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br>
              <a:r>
                <a:rPr lang="fr-CA" sz="20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Planification</a:t>
              </a:r>
              <a:endParaRPr lang="fr-FR" sz="20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Rectangle : coins arrondis 13">
              <a:extLst>
                <a:ext uri="{FF2B5EF4-FFF2-40B4-BE49-F238E27FC236}">
                  <a16:creationId xmlns:a16="http://schemas.microsoft.com/office/drawing/2014/main" id="{E622978E-E305-D02E-16D7-1B81B6C80251}"/>
                </a:ext>
              </a:extLst>
            </p:cNvPr>
            <p:cNvSpPr/>
            <p:nvPr/>
          </p:nvSpPr>
          <p:spPr>
            <a:xfrm>
              <a:off x="7160983" y="2229684"/>
              <a:ext cx="2991241" cy="1465559"/>
            </a:xfrm>
            <a:prstGeom prst="roundRect">
              <a:avLst>
                <a:gd name="adj" fmla="val 16667"/>
              </a:avLst>
            </a:prstGeom>
            <a:solidFill>
              <a:srgbClr val="00B0F0"/>
            </a:solidFill>
            <a:ln>
              <a:solidFill>
                <a:srgbClr val="FFFFFF"/>
              </a:solidFill>
            </a:ln>
          </p:spPr>
          <p:style>
            <a:lnRef idx="2">
              <a:scrgbClr r="0" g="0" b="0"/>
            </a:lnRef>
            <a:fillRef idx="0">
              <a:scrgbClr r="0" g="0" b="0"/>
            </a:fillRef>
            <a:effectRef idx="0">
              <a:scrgbClr r="0" g="0" b="0"/>
            </a:effectRef>
            <a:fontRef idx="minor"/>
          </p:style>
          <p:txBody>
            <a:bodyPr lIns="110520" tIns="110520" rIns="110520" bIns="110520" numCol="1" spcCol="1440" anchor="ctr">
              <a:noAutofit/>
            </a:bodyPr>
            <a:lstStyle/>
            <a:p>
              <a:pPr algn="ctr" defTabSz="1289160">
                <a:lnSpc>
                  <a:spcPct val="90000"/>
                </a:lnSpc>
                <a:spcAft>
                  <a:spcPts val="1015"/>
                </a:spcAft>
                <a:tabLst>
                  <a:tab pos="0" algn="l"/>
                </a:tabLst>
              </a:pPr>
              <a:r>
                <a:rPr lang="fr-CA" sz="20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2. </a:t>
              </a:r>
              <a:br>
                <a:rPr lang="fr-CA" sz="20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br>
              <a:r>
                <a:rPr lang="fr-CA" sz="20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Collecte d’informations</a:t>
              </a:r>
              <a:endParaRPr lang="fr-FR" sz="20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5" name="Rectangle : coins arrondis 14">
              <a:extLst>
                <a:ext uri="{FF2B5EF4-FFF2-40B4-BE49-F238E27FC236}">
                  <a16:creationId xmlns:a16="http://schemas.microsoft.com/office/drawing/2014/main" id="{5EED7FC8-5564-5968-7713-48AE05C8DDDB}"/>
                </a:ext>
              </a:extLst>
            </p:cNvPr>
            <p:cNvSpPr/>
            <p:nvPr/>
          </p:nvSpPr>
          <p:spPr>
            <a:xfrm>
              <a:off x="6330960" y="4481132"/>
              <a:ext cx="3330720" cy="1465559"/>
            </a:xfrm>
            <a:prstGeom prst="roundRect">
              <a:avLst>
                <a:gd name="adj" fmla="val 16667"/>
              </a:avLst>
            </a:prstGeom>
            <a:solidFill>
              <a:schemeClr val="accent3"/>
            </a:solidFill>
            <a:ln>
              <a:solidFill>
                <a:srgbClr val="FFFFFF"/>
              </a:solidFill>
            </a:ln>
          </p:spPr>
          <p:style>
            <a:lnRef idx="2">
              <a:scrgbClr r="0" g="0" b="0"/>
            </a:lnRef>
            <a:fillRef idx="0">
              <a:scrgbClr r="0" g="0" b="0"/>
            </a:fillRef>
            <a:effectRef idx="0">
              <a:scrgbClr r="0" g="0" b="0"/>
            </a:effectRef>
            <a:fontRef idx="minor"/>
          </p:style>
          <p:txBody>
            <a:bodyPr lIns="110520" tIns="110520" rIns="110520" bIns="110520" numCol="1" spcCol="1440" anchor="ctr">
              <a:noAutofit/>
            </a:bodyPr>
            <a:lstStyle/>
            <a:p>
              <a:pPr algn="ctr" defTabSz="1289160">
                <a:lnSpc>
                  <a:spcPct val="90000"/>
                </a:lnSpc>
                <a:spcAft>
                  <a:spcPts val="1015"/>
                </a:spcAft>
                <a:tabLst>
                  <a:tab pos="0" algn="l"/>
                </a:tabLst>
              </a:pPr>
              <a:r>
                <a:rPr lang="fr-CA" sz="20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t>3. </a:t>
              </a:r>
              <a:br>
                <a:rPr lang="fr-CA" sz="20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20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t>Interprétation</a:t>
              </a:r>
              <a:endParaRPr lang="fr-FR" sz="20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6" name="Rectangle : coins arrondis 15">
              <a:extLst>
                <a:ext uri="{FF2B5EF4-FFF2-40B4-BE49-F238E27FC236}">
                  <a16:creationId xmlns:a16="http://schemas.microsoft.com/office/drawing/2014/main" id="{37A804D2-BF3D-1139-7419-580127627FAE}"/>
                </a:ext>
              </a:extLst>
            </p:cNvPr>
            <p:cNvSpPr/>
            <p:nvPr/>
          </p:nvSpPr>
          <p:spPr>
            <a:xfrm>
              <a:off x="2137319" y="4477063"/>
              <a:ext cx="2931480" cy="1465559"/>
            </a:xfrm>
            <a:prstGeom prst="roundRect">
              <a:avLst>
                <a:gd name="adj" fmla="val 16667"/>
              </a:avLst>
            </a:prstGeom>
            <a:solidFill>
              <a:srgbClr val="0070C0"/>
            </a:solidFill>
            <a:ln>
              <a:solidFill>
                <a:srgbClr val="FFFFFF"/>
              </a:solidFill>
            </a:ln>
          </p:spPr>
          <p:style>
            <a:lnRef idx="2">
              <a:scrgbClr r="0" g="0" b="0"/>
            </a:lnRef>
            <a:fillRef idx="0">
              <a:scrgbClr r="0" g="0" b="0"/>
            </a:fillRef>
            <a:effectRef idx="0">
              <a:scrgbClr r="0" g="0" b="0"/>
            </a:effectRef>
            <a:fontRef idx="minor"/>
          </p:style>
          <p:txBody>
            <a:bodyPr lIns="110520" tIns="110520" rIns="110520" bIns="110520" numCol="1" spcCol="1440" anchor="ctr">
              <a:noAutofit/>
            </a:bodyPr>
            <a:lstStyle/>
            <a:p>
              <a:pPr algn="ctr" defTabSz="1289160">
                <a:lnSpc>
                  <a:spcPct val="90000"/>
                </a:lnSpc>
                <a:spcAft>
                  <a:spcPts val="1015"/>
                </a:spcAft>
                <a:tabLst>
                  <a:tab pos="0" algn="l"/>
                </a:tabLst>
              </a:pPr>
              <a:r>
                <a:rPr lang="fr-CA" sz="20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t>4. </a:t>
              </a:r>
              <a:br>
                <a:rPr lang="fr-CA" sz="20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20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t>Jugement </a:t>
              </a:r>
              <a:br>
                <a:rPr lang="fr-CA" sz="20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20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t>et décision</a:t>
              </a:r>
              <a:endParaRPr lang="fr-FR" sz="20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7" name="Rectangle : coins arrondis 16">
              <a:extLst>
                <a:ext uri="{FF2B5EF4-FFF2-40B4-BE49-F238E27FC236}">
                  <a16:creationId xmlns:a16="http://schemas.microsoft.com/office/drawing/2014/main" id="{3F65C2A2-B712-A212-2772-EACACAD7D0E2}"/>
                </a:ext>
              </a:extLst>
            </p:cNvPr>
            <p:cNvSpPr/>
            <p:nvPr/>
          </p:nvSpPr>
          <p:spPr>
            <a:xfrm>
              <a:off x="1436475" y="2081112"/>
              <a:ext cx="3376978" cy="1465559"/>
            </a:xfrm>
            <a:prstGeom prst="roundRect">
              <a:avLst>
                <a:gd name="adj" fmla="val 16667"/>
              </a:avLst>
            </a:prstGeom>
            <a:solidFill>
              <a:schemeClr val="accent3"/>
            </a:solidFill>
            <a:ln>
              <a:solidFill>
                <a:srgbClr val="FFFFFF"/>
              </a:solidFill>
            </a:ln>
          </p:spPr>
          <p:style>
            <a:lnRef idx="2">
              <a:scrgbClr r="0" g="0" b="0"/>
            </a:lnRef>
            <a:fillRef idx="0">
              <a:scrgbClr r="0" g="0" b="0"/>
            </a:fillRef>
            <a:effectRef idx="0">
              <a:scrgbClr r="0" g="0" b="0"/>
            </a:effectRef>
            <a:fontRef idx="minor"/>
          </p:style>
          <p:txBody>
            <a:bodyPr lIns="110520" tIns="110520" rIns="110520" bIns="110520" numCol="1" spcCol="1440" anchor="ctr">
              <a:noAutofit/>
            </a:bodyPr>
            <a:lstStyle/>
            <a:p>
              <a:pPr algn="ctr" defTabSz="1289160">
                <a:lnSpc>
                  <a:spcPct val="90000"/>
                </a:lnSpc>
                <a:spcAft>
                  <a:spcPts val="1015"/>
                </a:spcAft>
                <a:tabLst>
                  <a:tab pos="0" algn="l"/>
                </a:tabLst>
              </a:pPr>
              <a:r>
                <a:rPr lang="fr-CA" sz="20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t>5. Communication</a:t>
              </a:r>
              <a:endParaRPr lang="fr-FR" sz="20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grpSp>
    </p:spTree>
    <p:extLst>
      <p:ext uri="{BB962C8B-B14F-4D97-AF65-F5344CB8AC3E}">
        <p14:creationId xmlns:p14="http://schemas.microsoft.com/office/powerpoint/2010/main" val="2955092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2" y="330818"/>
            <a:ext cx="10803027"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1. La planification</a:t>
            </a:r>
          </a:p>
        </p:txBody>
      </p:sp>
      <p:sp>
        <p:nvSpPr>
          <p:cNvPr id="9" name="Rectangle 8">
            <a:extLst>
              <a:ext uri="{FF2B5EF4-FFF2-40B4-BE49-F238E27FC236}">
                <a16:creationId xmlns:a16="http://schemas.microsoft.com/office/drawing/2014/main" id="{C236043D-9378-5DA3-56F3-7B0541B11AAE}"/>
              </a:ext>
            </a:extLst>
          </p:cNvPr>
          <p:cNvSpPr/>
          <p:nvPr/>
        </p:nvSpPr>
        <p:spPr>
          <a:xfrm>
            <a:off x="2299098" y="1061543"/>
            <a:ext cx="6244560" cy="558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5" name="Diagram1">
            <a:extLst>
              <a:ext uri="{FF2B5EF4-FFF2-40B4-BE49-F238E27FC236}">
                <a16:creationId xmlns:a16="http://schemas.microsoft.com/office/drawing/2014/main" id="{911B52E4-1590-A67B-C038-EB0A0174A660}"/>
              </a:ext>
            </a:extLst>
          </p:cNvPr>
          <p:cNvGraphicFramePr/>
          <p:nvPr>
            <p:extLst>
              <p:ext uri="{D42A27DB-BD31-4B8C-83A1-F6EECF244321}">
                <p14:modId xmlns:p14="http://schemas.microsoft.com/office/powerpoint/2010/main" val="1821022239"/>
              </p:ext>
            </p:extLst>
          </p:nvPr>
        </p:nvGraphicFramePr>
        <p:xfrm>
          <a:off x="2299098" y="1439617"/>
          <a:ext cx="8500982" cy="426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4659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2" y="330818"/>
            <a:ext cx="10803027"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1. La planification</a:t>
            </a:r>
          </a:p>
        </p:txBody>
      </p:sp>
      <p:sp>
        <p:nvSpPr>
          <p:cNvPr id="7" name="Espace réservé du contenu 1">
            <a:extLst>
              <a:ext uri="{FF2B5EF4-FFF2-40B4-BE49-F238E27FC236}">
                <a16:creationId xmlns:a16="http://schemas.microsoft.com/office/drawing/2014/main" id="{A780B9A0-A42E-94DD-D648-9C39F869B5C3}"/>
              </a:ext>
            </a:extLst>
          </p:cNvPr>
          <p:cNvSpPr/>
          <p:nvPr/>
        </p:nvSpPr>
        <p:spPr>
          <a:xfrm>
            <a:off x="1612721" y="1708404"/>
            <a:ext cx="9953968" cy="4191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20000"/>
              </a:lnSpc>
              <a:spcBef>
                <a:spcPts val="1200"/>
              </a:spcBef>
              <a:spcAft>
                <a:spcPts val="1200"/>
              </a:spcAft>
              <a:tabLst>
                <a:tab pos="0" algn="l"/>
              </a:tabLst>
            </a:pPr>
            <a:r>
              <a:rPr lang="fr-CA"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Globale :</a:t>
            </a:r>
            <a:endParaRPr lang="fr-FR" sz="2400" b="0"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endParaRPr>
          </a:p>
          <a:p>
            <a:pPr marL="360000" indent="-360000" defTabSz="914400">
              <a:spcAft>
                <a:spcPts val="1200"/>
              </a:spcAft>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Se fait en équipe.</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60000" indent="-360000" defTabSz="914400">
              <a:spcAft>
                <a:spcPts val="1200"/>
              </a:spcAft>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Propose une visée commune et un partage des responsabilités.</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60000" indent="-360000" defTabSz="914400">
              <a:spcAft>
                <a:spcPts val="1200"/>
              </a:spcAft>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Permet l’appropriation et une compréhension commune du contenu </a:t>
            </a:r>
            <a:b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du programme.</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60000" indent="-360000" defTabSz="914400">
              <a:spcAft>
                <a:spcPts val="1200"/>
              </a:spcAft>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Amène une concertation avec les autres enseignants pour assurer </a:t>
            </a:r>
            <a:b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une continuité dans l’enseignement et les apprentissages. </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60000" indent="-360000" defTabSz="914400">
              <a:spcAft>
                <a:spcPts val="1200"/>
              </a:spcAft>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Donne une vue d’ensemble pour permettre de s’ajuster en cours de route </a:t>
            </a:r>
            <a:b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(seul ou en équipe).</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072334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2" y="330818"/>
            <a:ext cx="10803027"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1. La planification</a:t>
            </a:r>
          </a:p>
        </p:txBody>
      </p:sp>
      <p:sp>
        <p:nvSpPr>
          <p:cNvPr id="7" name="Espace réservé du contenu 1">
            <a:extLst>
              <a:ext uri="{FF2B5EF4-FFF2-40B4-BE49-F238E27FC236}">
                <a16:creationId xmlns:a16="http://schemas.microsoft.com/office/drawing/2014/main" id="{A780B9A0-A42E-94DD-D648-9C39F869B5C3}"/>
              </a:ext>
            </a:extLst>
          </p:cNvPr>
          <p:cNvSpPr/>
          <p:nvPr/>
        </p:nvSpPr>
        <p:spPr>
          <a:xfrm>
            <a:off x="1612721" y="1963073"/>
            <a:ext cx="9953968" cy="4191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20000"/>
              </a:lnSpc>
              <a:spcBef>
                <a:spcPts val="1200"/>
              </a:spcBef>
              <a:spcAft>
                <a:spcPts val="1200"/>
              </a:spcAft>
              <a:tabLst>
                <a:tab pos="0" algn="l"/>
              </a:tabLst>
            </a:pPr>
            <a:r>
              <a:rPr lang="fr-CA"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Spécifique :</a:t>
            </a:r>
            <a:endParaRPr lang="fr-FR" sz="2400" b="0"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endParaRPr>
          </a:p>
          <a:p>
            <a:pPr marL="360000" indent="-360000" defTabSz="914400">
              <a:spcAft>
                <a:spcPts val="1200"/>
              </a:spcAft>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Est la responsabilité de l’enseignant.</a:t>
            </a:r>
          </a:p>
          <a:p>
            <a:pPr marL="360000" indent="-360000" defTabSz="914400">
              <a:spcAft>
                <a:spcPts val="1200"/>
              </a:spcAft>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Permet à l’enseignant de choisir ses moyens et ses approches pédagogiques. </a:t>
            </a:r>
          </a:p>
          <a:p>
            <a:pPr marL="360000" indent="-360000" defTabSz="914400">
              <a:spcAft>
                <a:spcPts val="1200"/>
              </a:spcAft>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Est en lien avec la planification globale.</a:t>
            </a:r>
          </a:p>
          <a:p>
            <a:pPr marL="360000" indent="-360000" defTabSz="914400">
              <a:spcAft>
                <a:spcPts val="1200"/>
              </a:spcAft>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Tient compte des besoins spécifiques des élèves de la classe.</a:t>
            </a:r>
          </a:p>
          <a:p>
            <a:pPr marL="360000" indent="-360000" defTabSz="914400">
              <a:spcAft>
                <a:spcPts val="1200"/>
              </a:spcAft>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Se compose de situations d’apprentissage et d’évaluation.</a:t>
            </a:r>
          </a:p>
        </p:txBody>
      </p:sp>
    </p:spTree>
    <p:extLst>
      <p:ext uri="{BB962C8B-B14F-4D97-AF65-F5344CB8AC3E}">
        <p14:creationId xmlns:p14="http://schemas.microsoft.com/office/powerpoint/2010/main" val="1453229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2" y="330818"/>
            <a:ext cx="10803027"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2. La collecte d’informations</a:t>
            </a:r>
          </a:p>
        </p:txBody>
      </p:sp>
      <p:sp>
        <p:nvSpPr>
          <p:cNvPr id="5" name="ZoneTexte 1">
            <a:extLst>
              <a:ext uri="{FF2B5EF4-FFF2-40B4-BE49-F238E27FC236}">
                <a16:creationId xmlns:a16="http://schemas.microsoft.com/office/drawing/2014/main" id="{6EE5500E-977A-617F-56AC-28F701470E07}"/>
              </a:ext>
            </a:extLst>
          </p:cNvPr>
          <p:cNvSpPr/>
          <p:nvPr/>
        </p:nvSpPr>
        <p:spPr>
          <a:xfrm>
            <a:off x="2055487" y="1854891"/>
            <a:ext cx="8081025" cy="4034042"/>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457200">
              <a:lnSpc>
                <a:spcPct val="100000"/>
              </a:lnSpc>
              <a:tabLst>
                <a:tab pos="0" algn="l"/>
              </a:tabLst>
            </a:pPr>
            <a:r>
              <a:rPr lang="fr-FR"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Recueillir des informations </a:t>
            </a:r>
            <a:r>
              <a:rPr lang="fr-FR" sz="2000" b="1" strike="noStrike" spc="-1">
                <a:solidFill>
                  <a:srgbClr val="7030A0"/>
                </a:solidFill>
                <a:latin typeface="Noto Sans" panose="020B0502040504020204" pitchFamily="34" charset="0"/>
                <a:ea typeface="Noto Sans" panose="020B0502040504020204" pitchFamily="34" charset="0"/>
                <a:cs typeface="Noto Sans" panose="020B0502040504020204" pitchFamily="34" charset="0"/>
              </a:rPr>
              <a:t>variées</a:t>
            </a:r>
            <a:r>
              <a:rPr lang="fr-FR"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a:t>
            </a:r>
            <a:r>
              <a:rPr lang="fr-FR" sz="2000" b="1" spc="-1">
                <a:solidFill>
                  <a:srgbClr val="7030A0"/>
                </a:solidFill>
                <a:latin typeface="Noto Sans" panose="020B0502040504020204" pitchFamily="34" charset="0"/>
                <a:ea typeface="Noto Sans" panose="020B0502040504020204" pitchFamily="34" charset="0"/>
                <a:cs typeface="Noto Sans" panose="020B0502040504020204" pitchFamily="34" charset="0"/>
              </a:rPr>
              <a:t>pertinentes</a:t>
            </a:r>
            <a:r>
              <a:rPr lang="fr-FR"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et </a:t>
            </a:r>
            <a:r>
              <a:rPr lang="fr-FR" sz="2000" b="1" spc="-1">
                <a:solidFill>
                  <a:srgbClr val="7030A0"/>
                </a:solidFill>
                <a:latin typeface="Noto Sans" panose="020B0502040504020204" pitchFamily="34" charset="0"/>
                <a:ea typeface="Noto Sans" panose="020B0502040504020204" pitchFamily="34" charset="0"/>
                <a:cs typeface="Noto Sans" panose="020B0502040504020204" pitchFamily="34" charset="0"/>
              </a:rPr>
              <a:t>en quantité suffisante</a:t>
            </a:r>
            <a:r>
              <a:rPr lang="fr-FR" sz="2000" b="0" strike="noStrike" spc="-1">
                <a:solidFill>
                  <a:schemeClr val="accent1"/>
                </a:solidFill>
                <a:latin typeface="Noto Sans" panose="020B0502040504020204" pitchFamily="34" charset="0"/>
                <a:ea typeface="Noto Sans" panose="020B0502040504020204" pitchFamily="34" charset="0"/>
                <a:cs typeface="Noto Sans" panose="020B0502040504020204" pitchFamily="34" charset="0"/>
              </a:rPr>
              <a:t> </a:t>
            </a:r>
            <a:r>
              <a:rPr lang="fr-FR"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pour porter ensuite un jugement.</a:t>
            </a:r>
          </a:p>
          <a:p>
            <a:pPr defTabSz="457200">
              <a:lnSpc>
                <a:spcPct val="100000"/>
              </a:lnSpc>
              <a:tabLst>
                <a:tab pos="0" algn="l"/>
              </a:tabLst>
            </a:pPr>
            <a:endParaRPr lang="fr-FR" sz="2000" b="1" strike="noStrike" spc="-1">
              <a:solidFill>
                <a:srgbClr val="7030A0"/>
              </a:solidFill>
              <a:latin typeface="Noto Sans" panose="020B0502040504020204" pitchFamily="34" charset="0"/>
              <a:ea typeface="Noto Sans" panose="020B0502040504020204" pitchFamily="34" charset="0"/>
              <a:cs typeface="Noto Sans" panose="020B0502040504020204" pitchFamily="34" charset="0"/>
            </a:endParaRPr>
          </a:p>
          <a:p>
            <a:pPr defTabSz="457200">
              <a:lnSpc>
                <a:spcPct val="100000"/>
              </a:lnSpc>
              <a:spcAft>
                <a:spcPts val="1200"/>
              </a:spcAft>
              <a:tabLst>
                <a:tab pos="0" algn="l"/>
              </a:tabLst>
            </a:pPr>
            <a:r>
              <a:rPr lang="fr-FR" sz="2000" b="1" strike="noStrike" spc="-1">
                <a:solidFill>
                  <a:srgbClr val="7030A0"/>
                </a:solidFill>
                <a:latin typeface="Noto Sans" panose="020B0502040504020204" pitchFamily="34" charset="0"/>
                <a:ea typeface="Noto Sans" panose="020B0502040504020204" pitchFamily="34" charset="0"/>
                <a:cs typeface="Noto Sans" panose="020B0502040504020204" pitchFamily="34" charset="0"/>
              </a:rPr>
              <a:t>QUAND ?</a:t>
            </a:r>
          </a:p>
          <a:p>
            <a:pPr marL="342900" indent="-342900" defTabSz="457200">
              <a:lnSpc>
                <a:spcPct val="100000"/>
              </a:lnSpc>
              <a:buClr>
                <a:srgbClr val="FFC000"/>
              </a:buClr>
              <a:buFont typeface="Wingdings" pitchFamily="2" charset="2"/>
              <a:buChar char="§"/>
              <a:tabLst>
                <a:tab pos="0" algn="l"/>
              </a:tabLst>
            </a:pPr>
            <a:r>
              <a:rPr lang="fr-FR" sz="2000" strike="noStrike" spc="-1">
                <a:latin typeface="Noto Sans" panose="020B0502040504020204" pitchFamily="34" charset="0"/>
                <a:ea typeface="Noto Sans" panose="020B0502040504020204" pitchFamily="34" charset="0"/>
                <a:cs typeface="Noto Sans" panose="020B0502040504020204" pitchFamily="34" charset="0"/>
              </a:rPr>
              <a:t>Pendant les activités en classe.</a:t>
            </a:r>
          </a:p>
          <a:p>
            <a:pPr marL="342900" indent="-342900" defTabSz="457200">
              <a:lnSpc>
                <a:spcPct val="100000"/>
              </a:lnSpc>
              <a:buClr>
                <a:srgbClr val="FFC000"/>
              </a:buClr>
              <a:buFont typeface="Wingdings" pitchFamily="2" charset="2"/>
              <a:buChar char="§"/>
              <a:tabLst>
                <a:tab pos="0" algn="l"/>
              </a:tabLst>
            </a:pPr>
            <a:r>
              <a:rPr lang="fr-FR" sz="2000" strike="noStrike" spc="-1">
                <a:latin typeface="Noto Sans" panose="020B0502040504020204" pitchFamily="34" charset="0"/>
                <a:ea typeface="Noto Sans" panose="020B0502040504020204" pitchFamily="34" charset="0"/>
                <a:cs typeface="Noto Sans" panose="020B0502040504020204" pitchFamily="34" charset="0"/>
              </a:rPr>
              <a:t>Après la classe : correction et analyse des travaux. </a:t>
            </a:r>
          </a:p>
          <a:p>
            <a:pPr defTabSz="457200">
              <a:lnSpc>
                <a:spcPct val="100000"/>
              </a:lnSpc>
              <a:tabLst>
                <a:tab pos="0" algn="l"/>
              </a:tabLst>
            </a:pPr>
            <a:endParaRPr lang="fr-FR" sz="2000" b="1" strike="noStrike" spc="-1">
              <a:solidFill>
                <a:srgbClr val="7030A0"/>
              </a:solidFill>
              <a:latin typeface="Noto Sans" panose="020B0502040504020204" pitchFamily="34" charset="0"/>
              <a:ea typeface="Noto Sans" panose="020B0502040504020204" pitchFamily="34" charset="0"/>
              <a:cs typeface="Noto Sans" panose="020B0502040504020204" pitchFamily="34" charset="0"/>
            </a:endParaRPr>
          </a:p>
          <a:p>
            <a:pPr defTabSz="457200">
              <a:lnSpc>
                <a:spcPct val="100000"/>
              </a:lnSpc>
              <a:tabLst>
                <a:tab pos="0" algn="l"/>
              </a:tabLst>
            </a:pPr>
            <a:r>
              <a:rPr lang="fr-FR" sz="2000" strike="noStrike" spc="-1">
                <a:latin typeface="Noto Sans" panose="020B0502040504020204" pitchFamily="34" charset="0"/>
                <a:ea typeface="Noto Sans" panose="020B0502040504020204" pitchFamily="34" charset="0"/>
                <a:cs typeface="Noto Sans" panose="020B0502040504020204" pitchFamily="34" charset="0"/>
              </a:rPr>
              <a:t>La collecte des données est constante, elle se fait pendant les apprentissages et non uniquement </a:t>
            </a:r>
            <a:br>
              <a:rPr lang="fr-FR" sz="2000" strike="noStrike" spc="-1">
                <a:latin typeface="Noto Sans" panose="020B0502040504020204" pitchFamily="34" charset="0"/>
                <a:ea typeface="Noto Sans" panose="020B0502040504020204" pitchFamily="34" charset="0"/>
                <a:cs typeface="Noto Sans" panose="020B0502040504020204" pitchFamily="34" charset="0"/>
              </a:rPr>
            </a:br>
            <a:r>
              <a:rPr lang="fr-FR" sz="2000" strike="noStrike" spc="-1">
                <a:latin typeface="Noto Sans" panose="020B0502040504020204" pitchFamily="34" charset="0"/>
                <a:ea typeface="Noto Sans" panose="020B0502040504020204" pitchFamily="34" charset="0"/>
                <a:cs typeface="Noto Sans" panose="020B0502040504020204" pitchFamily="34" charset="0"/>
              </a:rPr>
              <a:t>pendant les évaluations.</a:t>
            </a:r>
            <a:endParaRPr lang="fr-FR" sz="2000" b="1" strike="noStrike" spc="-1">
              <a:solidFill>
                <a:srgbClr val="7030A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ZoneTexte 3">
            <a:extLst>
              <a:ext uri="{FF2B5EF4-FFF2-40B4-BE49-F238E27FC236}">
                <a16:creationId xmlns:a16="http://schemas.microsoft.com/office/drawing/2014/main" id="{BBF9D43A-1A03-FFD4-C580-21AD05D99017}"/>
              </a:ext>
            </a:extLst>
          </p:cNvPr>
          <p:cNvSpPr/>
          <p:nvPr/>
        </p:nvSpPr>
        <p:spPr>
          <a:xfrm>
            <a:off x="3041640" y="3494880"/>
            <a:ext cx="7501680" cy="1198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285840" indent="-285840" defTabSz="457200">
              <a:lnSpc>
                <a:spcPct val="100000"/>
              </a:lnSpc>
              <a:buClr>
                <a:srgbClr val="000000"/>
              </a:buClr>
              <a:buFont typeface="Wingdings" charset="2"/>
              <a:buChar char=""/>
            </a:pPr>
            <a:endParaRPr lang="fr-FR"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538168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2" y="330818"/>
            <a:ext cx="10803027"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2. La collecte d’informations</a:t>
            </a:r>
          </a:p>
        </p:txBody>
      </p:sp>
      <p:sp>
        <p:nvSpPr>
          <p:cNvPr id="5" name="ZoneTexte 1">
            <a:extLst>
              <a:ext uri="{FF2B5EF4-FFF2-40B4-BE49-F238E27FC236}">
                <a16:creationId xmlns:a16="http://schemas.microsoft.com/office/drawing/2014/main" id="{6EE5500E-977A-617F-56AC-28F701470E07}"/>
              </a:ext>
            </a:extLst>
          </p:cNvPr>
          <p:cNvSpPr/>
          <p:nvPr/>
        </p:nvSpPr>
        <p:spPr>
          <a:xfrm>
            <a:off x="2022034" y="1808025"/>
            <a:ext cx="8939615" cy="4127774"/>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numCol="2" spcCol="360000" anchor="t">
            <a:noAutofit/>
          </a:bodyPr>
          <a:lstStyle/>
          <a:p>
            <a:pPr defTabSz="457200">
              <a:lnSpc>
                <a:spcPct val="100000"/>
              </a:lnSpc>
              <a:spcAft>
                <a:spcPts val="1200"/>
              </a:spcAft>
              <a:buClr>
                <a:srgbClr val="FFC000"/>
              </a:buClr>
              <a:tabLst>
                <a:tab pos="0" algn="l"/>
              </a:tabLst>
            </a:pPr>
            <a:r>
              <a:rPr lang="fr-FR" sz="2000" b="1" strike="noStrike" spc="-1">
                <a:solidFill>
                  <a:schemeClr val="accent3"/>
                </a:solidFill>
                <a:latin typeface="Noto Sans" panose="020B0502040504020204" pitchFamily="34" charset="0"/>
                <a:ea typeface="Noto Sans" panose="020B0502040504020204" pitchFamily="34" charset="0"/>
                <a:cs typeface="Noto Sans" panose="020B0502040504020204" pitchFamily="34" charset="0"/>
              </a:rPr>
              <a:t>De façon informelle :</a:t>
            </a:r>
          </a:p>
          <a:p>
            <a:pPr marL="342900" indent="-342900" defTabSz="457200">
              <a:spcAft>
                <a:spcPts val="600"/>
              </a:spcAft>
              <a:buClr>
                <a:srgbClr val="FFC000"/>
              </a:buClr>
              <a:buFont typeface="Wingdings" pitchFamily="2" charset="2"/>
              <a:buChar char="§"/>
              <a:tabLst>
                <a:tab pos="0" algn="l"/>
              </a:tabLst>
            </a:pPr>
            <a:r>
              <a:rPr lang="fr-FR" strike="noStrike" spc="-1">
                <a:latin typeface="Noto Sans" panose="020B0502040504020204" pitchFamily="34" charset="0"/>
                <a:ea typeface="Noto Sans" panose="020B0502040504020204" pitchFamily="34" charset="0"/>
                <a:cs typeface="Noto Sans" panose="020B0502040504020204" pitchFamily="34" charset="0"/>
              </a:rPr>
              <a:t>Observer les élèves. </a:t>
            </a:r>
          </a:p>
          <a:p>
            <a:pPr marL="342900" indent="-342900" defTabSz="457200">
              <a:spcAft>
                <a:spcPts val="600"/>
              </a:spcAft>
              <a:buClr>
                <a:srgbClr val="FFC000"/>
              </a:buClr>
              <a:buFont typeface="Wingdings" pitchFamily="2" charset="2"/>
              <a:buChar char="§"/>
              <a:tabLst>
                <a:tab pos="0" algn="l"/>
              </a:tabLst>
            </a:pPr>
            <a:r>
              <a:rPr lang="fr-FR" strike="noStrike" spc="-1">
                <a:latin typeface="Noto Sans" panose="020B0502040504020204" pitchFamily="34" charset="0"/>
                <a:ea typeface="Noto Sans" panose="020B0502040504020204" pitchFamily="34" charset="0"/>
                <a:cs typeface="Noto Sans" panose="020B0502040504020204" pitchFamily="34" charset="0"/>
              </a:rPr>
              <a:t>Répondre aux questions. </a:t>
            </a:r>
          </a:p>
          <a:p>
            <a:pPr marL="342900" indent="-342900" defTabSz="457200">
              <a:spcAft>
                <a:spcPts val="600"/>
              </a:spcAft>
              <a:buClr>
                <a:srgbClr val="FFC000"/>
              </a:buClr>
              <a:buFont typeface="Wingdings" pitchFamily="2" charset="2"/>
              <a:buChar char="§"/>
              <a:tabLst>
                <a:tab pos="0" algn="l"/>
              </a:tabLst>
            </a:pPr>
            <a:r>
              <a:rPr lang="fr-FR" strike="noStrike" spc="-1">
                <a:latin typeface="Noto Sans" panose="020B0502040504020204" pitchFamily="34" charset="0"/>
                <a:ea typeface="Noto Sans" panose="020B0502040504020204" pitchFamily="34" charset="0"/>
                <a:cs typeface="Noto Sans" panose="020B0502040504020204" pitchFamily="34" charset="0"/>
              </a:rPr>
              <a:t>Poser des questions aux élèves. </a:t>
            </a:r>
          </a:p>
          <a:p>
            <a:pPr marL="342900" indent="-342900" defTabSz="457200">
              <a:spcAft>
                <a:spcPts val="600"/>
              </a:spcAft>
              <a:buClr>
                <a:srgbClr val="FFC000"/>
              </a:buClr>
              <a:buFont typeface="Wingdings" pitchFamily="2" charset="2"/>
              <a:buChar char="§"/>
              <a:tabLst>
                <a:tab pos="0" algn="l"/>
              </a:tabLst>
            </a:pPr>
            <a:r>
              <a:rPr lang="fr-FR" strike="noStrike" spc="-1">
                <a:latin typeface="Noto Sans" panose="020B0502040504020204" pitchFamily="34" charset="0"/>
                <a:ea typeface="Noto Sans" panose="020B0502040504020204" pitchFamily="34" charset="0"/>
                <a:cs typeface="Noto Sans" panose="020B0502040504020204" pitchFamily="34" charset="0"/>
              </a:rPr>
              <a:t>Guider ces derniers, les conseiller. </a:t>
            </a:r>
          </a:p>
          <a:p>
            <a:pPr marL="342900" indent="-342900" defTabSz="457200">
              <a:spcAft>
                <a:spcPts val="600"/>
              </a:spcAft>
              <a:buClr>
                <a:srgbClr val="FFC000"/>
              </a:buClr>
              <a:buFont typeface="Wingdings" pitchFamily="2" charset="2"/>
              <a:buChar char="§"/>
              <a:tabLst>
                <a:tab pos="0" algn="l"/>
              </a:tabLst>
            </a:pPr>
            <a:r>
              <a:rPr lang="fr-FR" strike="noStrike" spc="-1">
                <a:latin typeface="Noto Sans" panose="020B0502040504020204" pitchFamily="34" charset="0"/>
                <a:ea typeface="Noto Sans" panose="020B0502040504020204" pitchFamily="34" charset="0"/>
                <a:cs typeface="Noto Sans" panose="020B0502040504020204" pitchFamily="34" charset="0"/>
              </a:rPr>
              <a:t>Préciser les consignes. </a:t>
            </a:r>
          </a:p>
          <a:p>
            <a:pPr marL="342900" indent="-342900" defTabSz="457200">
              <a:spcAft>
                <a:spcPts val="600"/>
              </a:spcAft>
              <a:buClr>
                <a:srgbClr val="FFC000"/>
              </a:buClr>
              <a:buFont typeface="Wingdings" pitchFamily="2" charset="2"/>
              <a:buChar char="§"/>
              <a:tabLst>
                <a:tab pos="0" algn="l"/>
              </a:tabLst>
            </a:pPr>
            <a:r>
              <a:rPr lang="fr-FR" strike="noStrike" spc="-1">
                <a:latin typeface="Noto Sans" panose="020B0502040504020204" pitchFamily="34" charset="0"/>
                <a:ea typeface="Noto Sans" panose="020B0502040504020204" pitchFamily="34" charset="0"/>
                <a:cs typeface="Noto Sans" panose="020B0502040504020204" pitchFamily="34" charset="0"/>
              </a:rPr>
              <a:t>Expliquer à certains ou au groupe entier.</a:t>
            </a:r>
          </a:p>
          <a:p>
            <a:pPr defTabSz="457200">
              <a:buClr>
                <a:srgbClr val="FFC000"/>
              </a:buClr>
              <a:tabLst>
                <a:tab pos="0" algn="l"/>
              </a:tabLst>
            </a:pPr>
            <a:endParaRPr lang="fr-FR" sz="2000" strike="noStrike" spc="-1">
              <a:latin typeface="Noto Sans" panose="020B0502040504020204" pitchFamily="34" charset="0"/>
              <a:ea typeface="Noto Sans" panose="020B0502040504020204" pitchFamily="34" charset="0"/>
              <a:cs typeface="Noto Sans" panose="020B0502040504020204" pitchFamily="34" charset="0"/>
            </a:endParaRPr>
          </a:p>
          <a:p>
            <a:pPr defTabSz="457200">
              <a:buClr>
                <a:srgbClr val="FFC000"/>
              </a:buClr>
              <a:tabLst>
                <a:tab pos="0" algn="l"/>
              </a:tabLst>
            </a:pPr>
            <a:endParaRPr lang="fr-FR" sz="2000" strike="noStrike" spc="-1">
              <a:latin typeface="Noto Sans" panose="020B0502040504020204" pitchFamily="34" charset="0"/>
              <a:ea typeface="Noto Sans" panose="020B0502040504020204" pitchFamily="34" charset="0"/>
              <a:cs typeface="Noto Sans" panose="020B0502040504020204" pitchFamily="34" charset="0"/>
            </a:endParaRPr>
          </a:p>
          <a:p>
            <a:pPr defTabSz="457200">
              <a:buClr>
                <a:srgbClr val="FFC000"/>
              </a:buClr>
              <a:tabLst>
                <a:tab pos="0" algn="l"/>
              </a:tabLst>
            </a:pPr>
            <a:endParaRPr lang="fr-FR" sz="2000" spc="-1">
              <a:latin typeface="Noto Sans" panose="020B0502040504020204" pitchFamily="34" charset="0"/>
              <a:ea typeface="Noto Sans" panose="020B0502040504020204" pitchFamily="34" charset="0"/>
              <a:cs typeface="Noto Sans" panose="020B0502040504020204" pitchFamily="34" charset="0"/>
            </a:endParaRPr>
          </a:p>
          <a:p>
            <a:pPr defTabSz="457200">
              <a:buClr>
                <a:srgbClr val="FFC000"/>
              </a:buClr>
              <a:tabLst>
                <a:tab pos="0" algn="l"/>
              </a:tabLst>
            </a:pPr>
            <a:endParaRPr lang="fr-FR" sz="2000" strike="noStrike" spc="-1">
              <a:latin typeface="Noto Sans" panose="020B0502040504020204" pitchFamily="34" charset="0"/>
              <a:ea typeface="Noto Sans" panose="020B0502040504020204" pitchFamily="34" charset="0"/>
              <a:cs typeface="Noto Sans" panose="020B0502040504020204" pitchFamily="34" charset="0"/>
            </a:endParaRPr>
          </a:p>
          <a:p>
            <a:pPr defTabSz="457200">
              <a:spcAft>
                <a:spcPts val="1200"/>
              </a:spcAft>
              <a:buClr>
                <a:srgbClr val="FFC000"/>
              </a:buClr>
              <a:tabLst>
                <a:tab pos="0" algn="l"/>
              </a:tabLst>
            </a:pPr>
            <a:r>
              <a:rPr lang="fr-FR" sz="2000" b="1" spc="-1">
                <a:solidFill>
                  <a:schemeClr val="accent3"/>
                </a:solidFill>
                <a:latin typeface="Noto Sans" panose="020B0502040504020204" pitchFamily="34" charset="0"/>
                <a:ea typeface="Noto Sans" panose="020B0502040504020204" pitchFamily="34" charset="0"/>
                <a:cs typeface="Noto Sans" panose="020B0502040504020204" pitchFamily="34" charset="0"/>
              </a:rPr>
              <a:t>De façon formelle : </a:t>
            </a:r>
          </a:p>
          <a:p>
            <a:pPr marL="342900" indent="-342900" defTabSz="457200">
              <a:spcAft>
                <a:spcPts val="600"/>
              </a:spcAft>
              <a:buClr>
                <a:srgbClr val="FFC000"/>
              </a:buClr>
              <a:buFont typeface="Wingdings" pitchFamily="2" charset="2"/>
              <a:buChar char="§"/>
              <a:tabLst>
                <a:tab pos="0" algn="l"/>
              </a:tabLst>
            </a:pPr>
            <a:r>
              <a:rPr lang="fr-FR" spc="-1">
                <a:latin typeface="Noto Sans" panose="020B0502040504020204" pitchFamily="34" charset="0"/>
                <a:ea typeface="Noto Sans" panose="020B0502040504020204" pitchFamily="34" charset="0"/>
                <a:cs typeface="Noto Sans" panose="020B0502040504020204" pitchFamily="34" charset="0"/>
              </a:rPr>
              <a:t>À partir d’outils planifiés et instrumentés (i.e. situation d’apprentissage, tâche complexe).</a:t>
            </a:r>
          </a:p>
          <a:p>
            <a:pPr marL="342900" indent="-342900" defTabSz="457200">
              <a:spcAft>
                <a:spcPts val="600"/>
              </a:spcAft>
              <a:buClr>
                <a:srgbClr val="FFC000"/>
              </a:buClr>
              <a:buFont typeface="Wingdings" pitchFamily="2" charset="2"/>
              <a:buChar char="§"/>
              <a:tabLst>
                <a:tab pos="0" algn="l"/>
              </a:tabLst>
            </a:pPr>
            <a:r>
              <a:rPr lang="fr-FR" spc="-1">
                <a:latin typeface="Noto Sans" panose="020B0502040504020204" pitchFamily="34" charset="0"/>
                <a:ea typeface="Noto Sans" panose="020B0502040504020204" pitchFamily="34" charset="0"/>
                <a:cs typeface="Noto Sans" panose="020B0502040504020204" pitchFamily="34" charset="0"/>
              </a:rPr>
              <a:t>Fabriquer des grilles d’observation, </a:t>
            </a:r>
            <a:br>
              <a:rPr lang="fr-FR" spc="-1">
                <a:latin typeface="Noto Sans" panose="020B0502040504020204" pitchFamily="34" charset="0"/>
                <a:ea typeface="Noto Sans" panose="020B0502040504020204" pitchFamily="34" charset="0"/>
                <a:cs typeface="Noto Sans" panose="020B0502040504020204" pitchFamily="34" charset="0"/>
              </a:rPr>
            </a:br>
            <a:r>
              <a:rPr lang="fr-FR" spc="-1">
                <a:latin typeface="Noto Sans" panose="020B0502040504020204" pitchFamily="34" charset="0"/>
                <a:ea typeface="Noto Sans" panose="020B0502040504020204" pitchFamily="34" charset="0"/>
                <a:cs typeface="Noto Sans" panose="020B0502040504020204" pitchFamily="34" charset="0"/>
              </a:rPr>
              <a:t>des outils d’auto ou de coévaluation, des listes de vérification. </a:t>
            </a:r>
          </a:p>
          <a:p>
            <a:pPr marL="342900" indent="-342900" defTabSz="457200">
              <a:spcAft>
                <a:spcPts val="600"/>
              </a:spcAft>
              <a:buClr>
                <a:srgbClr val="FFC000"/>
              </a:buClr>
              <a:buFont typeface="Wingdings" pitchFamily="2" charset="2"/>
              <a:buChar char="§"/>
              <a:tabLst>
                <a:tab pos="0" algn="l"/>
              </a:tabLst>
            </a:pPr>
            <a:r>
              <a:rPr lang="fr-FR" spc="-1">
                <a:latin typeface="Noto Sans" panose="020B0502040504020204" pitchFamily="34" charset="0"/>
                <a:ea typeface="Noto Sans" panose="020B0502040504020204" pitchFamily="34" charset="0"/>
                <a:cs typeface="Noto Sans" panose="020B0502040504020204" pitchFamily="34" charset="0"/>
              </a:rPr>
              <a:t>Adapter certains de ces outils </a:t>
            </a:r>
            <a:br>
              <a:rPr lang="fr-FR" spc="-1">
                <a:latin typeface="Noto Sans" panose="020B0502040504020204" pitchFamily="34" charset="0"/>
                <a:ea typeface="Noto Sans" panose="020B0502040504020204" pitchFamily="34" charset="0"/>
                <a:cs typeface="Noto Sans" panose="020B0502040504020204" pitchFamily="34" charset="0"/>
              </a:rPr>
            </a:br>
            <a:r>
              <a:rPr lang="fr-FR" spc="-1">
                <a:latin typeface="Noto Sans" panose="020B0502040504020204" pitchFamily="34" charset="0"/>
                <a:ea typeface="Noto Sans" panose="020B0502040504020204" pitchFamily="34" charset="0"/>
                <a:cs typeface="Noto Sans" panose="020B0502040504020204" pitchFamily="34" charset="0"/>
              </a:rPr>
              <a:t>aux élèves en difficulté. </a:t>
            </a:r>
          </a:p>
          <a:p>
            <a:pPr marL="342900" indent="-342900" defTabSz="457200">
              <a:spcAft>
                <a:spcPts val="600"/>
              </a:spcAft>
              <a:buClr>
                <a:srgbClr val="FFC000"/>
              </a:buClr>
              <a:buFont typeface="Wingdings" pitchFamily="2" charset="2"/>
              <a:buChar char="§"/>
              <a:tabLst>
                <a:tab pos="0" algn="l"/>
              </a:tabLst>
            </a:pPr>
            <a:r>
              <a:rPr lang="fr-FR" spc="-1">
                <a:latin typeface="Noto Sans" panose="020B0502040504020204" pitchFamily="34" charset="0"/>
                <a:ea typeface="Noto Sans" panose="020B0502040504020204" pitchFamily="34" charset="0"/>
                <a:cs typeface="Noto Sans" panose="020B0502040504020204" pitchFamily="34" charset="0"/>
              </a:rPr>
              <a:t>Faire des entrevues avec les élèves (seul ou en petits groupes) et noter </a:t>
            </a:r>
            <a:br>
              <a:rPr lang="fr-FR" spc="-1">
                <a:latin typeface="Noto Sans" panose="020B0502040504020204" pitchFamily="34" charset="0"/>
                <a:ea typeface="Noto Sans" panose="020B0502040504020204" pitchFamily="34" charset="0"/>
                <a:cs typeface="Noto Sans" panose="020B0502040504020204" pitchFamily="34" charset="0"/>
              </a:rPr>
            </a:br>
            <a:r>
              <a:rPr lang="fr-FR" spc="-1">
                <a:latin typeface="Noto Sans" panose="020B0502040504020204" pitchFamily="34" charset="0"/>
                <a:ea typeface="Noto Sans" panose="020B0502040504020204" pitchFamily="34" charset="0"/>
                <a:cs typeface="Noto Sans" panose="020B0502040504020204" pitchFamily="34" charset="0"/>
              </a:rPr>
              <a:t>les observations.</a:t>
            </a:r>
          </a:p>
        </p:txBody>
      </p:sp>
      <p:sp>
        <p:nvSpPr>
          <p:cNvPr id="9" name="ZoneTexte 3">
            <a:extLst>
              <a:ext uri="{FF2B5EF4-FFF2-40B4-BE49-F238E27FC236}">
                <a16:creationId xmlns:a16="http://schemas.microsoft.com/office/drawing/2014/main" id="{BBF9D43A-1A03-FFD4-C580-21AD05D99017}"/>
              </a:ext>
            </a:extLst>
          </p:cNvPr>
          <p:cNvSpPr/>
          <p:nvPr/>
        </p:nvSpPr>
        <p:spPr>
          <a:xfrm>
            <a:off x="3041640" y="3494880"/>
            <a:ext cx="7501680" cy="1198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285840" indent="-285840" defTabSz="457200">
              <a:lnSpc>
                <a:spcPct val="100000"/>
              </a:lnSpc>
              <a:buClr>
                <a:srgbClr val="000000"/>
              </a:buClr>
              <a:buFont typeface="Wingdings" charset="2"/>
              <a:buChar char=""/>
            </a:pPr>
            <a:endParaRPr lang="fr-FR"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ZoneTexte 7">
            <a:extLst>
              <a:ext uri="{FF2B5EF4-FFF2-40B4-BE49-F238E27FC236}">
                <a16:creationId xmlns:a16="http://schemas.microsoft.com/office/drawing/2014/main" id="{9318706F-B8FC-6137-EF6A-72A9DDAD87C0}"/>
              </a:ext>
            </a:extLst>
          </p:cNvPr>
          <p:cNvSpPr txBox="1"/>
          <p:nvPr/>
        </p:nvSpPr>
        <p:spPr>
          <a:xfrm>
            <a:off x="3041640" y="1078124"/>
            <a:ext cx="6155472" cy="461665"/>
          </a:xfrm>
          <a:prstGeom prst="rect">
            <a:avLst/>
          </a:prstGeom>
          <a:noFill/>
        </p:spPr>
        <p:txBody>
          <a:bodyPr wrap="square">
            <a:spAutoFit/>
          </a:bodyPr>
          <a:lstStyle/>
          <a:p>
            <a:pPr algn="ctr" defTabSz="457200">
              <a:lnSpc>
                <a:spcPct val="100000"/>
              </a:lnSpc>
              <a:spcAft>
                <a:spcPts val="1200"/>
              </a:spcAft>
              <a:tabLst>
                <a:tab pos="0" algn="l"/>
              </a:tabLst>
            </a:pPr>
            <a:r>
              <a:rPr lang="fr-FR" sz="2400" b="1" strike="noStrike" spc="-1">
                <a:solidFill>
                  <a:schemeClr val="accent3"/>
                </a:solidFill>
                <a:latin typeface="Noto Sans" panose="020B0502040504020204" pitchFamily="34" charset="0"/>
                <a:ea typeface="Noto Sans" panose="020B0502040504020204" pitchFamily="34" charset="0"/>
                <a:cs typeface="Noto Sans" panose="020B0502040504020204" pitchFamily="34" charset="0"/>
              </a:rPr>
              <a:t>Comment ?</a:t>
            </a:r>
          </a:p>
        </p:txBody>
      </p:sp>
    </p:spTree>
    <p:extLst>
      <p:ext uri="{BB962C8B-B14F-4D97-AF65-F5344CB8AC3E}">
        <p14:creationId xmlns:p14="http://schemas.microsoft.com/office/powerpoint/2010/main" val="4237773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20</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6885062"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3. L’interprétation</a:t>
            </a:r>
          </a:p>
        </p:txBody>
      </p:sp>
      <p:sp>
        <p:nvSpPr>
          <p:cNvPr id="5" name="Espace réservé du contenu 6">
            <a:extLst>
              <a:ext uri="{FF2B5EF4-FFF2-40B4-BE49-F238E27FC236}">
                <a16:creationId xmlns:a16="http://schemas.microsoft.com/office/drawing/2014/main" id="{CE6DD338-1EE2-8A16-7884-1AA68BA31CB7}"/>
              </a:ext>
            </a:extLst>
          </p:cNvPr>
          <p:cNvSpPr/>
          <p:nvPr/>
        </p:nvSpPr>
        <p:spPr>
          <a:xfrm>
            <a:off x="1752374" y="1563772"/>
            <a:ext cx="9615842" cy="4616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3080" indent="-343080" defTabSz="914400">
              <a:lnSpc>
                <a:spcPct val="110000"/>
              </a:lnSpc>
              <a:spcAft>
                <a:spcPts val="600"/>
              </a:spcAft>
              <a:buClr>
                <a:srgbClr val="FFC000"/>
              </a:buClr>
              <a:buFont typeface="Wingdings" pitchFamily="2" charset="2"/>
              <a:buChar char="§"/>
            </a:pPr>
            <a:r>
              <a:rPr lang="fr-CA"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Se fait lorsque l’enseignant juge qu’il a assez d’informations. </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43080" indent="-343080" defTabSz="914400">
              <a:lnSpc>
                <a:spcPct val="110000"/>
              </a:lnSpc>
              <a:spcAft>
                <a:spcPts val="600"/>
              </a:spcAft>
              <a:buClr>
                <a:srgbClr val="FFC000"/>
              </a:buClr>
              <a:buFont typeface="Wingdings" pitchFamily="2" charset="2"/>
              <a:buChar char="§"/>
            </a:pPr>
            <a:r>
              <a:rPr lang="fr-CA"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Est instrumentée (grilles d’évaluations, échelles descriptives, </a:t>
            </a:r>
            <a:br>
              <a:rPr lang="fr-CA"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fiches d’autoévaluation…).</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43080" indent="-343080" defTabSz="914400">
              <a:lnSpc>
                <a:spcPct val="110000"/>
              </a:lnSpc>
              <a:spcAft>
                <a:spcPts val="600"/>
              </a:spcAft>
              <a:buClr>
                <a:srgbClr val="FFC000"/>
              </a:buClr>
              <a:buFont typeface="Wingdings" pitchFamily="2" charset="2"/>
              <a:buChar char="§"/>
            </a:pPr>
            <a:r>
              <a:rPr lang="fr-CA"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Permet d’analyser les informations recueillies en les comparant à une référence (critères d’évaluation). </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43080" indent="-343080" defTabSz="914400">
              <a:lnSpc>
                <a:spcPct val="110000"/>
              </a:lnSpc>
              <a:spcAft>
                <a:spcPts val="600"/>
              </a:spcAft>
              <a:buClr>
                <a:srgbClr val="FFC000"/>
              </a:buClr>
              <a:buFont typeface="Wingdings" pitchFamily="2" charset="2"/>
              <a:buChar char="§"/>
            </a:pPr>
            <a:r>
              <a:rPr lang="fr-CA"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Fait appel à une réflexion basée sur des critères.</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800280" lvl="1" indent="-343080" defTabSz="914400">
              <a:lnSpc>
                <a:spcPct val="110000"/>
              </a:lnSpc>
              <a:spcBef>
                <a:spcPts val="600"/>
              </a:spcBef>
              <a:spcAft>
                <a:spcPts val="600"/>
              </a:spcAft>
              <a:buClr>
                <a:srgbClr val="FFC000"/>
              </a:buClr>
              <a:buFont typeface="Wingdings" pitchFamily="2" charset="2"/>
              <a:buChar char="v"/>
            </a:pPr>
            <a:r>
              <a:rPr lang="fr-CA"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Au fur et à mesure pour donner une rétroaction et des ajustements immédiats. </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800280" lvl="1" indent="-343080" defTabSz="914400">
              <a:lnSpc>
                <a:spcPct val="110000"/>
              </a:lnSpc>
              <a:spcBef>
                <a:spcPts val="600"/>
              </a:spcBef>
              <a:spcAft>
                <a:spcPts val="600"/>
              </a:spcAft>
              <a:buClr>
                <a:srgbClr val="FFC000"/>
              </a:buClr>
              <a:buFont typeface="Wingdings" pitchFamily="2" charset="2"/>
              <a:buChar char="v"/>
            </a:pPr>
            <a:r>
              <a:rPr lang="fr-CA"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À la suite de plusieurs situations d’une même famille pour porter un jugement sur le développement de la compétence : comparaisons de plusieurs résultats, analyse de la progression, identification de points faibles éventuels.</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177037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21</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6885062"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3. L’interprétation </a:t>
            </a:r>
            <a:r>
              <a:rPr lang="fr-CA" sz="2400" i="1" dirty="0">
                <a:solidFill>
                  <a:srgbClr val="7030A0"/>
                </a:solidFill>
                <a:latin typeface="Noto Sans" panose="020B0502040504020204" pitchFamily="34" charset="0"/>
                <a:ea typeface="Noto Sans" panose="020B0502040504020204" pitchFamily="34" charset="0"/>
                <a:cs typeface="Noto Sans" panose="020B0502040504020204" pitchFamily="34" charset="0"/>
              </a:rPr>
              <a:t>(suite)</a:t>
            </a:r>
          </a:p>
        </p:txBody>
      </p:sp>
      <p:sp>
        <p:nvSpPr>
          <p:cNvPr id="5" name="Espace réservé du contenu 6">
            <a:extLst>
              <a:ext uri="{FF2B5EF4-FFF2-40B4-BE49-F238E27FC236}">
                <a16:creationId xmlns:a16="http://schemas.microsoft.com/office/drawing/2014/main" id="{CE6DD338-1EE2-8A16-7884-1AA68BA31CB7}"/>
              </a:ext>
            </a:extLst>
          </p:cNvPr>
          <p:cNvSpPr/>
          <p:nvPr/>
        </p:nvSpPr>
        <p:spPr>
          <a:xfrm>
            <a:off x="2337260" y="1838496"/>
            <a:ext cx="8108318" cy="4616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10000"/>
              </a:lnSpc>
              <a:spcAft>
                <a:spcPts val="600"/>
              </a:spcAft>
              <a:buClr>
                <a:srgbClr val="FFC000"/>
              </a:buClr>
            </a:pPr>
            <a:r>
              <a:rPr lang="fr-CA" sz="2400" b="1" strike="noStrike" spc="-1">
                <a:solidFill>
                  <a:schemeClr val="accent3"/>
                </a:solidFill>
                <a:latin typeface="Noto Sans" panose="020B0502040504020204" pitchFamily="34" charset="0"/>
                <a:ea typeface="Noto Sans" panose="020B0502040504020204" pitchFamily="34" charset="0"/>
                <a:cs typeface="Noto Sans" panose="020B0502040504020204" pitchFamily="34" charset="0"/>
              </a:rPr>
              <a:t>Il y a deux types d’interprétation :</a:t>
            </a:r>
          </a:p>
          <a:p>
            <a:pPr marL="343080" indent="-343080" defTabSz="914400">
              <a:lnSpc>
                <a:spcPct val="110000"/>
              </a:lnSpc>
              <a:spcBef>
                <a:spcPts val="1200"/>
              </a:spcBef>
              <a:spcAft>
                <a:spcPts val="600"/>
              </a:spcAft>
              <a:buClr>
                <a:srgbClr val="FFC000"/>
              </a:buClr>
              <a:buFont typeface="Wingdings" pitchFamily="2" charset="2"/>
              <a:buChar char="§"/>
            </a:pPr>
            <a:r>
              <a:rPr lang="fr-CA" sz="2000" b="1" strike="noStrike" spc="-1">
                <a:solidFill>
                  <a:schemeClr val="accent3"/>
                </a:solidFill>
                <a:latin typeface="Noto Sans" panose="020B0502040504020204" pitchFamily="34" charset="0"/>
                <a:ea typeface="Noto Sans" panose="020B0502040504020204" pitchFamily="34" charset="0"/>
                <a:cs typeface="Noto Sans" panose="020B0502040504020204" pitchFamily="34" charset="0"/>
              </a:rPr>
              <a:t>L’interprétation en cours d’année</a:t>
            </a: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qui permet d’observer </a:t>
            </a:r>
            <a:b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les progrès des élèves, de repérer les points faibles de ces derniers afin de permettre une régulation et l’amélioration. </a:t>
            </a:r>
          </a:p>
          <a:p>
            <a:pPr marL="343080" indent="-343080" defTabSz="914400">
              <a:lnSpc>
                <a:spcPct val="110000"/>
              </a:lnSpc>
              <a:spcBef>
                <a:spcPts val="1200"/>
              </a:spcBef>
              <a:spcAft>
                <a:spcPts val="600"/>
              </a:spcAft>
              <a:buClr>
                <a:srgbClr val="FFC000"/>
              </a:buClr>
              <a:buFont typeface="Wingdings" pitchFamily="2" charset="2"/>
              <a:buChar char="§"/>
            </a:pPr>
            <a:r>
              <a:rPr lang="fr-CA" sz="2000" b="1" strike="noStrike" spc="-1">
                <a:solidFill>
                  <a:schemeClr val="accent3"/>
                </a:solidFill>
                <a:latin typeface="Noto Sans" panose="020B0502040504020204" pitchFamily="34" charset="0"/>
                <a:ea typeface="Noto Sans" panose="020B0502040504020204" pitchFamily="34" charset="0"/>
                <a:cs typeface="Noto Sans" panose="020B0502040504020204" pitchFamily="34" charset="0"/>
              </a:rPr>
              <a:t>L’interprétation à la fin de l’année</a:t>
            </a: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permet de porter éventuellement un jugement sur le niveau de compétence </a:t>
            </a:r>
            <a:b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de l’élève.</a:t>
            </a:r>
          </a:p>
        </p:txBody>
      </p:sp>
    </p:spTree>
    <p:extLst>
      <p:ext uri="{BB962C8B-B14F-4D97-AF65-F5344CB8AC3E}">
        <p14:creationId xmlns:p14="http://schemas.microsoft.com/office/powerpoint/2010/main" val="1286221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22</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6885062"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4a. Le jugement…</a:t>
            </a:r>
            <a:endParaRPr lang="fr-CA" sz="2400" i="1" dirty="0">
              <a:solidFill>
                <a:srgbClr val="7030A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 name="Espace réservé du contenu 6">
            <a:extLst>
              <a:ext uri="{FF2B5EF4-FFF2-40B4-BE49-F238E27FC236}">
                <a16:creationId xmlns:a16="http://schemas.microsoft.com/office/drawing/2014/main" id="{CE6DD338-1EE2-8A16-7884-1AA68BA31CB7}"/>
              </a:ext>
            </a:extLst>
          </p:cNvPr>
          <p:cNvSpPr/>
          <p:nvPr/>
        </p:nvSpPr>
        <p:spPr>
          <a:xfrm>
            <a:off x="2337260" y="1936921"/>
            <a:ext cx="8108318" cy="35159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3080" indent="-343080" defTabSz="914400">
              <a:spcBef>
                <a:spcPts val="1200"/>
              </a:spcBef>
              <a:spcAft>
                <a:spcPts val="600"/>
              </a:spcAft>
              <a:buClr>
                <a:srgbClr val="FFC000"/>
              </a:buClr>
              <a:buFont typeface="Wingdings" pitchFamily="2" charset="2"/>
              <a:buChar char="§"/>
            </a:pPr>
            <a:r>
              <a:rPr lang="fr-CA" sz="2000" strike="noStrike" spc="-1">
                <a:latin typeface="Noto Sans" panose="020B0502040504020204" pitchFamily="34" charset="0"/>
                <a:ea typeface="Noto Sans" panose="020B0502040504020204" pitchFamily="34" charset="0"/>
                <a:cs typeface="Noto Sans" panose="020B0502040504020204" pitchFamily="34" charset="0"/>
              </a:rPr>
              <a:t>Permet de tirer une conclusion en tenant compte du contexte, du temps et des ressources mises à la disposition de l’élève.</a:t>
            </a:r>
          </a:p>
          <a:p>
            <a:pPr marL="343080" indent="-343080" defTabSz="914400">
              <a:spcBef>
                <a:spcPts val="1200"/>
              </a:spcBef>
              <a:spcAft>
                <a:spcPts val="600"/>
              </a:spcAft>
              <a:buClr>
                <a:srgbClr val="FFC000"/>
              </a:buClr>
              <a:buFont typeface="Wingdings" pitchFamily="2" charset="2"/>
              <a:buChar char="§"/>
            </a:pPr>
            <a:r>
              <a:rPr lang="fr-CA" sz="2000" strike="noStrike" spc="-1">
                <a:latin typeface="Noto Sans" panose="020B0502040504020204" pitchFamily="34" charset="0"/>
                <a:ea typeface="Noto Sans" panose="020B0502040504020204" pitchFamily="34" charset="0"/>
                <a:cs typeface="Noto Sans" panose="020B0502040504020204" pitchFamily="34" charset="0"/>
              </a:rPr>
              <a:t>Traduit le mieux possible la progression et le niveau de l’élève. </a:t>
            </a:r>
          </a:p>
          <a:p>
            <a:pPr marL="343080" indent="-343080" defTabSz="914400">
              <a:spcBef>
                <a:spcPts val="1200"/>
              </a:spcBef>
              <a:spcAft>
                <a:spcPts val="600"/>
              </a:spcAft>
              <a:buClr>
                <a:srgbClr val="FFC000"/>
              </a:buClr>
              <a:buFont typeface="Wingdings" pitchFamily="2" charset="2"/>
              <a:buChar char="§"/>
            </a:pPr>
            <a:r>
              <a:rPr lang="fr-CA" sz="2000" strike="noStrike" spc="-1">
                <a:latin typeface="Noto Sans" panose="020B0502040504020204" pitchFamily="34" charset="0"/>
                <a:ea typeface="Noto Sans" panose="020B0502040504020204" pitchFamily="34" charset="0"/>
                <a:cs typeface="Noto Sans" panose="020B0502040504020204" pitchFamily="34" charset="0"/>
              </a:rPr>
              <a:t>Est toujours empreint de préoccupations pédagogiques.</a:t>
            </a:r>
          </a:p>
          <a:p>
            <a:pPr marL="343080" indent="-343080" defTabSz="914400">
              <a:spcBef>
                <a:spcPts val="1200"/>
              </a:spcBef>
              <a:spcAft>
                <a:spcPts val="600"/>
              </a:spcAft>
              <a:buClr>
                <a:srgbClr val="FFC000"/>
              </a:buClr>
              <a:buFont typeface="Wingdings" pitchFamily="2" charset="2"/>
              <a:buChar char="§"/>
            </a:pPr>
            <a:r>
              <a:rPr lang="fr-CA" sz="2000" strike="noStrike" spc="-1">
                <a:latin typeface="Noto Sans" panose="020B0502040504020204" pitchFamily="34" charset="0"/>
                <a:ea typeface="Noto Sans" panose="020B0502040504020204" pitchFamily="34" charset="0"/>
                <a:cs typeface="Noto Sans" panose="020B0502040504020204" pitchFamily="34" charset="0"/>
              </a:rPr>
              <a:t>Ne se limite pas à comptabiliser les données.</a:t>
            </a:r>
          </a:p>
          <a:p>
            <a:pPr marL="343080" indent="-343080" defTabSz="914400">
              <a:spcBef>
                <a:spcPts val="1200"/>
              </a:spcBef>
              <a:spcAft>
                <a:spcPts val="600"/>
              </a:spcAft>
              <a:buClr>
                <a:srgbClr val="FFC000"/>
              </a:buClr>
              <a:buFont typeface="Wingdings" pitchFamily="2" charset="2"/>
              <a:buChar char="§"/>
            </a:pPr>
            <a:r>
              <a:rPr lang="fr-CA" sz="2000" strike="noStrike" spc="-1">
                <a:latin typeface="Noto Sans" panose="020B0502040504020204" pitchFamily="34" charset="0"/>
                <a:ea typeface="Noto Sans" panose="020B0502040504020204" pitchFamily="34" charset="0"/>
                <a:cs typeface="Noto Sans" panose="020B0502040504020204" pitchFamily="34" charset="0"/>
              </a:rPr>
              <a:t>Se porte à la suite de nombreuses occasions données </a:t>
            </a:r>
            <a:br>
              <a:rPr lang="fr-CA" sz="2000" strike="noStrike" spc="-1">
                <a:latin typeface="Noto Sans" panose="020B0502040504020204" pitchFamily="34" charset="0"/>
                <a:ea typeface="Noto Sans" panose="020B0502040504020204" pitchFamily="34" charset="0"/>
                <a:cs typeface="Noto Sans" panose="020B0502040504020204" pitchFamily="34" charset="0"/>
              </a:rPr>
            </a:br>
            <a:r>
              <a:rPr lang="fr-CA" sz="2000" strike="noStrike" spc="-1">
                <a:latin typeface="Noto Sans" panose="020B0502040504020204" pitchFamily="34" charset="0"/>
                <a:ea typeface="Noto Sans" panose="020B0502040504020204" pitchFamily="34" charset="0"/>
                <a:cs typeface="Noto Sans" panose="020B0502040504020204" pitchFamily="34" charset="0"/>
              </a:rPr>
              <a:t>aux élèves.</a:t>
            </a:r>
          </a:p>
        </p:txBody>
      </p:sp>
    </p:spTree>
    <p:extLst>
      <p:ext uri="{BB962C8B-B14F-4D97-AF65-F5344CB8AC3E}">
        <p14:creationId xmlns:p14="http://schemas.microsoft.com/office/powerpoint/2010/main" val="1686629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23</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6885062"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4a. Le jugement… </a:t>
            </a:r>
            <a:r>
              <a:rPr lang="fr-CA" sz="2400" i="1" dirty="0">
                <a:solidFill>
                  <a:srgbClr val="7030A0"/>
                </a:solidFill>
                <a:latin typeface="Noto Sans" panose="020B0502040504020204" pitchFamily="34" charset="0"/>
                <a:ea typeface="Noto Sans" panose="020B0502040504020204" pitchFamily="34" charset="0"/>
                <a:cs typeface="Noto Sans" panose="020B0502040504020204" pitchFamily="34" charset="0"/>
              </a:rPr>
              <a:t>(suite)</a:t>
            </a:r>
          </a:p>
        </p:txBody>
      </p:sp>
      <p:sp>
        <p:nvSpPr>
          <p:cNvPr id="5" name="Espace réservé du contenu 6">
            <a:extLst>
              <a:ext uri="{FF2B5EF4-FFF2-40B4-BE49-F238E27FC236}">
                <a16:creationId xmlns:a16="http://schemas.microsoft.com/office/drawing/2014/main" id="{CE6DD338-1EE2-8A16-7884-1AA68BA31CB7}"/>
              </a:ext>
            </a:extLst>
          </p:cNvPr>
          <p:cNvSpPr/>
          <p:nvPr/>
        </p:nvSpPr>
        <p:spPr>
          <a:xfrm>
            <a:off x="2041841" y="1190301"/>
            <a:ext cx="8108318" cy="35159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3080" indent="-343080" defTabSz="914400">
              <a:lnSpc>
                <a:spcPct val="110000"/>
              </a:lnSpc>
              <a:spcBef>
                <a:spcPts val="1200"/>
              </a:spcBef>
              <a:spcAft>
                <a:spcPts val="1200"/>
              </a:spcAft>
              <a:buClr>
                <a:srgbClr val="FFC000"/>
              </a:buClr>
              <a:buFont typeface="Wingdings" pitchFamily="2" charset="2"/>
              <a:buChar char="§"/>
            </a:pPr>
            <a:r>
              <a:rPr lang="fr-CA" strike="noStrike" spc="-1">
                <a:latin typeface="Noto Sans" panose="020B0502040504020204" pitchFamily="34" charset="0"/>
                <a:ea typeface="Noto Sans" panose="020B0502040504020204" pitchFamily="34" charset="0"/>
                <a:cs typeface="Noto Sans" panose="020B0502040504020204" pitchFamily="34" charset="0"/>
              </a:rPr>
              <a:t>Comme il est difficile de rester complètement objectif au moment </a:t>
            </a:r>
            <a:br>
              <a:rPr lang="fr-CA" strike="noStrike" spc="-1">
                <a:latin typeface="Noto Sans" panose="020B0502040504020204" pitchFamily="34" charset="0"/>
                <a:ea typeface="Noto Sans" panose="020B0502040504020204" pitchFamily="34" charset="0"/>
                <a:cs typeface="Noto Sans" panose="020B0502040504020204" pitchFamily="34" charset="0"/>
              </a:rPr>
            </a:br>
            <a:r>
              <a:rPr lang="fr-CA" strike="noStrike" spc="-1">
                <a:latin typeface="Noto Sans" panose="020B0502040504020204" pitchFamily="34" charset="0"/>
                <a:ea typeface="Noto Sans" panose="020B0502040504020204" pitchFamily="34" charset="0"/>
                <a:cs typeface="Noto Sans" panose="020B0502040504020204" pitchFamily="34" charset="0"/>
              </a:rPr>
              <a:t>de rendre un jugement, la subjectivité du jugement global </a:t>
            </a:r>
            <a:br>
              <a:rPr lang="fr-CA" strike="noStrike" spc="-1">
                <a:latin typeface="Noto Sans" panose="020B0502040504020204" pitchFamily="34" charset="0"/>
                <a:ea typeface="Noto Sans" panose="020B0502040504020204" pitchFamily="34" charset="0"/>
                <a:cs typeface="Noto Sans" panose="020B0502040504020204" pitchFamily="34" charset="0"/>
              </a:rPr>
            </a:br>
            <a:r>
              <a:rPr lang="fr-CA" strike="noStrike" spc="-1">
                <a:latin typeface="Noto Sans" panose="020B0502040504020204" pitchFamily="34" charset="0"/>
                <a:ea typeface="Noto Sans" panose="020B0502040504020204" pitchFamily="34" charset="0"/>
                <a:cs typeface="Noto Sans" panose="020B0502040504020204" pitchFamily="34" charset="0"/>
              </a:rPr>
              <a:t>et professionnel sera minime si : </a:t>
            </a:r>
          </a:p>
          <a:p>
            <a:pPr marL="645750" indent="-285750" defTabSz="914400">
              <a:lnSpc>
                <a:spcPct val="110000"/>
              </a:lnSpc>
              <a:spcAft>
                <a:spcPts val="600"/>
              </a:spcAft>
              <a:buClr>
                <a:srgbClr val="FFC000"/>
              </a:buClr>
              <a:buFont typeface="Wingdings" pitchFamily="2" charset="2"/>
              <a:buChar char="Ø"/>
            </a:pPr>
            <a:r>
              <a:rPr lang="fr-CA" sz="1600" strike="noStrike" spc="-1">
                <a:latin typeface="Noto Sans" panose="020B0502040504020204" pitchFamily="34" charset="0"/>
                <a:ea typeface="Noto Sans" panose="020B0502040504020204" pitchFamily="34" charset="0"/>
                <a:cs typeface="Noto Sans" panose="020B0502040504020204" pitchFamily="34" charset="0"/>
              </a:rPr>
              <a:t>l’évaluation est cohérente avec le programme ;   </a:t>
            </a:r>
          </a:p>
          <a:p>
            <a:pPr marL="645750" indent="-285750" defTabSz="914400">
              <a:lnSpc>
                <a:spcPct val="110000"/>
              </a:lnSpc>
              <a:spcAft>
                <a:spcPts val="600"/>
              </a:spcAft>
              <a:buClr>
                <a:srgbClr val="FFC000"/>
              </a:buClr>
              <a:buFont typeface="Wingdings" pitchFamily="2" charset="2"/>
              <a:buChar char="Ø"/>
            </a:pPr>
            <a:r>
              <a:rPr lang="fr-CA" sz="1600" strike="noStrike" spc="-1">
                <a:latin typeface="Noto Sans" panose="020B0502040504020204" pitchFamily="34" charset="0"/>
                <a:ea typeface="Noto Sans" panose="020B0502040504020204" pitchFamily="34" charset="0"/>
                <a:cs typeface="Noto Sans" panose="020B0502040504020204" pitchFamily="34" charset="0"/>
              </a:rPr>
              <a:t>l’élaboration de situations est rigoureuse ;</a:t>
            </a:r>
          </a:p>
          <a:p>
            <a:pPr marL="645750" indent="-285750" defTabSz="914400">
              <a:lnSpc>
                <a:spcPct val="110000"/>
              </a:lnSpc>
              <a:spcAft>
                <a:spcPts val="600"/>
              </a:spcAft>
              <a:buClr>
                <a:srgbClr val="FFC000"/>
              </a:buClr>
              <a:buFont typeface="Wingdings" pitchFamily="2" charset="2"/>
              <a:buChar char="Ø"/>
            </a:pPr>
            <a:r>
              <a:rPr lang="fr-CA" sz="1600" strike="noStrike" spc="-1">
                <a:latin typeface="Noto Sans" panose="020B0502040504020204" pitchFamily="34" charset="0"/>
                <a:ea typeface="Noto Sans" panose="020B0502040504020204" pitchFamily="34" charset="0"/>
                <a:cs typeface="Noto Sans" panose="020B0502040504020204" pitchFamily="34" charset="0"/>
              </a:rPr>
              <a:t>les outils sont adéquats et les informations sont suffisantes ;  </a:t>
            </a:r>
          </a:p>
          <a:p>
            <a:pPr marL="645750" indent="-285750" defTabSz="914400">
              <a:lnSpc>
                <a:spcPct val="110000"/>
              </a:lnSpc>
              <a:spcAft>
                <a:spcPts val="600"/>
              </a:spcAft>
              <a:buClr>
                <a:srgbClr val="FFC000"/>
              </a:buClr>
              <a:buFont typeface="Wingdings" pitchFamily="2" charset="2"/>
              <a:buChar char="Ø"/>
            </a:pPr>
            <a:r>
              <a:rPr lang="fr-CA" sz="1600" strike="noStrike" spc="-1">
                <a:latin typeface="Noto Sans" panose="020B0502040504020204" pitchFamily="34" charset="0"/>
                <a:ea typeface="Noto Sans" panose="020B0502040504020204" pitchFamily="34" charset="0"/>
                <a:cs typeface="Noto Sans" panose="020B0502040504020204" pitchFamily="34" charset="0"/>
              </a:rPr>
              <a:t>les interprétations sont pertinentes.</a:t>
            </a:r>
          </a:p>
          <a:p>
            <a:pPr marL="343080" indent="-343080">
              <a:lnSpc>
                <a:spcPct val="110000"/>
              </a:lnSpc>
              <a:spcBef>
                <a:spcPts val="1200"/>
              </a:spcBef>
              <a:spcAft>
                <a:spcPts val="1200"/>
              </a:spcAft>
              <a:buClr>
                <a:srgbClr val="FFC000"/>
              </a:buClr>
              <a:buFont typeface="Wingdings" pitchFamily="2" charset="2"/>
              <a:buChar char="§"/>
            </a:pPr>
            <a:r>
              <a:rPr lang="fr-CA" spc="-1">
                <a:latin typeface="Noto Sans" panose="020B0502040504020204" pitchFamily="34" charset="0"/>
                <a:ea typeface="Noto Sans" panose="020B0502040504020204" pitchFamily="34" charset="0"/>
                <a:cs typeface="Noto Sans" panose="020B0502040504020204" pitchFamily="34" charset="0"/>
              </a:rPr>
              <a:t>Deux types de jugement :</a:t>
            </a:r>
          </a:p>
          <a:p>
            <a:pPr marL="645750" indent="-285750">
              <a:lnSpc>
                <a:spcPct val="110000"/>
              </a:lnSpc>
              <a:spcBef>
                <a:spcPts val="600"/>
              </a:spcBef>
              <a:spcAft>
                <a:spcPts val="600"/>
              </a:spcAft>
              <a:buClr>
                <a:srgbClr val="FFC000"/>
              </a:buClr>
              <a:buFont typeface="Wingdings" pitchFamily="2" charset="2"/>
              <a:buChar char="Ø"/>
            </a:pPr>
            <a:r>
              <a:rPr lang="fr-CA" sz="1600" b="1" spc="-1">
                <a:latin typeface="Noto Sans" panose="020B0502040504020204" pitchFamily="34" charset="0"/>
                <a:ea typeface="Noto Sans" panose="020B0502040504020204" pitchFamily="34" charset="0"/>
                <a:cs typeface="Noto Sans" panose="020B0502040504020204" pitchFamily="34" charset="0"/>
              </a:rPr>
              <a:t>en cours d’année (jugement pédagogique)</a:t>
            </a:r>
            <a:r>
              <a:rPr lang="fr-CA" sz="1600" spc="-1">
                <a:latin typeface="Noto Sans" panose="020B0502040504020204" pitchFamily="34" charset="0"/>
                <a:ea typeface="Noto Sans" panose="020B0502040504020204" pitchFamily="34" charset="0"/>
                <a:cs typeface="Noto Sans" panose="020B0502040504020204" pitchFamily="34" charset="0"/>
              </a:rPr>
              <a:t> qui permet de juger de la progression de l’élève et de réguler l’enseignement. C’est un jugement informel.</a:t>
            </a:r>
          </a:p>
          <a:p>
            <a:pPr marL="645750" indent="-285750">
              <a:lnSpc>
                <a:spcPct val="110000"/>
              </a:lnSpc>
              <a:spcBef>
                <a:spcPts val="600"/>
              </a:spcBef>
              <a:spcAft>
                <a:spcPts val="600"/>
              </a:spcAft>
              <a:buClr>
                <a:srgbClr val="FFC000"/>
              </a:buClr>
              <a:buFont typeface="Wingdings" pitchFamily="2" charset="2"/>
              <a:buChar char="Ø"/>
            </a:pPr>
            <a:r>
              <a:rPr lang="fr-CA" sz="1600" b="1" spc="-1">
                <a:latin typeface="Noto Sans" panose="020B0502040504020204" pitchFamily="34" charset="0"/>
                <a:ea typeface="Noto Sans" panose="020B0502040504020204" pitchFamily="34" charset="0"/>
                <a:cs typeface="Noto Sans" panose="020B0502040504020204" pitchFamily="34" charset="0"/>
              </a:rPr>
              <a:t>en fin d’année (jugement administratif)</a:t>
            </a:r>
            <a:r>
              <a:rPr lang="fr-CA" sz="1600" spc="-1">
                <a:latin typeface="Noto Sans" panose="020B0502040504020204" pitchFamily="34" charset="0"/>
                <a:ea typeface="Noto Sans" panose="020B0502040504020204" pitchFamily="34" charset="0"/>
                <a:cs typeface="Noto Sans" panose="020B0502040504020204" pitchFamily="34" charset="0"/>
              </a:rPr>
              <a:t> qui permet le classement et la sélection. C’est un jugement formel.</a:t>
            </a:r>
          </a:p>
        </p:txBody>
      </p:sp>
    </p:spTree>
    <p:extLst>
      <p:ext uri="{BB962C8B-B14F-4D97-AF65-F5344CB8AC3E}">
        <p14:creationId xmlns:p14="http://schemas.microsoft.com/office/powerpoint/2010/main" val="37916071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24</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6885062"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4b. … et la décision</a:t>
            </a:r>
            <a:endParaRPr lang="fr-CA" sz="2400" i="1" dirty="0">
              <a:solidFill>
                <a:srgbClr val="7030A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 name="Espace réservé du contenu 6">
            <a:extLst>
              <a:ext uri="{FF2B5EF4-FFF2-40B4-BE49-F238E27FC236}">
                <a16:creationId xmlns:a16="http://schemas.microsoft.com/office/drawing/2014/main" id="{CE6DD338-1EE2-8A16-7884-1AA68BA31CB7}"/>
              </a:ext>
            </a:extLst>
          </p:cNvPr>
          <p:cNvSpPr/>
          <p:nvPr/>
        </p:nvSpPr>
        <p:spPr>
          <a:xfrm>
            <a:off x="2381475" y="1904404"/>
            <a:ext cx="8108318" cy="35159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3080" indent="-343080" defTabSz="914400">
              <a:lnSpc>
                <a:spcPct val="110000"/>
              </a:lnSpc>
              <a:spcAft>
                <a:spcPts val="1200"/>
              </a:spcAft>
              <a:buClr>
                <a:srgbClr val="FFC000"/>
              </a:buClr>
              <a:buFont typeface="Wingdings" pitchFamily="2" charset="2"/>
              <a:buChar char="§"/>
            </a:pPr>
            <a:r>
              <a:rPr lang="fr-CA" sz="2000" strike="noStrike" spc="-1">
                <a:latin typeface="Noto Sans" panose="020B0502040504020204" pitchFamily="34" charset="0"/>
                <a:ea typeface="Noto Sans" panose="020B0502040504020204" pitchFamily="34" charset="0"/>
                <a:cs typeface="Noto Sans" panose="020B0502040504020204" pitchFamily="34" charset="0"/>
              </a:rPr>
              <a:t>Le jugement mène à une décision. Il importe donc </a:t>
            </a:r>
            <a:br>
              <a:rPr lang="fr-CA" sz="2000" strike="noStrike" spc="-1">
                <a:latin typeface="Noto Sans" panose="020B0502040504020204" pitchFamily="34" charset="0"/>
                <a:ea typeface="Noto Sans" panose="020B0502040504020204" pitchFamily="34" charset="0"/>
                <a:cs typeface="Noto Sans" panose="020B0502040504020204" pitchFamily="34" charset="0"/>
              </a:rPr>
            </a:br>
            <a:r>
              <a:rPr lang="fr-CA" sz="2000" strike="noStrike" spc="-1">
                <a:latin typeface="Noto Sans" panose="020B0502040504020204" pitchFamily="34" charset="0"/>
                <a:ea typeface="Noto Sans" panose="020B0502040504020204" pitchFamily="34" charset="0"/>
                <a:cs typeface="Noto Sans" panose="020B0502040504020204" pitchFamily="34" charset="0"/>
              </a:rPr>
              <a:t>de conserver les informations ayant servi </a:t>
            </a:r>
            <a:br>
              <a:rPr lang="fr-CA" sz="2000" strike="noStrike" spc="-1">
                <a:latin typeface="Noto Sans" panose="020B0502040504020204" pitchFamily="34" charset="0"/>
                <a:ea typeface="Noto Sans" panose="020B0502040504020204" pitchFamily="34" charset="0"/>
                <a:cs typeface="Noto Sans" panose="020B0502040504020204" pitchFamily="34" charset="0"/>
              </a:rPr>
            </a:br>
            <a:r>
              <a:rPr lang="fr-CA" sz="2000" strike="noStrike" spc="-1">
                <a:latin typeface="Noto Sans" panose="020B0502040504020204" pitchFamily="34" charset="0"/>
                <a:ea typeface="Noto Sans" panose="020B0502040504020204" pitchFamily="34" charset="0"/>
                <a:cs typeface="Noto Sans" panose="020B0502040504020204" pitchFamily="34" charset="0"/>
              </a:rPr>
              <a:t>à porter le jugement. </a:t>
            </a:r>
          </a:p>
          <a:p>
            <a:pPr marL="343080" indent="-343080" defTabSz="914400">
              <a:lnSpc>
                <a:spcPct val="110000"/>
              </a:lnSpc>
              <a:spcAft>
                <a:spcPts val="1200"/>
              </a:spcAft>
              <a:buClr>
                <a:srgbClr val="FFC000"/>
              </a:buClr>
              <a:buFont typeface="Wingdings" pitchFamily="2" charset="2"/>
              <a:buChar char="§"/>
            </a:pPr>
            <a:r>
              <a:rPr lang="fr-CA" sz="2000" strike="noStrike" spc="-1">
                <a:latin typeface="Noto Sans" panose="020B0502040504020204" pitchFamily="34" charset="0"/>
                <a:ea typeface="Noto Sans" panose="020B0502040504020204" pitchFamily="34" charset="0"/>
                <a:cs typeface="Noto Sans" panose="020B0502040504020204" pitchFamily="34" charset="0"/>
              </a:rPr>
              <a:t>La décision doit être conforme aux attentes.</a:t>
            </a:r>
          </a:p>
          <a:p>
            <a:pPr marL="343080" indent="-343080" defTabSz="914400">
              <a:lnSpc>
                <a:spcPct val="110000"/>
              </a:lnSpc>
              <a:spcAft>
                <a:spcPts val="1200"/>
              </a:spcAft>
              <a:buClr>
                <a:srgbClr val="FFC000"/>
              </a:buClr>
              <a:buFont typeface="Wingdings" pitchFamily="2" charset="2"/>
              <a:buChar char="§"/>
            </a:pPr>
            <a:r>
              <a:rPr lang="fr-CA" sz="2000" strike="noStrike" spc="-1">
                <a:latin typeface="Noto Sans" panose="020B0502040504020204" pitchFamily="34" charset="0"/>
                <a:ea typeface="Noto Sans" panose="020B0502040504020204" pitchFamily="34" charset="0"/>
                <a:cs typeface="Noto Sans" panose="020B0502040504020204" pitchFamily="34" charset="0"/>
              </a:rPr>
              <a:t>La décision doit proposer des dispositifs de différenciation </a:t>
            </a:r>
            <a:br>
              <a:rPr lang="fr-CA" sz="2000" strike="noStrike" spc="-1">
                <a:latin typeface="Noto Sans" panose="020B0502040504020204" pitchFamily="34" charset="0"/>
                <a:ea typeface="Noto Sans" panose="020B0502040504020204" pitchFamily="34" charset="0"/>
                <a:cs typeface="Noto Sans" panose="020B0502040504020204" pitchFamily="34" charset="0"/>
              </a:rPr>
            </a:br>
            <a:r>
              <a:rPr lang="fr-CA" sz="2000" strike="noStrike" spc="-1">
                <a:latin typeface="Noto Sans" panose="020B0502040504020204" pitchFamily="34" charset="0"/>
                <a:ea typeface="Noto Sans" panose="020B0502040504020204" pitchFamily="34" charset="0"/>
                <a:cs typeface="Noto Sans" panose="020B0502040504020204" pitchFamily="34" charset="0"/>
              </a:rPr>
              <a:t>si nécessaire.</a:t>
            </a:r>
          </a:p>
          <a:p>
            <a:pPr marL="343080" indent="-343080" defTabSz="914400">
              <a:lnSpc>
                <a:spcPct val="110000"/>
              </a:lnSpc>
              <a:spcAft>
                <a:spcPts val="1200"/>
              </a:spcAft>
              <a:buClr>
                <a:srgbClr val="FFC000"/>
              </a:buClr>
              <a:buFont typeface="Wingdings" pitchFamily="2" charset="2"/>
              <a:buChar char="§"/>
            </a:pPr>
            <a:r>
              <a:rPr lang="fr-CA" sz="2000" strike="noStrike" spc="-1">
                <a:latin typeface="Noto Sans" panose="020B0502040504020204" pitchFamily="34" charset="0"/>
                <a:ea typeface="Noto Sans" panose="020B0502040504020204" pitchFamily="34" charset="0"/>
                <a:cs typeface="Noto Sans" panose="020B0502040504020204" pitchFamily="34" charset="0"/>
              </a:rPr>
              <a:t>La décision mène toujours à la communication </a:t>
            </a:r>
            <a:br>
              <a:rPr lang="fr-CA" sz="2000" strike="noStrike" spc="-1">
                <a:latin typeface="Noto Sans" panose="020B0502040504020204" pitchFamily="34" charset="0"/>
                <a:ea typeface="Noto Sans" panose="020B0502040504020204" pitchFamily="34" charset="0"/>
                <a:cs typeface="Noto Sans" panose="020B0502040504020204" pitchFamily="34" charset="0"/>
              </a:rPr>
            </a:br>
            <a:r>
              <a:rPr lang="fr-CA" sz="2000" strike="noStrike" spc="-1">
                <a:latin typeface="Noto Sans" panose="020B0502040504020204" pitchFamily="34" charset="0"/>
                <a:ea typeface="Noto Sans" panose="020B0502040504020204" pitchFamily="34" charset="0"/>
                <a:cs typeface="Noto Sans" panose="020B0502040504020204" pitchFamily="34" charset="0"/>
              </a:rPr>
              <a:t>à différents destinataires.</a:t>
            </a:r>
          </a:p>
        </p:txBody>
      </p:sp>
    </p:spTree>
    <p:extLst>
      <p:ext uri="{BB962C8B-B14F-4D97-AF65-F5344CB8AC3E}">
        <p14:creationId xmlns:p14="http://schemas.microsoft.com/office/powerpoint/2010/main" val="2279904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25</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6885062"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4b. … et la décision</a:t>
            </a:r>
            <a:r>
              <a:rPr lang="fr-CA" sz="2400" i="1" dirty="0">
                <a:solidFill>
                  <a:srgbClr val="7030A0"/>
                </a:solidFill>
                <a:latin typeface="Noto Sans" panose="020B0502040504020204" pitchFamily="34" charset="0"/>
                <a:ea typeface="Noto Sans" panose="020B0502040504020204" pitchFamily="34" charset="0"/>
                <a:cs typeface="Noto Sans" panose="020B0502040504020204" pitchFamily="34" charset="0"/>
              </a:rPr>
              <a:t> (suite)</a:t>
            </a:r>
          </a:p>
        </p:txBody>
      </p:sp>
      <p:sp>
        <p:nvSpPr>
          <p:cNvPr id="7" name="ZoneTexte 1">
            <a:extLst>
              <a:ext uri="{FF2B5EF4-FFF2-40B4-BE49-F238E27FC236}">
                <a16:creationId xmlns:a16="http://schemas.microsoft.com/office/drawing/2014/main" id="{ED8F745E-D9FD-2E73-4E73-4D8D97DF4AC2}"/>
              </a:ext>
            </a:extLst>
          </p:cNvPr>
          <p:cNvSpPr/>
          <p:nvPr/>
        </p:nvSpPr>
        <p:spPr>
          <a:xfrm>
            <a:off x="2022034" y="1793288"/>
            <a:ext cx="8939615" cy="3911691"/>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numCol="2" spcCol="360000" anchor="t">
            <a:noAutofit/>
          </a:bodyPr>
          <a:lstStyle/>
          <a:p>
            <a:pPr defTabSz="457200">
              <a:lnSpc>
                <a:spcPct val="100000"/>
              </a:lnSpc>
              <a:spcAft>
                <a:spcPts val="1200"/>
              </a:spcAft>
              <a:buClr>
                <a:srgbClr val="FFC000"/>
              </a:buClr>
              <a:tabLst>
                <a:tab pos="0" algn="l"/>
              </a:tabLst>
            </a:pPr>
            <a:r>
              <a:rPr lang="fr-FR" sz="2400" b="1" strike="noStrike" spc="-1">
                <a:solidFill>
                  <a:schemeClr val="accent3"/>
                </a:solidFill>
                <a:latin typeface="Noto Sans" panose="020B0502040504020204" pitchFamily="34" charset="0"/>
                <a:ea typeface="Noto Sans" panose="020B0502040504020204" pitchFamily="34" charset="0"/>
                <a:cs typeface="Noto Sans" panose="020B0502040504020204" pitchFamily="34" charset="0"/>
              </a:rPr>
              <a:t>Décision de type pédagogique : </a:t>
            </a:r>
          </a:p>
          <a:p>
            <a:pPr marL="342900" indent="-342900" defTabSz="457200">
              <a:spcAft>
                <a:spcPts val="600"/>
              </a:spcAft>
              <a:buClr>
                <a:srgbClr val="FFC000"/>
              </a:buClr>
              <a:buFont typeface="Wingdings" pitchFamily="2" charset="2"/>
              <a:buChar char="§"/>
              <a:tabLst>
                <a:tab pos="0" algn="l"/>
              </a:tabLst>
            </a:pPr>
            <a:r>
              <a:rPr lang="fr-FR" spc="-1">
                <a:latin typeface="Noto Sans" panose="020B0502040504020204" pitchFamily="34" charset="0"/>
                <a:ea typeface="Noto Sans" panose="020B0502040504020204" pitchFamily="34" charset="0"/>
                <a:cs typeface="Noto Sans" panose="020B0502040504020204" pitchFamily="34" charset="0"/>
              </a:rPr>
              <a:t>Apporter de la remédiation.</a:t>
            </a:r>
          </a:p>
          <a:p>
            <a:pPr marL="342900" indent="-342900" defTabSz="457200">
              <a:spcAft>
                <a:spcPts val="600"/>
              </a:spcAft>
              <a:buClr>
                <a:srgbClr val="FFC000"/>
              </a:buClr>
              <a:buFont typeface="Wingdings" pitchFamily="2" charset="2"/>
              <a:buChar char="§"/>
              <a:tabLst>
                <a:tab pos="0" algn="l"/>
              </a:tabLst>
            </a:pPr>
            <a:r>
              <a:rPr lang="fr-FR" spc="-1">
                <a:latin typeface="Noto Sans" panose="020B0502040504020204" pitchFamily="34" charset="0"/>
                <a:ea typeface="Noto Sans" panose="020B0502040504020204" pitchFamily="34" charset="0"/>
                <a:cs typeface="Noto Sans" panose="020B0502040504020204" pitchFamily="34" charset="0"/>
              </a:rPr>
              <a:t>Aider certains élèves en les plaçant </a:t>
            </a:r>
            <a:br>
              <a:rPr lang="fr-FR" spc="-1">
                <a:latin typeface="Noto Sans" panose="020B0502040504020204" pitchFamily="34" charset="0"/>
                <a:ea typeface="Noto Sans" panose="020B0502040504020204" pitchFamily="34" charset="0"/>
                <a:cs typeface="Noto Sans" panose="020B0502040504020204" pitchFamily="34" charset="0"/>
              </a:rPr>
            </a:br>
            <a:r>
              <a:rPr lang="fr-FR" spc="-1">
                <a:latin typeface="Noto Sans" panose="020B0502040504020204" pitchFamily="34" charset="0"/>
                <a:ea typeface="Noto Sans" panose="020B0502040504020204" pitchFamily="34" charset="0"/>
                <a:cs typeface="Noto Sans" panose="020B0502040504020204" pitchFamily="34" charset="0"/>
              </a:rPr>
              <a:t>en équipe.</a:t>
            </a:r>
          </a:p>
          <a:p>
            <a:pPr marL="342900" indent="-342900" defTabSz="457200">
              <a:spcAft>
                <a:spcPts val="600"/>
              </a:spcAft>
              <a:buClr>
                <a:srgbClr val="FFC000"/>
              </a:buClr>
              <a:buFont typeface="Wingdings" pitchFamily="2" charset="2"/>
              <a:buChar char="§"/>
              <a:tabLst>
                <a:tab pos="0" algn="l"/>
              </a:tabLst>
            </a:pPr>
            <a:r>
              <a:rPr lang="fr-FR" spc="-1">
                <a:latin typeface="Noto Sans" panose="020B0502040504020204" pitchFamily="34" charset="0"/>
                <a:ea typeface="Noto Sans" panose="020B0502040504020204" pitchFamily="34" charset="0"/>
                <a:cs typeface="Noto Sans" panose="020B0502040504020204" pitchFamily="34" charset="0"/>
              </a:rPr>
              <a:t>Revenir sur certains aspects </a:t>
            </a:r>
            <a:br>
              <a:rPr lang="fr-FR" spc="-1">
                <a:latin typeface="Noto Sans" panose="020B0502040504020204" pitchFamily="34" charset="0"/>
                <a:ea typeface="Noto Sans" panose="020B0502040504020204" pitchFamily="34" charset="0"/>
                <a:cs typeface="Noto Sans" panose="020B0502040504020204" pitchFamily="34" charset="0"/>
              </a:rPr>
            </a:br>
            <a:r>
              <a:rPr lang="fr-FR" spc="-1">
                <a:latin typeface="Noto Sans" panose="020B0502040504020204" pitchFamily="34" charset="0"/>
                <a:ea typeface="Noto Sans" panose="020B0502040504020204" pitchFamily="34" charset="0"/>
                <a:cs typeface="Noto Sans" panose="020B0502040504020204" pitchFamily="34" charset="0"/>
              </a:rPr>
              <a:t>de la matière. </a:t>
            </a:r>
          </a:p>
          <a:p>
            <a:pPr marL="342900" indent="-342900" defTabSz="457200">
              <a:spcAft>
                <a:spcPts val="600"/>
              </a:spcAft>
              <a:buClr>
                <a:srgbClr val="FFC000"/>
              </a:buClr>
              <a:buFont typeface="Wingdings" pitchFamily="2" charset="2"/>
              <a:buChar char="§"/>
              <a:tabLst>
                <a:tab pos="0" algn="l"/>
              </a:tabLst>
            </a:pPr>
            <a:r>
              <a:rPr lang="fr-FR" spc="-1">
                <a:latin typeface="Noto Sans" panose="020B0502040504020204" pitchFamily="34" charset="0"/>
                <a:ea typeface="Noto Sans" panose="020B0502040504020204" pitchFamily="34" charset="0"/>
                <a:cs typeface="Noto Sans" panose="020B0502040504020204" pitchFamily="34" charset="0"/>
              </a:rPr>
              <a:t>Proposer des dispositifs </a:t>
            </a:r>
            <a:br>
              <a:rPr lang="fr-FR" spc="-1">
                <a:latin typeface="Noto Sans" panose="020B0502040504020204" pitchFamily="34" charset="0"/>
                <a:ea typeface="Noto Sans" panose="020B0502040504020204" pitchFamily="34" charset="0"/>
                <a:cs typeface="Noto Sans" panose="020B0502040504020204" pitchFamily="34" charset="0"/>
              </a:rPr>
            </a:br>
            <a:r>
              <a:rPr lang="fr-FR" spc="-1">
                <a:latin typeface="Noto Sans" panose="020B0502040504020204" pitchFamily="34" charset="0"/>
                <a:ea typeface="Noto Sans" panose="020B0502040504020204" pitchFamily="34" charset="0"/>
                <a:cs typeface="Noto Sans" panose="020B0502040504020204" pitchFamily="34" charset="0"/>
              </a:rPr>
              <a:t>de différenciation. </a:t>
            </a:r>
          </a:p>
          <a:p>
            <a:pPr marL="342900" indent="-342900" defTabSz="457200">
              <a:spcAft>
                <a:spcPts val="600"/>
              </a:spcAft>
              <a:buClr>
                <a:srgbClr val="FFC000"/>
              </a:buClr>
              <a:buFont typeface="Wingdings" pitchFamily="2" charset="2"/>
              <a:buChar char="§"/>
              <a:tabLst>
                <a:tab pos="0" algn="l"/>
              </a:tabLst>
            </a:pPr>
            <a:r>
              <a:rPr lang="fr-FR" spc="-1">
                <a:latin typeface="Noto Sans" panose="020B0502040504020204" pitchFamily="34" charset="0"/>
                <a:ea typeface="Noto Sans" panose="020B0502040504020204" pitchFamily="34" charset="0"/>
                <a:cs typeface="Noto Sans" panose="020B0502040504020204" pitchFamily="34" charset="0"/>
              </a:rPr>
              <a:t>Demander à rencontrer les parents.</a:t>
            </a:r>
          </a:p>
          <a:p>
            <a:pPr defTabSz="457200">
              <a:buClr>
                <a:srgbClr val="FFC000"/>
              </a:buClr>
              <a:tabLst>
                <a:tab pos="0" algn="l"/>
              </a:tabLst>
            </a:pPr>
            <a:endParaRPr lang="fr-FR" sz="2000" strike="noStrike" spc="-1">
              <a:latin typeface="Noto Sans" panose="020B0502040504020204" pitchFamily="34" charset="0"/>
              <a:ea typeface="Noto Sans" panose="020B0502040504020204" pitchFamily="34" charset="0"/>
              <a:cs typeface="Noto Sans" panose="020B0502040504020204" pitchFamily="34" charset="0"/>
            </a:endParaRPr>
          </a:p>
          <a:p>
            <a:pPr defTabSz="457200">
              <a:spcAft>
                <a:spcPts val="1200"/>
              </a:spcAft>
              <a:buClr>
                <a:srgbClr val="FFC000"/>
              </a:buClr>
              <a:tabLst>
                <a:tab pos="0" algn="l"/>
              </a:tabLst>
            </a:pPr>
            <a:r>
              <a:rPr lang="fr-FR" sz="2400" b="1" spc="-1">
                <a:solidFill>
                  <a:schemeClr val="accent3"/>
                </a:solidFill>
                <a:latin typeface="Noto Sans" panose="020B0502040504020204" pitchFamily="34" charset="0"/>
                <a:ea typeface="Noto Sans" panose="020B0502040504020204" pitchFamily="34" charset="0"/>
                <a:cs typeface="Noto Sans" panose="020B0502040504020204" pitchFamily="34" charset="0"/>
              </a:rPr>
              <a:t>Décision de type administratif : </a:t>
            </a:r>
          </a:p>
          <a:p>
            <a:pPr marL="342900" indent="-342900" defTabSz="457200">
              <a:spcAft>
                <a:spcPts val="600"/>
              </a:spcAft>
              <a:buClr>
                <a:srgbClr val="FFC000"/>
              </a:buClr>
              <a:buFont typeface="Wingdings" pitchFamily="2" charset="2"/>
              <a:buChar char="§"/>
              <a:tabLst>
                <a:tab pos="0" algn="l"/>
              </a:tabLst>
            </a:pPr>
            <a:r>
              <a:rPr lang="fr-FR" spc="-1">
                <a:latin typeface="Noto Sans" panose="020B0502040504020204" pitchFamily="34" charset="0"/>
                <a:ea typeface="Noto Sans" panose="020B0502040504020204" pitchFamily="34" charset="0"/>
                <a:cs typeface="Noto Sans" panose="020B0502040504020204" pitchFamily="34" charset="0"/>
              </a:rPr>
              <a:t>Remplissage du bulletin. </a:t>
            </a:r>
          </a:p>
          <a:p>
            <a:pPr marL="342900" indent="-342900" defTabSz="457200">
              <a:spcAft>
                <a:spcPts val="600"/>
              </a:spcAft>
              <a:buClr>
                <a:srgbClr val="FFC000"/>
              </a:buClr>
              <a:buFont typeface="Wingdings" pitchFamily="2" charset="2"/>
              <a:buChar char="§"/>
              <a:tabLst>
                <a:tab pos="0" algn="l"/>
              </a:tabLst>
            </a:pPr>
            <a:r>
              <a:rPr lang="fr-FR" spc="-1">
                <a:latin typeface="Noto Sans" panose="020B0502040504020204" pitchFamily="34" charset="0"/>
                <a:ea typeface="Noto Sans" panose="020B0502040504020204" pitchFamily="34" charset="0"/>
                <a:cs typeface="Noto Sans" panose="020B0502040504020204" pitchFamily="34" charset="0"/>
              </a:rPr>
              <a:t>Reconnaissance des compétences. </a:t>
            </a:r>
          </a:p>
          <a:p>
            <a:pPr marL="342900" indent="-342900" defTabSz="457200">
              <a:spcAft>
                <a:spcPts val="600"/>
              </a:spcAft>
              <a:buClr>
                <a:srgbClr val="FFC000"/>
              </a:buClr>
              <a:buFont typeface="Wingdings" pitchFamily="2" charset="2"/>
              <a:buChar char="§"/>
              <a:tabLst>
                <a:tab pos="0" algn="l"/>
              </a:tabLst>
            </a:pPr>
            <a:r>
              <a:rPr lang="fr-FR" spc="-1">
                <a:latin typeface="Noto Sans" panose="020B0502040504020204" pitchFamily="34" charset="0"/>
                <a:ea typeface="Noto Sans" panose="020B0502040504020204" pitchFamily="34" charset="0"/>
                <a:cs typeface="Noto Sans" panose="020B0502040504020204" pitchFamily="34" charset="0"/>
              </a:rPr>
              <a:t>Passage d’une année à l’autre.</a:t>
            </a:r>
          </a:p>
        </p:txBody>
      </p:sp>
    </p:spTree>
    <p:extLst>
      <p:ext uri="{BB962C8B-B14F-4D97-AF65-F5344CB8AC3E}">
        <p14:creationId xmlns:p14="http://schemas.microsoft.com/office/powerpoint/2010/main" val="67846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26</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6885062"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5. La communication</a:t>
            </a:r>
            <a:endParaRPr lang="fr-CA" sz="2400" i="1" dirty="0">
              <a:solidFill>
                <a:srgbClr val="7030A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ZoneTexte 1">
            <a:extLst>
              <a:ext uri="{FF2B5EF4-FFF2-40B4-BE49-F238E27FC236}">
                <a16:creationId xmlns:a16="http://schemas.microsoft.com/office/drawing/2014/main" id="{ED8F745E-D9FD-2E73-4E73-4D8D97DF4AC2}"/>
              </a:ext>
            </a:extLst>
          </p:cNvPr>
          <p:cNvSpPr/>
          <p:nvPr/>
        </p:nvSpPr>
        <p:spPr>
          <a:xfrm>
            <a:off x="1924379" y="1916066"/>
            <a:ext cx="8939615" cy="3911691"/>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numCol="1" spcCol="360000" anchor="t">
            <a:noAutofit/>
          </a:bodyPr>
          <a:lstStyle/>
          <a:p>
            <a:pPr marL="342900" indent="-342900" defTabSz="457200">
              <a:lnSpc>
                <a:spcPct val="110000"/>
              </a:lnSpc>
              <a:spcAft>
                <a:spcPts val="1200"/>
              </a:spcAft>
              <a:buClr>
                <a:srgbClr val="FFC000"/>
              </a:buClr>
              <a:buFont typeface="Wingdings" pitchFamily="2" charset="2"/>
              <a:buChar char="§"/>
              <a:tabLst>
                <a:tab pos="0" algn="l"/>
              </a:tabLst>
            </a:pPr>
            <a:r>
              <a:rPr lang="fr-FR" sz="2000" spc="-1">
                <a:latin typeface="Noto Sans" panose="020B0502040504020204" pitchFamily="34" charset="0"/>
                <a:ea typeface="Noto Sans" panose="020B0502040504020204" pitchFamily="34" charset="0"/>
                <a:cs typeface="Noto Sans" panose="020B0502040504020204" pitchFamily="34" charset="0"/>
              </a:rPr>
              <a:t>La communication permet de transmettre de l’information </a:t>
            </a:r>
            <a:br>
              <a:rPr lang="fr-FR" sz="2000" spc="-1">
                <a:latin typeface="Noto Sans" panose="020B0502040504020204" pitchFamily="34" charset="0"/>
                <a:ea typeface="Noto Sans" panose="020B0502040504020204" pitchFamily="34" charset="0"/>
                <a:cs typeface="Noto Sans" panose="020B0502040504020204" pitchFamily="34" charset="0"/>
              </a:rPr>
            </a:br>
            <a:r>
              <a:rPr lang="fr-FR" sz="2000" spc="-1">
                <a:latin typeface="Noto Sans" panose="020B0502040504020204" pitchFamily="34" charset="0"/>
                <a:ea typeface="Noto Sans" panose="020B0502040504020204" pitchFamily="34" charset="0"/>
                <a:cs typeface="Noto Sans" panose="020B0502040504020204" pitchFamily="34" charset="0"/>
              </a:rPr>
              <a:t>concernant la progression des apprentissages et le développement </a:t>
            </a:r>
            <a:br>
              <a:rPr lang="fr-FR" sz="2000" spc="-1">
                <a:latin typeface="Noto Sans" panose="020B0502040504020204" pitchFamily="34" charset="0"/>
                <a:ea typeface="Noto Sans" panose="020B0502040504020204" pitchFamily="34" charset="0"/>
                <a:cs typeface="Noto Sans" panose="020B0502040504020204" pitchFamily="34" charset="0"/>
              </a:rPr>
            </a:br>
            <a:r>
              <a:rPr lang="fr-FR" sz="2000" spc="-1">
                <a:latin typeface="Noto Sans" panose="020B0502040504020204" pitchFamily="34" charset="0"/>
                <a:ea typeface="Noto Sans" panose="020B0502040504020204" pitchFamily="34" charset="0"/>
                <a:cs typeface="Noto Sans" panose="020B0502040504020204" pitchFamily="34" charset="0"/>
              </a:rPr>
              <a:t>des compétences.</a:t>
            </a:r>
          </a:p>
          <a:p>
            <a:pPr marL="342900" indent="-342900" defTabSz="457200">
              <a:lnSpc>
                <a:spcPct val="110000"/>
              </a:lnSpc>
              <a:spcAft>
                <a:spcPts val="1200"/>
              </a:spcAft>
              <a:buClr>
                <a:srgbClr val="FFC000"/>
              </a:buClr>
              <a:buFont typeface="Wingdings" pitchFamily="2" charset="2"/>
              <a:buChar char="§"/>
              <a:tabLst>
                <a:tab pos="0" algn="l"/>
              </a:tabLst>
            </a:pPr>
            <a:r>
              <a:rPr lang="fr-FR" sz="2000" spc="-1">
                <a:latin typeface="Noto Sans" panose="020B0502040504020204" pitchFamily="34" charset="0"/>
                <a:ea typeface="Noto Sans" panose="020B0502040504020204" pitchFamily="34" charset="0"/>
                <a:cs typeface="Noto Sans" panose="020B0502040504020204" pitchFamily="34" charset="0"/>
              </a:rPr>
              <a:t>Les destinataires peuvent être : les parents, les intervenants, l’élève.</a:t>
            </a:r>
          </a:p>
          <a:p>
            <a:pPr marL="342900" indent="-342900" defTabSz="457200">
              <a:lnSpc>
                <a:spcPct val="110000"/>
              </a:lnSpc>
              <a:spcAft>
                <a:spcPts val="1200"/>
              </a:spcAft>
              <a:buClr>
                <a:srgbClr val="FFC000"/>
              </a:buClr>
              <a:buFont typeface="Wingdings" pitchFamily="2" charset="2"/>
              <a:buChar char="§"/>
              <a:tabLst>
                <a:tab pos="0" algn="l"/>
              </a:tabLst>
            </a:pPr>
            <a:r>
              <a:rPr lang="fr-FR" sz="2000" spc="-1">
                <a:latin typeface="Noto Sans" panose="020B0502040504020204" pitchFamily="34" charset="0"/>
                <a:ea typeface="Noto Sans" panose="020B0502040504020204" pitchFamily="34" charset="0"/>
                <a:cs typeface="Noto Sans" panose="020B0502040504020204" pitchFamily="34" charset="0"/>
              </a:rPr>
              <a:t>La communication devrait toujours se faire à l’aide d’un vocabulaire adapté et accessible aux destinataires.</a:t>
            </a:r>
          </a:p>
          <a:p>
            <a:pPr marL="342900" indent="-342900" defTabSz="457200">
              <a:lnSpc>
                <a:spcPct val="110000"/>
              </a:lnSpc>
              <a:spcAft>
                <a:spcPts val="1200"/>
              </a:spcAft>
              <a:buClr>
                <a:srgbClr val="FFC000"/>
              </a:buClr>
              <a:buFont typeface="Wingdings" pitchFamily="2" charset="2"/>
              <a:buChar char="§"/>
              <a:tabLst>
                <a:tab pos="0" algn="l"/>
              </a:tabLst>
            </a:pPr>
            <a:r>
              <a:rPr lang="fr-FR" sz="2000" spc="-1">
                <a:latin typeface="Noto Sans" panose="020B0502040504020204" pitchFamily="34" charset="0"/>
                <a:ea typeface="Noto Sans" panose="020B0502040504020204" pitchFamily="34" charset="0"/>
                <a:cs typeface="Noto Sans" panose="020B0502040504020204" pitchFamily="34" charset="0"/>
              </a:rPr>
              <a:t>La communication doit se faire régulièrement à l’aide d’outils variés.</a:t>
            </a:r>
          </a:p>
        </p:txBody>
      </p:sp>
    </p:spTree>
    <p:extLst>
      <p:ext uri="{BB962C8B-B14F-4D97-AF65-F5344CB8AC3E}">
        <p14:creationId xmlns:p14="http://schemas.microsoft.com/office/powerpoint/2010/main" val="960493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27</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6</a:t>
            </a:r>
          </a:p>
        </p:txBody>
      </p:sp>
      <p:sp>
        <p:nvSpPr>
          <p:cNvPr id="6" name="Rectangle 5">
            <a:extLst>
              <a:ext uri="{FF2B5EF4-FFF2-40B4-BE49-F238E27FC236}">
                <a16:creationId xmlns:a16="http://schemas.microsoft.com/office/drawing/2014/main" id="{AEF02AEF-A5B7-C91D-C6A4-A8D8605C9D05}"/>
              </a:ext>
            </a:extLst>
          </p:cNvPr>
          <p:cNvSpPr/>
          <p:nvPr/>
        </p:nvSpPr>
        <p:spPr>
          <a:xfrm>
            <a:off x="870813" y="330818"/>
            <a:ext cx="6885062" cy="461665"/>
          </a:xfrm>
          <a:prstGeom prst="rect">
            <a:avLst/>
          </a:prstGeom>
        </p:spPr>
        <p:txBody>
          <a:bodyPr wrap="square">
            <a:spAutoFit/>
          </a:bodyPr>
          <a:lstStyle/>
          <a:p>
            <a:pPr>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5. La communication</a:t>
            </a:r>
            <a:endParaRPr lang="fr-CA" sz="2400" i="1" dirty="0">
              <a:solidFill>
                <a:srgbClr val="7030A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ZoneTexte 1">
            <a:extLst>
              <a:ext uri="{FF2B5EF4-FFF2-40B4-BE49-F238E27FC236}">
                <a16:creationId xmlns:a16="http://schemas.microsoft.com/office/drawing/2014/main" id="{ED8F745E-D9FD-2E73-4E73-4D8D97DF4AC2}"/>
              </a:ext>
            </a:extLst>
          </p:cNvPr>
          <p:cNvSpPr/>
          <p:nvPr/>
        </p:nvSpPr>
        <p:spPr>
          <a:xfrm>
            <a:off x="2368263" y="2253417"/>
            <a:ext cx="8939615" cy="3911691"/>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numCol="1" spcCol="360000" anchor="t">
            <a:noAutofit/>
          </a:bodyPr>
          <a:lstStyle/>
          <a:p>
            <a:pPr marL="342900" indent="-342900" defTabSz="457200">
              <a:lnSpc>
                <a:spcPct val="110000"/>
              </a:lnSpc>
              <a:spcAft>
                <a:spcPts val="1200"/>
              </a:spcAft>
              <a:buClr>
                <a:srgbClr val="FFC000"/>
              </a:buClr>
              <a:buFont typeface="Wingdings" pitchFamily="2" charset="2"/>
              <a:buChar char="§"/>
              <a:tabLst>
                <a:tab pos="0" algn="l"/>
              </a:tabLst>
            </a:pPr>
            <a:r>
              <a:rPr lang="fr-FR" sz="2000" spc="-1">
                <a:latin typeface="Noto Sans" panose="020B0502040504020204" pitchFamily="34" charset="0"/>
                <a:ea typeface="Noto Sans" panose="020B0502040504020204" pitchFamily="34" charset="0"/>
                <a:cs typeface="Noto Sans" panose="020B0502040504020204" pitchFamily="34" charset="0"/>
              </a:rPr>
              <a:t>Elle peut être de deux types :</a:t>
            </a:r>
          </a:p>
          <a:p>
            <a:pPr marL="720000" indent="-360000" defTabSz="457200">
              <a:lnSpc>
                <a:spcPct val="110000"/>
              </a:lnSpc>
              <a:spcAft>
                <a:spcPts val="600"/>
              </a:spcAft>
              <a:buClr>
                <a:srgbClr val="FFC000"/>
              </a:buClr>
              <a:buFont typeface="Wingdings" pitchFamily="2" charset="2"/>
              <a:buChar char="Ø"/>
              <a:tabLst>
                <a:tab pos="0" algn="l"/>
              </a:tabLst>
            </a:pPr>
            <a:r>
              <a:rPr lang="fr-FR" sz="2000" b="1" spc="-1">
                <a:solidFill>
                  <a:srgbClr val="0070C0"/>
                </a:solidFill>
                <a:latin typeface="Noto Sans" panose="020B0502040504020204" pitchFamily="34" charset="0"/>
                <a:ea typeface="Noto Sans" panose="020B0502040504020204" pitchFamily="34" charset="0"/>
                <a:cs typeface="Noto Sans" panose="020B0502040504020204" pitchFamily="34" charset="0"/>
              </a:rPr>
              <a:t>Formelle :</a:t>
            </a:r>
            <a:r>
              <a:rPr lang="fr-FR" sz="2000" spc="-1">
                <a:latin typeface="Noto Sans" panose="020B0502040504020204" pitchFamily="34" charset="0"/>
                <a:ea typeface="Noto Sans" panose="020B0502040504020204" pitchFamily="34" charset="0"/>
                <a:cs typeface="Noto Sans" panose="020B0502040504020204" pitchFamily="34" charset="0"/>
              </a:rPr>
              <a:t> bulletin. </a:t>
            </a:r>
          </a:p>
          <a:p>
            <a:pPr marL="720000" indent="-360000" defTabSz="457200">
              <a:lnSpc>
                <a:spcPct val="110000"/>
              </a:lnSpc>
              <a:spcAft>
                <a:spcPts val="600"/>
              </a:spcAft>
              <a:buClr>
                <a:srgbClr val="FFC000"/>
              </a:buClr>
              <a:buFont typeface="Wingdings" pitchFamily="2" charset="2"/>
              <a:buChar char="Ø"/>
              <a:tabLst>
                <a:tab pos="0" algn="l"/>
              </a:tabLst>
            </a:pPr>
            <a:r>
              <a:rPr lang="fr-FR" sz="2000" b="1" spc="-1">
                <a:solidFill>
                  <a:srgbClr val="0070C0"/>
                </a:solidFill>
                <a:latin typeface="Noto Sans" panose="020B0502040504020204" pitchFamily="34" charset="0"/>
                <a:ea typeface="Noto Sans" panose="020B0502040504020204" pitchFamily="34" charset="0"/>
                <a:cs typeface="Noto Sans" panose="020B0502040504020204" pitchFamily="34" charset="0"/>
              </a:rPr>
              <a:t>Informelle :</a:t>
            </a:r>
            <a:r>
              <a:rPr lang="fr-FR" sz="2000" spc="-1">
                <a:latin typeface="Noto Sans" panose="020B0502040504020204" pitchFamily="34" charset="0"/>
                <a:ea typeface="Noto Sans" panose="020B0502040504020204" pitchFamily="34" charset="0"/>
                <a:cs typeface="Noto Sans" panose="020B0502040504020204" pitchFamily="34" charset="0"/>
              </a:rPr>
              <a:t> commentaires, messages téléphoniques. </a:t>
            </a:r>
          </a:p>
          <a:p>
            <a:pPr marL="342900" indent="-342900" defTabSz="457200">
              <a:lnSpc>
                <a:spcPct val="110000"/>
              </a:lnSpc>
              <a:spcBef>
                <a:spcPts val="1200"/>
              </a:spcBef>
              <a:spcAft>
                <a:spcPts val="1200"/>
              </a:spcAft>
              <a:buClr>
                <a:srgbClr val="FFC000"/>
              </a:buClr>
              <a:buFont typeface="Wingdings" pitchFamily="2" charset="2"/>
              <a:buChar char="§"/>
              <a:tabLst>
                <a:tab pos="0" algn="l"/>
              </a:tabLst>
            </a:pPr>
            <a:r>
              <a:rPr lang="fr-FR" sz="2000" spc="-1">
                <a:latin typeface="Noto Sans" panose="020B0502040504020204" pitchFamily="34" charset="0"/>
                <a:ea typeface="Noto Sans" panose="020B0502040504020204" pitchFamily="34" charset="0"/>
                <a:cs typeface="Noto Sans" panose="020B0502040504020204" pitchFamily="34" charset="0"/>
              </a:rPr>
              <a:t>La rencontre tripartite, lors de laquelle l’élève présente lui-même </a:t>
            </a:r>
            <a:br>
              <a:rPr lang="fr-FR" sz="2000" spc="-1">
                <a:latin typeface="Noto Sans" panose="020B0502040504020204" pitchFamily="34" charset="0"/>
                <a:ea typeface="Noto Sans" panose="020B0502040504020204" pitchFamily="34" charset="0"/>
                <a:cs typeface="Noto Sans" panose="020B0502040504020204" pitchFamily="34" charset="0"/>
              </a:rPr>
            </a:br>
            <a:r>
              <a:rPr lang="fr-FR" sz="2000" spc="-1">
                <a:latin typeface="Noto Sans" panose="020B0502040504020204" pitchFamily="34" charset="0"/>
                <a:ea typeface="Noto Sans" panose="020B0502040504020204" pitchFamily="34" charset="0"/>
                <a:cs typeface="Noto Sans" panose="020B0502040504020204" pitchFamily="34" charset="0"/>
              </a:rPr>
              <a:t>son portfolio à ses parents et où l’enseignant présente le bulletin </a:t>
            </a:r>
            <a:br>
              <a:rPr lang="fr-FR" sz="2000" spc="-1">
                <a:latin typeface="Noto Sans" panose="020B0502040504020204" pitchFamily="34" charset="0"/>
                <a:ea typeface="Noto Sans" panose="020B0502040504020204" pitchFamily="34" charset="0"/>
                <a:cs typeface="Noto Sans" panose="020B0502040504020204" pitchFamily="34" charset="0"/>
              </a:rPr>
            </a:br>
            <a:r>
              <a:rPr lang="fr-FR" sz="2000" spc="-1">
                <a:latin typeface="Noto Sans" panose="020B0502040504020204" pitchFamily="34" charset="0"/>
                <a:ea typeface="Noto Sans" panose="020B0502040504020204" pitchFamily="34" charset="0"/>
                <a:cs typeface="Noto Sans" panose="020B0502040504020204" pitchFamily="34" charset="0"/>
              </a:rPr>
              <a:t>et complète les informations est à préconiser.</a:t>
            </a:r>
          </a:p>
        </p:txBody>
      </p:sp>
    </p:spTree>
    <p:extLst>
      <p:ext uri="{BB962C8B-B14F-4D97-AF65-F5344CB8AC3E}">
        <p14:creationId xmlns:p14="http://schemas.microsoft.com/office/powerpoint/2010/main" val="1425481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34C3E62-71DF-558F-FE33-D47145D934E4}"/>
              </a:ext>
            </a:extLst>
          </p:cNvPr>
          <p:cNvSpPr>
            <a:spLocks noGrp="1"/>
          </p:cNvSpPr>
          <p:nvPr>
            <p:ph type="sldNum" sz="quarter" idx="12"/>
          </p:nvPr>
        </p:nvSpPr>
        <p:spPr/>
        <p:txBody>
          <a:bodyPr/>
          <a:lstStyle/>
          <a:p>
            <a:fld id="{055BF32D-CF4B-1B43-8AA7-7C8BB1DDF0EC}" type="slidenum">
              <a:rPr lang="fr-FR" smtClean="0"/>
              <a:pPr/>
              <a:t>28</a:t>
            </a:fld>
            <a:endParaRPr lang="fr-FR" dirty="0"/>
          </a:p>
        </p:txBody>
      </p:sp>
      <p:sp>
        <p:nvSpPr>
          <p:cNvPr id="3" name="Espace réservé du pied de page 2">
            <a:extLst>
              <a:ext uri="{FF2B5EF4-FFF2-40B4-BE49-F238E27FC236}">
                <a16:creationId xmlns:a16="http://schemas.microsoft.com/office/drawing/2014/main" id="{291CBB06-8021-6D4F-8A02-7855EAB14B8E}"/>
              </a:ext>
            </a:extLst>
          </p:cNvPr>
          <p:cNvSpPr>
            <a:spLocks noGrp="1"/>
          </p:cNvSpPr>
          <p:nvPr>
            <p:ph type="ftr" sz="quarter" idx="3"/>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4" name="Titre 3">
            <a:extLst>
              <a:ext uri="{FF2B5EF4-FFF2-40B4-BE49-F238E27FC236}">
                <a16:creationId xmlns:a16="http://schemas.microsoft.com/office/drawing/2014/main" id="{97DC1394-6B50-0742-4C5B-4C98BC31D515}"/>
              </a:ext>
            </a:extLst>
          </p:cNvPr>
          <p:cNvSpPr>
            <a:spLocks noGrp="1"/>
          </p:cNvSpPr>
          <p:nvPr>
            <p:ph type="title"/>
          </p:nvPr>
        </p:nvSpPr>
        <p:spPr/>
        <p:txBody>
          <a:bodyPr/>
          <a:lstStyle/>
          <a:p>
            <a:r>
              <a:rPr lang="fr-FR" sz="3200">
                <a:solidFill>
                  <a:srgbClr val="FFC000"/>
                </a:solidFill>
              </a:rPr>
              <a:t>Pour conclure…</a:t>
            </a:r>
            <a:endParaRPr lang="fr-FR"/>
          </a:p>
        </p:txBody>
      </p:sp>
      <p:sp>
        <p:nvSpPr>
          <p:cNvPr id="5" name="Espace réservé du texte 4">
            <a:extLst>
              <a:ext uri="{FF2B5EF4-FFF2-40B4-BE49-F238E27FC236}">
                <a16:creationId xmlns:a16="http://schemas.microsoft.com/office/drawing/2014/main" id="{F37098F9-C8EC-5195-D436-B9A3D5837BCB}"/>
              </a:ext>
            </a:extLst>
          </p:cNvPr>
          <p:cNvSpPr>
            <a:spLocks noGrp="1"/>
          </p:cNvSpPr>
          <p:nvPr>
            <p:ph type="body" sz="quarter" idx="13"/>
          </p:nvPr>
        </p:nvSpPr>
        <p:spPr>
          <a:xfrm>
            <a:off x="4796023" y="2254927"/>
            <a:ext cx="6203410" cy="3255285"/>
          </a:xfrm>
        </p:spPr>
        <p:txBody>
          <a:bodyPr>
            <a:normAutofit/>
          </a:bodyPr>
          <a:lstStyle/>
          <a:p>
            <a:pPr algn="ctr">
              <a:lnSpc>
                <a:spcPct val="120000"/>
              </a:lnSpc>
            </a:pPr>
            <a:r>
              <a:rPr lang="fr-FR" sz="2400" b="1">
                <a:solidFill>
                  <a:srgbClr val="0070C0"/>
                </a:solidFill>
              </a:rPr>
              <a:t>L’évaluation intégrée à l’apprentissage s’inscrit comme un processus qui traverse l’ensemble des situations d’apprentissage et d’évaluation, </a:t>
            </a:r>
            <a:br>
              <a:rPr lang="fr-FR" sz="2400" b="1">
                <a:solidFill>
                  <a:srgbClr val="0070C0"/>
                </a:solidFill>
              </a:rPr>
            </a:br>
            <a:r>
              <a:rPr lang="fr-FR" sz="2400" b="1">
                <a:solidFill>
                  <a:srgbClr val="0070C0"/>
                </a:solidFill>
              </a:rPr>
              <a:t>de la planification à la communication.</a:t>
            </a:r>
          </a:p>
        </p:txBody>
      </p:sp>
    </p:spTree>
    <p:extLst>
      <p:ext uri="{BB962C8B-B14F-4D97-AF65-F5344CB8AC3E}">
        <p14:creationId xmlns:p14="http://schemas.microsoft.com/office/powerpoint/2010/main" val="951401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5168DCD-90F1-D978-D4E8-FB201306FACC}"/>
              </a:ext>
            </a:extLst>
          </p:cNvPr>
          <p:cNvSpPr>
            <a:spLocks noGrp="1"/>
          </p:cNvSpPr>
          <p:nvPr>
            <p:ph type="sldNum" sz="quarter" idx="12"/>
          </p:nvPr>
        </p:nvSpPr>
        <p:spPr/>
        <p:txBody>
          <a:bodyPr/>
          <a:lstStyle/>
          <a:p>
            <a:fld id="{055BF32D-CF4B-1B43-8AA7-7C8BB1DDF0EC}" type="slidenum">
              <a:rPr lang="fr-FR" smtClean="0"/>
              <a:pPr/>
              <a:t>29</a:t>
            </a:fld>
            <a:endParaRPr lang="fr-FR" dirty="0"/>
          </a:p>
        </p:txBody>
      </p:sp>
      <p:sp>
        <p:nvSpPr>
          <p:cNvPr id="3" name="Espace réservé du pied de page 2">
            <a:extLst>
              <a:ext uri="{FF2B5EF4-FFF2-40B4-BE49-F238E27FC236}">
                <a16:creationId xmlns:a16="http://schemas.microsoft.com/office/drawing/2014/main" id="{09F6AF08-A135-84C9-1910-2DCE241AD1E7}"/>
              </a:ext>
            </a:extLst>
          </p:cNvPr>
          <p:cNvSpPr>
            <a:spLocks noGrp="1"/>
          </p:cNvSpPr>
          <p:nvPr>
            <p:ph type="ftr" sz="quarter" idx="3"/>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4" name="Titre 3">
            <a:extLst>
              <a:ext uri="{FF2B5EF4-FFF2-40B4-BE49-F238E27FC236}">
                <a16:creationId xmlns:a16="http://schemas.microsoft.com/office/drawing/2014/main" id="{F372184D-6CA9-BA62-C02A-B471B52BD800}"/>
              </a:ext>
            </a:extLst>
          </p:cNvPr>
          <p:cNvSpPr>
            <a:spLocks noGrp="1"/>
          </p:cNvSpPr>
          <p:nvPr>
            <p:ph type="title"/>
          </p:nvPr>
        </p:nvSpPr>
        <p:spPr/>
        <p:txBody>
          <a:bodyPr/>
          <a:lstStyle/>
          <a:p>
            <a:r>
              <a:rPr lang="fr-FR"/>
              <a:t>Références</a:t>
            </a:r>
          </a:p>
        </p:txBody>
      </p:sp>
      <p:sp>
        <p:nvSpPr>
          <p:cNvPr id="8" name="Espace réservé du texte 4">
            <a:extLst>
              <a:ext uri="{FF2B5EF4-FFF2-40B4-BE49-F238E27FC236}">
                <a16:creationId xmlns:a16="http://schemas.microsoft.com/office/drawing/2014/main" id="{291ADF09-3F88-F1AC-CD40-78E2DDC6A724}"/>
              </a:ext>
            </a:extLst>
          </p:cNvPr>
          <p:cNvSpPr txBox="1">
            <a:spLocks/>
          </p:cNvSpPr>
          <p:nvPr/>
        </p:nvSpPr>
        <p:spPr>
          <a:xfrm>
            <a:off x="4960860" y="2581973"/>
            <a:ext cx="5524319" cy="306023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40"/>
              </a:lnSpc>
              <a:buClr>
                <a:srgbClr val="FFC000"/>
              </a:buClr>
              <a:buFont typeface="Wingdings" pitchFamily="2" charset="2"/>
              <a:buChar char="§"/>
            </a:pPr>
            <a:r>
              <a:rPr lang="fr-FR" sz="1200" b="1" dirty="0">
                <a:solidFill>
                  <a:srgbClr val="7030A0"/>
                </a:solidFill>
              </a:rPr>
              <a:t>Bruner, J.</a:t>
            </a:r>
            <a:r>
              <a:rPr lang="fr-FR" sz="1200" dirty="0"/>
              <a:t> (1986). </a:t>
            </a:r>
            <a:r>
              <a:rPr lang="fr-FR" sz="1200" i="1" dirty="0"/>
              <a:t>Actual Minds, Possible Worlds</a:t>
            </a:r>
            <a:r>
              <a:rPr lang="fr-FR" sz="1200" dirty="0"/>
              <a:t>. Cambridge, MA </a:t>
            </a:r>
            <a:br>
              <a:rPr lang="fr-FR" sz="1200" dirty="0"/>
            </a:br>
            <a:r>
              <a:rPr lang="fr-FR" sz="1200" dirty="0"/>
              <a:t>(États-Unis), Harvard University Press</a:t>
            </a:r>
            <a:r>
              <a:rPr lang="fr-FR" sz="1200" b="1" dirty="0">
                <a:solidFill>
                  <a:srgbClr val="7030A0"/>
                </a:solidFill>
              </a:rPr>
              <a:t>.</a:t>
            </a:r>
          </a:p>
          <a:p>
            <a:pPr marL="171450" indent="-171450">
              <a:lnSpc>
                <a:spcPts val="1640"/>
              </a:lnSpc>
              <a:buClr>
                <a:srgbClr val="FFC000"/>
              </a:buClr>
              <a:buFont typeface="Wingdings" pitchFamily="2" charset="2"/>
              <a:buChar char="§"/>
            </a:pPr>
            <a:r>
              <a:rPr lang="fr-FR" sz="1200" b="1" dirty="0">
                <a:solidFill>
                  <a:srgbClr val="7030A0"/>
                </a:solidFill>
              </a:rPr>
              <a:t>Durand M.-J.</a:t>
            </a:r>
            <a:r>
              <a:rPr lang="fr-FR" sz="1200" dirty="0"/>
              <a:t> et </a:t>
            </a:r>
            <a:r>
              <a:rPr lang="fr-FR" sz="1200" b="1" dirty="0">
                <a:solidFill>
                  <a:srgbClr val="7030A0"/>
                </a:solidFill>
              </a:rPr>
              <a:t>Chouinard R.</a:t>
            </a:r>
            <a:r>
              <a:rPr lang="fr-FR" sz="1200" dirty="0"/>
              <a:t> (2012). </a:t>
            </a:r>
            <a:r>
              <a:rPr lang="fr-FR" sz="1200" i="1" dirty="0"/>
              <a:t>L’évaluation des apprentissages : </a:t>
            </a:r>
            <a:br>
              <a:rPr lang="fr-FR" sz="1200" i="1" dirty="0"/>
            </a:br>
            <a:r>
              <a:rPr lang="fr-FR" sz="1200" i="1" dirty="0"/>
              <a:t>de la planification de la démarche à la communication des résultats</a:t>
            </a:r>
            <a:r>
              <a:rPr lang="fr-FR" sz="1200" dirty="0"/>
              <a:t> </a:t>
            </a:r>
            <a:br>
              <a:rPr lang="fr-FR" sz="1200" dirty="0"/>
            </a:br>
            <a:r>
              <a:rPr lang="fr-FR" sz="1200" dirty="0"/>
              <a:t>(2</a:t>
            </a:r>
            <a:r>
              <a:rPr lang="fr-FR" sz="1200" baseline="30000" dirty="0"/>
              <a:t>e</a:t>
            </a:r>
            <a:r>
              <a:rPr lang="fr-FR" sz="1200" dirty="0"/>
              <a:t> éd.). Montréal (Québec), édition Marcel Didier.</a:t>
            </a:r>
          </a:p>
          <a:p>
            <a:pPr marL="171450" indent="-171450">
              <a:lnSpc>
                <a:spcPts val="1640"/>
              </a:lnSpc>
              <a:buClr>
                <a:srgbClr val="FFC000"/>
              </a:buClr>
              <a:buFont typeface="Wingdings" pitchFamily="2" charset="2"/>
              <a:buChar char="§"/>
            </a:pPr>
            <a:r>
              <a:rPr lang="fr-FR" sz="1200" b="1" dirty="0">
                <a:solidFill>
                  <a:srgbClr val="7030A0"/>
                </a:solidFill>
              </a:rPr>
              <a:t>Jalbert, P.</a:t>
            </a:r>
            <a:r>
              <a:rPr lang="fr-FR" sz="1200" dirty="0"/>
              <a:t> et </a:t>
            </a:r>
            <a:r>
              <a:rPr lang="fr-FR" sz="1200" b="1" dirty="0">
                <a:solidFill>
                  <a:srgbClr val="7030A0"/>
                </a:solidFill>
              </a:rPr>
              <a:t>Munn, J.</a:t>
            </a:r>
            <a:r>
              <a:rPr lang="fr-FR" sz="1200" dirty="0"/>
              <a:t> (2001). </a:t>
            </a:r>
            <a:r>
              <a:rPr lang="fr-FR" sz="1200" i="1" dirty="0"/>
              <a:t>L’évaluation d’hier et celle de demain.</a:t>
            </a:r>
            <a:r>
              <a:rPr lang="fr-FR" sz="1200" dirty="0"/>
              <a:t> </a:t>
            </a:r>
            <a:br>
              <a:rPr lang="fr-FR" sz="1200" dirty="0"/>
            </a:br>
            <a:r>
              <a:rPr lang="fr-FR" sz="1200" i="1" dirty="0"/>
              <a:t>Vie pédagogique</a:t>
            </a:r>
            <a:r>
              <a:rPr lang="fr-FR" sz="1200" dirty="0"/>
              <a:t>, 120, 48-51.</a:t>
            </a:r>
          </a:p>
        </p:txBody>
      </p:sp>
    </p:spTree>
    <p:extLst>
      <p:ext uri="{BB962C8B-B14F-4D97-AF65-F5344CB8AC3E}">
        <p14:creationId xmlns:p14="http://schemas.microsoft.com/office/powerpoint/2010/main" val="4040155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20E5E2A-F3C4-DD34-43D0-443C47121D76}"/>
              </a:ext>
            </a:extLst>
          </p:cNvPr>
          <p:cNvSpPr>
            <a:spLocks noGrp="1"/>
          </p:cNvSpPr>
          <p:nvPr>
            <p:ph type="sldNum" sz="quarter" idx="12"/>
          </p:nvPr>
        </p:nvSpPr>
        <p:spPr/>
        <p:txBody>
          <a:bodyPr/>
          <a:lstStyle/>
          <a:p>
            <a:fld id="{055BF32D-CF4B-1B43-8AA7-7C8BB1DDF0EC}" type="slidenum">
              <a:rPr lang="fr-FR" smtClean="0"/>
              <a:pPr/>
              <a:t>30</a:t>
            </a:fld>
            <a:endParaRPr lang="fr-FR" dirty="0"/>
          </a:p>
        </p:txBody>
      </p:sp>
      <p:sp>
        <p:nvSpPr>
          <p:cNvPr id="3" name="Espace réservé du pied de page 2">
            <a:extLst>
              <a:ext uri="{FF2B5EF4-FFF2-40B4-BE49-F238E27FC236}">
                <a16:creationId xmlns:a16="http://schemas.microsoft.com/office/drawing/2014/main" id="{DA711726-A048-F5BC-F7E2-E693254F5267}"/>
              </a:ext>
            </a:extLst>
          </p:cNvPr>
          <p:cNvSpPr>
            <a:spLocks noGrp="1"/>
          </p:cNvSpPr>
          <p:nvPr>
            <p:ph type="ftr" sz="quarter" idx="3"/>
          </p:nvPr>
        </p:nvSpPr>
        <p:spPr/>
        <p:txBody>
          <a:bodyPr/>
          <a:lstStyle/>
          <a:p>
            <a:r>
              <a:rPr lang="fr-FR"/>
              <a:t>APPRENDRE </a:t>
            </a:r>
            <a:r>
              <a:rPr lang="fr-FR" b="1">
                <a:solidFill>
                  <a:srgbClr val="FF0000"/>
                </a:solidFill>
              </a:rPr>
              <a:t>|</a:t>
            </a:r>
            <a:r>
              <a:rPr lang="fr-FR"/>
              <a:t> Module 2 </a:t>
            </a:r>
            <a:r>
              <a:rPr lang="fr-FR" b="1">
                <a:solidFill>
                  <a:srgbClr val="FF0000"/>
                </a:solidFill>
              </a:rPr>
              <a:t>|</a:t>
            </a:r>
            <a:r>
              <a:rPr lang="fr-FR"/>
              <a:t> </a:t>
            </a:r>
            <a:r>
              <a:rPr lang="fr-CA" b="1">
                <a:solidFill>
                  <a:schemeClr val="tx1">
                    <a:lumMod val="50000"/>
                    <a:lumOff val="50000"/>
                  </a:schemeClr>
                </a:solidFill>
              </a:rPr>
              <a:t>Le paradigme centré sur l’apprenant et l’évaluation en soutien à l’apprentissage</a:t>
            </a:r>
          </a:p>
        </p:txBody>
      </p:sp>
      <p:sp>
        <p:nvSpPr>
          <p:cNvPr id="4" name="Titre 3">
            <a:extLst>
              <a:ext uri="{FF2B5EF4-FFF2-40B4-BE49-F238E27FC236}">
                <a16:creationId xmlns:a16="http://schemas.microsoft.com/office/drawing/2014/main" id="{2C4F6D8F-F724-DD7F-9D79-AF7A5C6974A9}"/>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140261F1-BFCF-D2E9-4C74-7695205FF9C0}"/>
              </a:ext>
            </a:extLst>
          </p:cNvPr>
          <p:cNvSpPr>
            <a:spLocks noGrp="1"/>
          </p:cNvSpPr>
          <p:nvPr>
            <p:ph type="body" sz="quarter" idx="13"/>
          </p:nvPr>
        </p:nvSpPr>
        <p:spPr>
          <a:xfrm>
            <a:off x="4621369" y="1229078"/>
            <a:ext cx="6945319" cy="4325028"/>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Myriam Girouard-Gagné</a:t>
            </a:r>
            <a:r>
              <a:rPr lang="fr-FR" sz="1400" dirty="0"/>
              <a:t>, doctorante en évaluation des apprentissages </a:t>
            </a:r>
            <a:br>
              <a:rPr lang="fr-FR" sz="1400" dirty="0"/>
            </a:br>
            <a:r>
              <a:rPr lang="fr-FR" sz="1400" dirty="0"/>
              <a:t>et conseillère pédagogique,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Marie-Aimée Lamarche</a:t>
            </a:r>
            <a:r>
              <a:rPr lang="fr-FR" sz="1400" dirty="0"/>
              <a:t>, Ph. D. en évaluation des apprentissages, </a:t>
            </a:r>
            <a:br>
              <a:rPr lang="fr-FR" sz="1400" dirty="0"/>
            </a:br>
            <a:r>
              <a:rPr lang="fr-FR" sz="1400" dirty="0"/>
              <a:t>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Inspiré des travaux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Pascal Ndinga</a:t>
            </a:r>
            <a:r>
              <a:rPr lang="fr-FR" sz="1400" dirty="0"/>
              <a:t>, Ph. D., professeur à l’Université du Québec à Montréal, coordinateur GTE 7</a:t>
            </a:r>
          </a:p>
          <a:p>
            <a:pPr marL="351450" indent="-171450">
              <a:lnSpc>
                <a:spcPct val="100000"/>
              </a:lnSpc>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1452474616"/>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70F4C0CA8E5E44FB554DE02B5E095D0" ma:contentTypeVersion="16" ma:contentTypeDescription="Crée un document." ma:contentTypeScope="" ma:versionID="d1345eb37dd9944dc104ae0d0403238c">
  <xsd:schema xmlns:xsd="http://www.w3.org/2001/XMLSchema" xmlns:xs="http://www.w3.org/2001/XMLSchema" xmlns:p="http://schemas.microsoft.com/office/2006/metadata/properties" xmlns:ns2="d18f40b1-0b87-438a-a1e5-eed12ac5ddb9" xmlns:ns3="cbd99da5-be2c-4df4-a3aa-a2c39885a642" xmlns:ns4="e3c94543-904b-4cfb-a34f-6f8386c685b3" targetNamespace="http://schemas.microsoft.com/office/2006/metadata/properties" ma:root="true" ma:fieldsID="f652e2f12f7f2d893e177f87b769156e" ns2:_="" ns3:_="" ns4:_="">
    <xsd:import namespace="d18f40b1-0b87-438a-a1e5-eed12ac5ddb9"/>
    <xsd:import namespace="cbd99da5-be2c-4df4-a3aa-a2c39885a642"/>
    <xsd:import namespace="e3c94543-904b-4cfb-a34f-6f8386c685b3"/>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8f40b1-0b87-438a-a1e5-eed12ac5d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29a13ef7-c7d7-4002-a890-fdda62768386"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d99da5-be2c-4df4-a3aa-a2c39885a642"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3c94543-904b-4cfb-a34f-6f8386c685b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c83f408f-28f4-478d-b13f-43b43ddf702e}" ma:internalName="TaxCatchAll" ma:showField="CatchAllData" ma:web="a72e391e-6a7e-4a78-9109-da3d1b8b6f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38615B-1138-41F7-836B-06366C3652D8}">
  <ds:schemaRefs>
    <ds:schemaRef ds:uri="http://schemas.microsoft.com/sharepoint/v3/contenttype/forms"/>
  </ds:schemaRefs>
</ds:datastoreItem>
</file>

<file path=customXml/itemProps2.xml><?xml version="1.0" encoding="utf-8"?>
<ds:datastoreItem xmlns:ds="http://schemas.openxmlformats.org/officeDocument/2006/customXml" ds:itemID="{23B158C3-C379-44B4-980C-4C800E427B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8f40b1-0b87-438a-a1e5-eed12ac5ddb9"/>
    <ds:schemaRef ds:uri="cbd99da5-be2c-4df4-a3aa-a2c39885a642"/>
    <ds:schemaRef ds:uri="e3c94543-904b-4cfb-a34f-6f8386c685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18941</TotalTime>
  <Words>2255</Words>
  <Application>Microsoft Macintosh PowerPoint</Application>
  <PresentationFormat>Grand écran</PresentationFormat>
  <Paragraphs>283</Paragraphs>
  <Slides>30</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30</vt:i4>
      </vt:variant>
    </vt:vector>
  </HeadingPairs>
  <TitlesOfParts>
    <vt:vector size="38" baseType="lpstr">
      <vt:lpstr>Noto Sans</vt:lpstr>
      <vt:lpstr>Arial</vt:lpstr>
      <vt:lpstr>Noto Sans ExtraBold</vt:lpstr>
      <vt:lpstr>Noto Sans SemiBold</vt:lpstr>
      <vt:lpstr>Calibri</vt:lpstr>
      <vt:lpstr>Wingdings</vt:lpstr>
      <vt:lpstr>Noto Sans Medium</vt:lpstr>
      <vt:lpstr>Thème Office</vt:lpstr>
      <vt:lpstr>Présentation PowerPoint</vt:lpstr>
      <vt:lpstr>Présentation PowerPoint</vt:lpstr>
      <vt:lpstr>Intentions et objectifs</vt:lpstr>
      <vt:lpstr>Structure de la formation</vt:lpstr>
      <vt:lpstr>Activités de réalisation</vt:lpstr>
      <vt:lpstr>Activité 4 La démarche d’évaluation - équipe de base</vt:lpstr>
      <vt:lpstr>Présentation PowerPoint</vt:lpstr>
      <vt:lpstr>Activité 5 La démarche d’évaluation - les groupes associés</vt:lpstr>
      <vt:lpstr>Présentation PowerPoint</vt:lpstr>
      <vt:lpstr>Activité 6 La démarche d’évaluation - les groupes experts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Pour conclure…</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226</cp:revision>
  <dcterms:created xsi:type="dcterms:W3CDTF">2022-10-03T18:36:32Z</dcterms:created>
  <dcterms:modified xsi:type="dcterms:W3CDTF">2024-09-05T09:36:35Z</dcterms:modified>
</cp:coreProperties>
</file>