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3"/>
  </p:sldMasterIdLst>
  <p:notesMasterIdLst>
    <p:notesMasterId r:id="rId20"/>
  </p:notesMasterIdLst>
  <p:handoutMasterIdLst>
    <p:handoutMasterId r:id="rId21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3" r:id="rId10"/>
    <p:sldId id="262" r:id="rId11"/>
    <p:sldId id="264" r:id="rId12"/>
    <p:sldId id="265" r:id="rId13"/>
    <p:sldId id="266" r:id="rId14"/>
    <p:sldId id="267" r:id="rId15"/>
    <p:sldId id="268" r:id="rId16"/>
    <p:sldId id="269" r:id="rId17"/>
    <p:sldId id="290" r:id="rId18"/>
    <p:sldId id="291" r:id="rId19"/>
  </p:sldIdLst>
  <p:sldSz cx="12192000" cy="6858000"/>
  <p:notesSz cx="6858000" cy="9144000"/>
  <p:embeddedFontLst>
    <p:embeddedFont>
      <p:font typeface="Noto Sans" panose="020B0502040504020204" pitchFamily="34" charset="0"/>
      <p:regular r:id="rId22"/>
      <p:bold r:id="rId23"/>
      <p:italic r:id="rId24"/>
      <p:boldItalic r:id="rId25"/>
    </p:embeddedFont>
    <p:embeddedFont>
      <p:font typeface="Noto Sans ExtraBold" panose="020B0902040504020204" pitchFamily="34" charset="0"/>
      <p:bold r:id="rId26"/>
      <p:italic r:id="rId27"/>
      <p:boldItalic r:id="rId28"/>
    </p:embeddedFont>
    <p:embeddedFont>
      <p:font typeface="Noto Sans Medium" panose="020B0602040504020204" pitchFamily="34" charset="0"/>
      <p:regular r:id="rId29"/>
      <p:italic r:id="rId30"/>
    </p:embeddedFont>
    <p:embeddedFont>
      <p:font typeface="Noto Sans SemiBold" panose="020B0702040504020204" pitchFamily="34" charset="0"/>
      <p:regular r:id="rId31"/>
      <p:bold r:id="rId32"/>
      <p:italic r:id="rId33"/>
      <p:boldItalic r:id="rId3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141" userDrawn="1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pos="42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, Sidonie (DREES/DIRECTION/RFAS)" initials="HS(" lastIdx="13" clrIdx="0">
    <p:extLst>
      <p:ext uri="{19B8F6BF-5375-455C-9EA6-DF929625EA0E}">
        <p15:presenceInfo xmlns:p15="http://schemas.microsoft.com/office/powerpoint/2012/main" userId="S-1-5-21-27022435-3177379373-3347635678-1030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7EB8"/>
    <a:srgbClr val="5A5292"/>
    <a:srgbClr val="E7EFFB"/>
    <a:srgbClr val="7F5891"/>
    <a:srgbClr val="FBE5FF"/>
    <a:srgbClr val="942FB0"/>
    <a:srgbClr val="643772"/>
    <a:srgbClr val="AA52C5"/>
    <a:srgbClr val="381043"/>
    <a:srgbClr val="8629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06799F8-075E-4A3A-A7F6-7FBC6576F1A4}" styleName="Style à thème 2 - Accentuation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Style à thème 2 - Accentuation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86" autoAdjust="0"/>
    <p:restoredTop sz="96591" autoAdjust="0"/>
  </p:normalViewPr>
  <p:slideViewPr>
    <p:cSldViewPr snapToGrid="0">
      <p:cViewPr varScale="1">
        <p:scale>
          <a:sx n="108" d="100"/>
          <a:sy n="108" d="100"/>
        </p:scale>
        <p:origin x="1080" y="184"/>
      </p:cViewPr>
      <p:guideLst>
        <p:guide pos="1141"/>
        <p:guide orient="horz" pos="2160"/>
        <p:guide pos="42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19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5.fntdata"/><Relationship Id="rId39" Type="http://schemas.openxmlformats.org/officeDocument/2006/relationships/tableStyles" Target="tableStyles.xml"/><Relationship Id="rId21" Type="http://schemas.openxmlformats.org/officeDocument/2006/relationships/handoutMaster" Target="handoutMasters/handoutMaster1.xml"/><Relationship Id="rId34" Type="http://schemas.openxmlformats.org/officeDocument/2006/relationships/font" Target="fonts/font1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10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commentAuthors" Target="commentAuthor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78C49-AE6F-46BE-B7CF-6A023EF00DF6}" type="datetimeFigureOut">
              <a:rPr lang="fr-FR" smtClean="0"/>
              <a:t>05/09/2024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BF797-DEA2-4F33-86C2-C9659CA007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6616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E873B-F639-C242-987B-5C8E959C9FFB}" type="datetimeFigureOut">
              <a:rPr lang="fr-FR" smtClean="0"/>
              <a:t>05/09/2024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04BE4-11F2-A743-8FFB-AAD1EC6CC0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904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2F4E788-1B31-5DA6-457A-347915016B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04872"/>
            <a:ext cx="12192000" cy="1353128"/>
          </a:xfrm>
          <a:prstGeom prst="rect">
            <a:avLst/>
          </a:prstGeom>
          <a:effectLst/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FC5DE5-8857-0A40-B272-A42399860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3553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génér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5073F54C-A5D2-7BBF-AC8B-37A7C35204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79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4A71CF-2C2F-9274-5855-FC128822DB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6446982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9F9B755-D8CE-2350-FF93-887AB19282BB}"/>
              </a:ext>
            </a:extLst>
          </p:cNvPr>
          <p:cNvSpPr txBox="1"/>
          <p:nvPr userDrawn="1"/>
        </p:nvSpPr>
        <p:spPr>
          <a:xfrm>
            <a:off x="925718" y="2427008"/>
            <a:ext cx="4875642" cy="3539430"/>
          </a:xfrm>
          <a:prstGeom prst="rect">
            <a:avLst/>
          </a:prstGeom>
          <a:noFill/>
          <a:effectLst>
            <a:outerShdw blurRad="128777" dist="40732" dir="2700000" algn="tl" rotWithShape="0">
              <a:prstClr val="black">
                <a:alpha val="50004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Le paradigme centré sur l’apprenant </a:t>
            </a:r>
            <a:b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et l’évaluation </a:t>
            </a:r>
            <a:b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en soutien à l’apprentissage</a:t>
            </a:r>
          </a:p>
          <a:p>
            <a:pPr algn="l"/>
            <a:endParaRPr lang="fr-CA" sz="3200" b="1" i="0" dirty="0">
              <a:solidFill>
                <a:schemeClr val="bg1"/>
              </a:solidFill>
              <a:latin typeface="Noto Sans ExtraBold" panose="020B0502040504020204" pitchFamily="34" charset="0"/>
              <a:ea typeface="Noto Sans ExtraBold" panose="020B0502040504020204" pitchFamily="34" charset="0"/>
              <a:cs typeface="Noto Sans ExtraBold" panose="020B0502040504020204" pitchFamily="34" charset="0"/>
            </a:endParaRPr>
          </a:p>
          <a:p>
            <a:pPr algn="l"/>
            <a:endParaRPr lang="fr-CA" sz="3200" b="1" i="0" dirty="0">
              <a:solidFill>
                <a:schemeClr val="bg1"/>
              </a:solidFill>
              <a:latin typeface="Noto Sans ExtraBold" panose="020B0502040504020204" pitchFamily="34" charset="0"/>
              <a:ea typeface="Noto Sans ExtraBold" panose="020B0502040504020204" pitchFamily="34" charset="0"/>
              <a:cs typeface="Noto Sans ExtraBold" panose="020B0502040504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0B058E2-6E66-FAE1-20F9-0E7ABDBC7736}"/>
              </a:ext>
            </a:extLst>
          </p:cNvPr>
          <p:cNvSpPr txBox="1"/>
          <p:nvPr userDrawn="1"/>
        </p:nvSpPr>
        <p:spPr>
          <a:xfrm>
            <a:off x="827587" y="1255938"/>
            <a:ext cx="392771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5400" b="0" i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66892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 userDrawn="1">
          <p15:clr>
            <a:srgbClr val="FBAE40"/>
          </p15:clr>
        </p15:guide>
        <p15:guide id="4" pos="72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123" y="728664"/>
            <a:ext cx="9955549" cy="11370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FC3798-33B6-7C6D-9687-D5B70986A6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386013"/>
            <a:ext cx="10801350" cy="37433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830674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AD86BC9-0932-67D7-ACE4-4CFFAE4C3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185" y="728664"/>
            <a:ext cx="9978265" cy="1137082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A84E05A-579C-C0C9-1197-E7E38F3832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241550"/>
            <a:ext cx="10801350" cy="38877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135143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3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849" y="728664"/>
            <a:ext cx="9965823" cy="11370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8C8740-06A0-CD4C-1592-676561B1F3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322513"/>
            <a:ext cx="10801350" cy="36004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620228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n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62044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collaborativ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4">
            <a:extLst>
              <a:ext uri="{FF2B5EF4-FFF2-40B4-BE49-F238E27FC236}">
                <a16:creationId xmlns:a16="http://schemas.microsoft.com/office/drawing/2014/main" id="{4F3373BE-6445-8190-950E-6B328B801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1" name="Espace réservé du pied de page 20">
            <a:extLst>
              <a:ext uri="{FF2B5EF4-FFF2-40B4-BE49-F238E27FC236}">
                <a16:creationId xmlns:a16="http://schemas.microsoft.com/office/drawing/2014/main" id="{81B42524-8864-0137-D99E-7CCC477F700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52AAE10-72B2-3E8B-99E4-6DAD724B9D58}"/>
              </a:ext>
            </a:extLst>
          </p:cNvPr>
          <p:cNvSpPr txBox="1"/>
          <p:nvPr userDrawn="1"/>
        </p:nvSpPr>
        <p:spPr>
          <a:xfrm>
            <a:off x="1693628" y="728663"/>
            <a:ext cx="3826110" cy="7684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lnSpc>
                <a:spcPts val="2600"/>
              </a:lnSpc>
            </a:pP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Activité</a:t>
            </a:r>
            <a: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 </a:t>
            </a:r>
            <a:b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collaborative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5728788-CCD7-218A-2DC4-47529A980B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1786468"/>
            <a:ext cx="4824413" cy="3877732"/>
          </a:xfrm>
        </p:spPr>
        <p:txBody>
          <a:bodyPr lIns="0" tIns="0" rIns="0" bIns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None/>
              <a:tabLst/>
              <a:defRPr sz="3200"/>
            </a:lvl1pPr>
            <a:lvl2pPr>
              <a:defRPr sz="2000"/>
            </a:lvl2pPr>
          </a:lstStyle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fr-CA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oto Sans Medium" panose="020B0502040504020204" pitchFamily="34" charset="0"/>
              <a:ea typeface="Noto Sans Medium" panose="020B0502040504020204" pitchFamily="34" charset="0"/>
              <a:cs typeface="Noto Sans Medium" panose="020B0502040504020204" pitchFamily="34" charset="0"/>
            </a:endParaRPr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CF4DE5FD-74B1-83E9-4B06-9987B1D4A98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87068" y="1786468"/>
            <a:ext cx="4909608" cy="3877732"/>
          </a:xfrm>
        </p:spPr>
        <p:txBody>
          <a:bodyPr lIns="0" tIns="0" rIns="0" bIns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C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Titre :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8434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&gt; Sous-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ECFA330-23B6-516D-5F23-4F9A86EBDC46}"/>
              </a:ext>
            </a:extLst>
          </p:cNvPr>
          <p:cNvCxnSpPr>
            <a:cxnSpLocks/>
          </p:cNvCxnSpPr>
          <p:nvPr userDrawn="1"/>
        </p:nvCxnSpPr>
        <p:spPr>
          <a:xfrm>
            <a:off x="0" y="728663"/>
            <a:ext cx="114966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AB98770B-441D-C6E6-6D5A-4CC6B097E2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7FD2F4-0C29-EEBB-A9B2-75C3AF694F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96B245-7039-8519-DC1F-A9D6C452C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contenu vertical 9">
            <a:extLst>
              <a:ext uri="{FF2B5EF4-FFF2-40B4-BE49-F238E27FC236}">
                <a16:creationId xmlns:a16="http://schemas.microsoft.com/office/drawing/2014/main" id="{514C0306-443F-C5C7-0E87-A8714434BB55}"/>
              </a:ext>
            </a:extLst>
          </p:cNvPr>
          <p:cNvSpPr>
            <a:spLocks noGrp="1"/>
          </p:cNvSpPr>
          <p:nvPr>
            <p:ph orient="vert" sz="quarter" idx="13" hasCustomPrompt="1"/>
          </p:nvPr>
        </p:nvSpPr>
        <p:spPr>
          <a:xfrm rot="10800000">
            <a:off x="174929" y="914399"/>
            <a:ext cx="520396" cy="295751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/>
          <a:lstStyle>
            <a:lvl1pPr algn="r"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2600"/>
            </a:lvl4pPr>
          </a:lstStyle>
          <a:p>
            <a:pPr lvl="0"/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Activité 1</a:t>
            </a:r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9760AC54-4AE4-333E-C2DC-483B8B67E7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2682" y="452988"/>
            <a:ext cx="10664008" cy="270783"/>
          </a:xfrm>
        </p:spPr>
        <p:txBody>
          <a:bodyPr wrap="none" lIns="0" tIns="0" rIns="0" bIns="0" anchor="b">
            <a:noAutofit/>
          </a:bodyPr>
          <a:lstStyle>
            <a:lvl2pPr>
              <a:defRPr b="1" i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</a:lstStyle>
          <a:p>
            <a:pPr lvl="1"/>
            <a:r>
              <a:rPr lang="fr-FR" dirty="0"/>
              <a:t>Code de correction en écriture</a:t>
            </a:r>
          </a:p>
        </p:txBody>
      </p:sp>
    </p:spTree>
    <p:extLst>
      <p:ext uri="{BB962C8B-B14F-4D97-AF65-F5344CB8AC3E}">
        <p14:creationId xmlns:p14="http://schemas.microsoft.com/office/powerpoint/2010/main" val="1326235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éférences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8406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édits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10139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EDA21FE-E9F6-23EE-D1FE-051C4B1E0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728664"/>
            <a:ext cx="10801349" cy="11370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C2B5A1-D5DC-B576-F94C-63F3842C3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865745"/>
            <a:ext cx="10801350" cy="4263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780ED2-6F14-360A-E385-DDDED1F218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4" y="6356351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8DA43C-E5B1-8DAF-0B7C-4729CDBD2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3473" y="6356350"/>
            <a:ext cx="2743200" cy="1968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0594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74" r:id="rId3"/>
    <p:sldLayoutId id="2147483678" r:id="rId4"/>
    <p:sldLayoutId id="2147483679" r:id="rId5"/>
    <p:sldLayoutId id="2147483680" r:id="rId6"/>
    <p:sldLayoutId id="2147483673" r:id="rId7"/>
    <p:sldLayoutId id="2147483681" r:id="rId8"/>
    <p:sldLayoutId id="2147483682" r:id="rId9"/>
    <p:sldLayoutId id="2147483683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i="0" kern="1200" baseline="0">
          <a:solidFill>
            <a:srgbClr val="7030A0"/>
          </a:solidFill>
          <a:latin typeface="Noto Sans SemiBold" panose="020B0502040504020204" pitchFamily="34" charset="0"/>
          <a:ea typeface="Noto Sans SemiBold" panose="020B0502040504020204" pitchFamily="34" charset="0"/>
          <a:cs typeface="Noto Sans SemiBold" panose="020B050204050402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7242" userDrawn="1">
          <p15:clr>
            <a:srgbClr val="F26B43"/>
          </p15:clr>
        </p15:guide>
        <p15:guide id="5" orient="horz" pos="459" userDrawn="1">
          <p15:clr>
            <a:srgbClr val="F26B43"/>
          </p15:clr>
        </p15:guide>
        <p15:guide id="6" orient="horz" pos="386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9001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4285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6E16AD0-A0C3-14AC-5AE4-B04CE676D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7F6C527-B38E-D218-EE1B-C86478362A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AB925A4-858E-B3F6-0D63-CEB97438A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Intentions et objectifs</a:t>
            </a:r>
            <a:endParaRPr lang="fr-FR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CF5C781-810F-5A65-DE1E-152037309F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060476"/>
              </p:ext>
            </p:extLst>
          </p:nvPr>
        </p:nvGraphicFramePr>
        <p:xfrm>
          <a:off x="2563328" y="2483673"/>
          <a:ext cx="7065343" cy="2720640"/>
        </p:xfrm>
        <a:graphic>
          <a:graphicData uri="http://schemas.openxmlformats.org/drawingml/2006/table">
            <a:tbl>
              <a:tblPr bandRow="1">
                <a:effectLst>
                  <a:outerShdw blurRad="76200" dir="13500000" sy="23000" kx="1200000" algn="br" rotWithShape="0">
                    <a:prstClr val="black">
                      <a:alpha val="8014"/>
                    </a:prstClr>
                  </a:outerShdw>
                </a:effectLst>
                <a:tableStyleId>{21E4AEA4-8DFA-4A89-87EB-49C32662AFE0}</a:tableStyleId>
              </a:tblPr>
              <a:tblGrid>
                <a:gridCol w="958470">
                  <a:extLst>
                    <a:ext uri="{9D8B030D-6E8A-4147-A177-3AD203B41FA5}">
                      <a16:colId xmlns:a16="http://schemas.microsoft.com/office/drawing/2014/main" val="252977201"/>
                    </a:ext>
                  </a:extLst>
                </a:gridCol>
                <a:gridCol w="6106873">
                  <a:extLst>
                    <a:ext uri="{9D8B030D-6E8A-4147-A177-3AD203B41FA5}">
                      <a16:colId xmlns:a16="http://schemas.microsoft.com/office/drawing/2014/main" val="3396690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O1</a:t>
                      </a:r>
                      <a:r>
                        <a:rPr lang="fr-CA" sz="2800" b="1" dirty="0"/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</a:rPr>
                        <a:t>&gt;</a:t>
                      </a:r>
                      <a:endParaRPr lang="fr-FR" sz="2800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800" dirty="0">
                          <a:effectLst/>
                        </a:rPr>
                        <a:t>Comparer le paradigme centré sur l’enseignement </a:t>
                      </a:r>
                      <a:br>
                        <a:rPr lang="fr-CA" sz="1800" dirty="0">
                          <a:effectLst/>
                        </a:rPr>
                      </a:br>
                      <a:r>
                        <a:rPr lang="fr-CA" sz="1800" dirty="0">
                          <a:effectLst/>
                        </a:rPr>
                        <a:t>au paradigme centré sur l’apprentissage.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17305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O2</a:t>
                      </a:r>
                      <a:r>
                        <a:rPr lang="fr-CA" sz="2800" b="1" dirty="0"/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</a:rPr>
                        <a:t>&gt;</a:t>
                      </a:r>
                      <a:endParaRPr lang="fr-FR" sz="2800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800" dirty="0">
                          <a:effectLst/>
                        </a:rPr>
                        <a:t>S’approprier les étapes de la démarche d’évaluation.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048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O3</a:t>
                      </a:r>
                      <a:r>
                        <a:rPr lang="fr-CA" sz="2800" b="1" dirty="0"/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</a:rPr>
                        <a:t>&gt;</a:t>
                      </a:r>
                      <a:endParaRPr lang="fr-FR" sz="2800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CA" sz="1800" dirty="0">
                          <a:effectLst/>
                        </a:rPr>
                        <a:t>Définir les fondements de l’évaluation en soutien </a:t>
                      </a:r>
                      <a:br>
                        <a:rPr lang="fr-CA" sz="1800" dirty="0">
                          <a:effectLst/>
                        </a:rPr>
                      </a:br>
                      <a:r>
                        <a:rPr lang="fr-CA" sz="1800" dirty="0">
                          <a:effectLst/>
                        </a:rPr>
                        <a:t>à l’apprentissage en cernant le rôle de l’enseignant régulateur et de l’erreur dans l’apprentissage, et la motivation de l’élève </a:t>
                      </a:r>
                      <a:br>
                        <a:rPr lang="fr-CA" sz="1800" dirty="0">
                          <a:effectLst/>
                        </a:rPr>
                      </a:br>
                      <a:r>
                        <a:rPr lang="fr-CA" sz="1800" dirty="0">
                          <a:effectLst/>
                        </a:rPr>
                        <a:t>à s’engager dans ses apprentissages.</a:t>
                      </a:r>
                      <a:endParaRPr lang="fr-FR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88498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9153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2B7D0B1-CD89-6754-E4A4-1E409F6E5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90AE2CE-5E93-9348-94E1-33C3557507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B70B6EF-AE54-8D02-3CDE-CEC8EC07B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Structure de la formation</a:t>
            </a:r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ED743B8-FB63-8F42-E20D-723B1CBE7801}"/>
              </a:ext>
            </a:extLst>
          </p:cNvPr>
          <p:cNvSpPr/>
          <p:nvPr/>
        </p:nvSpPr>
        <p:spPr>
          <a:xfrm>
            <a:off x="794326" y="2306780"/>
            <a:ext cx="3352800" cy="3207327"/>
          </a:xfrm>
          <a:prstGeom prst="roundRect">
            <a:avLst/>
          </a:prstGeom>
          <a:solidFill>
            <a:srgbClr val="7030A0">
              <a:alpha val="50949"/>
            </a:srgbClr>
          </a:solidFill>
          <a:ln w="38100">
            <a:noFill/>
            <a:prstDash val="solid"/>
            <a:round/>
          </a:ln>
          <a:effectLst>
            <a:outerShdw blurRad="63500" sx="102000" sy="102000" algn="ctr" rotWithShape="0">
              <a:schemeClr val="tx1">
                <a:alpha val="19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fr-CA" sz="36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</a:t>
            </a:r>
          </a:p>
          <a:p>
            <a:pPr algn="ctr">
              <a:spcAft>
                <a:spcPts val="1200"/>
              </a:spcAft>
            </a:pPr>
            <a:r>
              <a:rPr lang="fr-CA" sz="18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Appropriation : préparation des apprentissages</a:t>
            </a:r>
          </a:p>
          <a:p>
            <a:pPr marL="54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4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Mise en situation</a:t>
            </a:r>
          </a:p>
          <a:p>
            <a:pPr marL="54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4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paradigmes </a:t>
            </a:r>
            <a:br>
              <a:rPr lang="fr-CA" sz="14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4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 éducation</a:t>
            </a:r>
          </a:p>
          <a:p>
            <a:pPr marL="54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4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paradigmes </a:t>
            </a:r>
            <a:br>
              <a:rPr lang="fr-CA" sz="14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4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 évaluation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6151CB3-1450-C95D-BCA3-C98BE2C8E7EE}"/>
              </a:ext>
            </a:extLst>
          </p:cNvPr>
          <p:cNvSpPr/>
          <p:nvPr/>
        </p:nvSpPr>
        <p:spPr>
          <a:xfrm>
            <a:off x="4368800" y="2306780"/>
            <a:ext cx="3352800" cy="3207327"/>
          </a:xfrm>
          <a:prstGeom prst="roundRect">
            <a:avLst/>
          </a:prstGeom>
          <a:solidFill>
            <a:srgbClr val="FCFCFC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fr-CA" sz="3600" b="1" kern="1200" dirty="0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</a:t>
            </a:r>
          </a:p>
          <a:p>
            <a:pPr algn="ctr"/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Accompagnement :</a:t>
            </a:r>
            <a:r>
              <a:rPr lang="fr-CA" sz="1800" b="1" kern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r</a:t>
            </a:r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éalisation des apprentissages</a:t>
            </a:r>
          </a:p>
          <a:p>
            <a:pPr algn="ctr"/>
            <a:endParaRPr lang="fr-CA" sz="1200" kern="1200" dirty="0">
              <a:solidFill>
                <a:schemeClr val="tx1">
                  <a:lumMod val="50000"/>
                  <a:lumOff val="50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r>
              <a:rPr lang="fr-CA" sz="16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démarche </a:t>
            </a:r>
            <a:br>
              <a:rPr lang="fr-CA" sz="16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6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d’évaluation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F145B5-96FF-3CB2-2A03-5D541D9624CE}"/>
              </a:ext>
            </a:extLst>
          </p:cNvPr>
          <p:cNvSpPr/>
          <p:nvPr/>
        </p:nvSpPr>
        <p:spPr>
          <a:xfrm>
            <a:off x="7906327" y="2306780"/>
            <a:ext cx="3352800" cy="3207327"/>
          </a:xfrm>
          <a:prstGeom prst="roundRect">
            <a:avLst/>
          </a:prstGeom>
          <a:solidFill>
            <a:srgbClr val="FCFCFC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</a:t>
            </a:r>
          </a:p>
          <a:p>
            <a:pPr algn="ctr"/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Autonomie</a:t>
            </a:r>
            <a:r>
              <a:rPr lang="fr-CA" sz="1800" b="1" kern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: i</a:t>
            </a:r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ntégration des apprentissages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A" sz="1200" kern="1200" dirty="0">
              <a:solidFill>
                <a:schemeClr val="tx1">
                  <a:lumMod val="50000"/>
                  <a:lumOff val="50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6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L’évaluation en soutien </a:t>
            </a:r>
            <a:br>
              <a:rPr lang="fr-CA" sz="16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6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à l’apprentissage</a:t>
            </a:r>
          </a:p>
        </p:txBody>
      </p:sp>
    </p:spTree>
    <p:extLst>
      <p:ext uri="{BB962C8B-B14F-4D97-AF65-F5344CB8AC3E}">
        <p14:creationId xmlns:p14="http://schemas.microsoft.com/office/powerpoint/2010/main" val="3910562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1167827-C31F-F87E-1F3A-0CD9A9D8F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D2C17F0-9EA3-C601-258D-57A8B5E8E9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F0F9798-6A95-B208-65BB-780D33A43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Activités de préparation</a:t>
            </a:r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35BFC7D-6CC3-A1F0-4423-BB21E5E94156}"/>
              </a:ext>
            </a:extLst>
          </p:cNvPr>
          <p:cNvGrpSpPr/>
          <p:nvPr/>
        </p:nvGrpSpPr>
        <p:grpSpPr>
          <a:xfrm>
            <a:off x="734818" y="2198669"/>
            <a:ext cx="10494727" cy="3421295"/>
            <a:chOff x="734818" y="2198669"/>
            <a:chExt cx="10494727" cy="3421295"/>
          </a:xfrm>
        </p:grpSpPr>
        <p:sp>
          <p:nvSpPr>
            <p:cNvPr id="7" name="Flèche droite à entaille 6">
              <a:extLst>
                <a:ext uri="{FF2B5EF4-FFF2-40B4-BE49-F238E27FC236}">
                  <a16:creationId xmlns:a16="http://schemas.microsoft.com/office/drawing/2014/main" id="{2BA30753-4DA1-D744-F882-749BF60405AF}"/>
                </a:ext>
              </a:extLst>
            </p:cNvPr>
            <p:cNvSpPr/>
            <p:nvPr/>
          </p:nvSpPr>
          <p:spPr>
            <a:xfrm>
              <a:off x="1263722" y="3225057"/>
              <a:ext cx="9965823" cy="1368518"/>
            </a:xfrm>
            <a:prstGeom prst="notchedRightArrow">
              <a:avLst/>
            </a:prstGeom>
            <a:gradFill flip="none" rotWithShape="1">
              <a:gsLst>
                <a:gs pos="63000">
                  <a:schemeClr val="accent2"/>
                </a:gs>
                <a:gs pos="0">
                  <a:schemeClr val="accent2">
                    <a:lumMod val="49753"/>
                    <a:lumOff val="50247"/>
                  </a:schemeClr>
                </a:gs>
                <a:gs pos="100000">
                  <a:srgbClr val="FFC000"/>
                </a:gs>
              </a:gsLst>
              <a:lin ang="10800000" scaled="1"/>
              <a:tileRect/>
            </a:gradFill>
            <a:effectLst>
              <a:outerShdw blurRad="50800" dist="38100" dir="10800000" algn="r" rotWithShape="0">
                <a:prstClr val="black">
                  <a:alpha val="13856"/>
                </a:prstClr>
              </a:outerShdw>
            </a:effectLst>
          </p:spPr>
          <p:style>
            <a:lnRef idx="0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FF16A40F-7093-CBDB-1E92-C9B56764DBB3}"/>
                </a:ext>
              </a:extLst>
            </p:cNvPr>
            <p:cNvSpPr/>
            <p:nvPr/>
          </p:nvSpPr>
          <p:spPr>
            <a:xfrm>
              <a:off x="734818" y="2198669"/>
              <a:ext cx="3957042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b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28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Activité 1</a:t>
              </a:r>
              <a:r>
                <a:rPr lang="fr-CA" sz="20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br>
                <a:rPr lang="fr-CA" sz="2000" b="1" i="0" kern="120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fr-CA" sz="2000" b="0" i="0" kern="120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Mise en situation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0120042-665D-0B01-9F8E-CD9ADF292779}"/>
                </a:ext>
              </a:extLst>
            </p:cNvPr>
            <p:cNvSpPr/>
            <p:nvPr/>
          </p:nvSpPr>
          <p:spPr>
            <a:xfrm>
              <a:off x="2542275" y="3738251"/>
              <a:ext cx="342129" cy="342129"/>
            </a:xfrm>
            <a:prstGeom prst="ellipse">
              <a:avLst/>
            </a:prstGeom>
            <a:solidFill>
              <a:srgbClr val="7030A0">
                <a:alpha val="30744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BAE2E7D1-E0B4-CC0E-95E4-D2CF72467074}"/>
                </a:ext>
              </a:extLst>
            </p:cNvPr>
            <p:cNvSpPr/>
            <p:nvPr/>
          </p:nvSpPr>
          <p:spPr>
            <a:xfrm>
              <a:off x="4067624" y="4251446"/>
              <a:ext cx="3353183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t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28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Activité 2</a:t>
              </a:r>
              <a:r>
                <a:rPr lang="fr-CA" sz="20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 </a:t>
              </a:r>
              <a:br>
                <a:rPr lang="fr-CA" sz="2000" b="1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en-US" sz="2000" b="0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Les paradigmes </a:t>
              </a:r>
              <a:br>
                <a:rPr lang="en-US" sz="2000" b="0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en-US" sz="2000" b="0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en éducation</a:t>
              </a:r>
              <a:endParaRPr lang="fr-ES" sz="2000" kern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7235272A-32A4-1351-857D-3F8B1FE9F034}"/>
                </a:ext>
              </a:extLst>
            </p:cNvPr>
            <p:cNvSpPr/>
            <p:nvPr/>
          </p:nvSpPr>
          <p:spPr>
            <a:xfrm>
              <a:off x="5577277" y="3738251"/>
              <a:ext cx="342129" cy="342129"/>
            </a:xfrm>
            <a:prstGeom prst="ellipse">
              <a:avLst/>
            </a:prstGeom>
            <a:solidFill>
              <a:srgbClr val="942FB0">
                <a:alpha val="47937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07CC18F9-8103-4A6E-5A00-D9D3D20AC9AB}"/>
                </a:ext>
              </a:extLst>
            </p:cNvPr>
            <p:cNvSpPr/>
            <p:nvPr/>
          </p:nvSpPr>
          <p:spPr>
            <a:xfrm>
              <a:off x="6959273" y="2198669"/>
              <a:ext cx="3648139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b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1" i="0" kern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Activité</a:t>
              </a:r>
              <a:r>
                <a:rPr lang="en-US" sz="28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3</a:t>
              </a:r>
              <a:r>
                <a:rPr lang="en-US" sz="20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br>
                <a:rPr lang="en-US" sz="2000" b="1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en-US" sz="2000" b="0" i="0" kern="1200" dirty="0" err="1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Les paradigmes </a:t>
              </a:r>
              <a:br>
                <a:rPr lang="en-US" sz="2000" b="0" i="0" kern="1200" dirty="0" err="1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en-US" sz="2000" b="0" i="0" kern="1200" dirty="0" err="1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en évaluation</a:t>
              </a:r>
              <a:endParaRPr lang="fr-ES" sz="2000" kern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C03C74F3-48C8-45C9-7392-23366C32A567}"/>
                </a:ext>
              </a:extLst>
            </p:cNvPr>
            <p:cNvSpPr/>
            <p:nvPr/>
          </p:nvSpPr>
          <p:spPr>
            <a:xfrm>
              <a:off x="8612279" y="3738251"/>
              <a:ext cx="342129" cy="342129"/>
            </a:xfrm>
            <a:prstGeom prst="ellipse">
              <a:avLst/>
            </a:prstGeom>
            <a:solidFill>
              <a:srgbClr val="7C2594">
                <a:alpha val="62000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C5AB2DE2-25CA-82A8-873E-164F5B197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839" y="3591815"/>
            <a:ext cx="635000" cy="635000"/>
          </a:xfrm>
          <a:prstGeom prst="rect">
            <a:avLst/>
          </a:prstGeom>
          <a:effectLst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13A9846-083F-63B2-D5B6-8790152CF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6716" y="3591815"/>
            <a:ext cx="635000" cy="635000"/>
          </a:xfrm>
          <a:prstGeom prst="rect">
            <a:avLst/>
          </a:prstGeom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5AB281B-895C-B643-9E12-04A596AF9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867" y="3591815"/>
            <a:ext cx="635000" cy="635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36989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ECF3263-AF43-B054-2F6E-4C1CBD40A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8CEAD4-1D1F-2B75-6899-C996732FBE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DFD4FDD-A9B0-946B-8DAD-F9A8696CA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27" y="1554480"/>
            <a:ext cx="3254336" cy="3674225"/>
          </a:xfrm>
        </p:spPr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1</a:t>
            </a:r>
            <a:br>
              <a:rPr lang="fr-FR"/>
            </a:br>
            <a:r>
              <a:rPr lang="fr-FR"/>
              <a:t>Mise en situation</a:t>
            </a:r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B34BB539-4B04-0BE1-BA2A-CC74F022703B}"/>
              </a:ext>
            </a:extLst>
          </p:cNvPr>
          <p:cNvSpPr txBox="1">
            <a:spLocks/>
          </p:cNvSpPr>
          <p:nvPr/>
        </p:nvSpPr>
        <p:spPr>
          <a:xfrm>
            <a:off x="4638897" y="1410265"/>
            <a:ext cx="7002682" cy="201873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SzPct val="85000"/>
              <a:buFont typeface="Wingdings" pitchFamily="2" charset="2"/>
              <a:buNone/>
              <a:defRPr sz="2000" b="1" i="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800" b="1" i="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SzPct val="100000"/>
              <a:defRPr/>
            </a:pPr>
            <a:r>
              <a:rPr lang="fr-CA" sz="2400" dirty="0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L’école pour qui...?</a:t>
            </a:r>
          </a:p>
          <a:p>
            <a:pPr>
              <a:lnSpc>
                <a:spcPct val="110000"/>
              </a:lnSpc>
              <a:buSzPct val="100000"/>
              <a:defRPr/>
            </a:pPr>
            <a:r>
              <a:rPr lang="fr-CA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systèmes éducatifs se sont d’abord donné comme mission l’accessibilité à tous en légiférant sur l’obligation de fréquenter l’école pour les jeunes pendant 9 à 11 ans selon les pays.</a:t>
            </a:r>
          </a:p>
          <a:p>
            <a:pPr>
              <a:lnSpc>
                <a:spcPct val="110000"/>
              </a:lnSpc>
              <a:buSzPct val="100000"/>
              <a:defRPr/>
            </a:pPr>
            <a:endParaRPr lang="fr-CA" dirty="0">
              <a:solidFill>
                <a:srgbClr val="0070C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lnSpc>
                <a:spcPct val="110000"/>
              </a:lnSpc>
              <a:buSzPct val="100000"/>
              <a:defRPr/>
            </a:pPr>
            <a:endParaRPr lang="fr-CA" dirty="0">
              <a:solidFill>
                <a:srgbClr val="0070C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08BD70B-4DC2-1F0E-162B-CEDBA572849A}"/>
              </a:ext>
            </a:extLst>
          </p:cNvPr>
          <p:cNvGrpSpPr/>
          <p:nvPr/>
        </p:nvGrpSpPr>
        <p:grpSpPr>
          <a:xfrm>
            <a:off x="4564007" y="3600651"/>
            <a:ext cx="7002682" cy="1588151"/>
            <a:chOff x="-716745" y="3705683"/>
            <a:chExt cx="11837880" cy="1588151"/>
          </a:xfrm>
        </p:grpSpPr>
        <p:sp>
          <p:nvSpPr>
            <p:cNvPr id="5" name="ZoneTexte 9">
              <a:extLst>
                <a:ext uri="{FF2B5EF4-FFF2-40B4-BE49-F238E27FC236}">
                  <a16:creationId xmlns:a16="http://schemas.microsoft.com/office/drawing/2014/main" id="{5226EAB4-298A-7E4E-F40F-3906C36FF198}"/>
                </a:ext>
              </a:extLst>
            </p:cNvPr>
            <p:cNvSpPr/>
            <p:nvPr/>
          </p:nvSpPr>
          <p:spPr>
            <a:xfrm>
              <a:off x="1143873" y="3705683"/>
              <a:ext cx="8014404" cy="398655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 anchor="t">
              <a:spAutoFit/>
            </a:bodyPr>
            <a:lstStyle>
              <a:lvl1pPr>
                <a:defRPr>
                  <a:latin typeface="+mn-lt"/>
                  <a:ea typeface="+mn-ea"/>
                  <a:cs typeface="+mn-cs"/>
                </a:defRPr>
              </a:lvl1pPr>
              <a:lvl2pPr>
                <a:defRPr>
                  <a:latin typeface="+mn-lt"/>
                  <a:ea typeface="+mn-ea"/>
                  <a:cs typeface="+mn-cs"/>
                </a:defRPr>
              </a:lvl2pPr>
              <a:lvl3pPr>
                <a:defRPr>
                  <a:latin typeface="+mn-lt"/>
                  <a:ea typeface="+mn-ea"/>
                  <a:cs typeface="+mn-cs"/>
                </a:defRPr>
              </a:lvl3pPr>
              <a:lvl4pPr>
                <a:defRPr>
                  <a:latin typeface="+mn-lt"/>
                  <a:ea typeface="+mn-ea"/>
                  <a:cs typeface="+mn-cs"/>
                </a:defRPr>
              </a:lvl4pPr>
              <a:lvl5pPr>
                <a:defRPr>
                  <a:latin typeface="+mn-lt"/>
                  <a:ea typeface="+mn-ea"/>
                  <a:cs typeface="+mn-cs"/>
                </a:defRPr>
              </a:lvl5pPr>
              <a:lvl6pPr>
                <a:defRPr>
                  <a:latin typeface="+mn-lt"/>
                  <a:ea typeface="+mn-ea"/>
                  <a:cs typeface="+mn-cs"/>
                </a:defRPr>
              </a:lvl6pPr>
              <a:lvl7pPr>
                <a:defRPr>
                  <a:latin typeface="+mn-lt"/>
                  <a:ea typeface="+mn-ea"/>
                  <a:cs typeface="+mn-cs"/>
                </a:defRPr>
              </a:lvl7pPr>
              <a:lvl8pPr>
                <a:defRPr>
                  <a:latin typeface="+mn-lt"/>
                  <a:ea typeface="+mn-ea"/>
                  <a:cs typeface="+mn-cs"/>
                </a:defRPr>
              </a:lvl8pPr>
              <a:lvl9pPr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00000"/>
                </a:lnSpc>
              </a:pPr>
              <a:r>
                <a:rPr lang="fr-FR" sz="2000" b="0" strike="noStrike" spc="-1">
                  <a:solidFill>
                    <a:schemeClr val="dk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Les objectifs visés étaient nombreux... </a:t>
              </a:r>
              <a:endParaRPr lang="fr-FR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7" name="ZoneTexte 7">
              <a:extLst>
                <a:ext uri="{FF2B5EF4-FFF2-40B4-BE49-F238E27FC236}">
                  <a16:creationId xmlns:a16="http://schemas.microsoft.com/office/drawing/2014/main" id="{D8E9517D-4724-E48F-33DF-DEF69EE27B84}"/>
                </a:ext>
              </a:extLst>
            </p:cNvPr>
            <p:cNvSpPr/>
            <p:nvPr/>
          </p:nvSpPr>
          <p:spPr>
            <a:xfrm>
              <a:off x="-716745" y="4380154"/>
              <a:ext cx="2818799" cy="829543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>
              <a:lvl1pPr>
                <a:defRPr>
                  <a:latin typeface="+mn-lt"/>
                  <a:ea typeface="+mn-ea"/>
                  <a:cs typeface="+mn-cs"/>
                </a:defRPr>
              </a:lvl1pPr>
              <a:lvl2pPr>
                <a:defRPr>
                  <a:latin typeface="+mn-lt"/>
                  <a:ea typeface="+mn-ea"/>
                  <a:cs typeface="+mn-cs"/>
                </a:defRPr>
              </a:lvl2pPr>
              <a:lvl3pPr>
                <a:defRPr>
                  <a:latin typeface="+mn-lt"/>
                  <a:ea typeface="+mn-ea"/>
                  <a:cs typeface="+mn-cs"/>
                </a:defRPr>
              </a:lvl3pPr>
              <a:lvl4pPr>
                <a:defRPr>
                  <a:latin typeface="+mn-lt"/>
                  <a:ea typeface="+mn-ea"/>
                  <a:cs typeface="+mn-cs"/>
                </a:defRPr>
              </a:lvl4pPr>
              <a:lvl5pPr>
                <a:defRPr>
                  <a:latin typeface="+mn-lt"/>
                  <a:ea typeface="+mn-ea"/>
                  <a:cs typeface="+mn-cs"/>
                </a:defRPr>
              </a:lvl5pPr>
              <a:lvl6pPr>
                <a:defRPr>
                  <a:latin typeface="+mn-lt"/>
                  <a:ea typeface="+mn-ea"/>
                  <a:cs typeface="+mn-cs"/>
                </a:defRPr>
              </a:lvl6pPr>
              <a:lvl7pPr>
                <a:defRPr>
                  <a:latin typeface="+mn-lt"/>
                  <a:ea typeface="+mn-ea"/>
                  <a:cs typeface="+mn-cs"/>
                </a:defRPr>
              </a:lvl7pPr>
              <a:lvl8pPr>
                <a:defRPr>
                  <a:latin typeface="+mn-lt"/>
                  <a:ea typeface="+mn-ea"/>
                  <a:cs typeface="+mn-cs"/>
                </a:defRPr>
              </a:lvl8pPr>
              <a:lvl9pPr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algn="r" defTabSz="914400">
                <a:lnSpc>
                  <a:spcPct val="100000"/>
                </a:lnSpc>
              </a:pPr>
              <a:r>
                <a:rPr lang="fr-FR" sz="1600" b="1" strike="noStrike" spc="-1">
                  <a:solidFill>
                    <a:schemeClr val="dk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Accessibilité au plus grand nombre </a:t>
              </a:r>
              <a:endParaRPr lang="fr-FR" sz="16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8" name="Double flèche horizontale 7">
              <a:extLst>
                <a:ext uri="{FF2B5EF4-FFF2-40B4-BE49-F238E27FC236}">
                  <a16:creationId xmlns:a16="http://schemas.microsoft.com/office/drawing/2014/main" id="{1F51B206-4770-A98B-654A-D0EF5C0FACA0}"/>
                </a:ext>
              </a:extLst>
            </p:cNvPr>
            <p:cNvSpPr/>
            <p:nvPr/>
          </p:nvSpPr>
          <p:spPr>
            <a:xfrm>
              <a:off x="2353695" y="4380154"/>
              <a:ext cx="5594760" cy="913680"/>
            </a:xfrm>
            <a:prstGeom prst="leftRightArrow">
              <a:avLst>
                <a:gd name="adj1" fmla="val 50000"/>
                <a:gd name="adj2" fmla="val 50000"/>
              </a:avLst>
            </a:prstGeom>
            <a:solidFill>
              <a:srgbClr val="AD7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>
              <a:lvl1pPr>
                <a:defRPr>
                  <a:latin typeface="+mn-lt"/>
                  <a:ea typeface="+mn-ea"/>
                  <a:cs typeface="+mn-cs"/>
                </a:defRPr>
              </a:lvl1pPr>
              <a:lvl2pPr>
                <a:defRPr>
                  <a:latin typeface="+mn-lt"/>
                  <a:ea typeface="+mn-ea"/>
                  <a:cs typeface="+mn-cs"/>
                </a:defRPr>
              </a:lvl2pPr>
              <a:lvl3pPr>
                <a:defRPr>
                  <a:latin typeface="+mn-lt"/>
                  <a:ea typeface="+mn-ea"/>
                  <a:cs typeface="+mn-cs"/>
                </a:defRPr>
              </a:lvl3pPr>
              <a:lvl4pPr>
                <a:defRPr>
                  <a:latin typeface="+mn-lt"/>
                  <a:ea typeface="+mn-ea"/>
                  <a:cs typeface="+mn-cs"/>
                </a:defRPr>
              </a:lvl4pPr>
              <a:lvl5pPr>
                <a:defRPr>
                  <a:latin typeface="+mn-lt"/>
                  <a:ea typeface="+mn-ea"/>
                  <a:cs typeface="+mn-cs"/>
                </a:defRPr>
              </a:lvl5pPr>
              <a:lvl6pPr>
                <a:defRPr>
                  <a:latin typeface="+mn-lt"/>
                  <a:ea typeface="+mn-ea"/>
                  <a:cs typeface="+mn-cs"/>
                </a:defRPr>
              </a:lvl6pPr>
              <a:lvl7pPr>
                <a:defRPr>
                  <a:latin typeface="+mn-lt"/>
                  <a:ea typeface="+mn-ea"/>
                  <a:cs typeface="+mn-cs"/>
                </a:defRPr>
              </a:lvl7pPr>
              <a:lvl8pPr>
                <a:defRPr>
                  <a:latin typeface="+mn-lt"/>
                  <a:ea typeface="+mn-ea"/>
                  <a:cs typeface="+mn-cs"/>
                </a:defRPr>
              </a:lvl8pPr>
              <a:lvl9pPr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00000"/>
                </a:lnSpc>
              </a:pPr>
              <a:r>
                <a:rPr lang="fr-CA" sz="2000" b="1" strike="noStrike" spc="-1">
                  <a:solidFill>
                    <a:schemeClr val="lt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à</a:t>
              </a:r>
              <a:endParaRPr lang="fr-FR" sz="2000" b="0" strike="noStrike" spc="-1"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B59FA1B-AC5F-5B9A-3BE2-AD59273935C9}"/>
                </a:ext>
              </a:extLst>
            </p:cNvPr>
            <p:cNvSpPr/>
            <p:nvPr/>
          </p:nvSpPr>
          <p:spPr>
            <a:xfrm>
              <a:off x="8226376" y="4371154"/>
              <a:ext cx="2894759" cy="829543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>
              <a:lvl1pPr>
                <a:defRPr>
                  <a:latin typeface="+mn-lt"/>
                  <a:ea typeface="+mn-ea"/>
                  <a:cs typeface="+mn-cs"/>
                </a:defRPr>
              </a:lvl1pPr>
              <a:lvl2pPr>
                <a:defRPr>
                  <a:latin typeface="+mn-lt"/>
                  <a:ea typeface="+mn-ea"/>
                  <a:cs typeface="+mn-cs"/>
                </a:defRPr>
              </a:lvl2pPr>
              <a:lvl3pPr>
                <a:defRPr>
                  <a:latin typeface="+mn-lt"/>
                  <a:ea typeface="+mn-ea"/>
                  <a:cs typeface="+mn-cs"/>
                </a:defRPr>
              </a:lvl3pPr>
              <a:lvl4pPr>
                <a:defRPr>
                  <a:latin typeface="+mn-lt"/>
                  <a:ea typeface="+mn-ea"/>
                  <a:cs typeface="+mn-cs"/>
                </a:defRPr>
              </a:lvl4pPr>
              <a:lvl5pPr>
                <a:defRPr>
                  <a:latin typeface="+mn-lt"/>
                  <a:ea typeface="+mn-ea"/>
                  <a:cs typeface="+mn-cs"/>
                </a:defRPr>
              </a:lvl5pPr>
              <a:lvl6pPr>
                <a:defRPr>
                  <a:latin typeface="+mn-lt"/>
                  <a:ea typeface="+mn-ea"/>
                  <a:cs typeface="+mn-cs"/>
                </a:defRPr>
              </a:lvl6pPr>
              <a:lvl7pPr>
                <a:defRPr>
                  <a:latin typeface="+mn-lt"/>
                  <a:ea typeface="+mn-ea"/>
                  <a:cs typeface="+mn-cs"/>
                </a:defRPr>
              </a:lvl7pPr>
              <a:lvl8pPr>
                <a:defRPr>
                  <a:latin typeface="+mn-lt"/>
                  <a:ea typeface="+mn-ea"/>
                  <a:cs typeface="+mn-cs"/>
                </a:defRPr>
              </a:lvl8pPr>
              <a:lvl9pPr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00000"/>
                </a:lnSpc>
              </a:pPr>
              <a:r>
                <a:rPr lang="fr-FR" sz="1600" b="1" strike="noStrike" spc="-1">
                  <a:solidFill>
                    <a:schemeClr val="dk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Réussite </a:t>
              </a:r>
              <a:br>
                <a:rPr lang="fr-FR" sz="1600" b="1" strike="noStrike" spc="-1">
                  <a:solidFill>
                    <a:schemeClr val="dk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fr-FR" sz="1600" b="1" strike="noStrike" spc="-1">
                  <a:solidFill>
                    <a:schemeClr val="dk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du plus grand nombre</a:t>
              </a:r>
              <a:endParaRPr lang="fr-FR" sz="16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6423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ECF3263-AF43-B054-2F6E-4C1CBD40A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8CEAD4-1D1F-2B75-6899-C996732FBE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DFD4FDD-A9B0-946B-8DAD-F9A8696CA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27" y="1554480"/>
            <a:ext cx="3254336" cy="3674225"/>
          </a:xfrm>
        </p:spPr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2</a:t>
            </a:r>
            <a:br>
              <a:rPr lang="fr-FR"/>
            </a:br>
            <a:r>
              <a:rPr lang="fr-FR"/>
              <a:t>Les paradigmes en éducation</a:t>
            </a:r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B34BB539-4B04-0BE1-BA2A-CC74F022703B}"/>
              </a:ext>
            </a:extLst>
          </p:cNvPr>
          <p:cNvSpPr txBox="1">
            <a:spLocks/>
          </p:cNvSpPr>
          <p:nvPr/>
        </p:nvSpPr>
        <p:spPr>
          <a:xfrm>
            <a:off x="4638897" y="927430"/>
            <a:ext cx="7002682" cy="5173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SzPct val="85000"/>
              <a:buFont typeface="Wingdings" pitchFamily="2" charset="2"/>
              <a:buNone/>
              <a:defRPr sz="2000" b="1" i="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800" b="1" i="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SzPct val="100000"/>
              <a:defRPr/>
            </a:pPr>
            <a:r>
              <a:rPr lang="fr-CA" sz="2400" dirty="0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Du behaviorisme au socioconstructivisme</a:t>
            </a:r>
          </a:p>
        </p:txBody>
      </p:sp>
      <p:graphicFrame>
        <p:nvGraphicFramePr>
          <p:cNvPr id="11" name="Tableau 2">
            <a:extLst>
              <a:ext uri="{FF2B5EF4-FFF2-40B4-BE49-F238E27FC236}">
                <a16:creationId xmlns:a16="http://schemas.microsoft.com/office/drawing/2014/main" id="{0B2F6259-2788-76B7-CB31-A86D6F3C5A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3072674"/>
              </p:ext>
            </p:extLst>
          </p:nvPr>
        </p:nvGraphicFramePr>
        <p:xfrm>
          <a:off x="4638898" y="1554480"/>
          <a:ext cx="6752543" cy="4072320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18720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89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6038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200" b="1" strike="noStrike" spc="-1">
                          <a:solidFill>
                            <a:schemeClr val="bg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Courants</a:t>
                      </a:r>
                    </a:p>
                  </a:txBody>
                  <a:tcPr marL="108000" marR="108000" marT="108000" marB="108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200" b="1" strike="noStrike" spc="-1">
                          <a:solidFill>
                            <a:schemeClr val="bg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Visées</a:t>
                      </a:r>
                      <a:endParaRPr lang="fr-FR" sz="1200" b="1" strike="noStrike" spc="-1">
                        <a:solidFill>
                          <a:schemeClr val="bg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200" b="1" strike="noStrike" spc="-1">
                          <a:solidFill>
                            <a:schemeClr val="bg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Évaluation</a:t>
                      </a:r>
                      <a:endParaRPr lang="fr-FR" sz="1200" b="1" strike="noStrike" spc="-1">
                        <a:solidFill>
                          <a:schemeClr val="bg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182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1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Encyclopédisme</a:t>
                      </a:r>
                      <a:endParaRPr lang="fr-FR" sz="12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CA" sz="12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formation d’un être érudit ou instruit </a:t>
                      </a:r>
                      <a:endParaRPr lang="fr-FR" sz="12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/>
                </a:tc>
                <a:tc>
                  <a:txBody>
                    <a:bodyPr/>
                    <a:lstStyle/>
                    <a:p>
                      <a:pPr marL="216000" indent="-216000" algn="l" defTabSz="914400" rtl="0" eaLnBrk="1" latinLnBrk="0" hangingPunct="1">
                        <a:lnSpc>
                          <a:spcPct val="100000"/>
                        </a:lnSpc>
                        <a:buClr>
                          <a:srgbClr val="FFC000"/>
                        </a:buClr>
                        <a:buSzPct val="100000"/>
                        <a:buFont typeface="Wingdings" pitchFamily="2" charset="2"/>
                        <a:buChar char="§"/>
                        <a:tabLst>
                          <a:tab pos="0" algn="l"/>
                        </a:tabLst>
                      </a:pPr>
                      <a:r>
                        <a:rPr lang="fr-CA" sz="1200" b="0" strike="noStrike" kern="1200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Examens-catalogues</a:t>
                      </a:r>
                      <a:endParaRPr lang="fr-FR" sz="1200" b="0" strike="noStrike" kern="1200" spc="-1">
                        <a:solidFill>
                          <a:schemeClr val="dk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182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CA" sz="1200" b="1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Humanisme</a:t>
                      </a:r>
                      <a:endParaRPr lang="fr-FR" sz="12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2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Le développement intégral de la personne</a:t>
                      </a:r>
                      <a:endParaRPr lang="fr-FR" sz="12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/>
                </a:tc>
                <a:tc>
                  <a:txBody>
                    <a:bodyPr/>
                    <a:lstStyle/>
                    <a:p>
                      <a:pPr marL="216000" indent="-216000" algn="l" defTabSz="914400" rtl="0" eaLnBrk="1" latinLnBrk="0" hangingPunct="1">
                        <a:lnSpc>
                          <a:spcPct val="100000"/>
                        </a:lnSpc>
                        <a:buClr>
                          <a:srgbClr val="FFC000"/>
                        </a:buClr>
                        <a:buSzPct val="100000"/>
                        <a:buFont typeface="Wingdings" pitchFamily="2" charset="2"/>
                        <a:buChar char="§"/>
                        <a:tabLst>
                          <a:tab pos="0" algn="l"/>
                        </a:tabLst>
                      </a:pPr>
                      <a:r>
                        <a:rPr lang="fr-CA" sz="1200" b="0" strike="noStrike" kern="1200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Évaluation formative sommative</a:t>
                      </a:r>
                      <a:endParaRPr lang="fr-FR" sz="1200" b="0" strike="noStrike" kern="1200" spc="-1">
                        <a:solidFill>
                          <a:schemeClr val="dk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326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CA" sz="1200" b="1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Behaviorisme</a:t>
                      </a:r>
                      <a:endParaRPr lang="fr-FR" sz="12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CA" sz="1200" b="0" strike="noStrike" spc="-1">
                          <a:solidFill>
                            <a:srgbClr val="000000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pédagogie par objectifs dans l’enseignement</a:t>
                      </a:r>
                      <a:endParaRPr lang="fr-FR" sz="12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/>
                </a:tc>
                <a:tc>
                  <a:txBody>
                    <a:bodyPr/>
                    <a:lstStyle/>
                    <a:p>
                      <a:pPr marL="216000" indent="-216000" defTabSz="914400">
                        <a:lnSpc>
                          <a:spcPct val="100000"/>
                        </a:lnSpc>
                        <a:buClr>
                          <a:srgbClr val="FFC000"/>
                        </a:buClr>
                        <a:buSzPct val="100000"/>
                        <a:buFont typeface="Wingdings" pitchFamily="2" charset="2"/>
                        <a:buChar char="§"/>
                        <a:tabLst>
                          <a:tab pos="0" algn="l"/>
                        </a:tabLst>
                      </a:pPr>
                      <a:r>
                        <a:rPr lang="fr-CA" sz="12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Théorie du testing</a:t>
                      </a:r>
                      <a:endParaRPr lang="fr-FR" sz="12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marL="216000" indent="-216000" defTabSz="914400">
                        <a:lnSpc>
                          <a:spcPct val="100000"/>
                        </a:lnSpc>
                        <a:buClr>
                          <a:srgbClr val="FFC000"/>
                        </a:buClr>
                        <a:buSzPct val="100000"/>
                        <a:buFont typeface="Wingdings" pitchFamily="2" charset="2"/>
                        <a:buChar char="§"/>
                        <a:tabLst>
                          <a:tab pos="0" algn="l"/>
                        </a:tabLst>
                      </a:pPr>
                      <a:r>
                        <a:rPr lang="fr-CA" sz="12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Examens objectifs</a:t>
                      </a:r>
                      <a:endParaRPr lang="fr-FR" sz="12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marL="216000" indent="-216000" defTabSz="914400">
                        <a:lnSpc>
                          <a:spcPct val="100000"/>
                        </a:lnSpc>
                        <a:buClr>
                          <a:srgbClr val="FFC000"/>
                        </a:buClr>
                        <a:buSzPct val="100000"/>
                        <a:buFont typeface="Wingdings" pitchFamily="2" charset="2"/>
                        <a:buChar char="§"/>
                        <a:tabLst>
                          <a:tab pos="0" algn="l"/>
                        </a:tabLst>
                      </a:pPr>
                      <a:r>
                        <a:rPr lang="en-CA" sz="12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Courbe de Gauss</a:t>
                      </a:r>
                      <a:endParaRPr lang="fr-FR" sz="12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7182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CA" sz="1200" b="1" strike="noStrike" spc="-1">
                          <a:solidFill>
                            <a:srgbClr val="000000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Cognitivisme</a:t>
                      </a:r>
                      <a:endParaRPr lang="fr-FR" sz="12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2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L’apprentissage comme </a:t>
                      </a:r>
                      <a:br>
                        <a:rPr lang="fr-CA" sz="12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2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 processus actif</a:t>
                      </a:r>
                      <a:endParaRPr lang="fr-FR" sz="12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/>
                </a:tc>
                <a:tc>
                  <a:txBody>
                    <a:bodyPr/>
                    <a:lstStyle/>
                    <a:p>
                      <a:pPr marL="216000" indent="-216000" algn="l" defTabSz="914400" rtl="0" eaLnBrk="1" latinLnBrk="0" hangingPunct="1">
                        <a:lnSpc>
                          <a:spcPct val="100000"/>
                        </a:lnSpc>
                        <a:buClr>
                          <a:srgbClr val="FFC000"/>
                        </a:buClr>
                        <a:buSzPct val="100000"/>
                        <a:buFont typeface="Wingdings" pitchFamily="2" charset="2"/>
                        <a:buChar char="§"/>
                        <a:tabLst>
                          <a:tab pos="0" algn="l"/>
                        </a:tabLst>
                      </a:pPr>
                      <a:r>
                        <a:rPr lang="fr-CA" sz="1200" b="0" strike="noStrike" kern="1200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Évaluation du processus</a:t>
                      </a:r>
                      <a:endParaRPr lang="fr-FR" sz="1200" b="0" strike="noStrike" kern="1200" spc="-1">
                        <a:solidFill>
                          <a:schemeClr val="dk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marL="216000" indent="-216000" algn="l" defTabSz="914400" rtl="0" eaLnBrk="1" latinLnBrk="0" hangingPunct="1">
                        <a:lnSpc>
                          <a:spcPct val="100000"/>
                        </a:lnSpc>
                        <a:buClr>
                          <a:srgbClr val="FFC000"/>
                        </a:buClr>
                        <a:buSzPct val="100000"/>
                        <a:buFont typeface="Wingdings" pitchFamily="2" charset="2"/>
                        <a:buChar char="§"/>
                        <a:tabLst>
                          <a:tab pos="0" algn="l"/>
                        </a:tabLst>
                      </a:pPr>
                      <a:r>
                        <a:rPr lang="en-CA" sz="1200" b="0" strike="noStrike" kern="1200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Stratégies d’apprentissage</a:t>
                      </a:r>
                      <a:endParaRPr lang="fr-FR" sz="1200" b="0" strike="noStrike" kern="1200" spc="-1">
                        <a:solidFill>
                          <a:schemeClr val="dk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182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1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Constructivisme </a:t>
                      </a:r>
                      <a:endParaRPr lang="fr-FR" sz="12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FR" sz="12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construction </a:t>
                      </a:r>
                      <a:br>
                        <a:rPr lang="fr-FR" sz="12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FR" sz="12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des connaissances</a:t>
                      </a:r>
                      <a:endParaRPr lang="fr-FR" sz="12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/>
                </a:tc>
                <a:tc>
                  <a:txBody>
                    <a:bodyPr/>
                    <a:lstStyle/>
                    <a:p>
                      <a:pPr marL="216000" indent="-216000" algn="l" defTabSz="914400" rtl="0" eaLnBrk="1" latinLnBrk="0" hangingPunct="1">
                        <a:lnSpc>
                          <a:spcPct val="100000"/>
                        </a:lnSpc>
                        <a:buClr>
                          <a:srgbClr val="FFC000"/>
                        </a:buClr>
                        <a:buSzPct val="100000"/>
                        <a:buFont typeface="Wingdings" pitchFamily="2" charset="2"/>
                        <a:buChar char="§"/>
                        <a:tabLst>
                          <a:tab pos="0" algn="l"/>
                        </a:tabLst>
                      </a:pPr>
                      <a:r>
                        <a:rPr lang="fr-CA" sz="1200" b="0" strike="noStrike" kern="1200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Évaluation authentique</a:t>
                      </a:r>
                      <a:endParaRPr lang="fr-FR" sz="1200" b="0" strike="noStrike" kern="1200" spc="-1">
                        <a:solidFill>
                          <a:schemeClr val="dk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marL="216000" indent="-216000" algn="l" defTabSz="914400" rtl="0" eaLnBrk="1" latinLnBrk="0" hangingPunct="1">
                        <a:lnSpc>
                          <a:spcPct val="100000"/>
                        </a:lnSpc>
                        <a:buClr>
                          <a:srgbClr val="FFC000"/>
                        </a:buClr>
                        <a:buSzPct val="100000"/>
                        <a:buFont typeface="Wingdings" pitchFamily="2" charset="2"/>
                        <a:buChar char="§"/>
                        <a:tabLst>
                          <a:tab pos="0" algn="l"/>
                        </a:tabLst>
                      </a:pPr>
                      <a:r>
                        <a:rPr lang="en-CA" sz="1200" b="0" strike="noStrike" kern="1200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Transfert des apprentissages</a:t>
                      </a:r>
                      <a:endParaRPr lang="fr-FR" sz="1200" b="0" strike="noStrike" kern="1200" spc="-1">
                        <a:solidFill>
                          <a:schemeClr val="dk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7182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1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Socioconstructivisme </a:t>
                      </a:r>
                      <a:endParaRPr lang="fr-FR" sz="12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2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L’interaction</a:t>
                      </a:r>
                      <a:endParaRPr lang="fr-FR" sz="12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/>
                </a:tc>
                <a:tc>
                  <a:txBody>
                    <a:bodyPr/>
                    <a:lstStyle/>
                    <a:p>
                      <a:pPr marL="216000" indent="-216000" algn="l" defTabSz="914400" rtl="0" eaLnBrk="1" latinLnBrk="0" hangingPunct="1">
                        <a:lnSpc>
                          <a:spcPct val="100000"/>
                        </a:lnSpc>
                        <a:buClr>
                          <a:srgbClr val="FFC000"/>
                        </a:buClr>
                        <a:buSzPct val="100000"/>
                        <a:buFont typeface="Wingdings" pitchFamily="2" charset="2"/>
                        <a:buChar char="§"/>
                        <a:tabLst>
                          <a:tab pos="0" algn="l"/>
                        </a:tabLst>
                      </a:pPr>
                      <a:r>
                        <a:rPr lang="fr-CA" sz="1200" b="0" strike="noStrike" kern="1200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Diversité des modalités d’enseignement et d’évaluation</a:t>
                      </a:r>
                      <a:endParaRPr lang="fr-FR" sz="1200" b="0" strike="noStrike" kern="1200" spc="-1">
                        <a:solidFill>
                          <a:schemeClr val="dk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7502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C82126-53BA-31A1-68F0-1C9A50055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F43CD9-F1DD-B22F-6BF2-75251011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757ECCDA-3348-7183-1EF4-898F5AA7A175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F02AEF-A5B7-C91D-C6A4-A8D8605C9D05}"/>
              </a:ext>
            </a:extLst>
          </p:cNvPr>
          <p:cNvSpPr/>
          <p:nvPr/>
        </p:nvSpPr>
        <p:spPr>
          <a:xfrm>
            <a:off x="870813" y="330818"/>
            <a:ext cx="34596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</a:pPr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Socioconstructivisme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CFFFD98-F191-B60F-F569-F7960F682593}"/>
              </a:ext>
            </a:extLst>
          </p:cNvPr>
          <p:cNvSpPr/>
          <p:nvPr/>
        </p:nvSpPr>
        <p:spPr>
          <a:xfrm>
            <a:off x="1886838" y="1820992"/>
            <a:ext cx="9169920" cy="14178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ts val="3500"/>
              </a:lnSpc>
            </a:pPr>
            <a:r>
              <a:rPr lang="fr-FR" sz="3600" b="1" strike="noStrike" spc="-1">
                <a:solidFill>
                  <a:srgbClr val="FFC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«</a:t>
            </a:r>
            <a:r>
              <a:rPr lang="fr-FR" sz="28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 Apprendre est un processus </a:t>
            </a:r>
            <a:r>
              <a:rPr lang="fr-CA" sz="28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interactif dans lequel les gens apprennent les uns des autres </a:t>
            </a:r>
            <a:r>
              <a:rPr lang="fr-CA" sz="3600" b="1" strike="noStrike" spc="-1">
                <a:solidFill>
                  <a:srgbClr val="FFC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»</a:t>
            </a:r>
            <a:r>
              <a:rPr lang="fr-CA" sz="28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fr-FR" sz="2800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(Bruner, 1986).</a:t>
            </a:r>
          </a:p>
        </p:txBody>
      </p:sp>
      <p:sp>
        <p:nvSpPr>
          <p:cNvPr id="7" name="PlaceHolder 2">
            <a:extLst>
              <a:ext uri="{FF2B5EF4-FFF2-40B4-BE49-F238E27FC236}">
                <a16:creationId xmlns:a16="http://schemas.microsoft.com/office/drawing/2014/main" id="{33F7EEF6-0E64-F9E4-82C5-7E972F4941CD}"/>
              </a:ext>
            </a:extLst>
          </p:cNvPr>
          <p:cNvSpPr txBox="1">
            <a:spLocks/>
          </p:cNvSpPr>
          <p:nvPr/>
        </p:nvSpPr>
        <p:spPr>
          <a:xfrm>
            <a:off x="2109118" y="3511750"/>
            <a:ext cx="8725359" cy="2079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800" algn="ctr">
              <a:spcBef>
                <a:spcPts val="1001"/>
              </a:spcBef>
              <a:tabLst>
                <a:tab pos="0" algn="l"/>
              </a:tabLst>
            </a:pPr>
            <a:r>
              <a:rPr lang="fr-CA" spc="-1">
                <a:solidFill>
                  <a:schemeClr val="dk1"/>
                </a:solidFill>
                <a:latin typeface="Arial"/>
                <a:ea typeface="Meiryo"/>
              </a:rPr>
              <a:t>Le modèle social de l’apprentissage favorise </a:t>
            </a:r>
            <a:br>
              <a:rPr lang="fr-CA" spc="-1">
                <a:solidFill>
                  <a:schemeClr val="dk1"/>
                </a:solidFill>
                <a:latin typeface="Arial"/>
                <a:ea typeface="Meiryo"/>
              </a:rPr>
            </a:br>
            <a:r>
              <a:rPr lang="fr-CA" spc="-1">
                <a:solidFill>
                  <a:schemeClr val="dk1"/>
                </a:solidFill>
                <a:latin typeface="Arial"/>
                <a:ea typeface="Meiryo"/>
              </a:rPr>
              <a:t>une pédagogie active au cœur </a:t>
            </a:r>
            <a:r>
              <a:rPr lang="fr-CA" spc="-1">
                <a:solidFill>
                  <a:schemeClr val="dk1"/>
                </a:solidFill>
              </a:rPr>
              <a:t>de</a:t>
            </a:r>
            <a:r>
              <a:rPr lang="fr-CA" spc="-1">
                <a:solidFill>
                  <a:schemeClr val="dk1"/>
                </a:solidFill>
                <a:latin typeface="Arial"/>
                <a:ea typeface="Meiryo"/>
              </a:rPr>
              <a:t> laquelle l’apprentissage émane des interactions </a:t>
            </a:r>
            <a:br>
              <a:rPr lang="fr-CA" spc="-1">
                <a:solidFill>
                  <a:schemeClr val="dk1"/>
                </a:solidFill>
                <a:latin typeface="Arial"/>
                <a:ea typeface="Meiryo"/>
              </a:rPr>
            </a:br>
            <a:r>
              <a:rPr lang="fr-CA" spc="-1">
                <a:solidFill>
                  <a:schemeClr val="dk1"/>
                </a:solidFill>
                <a:latin typeface="Arial"/>
                <a:ea typeface="Meiryo"/>
              </a:rPr>
              <a:t>de trois dimensions :</a:t>
            </a:r>
            <a:endParaRPr lang="fr-FR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1829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C82126-53BA-31A1-68F0-1C9A50055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F43CD9-F1DD-B22F-6BF2-75251011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757ECCDA-3348-7183-1EF4-898F5AA7A175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F02AEF-A5B7-C91D-C6A4-A8D8605C9D05}"/>
              </a:ext>
            </a:extLst>
          </p:cNvPr>
          <p:cNvSpPr/>
          <p:nvPr/>
        </p:nvSpPr>
        <p:spPr>
          <a:xfrm>
            <a:off x="870813" y="330818"/>
            <a:ext cx="68850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Socioconstructivisme </a:t>
            </a:r>
            <a:r>
              <a:rPr lang="fr-CA" sz="2400" i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(suite)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36043D-9378-5DA3-56F3-7B0541B11AAE}"/>
              </a:ext>
            </a:extLst>
          </p:cNvPr>
          <p:cNvSpPr/>
          <p:nvPr/>
        </p:nvSpPr>
        <p:spPr>
          <a:xfrm>
            <a:off x="2299098" y="1061543"/>
            <a:ext cx="6244560" cy="558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7DB18A0-B294-6C4C-D454-BC5D3143DF55}"/>
              </a:ext>
            </a:extLst>
          </p:cNvPr>
          <p:cNvSpPr/>
          <p:nvPr/>
        </p:nvSpPr>
        <p:spPr>
          <a:xfrm>
            <a:off x="2299098" y="1340205"/>
            <a:ext cx="6448295" cy="1116557"/>
          </a:xfrm>
          <a:prstGeom prst="roundRect">
            <a:avLst>
              <a:gd name="adj" fmla="val 10000"/>
            </a:avLst>
          </a:prstGeom>
          <a:solidFill>
            <a:schemeClr val="accent2">
              <a:hueOff val="0"/>
              <a:satOff val="0"/>
              <a:lumOff val="0"/>
              <a:alphaOff val="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EBBCB8-A114-DEEA-E427-523DCEB3DB3F}"/>
              </a:ext>
            </a:extLst>
          </p:cNvPr>
          <p:cNvSpPr/>
          <p:nvPr/>
        </p:nvSpPr>
        <p:spPr>
          <a:xfrm>
            <a:off x="2638639" y="1410705"/>
            <a:ext cx="1165020" cy="1165020"/>
          </a:xfrm>
          <a:prstGeom prst="rect">
            <a:avLst/>
          </a:prstGeom>
          <a:blipFill rotWithShape="0">
            <a:blip r:embed="rId2"/>
            <a:srcRect/>
            <a:stretch/>
          </a:blip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245890-B892-D436-747A-822C216E84EB}"/>
              </a:ext>
            </a:extLst>
          </p:cNvPr>
          <p:cNvSpPr/>
          <p:nvPr/>
        </p:nvSpPr>
        <p:spPr>
          <a:xfrm>
            <a:off x="4141578" y="1340205"/>
            <a:ext cx="4884840" cy="111655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68840" tIns="168840" rIns="168840" bIns="168840" numCol="1" spcCol="1440" anchor="ctr">
            <a:noAutofit/>
          </a:bodyPr>
          <a:lstStyle/>
          <a:p>
            <a:pPr defTabSz="1022400">
              <a:lnSpc>
                <a:spcPct val="90000"/>
              </a:lnSpc>
              <a:spcAft>
                <a:spcPts val="805"/>
              </a:spcAft>
              <a:tabLst>
                <a:tab pos="0" algn="l"/>
              </a:tabLst>
            </a:pPr>
            <a:r>
              <a:rPr lang="fr-CA" b="1" strike="noStrike" spc="-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Cognitive </a:t>
            </a:r>
            <a:r>
              <a:rPr lang="fr-CA" b="0" strike="noStrike" spc="-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:</a:t>
            </a:r>
            <a:r>
              <a:rPr lang="fr-CA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situation problème/tâches, résolution, </a:t>
            </a:r>
            <a:r>
              <a:rPr lang="fr-FR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construction.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67D37F9-A021-A990-DD8B-67972172AF00}"/>
              </a:ext>
            </a:extLst>
          </p:cNvPr>
          <p:cNvSpPr/>
          <p:nvPr/>
        </p:nvSpPr>
        <p:spPr>
          <a:xfrm>
            <a:off x="2299098" y="2697871"/>
            <a:ext cx="7351678" cy="1594440"/>
          </a:xfrm>
          <a:prstGeom prst="roundRect">
            <a:avLst>
              <a:gd name="adj" fmla="val 10000"/>
            </a:avLst>
          </a:prstGeom>
          <a:solidFill>
            <a:schemeClr val="accent3">
              <a:hueOff val="0"/>
              <a:satOff val="0"/>
              <a:lumOff val="0"/>
              <a:alphaOff val="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29A717-AACB-1B26-56DC-5330B28B6AE8}"/>
              </a:ext>
            </a:extLst>
          </p:cNvPr>
          <p:cNvSpPr/>
          <p:nvPr/>
        </p:nvSpPr>
        <p:spPr>
          <a:xfrm>
            <a:off x="2638639" y="2950771"/>
            <a:ext cx="1146849" cy="1146849"/>
          </a:xfrm>
          <a:prstGeom prst="rect">
            <a:avLst/>
          </a:prstGeom>
          <a:blipFill rotWithShape="0">
            <a:blip r:embed="rId3"/>
            <a:srcRect/>
            <a:stretch/>
          </a:blip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F8E379-107A-0D16-E8C8-78524E69619F}"/>
              </a:ext>
            </a:extLst>
          </p:cNvPr>
          <p:cNvSpPr/>
          <p:nvPr/>
        </p:nvSpPr>
        <p:spPr>
          <a:xfrm>
            <a:off x="4141577" y="2697871"/>
            <a:ext cx="6244560" cy="159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68840" tIns="168840" rIns="168840" bIns="168840" numCol="1" spcCol="1440" anchor="ctr">
            <a:noAutofit/>
          </a:bodyPr>
          <a:lstStyle/>
          <a:p>
            <a:pPr defTabSz="488880">
              <a:lnSpc>
                <a:spcPct val="90000"/>
              </a:lnSpc>
              <a:spcAft>
                <a:spcPts val="386"/>
              </a:spcAft>
              <a:tabLst>
                <a:tab pos="0" algn="l"/>
              </a:tabLst>
            </a:pPr>
            <a:r>
              <a:rPr lang="fr-CA" b="1" strike="noStrike" spc="-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Affective </a:t>
            </a:r>
            <a:r>
              <a:rPr lang="fr-CA" b="0" strike="noStrike" spc="-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:</a:t>
            </a:r>
            <a:r>
              <a:rPr lang="fr-CA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motivation qui conditionne le comportement des apprenants en situation d'apprentissage (les sentiments/émotions, les attitudes/représentations, les croyances, etc.).</a:t>
            </a:r>
            <a:endParaRPr lang="fr-FR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E3B3349-508D-C511-E9A5-0B96C1B31338}"/>
              </a:ext>
            </a:extLst>
          </p:cNvPr>
          <p:cNvSpPr/>
          <p:nvPr/>
        </p:nvSpPr>
        <p:spPr>
          <a:xfrm>
            <a:off x="6951738" y="2697871"/>
            <a:ext cx="1590120" cy="159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68840" tIns="168840" rIns="168840" bIns="168840" numCol="1" spcCol="1440" anchor="ctr">
            <a:noAutofit/>
          </a:bodyPr>
          <a:lstStyle/>
          <a:p>
            <a:pPr defTabSz="488880">
              <a:lnSpc>
                <a:spcPct val="90000"/>
              </a:lnSpc>
              <a:spcAft>
                <a:spcPts val="386"/>
              </a:spcAft>
              <a:tabLst>
                <a:tab pos="0" algn="l"/>
              </a:tabLst>
            </a:pPr>
            <a:endParaRPr lang="fr-FR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249B0E8-E9A6-AD11-376B-F8E26B97A88C}"/>
              </a:ext>
            </a:extLst>
          </p:cNvPr>
          <p:cNvSpPr/>
          <p:nvPr/>
        </p:nvSpPr>
        <p:spPr>
          <a:xfrm>
            <a:off x="2299098" y="4573810"/>
            <a:ext cx="6244560" cy="1035148"/>
          </a:xfrm>
          <a:prstGeom prst="roundRect">
            <a:avLst>
              <a:gd name="adj" fmla="val 10000"/>
            </a:avLst>
          </a:prstGeom>
          <a:solidFill>
            <a:schemeClr val="accent4">
              <a:hueOff val="0"/>
              <a:satOff val="0"/>
              <a:lumOff val="0"/>
              <a:alphaOff val="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F4CEA5-EC79-2A5C-B312-21E4A282DBE7}"/>
              </a:ext>
            </a:extLst>
          </p:cNvPr>
          <p:cNvSpPr/>
          <p:nvPr/>
        </p:nvSpPr>
        <p:spPr>
          <a:xfrm>
            <a:off x="2781858" y="4653084"/>
            <a:ext cx="876600" cy="876600"/>
          </a:xfrm>
          <a:prstGeom prst="rect">
            <a:avLst/>
          </a:prstGeom>
          <a:blipFill rotWithShape="0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a:blip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48A0211-8E91-E978-A271-92EC1338150D}"/>
              </a:ext>
            </a:extLst>
          </p:cNvPr>
          <p:cNvSpPr/>
          <p:nvPr/>
        </p:nvSpPr>
        <p:spPr>
          <a:xfrm>
            <a:off x="4141578" y="4573810"/>
            <a:ext cx="5079540" cy="103514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68840" tIns="168840" rIns="168840" bIns="168840" numCol="1" spcCol="1440" anchor="ctr">
            <a:noAutofit/>
          </a:bodyPr>
          <a:lstStyle/>
          <a:p>
            <a:pPr defTabSz="1022400">
              <a:lnSpc>
                <a:spcPct val="90000"/>
              </a:lnSpc>
              <a:spcAft>
                <a:spcPts val="805"/>
              </a:spcAft>
              <a:tabLst>
                <a:tab pos="0" algn="l"/>
              </a:tabLst>
            </a:pPr>
            <a:r>
              <a:rPr lang="fr-FR" b="1" strike="noStrike" spc="-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Sociale :</a:t>
            </a:r>
            <a:r>
              <a:rPr lang="fr-FR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interactions, collaboration, coconstruction, échanges.</a:t>
            </a:r>
          </a:p>
        </p:txBody>
      </p:sp>
    </p:spTree>
    <p:extLst>
      <p:ext uri="{BB962C8B-B14F-4D97-AF65-F5344CB8AC3E}">
        <p14:creationId xmlns:p14="http://schemas.microsoft.com/office/powerpoint/2010/main" val="1781666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C82126-53BA-31A1-68F0-1C9A50055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F43CD9-F1DD-B22F-6BF2-75251011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757ECCDA-3348-7183-1EF4-898F5AA7A175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F02AEF-A5B7-C91D-C6A4-A8D8605C9D05}"/>
              </a:ext>
            </a:extLst>
          </p:cNvPr>
          <p:cNvSpPr/>
          <p:nvPr/>
        </p:nvSpPr>
        <p:spPr>
          <a:xfrm>
            <a:off x="870813" y="330818"/>
            <a:ext cx="68850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L’école comment...?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36043D-9378-5DA3-56F3-7B0541B11AAE}"/>
              </a:ext>
            </a:extLst>
          </p:cNvPr>
          <p:cNvSpPr/>
          <p:nvPr/>
        </p:nvSpPr>
        <p:spPr>
          <a:xfrm>
            <a:off x="2299098" y="1061543"/>
            <a:ext cx="6244560" cy="558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5" name="PlaceHolder 2">
            <a:extLst>
              <a:ext uri="{FF2B5EF4-FFF2-40B4-BE49-F238E27FC236}">
                <a16:creationId xmlns:a16="http://schemas.microsoft.com/office/drawing/2014/main" id="{542944C2-84CD-8A41-6F46-9A70499FDF76}"/>
              </a:ext>
            </a:extLst>
          </p:cNvPr>
          <p:cNvSpPr>
            <a:spLocks noGrp="1"/>
          </p:cNvSpPr>
          <p:nvPr/>
        </p:nvSpPr>
        <p:spPr>
          <a:xfrm>
            <a:off x="1502192" y="1434619"/>
            <a:ext cx="10514880" cy="168839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lIns="91440" tIns="45720" rIns="91440" bIns="4572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342900" indent="-342900" defTabSz="914400">
              <a:lnSpc>
                <a:spcPct val="90000"/>
              </a:lnSpc>
              <a:spcBef>
                <a:spcPts val="1001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pratiques d’enseignement sont étroitement liées </a:t>
            </a:r>
            <a:br>
              <a:rPr lang="fr-CA" sz="2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aux</a:t>
            </a:r>
            <a:r>
              <a:rPr lang="fr-CA" sz="24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fr-CA" sz="24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dispositifs d’évaluation </a:t>
            </a:r>
            <a:r>
              <a:rPr lang="fr-CA" sz="2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mis en place </a:t>
            </a:r>
            <a:br>
              <a:rPr lang="fr-CA" sz="2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et aux </a:t>
            </a:r>
            <a:r>
              <a:rPr lang="fr-CA" sz="24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pratiques pédagogiques</a:t>
            </a:r>
            <a:r>
              <a:rPr lang="fr-CA" sz="24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fr-CA" sz="2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valorisées.</a:t>
            </a:r>
            <a:endParaRPr lang="fr-FR" sz="24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 defTabSz="914400">
              <a:lnSpc>
                <a:spcPct val="90000"/>
              </a:lnSpc>
              <a:spcBef>
                <a:spcPts val="1001"/>
              </a:spcBef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2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C’est dans ce contexte, qu’un passage s’est articulé :</a:t>
            </a:r>
            <a:endParaRPr lang="fr-FR" sz="24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7" name="ZoneTexte 7">
            <a:extLst>
              <a:ext uri="{FF2B5EF4-FFF2-40B4-BE49-F238E27FC236}">
                <a16:creationId xmlns:a16="http://schemas.microsoft.com/office/drawing/2014/main" id="{56F1956D-44C0-59A2-1252-FA1D0F97F1F1}"/>
              </a:ext>
            </a:extLst>
          </p:cNvPr>
          <p:cNvSpPr/>
          <p:nvPr/>
        </p:nvSpPr>
        <p:spPr>
          <a:xfrm>
            <a:off x="1502192" y="3613410"/>
            <a:ext cx="304740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lnSpc>
                <a:spcPct val="100000"/>
              </a:lnSpc>
            </a:pPr>
            <a:r>
              <a:rPr lang="fr-FR" sz="24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Paradigme d’enseignement</a:t>
            </a:r>
            <a:endParaRPr lang="fr-FR" sz="24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8" name="Double flèche horizontale 7">
            <a:extLst>
              <a:ext uri="{FF2B5EF4-FFF2-40B4-BE49-F238E27FC236}">
                <a16:creationId xmlns:a16="http://schemas.microsoft.com/office/drawing/2014/main" id="{90FB1529-AC1A-3B5E-CF75-565A7D597B78}"/>
              </a:ext>
            </a:extLst>
          </p:cNvPr>
          <p:cNvSpPr/>
          <p:nvPr/>
        </p:nvSpPr>
        <p:spPr>
          <a:xfrm>
            <a:off x="4633472" y="3589290"/>
            <a:ext cx="2742480" cy="91368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AD7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100000"/>
              </a:lnSpc>
            </a:pPr>
            <a:r>
              <a:rPr lang="fr-CA" sz="2400" b="1" strike="noStrike" spc="-1">
                <a:solidFill>
                  <a:schemeClr val="l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à</a:t>
            </a:r>
            <a:endParaRPr lang="fr-FR" sz="2400" b="0" strike="noStrike" spc="-1">
              <a:solidFill>
                <a:srgbClr val="FFFFF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0" name="ZoneTexte 8">
            <a:extLst>
              <a:ext uri="{FF2B5EF4-FFF2-40B4-BE49-F238E27FC236}">
                <a16:creationId xmlns:a16="http://schemas.microsoft.com/office/drawing/2014/main" id="{68505E3F-483D-066F-E101-DEBDFB998149}"/>
              </a:ext>
            </a:extLst>
          </p:cNvPr>
          <p:cNvSpPr/>
          <p:nvPr/>
        </p:nvSpPr>
        <p:spPr>
          <a:xfrm>
            <a:off x="7505552" y="3578850"/>
            <a:ext cx="304740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fr-FR" sz="24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Paradigme d’apprentissage</a:t>
            </a:r>
            <a:endParaRPr lang="fr-FR" sz="24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1" name="ZoneTexte 9">
            <a:extLst>
              <a:ext uri="{FF2B5EF4-FFF2-40B4-BE49-F238E27FC236}">
                <a16:creationId xmlns:a16="http://schemas.microsoft.com/office/drawing/2014/main" id="{2A26D143-5850-D0C3-45BE-0EA383A59F16}"/>
              </a:ext>
            </a:extLst>
          </p:cNvPr>
          <p:cNvSpPr/>
          <p:nvPr/>
        </p:nvSpPr>
        <p:spPr>
          <a:xfrm>
            <a:off x="2181152" y="5199555"/>
            <a:ext cx="764712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100000"/>
              </a:lnSpc>
            </a:pPr>
            <a:r>
              <a:rPr lang="fr-FR" sz="24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conséquences en sont multiples…</a:t>
            </a:r>
          </a:p>
        </p:txBody>
      </p:sp>
    </p:spTree>
    <p:extLst>
      <p:ext uri="{BB962C8B-B14F-4D97-AF65-F5344CB8AC3E}">
        <p14:creationId xmlns:p14="http://schemas.microsoft.com/office/powerpoint/2010/main" val="2955092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C82126-53BA-31A1-68F0-1C9A50055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F43CD9-F1DD-B22F-6BF2-75251011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757ECCDA-3348-7183-1EF4-898F5AA7A175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F02AEF-A5B7-C91D-C6A4-A8D8605C9D05}"/>
              </a:ext>
            </a:extLst>
          </p:cNvPr>
          <p:cNvSpPr/>
          <p:nvPr/>
        </p:nvSpPr>
        <p:spPr>
          <a:xfrm>
            <a:off x="870813" y="330818"/>
            <a:ext cx="68850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Quelles transformations...?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465C2439-DAD6-3868-4271-AA28EB936B94}"/>
              </a:ext>
            </a:extLst>
          </p:cNvPr>
          <p:cNvSpPr/>
          <p:nvPr/>
        </p:nvSpPr>
        <p:spPr>
          <a:xfrm>
            <a:off x="1835490" y="1834976"/>
            <a:ext cx="3031200" cy="7064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lnSpc>
                <a:spcPct val="100000"/>
              </a:lnSpc>
              <a:buClr>
                <a:srgbClr val="000000"/>
              </a:buClr>
            </a:pPr>
            <a:r>
              <a:rPr lang="fr-FR" sz="20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Paradigme d’enseignement</a:t>
            </a:r>
            <a:endParaRPr lang="fr-FR" sz="20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1" name="ZoneTexte 4">
            <a:extLst>
              <a:ext uri="{FF2B5EF4-FFF2-40B4-BE49-F238E27FC236}">
                <a16:creationId xmlns:a16="http://schemas.microsoft.com/office/drawing/2014/main" id="{9F9FFD2D-BE49-5C0D-9432-2CFD6E195DA0}"/>
              </a:ext>
            </a:extLst>
          </p:cNvPr>
          <p:cNvSpPr/>
          <p:nvPr/>
        </p:nvSpPr>
        <p:spPr>
          <a:xfrm>
            <a:off x="1835490" y="3194913"/>
            <a:ext cx="3031200" cy="7064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lnSpc>
                <a:spcPct val="100000"/>
              </a:lnSpc>
              <a:buClr>
                <a:srgbClr val="000000"/>
              </a:buClr>
            </a:pPr>
            <a:r>
              <a:rPr lang="fr-FR" sz="20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Pédagogie </a:t>
            </a:r>
            <a:br>
              <a:rPr lang="fr-FR" sz="20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20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 objectifs</a:t>
            </a:r>
            <a:endParaRPr lang="fr-FR" sz="20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CB91E4-3482-1066-57FE-904331CA453D}"/>
              </a:ext>
            </a:extLst>
          </p:cNvPr>
          <p:cNvSpPr/>
          <p:nvPr/>
        </p:nvSpPr>
        <p:spPr>
          <a:xfrm>
            <a:off x="1486290" y="4577134"/>
            <a:ext cx="3380400" cy="7064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lnSpc>
                <a:spcPct val="100000"/>
              </a:lnSpc>
              <a:buClr>
                <a:srgbClr val="000000"/>
              </a:buClr>
            </a:pPr>
            <a:r>
              <a:rPr lang="fr-FR" sz="20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Évaluation formative </a:t>
            </a:r>
            <a:br>
              <a:rPr lang="fr-FR" sz="20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20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et sommative</a:t>
            </a:r>
            <a:endParaRPr lang="fr-FR" sz="20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3" name="Double flèche horizontale 12">
            <a:extLst>
              <a:ext uri="{FF2B5EF4-FFF2-40B4-BE49-F238E27FC236}">
                <a16:creationId xmlns:a16="http://schemas.microsoft.com/office/drawing/2014/main" id="{996F99EC-B130-20B7-18F7-1B5A02588A00}"/>
              </a:ext>
            </a:extLst>
          </p:cNvPr>
          <p:cNvSpPr/>
          <p:nvPr/>
        </p:nvSpPr>
        <p:spPr>
          <a:xfrm>
            <a:off x="5455378" y="1757857"/>
            <a:ext cx="1804739" cy="91368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AD7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100000"/>
              </a:lnSpc>
            </a:pPr>
            <a:r>
              <a:rPr lang="fr-CA" sz="2400" b="1" strike="noStrike" spc="-1">
                <a:solidFill>
                  <a:schemeClr val="l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à</a:t>
            </a:r>
            <a:endParaRPr lang="fr-FR" sz="2400" b="0" strike="noStrike" spc="-1">
              <a:solidFill>
                <a:srgbClr val="FFFFF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4" name="Double flèche horizontale 13">
            <a:extLst>
              <a:ext uri="{FF2B5EF4-FFF2-40B4-BE49-F238E27FC236}">
                <a16:creationId xmlns:a16="http://schemas.microsoft.com/office/drawing/2014/main" id="{95E50E68-71FF-A4F2-E759-B8EA5156661C}"/>
              </a:ext>
            </a:extLst>
          </p:cNvPr>
          <p:cNvSpPr/>
          <p:nvPr/>
        </p:nvSpPr>
        <p:spPr>
          <a:xfrm>
            <a:off x="5455378" y="3102097"/>
            <a:ext cx="1804739" cy="91368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AD7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100000"/>
              </a:lnSpc>
            </a:pPr>
            <a:r>
              <a:rPr lang="fr-CA" sz="2400" b="1" strike="noStrike" spc="-1">
                <a:solidFill>
                  <a:schemeClr val="l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à</a:t>
            </a:r>
            <a:endParaRPr lang="fr-FR" sz="2400" b="0" strike="noStrike" spc="-1">
              <a:solidFill>
                <a:srgbClr val="FFFFF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5" name="Double flèche horizontale 14">
            <a:extLst>
              <a:ext uri="{FF2B5EF4-FFF2-40B4-BE49-F238E27FC236}">
                <a16:creationId xmlns:a16="http://schemas.microsoft.com/office/drawing/2014/main" id="{EEED708B-A5D2-AFF6-2FA3-E907CECBFB08}"/>
              </a:ext>
            </a:extLst>
          </p:cNvPr>
          <p:cNvSpPr/>
          <p:nvPr/>
        </p:nvSpPr>
        <p:spPr>
          <a:xfrm>
            <a:off x="5455378" y="4477297"/>
            <a:ext cx="1804739" cy="91368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AD7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100000"/>
              </a:lnSpc>
            </a:pPr>
            <a:r>
              <a:rPr lang="fr-CA" sz="2400" b="1" strike="noStrike" spc="-1">
                <a:solidFill>
                  <a:schemeClr val="l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à</a:t>
            </a:r>
            <a:endParaRPr lang="fr-FR" sz="2400" b="0" strike="noStrike" spc="-1">
              <a:solidFill>
                <a:srgbClr val="FFFFF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6" name="ZoneTexte 8">
            <a:extLst>
              <a:ext uri="{FF2B5EF4-FFF2-40B4-BE49-F238E27FC236}">
                <a16:creationId xmlns:a16="http://schemas.microsoft.com/office/drawing/2014/main" id="{78DFE0B4-D17A-44F0-3E87-51B2747F5B9E}"/>
              </a:ext>
            </a:extLst>
          </p:cNvPr>
          <p:cNvSpPr/>
          <p:nvPr/>
        </p:nvSpPr>
        <p:spPr>
          <a:xfrm>
            <a:off x="7584397" y="1884972"/>
            <a:ext cx="3047400" cy="7064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  <a:buClr>
                <a:srgbClr val="000000"/>
              </a:buClr>
            </a:pPr>
            <a:r>
              <a:rPr lang="fr-FR" sz="20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Paradigme d’apprentissage</a:t>
            </a:r>
            <a:endParaRPr lang="fr-FR" sz="20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7" name="ZoneTexte 15">
            <a:extLst>
              <a:ext uri="{FF2B5EF4-FFF2-40B4-BE49-F238E27FC236}">
                <a16:creationId xmlns:a16="http://schemas.microsoft.com/office/drawing/2014/main" id="{8F37763F-3858-86F2-3B86-537AAB5A5C7E}"/>
              </a:ext>
            </a:extLst>
          </p:cNvPr>
          <p:cNvSpPr/>
          <p:nvPr/>
        </p:nvSpPr>
        <p:spPr>
          <a:xfrm>
            <a:off x="7590877" y="3194913"/>
            <a:ext cx="3047400" cy="7064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  <a:buClr>
                <a:srgbClr val="000000"/>
              </a:buClr>
            </a:pPr>
            <a:r>
              <a:rPr lang="fr-FR" sz="20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Approche </a:t>
            </a:r>
            <a:br>
              <a:rPr lang="fr-FR" sz="20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20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 compétences</a:t>
            </a:r>
            <a:endParaRPr lang="fr-FR" sz="20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8" name="ZoneTexte 16">
            <a:extLst>
              <a:ext uri="{FF2B5EF4-FFF2-40B4-BE49-F238E27FC236}">
                <a16:creationId xmlns:a16="http://schemas.microsoft.com/office/drawing/2014/main" id="{3B1A4609-2495-73D9-3899-B3E428413502}"/>
              </a:ext>
            </a:extLst>
          </p:cNvPr>
          <p:cNvSpPr/>
          <p:nvPr/>
        </p:nvSpPr>
        <p:spPr>
          <a:xfrm>
            <a:off x="7590877" y="4577134"/>
            <a:ext cx="3047400" cy="7064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  <a:buClr>
                <a:srgbClr val="000000"/>
              </a:buClr>
            </a:pPr>
            <a:r>
              <a:rPr lang="fr-FR" sz="20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Évaluation intégrée </a:t>
            </a:r>
            <a:br>
              <a:rPr lang="fr-FR" sz="20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20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à l’apprentissage</a:t>
            </a:r>
            <a:endParaRPr lang="fr-FR" sz="20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037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C82126-53BA-31A1-68F0-1C9A50055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F43CD9-F1DD-B22F-6BF2-75251011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757ECCDA-3348-7183-1EF4-898F5AA7A175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F02AEF-A5B7-C91D-C6A4-A8D8605C9D05}"/>
              </a:ext>
            </a:extLst>
          </p:cNvPr>
          <p:cNvSpPr/>
          <p:nvPr/>
        </p:nvSpPr>
        <p:spPr>
          <a:xfrm>
            <a:off x="870813" y="330818"/>
            <a:ext cx="68850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Paradigme centré sur l’apprentissage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3029E2E-8D84-EF17-F8BD-1D669618CA8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346843" y="1314720"/>
            <a:ext cx="8181360" cy="4228560"/>
          </a:xfrm>
          <a:prstGeom prst="rect">
            <a:avLst/>
          </a:prstGeom>
          <a:ln w="9525"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A2465E4-4B0E-D6C1-175A-183EA778DC28}"/>
              </a:ext>
            </a:extLst>
          </p:cNvPr>
          <p:cNvSpPr/>
          <p:nvPr/>
        </p:nvSpPr>
        <p:spPr>
          <a:xfrm rot="5400000">
            <a:off x="8662694" y="4307937"/>
            <a:ext cx="4072945" cy="34192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fr-FR" sz="1200" b="0" strike="noStrike" spc="-1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Source : Durand et Chouinard, 2012, p. 57.</a:t>
            </a:r>
          </a:p>
        </p:txBody>
      </p:sp>
    </p:spTree>
    <p:extLst>
      <p:ext uri="{BB962C8B-B14F-4D97-AF65-F5344CB8AC3E}">
        <p14:creationId xmlns:p14="http://schemas.microsoft.com/office/powerpoint/2010/main" val="1463020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ECF3263-AF43-B054-2F6E-4C1CBD40A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8CEAD4-1D1F-2B75-6899-C996732FBE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DFD4FDD-A9B0-946B-8DAD-F9A8696CA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27" y="1554480"/>
            <a:ext cx="3254336" cy="3674225"/>
          </a:xfrm>
        </p:spPr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3</a:t>
            </a:r>
            <a:br>
              <a:rPr lang="fr-FR"/>
            </a:br>
            <a:r>
              <a:rPr lang="fr-FR"/>
              <a:t>Les paradigmes en évaluation</a:t>
            </a:r>
          </a:p>
        </p:txBody>
      </p:sp>
      <p:graphicFrame>
        <p:nvGraphicFramePr>
          <p:cNvPr id="5" name="Tableau 1">
            <a:extLst>
              <a:ext uri="{FF2B5EF4-FFF2-40B4-BE49-F238E27FC236}">
                <a16:creationId xmlns:a16="http://schemas.microsoft.com/office/drawing/2014/main" id="{70549E7C-06A9-7F88-AC7A-0D8FD5B9E2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9656061"/>
              </p:ext>
            </p:extLst>
          </p:nvPr>
        </p:nvGraphicFramePr>
        <p:xfrm>
          <a:off x="4759287" y="725192"/>
          <a:ext cx="6279617" cy="5332800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1875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1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32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4012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1" u="none" strike="noStrike" spc="-1">
                          <a:solidFill>
                            <a:schemeClr val="bg1"/>
                          </a:solidFill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Paradigme </a:t>
                      </a:r>
                      <a:br>
                        <a:rPr lang="fr-CA" sz="1100" b="1" u="none" strike="noStrike" spc="-1">
                          <a:solidFill>
                            <a:schemeClr val="bg1"/>
                          </a:solidFill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100" b="1" u="none" strike="noStrike" spc="-1">
                          <a:solidFill>
                            <a:schemeClr val="bg1"/>
                          </a:solidFill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l’enseignement</a:t>
                      </a:r>
                      <a:endParaRPr lang="fr-FR" sz="1100" b="1" u="none" strike="noStrike" spc="-1">
                        <a:solidFill>
                          <a:schemeClr val="bg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1" u="none" strike="noStrike" spc="-1">
                          <a:solidFill>
                            <a:schemeClr val="bg1"/>
                          </a:solidFill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Caractéristiques</a:t>
                      </a:r>
                      <a:endParaRPr lang="fr-FR" sz="1100" b="1" u="none" strike="noStrike" spc="-1">
                        <a:solidFill>
                          <a:schemeClr val="bg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1" u="none" strike="noStrike" spc="-1">
                          <a:solidFill>
                            <a:schemeClr val="bg1"/>
                          </a:solidFill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Paradigme </a:t>
                      </a:r>
                      <a:endParaRPr lang="fr-FR" sz="1100" b="1" u="none" strike="noStrike" spc="-1">
                        <a:solidFill>
                          <a:schemeClr val="bg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1" u="none" strike="noStrike" spc="-1">
                          <a:solidFill>
                            <a:schemeClr val="bg1"/>
                          </a:solidFill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d’apprentissage</a:t>
                      </a:r>
                      <a:endParaRPr lang="fr-FR" sz="1100" b="1" u="none" strike="noStrike" spc="-1">
                        <a:solidFill>
                          <a:schemeClr val="bg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571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Formative/sommative</a:t>
                      </a:r>
                      <a:endParaRPr lang="fr-FR" sz="11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1" u="none" strike="noStrike" spc="-1">
                          <a:solidFill>
                            <a:schemeClr val="dk1"/>
                          </a:solidFill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Type d’évaluation</a:t>
                      </a:r>
                      <a:endParaRPr lang="fr-FR" sz="1100" b="1" u="none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Intégrée</a:t>
                      </a:r>
                      <a:endParaRPr lang="fr-FR" sz="11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571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Examens/tests</a:t>
                      </a:r>
                      <a:endParaRPr lang="fr-FR" sz="11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1" u="none" strike="noStrike" spc="-1">
                          <a:solidFill>
                            <a:schemeClr val="dk1"/>
                          </a:solidFill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Modalités d’évaluation</a:t>
                      </a:r>
                      <a:endParaRPr lang="fr-FR" sz="1100" b="1" u="none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Situations d’apprentissage (SA)</a:t>
                      </a:r>
                      <a:endParaRPr lang="fr-FR" sz="11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571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Épreuves disciplinaires</a:t>
                      </a:r>
                      <a:endParaRPr lang="fr-FR" sz="11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1" u="none" strike="noStrike" spc="-1">
                          <a:solidFill>
                            <a:schemeClr val="dk1"/>
                          </a:solidFill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Instruments de mesure</a:t>
                      </a:r>
                      <a:endParaRPr lang="fr-FR" sz="1100" b="1" u="none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 transdisciplinaire authentique</a:t>
                      </a:r>
                      <a:endParaRPr lang="fr-FR" sz="11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012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Temps et lieu limités </a:t>
                      </a:r>
                      <a:b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et déterminés</a:t>
                      </a:r>
                      <a:endParaRPr lang="fr-FR" sz="11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1" u="none" strike="noStrike" spc="-1">
                          <a:solidFill>
                            <a:schemeClr val="dk1"/>
                          </a:solidFill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Conditions d’administration</a:t>
                      </a:r>
                      <a:endParaRPr lang="fr-FR" sz="1100" b="1" u="none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Temps et lieu variables</a:t>
                      </a:r>
                      <a:endParaRPr lang="fr-FR" sz="11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012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Quantité de savoirs acquis</a:t>
                      </a:r>
                      <a:endParaRPr lang="fr-FR" sz="11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1" u="none" strike="noStrike" spc="-1">
                          <a:solidFill>
                            <a:schemeClr val="dk1"/>
                          </a:solidFill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Preuves de réussite</a:t>
                      </a:r>
                      <a:endParaRPr lang="fr-FR" sz="1100" b="1" u="none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Qualité de la compréhension </a:t>
                      </a:r>
                      <a:b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et des compétences</a:t>
                      </a:r>
                      <a:endParaRPr lang="fr-FR" sz="11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012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Normative surtout</a:t>
                      </a:r>
                      <a:endParaRPr lang="fr-FR" sz="11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1" u="none" strike="noStrike" spc="-1">
                          <a:solidFill>
                            <a:schemeClr val="dk1"/>
                          </a:solidFill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Interprétation </a:t>
                      </a:r>
                      <a:br>
                        <a:rPr lang="fr-CA" sz="1100" b="1" u="none" strike="noStrike" spc="-1">
                          <a:solidFill>
                            <a:schemeClr val="dk1"/>
                          </a:solidFill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100" b="1" u="none" strike="noStrike" spc="-1">
                          <a:solidFill>
                            <a:schemeClr val="dk1"/>
                          </a:solidFill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des résultats</a:t>
                      </a:r>
                      <a:endParaRPr lang="fr-FR" sz="1100" b="1" u="none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Critériée-analytique et globale</a:t>
                      </a:r>
                      <a:endParaRPr lang="fr-FR" sz="11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7785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%, moyenne, rang </a:t>
                      </a:r>
                      <a:b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par discipline</a:t>
                      </a:r>
                      <a:endParaRPr lang="fr-FR" sz="11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1" u="none" strike="noStrike" spc="-1">
                          <a:solidFill>
                            <a:schemeClr val="dk1"/>
                          </a:solidFill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Transmission des résultats sur le bulletin</a:t>
                      </a:r>
                      <a:endParaRPr lang="fr-FR" sz="1100" b="1" u="none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Par compétences selon </a:t>
                      </a:r>
                      <a:b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une échelle. Descriptif</a:t>
                      </a:r>
                      <a:endParaRPr lang="fr-FR" sz="11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5452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Cumul de notes</a:t>
                      </a:r>
                      <a:endParaRPr lang="fr-FR" sz="11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1" u="none" strike="noStrike" spc="-1">
                          <a:solidFill>
                            <a:schemeClr val="dk1"/>
                          </a:solidFill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Stratégies pour repérer l’information à porter </a:t>
                      </a:r>
                      <a:br>
                        <a:rPr lang="fr-CA" sz="1100" b="1" u="none" strike="noStrike" spc="-1">
                          <a:solidFill>
                            <a:schemeClr val="dk1"/>
                          </a:solidFill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100" b="1" u="none" strike="noStrike" spc="-1">
                          <a:solidFill>
                            <a:schemeClr val="dk1"/>
                          </a:solidFill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sur le bulletin</a:t>
                      </a:r>
                      <a:endParaRPr lang="fr-FR" sz="1100" b="1" u="none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Évaluation continue</a:t>
                      </a:r>
                      <a:endParaRPr lang="fr-FR" sz="11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Jugement professionnel</a:t>
                      </a:r>
                      <a:endParaRPr lang="fr-FR" sz="11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4012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Mémorise et reproduit</a:t>
                      </a:r>
                      <a:endParaRPr lang="fr-FR" sz="11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1" u="none" strike="noStrike" spc="-1">
                          <a:solidFill>
                            <a:schemeClr val="dk1"/>
                          </a:solidFill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Rôle de l’élève</a:t>
                      </a:r>
                      <a:endParaRPr lang="fr-FR" sz="1100" b="1" u="none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Résout des problèmes </a:t>
                      </a:r>
                      <a:b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en contexte authentique</a:t>
                      </a:r>
                      <a:endParaRPr lang="fr-FR" sz="11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4012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Transmet une quantité d’information</a:t>
                      </a:r>
                      <a:endParaRPr lang="fr-FR" sz="11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1" u="none" strike="noStrike" spc="-1">
                          <a:solidFill>
                            <a:schemeClr val="dk1"/>
                          </a:solidFill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Rôle de l’enseignant</a:t>
                      </a:r>
                      <a:endParaRPr lang="fr-FR" sz="1100" b="1" u="none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A" sz="11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Développe des compétences</a:t>
                      </a:r>
                      <a:endParaRPr lang="fr-FR" sz="11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T="90000" marB="9000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4684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ECF3263-AF43-B054-2F6E-4C1CBD40A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8CEAD4-1D1F-2B75-6899-C996732FBE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DFD4FDD-A9B0-946B-8DAD-F9A8696CA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27" y="1554480"/>
            <a:ext cx="3254336" cy="3674225"/>
          </a:xfrm>
        </p:spPr>
        <p:txBody>
          <a:bodyPr/>
          <a:lstStyle/>
          <a:p>
            <a:r>
              <a:rPr lang="fr-FR" sz="3200">
                <a:solidFill>
                  <a:srgbClr val="FFC000"/>
                </a:solidFill>
              </a:rPr>
              <a:t>Pour </a:t>
            </a:r>
            <a:br>
              <a:rPr lang="fr-FR" sz="3200">
                <a:solidFill>
                  <a:srgbClr val="FFC000"/>
                </a:solidFill>
              </a:rPr>
            </a:br>
            <a:r>
              <a:rPr lang="fr-FR" sz="3200">
                <a:solidFill>
                  <a:srgbClr val="FFC000"/>
                </a:solidFill>
              </a:rPr>
              <a:t>conclure…</a:t>
            </a:r>
            <a:endParaRPr lang="fr-FR"/>
          </a:p>
        </p:txBody>
      </p:sp>
      <p:sp>
        <p:nvSpPr>
          <p:cNvPr id="6" name="PlaceHolder 2">
            <a:extLst>
              <a:ext uri="{FF2B5EF4-FFF2-40B4-BE49-F238E27FC236}">
                <a16:creationId xmlns:a16="http://schemas.microsoft.com/office/drawing/2014/main" id="{DCF55120-F4DC-5975-E262-D4BC71EDAC23}"/>
              </a:ext>
            </a:extLst>
          </p:cNvPr>
          <p:cNvSpPr txBox="1">
            <a:spLocks/>
          </p:cNvSpPr>
          <p:nvPr/>
        </p:nvSpPr>
        <p:spPr>
          <a:xfrm>
            <a:off x="4925477" y="1884985"/>
            <a:ext cx="6113424" cy="2629440"/>
          </a:xfrm>
          <a:prstGeom prst="rect">
            <a:avLst/>
          </a:prstGeom>
          <a:noFill/>
          <a:ln w="0">
            <a:noFill/>
          </a:ln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CA" sz="2800" spc="-1">
                <a:solidFill>
                  <a:srgbClr val="0070C0"/>
                </a:solidFill>
              </a:rPr>
              <a:t>Des transformations s’opèrent dans le milieu de l’éducation dans le but de soutenir </a:t>
            </a:r>
            <a:br>
              <a:rPr lang="fr-CA" sz="2800" spc="-1">
                <a:solidFill>
                  <a:srgbClr val="0070C0"/>
                </a:solidFill>
              </a:rPr>
            </a:br>
            <a:r>
              <a:rPr lang="fr-CA" sz="2800" spc="-1">
                <a:solidFill>
                  <a:srgbClr val="0070C0"/>
                </a:solidFill>
              </a:rPr>
              <a:t>la réussite du plus grand nombre, ce qui requiert </a:t>
            </a:r>
            <a:br>
              <a:rPr lang="fr-CA" sz="2800" spc="-1">
                <a:solidFill>
                  <a:srgbClr val="0070C0"/>
                </a:solidFill>
              </a:rPr>
            </a:br>
            <a:r>
              <a:rPr lang="fr-CA" sz="2800" spc="-1">
                <a:solidFill>
                  <a:srgbClr val="0070C0"/>
                </a:solidFill>
              </a:rPr>
              <a:t>un changement de paradigme.</a:t>
            </a:r>
            <a:endParaRPr lang="fr-FR" sz="2800" spc="-1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415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5168DCD-90F1-D978-D4E8-FB201306F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9F6AF08-A135-84C9-1910-2DCE241AD1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72184D-6CA9-BA62-C02A-B471B52BD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Références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291ADF09-3F88-F1AC-CD40-78E2DDC6A724}"/>
              </a:ext>
            </a:extLst>
          </p:cNvPr>
          <p:cNvSpPr txBox="1">
            <a:spLocks/>
          </p:cNvSpPr>
          <p:nvPr/>
        </p:nvSpPr>
        <p:spPr>
          <a:xfrm>
            <a:off x="4919671" y="2936200"/>
            <a:ext cx="5524319" cy="30602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Bruner, J.</a:t>
            </a:r>
            <a:r>
              <a:rPr lang="fr-FR" sz="1200" dirty="0"/>
              <a:t> (1986). </a:t>
            </a:r>
            <a:r>
              <a:rPr lang="fr-FR" sz="1200" i="1" dirty="0"/>
              <a:t>Actual Minds, Possible Worlds</a:t>
            </a:r>
            <a:r>
              <a:rPr lang="fr-FR" sz="1200" dirty="0"/>
              <a:t>. Cambridge, MA </a:t>
            </a:r>
            <a:br>
              <a:rPr lang="fr-FR" sz="1200" dirty="0"/>
            </a:br>
            <a:r>
              <a:rPr lang="fr-FR" sz="1200" dirty="0"/>
              <a:t>(États-Unis), Harvard University Press</a:t>
            </a:r>
            <a:r>
              <a:rPr lang="fr-FR" sz="1200" b="1" dirty="0">
                <a:solidFill>
                  <a:srgbClr val="7030A0"/>
                </a:solidFill>
              </a:rPr>
              <a:t>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Durand M.-J.</a:t>
            </a:r>
            <a:r>
              <a:rPr lang="fr-FR" sz="1200" dirty="0"/>
              <a:t> et </a:t>
            </a:r>
            <a:r>
              <a:rPr lang="fr-FR" sz="1200" b="1" dirty="0">
                <a:solidFill>
                  <a:srgbClr val="7030A0"/>
                </a:solidFill>
              </a:rPr>
              <a:t>Chouinard R.</a:t>
            </a:r>
            <a:r>
              <a:rPr lang="fr-FR" sz="1200" dirty="0"/>
              <a:t> (2012). </a:t>
            </a:r>
            <a:r>
              <a:rPr lang="fr-FR" sz="1200" i="1" dirty="0"/>
              <a:t>L’évaluation des apprentissages : </a:t>
            </a:r>
            <a:br>
              <a:rPr lang="fr-FR" sz="1200" i="1" dirty="0"/>
            </a:br>
            <a:r>
              <a:rPr lang="fr-FR" sz="1200" i="1" dirty="0"/>
              <a:t>de la planification de la démarche à la communication des résultats</a:t>
            </a:r>
            <a:r>
              <a:rPr lang="fr-FR" sz="1200" dirty="0"/>
              <a:t> </a:t>
            </a:r>
            <a:br>
              <a:rPr lang="fr-FR" sz="1200" dirty="0"/>
            </a:br>
            <a:r>
              <a:rPr lang="fr-FR" sz="1200" dirty="0"/>
              <a:t>(2</a:t>
            </a:r>
            <a:r>
              <a:rPr lang="fr-FR" sz="1200" baseline="30000" dirty="0"/>
              <a:t>e</a:t>
            </a:r>
            <a:r>
              <a:rPr lang="fr-FR" sz="1200" dirty="0"/>
              <a:t> éd.). Montréal (Québec), édition Marcel Didier.</a:t>
            </a:r>
          </a:p>
        </p:txBody>
      </p:sp>
    </p:spTree>
    <p:extLst>
      <p:ext uri="{BB962C8B-B14F-4D97-AF65-F5344CB8AC3E}">
        <p14:creationId xmlns:p14="http://schemas.microsoft.com/office/powerpoint/2010/main" val="4040155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20E5E2A-F3C4-DD34-43D0-443C47121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711726-A048-F5BC-F7E2-E693254F52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C4F6D8F-F724-DD7F-9D79-AF7A5C697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Crédits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140261F1-BFCF-D2E9-4C74-7695205FF9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21369" y="1229078"/>
            <a:ext cx="6945319" cy="4325028"/>
          </a:xfrm>
        </p:spPr>
        <p:txBody>
          <a:bodyPr lIns="0" tIns="0" rIns="0" bIns="0">
            <a:noAutofit/>
          </a:bodyPr>
          <a:lstStyle/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Conceptrices principales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Myriam Girouard-Gagné</a:t>
            </a:r>
            <a:r>
              <a:rPr lang="fr-FR" sz="1400" dirty="0"/>
              <a:t>, doctorante en évaluation des apprentissages </a:t>
            </a:r>
            <a:br>
              <a:rPr lang="fr-FR" sz="1400" dirty="0"/>
            </a:br>
            <a:r>
              <a:rPr lang="fr-FR" sz="1400" dirty="0"/>
              <a:t>et conseillère pédagogique, Université de Montréal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Marie-Aimée Lamarche</a:t>
            </a:r>
            <a:r>
              <a:rPr lang="fr-FR" sz="1400" dirty="0"/>
              <a:t>, Ph. D. en évaluation des apprentissages, </a:t>
            </a:r>
            <a:br>
              <a:rPr lang="fr-FR" sz="1400" dirty="0"/>
            </a:br>
            <a:r>
              <a:rPr lang="fr-FR" sz="1400" dirty="0"/>
              <a:t>Université de Montréal</a:t>
            </a:r>
          </a:p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Inspiré des travaux de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Micheline Joanne Durand</a:t>
            </a:r>
            <a:r>
              <a:rPr lang="fr-FR" sz="1400" dirty="0"/>
              <a:t>, Ph. D., professeure en évaluation des apprentissages, Université de Montréal, référente conseil scientifique APPRENDRE, GTE 7.</a:t>
            </a:r>
          </a:p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Sous la supervision de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Micheline Joanne Durand</a:t>
            </a:r>
            <a:r>
              <a:rPr lang="fr-FR" sz="1400" dirty="0"/>
              <a:t>, Ph. D., professeure en évaluation des apprentissages, Université de Montréal, référente conseil scientifique APPRENDRE, GTE 7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Pascal Ndinga</a:t>
            </a:r>
            <a:r>
              <a:rPr lang="fr-FR" sz="1400" dirty="0"/>
              <a:t>, Ph. D., professeur à l’Université du Québec à Montréal, coordinateur GTE 7</a:t>
            </a:r>
          </a:p>
          <a:p>
            <a:pPr marL="351450" indent="-171450">
              <a:lnSpc>
                <a:spcPct val="100000"/>
              </a:lnSpc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351450" indent="-171450">
              <a:lnSpc>
                <a:spcPct val="100000"/>
              </a:lnSpc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14524746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PPRENDRE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90A2F"/>
      </a:accent1>
      <a:accent2>
        <a:srgbClr val="FFD500"/>
      </a:accent2>
      <a:accent3>
        <a:srgbClr val="0198E9"/>
      </a:accent3>
      <a:accent4>
        <a:srgbClr val="7EB301"/>
      </a:accent4>
      <a:accent5>
        <a:srgbClr val="E30001"/>
      </a:accent5>
      <a:accent6>
        <a:srgbClr val="5D0073"/>
      </a:accent6>
      <a:hlink>
        <a:srgbClr val="0198E9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0F4C0CA8E5E44FB554DE02B5E095D0" ma:contentTypeVersion="16" ma:contentTypeDescription="Crée un document." ma:contentTypeScope="" ma:versionID="d1345eb37dd9944dc104ae0d0403238c">
  <xsd:schema xmlns:xsd="http://www.w3.org/2001/XMLSchema" xmlns:xs="http://www.w3.org/2001/XMLSchema" xmlns:p="http://schemas.microsoft.com/office/2006/metadata/properties" xmlns:ns2="d18f40b1-0b87-438a-a1e5-eed12ac5ddb9" xmlns:ns3="cbd99da5-be2c-4df4-a3aa-a2c39885a642" xmlns:ns4="e3c94543-904b-4cfb-a34f-6f8386c685b3" targetNamespace="http://schemas.microsoft.com/office/2006/metadata/properties" ma:root="true" ma:fieldsID="f652e2f12f7f2d893e177f87b769156e" ns2:_="" ns3:_="" ns4:_="">
    <xsd:import namespace="d18f40b1-0b87-438a-a1e5-eed12ac5ddb9"/>
    <xsd:import namespace="cbd99da5-be2c-4df4-a3aa-a2c39885a642"/>
    <xsd:import namespace="e3c94543-904b-4cfb-a34f-6f8386c685b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8f40b1-0b87-438a-a1e5-eed12ac5dd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alises d’images" ma:readOnly="false" ma:fieldId="{5cf76f15-5ced-4ddc-b409-7134ff3c332f}" ma:taxonomyMulti="true" ma:sspId="29a13ef7-c7d7-4002-a890-fdda627683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d99da5-be2c-4df4-a3aa-a2c39885a64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c94543-904b-4cfb-a34f-6f8386c685b3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c83f408f-28f4-478d-b13f-43b43ddf702e}" ma:internalName="TaxCatchAll" ma:showField="CatchAllData" ma:web="a72e391e-6a7e-4a78-9109-da3d1b8b6fd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B0CF00E-BC8E-4761-9EBC-EBD03146FA7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28A9D1E-3714-4A23-9B98-B49BE55329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8f40b1-0b87-438a-a1e5-eed12ac5ddb9"/>
    <ds:schemaRef ds:uri="cbd99da5-be2c-4df4-a3aa-a2c39885a642"/>
    <ds:schemaRef ds:uri="e3c94543-904b-4cfb-a34f-6f8386c685b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18707</TotalTime>
  <Words>1061</Words>
  <Application>Microsoft Macintosh PowerPoint</Application>
  <PresentationFormat>Grand écran</PresentationFormat>
  <Paragraphs>168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4" baseType="lpstr">
      <vt:lpstr>Noto Sans</vt:lpstr>
      <vt:lpstr>Arial</vt:lpstr>
      <vt:lpstr>Noto Sans SemiBold</vt:lpstr>
      <vt:lpstr>Noto Sans ExtraBold</vt:lpstr>
      <vt:lpstr>Calibri</vt:lpstr>
      <vt:lpstr>Wingdings</vt:lpstr>
      <vt:lpstr>Noto Sans Medium</vt:lpstr>
      <vt:lpstr>Thème Office</vt:lpstr>
      <vt:lpstr>Présentation PowerPoint</vt:lpstr>
      <vt:lpstr>Présentation PowerPoint</vt:lpstr>
      <vt:lpstr>Intentions et objectifs</vt:lpstr>
      <vt:lpstr>Structure de la formation</vt:lpstr>
      <vt:lpstr>Activités de préparation</vt:lpstr>
      <vt:lpstr>Activité 1 Mise en situation</vt:lpstr>
      <vt:lpstr>Activité 2 Les paradigmes en éducation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Activité 3 Les paradigmes en évaluation</vt:lpstr>
      <vt:lpstr>Pour  conclure…</vt:lpstr>
      <vt:lpstr>Références</vt:lpstr>
      <vt:lpstr>Crédits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Myriam Girouard-Gagné</dc:creator>
  <cp:lastModifiedBy>Sophie DOBOSZ</cp:lastModifiedBy>
  <cp:revision>218</cp:revision>
  <dcterms:created xsi:type="dcterms:W3CDTF">2022-10-03T18:36:32Z</dcterms:created>
  <dcterms:modified xsi:type="dcterms:W3CDTF">2024-09-05T09:36:44Z</dcterms:modified>
</cp:coreProperties>
</file>