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3"/>
  </p:sldMasterIdLst>
  <p:notesMasterIdLst>
    <p:notesMasterId r:id="rId19"/>
  </p:notesMasterIdLst>
  <p:handoutMasterIdLst>
    <p:handoutMasterId r:id="rId20"/>
  </p:handoutMasterIdLst>
  <p:sldIdLst>
    <p:sldId id="256" r:id="rId4"/>
    <p:sldId id="257" r:id="rId5"/>
    <p:sldId id="258" r:id="rId6"/>
    <p:sldId id="259" r:id="rId7"/>
    <p:sldId id="260" r:id="rId8"/>
    <p:sldId id="261" r:id="rId9"/>
    <p:sldId id="263" r:id="rId10"/>
    <p:sldId id="264" r:id="rId11"/>
    <p:sldId id="289" r:id="rId12"/>
    <p:sldId id="290" r:id="rId13"/>
    <p:sldId id="291" r:id="rId14"/>
    <p:sldId id="292" r:id="rId15"/>
    <p:sldId id="293" r:id="rId16"/>
    <p:sldId id="301" r:id="rId17"/>
    <p:sldId id="302" r:id="rId18"/>
  </p:sldIdLst>
  <p:sldSz cx="12192000" cy="6858000"/>
  <p:notesSz cx="6858000" cy="9144000"/>
  <p:embeddedFontLst>
    <p:embeddedFont>
      <p:font typeface="Garamond" panose="02020404030301010803" pitchFamily="18" charset="0"/>
      <p:regular r:id="rId21"/>
      <p:bold r:id="rId22"/>
      <p:italic r:id="rId23"/>
      <p:boldItalic r:id="rId24"/>
    </p:embeddedFont>
    <p:embeddedFont>
      <p:font typeface="Noto Sans" panose="020B0502040504020204" pitchFamily="34" charset="0"/>
      <p:regular r:id="rId25"/>
      <p:bold r:id="rId26"/>
      <p:italic r:id="rId27"/>
      <p:boldItalic r:id="rId28"/>
    </p:embeddedFont>
    <p:embeddedFont>
      <p:font typeface="Noto Sans ExtraBold" panose="020B0902040504020204" pitchFamily="34" charset="0"/>
      <p:bold r:id="rId29"/>
      <p:italic r:id="rId30"/>
      <p:boldItalic r:id="rId31"/>
    </p:embeddedFont>
    <p:embeddedFont>
      <p:font typeface="Noto Sans Medium" panose="020B0602040504020204" pitchFamily="34" charset="0"/>
      <p:regular r:id="rId32"/>
      <p:italic r:id="rId33"/>
    </p:embeddedFont>
    <p:embeddedFont>
      <p:font typeface="Noto Sans SemiBold" panose="020B0702040504020204" pitchFamily="34" charset="0"/>
      <p:regular r:id="rId34"/>
      <p:bold r:id="rId35"/>
      <p:italic r:id="rId36"/>
      <p:boldItalic r:id="rId3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41" userDrawn="1">
          <p15:clr>
            <a:srgbClr val="A4A3A4"/>
          </p15:clr>
        </p15:guide>
        <p15:guide id="2" orient="horz" pos="2160">
          <p15:clr>
            <a:srgbClr val="A4A3A4"/>
          </p15:clr>
        </p15:guide>
        <p15:guide id="3" pos="42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EB8"/>
    <a:srgbClr val="FBE5FF"/>
    <a:srgbClr val="E7EFFB"/>
    <a:srgbClr val="5A5292"/>
    <a:srgbClr val="7F5891"/>
    <a:srgbClr val="942FB0"/>
    <a:srgbClr val="643772"/>
    <a:srgbClr val="AA52C5"/>
    <a:srgbClr val="381043"/>
    <a:srgbClr val="8629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37" autoAdjust="0"/>
    <p:restoredTop sz="84320" autoAdjust="0"/>
  </p:normalViewPr>
  <p:slideViewPr>
    <p:cSldViewPr snapToGrid="0">
      <p:cViewPr varScale="1">
        <p:scale>
          <a:sx n="90" d="100"/>
          <a:sy n="90" d="100"/>
        </p:scale>
        <p:origin x="1840" y="184"/>
      </p:cViewPr>
      <p:guideLst>
        <p:guide pos="1141"/>
        <p:guide orient="horz" pos="2160"/>
        <p:guide pos="4248"/>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75F9F2-3A60-43E8-BF69-DFD87FB1481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E02BAC4-4FAC-44A2-8293-0BC75FA3D637}">
      <dgm:prSet/>
      <dgm:spPr/>
      <dgm:t>
        <a:bodyPr/>
        <a:lstStyle/>
        <a:p>
          <a:pPr>
            <a:lnSpc>
              <a:spcPct val="100000"/>
            </a:lnSpc>
          </a:pPr>
          <a:r>
            <a:rPr lang="fr-FR" b="1" dirty="0">
              <a:latin typeface="Arial" panose="020B0604020202020204" pitchFamily="34" charset="0"/>
              <a:cs typeface="Arial" panose="020B0604020202020204" pitchFamily="34" charset="0"/>
            </a:rPr>
            <a:t>Étape 1 :</a:t>
          </a:r>
          <a:r>
            <a:rPr lang="fr-FR" dirty="0">
              <a:latin typeface="Arial" panose="020B0604020202020204" pitchFamily="34" charset="0"/>
              <a:cs typeface="Arial" panose="020B0604020202020204" pitchFamily="34" charset="0"/>
            </a:rPr>
            <a:t> En équipe, choisir un instrument, une compétence,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un niveau scolaire.</a:t>
          </a:r>
          <a:endParaRPr lang="en-US" dirty="0">
            <a:latin typeface="Arial" panose="020B0604020202020204" pitchFamily="34" charset="0"/>
            <a:cs typeface="Arial" panose="020B0604020202020204" pitchFamily="34" charset="0"/>
          </a:endParaRPr>
        </a:p>
      </dgm:t>
    </dgm:pt>
    <dgm:pt modelId="{F088E8C0-304C-4ECC-9942-62B6B99EFDE1}" type="parTrans" cxnId="{031CB02B-6D21-4536-A30B-77DD309BCB6F}">
      <dgm:prSet/>
      <dgm:spPr/>
      <dgm:t>
        <a:bodyPr/>
        <a:lstStyle/>
        <a:p>
          <a:endParaRPr lang="en-US"/>
        </a:p>
      </dgm:t>
    </dgm:pt>
    <dgm:pt modelId="{3AF1BA2D-E86D-41C0-A387-C38A8C457F3C}" type="sibTrans" cxnId="{031CB02B-6D21-4536-A30B-77DD309BCB6F}">
      <dgm:prSet/>
      <dgm:spPr/>
      <dgm:t>
        <a:bodyPr/>
        <a:lstStyle/>
        <a:p>
          <a:endParaRPr lang="en-US"/>
        </a:p>
      </dgm:t>
    </dgm:pt>
    <dgm:pt modelId="{0F1896B3-9E1E-4AFE-8313-161C31ACD695}">
      <dgm:prSet/>
      <dgm:spPr/>
      <dgm:t>
        <a:bodyPr/>
        <a:lstStyle/>
        <a:p>
          <a:pPr>
            <a:lnSpc>
              <a:spcPct val="100000"/>
            </a:lnSpc>
          </a:pPr>
          <a:r>
            <a:rPr lang="fr-FR" b="1" dirty="0">
              <a:latin typeface="Arial" panose="020B0604020202020204" pitchFamily="34" charset="0"/>
              <a:cs typeface="Arial" panose="020B0604020202020204" pitchFamily="34" charset="0"/>
            </a:rPr>
            <a:t>Étape 2 :</a:t>
          </a:r>
          <a:r>
            <a:rPr lang="fr-FR" dirty="0">
              <a:latin typeface="Arial" panose="020B0604020202020204" pitchFamily="34" charset="0"/>
              <a:cs typeface="Arial" panose="020B0604020202020204" pitchFamily="34" charset="0"/>
            </a:rPr>
            <a:t> Développer un contexte dans lequel l’instrument pourrait être utilisé à partir des clés d’une évaluation de qualité de Stiggins.</a:t>
          </a:r>
          <a:endParaRPr lang="en-US" dirty="0">
            <a:latin typeface="Arial" panose="020B0604020202020204" pitchFamily="34" charset="0"/>
            <a:cs typeface="Arial" panose="020B0604020202020204" pitchFamily="34" charset="0"/>
          </a:endParaRPr>
        </a:p>
      </dgm:t>
    </dgm:pt>
    <dgm:pt modelId="{21ED10FA-8840-40B9-A593-B95D62928111}" type="parTrans" cxnId="{BA3C7D0E-1D0F-4208-9FBC-23CCD29B465C}">
      <dgm:prSet/>
      <dgm:spPr/>
      <dgm:t>
        <a:bodyPr/>
        <a:lstStyle/>
        <a:p>
          <a:endParaRPr lang="en-US"/>
        </a:p>
      </dgm:t>
    </dgm:pt>
    <dgm:pt modelId="{66D562FB-6A77-4FEC-BA4D-8A3E162B93FB}" type="sibTrans" cxnId="{BA3C7D0E-1D0F-4208-9FBC-23CCD29B465C}">
      <dgm:prSet/>
      <dgm:spPr/>
      <dgm:t>
        <a:bodyPr/>
        <a:lstStyle/>
        <a:p>
          <a:endParaRPr lang="en-US"/>
        </a:p>
      </dgm:t>
    </dgm:pt>
    <dgm:pt modelId="{D1C6ACE8-5882-44F1-A1F9-1A03F9D010E4}">
      <dgm:prSet/>
      <dgm:spPr/>
      <dgm:t>
        <a:bodyPr/>
        <a:lstStyle/>
        <a:p>
          <a:pPr>
            <a:lnSpc>
              <a:spcPct val="100000"/>
            </a:lnSpc>
          </a:pPr>
          <a:r>
            <a:rPr lang="fr-FR" b="1" dirty="0">
              <a:latin typeface="Arial" panose="020B0604020202020204" pitchFamily="34" charset="0"/>
              <a:cs typeface="Arial" panose="020B0604020202020204" pitchFamily="34" charset="0"/>
            </a:rPr>
            <a:t>Étape 3 :</a:t>
          </a:r>
          <a:r>
            <a:rPr lang="fr-FR" dirty="0">
              <a:latin typeface="Arial" panose="020B0604020202020204" pitchFamily="34" charset="0"/>
              <a:cs typeface="Arial" panose="020B0604020202020204" pitchFamily="34" charset="0"/>
            </a:rPr>
            <a:t> Partager votre instrument avec les collègues et discuter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des différentes manières d’évaluer des compétences.</a:t>
          </a:r>
          <a:endParaRPr lang="en-US" dirty="0">
            <a:latin typeface="Arial" panose="020B0604020202020204" pitchFamily="34" charset="0"/>
            <a:cs typeface="Arial" panose="020B0604020202020204" pitchFamily="34" charset="0"/>
          </a:endParaRPr>
        </a:p>
      </dgm:t>
    </dgm:pt>
    <dgm:pt modelId="{674982A4-AAF1-4F50-AC48-AEF0752AECB3}" type="parTrans" cxnId="{8A168163-5796-4EF0-81FC-0C267EA851EF}">
      <dgm:prSet/>
      <dgm:spPr/>
      <dgm:t>
        <a:bodyPr/>
        <a:lstStyle/>
        <a:p>
          <a:endParaRPr lang="en-US"/>
        </a:p>
      </dgm:t>
    </dgm:pt>
    <dgm:pt modelId="{EEB3E327-0292-43C2-BC40-D64F2FC4157C}" type="sibTrans" cxnId="{8A168163-5796-4EF0-81FC-0C267EA851EF}">
      <dgm:prSet/>
      <dgm:spPr/>
      <dgm:t>
        <a:bodyPr/>
        <a:lstStyle/>
        <a:p>
          <a:endParaRPr lang="en-US"/>
        </a:p>
      </dgm:t>
    </dgm:pt>
    <dgm:pt modelId="{6F887AEE-F653-453A-8535-04AA3663E5D2}" type="pres">
      <dgm:prSet presAssocID="{E675F9F2-3A60-43E8-BF69-DFD87FB14810}" presName="root" presStyleCnt="0">
        <dgm:presLayoutVars>
          <dgm:dir/>
          <dgm:resizeHandles val="exact"/>
        </dgm:presLayoutVars>
      </dgm:prSet>
      <dgm:spPr/>
    </dgm:pt>
    <dgm:pt modelId="{C9EBBD42-2956-47A4-83E3-71980D5A398A}" type="pres">
      <dgm:prSet presAssocID="{3E02BAC4-4FAC-44A2-8293-0BC75FA3D637}" presName="compNode" presStyleCnt="0"/>
      <dgm:spPr/>
    </dgm:pt>
    <dgm:pt modelId="{ACFD924B-86C8-4218-895D-DCC9B203BA4C}" type="pres">
      <dgm:prSet presAssocID="{3E02BAC4-4FAC-44A2-8293-0BC75FA3D637}" presName="bgRect" presStyleLbl="bgShp" presStyleIdx="0" presStyleCnt="3"/>
      <dgm:spPr>
        <a:solidFill>
          <a:schemeClr val="accent2">
            <a:alpha val="16267"/>
          </a:schemeClr>
        </a:solidFill>
      </dgm:spPr>
    </dgm:pt>
    <dgm:pt modelId="{067C0CA0-3EA0-469B-879F-88F568F2353D}" type="pres">
      <dgm:prSet presAssocID="{3E02BAC4-4FAC-44A2-8293-0BC75FA3D63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nce Steps"/>
        </a:ext>
      </dgm:extLst>
    </dgm:pt>
    <dgm:pt modelId="{71EEAB1A-462A-46F9-8F74-4949A315A055}" type="pres">
      <dgm:prSet presAssocID="{3E02BAC4-4FAC-44A2-8293-0BC75FA3D637}" presName="spaceRect" presStyleCnt="0"/>
      <dgm:spPr/>
    </dgm:pt>
    <dgm:pt modelId="{FEA1F4A3-4302-4C3B-B5E4-C5A18F5DAD66}" type="pres">
      <dgm:prSet presAssocID="{3E02BAC4-4FAC-44A2-8293-0BC75FA3D637}" presName="parTx" presStyleLbl="revTx" presStyleIdx="0" presStyleCnt="3">
        <dgm:presLayoutVars>
          <dgm:chMax val="0"/>
          <dgm:chPref val="0"/>
        </dgm:presLayoutVars>
      </dgm:prSet>
      <dgm:spPr/>
    </dgm:pt>
    <dgm:pt modelId="{A0F95842-DD3C-4162-86A0-A46A7763EC96}" type="pres">
      <dgm:prSet presAssocID="{3AF1BA2D-E86D-41C0-A387-C38A8C457F3C}" presName="sibTrans" presStyleCnt="0"/>
      <dgm:spPr/>
    </dgm:pt>
    <dgm:pt modelId="{5ED2E053-237A-499F-9AB1-72AC7A2FC79A}" type="pres">
      <dgm:prSet presAssocID="{0F1896B3-9E1E-4AFE-8313-161C31ACD695}" presName="compNode" presStyleCnt="0"/>
      <dgm:spPr/>
    </dgm:pt>
    <dgm:pt modelId="{61D4732F-EB73-4B80-89E1-21EE85526FD2}" type="pres">
      <dgm:prSet presAssocID="{0F1896B3-9E1E-4AFE-8313-161C31ACD695}" presName="bgRect" presStyleLbl="bgShp" presStyleIdx="1" presStyleCnt="3"/>
      <dgm:spPr>
        <a:solidFill>
          <a:schemeClr val="accent3">
            <a:alpha val="13532"/>
          </a:schemeClr>
        </a:solidFill>
      </dgm:spPr>
    </dgm:pt>
    <dgm:pt modelId="{4A738850-49C8-4FE2-BF4D-956FF33E32AB}" type="pres">
      <dgm:prSet presAssocID="{0F1896B3-9E1E-4AFE-8313-161C31ACD69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B056EFA-6E33-412B-82E7-6E4264F9B410}" type="pres">
      <dgm:prSet presAssocID="{0F1896B3-9E1E-4AFE-8313-161C31ACD695}" presName="spaceRect" presStyleCnt="0"/>
      <dgm:spPr/>
    </dgm:pt>
    <dgm:pt modelId="{B0F26D72-018F-4B06-8C0D-9A3E23676732}" type="pres">
      <dgm:prSet presAssocID="{0F1896B3-9E1E-4AFE-8313-161C31ACD695}" presName="parTx" presStyleLbl="revTx" presStyleIdx="1" presStyleCnt="3">
        <dgm:presLayoutVars>
          <dgm:chMax val="0"/>
          <dgm:chPref val="0"/>
        </dgm:presLayoutVars>
      </dgm:prSet>
      <dgm:spPr/>
    </dgm:pt>
    <dgm:pt modelId="{D1FFB060-D02D-412D-9753-86799F6A4780}" type="pres">
      <dgm:prSet presAssocID="{66D562FB-6A77-4FEC-BA4D-8A3E162B93FB}" presName="sibTrans" presStyleCnt="0"/>
      <dgm:spPr/>
    </dgm:pt>
    <dgm:pt modelId="{F63DB078-2BD0-450E-B537-667CC30CCB13}" type="pres">
      <dgm:prSet presAssocID="{D1C6ACE8-5882-44F1-A1F9-1A03F9D010E4}" presName="compNode" presStyleCnt="0"/>
      <dgm:spPr/>
    </dgm:pt>
    <dgm:pt modelId="{125AF19F-1F3E-4F4F-A38C-DF1EDE0F287D}" type="pres">
      <dgm:prSet presAssocID="{D1C6ACE8-5882-44F1-A1F9-1A03F9D010E4}" presName="bgRect" presStyleLbl="bgShp" presStyleIdx="2" presStyleCnt="3"/>
      <dgm:spPr>
        <a:solidFill>
          <a:srgbClr val="7030A0">
            <a:alpha val="11344"/>
          </a:srgbClr>
        </a:solidFill>
      </dgm:spPr>
    </dgm:pt>
    <dgm:pt modelId="{F97EB2C2-6D4F-4137-812A-07C410A649EA}" type="pres">
      <dgm:prSet presAssocID="{D1C6ACE8-5882-44F1-A1F9-1A03F9D010E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66592E07-1270-4404-80F6-324A20F9D432}" type="pres">
      <dgm:prSet presAssocID="{D1C6ACE8-5882-44F1-A1F9-1A03F9D010E4}" presName="spaceRect" presStyleCnt="0"/>
      <dgm:spPr/>
    </dgm:pt>
    <dgm:pt modelId="{A770C265-2A3E-42A7-874F-1899CEA915A2}" type="pres">
      <dgm:prSet presAssocID="{D1C6ACE8-5882-44F1-A1F9-1A03F9D010E4}" presName="parTx" presStyleLbl="revTx" presStyleIdx="2" presStyleCnt="3">
        <dgm:presLayoutVars>
          <dgm:chMax val="0"/>
          <dgm:chPref val="0"/>
        </dgm:presLayoutVars>
      </dgm:prSet>
      <dgm:spPr/>
    </dgm:pt>
  </dgm:ptLst>
  <dgm:cxnLst>
    <dgm:cxn modelId="{BA3C7D0E-1D0F-4208-9FBC-23CCD29B465C}" srcId="{E675F9F2-3A60-43E8-BF69-DFD87FB14810}" destId="{0F1896B3-9E1E-4AFE-8313-161C31ACD695}" srcOrd="1" destOrd="0" parTransId="{21ED10FA-8840-40B9-A593-B95D62928111}" sibTransId="{66D562FB-6A77-4FEC-BA4D-8A3E162B93FB}"/>
    <dgm:cxn modelId="{031CB02B-6D21-4536-A30B-77DD309BCB6F}" srcId="{E675F9F2-3A60-43E8-BF69-DFD87FB14810}" destId="{3E02BAC4-4FAC-44A2-8293-0BC75FA3D637}" srcOrd="0" destOrd="0" parTransId="{F088E8C0-304C-4ECC-9942-62B6B99EFDE1}" sibTransId="{3AF1BA2D-E86D-41C0-A387-C38A8C457F3C}"/>
    <dgm:cxn modelId="{8A168163-5796-4EF0-81FC-0C267EA851EF}" srcId="{E675F9F2-3A60-43E8-BF69-DFD87FB14810}" destId="{D1C6ACE8-5882-44F1-A1F9-1A03F9D010E4}" srcOrd="2" destOrd="0" parTransId="{674982A4-AAF1-4F50-AC48-AEF0752AECB3}" sibTransId="{EEB3E327-0292-43C2-BC40-D64F2FC4157C}"/>
    <dgm:cxn modelId="{3785DB79-FFA1-4488-8F2B-4F7934A8F133}" type="presOf" srcId="{E675F9F2-3A60-43E8-BF69-DFD87FB14810}" destId="{6F887AEE-F653-453A-8535-04AA3663E5D2}" srcOrd="0" destOrd="0" presId="urn:microsoft.com/office/officeart/2018/2/layout/IconVerticalSolidList"/>
    <dgm:cxn modelId="{75D693BB-27F5-4CAB-BCD8-F464DE82C7AB}" type="presOf" srcId="{3E02BAC4-4FAC-44A2-8293-0BC75FA3D637}" destId="{FEA1F4A3-4302-4C3B-B5E4-C5A18F5DAD66}" srcOrd="0" destOrd="0" presId="urn:microsoft.com/office/officeart/2018/2/layout/IconVerticalSolidList"/>
    <dgm:cxn modelId="{F02082ED-706B-45B2-8F17-5EC074E14820}" type="presOf" srcId="{D1C6ACE8-5882-44F1-A1F9-1A03F9D010E4}" destId="{A770C265-2A3E-42A7-874F-1899CEA915A2}" srcOrd="0" destOrd="0" presId="urn:microsoft.com/office/officeart/2018/2/layout/IconVerticalSolidList"/>
    <dgm:cxn modelId="{F73CF3F1-D9C6-445F-B7FC-153B27274638}" type="presOf" srcId="{0F1896B3-9E1E-4AFE-8313-161C31ACD695}" destId="{B0F26D72-018F-4B06-8C0D-9A3E23676732}" srcOrd="0" destOrd="0" presId="urn:microsoft.com/office/officeart/2018/2/layout/IconVerticalSolidList"/>
    <dgm:cxn modelId="{E99A3BC0-DC3B-434D-A57D-7A06EF5D2C30}" type="presParOf" srcId="{6F887AEE-F653-453A-8535-04AA3663E5D2}" destId="{C9EBBD42-2956-47A4-83E3-71980D5A398A}" srcOrd="0" destOrd="0" presId="urn:microsoft.com/office/officeart/2018/2/layout/IconVerticalSolidList"/>
    <dgm:cxn modelId="{843557A1-5652-4FAA-8D33-CC1DBA3B33FA}" type="presParOf" srcId="{C9EBBD42-2956-47A4-83E3-71980D5A398A}" destId="{ACFD924B-86C8-4218-895D-DCC9B203BA4C}" srcOrd="0" destOrd="0" presId="urn:microsoft.com/office/officeart/2018/2/layout/IconVerticalSolidList"/>
    <dgm:cxn modelId="{0F6834D4-A7CC-4CF6-931C-F18E34785C05}" type="presParOf" srcId="{C9EBBD42-2956-47A4-83E3-71980D5A398A}" destId="{067C0CA0-3EA0-469B-879F-88F568F2353D}" srcOrd="1" destOrd="0" presId="urn:microsoft.com/office/officeart/2018/2/layout/IconVerticalSolidList"/>
    <dgm:cxn modelId="{79103522-9C78-4A1C-B113-004EE19FC744}" type="presParOf" srcId="{C9EBBD42-2956-47A4-83E3-71980D5A398A}" destId="{71EEAB1A-462A-46F9-8F74-4949A315A055}" srcOrd="2" destOrd="0" presId="urn:microsoft.com/office/officeart/2018/2/layout/IconVerticalSolidList"/>
    <dgm:cxn modelId="{9B52D197-31D1-492D-AA88-B2AD52373531}" type="presParOf" srcId="{C9EBBD42-2956-47A4-83E3-71980D5A398A}" destId="{FEA1F4A3-4302-4C3B-B5E4-C5A18F5DAD66}" srcOrd="3" destOrd="0" presId="urn:microsoft.com/office/officeart/2018/2/layout/IconVerticalSolidList"/>
    <dgm:cxn modelId="{6CEFA6BD-E800-4446-BB37-94F91553D857}" type="presParOf" srcId="{6F887AEE-F653-453A-8535-04AA3663E5D2}" destId="{A0F95842-DD3C-4162-86A0-A46A7763EC96}" srcOrd="1" destOrd="0" presId="urn:microsoft.com/office/officeart/2018/2/layout/IconVerticalSolidList"/>
    <dgm:cxn modelId="{6807E0D4-AD61-40FD-A367-7B29F9A4BC9C}" type="presParOf" srcId="{6F887AEE-F653-453A-8535-04AA3663E5D2}" destId="{5ED2E053-237A-499F-9AB1-72AC7A2FC79A}" srcOrd="2" destOrd="0" presId="urn:microsoft.com/office/officeart/2018/2/layout/IconVerticalSolidList"/>
    <dgm:cxn modelId="{D5F90689-5C2B-4C62-B874-9C73742F70C1}" type="presParOf" srcId="{5ED2E053-237A-499F-9AB1-72AC7A2FC79A}" destId="{61D4732F-EB73-4B80-89E1-21EE85526FD2}" srcOrd="0" destOrd="0" presId="urn:microsoft.com/office/officeart/2018/2/layout/IconVerticalSolidList"/>
    <dgm:cxn modelId="{4EDBD68F-F085-4703-89BF-0D5680317442}" type="presParOf" srcId="{5ED2E053-237A-499F-9AB1-72AC7A2FC79A}" destId="{4A738850-49C8-4FE2-BF4D-956FF33E32AB}" srcOrd="1" destOrd="0" presId="urn:microsoft.com/office/officeart/2018/2/layout/IconVerticalSolidList"/>
    <dgm:cxn modelId="{D6199075-3002-4527-83CC-E6DE736E183A}" type="presParOf" srcId="{5ED2E053-237A-499F-9AB1-72AC7A2FC79A}" destId="{4B056EFA-6E33-412B-82E7-6E4264F9B410}" srcOrd="2" destOrd="0" presId="urn:microsoft.com/office/officeart/2018/2/layout/IconVerticalSolidList"/>
    <dgm:cxn modelId="{5E030399-7A21-4393-9DF1-591441E413A2}" type="presParOf" srcId="{5ED2E053-237A-499F-9AB1-72AC7A2FC79A}" destId="{B0F26D72-018F-4B06-8C0D-9A3E23676732}" srcOrd="3" destOrd="0" presId="urn:microsoft.com/office/officeart/2018/2/layout/IconVerticalSolidList"/>
    <dgm:cxn modelId="{907C7CFE-CD84-406F-94A9-3F24E2FAFB33}" type="presParOf" srcId="{6F887AEE-F653-453A-8535-04AA3663E5D2}" destId="{D1FFB060-D02D-412D-9753-86799F6A4780}" srcOrd="3" destOrd="0" presId="urn:microsoft.com/office/officeart/2018/2/layout/IconVerticalSolidList"/>
    <dgm:cxn modelId="{E5B7565A-8CA8-4F42-A8E3-03054C7AB319}" type="presParOf" srcId="{6F887AEE-F653-453A-8535-04AA3663E5D2}" destId="{F63DB078-2BD0-450E-B537-667CC30CCB13}" srcOrd="4" destOrd="0" presId="urn:microsoft.com/office/officeart/2018/2/layout/IconVerticalSolidList"/>
    <dgm:cxn modelId="{97028A8A-9A0A-481E-BD17-71CF9B9C0AED}" type="presParOf" srcId="{F63DB078-2BD0-450E-B537-667CC30CCB13}" destId="{125AF19F-1F3E-4F4F-A38C-DF1EDE0F287D}" srcOrd="0" destOrd="0" presId="urn:microsoft.com/office/officeart/2018/2/layout/IconVerticalSolidList"/>
    <dgm:cxn modelId="{1DE39257-BEAD-47FD-88B9-A3AF0CAC3320}" type="presParOf" srcId="{F63DB078-2BD0-450E-B537-667CC30CCB13}" destId="{F97EB2C2-6D4F-4137-812A-07C410A649EA}" srcOrd="1" destOrd="0" presId="urn:microsoft.com/office/officeart/2018/2/layout/IconVerticalSolidList"/>
    <dgm:cxn modelId="{AC32A080-A589-45FE-B794-5F15159F78F8}" type="presParOf" srcId="{F63DB078-2BD0-450E-B537-667CC30CCB13}" destId="{66592E07-1270-4404-80F6-324A20F9D432}" srcOrd="2" destOrd="0" presId="urn:microsoft.com/office/officeart/2018/2/layout/IconVerticalSolidList"/>
    <dgm:cxn modelId="{8EFFA920-D315-4FE8-BB8F-2E482022066B}" type="presParOf" srcId="{F63DB078-2BD0-450E-B537-667CC30CCB13}" destId="{A770C265-2A3E-42A7-874F-1899CEA915A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D924B-86C8-4218-895D-DCC9B203BA4C}">
      <dsp:nvSpPr>
        <dsp:cNvPr id="0" name=""/>
        <dsp:cNvSpPr/>
      </dsp:nvSpPr>
      <dsp:spPr>
        <a:xfrm>
          <a:off x="0" y="462"/>
          <a:ext cx="9334340" cy="1083015"/>
        </a:xfrm>
        <a:prstGeom prst="roundRect">
          <a:avLst>
            <a:gd name="adj" fmla="val 10000"/>
          </a:avLst>
        </a:prstGeom>
        <a:solidFill>
          <a:schemeClr val="accent2">
            <a:alpha val="16267"/>
          </a:schemeClr>
        </a:solidFill>
        <a:ln>
          <a:noFill/>
        </a:ln>
        <a:effectLst/>
      </dsp:spPr>
      <dsp:style>
        <a:lnRef idx="0">
          <a:scrgbClr r="0" g="0" b="0"/>
        </a:lnRef>
        <a:fillRef idx="1">
          <a:scrgbClr r="0" g="0" b="0"/>
        </a:fillRef>
        <a:effectRef idx="0">
          <a:scrgbClr r="0" g="0" b="0"/>
        </a:effectRef>
        <a:fontRef idx="minor"/>
      </dsp:style>
    </dsp:sp>
    <dsp:sp modelId="{067C0CA0-3EA0-469B-879F-88F568F2353D}">
      <dsp:nvSpPr>
        <dsp:cNvPr id="0" name=""/>
        <dsp:cNvSpPr/>
      </dsp:nvSpPr>
      <dsp:spPr>
        <a:xfrm>
          <a:off x="327612" y="244141"/>
          <a:ext cx="595658" cy="5956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A1F4A3-4302-4C3B-B5E4-C5A18F5DAD66}">
      <dsp:nvSpPr>
        <dsp:cNvPr id="0" name=""/>
        <dsp:cNvSpPr/>
      </dsp:nvSpPr>
      <dsp:spPr>
        <a:xfrm>
          <a:off x="1250882" y="462"/>
          <a:ext cx="8083458" cy="1083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619" tIns="114619" rIns="114619" bIns="114619" numCol="1" spcCol="1270" anchor="ctr" anchorCtr="0">
          <a:noAutofit/>
        </a:bodyPr>
        <a:lstStyle/>
        <a:p>
          <a:pPr marL="0" lvl="0" indent="0" algn="l" defTabSz="889000">
            <a:lnSpc>
              <a:spcPct val="100000"/>
            </a:lnSpc>
            <a:spcBef>
              <a:spcPct val="0"/>
            </a:spcBef>
            <a:spcAft>
              <a:spcPct val="35000"/>
            </a:spcAft>
            <a:buNone/>
          </a:pPr>
          <a:r>
            <a:rPr lang="fr-FR" sz="2000" b="1" kern="1200" dirty="0">
              <a:latin typeface="Arial" panose="020B0604020202020204" pitchFamily="34" charset="0"/>
              <a:cs typeface="Arial" panose="020B0604020202020204" pitchFamily="34" charset="0"/>
            </a:rPr>
            <a:t>Étape 1 :</a:t>
          </a:r>
          <a:r>
            <a:rPr lang="fr-FR" sz="2000" kern="1200" dirty="0">
              <a:latin typeface="Arial" panose="020B0604020202020204" pitchFamily="34" charset="0"/>
              <a:cs typeface="Arial" panose="020B0604020202020204" pitchFamily="34" charset="0"/>
            </a:rPr>
            <a:t> En équipe, choisir un instrument, une compétence, </a:t>
          </a:r>
          <a:br>
            <a:rPr lang="fr-FR" sz="2000" kern="1200" dirty="0">
              <a:latin typeface="Arial" panose="020B0604020202020204" pitchFamily="34" charset="0"/>
              <a:cs typeface="Arial" panose="020B0604020202020204" pitchFamily="34" charset="0"/>
            </a:rPr>
          </a:br>
          <a:r>
            <a:rPr lang="fr-FR" sz="2000" kern="1200" dirty="0">
              <a:latin typeface="Arial" panose="020B0604020202020204" pitchFamily="34" charset="0"/>
              <a:cs typeface="Arial" panose="020B0604020202020204" pitchFamily="34" charset="0"/>
            </a:rPr>
            <a:t>un niveau scolaire.</a:t>
          </a:r>
          <a:endParaRPr lang="en-US" sz="2000" kern="1200" dirty="0">
            <a:latin typeface="Arial" panose="020B0604020202020204" pitchFamily="34" charset="0"/>
            <a:cs typeface="Arial" panose="020B0604020202020204" pitchFamily="34" charset="0"/>
          </a:endParaRPr>
        </a:p>
      </dsp:txBody>
      <dsp:txXfrm>
        <a:off x="1250882" y="462"/>
        <a:ext cx="8083458" cy="1083015"/>
      </dsp:txXfrm>
    </dsp:sp>
    <dsp:sp modelId="{61D4732F-EB73-4B80-89E1-21EE85526FD2}">
      <dsp:nvSpPr>
        <dsp:cNvPr id="0" name=""/>
        <dsp:cNvSpPr/>
      </dsp:nvSpPr>
      <dsp:spPr>
        <a:xfrm>
          <a:off x="0" y="1354231"/>
          <a:ext cx="9334340" cy="1083015"/>
        </a:xfrm>
        <a:prstGeom prst="roundRect">
          <a:avLst>
            <a:gd name="adj" fmla="val 10000"/>
          </a:avLst>
        </a:prstGeom>
        <a:solidFill>
          <a:schemeClr val="accent3">
            <a:alpha val="13532"/>
          </a:schemeClr>
        </a:solidFill>
        <a:ln>
          <a:noFill/>
        </a:ln>
        <a:effectLst/>
      </dsp:spPr>
      <dsp:style>
        <a:lnRef idx="0">
          <a:scrgbClr r="0" g="0" b="0"/>
        </a:lnRef>
        <a:fillRef idx="1">
          <a:scrgbClr r="0" g="0" b="0"/>
        </a:fillRef>
        <a:effectRef idx="0">
          <a:scrgbClr r="0" g="0" b="0"/>
        </a:effectRef>
        <a:fontRef idx="minor"/>
      </dsp:style>
    </dsp:sp>
    <dsp:sp modelId="{4A738850-49C8-4FE2-BF4D-956FF33E32AB}">
      <dsp:nvSpPr>
        <dsp:cNvPr id="0" name=""/>
        <dsp:cNvSpPr/>
      </dsp:nvSpPr>
      <dsp:spPr>
        <a:xfrm>
          <a:off x="327612" y="1597910"/>
          <a:ext cx="595658" cy="5956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F26D72-018F-4B06-8C0D-9A3E23676732}">
      <dsp:nvSpPr>
        <dsp:cNvPr id="0" name=""/>
        <dsp:cNvSpPr/>
      </dsp:nvSpPr>
      <dsp:spPr>
        <a:xfrm>
          <a:off x="1250882" y="1354231"/>
          <a:ext cx="8083458" cy="1083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619" tIns="114619" rIns="114619" bIns="114619" numCol="1" spcCol="1270" anchor="ctr" anchorCtr="0">
          <a:noAutofit/>
        </a:bodyPr>
        <a:lstStyle/>
        <a:p>
          <a:pPr marL="0" lvl="0" indent="0" algn="l" defTabSz="889000">
            <a:lnSpc>
              <a:spcPct val="100000"/>
            </a:lnSpc>
            <a:spcBef>
              <a:spcPct val="0"/>
            </a:spcBef>
            <a:spcAft>
              <a:spcPct val="35000"/>
            </a:spcAft>
            <a:buNone/>
          </a:pPr>
          <a:r>
            <a:rPr lang="fr-FR" sz="2000" b="1" kern="1200" dirty="0">
              <a:latin typeface="Arial" panose="020B0604020202020204" pitchFamily="34" charset="0"/>
              <a:cs typeface="Arial" panose="020B0604020202020204" pitchFamily="34" charset="0"/>
            </a:rPr>
            <a:t>Étape 2 :</a:t>
          </a:r>
          <a:r>
            <a:rPr lang="fr-FR" sz="2000" kern="1200" dirty="0">
              <a:latin typeface="Arial" panose="020B0604020202020204" pitchFamily="34" charset="0"/>
              <a:cs typeface="Arial" panose="020B0604020202020204" pitchFamily="34" charset="0"/>
            </a:rPr>
            <a:t> Développer un contexte dans lequel l’instrument pourrait être utilisé à partir des clés d’une évaluation de qualité de Stiggins.</a:t>
          </a:r>
          <a:endParaRPr lang="en-US" sz="2000" kern="1200" dirty="0">
            <a:latin typeface="Arial" panose="020B0604020202020204" pitchFamily="34" charset="0"/>
            <a:cs typeface="Arial" panose="020B0604020202020204" pitchFamily="34" charset="0"/>
          </a:endParaRPr>
        </a:p>
      </dsp:txBody>
      <dsp:txXfrm>
        <a:off x="1250882" y="1354231"/>
        <a:ext cx="8083458" cy="1083015"/>
      </dsp:txXfrm>
    </dsp:sp>
    <dsp:sp modelId="{125AF19F-1F3E-4F4F-A38C-DF1EDE0F287D}">
      <dsp:nvSpPr>
        <dsp:cNvPr id="0" name=""/>
        <dsp:cNvSpPr/>
      </dsp:nvSpPr>
      <dsp:spPr>
        <a:xfrm>
          <a:off x="0" y="2708000"/>
          <a:ext cx="9334340" cy="1083015"/>
        </a:xfrm>
        <a:prstGeom prst="roundRect">
          <a:avLst>
            <a:gd name="adj" fmla="val 10000"/>
          </a:avLst>
        </a:prstGeom>
        <a:solidFill>
          <a:srgbClr val="7030A0">
            <a:alpha val="11344"/>
          </a:srgbClr>
        </a:solidFill>
        <a:ln>
          <a:noFill/>
        </a:ln>
        <a:effectLst/>
      </dsp:spPr>
      <dsp:style>
        <a:lnRef idx="0">
          <a:scrgbClr r="0" g="0" b="0"/>
        </a:lnRef>
        <a:fillRef idx="1">
          <a:scrgbClr r="0" g="0" b="0"/>
        </a:fillRef>
        <a:effectRef idx="0">
          <a:scrgbClr r="0" g="0" b="0"/>
        </a:effectRef>
        <a:fontRef idx="minor"/>
      </dsp:style>
    </dsp:sp>
    <dsp:sp modelId="{F97EB2C2-6D4F-4137-812A-07C410A649EA}">
      <dsp:nvSpPr>
        <dsp:cNvPr id="0" name=""/>
        <dsp:cNvSpPr/>
      </dsp:nvSpPr>
      <dsp:spPr>
        <a:xfrm>
          <a:off x="327612" y="2951679"/>
          <a:ext cx="595658" cy="5956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70C265-2A3E-42A7-874F-1899CEA915A2}">
      <dsp:nvSpPr>
        <dsp:cNvPr id="0" name=""/>
        <dsp:cNvSpPr/>
      </dsp:nvSpPr>
      <dsp:spPr>
        <a:xfrm>
          <a:off x="1250882" y="2708000"/>
          <a:ext cx="8083458" cy="1083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619" tIns="114619" rIns="114619" bIns="114619" numCol="1" spcCol="1270" anchor="ctr" anchorCtr="0">
          <a:noAutofit/>
        </a:bodyPr>
        <a:lstStyle/>
        <a:p>
          <a:pPr marL="0" lvl="0" indent="0" algn="l" defTabSz="889000">
            <a:lnSpc>
              <a:spcPct val="100000"/>
            </a:lnSpc>
            <a:spcBef>
              <a:spcPct val="0"/>
            </a:spcBef>
            <a:spcAft>
              <a:spcPct val="35000"/>
            </a:spcAft>
            <a:buNone/>
          </a:pPr>
          <a:r>
            <a:rPr lang="fr-FR" sz="2000" b="1" kern="1200" dirty="0">
              <a:latin typeface="Arial" panose="020B0604020202020204" pitchFamily="34" charset="0"/>
              <a:cs typeface="Arial" panose="020B0604020202020204" pitchFamily="34" charset="0"/>
            </a:rPr>
            <a:t>Étape 3 :</a:t>
          </a:r>
          <a:r>
            <a:rPr lang="fr-FR" sz="2000" kern="1200" dirty="0">
              <a:latin typeface="Arial" panose="020B0604020202020204" pitchFamily="34" charset="0"/>
              <a:cs typeface="Arial" panose="020B0604020202020204" pitchFamily="34" charset="0"/>
            </a:rPr>
            <a:t> Partager votre instrument avec les collègues et discuter </a:t>
          </a:r>
          <a:br>
            <a:rPr lang="fr-FR" sz="2000" kern="1200" dirty="0">
              <a:latin typeface="Arial" panose="020B0604020202020204" pitchFamily="34" charset="0"/>
              <a:cs typeface="Arial" panose="020B0604020202020204" pitchFamily="34" charset="0"/>
            </a:rPr>
          </a:br>
          <a:r>
            <a:rPr lang="fr-FR" sz="2000" kern="1200" dirty="0">
              <a:latin typeface="Arial" panose="020B0604020202020204" pitchFamily="34" charset="0"/>
              <a:cs typeface="Arial" panose="020B0604020202020204" pitchFamily="34" charset="0"/>
            </a:rPr>
            <a:t>des différentes manières d’évaluer des compétences.</a:t>
          </a:r>
          <a:endParaRPr lang="en-US" sz="2000" kern="1200" dirty="0">
            <a:latin typeface="Arial" panose="020B0604020202020204" pitchFamily="34" charset="0"/>
            <a:cs typeface="Arial" panose="020B0604020202020204" pitchFamily="34" charset="0"/>
          </a:endParaRPr>
        </a:p>
      </dsp:txBody>
      <dsp:txXfrm>
        <a:off x="1250882" y="2708000"/>
        <a:ext cx="8083458" cy="108301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fontAlgn="base">
              <a:spcBef>
                <a:spcPts val="0"/>
              </a:spcBef>
              <a:spcAft>
                <a:spcPts val="0"/>
              </a:spcAft>
              <a:buFont typeface="Arial" panose="020B0604020202020204" pitchFamily="34" charset="0"/>
              <a:buChar char="•"/>
            </a:pPr>
            <a:r>
              <a:rPr lang="fr-CA" sz="1200" b="1" i="0" u="none" strike="noStrike" dirty="0">
                <a:solidFill>
                  <a:srgbClr val="0070C0"/>
                </a:solidFill>
                <a:effectLst/>
                <a:latin typeface="Garamond" panose="02020404030301010803" pitchFamily="18" charset="0"/>
              </a:rPr>
              <a:t>L’évaluation des compétences est une évaluation contextualisée</a:t>
            </a:r>
            <a:r>
              <a:rPr lang="fr-CA" sz="1200" b="1" i="0" u="none" strike="noStrike" dirty="0">
                <a:solidFill>
                  <a:srgbClr val="262626"/>
                </a:solidFill>
                <a:effectLst/>
                <a:latin typeface="Garamond" panose="02020404030301010803" pitchFamily="18" charset="0"/>
              </a:rPr>
              <a:t>.</a:t>
            </a:r>
            <a:endParaRPr lang="fr-CA" sz="1200" b="1" i="0" u="none" strike="noStrike" dirty="0">
              <a:solidFill>
                <a:srgbClr val="83992A"/>
              </a:solidFill>
              <a:effectLst/>
              <a:latin typeface="Arial" panose="020B0604020202020204" pitchFamily="34" charset="0"/>
            </a:endParaRPr>
          </a:p>
          <a:p>
            <a:pPr algn="just" rtl="0">
              <a:spcBef>
                <a:spcPts val="600"/>
              </a:spcBef>
              <a:spcAft>
                <a:spcPts val="0"/>
              </a:spcAft>
            </a:pPr>
            <a:br>
              <a:rPr lang="fr-CA" b="0" dirty="0">
                <a:effectLst/>
              </a:rPr>
            </a:br>
            <a:r>
              <a:rPr lang="fr-CA" sz="1200" b="0" i="0" u="none" strike="noStrike" dirty="0">
                <a:solidFill>
                  <a:srgbClr val="262626"/>
                </a:solidFill>
                <a:effectLst/>
                <a:latin typeface="Garamond" panose="02020404030301010803" pitchFamily="18" charset="0"/>
              </a:rPr>
              <a:t>Les domaines d’apprentissage, les situations de vie servent de contexte. L’évaluation s’y s’appuie en proposant à l’apprenant des situations et des productions qui ont du sens et qui requiert la mobilisation de plusieurs ressources et la  réalisation d’une tâche complexe qui  exige des réponses construites.</a:t>
            </a:r>
            <a:endParaRPr lang="fr-CA" b="0" dirty="0">
              <a:effectLst/>
            </a:endParaRPr>
          </a:p>
          <a:p>
            <a:pPr rtl="0" fontAlgn="base">
              <a:spcBef>
                <a:spcPts val="1040"/>
              </a:spcBef>
              <a:spcAft>
                <a:spcPts val="0"/>
              </a:spcAft>
              <a:buFont typeface="Arial" panose="020B0604020202020204" pitchFamily="34" charset="0"/>
              <a:buChar char="•"/>
            </a:pPr>
            <a:r>
              <a:rPr lang="fr-CA" sz="1200" b="1" i="0" u="none" strike="noStrike" dirty="0">
                <a:solidFill>
                  <a:srgbClr val="0070C0"/>
                </a:solidFill>
                <a:effectLst/>
                <a:latin typeface="Garamond" panose="02020404030301010803" pitchFamily="18" charset="0"/>
              </a:rPr>
              <a:t>L’évaluation des compétences est qualitative</a:t>
            </a:r>
            <a:endParaRPr lang="fr-CA" sz="1200" b="1" i="0" u="none" strike="noStrike" dirty="0">
              <a:solidFill>
                <a:srgbClr val="83992A"/>
              </a:solidFill>
              <a:effectLst/>
              <a:latin typeface="Arial" panose="020B0604020202020204" pitchFamily="34" charset="0"/>
            </a:endParaRPr>
          </a:p>
          <a:p>
            <a:pPr algn="just" rtl="0">
              <a:spcBef>
                <a:spcPts val="600"/>
              </a:spcBef>
              <a:spcAft>
                <a:spcPts val="0"/>
              </a:spcAft>
            </a:pPr>
            <a:br>
              <a:rPr lang="fr-CA" b="0" dirty="0">
                <a:effectLst/>
              </a:rPr>
            </a:br>
            <a:r>
              <a:rPr lang="fr-CA" sz="1200" b="0" i="0" u="none" strike="noStrike" dirty="0">
                <a:solidFill>
                  <a:srgbClr val="262626"/>
                </a:solidFill>
                <a:effectLst/>
                <a:latin typeface="Garamond" panose="02020404030301010803" pitchFamily="18" charset="0"/>
              </a:rPr>
              <a:t>Cette spécificité signifie que les jugement, l’appréciation qu’on porte sur le niveau de maîtrise de la compétence, et tout le cheminement de l’apprenant vers la manifestation de cette maîtrise, sont exprimés de façon explicite et descriptive.</a:t>
            </a:r>
            <a:endParaRPr lang="fr-CA" b="0" dirty="0">
              <a:effectLst/>
            </a:endParaRPr>
          </a:p>
          <a:p>
            <a:pPr rtl="0" fontAlgn="base">
              <a:spcBef>
                <a:spcPts val="0"/>
              </a:spcBef>
              <a:spcAft>
                <a:spcPts val="0"/>
              </a:spcAft>
              <a:buFont typeface="Arial" panose="020B0604020202020204" pitchFamily="34" charset="0"/>
              <a:buChar char="•"/>
            </a:pPr>
            <a:r>
              <a:rPr lang="fr-CA" sz="1200" b="1" i="0" u="none" strike="noStrike" dirty="0">
                <a:solidFill>
                  <a:srgbClr val="0070C0"/>
                </a:solidFill>
                <a:effectLst/>
                <a:latin typeface="Garamond" panose="02020404030301010803" pitchFamily="18" charset="0"/>
              </a:rPr>
              <a:t>L’évaluation des compétences est évolutive</a:t>
            </a:r>
            <a:endParaRPr lang="fr-CA" sz="1200" b="1" i="0" u="none" strike="noStrike" dirty="0">
              <a:solidFill>
                <a:srgbClr val="83992A"/>
              </a:solidFill>
              <a:effectLst/>
              <a:latin typeface="Arial" panose="020B0604020202020204" pitchFamily="34" charset="0"/>
            </a:endParaRPr>
          </a:p>
          <a:p>
            <a:pPr algn="just" rtl="0">
              <a:spcBef>
                <a:spcPts val="0"/>
              </a:spcBef>
              <a:spcAft>
                <a:spcPts val="0"/>
              </a:spcAft>
            </a:pPr>
            <a:br>
              <a:rPr lang="fr-CA" b="0" dirty="0">
                <a:effectLst/>
              </a:rPr>
            </a:br>
            <a:r>
              <a:rPr lang="fr-CA" sz="1200" b="0" i="0" u="none" strike="noStrike" dirty="0">
                <a:solidFill>
                  <a:srgbClr val="262626"/>
                </a:solidFill>
                <a:effectLst/>
                <a:latin typeface="Garamond" panose="02020404030301010803" pitchFamily="18" charset="0"/>
              </a:rPr>
              <a:t>L’appréciation du développement des compétences au niveau de l’apprenant se fait sur la base d’observations étalées, régulières tout le long du processus d‘apprentissage. L’acquisition et la maîtrise d’une compétence se font à travers un « cycle d’apprentissages » ponctué d’étapes. Une appréciation objective doit tenir compte du cheminement accompli par l’apprenant.</a:t>
            </a:r>
            <a:endParaRPr lang="fr-CA" b="0" dirty="0">
              <a:effectLst/>
            </a:endParaRPr>
          </a:p>
          <a:p>
            <a:pPr rtl="0" fontAlgn="base">
              <a:spcBef>
                <a:spcPts val="440"/>
              </a:spcBef>
              <a:spcAft>
                <a:spcPts val="0"/>
              </a:spcAft>
              <a:buFont typeface="Arial" panose="020B0604020202020204" pitchFamily="34" charset="0"/>
              <a:buChar char="•"/>
            </a:pPr>
            <a:br>
              <a:rPr lang="fr-CA" b="0" dirty="0">
                <a:effectLst/>
              </a:rPr>
            </a:br>
            <a:r>
              <a:rPr lang="fr-CA" sz="1200" b="1" i="0" u="none" strike="noStrike" dirty="0">
                <a:solidFill>
                  <a:srgbClr val="0070C0"/>
                </a:solidFill>
                <a:effectLst/>
                <a:latin typeface="Garamond" panose="02020404030301010803" pitchFamily="18" charset="0"/>
              </a:rPr>
              <a:t>L’évaluation des compétences est dynamique</a:t>
            </a:r>
            <a:endParaRPr lang="fr-CA" sz="1200" b="1" i="0" u="none" strike="noStrike" dirty="0">
              <a:solidFill>
                <a:srgbClr val="83992A"/>
              </a:solidFill>
              <a:effectLst/>
              <a:latin typeface="Arial" panose="020B0604020202020204" pitchFamily="34" charset="0"/>
            </a:endParaRPr>
          </a:p>
          <a:p>
            <a:pPr algn="just" rtl="0">
              <a:spcBef>
                <a:spcPts val="0"/>
              </a:spcBef>
              <a:spcAft>
                <a:spcPts val="0"/>
              </a:spcAft>
            </a:pPr>
            <a:br>
              <a:rPr lang="fr-CA" b="0" dirty="0">
                <a:effectLst/>
              </a:rPr>
            </a:br>
            <a:r>
              <a:rPr lang="fr-CA" sz="1200" b="0" i="0" u="none" strike="noStrike" dirty="0">
                <a:solidFill>
                  <a:srgbClr val="262626"/>
                </a:solidFill>
                <a:effectLst/>
                <a:latin typeface="Garamond" panose="02020404030301010803" pitchFamily="18" charset="0"/>
              </a:rPr>
              <a:t>Elle porte aussi bien sur la démarche, le processus qu’utilise l’apprenant que  sur le produit , le résultat final auquel il parvient. Ce qui signifie que le jugement est fait sur la base de plusieurs observations et dans des contextes variés.</a:t>
            </a:r>
            <a:endParaRPr lang="fr-CA" b="0" dirty="0">
              <a:effectLst/>
            </a:endParaRPr>
          </a:p>
          <a:p>
            <a:br>
              <a:rPr lang="fr-CA" dirty="0"/>
            </a:br>
            <a:br>
              <a:rPr lang="fr-CA" dirty="0"/>
            </a:br>
            <a:endParaRPr lang="fr-CA" dirty="0"/>
          </a:p>
          <a:p>
            <a:endParaRPr lang="fr-CA" dirty="0"/>
          </a:p>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13</a:t>
            </a:fld>
            <a:endParaRPr lang="fr-FR"/>
          </a:p>
        </p:txBody>
      </p:sp>
    </p:spTree>
    <p:extLst>
      <p:ext uri="{BB962C8B-B14F-4D97-AF65-F5344CB8AC3E}">
        <p14:creationId xmlns:p14="http://schemas.microsoft.com/office/powerpoint/2010/main" val="1002990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18571"/>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427008"/>
            <a:ext cx="4536504" cy="3046988"/>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L’approche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par compétences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l’évaluation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en contexte authentique</a:t>
            </a:r>
          </a:p>
          <a:p>
            <a:pPr algn="l"/>
            <a:endPar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4095186579"/>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4117131294"/>
              </p:ext>
            </p:extLst>
          </p:nvPr>
        </p:nvGraphicFramePr>
        <p:xfrm>
          <a:off x="2563328" y="2792592"/>
          <a:ext cx="7065343" cy="244632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Identifier les clés de l’évaluation de qualité en fonction </a:t>
                      </a:r>
                      <a:br>
                        <a:rPr lang="fr-CA" sz="1800" dirty="0">
                          <a:effectLst/>
                        </a:rPr>
                      </a:br>
                      <a:r>
                        <a:rPr lang="fr-CA" sz="1800" dirty="0">
                          <a:effectLst/>
                        </a:rPr>
                        <a:t>des niveaux de compétences.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Déterminer les instruments d’évaluation appropriés </a:t>
                      </a:r>
                      <a:br>
                        <a:rPr lang="fr-CA" sz="1800" dirty="0">
                          <a:effectLst/>
                        </a:rPr>
                      </a:br>
                      <a:r>
                        <a:rPr lang="fr-CA" sz="1800" dirty="0">
                          <a:effectLst/>
                        </a:rPr>
                        <a:t>à la diversité des objets d’évaluation et en lien avec les types de situations d’apprentissage.</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Distinguer les fonctions de l'évaluation.</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8" name="Rectangle : coins arrondis 7">
            <a:extLst>
              <a:ext uri="{FF2B5EF4-FFF2-40B4-BE49-F238E27FC236}">
                <a16:creationId xmlns:a16="http://schemas.microsoft.com/office/drawing/2014/main" id="{4C17DD5C-F349-BBB3-7F04-1372D7238391}"/>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fonctions </a:t>
            </a:r>
            <a:b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l’évaluation</a:t>
            </a:r>
          </a:p>
        </p:txBody>
      </p:sp>
      <p:sp>
        <p:nvSpPr>
          <p:cNvPr id="12" name="Rectangle : coins arrondis 11">
            <a:extLst>
              <a:ext uri="{FF2B5EF4-FFF2-40B4-BE49-F238E27FC236}">
                <a16:creationId xmlns:a16="http://schemas.microsoft.com/office/drawing/2014/main" id="{EAAC1C18-95F4-7ED9-54AA-CCE9C46FB7F2}"/>
              </a:ext>
            </a:extLst>
          </p:cNvPr>
          <p:cNvSpPr/>
          <p:nvPr/>
        </p:nvSpPr>
        <p:spPr>
          <a:xfrm>
            <a:off x="7906327" y="2306780"/>
            <a:ext cx="3352800" cy="3207327"/>
          </a:xfrm>
          <a:prstGeom prst="roundRect">
            <a:avLst/>
          </a:prstGeom>
          <a:solidFill>
            <a:srgbClr val="7030A0"/>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Autonomie : intégration des apprentissages</a:t>
            </a:r>
          </a:p>
          <a:p>
            <a:pPr marL="36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L’usage d’un instrument d’évaluation</a:t>
            </a:r>
          </a:p>
          <a:p>
            <a:pPr marL="36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Discussion sur l’usage d’un instrument d’évaluation </a:t>
            </a:r>
          </a:p>
          <a:p>
            <a:pPr marL="36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Objectivation</a:t>
            </a:r>
          </a:p>
        </p:txBody>
      </p:sp>
      <p:sp>
        <p:nvSpPr>
          <p:cNvPr id="13" name="Rectangle : coins arrondis 12">
            <a:extLst>
              <a:ext uri="{FF2B5EF4-FFF2-40B4-BE49-F238E27FC236}">
                <a16:creationId xmlns:a16="http://schemas.microsoft.com/office/drawing/2014/main" id="{EECF935A-F5F7-7E50-FA03-6965A55B42EE}"/>
              </a:ext>
            </a:extLst>
          </p:cNvPr>
          <p:cNvSpPr/>
          <p:nvPr/>
        </p:nvSpPr>
        <p:spPr>
          <a:xfrm>
            <a:off x="794326"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algn="ctr"/>
            <a:endPar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 concept d’évaluation authentique et </a:t>
            </a:r>
            <a:b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compétence</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d’intégration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536966" y="2198669"/>
            <a:ext cx="10692579" cy="3421295"/>
            <a:chOff x="536966" y="2198669"/>
            <a:chExt cx="10692579"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Forme libre 7">
              <a:extLst>
                <a:ext uri="{FF2B5EF4-FFF2-40B4-BE49-F238E27FC236}">
                  <a16:creationId xmlns:a16="http://schemas.microsoft.com/office/drawing/2014/main" id="{FF16A40F-7093-CBDB-1E92-C9B56764DBB3}"/>
                </a:ext>
              </a:extLst>
            </p:cNvPr>
            <p:cNvSpPr/>
            <p:nvPr/>
          </p:nvSpPr>
          <p:spPr>
            <a:xfrm>
              <a:off x="536966" y="2198669"/>
              <a:ext cx="4352746"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7</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L’usage d’une instrumentation d’évaluation</a:t>
              </a: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8</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Discussion sur l’usage d’un instrument d’évaluation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9</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Autoévaluation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93077A9-29A2-63BF-8984-B7E6C8FFF125}"/>
              </a:ext>
            </a:extLst>
          </p:cNvPr>
          <p:cNvSpPr/>
          <p:nvPr/>
        </p:nvSpPr>
        <p:spPr>
          <a:xfrm>
            <a:off x="4727991" y="1837282"/>
            <a:ext cx="6009243" cy="3069174"/>
          </a:xfrm>
          <a:prstGeom prst="rect">
            <a:avLst/>
          </a:prstGeom>
          <a:solidFill>
            <a:schemeClr val="accent6">
              <a:alpha val="3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fr-CA" sz="1200">
              <a:latin typeface="Noto Sans" panose="020B0502040504020204" pitchFamily="34" charset="0"/>
              <a:ea typeface="Noto Sans" panose="020B0502040504020204" pitchFamily="34" charset="0"/>
              <a:cs typeface="Noto Sans" panose="020B0502040504020204" pitchFamily="34" charset="0"/>
            </a:endParaRPr>
          </a:p>
        </p:txBody>
      </p:sp>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7</a:t>
            </a:r>
            <a:br>
              <a:rPr lang="fr-FR"/>
            </a:br>
            <a:r>
              <a:rPr lang="fr-FR"/>
              <a:t>L’usage d’un instrument d’évaluation</a:t>
            </a:r>
          </a:p>
        </p:txBody>
      </p:sp>
      <p:sp>
        <p:nvSpPr>
          <p:cNvPr id="5" name="Titre 3">
            <a:extLst>
              <a:ext uri="{FF2B5EF4-FFF2-40B4-BE49-F238E27FC236}">
                <a16:creationId xmlns:a16="http://schemas.microsoft.com/office/drawing/2014/main" id="{B8CCCDD3-67CF-1297-C81E-4EFF4E741367}"/>
              </a:ext>
            </a:extLst>
          </p:cNvPr>
          <p:cNvSpPr txBox="1">
            <a:spLocks/>
          </p:cNvSpPr>
          <p:nvPr/>
        </p:nvSpPr>
        <p:spPr>
          <a:xfrm>
            <a:off x="5363921" y="1122402"/>
            <a:ext cx="4781230" cy="6432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eiryo" panose="020B0604030504040204" pitchFamily="34" charset="-128"/>
                <a:cs typeface="Arial" panose="020B0604020202020204" pitchFamily="34" charset="0"/>
              </a:defRPr>
            </a:lvl1pPr>
          </a:lstStyle>
          <a:p>
            <a:pPr algn="ctr"/>
            <a:r>
              <a:rPr lang="fr-CA" sz="20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Les clés d’une évaluation de qualité</a:t>
            </a:r>
          </a:p>
        </p:txBody>
      </p:sp>
      <p:sp>
        <p:nvSpPr>
          <p:cNvPr id="7" name="Rectangle 6">
            <a:extLst>
              <a:ext uri="{FF2B5EF4-FFF2-40B4-BE49-F238E27FC236}">
                <a16:creationId xmlns:a16="http://schemas.microsoft.com/office/drawing/2014/main" id="{E3257639-5FF6-4820-B193-C6472B220464}"/>
              </a:ext>
            </a:extLst>
          </p:cNvPr>
          <p:cNvSpPr/>
          <p:nvPr/>
        </p:nvSpPr>
        <p:spPr>
          <a:xfrm>
            <a:off x="4739693" y="4039380"/>
            <a:ext cx="6792650" cy="1621402"/>
          </a:xfrm>
          <a:prstGeom prst="rect">
            <a:avLst/>
          </a:prstGeom>
          <a:solidFill>
            <a:schemeClr val="accent4">
              <a:alpha val="2000"/>
            </a:schemeClr>
          </a:solidFill>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endParaRPr lang="fr-CA" sz="1200">
              <a:latin typeface="Noto Sans" panose="020B0502040504020204" pitchFamily="34" charset="0"/>
              <a:ea typeface="Noto Sans" panose="020B0502040504020204" pitchFamily="34" charset="0"/>
              <a:cs typeface="Noto Sans" panose="020B0502040504020204" pitchFamily="34" charset="0"/>
            </a:endParaRPr>
          </a:p>
        </p:txBody>
      </p:sp>
      <p:sp>
        <p:nvSpPr>
          <p:cNvPr id="8" name="Ellipse 7">
            <a:extLst>
              <a:ext uri="{FF2B5EF4-FFF2-40B4-BE49-F238E27FC236}">
                <a16:creationId xmlns:a16="http://schemas.microsoft.com/office/drawing/2014/main" id="{970C0170-2423-CA45-6C6B-83B25A75EECF}"/>
              </a:ext>
            </a:extLst>
          </p:cNvPr>
          <p:cNvSpPr/>
          <p:nvPr/>
        </p:nvSpPr>
        <p:spPr>
          <a:xfrm>
            <a:off x="4840365" y="1921165"/>
            <a:ext cx="1878480" cy="1099234"/>
          </a:xfrm>
          <a:prstGeom prst="ellipse">
            <a:avLst/>
          </a:prstGeom>
          <a:solidFill>
            <a:schemeClr val="accent1">
              <a:alpha val="35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fr-CA" sz="1200" b="1" dirty="0">
                <a:latin typeface="Noto Sans" panose="020B0502040504020204" pitchFamily="34" charset="0"/>
                <a:ea typeface="Noto Sans" panose="020B0502040504020204" pitchFamily="34" charset="0"/>
                <a:cs typeface="Noto Sans" panose="020B0502040504020204" pitchFamily="34" charset="0"/>
              </a:rPr>
              <a:t>Pourquoi évaluer ?</a:t>
            </a:r>
          </a:p>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Quel est le but ?</a:t>
            </a:r>
          </a:p>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Qui va utiliser les résultats ?</a:t>
            </a:r>
          </a:p>
        </p:txBody>
      </p:sp>
      <p:sp>
        <p:nvSpPr>
          <p:cNvPr id="9" name="Ellipse 8">
            <a:extLst>
              <a:ext uri="{FF2B5EF4-FFF2-40B4-BE49-F238E27FC236}">
                <a16:creationId xmlns:a16="http://schemas.microsoft.com/office/drawing/2014/main" id="{ADD134F0-FFD8-C386-2AB1-772C13B1CB9A}"/>
              </a:ext>
            </a:extLst>
          </p:cNvPr>
          <p:cNvSpPr/>
          <p:nvPr/>
        </p:nvSpPr>
        <p:spPr>
          <a:xfrm>
            <a:off x="8604426" y="2058319"/>
            <a:ext cx="1877297" cy="1099234"/>
          </a:xfrm>
          <a:prstGeom prst="ellipse">
            <a:avLst/>
          </a:prstGeom>
          <a:solidFill>
            <a:schemeClr val="accent3">
              <a:alpha val="36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Quoi évaluer ?</a:t>
            </a:r>
          </a:p>
          <a:p>
            <a:pPr algn="ctr" eaLnBrk="1" hangingPunct="1">
              <a:defRPr/>
            </a:pPr>
            <a:r>
              <a:rPr lang="fr-CA" sz="1100">
                <a:latin typeface="Noto Sans" panose="020B0502040504020204" pitchFamily="34" charset="0"/>
                <a:ea typeface="Noto Sans" panose="020B0502040504020204" pitchFamily="34" charset="0"/>
                <a:cs typeface="Noto Sans" panose="020B0502040504020204" pitchFamily="34" charset="0"/>
              </a:rPr>
              <a:t>Quels</a:t>
            </a:r>
            <a:r>
              <a:rPr lang="fr-CA" sz="1100" b="1">
                <a:latin typeface="Noto Sans" panose="020B0502040504020204" pitchFamily="34" charset="0"/>
                <a:ea typeface="Noto Sans" panose="020B0502040504020204" pitchFamily="34" charset="0"/>
                <a:cs typeface="Noto Sans" panose="020B0502040504020204" pitchFamily="34" charset="0"/>
              </a:rPr>
              <a:t> </a:t>
            </a:r>
            <a:r>
              <a:rPr lang="fr-CA" sz="1100">
                <a:latin typeface="Noto Sans" panose="020B0502040504020204" pitchFamily="34" charset="0"/>
                <a:ea typeface="Noto Sans" panose="020B0502040504020204" pitchFamily="34" charset="0"/>
                <a:cs typeface="Noto Sans" panose="020B0502040504020204" pitchFamily="34" charset="0"/>
              </a:rPr>
              <a:t>apprentissages sont visés ?</a:t>
            </a:r>
          </a:p>
        </p:txBody>
      </p:sp>
      <p:sp>
        <p:nvSpPr>
          <p:cNvPr id="10" name="Ellipse 9">
            <a:extLst>
              <a:ext uri="{FF2B5EF4-FFF2-40B4-BE49-F238E27FC236}">
                <a16:creationId xmlns:a16="http://schemas.microsoft.com/office/drawing/2014/main" id="{45E504EF-E41B-3A4C-FF34-A7C30E164664}"/>
              </a:ext>
            </a:extLst>
          </p:cNvPr>
          <p:cNvSpPr/>
          <p:nvPr/>
        </p:nvSpPr>
        <p:spPr>
          <a:xfrm>
            <a:off x="6725946" y="2907649"/>
            <a:ext cx="1878480" cy="1100511"/>
          </a:xfrm>
          <a:prstGeom prst="ellipse">
            <a:avLst/>
          </a:prstGeom>
          <a:solidFill>
            <a:schemeClr val="accent2">
              <a:alpha val="36000"/>
            </a:schemeClr>
          </a:solidFill>
          <a:ln>
            <a:noFill/>
          </a:ln>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Comment évaluer ?</a:t>
            </a:r>
          </a:p>
          <a:p>
            <a:pPr algn="ctr" eaLnBrk="1" hangingPunct="1">
              <a:defRPr/>
            </a:pPr>
            <a:r>
              <a:rPr lang="fr-CA" sz="1100">
                <a:latin typeface="Noto Sans" panose="020B0502040504020204" pitchFamily="34" charset="0"/>
                <a:ea typeface="Noto Sans" panose="020B0502040504020204" pitchFamily="34" charset="0"/>
                <a:cs typeface="Noto Sans" panose="020B0502040504020204" pitchFamily="34" charset="0"/>
              </a:rPr>
              <a:t>Quelle méthode ?</a:t>
            </a:r>
          </a:p>
          <a:p>
            <a:pPr algn="ctr" eaLnBrk="1" hangingPunct="1">
              <a:defRPr/>
            </a:pPr>
            <a:r>
              <a:rPr lang="fr-CA" sz="1100">
                <a:latin typeface="Noto Sans" panose="020B0502040504020204" pitchFamily="34" charset="0"/>
                <a:ea typeface="Noto Sans" panose="020B0502040504020204" pitchFamily="34" charset="0"/>
                <a:cs typeface="Noto Sans" panose="020B0502040504020204" pitchFamily="34" charset="0"/>
              </a:rPr>
              <a:t>Quels outils ?</a:t>
            </a:r>
          </a:p>
        </p:txBody>
      </p:sp>
      <p:sp>
        <p:nvSpPr>
          <p:cNvPr id="11" name="Ellipse 10">
            <a:extLst>
              <a:ext uri="{FF2B5EF4-FFF2-40B4-BE49-F238E27FC236}">
                <a16:creationId xmlns:a16="http://schemas.microsoft.com/office/drawing/2014/main" id="{7B2DE8D8-D1D5-C23D-C4C6-45E3D9A0DA2F}"/>
              </a:ext>
            </a:extLst>
          </p:cNvPr>
          <p:cNvSpPr/>
          <p:nvPr/>
        </p:nvSpPr>
        <p:spPr>
          <a:xfrm>
            <a:off x="6737188" y="4529051"/>
            <a:ext cx="1825494" cy="851335"/>
          </a:xfrm>
          <a:prstGeom prst="ellipse">
            <a:avLst/>
          </a:prstGeom>
          <a:solidFill>
            <a:schemeClr val="accent6">
              <a:alpha val="29000"/>
            </a:schemeClr>
          </a:solidFill>
          <a:ln>
            <a:no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fr-CA" sz="1200" b="1">
                <a:latin typeface="Noto Sans" panose="020B0502040504020204" pitchFamily="34" charset="0"/>
                <a:ea typeface="Noto Sans" panose="020B0502040504020204" pitchFamily="34" charset="0"/>
                <a:cs typeface="Noto Sans" panose="020B0502040504020204" pitchFamily="34" charset="0"/>
              </a:rPr>
              <a:t>Communiquer quoi ?</a:t>
            </a:r>
          </a:p>
        </p:txBody>
      </p:sp>
      <p:cxnSp>
        <p:nvCxnSpPr>
          <p:cNvPr id="12" name="Connecteur droit avec flèche 11">
            <a:extLst>
              <a:ext uri="{FF2B5EF4-FFF2-40B4-BE49-F238E27FC236}">
                <a16:creationId xmlns:a16="http://schemas.microsoft.com/office/drawing/2014/main" id="{5761ED1A-D6D0-FE76-D8EB-6FAA53C13B6B}"/>
              </a:ext>
            </a:extLst>
          </p:cNvPr>
          <p:cNvCxnSpPr>
            <a:stCxn id="8" idx="4"/>
            <a:endCxn id="10" idx="1"/>
          </p:cNvCxnSpPr>
          <p:nvPr/>
        </p:nvCxnSpPr>
        <p:spPr>
          <a:xfrm>
            <a:off x="5779605" y="3020399"/>
            <a:ext cx="1221438" cy="4841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3" name="Connecteur droit avec flèche 12">
            <a:extLst>
              <a:ext uri="{FF2B5EF4-FFF2-40B4-BE49-F238E27FC236}">
                <a16:creationId xmlns:a16="http://schemas.microsoft.com/office/drawing/2014/main" id="{75EB800D-195C-2949-F800-2C28A6954574}"/>
              </a:ext>
            </a:extLst>
          </p:cNvPr>
          <p:cNvCxnSpPr>
            <a:stCxn id="9" idx="4"/>
            <a:endCxn id="10" idx="7"/>
          </p:cNvCxnSpPr>
          <p:nvPr/>
        </p:nvCxnSpPr>
        <p:spPr>
          <a:xfrm flipH="1" flipV="1">
            <a:off x="8329328" y="3068815"/>
            <a:ext cx="1213746" cy="887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Connecteur droit avec flèche 13">
            <a:extLst>
              <a:ext uri="{FF2B5EF4-FFF2-40B4-BE49-F238E27FC236}">
                <a16:creationId xmlns:a16="http://schemas.microsoft.com/office/drawing/2014/main" id="{763E01FF-5711-290A-4391-7C2F0C231361}"/>
              </a:ext>
            </a:extLst>
          </p:cNvPr>
          <p:cNvCxnSpPr>
            <a:cxnSpLocks/>
            <a:endCxn id="11" idx="0"/>
          </p:cNvCxnSpPr>
          <p:nvPr/>
        </p:nvCxnSpPr>
        <p:spPr>
          <a:xfrm flipH="1">
            <a:off x="7649935" y="3949431"/>
            <a:ext cx="53699" cy="57962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5" name="Connecteur droit avec flèche 14">
            <a:extLst>
              <a:ext uri="{FF2B5EF4-FFF2-40B4-BE49-F238E27FC236}">
                <a16:creationId xmlns:a16="http://schemas.microsoft.com/office/drawing/2014/main" id="{DF50536B-3C7A-F661-0C9D-3702618D78A9}"/>
              </a:ext>
            </a:extLst>
          </p:cNvPr>
          <p:cNvCxnSpPr>
            <a:stCxn id="8" idx="3"/>
            <a:endCxn id="16" idx="0"/>
          </p:cNvCxnSpPr>
          <p:nvPr/>
        </p:nvCxnSpPr>
        <p:spPr>
          <a:xfrm>
            <a:off x="5115462" y="2859420"/>
            <a:ext cx="916702" cy="1669631"/>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16" name="ZoneTexte 19">
            <a:extLst>
              <a:ext uri="{FF2B5EF4-FFF2-40B4-BE49-F238E27FC236}">
                <a16:creationId xmlns:a16="http://schemas.microsoft.com/office/drawing/2014/main" id="{56A3114C-0158-8E1C-E646-FC411A79904B}"/>
              </a:ext>
            </a:extLst>
          </p:cNvPr>
          <p:cNvSpPr txBox="1">
            <a:spLocks noChangeArrowheads="1"/>
          </p:cNvSpPr>
          <p:nvPr/>
        </p:nvSpPr>
        <p:spPr bwMode="auto">
          <a:xfrm>
            <a:off x="5334240" y="4529051"/>
            <a:ext cx="1395848" cy="415498"/>
          </a:xfrm>
          <a:prstGeom prst="rect">
            <a:avLst/>
          </a:prstGeom>
          <a:noFill/>
          <a:ln>
            <a:noFill/>
          </a:ln>
        </p:spPr>
        <p:txBody>
          <a:bodyPr>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sont aussi des utilisateurs</a:t>
            </a:r>
          </a:p>
        </p:txBody>
      </p:sp>
      <p:cxnSp>
        <p:nvCxnSpPr>
          <p:cNvPr id="17" name="Connecteur droit avec flèche 16">
            <a:extLst>
              <a:ext uri="{FF2B5EF4-FFF2-40B4-BE49-F238E27FC236}">
                <a16:creationId xmlns:a16="http://schemas.microsoft.com/office/drawing/2014/main" id="{9BA682E4-2D63-58D8-6B97-B2AD81133F23}"/>
              </a:ext>
            </a:extLst>
          </p:cNvPr>
          <p:cNvCxnSpPr>
            <a:cxnSpLocks/>
            <a:endCxn id="20" idx="0"/>
          </p:cNvCxnSpPr>
          <p:nvPr/>
        </p:nvCxnSpPr>
        <p:spPr>
          <a:xfrm>
            <a:off x="9684437" y="2734016"/>
            <a:ext cx="929804" cy="175773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ECAAA72F-6646-1919-F641-671B93F12826}"/>
              </a:ext>
            </a:extLst>
          </p:cNvPr>
          <p:cNvCxnSpPr>
            <a:cxnSpLocks/>
            <a:endCxn id="21" idx="0"/>
          </p:cNvCxnSpPr>
          <p:nvPr/>
        </p:nvCxnSpPr>
        <p:spPr>
          <a:xfrm>
            <a:off x="8611526" y="3602169"/>
            <a:ext cx="1147559" cy="1390323"/>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5AE428B-00C3-376A-787C-D7613401A68B}"/>
              </a:ext>
            </a:extLst>
          </p:cNvPr>
          <p:cNvSpPr/>
          <p:nvPr/>
        </p:nvSpPr>
        <p:spPr>
          <a:xfrm>
            <a:off x="10389705" y="5237426"/>
            <a:ext cx="860511" cy="231082"/>
          </a:xfrm>
          <a:prstGeom prst="rect">
            <a:avLst/>
          </a:prstGeom>
          <a:solidFill>
            <a:schemeClr val="accent4">
              <a:alpha val="37000"/>
            </a:schemeClr>
          </a:solidFill>
          <a:ln>
            <a:no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fr-CA" sz="1200">
                <a:latin typeface="Noto Sans" panose="020B0502040504020204" pitchFamily="34" charset="0"/>
                <a:ea typeface="Noto Sans" panose="020B0502040504020204" pitchFamily="34" charset="0"/>
                <a:cs typeface="Noto Sans" panose="020B0502040504020204" pitchFamily="34" charset="0"/>
              </a:rPr>
              <a:t>L’usage</a:t>
            </a:r>
          </a:p>
        </p:txBody>
      </p:sp>
      <p:sp>
        <p:nvSpPr>
          <p:cNvPr id="20" name="ZoneTexte 32">
            <a:extLst>
              <a:ext uri="{FF2B5EF4-FFF2-40B4-BE49-F238E27FC236}">
                <a16:creationId xmlns:a16="http://schemas.microsoft.com/office/drawing/2014/main" id="{0D0F362E-A9ED-4205-C392-64915ED7492A}"/>
              </a:ext>
            </a:extLst>
          </p:cNvPr>
          <p:cNvSpPr txBox="1">
            <a:spLocks noChangeArrowheads="1"/>
          </p:cNvSpPr>
          <p:nvPr/>
        </p:nvSpPr>
        <p:spPr bwMode="auto">
          <a:xfrm>
            <a:off x="9782647" y="4491748"/>
            <a:ext cx="1663187" cy="430887"/>
          </a:xfrm>
          <a:prstGeom prst="rect">
            <a:avLst/>
          </a:prstGeom>
          <a:noFill/>
          <a:ln>
            <a:noFill/>
          </a:ln>
        </p:spPr>
        <p:txBody>
          <a:bodyPr wrap="square">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S’assurer que les élèves les connaissent</a:t>
            </a:r>
          </a:p>
        </p:txBody>
      </p:sp>
      <p:sp>
        <p:nvSpPr>
          <p:cNvPr id="21" name="ZoneTexte 33">
            <a:extLst>
              <a:ext uri="{FF2B5EF4-FFF2-40B4-BE49-F238E27FC236}">
                <a16:creationId xmlns:a16="http://schemas.microsoft.com/office/drawing/2014/main" id="{AD9AF93C-1E5E-6C44-DA62-3BCBCB2F311E}"/>
              </a:ext>
            </a:extLst>
          </p:cNvPr>
          <p:cNvSpPr txBox="1">
            <a:spLocks noChangeArrowheads="1"/>
          </p:cNvSpPr>
          <p:nvPr/>
        </p:nvSpPr>
        <p:spPr bwMode="auto">
          <a:xfrm>
            <a:off x="9088368" y="4992492"/>
            <a:ext cx="134143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peuvent y participer</a:t>
            </a:r>
          </a:p>
        </p:txBody>
      </p:sp>
      <p:cxnSp>
        <p:nvCxnSpPr>
          <p:cNvPr id="22" name="Connecteur droit avec flèche 21">
            <a:extLst>
              <a:ext uri="{FF2B5EF4-FFF2-40B4-BE49-F238E27FC236}">
                <a16:creationId xmlns:a16="http://schemas.microsoft.com/office/drawing/2014/main" id="{8B7586D6-1189-E1A3-2FFF-CF5A18A6BA17}"/>
              </a:ext>
            </a:extLst>
          </p:cNvPr>
          <p:cNvCxnSpPr>
            <a:cxnSpLocks/>
            <a:endCxn id="23" idx="0"/>
          </p:cNvCxnSpPr>
          <p:nvPr/>
        </p:nvCxnSpPr>
        <p:spPr>
          <a:xfrm flipH="1">
            <a:off x="5537754" y="4924043"/>
            <a:ext cx="1207172" cy="80045"/>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3" name="ZoneTexte 39">
            <a:extLst>
              <a:ext uri="{FF2B5EF4-FFF2-40B4-BE49-F238E27FC236}">
                <a16:creationId xmlns:a16="http://schemas.microsoft.com/office/drawing/2014/main" id="{4465782F-BAD3-B56B-CF22-43C1C884CFD0}"/>
              </a:ext>
            </a:extLst>
          </p:cNvPr>
          <p:cNvSpPr txBox="1">
            <a:spLocks noChangeArrowheads="1"/>
          </p:cNvSpPr>
          <p:nvPr/>
        </p:nvSpPr>
        <p:spPr bwMode="auto">
          <a:xfrm>
            <a:off x="4840421" y="5004088"/>
            <a:ext cx="139466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2" charset="2"/>
              <a:buChar char=""/>
              <a:defRPr>
                <a:solidFill>
                  <a:srgbClr val="FFFFFF"/>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FFFFFF"/>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FFFFFF"/>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FFFFFF"/>
                </a:solidFill>
                <a:latin typeface="Trebuchet MS" panose="020B0703020202090204" pitchFamily="34" charset="0"/>
              </a:defRPr>
            </a:lvl5pPr>
            <a:lvl6pPr marL="25146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6pPr>
            <a:lvl7pPr marL="29718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7pPr>
            <a:lvl8pPr marL="34290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8pPr>
            <a:lvl9pPr marL="3886200" indent="-228600" eaLnBrk="0" fontAlgn="base" hangingPunct="0">
              <a:spcBef>
                <a:spcPts val="1000"/>
              </a:spcBef>
              <a:spcAft>
                <a:spcPct val="0"/>
              </a:spcAft>
              <a:buClr>
                <a:schemeClr val="accent1"/>
              </a:buClr>
              <a:buSzPct val="80000"/>
              <a:buFont typeface="Wingdings 3" pitchFamily="2" charset="2"/>
              <a:buChar char=""/>
              <a:defRPr sz="1200">
                <a:solidFill>
                  <a:srgbClr val="FFFFFF"/>
                </a:solidFill>
                <a:latin typeface="Trebuchet MS" panose="020B0703020202090204" pitchFamily="34" charset="0"/>
              </a:defRPr>
            </a:lvl9pPr>
          </a:lstStyle>
          <a:p>
            <a:pPr eaLnBrk="1" hangingPunct="1">
              <a:spcBef>
                <a:spcPct val="0"/>
              </a:spcBef>
              <a:buClrTx/>
              <a:buSzTx/>
              <a:buFontTx/>
              <a:buNone/>
            </a:pPr>
            <a:r>
              <a:rPr lang="fr-CA" altLang="fr-FR" sz="1050" i="1" dirty="0">
                <a:solidFill>
                  <a:schemeClr val="tx1"/>
                </a:solidFill>
                <a:latin typeface="Noto Sans" panose="020B0502040504020204" pitchFamily="34" charset="0"/>
                <a:ea typeface="Noto Sans" panose="020B0502040504020204" pitchFamily="34" charset="0"/>
                <a:cs typeface="Noto Sans" panose="020B0502040504020204" pitchFamily="34" charset="0"/>
              </a:rPr>
              <a:t>Les élèves sont intéressés par leurs progrès</a:t>
            </a:r>
          </a:p>
        </p:txBody>
      </p:sp>
      <p:sp>
        <p:nvSpPr>
          <p:cNvPr id="25" name="Rectangle 24">
            <a:extLst>
              <a:ext uri="{FF2B5EF4-FFF2-40B4-BE49-F238E27FC236}">
                <a16:creationId xmlns:a16="http://schemas.microsoft.com/office/drawing/2014/main" id="{79D519EF-307E-4B9A-D2EE-3608B5A2024C}"/>
              </a:ext>
            </a:extLst>
          </p:cNvPr>
          <p:cNvSpPr/>
          <p:nvPr/>
        </p:nvSpPr>
        <p:spPr>
          <a:xfrm>
            <a:off x="6894929" y="2000991"/>
            <a:ext cx="1576979" cy="613961"/>
          </a:xfrm>
          <a:prstGeom prst="rect">
            <a:avLst/>
          </a:prstGeom>
          <a:solidFill>
            <a:schemeClr val="accent6">
              <a:lumMod val="20000"/>
              <a:lumOff val="80000"/>
              <a:alpha val="37000"/>
            </a:schemeClr>
          </a:solidFill>
          <a:ln>
            <a:no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fr-CA" sz="1100" dirty="0">
                <a:latin typeface="Noto Sans" panose="020B0502040504020204" pitchFamily="34" charset="0"/>
                <a:ea typeface="Noto Sans" panose="020B0502040504020204" pitchFamily="34" charset="0"/>
                <a:cs typeface="Noto Sans" panose="020B0502040504020204" pitchFamily="34" charset="0"/>
              </a:rPr>
              <a:t>Les quatre questions d’une évaluation </a:t>
            </a:r>
            <a:br>
              <a:rPr lang="fr-CA" sz="1100" dirty="0">
                <a:latin typeface="Noto Sans" panose="020B0502040504020204" pitchFamily="34" charset="0"/>
                <a:ea typeface="Noto Sans" panose="020B0502040504020204" pitchFamily="34" charset="0"/>
                <a:cs typeface="Noto Sans" panose="020B0502040504020204" pitchFamily="34" charset="0"/>
              </a:rPr>
            </a:br>
            <a:r>
              <a:rPr lang="fr-CA" sz="1100" dirty="0">
                <a:latin typeface="Noto Sans" panose="020B0502040504020204" pitchFamily="34" charset="0"/>
                <a:ea typeface="Noto Sans" panose="020B0502040504020204" pitchFamily="34" charset="0"/>
                <a:cs typeface="Noto Sans" panose="020B0502040504020204" pitchFamily="34" charset="0"/>
              </a:rPr>
              <a:t>de qualité</a:t>
            </a:r>
          </a:p>
        </p:txBody>
      </p:sp>
    </p:spTree>
    <p:extLst>
      <p:ext uri="{BB962C8B-B14F-4D97-AF65-F5344CB8AC3E}">
        <p14:creationId xmlns:p14="http://schemas.microsoft.com/office/powerpoint/2010/main" val="646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Alignement pédagogique</a:t>
            </a:r>
          </a:p>
        </p:txBody>
      </p:sp>
      <p:sp>
        <p:nvSpPr>
          <p:cNvPr id="5" name="ZoneTexte 4">
            <a:extLst>
              <a:ext uri="{FF2B5EF4-FFF2-40B4-BE49-F238E27FC236}">
                <a16:creationId xmlns:a16="http://schemas.microsoft.com/office/drawing/2014/main" id="{6E2BE14B-3BD0-6352-3D92-DCEC9B25FD84}"/>
              </a:ext>
            </a:extLst>
          </p:cNvPr>
          <p:cNvSpPr txBox="1"/>
          <p:nvPr/>
        </p:nvSpPr>
        <p:spPr>
          <a:xfrm>
            <a:off x="1981200" y="1613118"/>
            <a:ext cx="8229600" cy="3631763"/>
          </a:xfrm>
          <a:prstGeom prst="rect">
            <a:avLst/>
          </a:prstGeom>
          <a:noFill/>
        </p:spPr>
        <p:txBody>
          <a:bodyPr wrap="square">
            <a:spAutoFit/>
          </a:bodyPr>
          <a:lstStyle/>
          <a:p>
            <a:pPr marL="342900" indent="-342900">
              <a:spcBef>
                <a:spcPts val="1800"/>
              </a:spcBef>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La cohérence permettra de poser les bases d’une formation pertinente qui amène réellement les apprenants à réaliser les apprentissages visés, à développer leurs compétences.</a:t>
            </a:r>
          </a:p>
          <a:p>
            <a:pPr marL="342900" indent="-342900">
              <a:spcBef>
                <a:spcPts val="1800"/>
              </a:spcBef>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La cohérence soutiendra la mise en œuvre d’une évaluation intégrée à l’apprentissage qui soutiendra les apprenants dans leur processus et qui leur permettra de se réajuster avant d’être évalués à des fins certificatives.</a:t>
            </a:r>
          </a:p>
          <a:p>
            <a:pPr marL="342900" indent="-342900">
              <a:spcBef>
                <a:spcPts val="1800"/>
              </a:spcBef>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L’alignement pédagogique constitue la première étape pour soutenir la réussite de tous en rendant explicites et transparentes les attentes et en soutenant l’atteinte de celles-ci.</a:t>
            </a:r>
          </a:p>
        </p:txBody>
      </p:sp>
    </p:spTree>
    <p:extLst>
      <p:ext uri="{BB962C8B-B14F-4D97-AF65-F5344CB8AC3E}">
        <p14:creationId xmlns:p14="http://schemas.microsoft.com/office/powerpoint/2010/main" val="1999399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2C82126-53BA-31A1-68F0-1C9A50055F64}"/>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9BF43CD9-F1DD-B22F-6BF2-75251011D1D6}"/>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757ECCDA-3348-7183-1EF4-898F5AA7A175}"/>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p:txBody>
      </p:sp>
      <p:sp>
        <p:nvSpPr>
          <p:cNvPr id="6" name="Rectangle 5">
            <a:extLst>
              <a:ext uri="{FF2B5EF4-FFF2-40B4-BE49-F238E27FC236}">
                <a16:creationId xmlns:a16="http://schemas.microsoft.com/office/drawing/2014/main" id="{AEF02AEF-A5B7-C91D-C6A4-A8D8605C9D05}"/>
              </a:ext>
            </a:extLst>
          </p:cNvPr>
          <p:cNvSpPr/>
          <p:nvPr/>
        </p:nvSpPr>
        <p:spPr>
          <a:xfrm>
            <a:off x="914880" y="330818"/>
            <a:ext cx="10651809" cy="424732"/>
          </a:xfrm>
          <a:prstGeom prst="rect">
            <a:avLst/>
          </a:prstGeom>
        </p:spPr>
        <p:txBody>
          <a:bodyPr wrap="square">
            <a:spAutoFit/>
          </a:bodyPr>
          <a:lstStyle/>
          <a:p>
            <a:pPr marL="0" lvl="1">
              <a:lnSpc>
                <a:spcPct val="90000"/>
              </a:lnSpc>
              <a:spcBef>
                <a:spcPts val="500"/>
              </a:spcBef>
              <a:spcAft>
                <a:spcPts val="1000"/>
              </a:spcAft>
            </a:pPr>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Importance d’un bon alignement pédagogique</a:t>
            </a:r>
          </a:p>
        </p:txBody>
      </p:sp>
      <p:sp>
        <p:nvSpPr>
          <p:cNvPr id="8" name="Line 3">
            <a:extLst>
              <a:ext uri="{FF2B5EF4-FFF2-40B4-BE49-F238E27FC236}">
                <a16:creationId xmlns:a16="http://schemas.microsoft.com/office/drawing/2014/main" id="{0BA8495B-D649-97FB-04D4-CB37F031A780}"/>
              </a:ext>
            </a:extLst>
          </p:cNvPr>
          <p:cNvSpPr>
            <a:spLocks noChangeShapeType="1"/>
          </p:cNvSpPr>
          <p:nvPr/>
        </p:nvSpPr>
        <p:spPr bwMode="auto">
          <a:xfrm>
            <a:off x="4130672" y="4233689"/>
            <a:ext cx="3526976" cy="0"/>
          </a:xfrm>
          <a:prstGeom prst="line">
            <a:avLst/>
          </a:prstGeom>
          <a:noFill/>
          <a:ln w="57150">
            <a:noFill/>
            <a:round/>
            <a:headEnd type="triangle" w="med" len="med"/>
            <a:tailEnd type="triangle" w="med" len="med"/>
          </a:ln>
        </p:spPr>
        <p:txBody>
          <a:bodyPr wrap="none"/>
          <a:lstStyle/>
          <a:p>
            <a:endParaRPr lang="fr-CA" sz="1600">
              <a:latin typeface="Noto Sans" panose="020B0502040504020204" pitchFamily="34" charset="0"/>
              <a:ea typeface="Noto Sans" panose="020B0502040504020204" pitchFamily="34" charset="0"/>
              <a:cs typeface="Noto Sans" panose="020B0502040504020204" pitchFamily="34" charset="0"/>
            </a:endParaRPr>
          </a:p>
        </p:txBody>
      </p:sp>
      <p:sp>
        <p:nvSpPr>
          <p:cNvPr id="9" name="Line 4">
            <a:extLst>
              <a:ext uri="{FF2B5EF4-FFF2-40B4-BE49-F238E27FC236}">
                <a16:creationId xmlns:a16="http://schemas.microsoft.com/office/drawing/2014/main" id="{AAFD4698-3E50-073C-4FE2-A13B0BDA2CDC}"/>
              </a:ext>
            </a:extLst>
          </p:cNvPr>
          <p:cNvSpPr>
            <a:spLocks noChangeShapeType="1"/>
          </p:cNvSpPr>
          <p:nvPr/>
        </p:nvSpPr>
        <p:spPr bwMode="auto">
          <a:xfrm>
            <a:off x="4067691" y="4233689"/>
            <a:ext cx="3589957" cy="0"/>
          </a:xfrm>
          <a:prstGeom prst="line">
            <a:avLst/>
          </a:prstGeom>
          <a:noFill/>
          <a:ln w="57150">
            <a:noFill/>
            <a:round/>
            <a:headEnd type="triangle" w="med" len="med"/>
            <a:tailEnd type="triangle" w="med" len="med"/>
          </a:ln>
        </p:spPr>
        <p:txBody>
          <a:bodyPr wrap="none"/>
          <a:lstStyle/>
          <a:p>
            <a:endParaRPr lang="fr-CA" sz="1600">
              <a:latin typeface="Noto Sans" panose="020B0502040504020204" pitchFamily="34" charset="0"/>
              <a:ea typeface="Noto Sans" panose="020B0502040504020204" pitchFamily="34" charset="0"/>
              <a:cs typeface="Noto Sans" panose="020B0502040504020204" pitchFamily="34" charset="0"/>
            </a:endParaRPr>
          </a:p>
        </p:txBody>
      </p:sp>
      <p:sp>
        <p:nvSpPr>
          <p:cNvPr id="10" name="AutoShape 5">
            <a:extLst>
              <a:ext uri="{FF2B5EF4-FFF2-40B4-BE49-F238E27FC236}">
                <a16:creationId xmlns:a16="http://schemas.microsoft.com/office/drawing/2014/main" id="{4E47C272-EEA4-CAC4-832A-F37B2CBE1EF0}"/>
              </a:ext>
            </a:extLst>
          </p:cNvPr>
          <p:cNvSpPr>
            <a:spLocks noChangeArrowheads="1"/>
          </p:cNvSpPr>
          <p:nvPr/>
        </p:nvSpPr>
        <p:spPr bwMode="auto">
          <a:xfrm>
            <a:off x="4319617" y="2368471"/>
            <a:ext cx="3149085" cy="2254129"/>
          </a:xfrm>
          <a:prstGeom prst="triangle">
            <a:avLst>
              <a:gd name="adj" fmla="val 50000"/>
            </a:avLst>
          </a:prstGeom>
          <a:gradFill>
            <a:gsLst>
              <a:gs pos="0">
                <a:schemeClr val="accent3"/>
              </a:gs>
              <a:gs pos="53000">
                <a:schemeClr val="accent6">
                  <a:lumMod val="40000"/>
                  <a:lumOff val="60000"/>
                </a:schemeClr>
              </a:gs>
              <a:gs pos="99000">
                <a:srgbClr val="7030A0"/>
              </a:gs>
            </a:gsLst>
            <a:lin ang="5400000" scaled="0"/>
          </a:gradFill>
          <a:ln w="57150">
            <a:noFill/>
            <a:miter lim="800000"/>
            <a:headEnd/>
            <a:tailEnd/>
          </a:ln>
        </p:spPr>
        <p:txBody>
          <a:bodyPr wrap="none" anchor="ctr"/>
          <a:lstStyle/>
          <a:p>
            <a:pPr algn="ctr"/>
            <a:endParaRPr lang="fr-FR" sz="1600">
              <a:solidFill>
                <a:srgbClr val="CC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Text Box 6">
            <a:extLst>
              <a:ext uri="{FF2B5EF4-FFF2-40B4-BE49-F238E27FC236}">
                <a16:creationId xmlns:a16="http://schemas.microsoft.com/office/drawing/2014/main" id="{BBC78901-758D-F1CD-82B6-D251F3550E9D}"/>
              </a:ext>
            </a:extLst>
          </p:cNvPr>
          <p:cNvSpPr txBox="1">
            <a:spLocks noChangeArrowheads="1"/>
          </p:cNvSpPr>
          <p:nvPr/>
        </p:nvSpPr>
        <p:spPr bwMode="auto">
          <a:xfrm>
            <a:off x="4562933" y="1566926"/>
            <a:ext cx="2726930" cy="571239"/>
          </a:xfrm>
          <a:prstGeom prst="rect">
            <a:avLst/>
          </a:prstGeom>
          <a:noFill/>
          <a:ln w="9525">
            <a:noFill/>
            <a:miter lim="800000"/>
            <a:headEnd/>
            <a:tailEnd/>
          </a:ln>
        </p:spPr>
        <p:txBody>
          <a:bodyPr wrap="square">
            <a:spAutoFit/>
          </a:bodyPr>
          <a:lstStyle/>
          <a:p>
            <a:pPr algn="ctr">
              <a:defRPr/>
            </a:pPr>
            <a:r>
              <a:rPr lang="en-US" sz="2000" b="1" dirty="0">
                <a:latin typeface="Noto Sans" panose="020B0502040504020204" pitchFamily="34" charset="0"/>
                <a:ea typeface="Noto Sans" panose="020B0502040504020204" pitchFamily="34" charset="0"/>
                <a:cs typeface="Noto Sans" panose="020B0502040504020204" pitchFamily="34" charset="0"/>
              </a:rPr>
              <a:t>Intention(s) </a:t>
            </a:r>
            <a:r>
              <a:rPr lang="en-US" sz="2000" b="1" dirty="0" err="1">
                <a:latin typeface="Noto Sans" panose="020B0502040504020204" pitchFamily="34" charset="0"/>
                <a:ea typeface="Noto Sans" panose="020B0502040504020204" pitchFamily="34" charset="0"/>
                <a:cs typeface="Noto Sans" panose="020B0502040504020204" pitchFamily="34" charset="0"/>
              </a:rPr>
              <a:t>d’apprentissage</a:t>
            </a:r>
            <a:endParaRPr lang="en-US" sz="20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Line 9">
            <a:extLst>
              <a:ext uri="{FF2B5EF4-FFF2-40B4-BE49-F238E27FC236}">
                <a16:creationId xmlns:a16="http://schemas.microsoft.com/office/drawing/2014/main" id="{35374203-1294-53B4-F4D7-FE1E61DF007E}"/>
              </a:ext>
            </a:extLst>
          </p:cNvPr>
          <p:cNvSpPr>
            <a:spLocks noChangeShapeType="1"/>
          </p:cNvSpPr>
          <p:nvPr/>
        </p:nvSpPr>
        <p:spPr bwMode="auto">
          <a:xfrm flipV="1">
            <a:off x="4130671" y="2577180"/>
            <a:ext cx="1070689" cy="1414286"/>
          </a:xfrm>
          <a:prstGeom prst="line">
            <a:avLst/>
          </a:prstGeom>
          <a:noFill/>
          <a:ln w="57150">
            <a:solidFill>
              <a:srgbClr val="C0C0C0"/>
            </a:solidFill>
            <a:round/>
            <a:headEnd type="triangle" w="med" len="med"/>
            <a:tailEnd type="triangle" w="med" len="med"/>
          </a:ln>
        </p:spPr>
        <p:txBody>
          <a:bodyPr wrap="none"/>
          <a:lstStyle/>
          <a:p>
            <a:endParaRPr lang="fr-CA" sz="1600">
              <a:latin typeface="Noto Sans" panose="020B0502040504020204" pitchFamily="34" charset="0"/>
              <a:ea typeface="Noto Sans" panose="020B0502040504020204" pitchFamily="34" charset="0"/>
              <a:cs typeface="Noto Sans" panose="020B0502040504020204" pitchFamily="34" charset="0"/>
            </a:endParaRPr>
          </a:p>
        </p:txBody>
      </p:sp>
      <p:sp>
        <p:nvSpPr>
          <p:cNvPr id="13" name="Line 10">
            <a:extLst>
              <a:ext uri="{FF2B5EF4-FFF2-40B4-BE49-F238E27FC236}">
                <a16:creationId xmlns:a16="http://schemas.microsoft.com/office/drawing/2014/main" id="{41273858-6D22-125A-4A8E-2ED88DE86A4C}"/>
              </a:ext>
            </a:extLst>
          </p:cNvPr>
          <p:cNvSpPr>
            <a:spLocks noChangeShapeType="1"/>
          </p:cNvSpPr>
          <p:nvPr/>
        </p:nvSpPr>
        <p:spPr bwMode="auto">
          <a:xfrm rot="6518079" flipV="1">
            <a:off x="6571442" y="2606408"/>
            <a:ext cx="1045342" cy="1448579"/>
          </a:xfrm>
          <a:prstGeom prst="line">
            <a:avLst/>
          </a:prstGeom>
          <a:noFill/>
          <a:ln w="57150">
            <a:solidFill>
              <a:srgbClr val="C0C0C0"/>
            </a:solidFill>
            <a:round/>
            <a:headEnd type="triangle" w="med" len="med"/>
            <a:tailEnd type="triangle" w="med" len="med"/>
          </a:ln>
        </p:spPr>
        <p:txBody>
          <a:bodyPr wrap="none"/>
          <a:lstStyle/>
          <a:p>
            <a:endParaRPr lang="fr-CA" sz="1600">
              <a:latin typeface="Noto Sans" panose="020B0502040504020204" pitchFamily="34" charset="0"/>
              <a:ea typeface="Noto Sans" panose="020B0502040504020204" pitchFamily="34" charset="0"/>
              <a:cs typeface="Noto Sans" panose="020B0502040504020204" pitchFamily="34" charset="0"/>
            </a:endParaRPr>
          </a:p>
        </p:txBody>
      </p:sp>
      <p:sp>
        <p:nvSpPr>
          <p:cNvPr id="14" name="Line 11">
            <a:extLst>
              <a:ext uri="{FF2B5EF4-FFF2-40B4-BE49-F238E27FC236}">
                <a16:creationId xmlns:a16="http://schemas.microsoft.com/office/drawing/2014/main" id="{6EF2025F-0F67-317D-9F41-EA6429461736}"/>
              </a:ext>
            </a:extLst>
          </p:cNvPr>
          <p:cNvSpPr>
            <a:spLocks noChangeShapeType="1"/>
          </p:cNvSpPr>
          <p:nvPr/>
        </p:nvSpPr>
        <p:spPr bwMode="auto">
          <a:xfrm rot="3206834" flipV="1">
            <a:off x="5431958" y="4296475"/>
            <a:ext cx="1099229" cy="1482668"/>
          </a:xfrm>
          <a:prstGeom prst="line">
            <a:avLst/>
          </a:prstGeom>
          <a:noFill/>
          <a:ln w="57150">
            <a:solidFill>
              <a:srgbClr val="C0C0C0"/>
            </a:solidFill>
            <a:round/>
            <a:headEnd type="triangle" w="med" len="med"/>
            <a:tailEnd type="triangle" w="med" len="med"/>
          </a:ln>
        </p:spPr>
        <p:txBody>
          <a:bodyPr wrap="none"/>
          <a:lstStyle/>
          <a:p>
            <a:endParaRPr lang="fr-CA" sz="1600">
              <a:latin typeface="Noto Sans" panose="020B0502040504020204" pitchFamily="34" charset="0"/>
              <a:ea typeface="Noto Sans" panose="020B0502040504020204" pitchFamily="34" charset="0"/>
              <a:cs typeface="Noto Sans" panose="020B0502040504020204" pitchFamily="34" charset="0"/>
            </a:endParaRPr>
          </a:p>
        </p:txBody>
      </p:sp>
      <p:sp>
        <p:nvSpPr>
          <p:cNvPr id="15" name="Text Box 12">
            <a:extLst>
              <a:ext uri="{FF2B5EF4-FFF2-40B4-BE49-F238E27FC236}">
                <a16:creationId xmlns:a16="http://schemas.microsoft.com/office/drawing/2014/main" id="{9BA6D914-8B54-836F-6DA1-0D4B671F7A93}"/>
              </a:ext>
            </a:extLst>
          </p:cNvPr>
          <p:cNvSpPr txBox="1">
            <a:spLocks noChangeArrowheads="1"/>
          </p:cNvSpPr>
          <p:nvPr/>
        </p:nvSpPr>
        <p:spPr bwMode="auto">
          <a:xfrm>
            <a:off x="8098272" y="1380581"/>
            <a:ext cx="2773814" cy="2774206"/>
          </a:xfrm>
          <a:prstGeom prst="ellipse">
            <a:avLst/>
          </a:prstGeom>
          <a:solidFill>
            <a:schemeClr val="accent2">
              <a:lumMod val="20000"/>
              <a:lumOff val="80000"/>
              <a:alpha val="48000"/>
            </a:schemeClr>
          </a:solid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ctr" anchorCtr="0">
            <a:noAutofit/>
          </a:bodyPr>
          <a:lstStyle/>
          <a:p>
            <a:pPr algn="ctr">
              <a:spcBef>
                <a:spcPts val="1200"/>
              </a:spcBef>
              <a:defRPr/>
            </a:pPr>
            <a:r>
              <a:rPr lang="en-US"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Que devraient savoir les </a:t>
            </a:r>
            <a:r>
              <a:rPr lang="en-US" b="1" dirty="0" err="1">
                <a:solidFill>
                  <a:schemeClr val="accent6"/>
                </a:solidFill>
                <a:latin typeface="Noto Sans" panose="020B0502040504020204" pitchFamily="34" charset="0"/>
                <a:ea typeface="Noto Sans" panose="020B0502040504020204" pitchFamily="34" charset="0"/>
                <a:cs typeface="Noto Sans" panose="020B0502040504020204" pitchFamily="34" charset="0"/>
              </a:rPr>
              <a:t>apprenants</a:t>
            </a:r>
            <a:r>
              <a:rPr lang="en-US"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 ?</a:t>
            </a:r>
          </a:p>
          <a:p>
            <a:pPr algn="ctr">
              <a:spcBef>
                <a:spcPts val="1200"/>
              </a:spcBef>
              <a:defRPr/>
            </a:pPr>
            <a:r>
              <a:rPr lang="en-US"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Que </a:t>
            </a:r>
            <a:r>
              <a:rPr lang="en-US" b="1" dirty="0" err="1">
                <a:solidFill>
                  <a:schemeClr val="accent6"/>
                </a:solidFill>
                <a:latin typeface="Noto Sans" panose="020B0502040504020204" pitchFamily="34" charset="0"/>
                <a:ea typeface="Noto Sans" panose="020B0502040504020204" pitchFamily="34" charset="0"/>
                <a:cs typeface="Noto Sans" panose="020B0502040504020204" pitchFamily="34" charset="0"/>
              </a:rPr>
              <a:t>devraient-ils</a:t>
            </a:r>
            <a:r>
              <a:rPr lang="en-US"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 </a:t>
            </a:r>
            <a:r>
              <a:rPr lang="en-US" b="1" dirty="0" err="1">
                <a:solidFill>
                  <a:schemeClr val="accent6"/>
                </a:solidFill>
                <a:latin typeface="Noto Sans" panose="020B0502040504020204" pitchFamily="34" charset="0"/>
                <a:ea typeface="Noto Sans" panose="020B0502040504020204" pitchFamily="34" charset="0"/>
                <a:cs typeface="Noto Sans" panose="020B0502040504020204" pitchFamily="34" charset="0"/>
              </a:rPr>
              <a:t>pouvoir</a:t>
            </a:r>
            <a:r>
              <a:rPr lang="en-US" b="1" dirty="0">
                <a:solidFill>
                  <a:schemeClr val="accent6"/>
                </a:solidFill>
                <a:latin typeface="Noto Sans" panose="020B0502040504020204" pitchFamily="34" charset="0"/>
                <a:ea typeface="Noto Sans" panose="020B0502040504020204" pitchFamily="34" charset="0"/>
                <a:cs typeface="Noto Sans" panose="020B0502040504020204" pitchFamily="34" charset="0"/>
              </a:rPr>
              <a:t> faire ?</a:t>
            </a:r>
          </a:p>
        </p:txBody>
      </p:sp>
      <p:sp>
        <p:nvSpPr>
          <p:cNvPr id="16" name="Rectangle 7">
            <a:extLst>
              <a:ext uri="{FF2B5EF4-FFF2-40B4-BE49-F238E27FC236}">
                <a16:creationId xmlns:a16="http://schemas.microsoft.com/office/drawing/2014/main" id="{782725FC-45F1-31BB-DE88-0D15F746AC74}"/>
              </a:ext>
            </a:extLst>
          </p:cNvPr>
          <p:cNvSpPr>
            <a:spLocks noChangeArrowheads="1"/>
          </p:cNvSpPr>
          <p:nvPr/>
        </p:nvSpPr>
        <p:spPr bwMode="auto">
          <a:xfrm>
            <a:off x="2158558" y="4718136"/>
            <a:ext cx="2860419" cy="571239"/>
          </a:xfrm>
          <a:prstGeom prst="rect">
            <a:avLst/>
          </a:prstGeom>
          <a:noFill/>
          <a:ln w="9525">
            <a:noFill/>
            <a:miter lim="800000"/>
            <a:headEnd/>
            <a:tailEnd/>
          </a:ln>
        </p:spPr>
        <p:txBody>
          <a:bodyPr lIns="91440" tIns="45720" rIns="91440" bIns="45720" anchor="t">
            <a:spAutoFit/>
          </a:bodyPr>
          <a:lstStyle/>
          <a:p>
            <a:pPr algn="ctr"/>
            <a:r>
              <a:rPr lang="en-US" sz="2000" b="1" dirty="0" err="1">
                <a:latin typeface="Noto Sans" panose="020B0502040504020204" pitchFamily="34" charset="0"/>
                <a:ea typeface="Noto Sans" panose="020B0502040504020204" pitchFamily="34" charset="0"/>
                <a:cs typeface="Noto Sans" panose="020B0502040504020204" pitchFamily="34" charset="0"/>
              </a:rPr>
              <a:t>Stratégies</a:t>
            </a:r>
            <a:r>
              <a:rPr lang="en-US" sz="2000" b="1" dirty="0">
                <a:latin typeface="Noto Sans" panose="020B0502040504020204" pitchFamily="34" charset="0"/>
                <a:ea typeface="Noto Sans" panose="020B0502040504020204" pitchFamily="34" charset="0"/>
                <a:cs typeface="Noto Sans" panose="020B0502040504020204" pitchFamily="34" charset="0"/>
              </a:rPr>
              <a:t> </a:t>
            </a:r>
            <a:r>
              <a:rPr lang="en-US" sz="2000" b="1" dirty="0" err="1">
                <a:latin typeface="Noto Sans" panose="020B0502040504020204" pitchFamily="34" charset="0"/>
                <a:ea typeface="Noto Sans" panose="020B0502040504020204" pitchFamily="34" charset="0"/>
                <a:cs typeface="Noto Sans" panose="020B0502040504020204" pitchFamily="34" charset="0"/>
              </a:rPr>
              <a:t>d’enseignement</a:t>
            </a:r>
            <a:endParaRPr lang="en-US" sz="20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8">
            <a:extLst>
              <a:ext uri="{FF2B5EF4-FFF2-40B4-BE49-F238E27FC236}">
                <a16:creationId xmlns:a16="http://schemas.microsoft.com/office/drawing/2014/main" id="{3F37E6BF-4FE0-FB51-ACF9-04BA35D0F7E8}"/>
              </a:ext>
            </a:extLst>
          </p:cNvPr>
          <p:cNvSpPr>
            <a:spLocks noChangeArrowheads="1"/>
          </p:cNvSpPr>
          <p:nvPr/>
        </p:nvSpPr>
        <p:spPr bwMode="auto">
          <a:xfrm>
            <a:off x="7059322" y="4738769"/>
            <a:ext cx="2425857" cy="571239"/>
          </a:xfrm>
          <a:prstGeom prst="rect">
            <a:avLst/>
          </a:prstGeom>
          <a:noFill/>
          <a:ln w="9525">
            <a:noFill/>
            <a:miter lim="800000"/>
            <a:headEnd/>
            <a:tailEnd/>
          </a:ln>
        </p:spPr>
        <p:txBody>
          <a:bodyPr wrap="square">
            <a:spAutoFit/>
          </a:bodyPr>
          <a:lstStyle/>
          <a:p>
            <a:pPr algn="ctr"/>
            <a:r>
              <a:rPr lang="en-US" sz="2000" b="1" dirty="0" err="1">
                <a:latin typeface="Noto Sans" panose="020B0502040504020204" pitchFamily="34" charset="0"/>
                <a:ea typeface="Noto Sans" panose="020B0502040504020204" pitchFamily="34" charset="0"/>
                <a:cs typeface="Noto Sans" panose="020B0502040504020204" pitchFamily="34" charset="0"/>
              </a:rPr>
              <a:t>Modalités</a:t>
            </a:r>
            <a:r>
              <a:rPr lang="en-US" sz="2000" b="1" dirty="0">
                <a:latin typeface="Noto Sans" panose="020B0502040504020204" pitchFamily="34" charset="0"/>
                <a:ea typeface="Noto Sans" panose="020B0502040504020204" pitchFamily="34" charset="0"/>
                <a:cs typeface="Noto Sans" panose="020B0502040504020204" pitchFamily="34" charset="0"/>
              </a:rPr>
              <a:t> </a:t>
            </a:r>
            <a:r>
              <a:rPr lang="en-US" sz="2000" b="1" dirty="0" err="1">
                <a:latin typeface="Noto Sans" panose="020B0502040504020204" pitchFamily="34" charset="0"/>
                <a:ea typeface="Noto Sans" panose="020B0502040504020204" pitchFamily="34" charset="0"/>
                <a:cs typeface="Noto Sans" panose="020B0502040504020204" pitchFamily="34" charset="0"/>
              </a:rPr>
              <a:t>d’évaluation</a:t>
            </a:r>
            <a:endParaRPr lang="en-US" sz="2000"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625792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9</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graphicFrame>
        <p:nvGraphicFramePr>
          <p:cNvPr id="6" name="Espace réservé du contenu 1">
            <a:extLst>
              <a:ext uri="{FF2B5EF4-FFF2-40B4-BE49-F238E27FC236}">
                <a16:creationId xmlns:a16="http://schemas.microsoft.com/office/drawing/2014/main" id="{91C46F58-8349-4199-3F71-FC969234A2F4}"/>
              </a:ext>
            </a:extLst>
          </p:cNvPr>
          <p:cNvGraphicFramePr>
            <a:graphicFrameLocks/>
          </p:cNvGraphicFramePr>
          <p:nvPr>
            <p:extLst>
              <p:ext uri="{D42A27DB-BD31-4B8C-83A1-F6EECF244321}">
                <p14:modId xmlns:p14="http://schemas.microsoft.com/office/powerpoint/2010/main" val="85279408"/>
              </p:ext>
            </p:extLst>
          </p:nvPr>
        </p:nvGraphicFramePr>
        <p:xfrm>
          <a:off x="1683726" y="1755003"/>
          <a:ext cx="9334341" cy="3791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2253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10</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a:t>
            </a:r>
            <a:r>
              <a:rPr lang="fr-FR" sz="2800" i="1" dirty="0">
                <a:solidFill>
                  <a:srgbClr val="621D75"/>
                </a:solidFill>
                <a:latin typeface="Noto Sans" panose="020B0502040504020204" pitchFamily="34" charset="0"/>
                <a:ea typeface="Noto Sans" panose="020B0502040504020204" pitchFamily="34" charset="0"/>
                <a:cs typeface="Noto Sans" panose="020B0502040504020204" pitchFamily="34" charset="0"/>
              </a:rPr>
              <a:t>(suite)</a:t>
            </a:r>
          </a:p>
        </p:txBody>
      </p:sp>
      <p:graphicFrame>
        <p:nvGraphicFramePr>
          <p:cNvPr id="7" name="Espace réservé du contenu 5">
            <a:extLst>
              <a:ext uri="{FF2B5EF4-FFF2-40B4-BE49-F238E27FC236}">
                <a16:creationId xmlns:a16="http://schemas.microsoft.com/office/drawing/2014/main" id="{EDF01280-F38A-9E3A-A56A-F47FD5F912CB}"/>
              </a:ext>
            </a:extLst>
          </p:cNvPr>
          <p:cNvGraphicFramePr>
            <a:graphicFrameLocks/>
          </p:cNvGraphicFramePr>
          <p:nvPr>
            <p:extLst>
              <p:ext uri="{D42A27DB-BD31-4B8C-83A1-F6EECF244321}">
                <p14:modId xmlns:p14="http://schemas.microsoft.com/office/powerpoint/2010/main" val="2928772605"/>
              </p:ext>
            </p:extLst>
          </p:nvPr>
        </p:nvGraphicFramePr>
        <p:xfrm>
          <a:off x="1668037" y="1647244"/>
          <a:ext cx="8563906" cy="4008160"/>
        </p:xfrm>
        <a:graphic>
          <a:graphicData uri="http://schemas.openxmlformats.org/drawingml/2006/table">
            <a:tbl>
              <a:tblPr firstRow="1" bandRow="1"/>
              <a:tblGrid>
                <a:gridCol w="8563906">
                  <a:extLst>
                    <a:ext uri="{9D8B030D-6E8A-4147-A177-3AD203B41FA5}">
                      <a16:colId xmlns:a16="http://schemas.microsoft.com/office/drawing/2014/main" val="1883383341"/>
                    </a:ext>
                  </a:extLst>
                </a:gridCol>
              </a:tblGrid>
              <a:tr h="0">
                <a:tc>
                  <a:txBody>
                    <a:bodyPr/>
                    <a:lstStyle/>
                    <a:p>
                      <a:pPr algn="l" fontAlgn="t">
                        <a:lnSpc>
                          <a:spcPct val="100000"/>
                        </a:lnSpc>
                        <a:spcBef>
                          <a:spcPts val="0"/>
                        </a:spcBef>
                        <a:spcAft>
                          <a:spcPts val="0"/>
                        </a:spcAft>
                      </a:pPr>
                      <a:r>
                        <a:rPr lang="fr-FR" sz="1600" b="1" i="0" u="none" strike="noStrike" kern="1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Instrument d’évaluation sélectionné :</a:t>
                      </a:r>
                      <a:endParaRPr lang="fr-FR" sz="16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823823802"/>
                  </a:ext>
                </a:extLst>
              </a:tr>
              <a:tr h="650200">
                <a:tc>
                  <a:txBody>
                    <a:bodyPr/>
                    <a:lstStyle/>
                    <a:p>
                      <a:pPr algn="l" fontAlgn="t">
                        <a:lnSpc>
                          <a:spcPct val="100000"/>
                        </a:lnSpc>
                        <a:spcBef>
                          <a:spcPts val="0"/>
                        </a:spcBef>
                        <a:spcAft>
                          <a:spcPts val="0"/>
                        </a:spcAft>
                      </a:pP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Description du contexte d’utilisation de l’instrument :</a:t>
                      </a:r>
                      <a:endPar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697075"/>
                  </a:ext>
                </a:extLst>
              </a:tr>
              <a:tr h="650200">
                <a:tc>
                  <a:txBody>
                    <a:bodyPr/>
                    <a:lstStyle/>
                    <a:p>
                      <a:pPr algn="l" fontAlgn="t">
                        <a:lnSpc>
                          <a:spcPct val="100000"/>
                        </a:lnSpc>
                        <a:spcBef>
                          <a:spcPts val="0"/>
                        </a:spcBef>
                        <a:spcAft>
                          <a:spcPts val="0"/>
                        </a:spcAft>
                      </a:pP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Pourquoi évaluer ? </a:t>
                      </a:r>
                      <a: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(Quel est le but ? Qui va utiliser les résultats ?)</a:t>
                      </a: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1679757"/>
                  </a:ext>
                </a:extLst>
              </a:tr>
              <a:tr h="650200">
                <a:tc>
                  <a:txBody>
                    <a:bodyPr/>
                    <a:lstStyle/>
                    <a:p>
                      <a:pPr algn="l" fontAlgn="t">
                        <a:lnSpc>
                          <a:spcPct val="100000"/>
                        </a:lnSpc>
                        <a:spcBef>
                          <a:spcPts val="0"/>
                        </a:spcBef>
                        <a:spcAft>
                          <a:spcPts val="0"/>
                        </a:spcAft>
                      </a:pP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Quoi évaluer ? </a:t>
                      </a:r>
                      <a: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(Quels apprentissages sont visés ?)</a:t>
                      </a: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164682"/>
                  </a:ext>
                </a:extLst>
              </a:tr>
              <a:tr h="650200">
                <a:tc>
                  <a:txBody>
                    <a:bodyPr/>
                    <a:lstStyle/>
                    <a:p>
                      <a:pPr algn="l" fontAlgn="t">
                        <a:lnSpc>
                          <a:spcPct val="100000"/>
                        </a:lnSpc>
                        <a:spcBef>
                          <a:spcPts val="0"/>
                        </a:spcBef>
                        <a:spcAft>
                          <a:spcPts val="0"/>
                        </a:spcAft>
                      </a:pP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Comment évaluer ? </a:t>
                      </a:r>
                      <a: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(Quelle méthode ? Quels outils ?)</a:t>
                      </a: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450057"/>
                  </a:ext>
                </a:extLst>
              </a:tr>
              <a:tr h="670795">
                <a:tc>
                  <a:txBody>
                    <a:bodyPr/>
                    <a:lstStyle/>
                    <a:p>
                      <a:pPr algn="l" fontAlgn="t">
                        <a:lnSpc>
                          <a:spcPct val="100000"/>
                        </a:lnSpc>
                        <a:spcBef>
                          <a:spcPts val="0"/>
                        </a:spcBef>
                        <a:spcAft>
                          <a:spcPts val="0"/>
                        </a:spcAft>
                      </a:pP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Communiquer quoi ? </a:t>
                      </a:r>
                      <a: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(Quelles informations sont données aux apprenants ? </a:t>
                      </a:r>
                      <a:b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fr-FR" sz="1600" b="0"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Pour quelles raisons ?)</a:t>
                      </a:r>
                      <a:r>
                        <a:rPr lang="fr-FR" sz="16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p>
                      <a:pPr algn="l" fontAlgn="t">
                        <a:lnSpc>
                          <a:spcPct val="100000"/>
                        </a:lnSpc>
                        <a:spcBef>
                          <a:spcPts val="0"/>
                        </a:spcBef>
                        <a:spcAft>
                          <a:spcPts val="0"/>
                        </a:spcAft>
                      </a:pPr>
                      <a:endPar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1502254"/>
                  </a:ext>
                </a:extLst>
              </a:tr>
            </a:tbl>
          </a:graphicData>
        </a:graphic>
      </p:graphicFrame>
    </p:spTree>
    <p:extLst>
      <p:ext uri="{BB962C8B-B14F-4D97-AF65-F5344CB8AC3E}">
        <p14:creationId xmlns:p14="http://schemas.microsoft.com/office/powerpoint/2010/main" val="4244902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11</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6008256"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 </a:t>
            </a:r>
            <a:r>
              <a:rPr lang="fr-FR" sz="2800" i="1" dirty="0">
                <a:solidFill>
                  <a:srgbClr val="621D75"/>
                </a:solidFill>
                <a:latin typeface="Noto Sans" panose="020B0502040504020204" pitchFamily="34" charset="0"/>
                <a:ea typeface="Noto Sans" panose="020B0502040504020204" pitchFamily="34" charset="0"/>
                <a:cs typeface="Noto Sans" panose="020B0502040504020204" pitchFamily="34" charset="0"/>
              </a:rPr>
              <a:t>- Exemple</a:t>
            </a:r>
          </a:p>
        </p:txBody>
      </p:sp>
      <p:graphicFrame>
        <p:nvGraphicFramePr>
          <p:cNvPr id="6" name="Espace réservé du contenu 5">
            <a:extLst>
              <a:ext uri="{FF2B5EF4-FFF2-40B4-BE49-F238E27FC236}">
                <a16:creationId xmlns:a16="http://schemas.microsoft.com/office/drawing/2014/main" id="{E9B4689A-DA11-0FE4-7B97-1D5C8EF3622A}"/>
              </a:ext>
            </a:extLst>
          </p:cNvPr>
          <p:cNvGraphicFramePr>
            <a:graphicFrameLocks/>
          </p:cNvGraphicFramePr>
          <p:nvPr>
            <p:extLst>
              <p:ext uri="{D42A27DB-BD31-4B8C-83A1-F6EECF244321}">
                <p14:modId xmlns:p14="http://schemas.microsoft.com/office/powerpoint/2010/main" val="466075367"/>
              </p:ext>
            </p:extLst>
          </p:nvPr>
        </p:nvGraphicFramePr>
        <p:xfrm>
          <a:off x="1624124" y="1691795"/>
          <a:ext cx="9165897" cy="4072020"/>
        </p:xfrm>
        <a:graphic>
          <a:graphicData uri="http://schemas.openxmlformats.org/drawingml/2006/table">
            <a:tbl>
              <a:tblPr firstRow="1" bandRow="1"/>
              <a:tblGrid>
                <a:gridCol w="9165897">
                  <a:extLst>
                    <a:ext uri="{9D8B030D-6E8A-4147-A177-3AD203B41FA5}">
                      <a16:colId xmlns:a16="http://schemas.microsoft.com/office/drawing/2014/main" val="1883383341"/>
                    </a:ext>
                  </a:extLst>
                </a:gridCol>
              </a:tblGrid>
              <a:tr h="302392">
                <a:tc>
                  <a:txBody>
                    <a:bodyPr/>
                    <a:lstStyle/>
                    <a:p>
                      <a:pPr algn="l" fontAlgn="t">
                        <a:lnSpc>
                          <a:spcPct val="100000"/>
                        </a:lnSpc>
                        <a:spcBef>
                          <a:spcPts val="0"/>
                        </a:spcBef>
                        <a:spcAft>
                          <a:spcPts val="0"/>
                        </a:spcAft>
                      </a:pPr>
                      <a:r>
                        <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Instrument d’évaluation sélectionné : </a:t>
                      </a:r>
                      <a:r>
                        <a:rPr lang="fr-FR" sz="1400" b="1" i="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Carte conceptuelle</a:t>
                      </a: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3823823802"/>
                  </a:ext>
                </a:extLst>
              </a:tr>
              <a:tr h="766964">
                <a:tc>
                  <a:txBody>
                    <a:bodyPr/>
                    <a:lstStyle/>
                    <a:p>
                      <a:pPr algn="l" fontAlgn="t">
                        <a:lnSpc>
                          <a:spcPct val="100000"/>
                        </a:lnSpc>
                        <a:spcBef>
                          <a:spcPts val="0"/>
                        </a:spcBef>
                        <a:spcAft>
                          <a:spcPts val="0"/>
                        </a:spcAft>
                      </a:pPr>
                      <a:r>
                        <a:rPr lang="fr-FR" sz="1200" b="1" i="0" u="none" strike="noStrike"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Description du contexte d’utilisation de l’instrument :</a:t>
                      </a:r>
                      <a:endParaRPr lang="fr-FR" sz="1200" b="0" i="0" u="none" strike="noStrike">
                        <a:effectLst/>
                        <a:latin typeface="Noto Sans" panose="020B0502040504020204" pitchFamily="34" charset="0"/>
                        <a:ea typeface="Noto Sans" panose="020B0502040504020204" pitchFamily="34" charset="0"/>
                        <a:cs typeface="Noto Sans" panose="020B0502040504020204" pitchFamily="34" charset="0"/>
                      </a:endParaRPr>
                    </a:p>
                    <a:p>
                      <a:pPr algn="just" fontAlgn="t">
                        <a:lnSpc>
                          <a:spcPct val="100000"/>
                        </a:lnSpc>
                        <a:spcBef>
                          <a:spcPts val="0"/>
                        </a:spcBef>
                        <a:spcAft>
                          <a:spcPts val="0"/>
                        </a:spcAft>
                      </a:pPr>
                      <a:r>
                        <a:rPr lang="fr-FR" sz="1050" b="0" i="1" u="none" strike="noStrike"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Dans un cours de biologie, les apprenants synthétisent et organisent les contenus appris sous forme de carte conceptuelle pour témoigner de leur compréhension des liens entre les concepts. Ce travail est effectué au milieu du module d’apprentissage pour que les apprenants puissent consolider leurs acquis à partir de cette première représentation graphique.</a:t>
                      </a:r>
                      <a:endParaRPr lang="fr-FR" sz="105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697075"/>
                  </a:ext>
                </a:extLst>
              </a:tr>
              <a:tr h="766964">
                <a:tc>
                  <a:txBody>
                    <a:bodyPr/>
                    <a:lstStyle/>
                    <a:p>
                      <a:pPr algn="l" fontAlgn="t">
                        <a:lnSpc>
                          <a:spcPct val="100000"/>
                        </a:lnSpc>
                        <a:spcBef>
                          <a:spcPts val="0"/>
                        </a:spcBef>
                        <a:spcAft>
                          <a:spcPts val="0"/>
                        </a:spcAft>
                      </a:pPr>
                      <a:r>
                        <a:rPr lang="fr-FR" sz="1200" b="1" i="0" u="none" strike="noStrike"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Pourquoi évaluer ? (Quel est le but ? Qui va utiliser les résultats ?) :</a:t>
                      </a:r>
                      <a:endParaRPr lang="fr-FR" sz="1200" b="0" i="0" u="none" strike="noStrike">
                        <a:effectLst/>
                        <a:latin typeface="Noto Sans" panose="020B0502040504020204" pitchFamily="34" charset="0"/>
                        <a:ea typeface="Noto Sans" panose="020B0502040504020204" pitchFamily="34" charset="0"/>
                        <a:cs typeface="Noto Sans" panose="020B0502040504020204" pitchFamily="34" charset="0"/>
                      </a:endParaRPr>
                    </a:p>
                    <a:p>
                      <a:pPr algn="just" fontAlgn="t">
                        <a:lnSpc>
                          <a:spcPct val="100000"/>
                        </a:lnSpc>
                        <a:spcBef>
                          <a:spcPts val="0"/>
                        </a:spcBef>
                        <a:spcAft>
                          <a:spcPts val="0"/>
                        </a:spcAft>
                      </a:pPr>
                      <a:r>
                        <a:rPr lang="fr-FR" sz="1050" b="0" i="1" u="none" strike="noStrike"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 rétroaction fournie par l’enseignant a pour but de réajuster la compréhension des apprenants avant de poursuivre les apprentissages. Cela lui permettra aussi d’identifier les apprenants éprouvant plus de difficultés ainsi que ceux pouvant agir à titre d’experts aidant pour les autres, et ce, dans le but de réguler l’enseignement et l’apprentissage.</a:t>
                      </a:r>
                      <a:endParaRPr lang="fr-FR" sz="105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71679757"/>
                  </a:ext>
                </a:extLst>
              </a:tr>
              <a:tr h="611247">
                <a:tc>
                  <a:txBody>
                    <a:bodyPr/>
                    <a:lstStyle/>
                    <a:p>
                      <a:pPr algn="l" fontAlgn="t">
                        <a:lnSpc>
                          <a:spcPct val="100000"/>
                        </a:lnSpc>
                        <a:spcBef>
                          <a:spcPts val="0"/>
                        </a:spcBef>
                        <a:spcAft>
                          <a:spcPts val="0"/>
                        </a:spcAft>
                      </a:pPr>
                      <a:r>
                        <a:rPr lang="fr-FR" sz="12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Quoi évaluer ? (Quels apprentissages sont visés ?) :</a:t>
                      </a:r>
                      <a:endPar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p>
                      <a:pPr algn="l" fontAlgn="t">
                        <a:lnSpc>
                          <a:spcPct val="100000"/>
                        </a:lnSpc>
                        <a:spcBef>
                          <a:spcPts val="0"/>
                        </a:spcBef>
                        <a:spcAft>
                          <a:spcPts val="0"/>
                        </a:spcAft>
                      </a:pPr>
                      <a:r>
                        <a:rPr lang="fr-FR" sz="1050" b="0" i="1"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Dans ce cas-ci, la compréhension des connaissances, leur synthèse et surtout l’organisation et l’établissement des liens effectués entre celles-ci sont l’objet de l’évaluation.</a:t>
                      </a:r>
                      <a:endParaRPr lang="fr-FR" sz="105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6164682"/>
                  </a:ext>
                </a:extLst>
              </a:tr>
              <a:tr h="611247">
                <a:tc>
                  <a:txBody>
                    <a:bodyPr/>
                    <a:lstStyle/>
                    <a:p>
                      <a:pPr algn="l" fontAlgn="t">
                        <a:lnSpc>
                          <a:spcPct val="100000"/>
                        </a:lnSpc>
                        <a:spcBef>
                          <a:spcPts val="0"/>
                        </a:spcBef>
                        <a:spcAft>
                          <a:spcPts val="0"/>
                        </a:spcAft>
                      </a:pPr>
                      <a:r>
                        <a:rPr lang="fr-FR" sz="12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Comment évaluer ? (Quelle méthode ? Quels outils ?) :</a:t>
                      </a:r>
                      <a:endPar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p>
                      <a:pPr algn="just" fontAlgn="t">
                        <a:lnSpc>
                          <a:spcPct val="100000"/>
                        </a:lnSpc>
                        <a:spcBef>
                          <a:spcPts val="0"/>
                        </a:spcBef>
                        <a:spcAft>
                          <a:spcPts val="0"/>
                        </a:spcAft>
                      </a:pPr>
                      <a:r>
                        <a:rPr lang="fr-FR" sz="1050" b="0" i="1"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Pour évaluer la carte conceptuelle, une grille d’évaluation descriptive </a:t>
                      </a:r>
                      <a:r>
                        <a:rPr lang="fr-FR" sz="1050" b="0" i="1" u="none" strike="noStrike" kern="100"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critériée</a:t>
                      </a:r>
                      <a:r>
                        <a:rPr lang="fr-FR" sz="1050" b="0" i="1"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est employée afin d’outiller les apprenants quant aux éléments attendus (clarté, liens, organisation, etc.) et fournir une rétroaction efficace et de qualité lorsque l’enseignant complète la grille et la retourne à l’apprenant.</a:t>
                      </a:r>
                      <a:endParaRPr lang="fr-FR" sz="105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7450057"/>
                  </a:ext>
                </a:extLst>
              </a:tr>
              <a:tr h="766964">
                <a:tc>
                  <a:txBody>
                    <a:bodyPr/>
                    <a:lstStyle/>
                    <a:p>
                      <a:pPr algn="l" fontAlgn="t">
                        <a:lnSpc>
                          <a:spcPct val="100000"/>
                        </a:lnSpc>
                        <a:spcBef>
                          <a:spcPts val="0"/>
                        </a:spcBef>
                        <a:spcAft>
                          <a:spcPts val="0"/>
                        </a:spcAft>
                      </a:pPr>
                      <a:r>
                        <a:rPr lang="fr-FR" sz="1200" b="1" i="0"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Communiquer quoi ? (Quelles informations sont données aux apprenants ? Pour quelles raisons ?) :</a:t>
                      </a:r>
                      <a:endPar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p>
                      <a:pPr algn="l" fontAlgn="t">
                        <a:lnSpc>
                          <a:spcPct val="100000"/>
                        </a:lnSpc>
                        <a:spcBef>
                          <a:spcPts val="0"/>
                        </a:spcBef>
                        <a:spcAft>
                          <a:spcPts val="0"/>
                        </a:spcAft>
                      </a:pPr>
                      <a:r>
                        <a:rPr lang="fr-FR" sz="1050" b="0" i="1" u="none" strike="noStrike" kern="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Les apprenants recevront une rétroaction sur la grille descriptive complétée ainsi que par les annotations de l’enseignant sur leur carte conceptuelle. De plus, pour les apprenants ayant plus de difficulté, des séances de récupération ou d'entraide pourraient être réalisées avec les apprenants “experts”.</a:t>
                      </a:r>
                      <a:endParaRPr lang="fr-FR" sz="105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08000" marR="108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31502254"/>
                  </a:ext>
                </a:extLst>
              </a:tr>
            </a:tbl>
          </a:graphicData>
        </a:graphic>
      </p:graphicFrame>
    </p:spTree>
    <p:extLst>
      <p:ext uri="{BB962C8B-B14F-4D97-AF65-F5344CB8AC3E}">
        <p14:creationId xmlns:p14="http://schemas.microsoft.com/office/powerpoint/2010/main" val="3724466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Activité 8</a:t>
            </a:r>
            <a:br>
              <a:rPr lang="fr-FR"/>
            </a:br>
            <a:r>
              <a:rPr lang="fr-FR"/>
              <a:t>Discussion </a:t>
            </a:r>
            <a:br>
              <a:rPr lang="fr-FR"/>
            </a:br>
            <a:r>
              <a:rPr lang="fr-FR"/>
              <a:t>sur l’usage </a:t>
            </a:r>
            <a:br>
              <a:rPr lang="fr-FR"/>
            </a:br>
            <a:r>
              <a:rPr lang="fr-FR"/>
              <a:t>d’un instrument d’évaluation</a:t>
            </a:r>
          </a:p>
        </p:txBody>
      </p:sp>
      <p:sp>
        <p:nvSpPr>
          <p:cNvPr id="5" name="Titre 3">
            <a:extLst>
              <a:ext uri="{FF2B5EF4-FFF2-40B4-BE49-F238E27FC236}">
                <a16:creationId xmlns:a16="http://schemas.microsoft.com/office/drawing/2014/main" id="{B8CCCDD3-67CF-1297-C81E-4EFF4E741367}"/>
              </a:ext>
            </a:extLst>
          </p:cNvPr>
          <p:cNvSpPr txBox="1">
            <a:spLocks/>
          </p:cNvSpPr>
          <p:nvPr/>
        </p:nvSpPr>
        <p:spPr>
          <a:xfrm>
            <a:off x="4762027" y="1232870"/>
            <a:ext cx="6546273" cy="64322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eiryo" panose="020B0604030504040204" pitchFamily="34" charset="-128"/>
                <a:cs typeface="Arial" panose="020B0604020202020204" pitchFamily="34" charset="0"/>
              </a:defRPr>
            </a:lvl1pPr>
          </a:lstStyle>
          <a:p>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Une approche par compétences : </a:t>
            </a:r>
            <a:b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quelques implications pédagogiques</a:t>
            </a:r>
          </a:p>
        </p:txBody>
      </p:sp>
      <p:sp>
        <p:nvSpPr>
          <p:cNvPr id="6" name="Espace réservé du contenu 2">
            <a:extLst>
              <a:ext uri="{FF2B5EF4-FFF2-40B4-BE49-F238E27FC236}">
                <a16:creationId xmlns:a16="http://schemas.microsoft.com/office/drawing/2014/main" id="{AEDAC050-AB2F-75DA-F9F4-389C215F1532}"/>
              </a:ext>
            </a:extLst>
          </p:cNvPr>
          <p:cNvSpPr txBox="1">
            <a:spLocks/>
          </p:cNvSpPr>
          <p:nvPr/>
        </p:nvSpPr>
        <p:spPr>
          <a:xfrm>
            <a:off x="4762028" y="2166762"/>
            <a:ext cx="6804661" cy="3458368"/>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buClr>
                <a:srgbClr val="FFC000"/>
              </a:buClr>
              <a:buFont typeface="Wingdings" pitchFamily="2" charset="2"/>
              <a:buChar char="§"/>
            </a:pPr>
            <a:r>
              <a:rPr lang="fr-CA" sz="1600" dirty="0"/>
              <a:t>Faire jouer un rôle actif aux élèves dans leurs apprentissages.</a:t>
            </a:r>
          </a:p>
          <a:p>
            <a:pPr marL="285750" indent="-285750">
              <a:lnSpc>
                <a:spcPct val="110000"/>
              </a:lnSpc>
              <a:buClr>
                <a:srgbClr val="FFC000"/>
              </a:buClr>
              <a:buFont typeface="Wingdings" pitchFamily="2" charset="2"/>
              <a:buChar char="§"/>
            </a:pPr>
            <a:r>
              <a:rPr lang="fr-CA" sz="1600" dirty="0"/>
              <a:t>Résoudre des problèmes reliés à la vie quotidienne.</a:t>
            </a:r>
          </a:p>
          <a:p>
            <a:pPr marL="285750" indent="-285750">
              <a:lnSpc>
                <a:spcPct val="110000"/>
              </a:lnSpc>
              <a:spcBef>
                <a:spcPts val="0"/>
              </a:spcBef>
              <a:buClr>
                <a:srgbClr val="FFC000"/>
              </a:buClr>
              <a:buFont typeface="Wingdings" pitchFamily="2" charset="2"/>
              <a:buChar char="§"/>
            </a:pPr>
            <a:r>
              <a:rPr lang="fr-CA" sz="1600" dirty="0"/>
              <a:t>Développer la métacognition.</a:t>
            </a:r>
          </a:p>
          <a:p>
            <a:pPr marL="285750" indent="-285750">
              <a:lnSpc>
                <a:spcPct val="110000"/>
              </a:lnSpc>
              <a:buClr>
                <a:srgbClr val="FFC000"/>
              </a:buClr>
              <a:buFont typeface="Wingdings" pitchFamily="2" charset="2"/>
              <a:buChar char="§"/>
            </a:pPr>
            <a:r>
              <a:rPr lang="fr-CA" sz="1600" dirty="0"/>
              <a:t>Parler moins, faire interagir plus.</a:t>
            </a:r>
          </a:p>
          <a:p>
            <a:pPr marL="285750" indent="-285750">
              <a:lnSpc>
                <a:spcPct val="110000"/>
              </a:lnSpc>
              <a:buClr>
                <a:srgbClr val="FFC000"/>
              </a:buClr>
              <a:buFont typeface="Wingdings" pitchFamily="2" charset="2"/>
              <a:buChar char="§"/>
            </a:pPr>
            <a:r>
              <a:rPr lang="fr-CA" sz="1600" dirty="0"/>
              <a:t>Favoriser le travail en équipe.</a:t>
            </a:r>
          </a:p>
          <a:p>
            <a:pPr marL="285750" indent="-285750">
              <a:lnSpc>
                <a:spcPct val="110000"/>
              </a:lnSpc>
              <a:buClr>
                <a:srgbClr val="FFC000"/>
              </a:buClr>
              <a:buFont typeface="Wingdings" pitchFamily="2" charset="2"/>
              <a:buChar char="§"/>
            </a:pPr>
            <a:r>
              <a:rPr lang="fr-CA" sz="1600" dirty="0"/>
              <a:t>Générer des conflits cognitifs.</a:t>
            </a:r>
          </a:p>
          <a:p>
            <a:pPr marL="285750" indent="-285750">
              <a:lnSpc>
                <a:spcPct val="110000"/>
              </a:lnSpc>
              <a:buClr>
                <a:srgbClr val="FFC000"/>
              </a:buClr>
              <a:buFont typeface="Wingdings" pitchFamily="2" charset="2"/>
              <a:buChar char="§"/>
            </a:pPr>
            <a:r>
              <a:rPr lang="fr-CA" sz="1600" dirty="0"/>
              <a:t>Réaliser l’évaluation en cours d’apprentissage.</a:t>
            </a:r>
          </a:p>
          <a:p>
            <a:pPr marL="285750" indent="-285750">
              <a:lnSpc>
                <a:spcPct val="110000"/>
              </a:lnSpc>
              <a:buClr>
                <a:srgbClr val="FFC000"/>
              </a:buClr>
              <a:buFont typeface="Wingdings" pitchFamily="2" charset="2"/>
              <a:buChar char="§"/>
            </a:pPr>
            <a:r>
              <a:rPr lang="fr-CA" sz="1600" dirty="0"/>
              <a:t>Évaluer les compétences dans des contextes de tâches complexes.</a:t>
            </a:r>
          </a:p>
          <a:p>
            <a:pPr marL="285750" indent="-285750">
              <a:lnSpc>
                <a:spcPct val="110000"/>
              </a:lnSpc>
              <a:buClr>
                <a:srgbClr val="FFC000"/>
              </a:buClr>
              <a:buFont typeface="Wingdings" pitchFamily="2" charset="2"/>
              <a:buChar char="§"/>
            </a:pPr>
            <a:r>
              <a:rPr lang="fr-CA" sz="1600" dirty="0"/>
              <a:t>Favoriser la participation des élèves à leur évaluation.</a:t>
            </a:r>
          </a:p>
        </p:txBody>
      </p:sp>
    </p:spTree>
    <p:extLst>
      <p:ext uri="{BB962C8B-B14F-4D97-AF65-F5344CB8AC3E}">
        <p14:creationId xmlns:p14="http://schemas.microsoft.com/office/powerpoint/2010/main" val="76724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380527" y="1554480"/>
            <a:ext cx="3254336" cy="3674225"/>
          </a:xfrm>
        </p:spPr>
        <p:txBody>
          <a:bodyPr/>
          <a:lstStyle/>
          <a:p>
            <a:r>
              <a:rPr lang="fr-FR" sz="4000">
                <a:solidFill>
                  <a:srgbClr val="FFC000"/>
                </a:solidFill>
              </a:rPr>
              <a:t>Conclusion</a:t>
            </a:r>
            <a:endParaRPr lang="fr-FR"/>
          </a:p>
        </p:txBody>
      </p:sp>
      <p:sp>
        <p:nvSpPr>
          <p:cNvPr id="6" name="Espace réservé du contenu 2">
            <a:extLst>
              <a:ext uri="{FF2B5EF4-FFF2-40B4-BE49-F238E27FC236}">
                <a16:creationId xmlns:a16="http://schemas.microsoft.com/office/drawing/2014/main" id="{AEDAC050-AB2F-75DA-F9F4-389C215F1532}"/>
              </a:ext>
            </a:extLst>
          </p:cNvPr>
          <p:cNvSpPr txBox="1">
            <a:spLocks/>
          </p:cNvSpPr>
          <p:nvPr/>
        </p:nvSpPr>
        <p:spPr>
          <a:xfrm>
            <a:off x="4726479" y="2334446"/>
            <a:ext cx="7084994" cy="2716965"/>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buClr>
                <a:srgbClr val="FFC000"/>
              </a:buClr>
              <a:buFont typeface="Wingdings" pitchFamily="2" charset="2"/>
              <a:buChar char="§"/>
            </a:pPr>
            <a:r>
              <a:rPr lang="fr-CA" sz="2300" dirty="0"/>
              <a:t>L’évaluation des compétences est </a:t>
            </a:r>
            <a:br>
              <a:rPr lang="fr-CA" sz="2300" dirty="0"/>
            </a:br>
            <a:r>
              <a:rPr lang="fr-CA" sz="2300" dirty="0"/>
              <a:t>une évaluation contextualisée.</a:t>
            </a:r>
          </a:p>
          <a:p>
            <a:pPr marL="285750" indent="-285750">
              <a:lnSpc>
                <a:spcPct val="110000"/>
              </a:lnSpc>
              <a:buClr>
                <a:srgbClr val="FFC000"/>
              </a:buClr>
              <a:buFont typeface="Wingdings" pitchFamily="2" charset="2"/>
              <a:buChar char="§"/>
            </a:pPr>
            <a:r>
              <a:rPr lang="fr-CA" sz="2300" dirty="0"/>
              <a:t>L’évaluation des compétences est qualitative.</a:t>
            </a:r>
          </a:p>
          <a:p>
            <a:pPr marL="285750" indent="-285750">
              <a:lnSpc>
                <a:spcPct val="110000"/>
              </a:lnSpc>
              <a:buClr>
                <a:srgbClr val="FFC000"/>
              </a:buClr>
              <a:buFont typeface="Wingdings" pitchFamily="2" charset="2"/>
              <a:buChar char="§"/>
            </a:pPr>
            <a:r>
              <a:rPr lang="fr-CA" sz="2300" dirty="0"/>
              <a:t>L’évaluation des compétences est évolutive.</a:t>
            </a:r>
          </a:p>
          <a:p>
            <a:pPr marL="285750" indent="-285750">
              <a:lnSpc>
                <a:spcPct val="110000"/>
              </a:lnSpc>
              <a:buClr>
                <a:srgbClr val="FFC000"/>
              </a:buClr>
              <a:buFont typeface="Wingdings" pitchFamily="2" charset="2"/>
              <a:buChar char="§"/>
            </a:pPr>
            <a:r>
              <a:rPr lang="fr-CA" sz="2300" dirty="0"/>
              <a:t>L’évaluation des compétences est dynamique.</a:t>
            </a:r>
          </a:p>
        </p:txBody>
      </p:sp>
    </p:spTree>
    <p:extLst>
      <p:ext uri="{BB962C8B-B14F-4D97-AF65-F5344CB8AC3E}">
        <p14:creationId xmlns:p14="http://schemas.microsoft.com/office/powerpoint/2010/main" val="165131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2401223"/>
            <a:ext cx="6219383" cy="328168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Anderson, L. W.</a:t>
            </a:r>
            <a:r>
              <a:rPr lang="fr-FR" sz="1200" dirty="0"/>
              <a:t>, </a:t>
            </a:r>
            <a:r>
              <a:rPr lang="fr-FR" sz="1200" b="1" dirty="0">
                <a:solidFill>
                  <a:srgbClr val="7030A0"/>
                </a:solidFill>
              </a:rPr>
              <a:t>Krathwohl, D. R.</a:t>
            </a:r>
            <a:r>
              <a:rPr lang="fr-FR" sz="1200" dirty="0"/>
              <a:t> (dir.) (2001). </a:t>
            </a:r>
            <a:r>
              <a:rPr lang="fr-FR" sz="1200" i="1" dirty="0"/>
              <a:t>A taxonomy for learning, teaching, </a:t>
            </a:r>
            <a:br>
              <a:rPr lang="fr-FR" sz="1200" i="1" dirty="0"/>
            </a:br>
            <a:r>
              <a:rPr lang="fr-FR" sz="1200" i="1" dirty="0"/>
              <a:t>and assessing: A revision of Bloom's taxonomy of educational objectives</a:t>
            </a:r>
            <a:r>
              <a:rPr lang="fr-FR" sz="1200" dirty="0"/>
              <a:t>. New York (États-Unis), Longman.</a:t>
            </a:r>
          </a:p>
          <a:p>
            <a:pPr marL="171450" indent="-171450">
              <a:lnSpc>
                <a:spcPts val="1640"/>
              </a:lnSpc>
              <a:buClr>
                <a:srgbClr val="FFC000"/>
              </a:buClr>
              <a:buFont typeface="Wingdings" pitchFamily="2" charset="2"/>
              <a:buChar char="§"/>
            </a:pPr>
            <a:r>
              <a:rPr lang="fr-FR" sz="1200" b="1" dirty="0">
                <a:solidFill>
                  <a:srgbClr val="7030A0"/>
                </a:solidFill>
              </a:rPr>
              <a:t>Rey, B.</a:t>
            </a:r>
            <a:r>
              <a:rPr lang="fr-FR" sz="1200" dirty="0"/>
              <a:t>, </a:t>
            </a:r>
            <a:r>
              <a:rPr lang="fr-FR" sz="1200" b="1" dirty="0">
                <a:solidFill>
                  <a:srgbClr val="7030A0"/>
                </a:solidFill>
              </a:rPr>
              <a:t>Carette, V.</a:t>
            </a:r>
            <a:r>
              <a:rPr lang="fr-FR" sz="1200" dirty="0"/>
              <a:t>, </a:t>
            </a:r>
            <a:r>
              <a:rPr lang="fr-FR" sz="1200" b="1" dirty="0">
                <a:solidFill>
                  <a:srgbClr val="7030A0"/>
                </a:solidFill>
              </a:rPr>
              <a:t>Defrance, A.</a:t>
            </a:r>
            <a:r>
              <a:rPr lang="fr-FR" sz="1200" dirty="0"/>
              <a:t>, et </a:t>
            </a:r>
            <a:r>
              <a:rPr lang="fr-FR" sz="1200" b="1" dirty="0">
                <a:solidFill>
                  <a:srgbClr val="7030A0"/>
                </a:solidFill>
              </a:rPr>
              <a:t>Kahn, S.</a:t>
            </a:r>
            <a:r>
              <a:rPr lang="fr-FR" sz="1200" dirty="0"/>
              <a:t> (2003). </a:t>
            </a:r>
            <a:r>
              <a:rPr lang="fr-FR" sz="1200" i="1" dirty="0"/>
              <a:t>Les compétences à l’école, </a:t>
            </a:r>
            <a:br>
              <a:rPr lang="fr-FR" sz="1200" i="1" dirty="0"/>
            </a:br>
            <a:r>
              <a:rPr lang="fr-FR" sz="1200" i="1" dirty="0"/>
              <a:t>Outils pour enseigner</a:t>
            </a:r>
            <a:r>
              <a:rPr lang="fr-FR" sz="1200" dirty="0"/>
              <a:t>. Louvain-la-Neuve (Belgique), De Boeck.</a:t>
            </a:r>
          </a:p>
          <a:p>
            <a:pPr marL="171450" indent="-171450">
              <a:lnSpc>
                <a:spcPts val="1640"/>
              </a:lnSpc>
              <a:buClr>
                <a:srgbClr val="FFC000"/>
              </a:buClr>
              <a:buFont typeface="Wingdings" pitchFamily="2" charset="2"/>
              <a:buChar char="§"/>
            </a:pPr>
            <a:r>
              <a:rPr lang="fr-FR" sz="1200" b="1" dirty="0">
                <a:solidFill>
                  <a:srgbClr val="7030A0"/>
                </a:solidFill>
              </a:rPr>
              <a:t>Scallon, G.</a:t>
            </a:r>
            <a:r>
              <a:rPr lang="fr-FR" sz="1200" dirty="0"/>
              <a:t> (2004). </a:t>
            </a:r>
            <a:r>
              <a:rPr lang="fr-FR" sz="1200" i="1" dirty="0"/>
              <a:t>L'évaluation des apprentissages dans une approche par compétences</a:t>
            </a:r>
            <a:r>
              <a:rPr lang="fr-FR" sz="1200" dirty="0"/>
              <a:t>, Montréal (Québec), éditions du Renouveau pédagogique.</a:t>
            </a:r>
          </a:p>
          <a:p>
            <a:pPr marL="171450" indent="-171450">
              <a:lnSpc>
                <a:spcPts val="1640"/>
              </a:lnSpc>
              <a:buClr>
                <a:srgbClr val="FFC000"/>
              </a:buClr>
              <a:buFont typeface="Wingdings" pitchFamily="2" charset="2"/>
              <a:buChar char="§"/>
            </a:pPr>
            <a:r>
              <a:rPr lang="fr-FR" sz="1200" b="1" dirty="0">
                <a:solidFill>
                  <a:srgbClr val="7030A0"/>
                </a:solidFill>
              </a:rPr>
              <a:t>Stiggins, R.</a:t>
            </a:r>
            <a:r>
              <a:rPr lang="fr-FR" sz="1200" dirty="0"/>
              <a:t> (2007). Assessment Through the Students' Eyes. E</a:t>
            </a:r>
            <a:r>
              <a:rPr lang="fr-FR" sz="1200" i="1" dirty="0"/>
              <a:t>ducational Leadership, 64</a:t>
            </a:r>
            <a:r>
              <a:rPr lang="fr-FR" sz="1200" dirty="0"/>
              <a:t>(8), 22-26.</a:t>
            </a:r>
          </a:p>
        </p:txBody>
      </p:sp>
    </p:spTree>
    <p:extLst>
      <p:ext uri="{BB962C8B-B14F-4D97-AF65-F5344CB8AC3E}">
        <p14:creationId xmlns:p14="http://schemas.microsoft.com/office/powerpoint/2010/main" val="4040155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1 </a:t>
            </a:r>
            <a:r>
              <a:rPr lang="fr-FR" b="1">
                <a:solidFill>
                  <a:srgbClr val="FF0000"/>
                </a:solidFill>
              </a:rPr>
              <a:t>|</a:t>
            </a:r>
            <a:r>
              <a:rPr lang="fr-FR"/>
              <a:t> </a:t>
            </a:r>
            <a:r>
              <a:rPr lang="fr-CA" b="1">
                <a:solidFill>
                  <a:schemeClr val="tx1">
                    <a:lumMod val="50000"/>
                    <a:lumOff val="50000"/>
                  </a:schemeClr>
                </a:solidFill>
              </a:rPr>
              <a:t>L’approche par compétences et l’évaluation en contexte authentique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Avec la participation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B5B8A3-517C-4708-BE20-1953C283FB23}">
  <ds:schemaRefs>
    <ds:schemaRef ds:uri="http://schemas.microsoft.com/sharepoint/v3/contenttype/forms"/>
  </ds:schemaRefs>
</ds:datastoreItem>
</file>

<file path=customXml/itemProps2.xml><?xml version="1.0" encoding="utf-8"?>
<ds:datastoreItem xmlns:ds="http://schemas.openxmlformats.org/officeDocument/2006/customXml" ds:itemID="{4FF61439-8E83-4668-A221-5001DAB24E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8f40b1-0b87-438a-a1e5-eed12ac5ddb9"/>
    <ds:schemaRef ds:uri="cbd99da5-be2c-4df4-a3aa-a2c39885a642"/>
    <ds:schemaRef ds:uri="e3c94543-904b-4cfb-a34f-6f8386c6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18946</TotalTime>
  <Words>1518</Words>
  <Application>Microsoft Macintosh PowerPoint</Application>
  <PresentationFormat>Grand écran</PresentationFormat>
  <Paragraphs>143</Paragraphs>
  <Slides>15</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Noto Sans</vt:lpstr>
      <vt:lpstr>Garamond</vt:lpstr>
      <vt:lpstr>Arial</vt:lpstr>
      <vt:lpstr>Noto Sans ExtraBold</vt:lpstr>
      <vt:lpstr>Noto Sans SemiBold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d’intégration</vt:lpstr>
      <vt:lpstr>Activité 7 L’usage d’un instrument d’évaluation</vt:lpstr>
      <vt:lpstr>Présentation PowerPoint</vt:lpstr>
      <vt:lpstr>Présentation PowerPoint</vt:lpstr>
      <vt:lpstr>Présentation PowerPoint</vt:lpstr>
      <vt:lpstr>Présentation PowerPoint</vt:lpstr>
      <vt:lpstr>Présentation PowerPoint</vt:lpstr>
      <vt:lpstr>Activité 8 Discussion  sur l’usage  d’un instrument d’évaluation</vt:lpstr>
      <vt:lpstr>Conclusion</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235</cp:revision>
  <dcterms:created xsi:type="dcterms:W3CDTF">2022-10-03T18:36:32Z</dcterms:created>
  <dcterms:modified xsi:type="dcterms:W3CDTF">2024-09-05T09:23:49Z</dcterms:modified>
</cp:coreProperties>
</file>