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</p:sldMasterIdLst>
  <p:notesMasterIdLst>
    <p:notesMasterId r:id="rId27"/>
  </p:notesMasterIdLst>
  <p:handoutMasterIdLst>
    <p:handoutMasterId r:id="rId28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</p:sldIdLst>
  <p:sldSz cx="12192000" cy="6858000"/>
  <p:notesSz cx="6858000" cy="9144000"/>
  <p:embeddedFontLst>
    <p:embeddedFont>
      <p:font typeface="Noto Sans" panose="020B0502040504020204" pitchFamily="34" charset="0"/>
      <p:regular r:id="rId29"/>
      <p:bold r:id="rId30"/>
      <p:italic r:id="rId31"/>
      <p:boldItalic r:id="rId32"/>
    </p:embeddedFont>
    <p:embeddedFont>
      <p:font typeface="Noto Sans ExtraBold" panose="020B0902040504020204" pitchFamily="34" charset="0"/>
      <p:bold r:id="rId33"/>
      <p:italic r:id="rId34"/>
      <p:boldItalic r:id="rId35"/>
    </p:embeddedFont>
    <p:embeddedFont>
      <p:font typeface="Noto Sans Medium" panose="020B0602040504020204" pitchFamily="34" charset="0"/>
      <p:regular r:id="rId36"/>
      <p:italic r:id="rId37"/>
    </p:embeddedFont>
    <p:embeddedFont>
      <p:font typeface="Noto Sans SemiBold" panose="020B0702040504020204" pitchFamily="34" charset="0"/>
      <p:regular r:id="rId38"/>
      <p:bold r:id="rId39"/>
      <p:italic r:id="rId40"/>
      <p:boldItalic r:id="rId4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41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4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292"/>
    <a:srgbClr val="AD7EB8"/>
    <a:srgbClr val="E7EFFB"/>
    <a:srgbClr val="7F5891"/>
    <a:srgbClr val="FBE5FF"/>
    <a:srgbClr val="942FB0"/>
    <a:srgbClr val="643772"/>
    <a:srgbClr val="AA52C5"/>
    <a:srgbClr val="381043"/>
    <a:srgbClr val="862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9" autoAdjust="0"/>
    <p:restoredTop sz="84320" autoAdjust="0"/>
  </p:normalViewPr>
  <p:slideViewPr>
    <p:cSldViewPr snapToGrid="0">
      <p:cViewPr varScale="1">
        <p:scale>
          <a:sx n="90" d="100"/>
          <a:sy n="90" d="100"/>
        </p:scale>
        <p:origin x="1864" y="184"/>
      </p:cViewPr>
      <p:guideLst>
        <p:guide pos="1141"/>
        <p:guide orient="horz" pos="2160"/>
        <p:guide pos="4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13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B43599-842D-4288-A6C1-B3DA94E72D5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3822D05-7A1E-405E-81BA-F310BC8EEE02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Les compétences se développent en mobilisant des savoirs, savoir-faire et savoir-être, il faut donc porter un regard sur </a:t>
          </a:r>
          <a:b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ces ressources ainsi que sur la mobilisation de ces dernières </a:t>
          </a:r>
          <a:b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dans des situations complexes.</a:t>
          </a:r>
          <a:endParaRPr lang="en-US" sz="18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9065FAC-3C04-44B2-99B7-0ED325D9C411}" type="parTrans" cxnId="{1DB0363F-EFE8-45B3-B070-420282D9BC35}">
      <dgm:prSet/>
      <dgm:spPr/>
      <dgm:t>
        <a:bodyPr/>
        <a:lstStyle/>
        <a:p>
          <a:endParaRPr lang="en-US" sz="16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3A1489F-7E82-481C-8F3B-689ED207EF73}" type="sibTrans" cxnId="{1DB0363F-EFE8-45B3-B070-420282D9BC35}">
      <dgm:prSet/>
      <dgm:spPr/>
      <dgm:t>
        <a:bodyPr/>
        <a:lstStyle/>
        <a:p>
          <a:endParaRPr lang="en-US" sz="16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199ACC2-8B3A-4381-8183-B5CB29BE3CFF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On n’évalue pas toujours TOUTE la compétence, on en observe des manifestations dans des contextes variés : l’important est </a:t>
          </a:r>
          <a:b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 VARIER les instruments d’évaluation ET les contextes de réalisation pour avoir plusieurs observations de la compétence.</a:t>
          </a:r>
          <a:endParaRPr lang="en-US" sz="18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CBEC65C4-05B3-4471-B823-6ABF4BC534B4}" type="parTrans" cxnId="{0E4A6554-C181-4807-B1FD-B6FF93FDB185}">
      <dgm:prSet/>
      <dgm:spPr/>
      <dgm:t>
        <a:bodyPr/>
        <a:lstStyle/>
        <a:p>
          <a:endParaRPr lang="en-US" sz="16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327EC97A-CD55-45D1-8C8A-07A38A7D0401}" type="sibTrans" cxnId="{0E4A6554-C181-4807-B1FD-B6FF93FDB185}">
      <dgm:prSet/>
      <dgm:spPr/>
      <dgm:t>
        <a:bodyPr/>
        <a:lstStyle/>
        <a:p>
          <a:endParaRPr lang="en-US" sz="16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0151BD58-BDEE-40C2-BEE5-7F45FD51A551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Une compétence se développe, elle ne s’apprend pas : </a:t>
          </a:r>
          <a:br>
            <a: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 conséquence, l’évaluation doit se faire POUR l’apprentissage dans le but de soutenir le développement des compétences </a:t>
          </a:r>
          <a:br>
            <a: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des apprenants.</a:t>
          </a:r>
          <a:endParaRPr lang="en-US" sz="18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EB06E4A-90BE-49C1-B7C6-6E87A4F422F2}" type="parTrans" cxnId="{1DE14899-339F-4624-9E93-E754CE3E30C1}">
      <dgm:prSet/>
      <dgm:spPr/>
      <dgm:t>
        <a:bodyPr/>
        <a:lstStyle/>
        <a:p>
          <a:endParaRPr lang="en-US" sz="16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76AFD77-90EA-4027-9AE0-DE507E70302D}" type="sibTrans" cxnId="{1DE14899-339F-4624-9E93-E754CE3E30C1}">
      <dgm:prSet/>
      <dgm:spPr/>
      <dgm:t>
        <a:bodyPr/>
        <a:lstStyle/>
        <a:p>
          <a:endParaRPr lang="en-US" sz="16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A279C19-C622-49D1-99A2-2E7EBD6DEDBD}" type="pres">
      <dgm:prSet presAssocID="{E6B43599-842D-4288-A6C1-B3DA94E72D53}" presName="root" presStyleCnt="0">
        <dgm:presLayoutVars>
          <dgm:dir/>
          <dgm:resizeHandles val="exact"/>
        </dgm:presLayoutVars>
      </dgm:prSet>
      <dgm:spPr/>
    </dgm:pt>
    <dgm:pt modelId="{B9E6AB58-0A03-4C4B-BDB1-A1FDC0FB326C}" type="pres">
      <dgm:prSet presAssocID="{A3822D05-7A1E-405E-81BA-F310BC8EEE02}" presName="compNode" presStyleCnt="0"/>
      <dgm:spPr/>
    </dgm:pt>
    <dgm:pt modelId="{09CD930D-724F-469C-8198-3B91BD52D6AB}" type="pres">
      <dgm:prSet presAssocID="{A3822D05-7A1E-405E-81BA-F310BC8EEE02}" presName="bgRect" presStyleLbl="bgShp" presStyleIdx="0" presStyleCnt="3"/>
      <dgm:spPr/>
    </dgm:pt>
    <dgm:pt modelId="{C30804EB-297F-48B7-A211-BBB3BD448E0D}" type="pres">
      <dgm:prSet presAssocID="{A3822D05-7A1E-405E-81BA-F310BC8EEE0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C34B4F4-D014-4D3F-B420-9C03CB91D855}" type="pres">
      <dgm:prSet presAssocID="{A3822D05-7A1E-405E-81BA-F310BC8EEE02}" presName="spaceRect" presStyleCnt="0"/>
      <dgm:spPr/>
    </dgm:pt>
    <dgm:pt modelId="{57A2F306-D1F9-45C0-B1C5-824FAD09AC08}" type="pres">
      <dgm:prSet presAssocID="{A3822D05-7A1E-405E-81BA-F310BC8EEE02}" presName="parTx" presStyleLbl="revTx" presStyleIdx="0" presStyleCnt="3" custScaleX="100623">
        <dgm:presLayoutVars>
          <dgm:chMax val="0"/>
          <dgm:chPref val="0"/>
        </dgm:presLayoutVars>
      </dgm:prSet>
      <dgm:spPr/>
    </dgm:pt>
    <dgm:pt modelId="{4D0DE5FA-5AF3-457D-84EF-00D9FD9EC13F}" type="pres">
      <dgm:prSet presAssocID="{63A1489F-7E82-481C-8F3B-689ED207EF73}" presName="sibTrans" presStyleCnt="0"/>
      <dgm:spPr/>
    </dgm:pt>
    <dgm:pt modelId="{0C2266AD-71A2-4947-8F00-279F907D0C48}" type="pres">
      <dgm:prSet presAssocID="{1199ACC2-8B3A-4381-8183-B5CB29BE3CFF}" presName="compNode" presStyleCnt="0"/>
      <dgm:spPr/>
    </dgm:pt>
    <dgm:pt modelId="{44BBA1AC-7CD9-4306-BC4B-3C7390C8F5C4}" type="pres">
      <dgm:prSet presAssocID="{1199ACC2-8B3A-4381-8183-B5CB29BE3CFF}" presName="bgRect" presStyleLbl="bgShp" presStyleIdx="1" presStyleCnt="3"/>
      <dgm:spPr/>
    </dgm:pt>
    <dgm:pt modelId="{629FB673-866D-4AC9-91EA-A01BE1EF447B}" type="pres">
      <dgm:prSet presAssocID="{1199ACC2-8B3A-4381-8183-B5CB29BE3CF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e"/>
        </a:ext>
      </dgm:extLst>
    </dgm:pt>
    <dgm:pt modelId="{0DA3DFCE-9902-4A4F-B547-AACDA9B15222}" type="pres">
      <dgm:prSet presAssocID="{1199ACC2-8B3A-4381-8183-B5CB29BE3CFF}" presName="spaceRect" presStyleCnt="0"/>
      <dgm:spPr/>
    </dgm:pt>
    <dgm:pt modelId="{CF784330-44FC-40BF-BB5A-88CD94AB6714}" type="pres">
      <dgm:prSet presAssocID="{1199ACC2-8B3A-4381-8183-B5CB29BE3CFF}" presName="parTx" presStyleLbl="revTx" presStyleIdx="1" presStyleCnt="3">
        <dgm:presLayoutVars>
          <dgm:chMax val="0"/>
          <dgm:chPref val="0"/>
        </dgm:presLayoutVars>
      </dgm:prSet>
      <dgm:spPr/>
    </dgm:pt>
    <dgm:pt modelId="{7F6DF54B-55C0-462C-ACB9-2AE339B57E2C}" type="pres">
      <dgm:prSet presAssocID="{327EC97A-CD55-45D1-8C8A-07A38A7D0401}" presName="sibTrans" presStyleCnt="0"/>
      <dgm:spPr/>
    </dgm:pt>
    <dgm:pt modelId="{3FF81D9A-B04C-451A-92B3-95A2FF527F9F}" type="pres">
      <dgm:prSet presAssocID="{0151BD58-BDEE-40C2-BEE5-7F45FD51A551}" presName="compNode" presStyleCnt="0"/>
      <dgm:spPr/>
    </dgm:pt>
    <dgm:pt modelId="{AAA8E98B-B9F6-4B9B-884A-E9089940447E}" type="pres">
      <dgm:prSet presAssocID="{0151BD58-BDEE-40C2-BEE5-7F45FD51A551}" presName="bgRect" presStyleLbl="bgShp" presStyleIdx="2" presStyleCnt="3"/>
      <dgm:spPr/>
    </dgm:pt>
    <dgm:pt modelId="{82548E03-7581-41EB-8D6F-6411DC023D5E}" type="pres">
      <dgm:prSet presAssocID="{0151BD58-BDEE-40C2-BEE5-7F45FD51A55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ge"/>
        </a:ext>
      </dgm:extLst>
    </dgm:pt>
    <dgm:pt modelId="{77D86F09-CF70-4076-9E87-5BC60D567574}" type="pres">
      <dgm:prSet presAssocID="{0151BD58-BDEE-40C2-BEE5-7F45FD51A551}" presName="spaceRect" presStyleCnt="0"/>
      <dgm:spPr/>
    </dgm:pt>
    <dgm:pt modelId="{EEB86FD5-EA12-40C9-B8AC-0BCD1A533127}" type="pres">
      <dgm:prSet presAssocID="{0151BD58-BDEE-40C2-BEE5-7F45FD51A5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DB0363F-EFE8-45B3-B070-420282D9BC35}" srcId="{E6B43599-842D-4288-A6C1-B3DA94E72D53}" destId="{A3822D05-7A1E-405E-81BA-F310BC8EEE02}" srcOrd="0" destOrd="0" parTransId="{79065FAC-3C04-44B2-99B7-0ED325D9C411}" sibTransId="{63A1489F-7E82-481C-8F3B-689ED207EF73}"/>
    <dgm:cxn modelId="{0E4A6554-C181-4807-B1FD-B6FF93FDB185}" srcId="{E6B43599-842D-4288-A6C1-B3DA94E72D53}" destId="{1199ACC2-8B3A-4381-8183-B5CB29BE3CFF}" srcOrd="1" destOrd="0" parTransId="{CBEC65C4-05B3-4471-B823-6ABF4BC534B4}" sibTransId="{327EC97A-CD55-45D1-8C8A-07A38A7D0401}"/>
    <dgm:cxn modelId="{08814158-C338-FC49-81AF-8706A3C6700A}" type="presOf" srcId="{E6B43599-842D-4288-A6C1-B3DA94E72D53}" destId="{FA279C19-C622-49D1-99A2-2E7EBD6DEDBD}" srcOrd="0" destOrd="0" presId="urn:microsoft.com/office/officeart/2018/2/layout/IconVerticalSolidList"/>
    <dgm:cxn modelId="{F7D5CD81-6954-7F4F-9AB3-DF8EAAC0ABB5}" type="presOf" srcId="{0151BD58-BDEE-40C2-BEE5-7F45FD51A551}" destId="{EEB86FD5-EA12-40C9-B8AC-0BCD1A533127}" srcOrd="0" destOrd="0" presId="urn:microsoft.com/office/officeart/2018/2/layout/IconVerticalSolidList"/>
    <dgm:cxn modelId="{1DE14899-339F-4624-9E93-E754CE3E30C1}" srcId="{E6B43599-842D-4288-A6C1-B3DA94E72D53}" destId="{0151BD58-BDEE-40C2-BEE5-7F45FD51A551}" srcOrd="2" destOrd="0" parTransId="{7EB06E4A-90BE-49C1-B7C6-6E87A4F422F2}" sibTransId="{976AFD77-90EA-4027-9AE0-DE507E70302D}"/>
    <dgm:cxn modelId="{1FC959A3-0098-E645-BA4A-F5CE3A1D1FA6}" type="presOf" srcId="{1199ACC2-8B3A-4381-8183-B5CB29BE3CFF}" destId="{CF784330-44FC-40BF-BB5A-88CD94AB6714}" srcOrd="0" destOrd="0" presId="urn:microsoft.com/office/officeart/2018/2/layout/IconVerticalSolidList"/>
    <dgm:cxn modelId="{626054AA-A48A-8948-A649-A441DCCEA65B}" type="presOf" srcId="{A3822D05-7A1E-405E-81BA-F310BC8EEE02}" destId="{57A2F306-D1F9-45C0-B1C5-824FAD09AC08}" srcOrd="0" destOrd="0" presId="urn:microsoft.com/office/officeart/2018/2/layout/IconVerticalSolidList"/>
    <dgm:cxn modelId="{2390A249-CAF5-DB4F-B53A-6C252ED0056E}" type="presParOf" srcId="{FA279C19-C622-49D1-99A2-2E7EBD6DEDBD}" destId="{B9E6AB58-0A03-4C4B-BDB1-A1FDC0FB326C}" srcOrd="0" destOrd="0" presId="urn:microsoft.com/office/officeart/2018/2/layout/IconVerticalSolidList"/>
    <dgm:cxn modelId="{A1A73660-D7B0-C043-877C-BB5D5C1F0CCC}" type="presParOf" srcId="{B9E6AB58-0A03-4C4B-BDB1-A1FDC0FB326C}" destId="{09CD930D-724F-469C-8198-3B91BD52D6AB}" srcOrd="0" destOrd="0" presId="urn:microsoft.com/office/officeart/2018/2/layout/IconVerticalSolidList"/>
    <dgm:cxn modelId="{A99D3358-358F-D541-989A-ECD0D2E0CE1E}" type="presParOf" srcId="{B9E6AB58-0A03-4C4B-BDB1-A1FDC0FB326C}" destId="{C30804EB-297F-48B7-A211-BBB3BD448E0D}" srcOrd="1" destOrd="0" presId="urn:microsoft.com/office/officeart/2018/2/layout/IconVerticalSolidList"/>
    <dgm:cxn modelId="{E3E837A0-C572-0D43-B2E4-56320BE6C9B4}" type="presParOf" srcId="{B9E6AB58-0A03-4C4B-BDB1-A1FDC0FB326C}" destId="{DC34B4F4-D014-4D3F-B420-9C03CB91D855}" srcOrd="2" destOrd="0" presId="urn:microsoft.com/office/officeart/2018/2/layout/IconVerticalSolidList"/>
    <dgm:cxn modelId="{29316786-B82C-D045-9FED-3516A95A8CDF}" type="presParOf" srcId="{B9E6AB58-0A03-4C4B-BDB1-A1FDC0FB326C}" destId="{57A2F306-D1F9-45C0-B1C5-824FAD09AC08}" srcOrd="3" destOrd="0" presId="urn:microsoft.com/office/officeart/2018/2/layout/IconVerticalSolidList"/>
    <dgm:cxn modelId="{AE9DCF57-6968-7E46-AA08-ECA5BF43110F}" type="presParOf" srcId="{FA279C19-C622-49D1-99A2-2E7EBD6DEDBD}" destId="{4D0DE5FA-5AF3-457D-84EF-00D9FD9EC13F}" srcOrd="1" destOrd="0" presId="urn:microsoft.com/office/officeart/2018/2/layout/IconVerticalSolidList"/>
    <dgm:cxn modelId="{290A78A4-BFB2-7748-83CB-673F6BFA685D}" type="presParOf" srcId="{FA279C19-C622-49D1-99A2-2E7EBD6DEDBD}" destId="{0C2266AD-71A2-4947-8F00-279F907D0C48}" srcOrd="2" destOrd="0" presId="urn:microsoft.com/office/officeart/2018/2/layout/IconVerticalSolidList"/>
    <dgm:cxn modelId="{0EF2618D-D253-6343-AC14-1D1E5E5AD6C6}" type="presParOf" srcId="{0C2266AD-71A2-4947-8F00-279F907D0C48}" destId="{44BBA1AC-7CD9-4306-BC4B-3C7390C8F5C4}" srcOrd="0" destOrd="0" presId="urn:microsoft.com/office/officeart/2018/2/layout/IconVerticalSolidList"/>
    <dgm:cxn modelId="{AFD9C3D4-8235-0A46-AF15-BE9CB746652D}" type="presParOf" srcId="{0C2266AD-71A2-4947-8F00-279F907D0C48}" destId="{629FB673-866D-4AC9-91EA-A01BE1EF447B}" srcOrd="1" destOrd="0" presId="urn:microsoft.com/office/officeart/2018/2/layout/IconVerticalSolidList"/>
    <dgm:cxn modelId="{2E0BDDC1-5724-EB4F-A67B-AB2A827544BE}" type="presParOf" srcId="{0C2266AD-71A2-4947-8F00-279F907D0C48}" destId="{0DA3DFCE-9902-4A4F-B547-AACDA9B15222}" srcOrd="2" destOrd="0" presId="urn:microsoft.com/office/officeart/2018/2/layout/IconVerticalSolidList"/>
    <dgm:cxn modelId="{DA5AEF42-71A9-E945-906A-6326000ADBC4}" type="presParOf" srcId="{0C2266AD-71A2-4947-8F00-279F907D0C48}" destId="{CF784330-44FC-40BF-BB5A-88CD94AB6714}" srcOrd="3" destOrd="0" presId="urn:microsoft.com/office/officeart/2018/2/layout/IconVerticalSolidList"/>
    <dgm:cxn modelId="{D64F16F7-BCC9-5C49-A2F9-68B5A5564599}" type="presParOf" srcId="{FA279C19-C622-49D1-99A2-2E7EBD6DEDBD}" destId="{7F6DF54B-55C0-462C-ACB9-2AE339B57E2C}" srcOrd="3" destOrd="0" presId="urn:microsoft.com/office/officeart/2018/2/layout/IconVerticalSolidList"/>
    <dgm:cxn modelId="{37F12C30-6C6F-144D-9721-8AA975247CA0}" type="presParOf" srcId="{FA279C19-C622-49D1-99A2-2E7EBD6DEDBD}" destId="{3FF81D9A-B04C-451A-92B3-95A2FF527F9F}" srcOrd="4" destOrd="0" presId="urn:microsoft.com/office/officeart/2018/2/layout/IconVerticalSolidList"/>
    <dgm:cxn modelId="{975DD1E0-98DF-3249-A67F-A3F7152D4453}" type="presParOf" srcId="{3FF81D9A-B04C-451A-92B3-95A2FF527F9F}" destId="{AAA8E98B-B9F6-4B9B-884A-E9089940447E}" srcOrd="0" destOrd="0" presId="urn:microsoft.com/office/officeart/2018/2/layout/IconVerticalSolidList"/>
    <dgm:cxn modelId="{E4F12145-33C7-4D4D-AFBD-28FC8C8FEEEE}" type="presParOf" srcId="{3FF81D9A-B04C-451A-92B3-95A2FF527F9F}" destId="{82548E03-7581-41EB-8D6F-6411DC023D5E}" srcOrd="1" destOrd="0" presId="urn:microsoft.com/office/officeart/2018/2/layout/IconVerticalSolidList"/>
    <dgm:cxn modelId="{54940255-A845-4549-BC75-4ADB392385D7}" type="presParOf" srcId="{3FF81D9A-B04C-451A-92B3-95A2FF527F9F}" destId="{77D86F09-CF70-4076-9E87-5BC60D567574}" srcOrd="2" destOrd="0" presId="urn:microsoft.com/office/officeart/2018/2/layout/IconVerticalSolidList"/>
    <dgm:cxn modelId="{1D655FF7-4295-9647-A5DF-253BD7E9C071}" type="presParOf" srcId="{3FF81D9A-B04C-451A-92B3-95A2FF527F9F}" destId="{EEB86FD5-EA12-40C9-B8AC-0BCD1A53312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D930D-724F-469C-8198-3B91BD52D6AB}">
      <dsp:nvSpPr>
        <dsp:cNvPr id="0" name=""/>
        <dsp:cNvSpPr/>
      </dsp:nvSpPr>
      <dsp:spPr>
        <a:xfrm>
          <a:off x="-9934" y="7135"/>
          <a:ext cx="8792266" cy="1282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804EB-297F-48B7-A211-BBB3BD448E0D}">
      <dsp:nvSpPr>
        <dsp:cNvPr id="0" name=""/>
        <dsp:cNvSpPr/>
      </dsp:nvSpPr>
      <dsp:spPr>
        <a:xfrm>
          <a:off x="377897" y="295605"/>
          <a:ext cx="705149" cy="7051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2F306-D1F9-45C0-B1C5-824FAD09AC08}">
      <dsp:nvSpPr>
        <dsp:cNvPr id="0" name=""/>
        <dsp:cNvSpPr/>
      </dsp:nvSpPr>
      <dsp:spPr>
        <a:xfrm>
          <a:off x="1448112" y="7135"/>
          <a:ext cx="7354088" cy="1282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688" tIns="135688" rIns="135688" bIns="135688" numCol="1" spcCol="1270" anchor="ctr" anchorCtr="0">
          <a:noAutofit/>
        </a:bodyPr>
        <a:lstStyle/>
        <a:p>
          <a:pPr marL="0" lvl="0" indent="0" algn="l" defTabSz="800100">
            <a:lnSpc>
              <a:spcPct val="8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Les compétences se développent en mobilisant des savoirs, savoir-faire et savoir-être, il faut donc porter un regard sur </a:t>
          </a:r>
          <a:b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ces ressources ainsi que sur la mobilisation de ces dernières </a:t>
          </a:r>
          <a:b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dans des situations complexes.</a:t>
          </a:r>
          <a:endParaRPr lang="en-US" sz="18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1448112" y="7135"/>
        <a:ext cx="7354088" cy="1282089"/>
      </dsp:txXfrm>
    </dsp:sp>
    <dsp:sp modelId="{44BBA1AC-7CD9-4306-BC4B-3C7390C8F5C4}">
      <dsp:nvSpPr>
        <dsp:cNvPr id="0" name=""/>
        <dsp:cNvSpPr/>
      </dsp:nvSpPr>
      <dsp:spPr>
        <a:xfrm>
          <a:off x="-9934" y="1609747"/>
          <a:ext cx="8792266" cy="1282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FB673-866D-4AC9-91EA-A01BE1EF447B}">
      <dsp:nvSpPr>
        <dsp:cNvPr id="0" name=""/>
        <dsp:cNvSpPr/>
      </dsp:nvSpPr>
      <dsp:spPr>
        <a:xfrm>
          <a:off x="377897" y="1898217"/>
          <a:ext cx="705149" cy="7051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84330-44FC-40BF-BB5A-88CD94AB6714}">
      <dsp:nvSpPr>
        <dsp:cNvPr id="0" name=""/>
        <dsp:cNvSpPr/>
      </dsp:nvSpPr>
      <dsp:spPr>
        <a:xfrm>
          <a:off x="1470878" y="1609747"/>
          <a:ext cx="7308555" cy="1282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688" tIns="135688" rIns="135688" bIns="135688" numCol="1" spcCol="1270" anchor="ctr" anchorCtr="0">
          <a:noAutofit/>
        </a:bodyPr>
        <a:lstStyle/>
        <a:p>
          <a:pPr marL="0" lvl="0" indent="0" algn="l" defTabSz="800100">
            <a:lnSpc>
              <a:spcPct val="8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On n’évalue pas toujours TOUTE la compétence, on en observe des manifestations dans des contextes variés : l’important est </a:t>
          </a:r>
          <a:b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 VARIER les instruments d’évaluation ET les contextes de réalisation pour avoir plusieurs observations de la compétence.</a:t>
          </a:r>
          <a:endParaRPr lang="en-US" sz="18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1470878" y="1609747"/>
        <a:ext cx="7308555" cy="1282089"/>
      </dsp:txXfrm>
    </dsp:sp>
    <dsp:sp modelId="{AAA8E98B-B9F6-4B9B-884A-E9089940447E}">
      <dsp:nvSpPr>
        <dsp:cNvPr id="0" name=""/>
        <dsp:cNvSpPr/>
      </dsp:nvSpPr>
      <dsp:spPr>
        <a:xfrm>
          <a:off x="-9934" y="3212359"/>
          <a:ext cx="8792266" cy="12820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48E03-7581-41EB-8D6F-6411DC023D5E}">
      <dsp:nvSpPr>
        <dsp:cNvPr id="0" name=""/>
        <dsp:cNvSpPr/>
      </dsp:nvSpPr>
      <dsp:spPr>
        <a:xfrm>
          <a:off x="377897" y="3500829"/>
          <a:ext cx="705149" cy="7051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B86FD5-EA12-40C9-B8AC-0BCD1A533127}">
      <dsp:nvSpPr>
        <dsp:cNvPr id="0" name=""/>
        <dsp:cNvSpPr/>
      </dsp:nvSpPr>
      <dsp:spPr>
        <a:xfrm>
          <a:off x="1470878" y="3212359"/>
          <a:ext cx="7308555" cy="1282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688" tIns="135688" rIns="135688" bIns="135688" numCol="1" spcCol="1270" anchor="ctr" anchorCtr="0">
          <a:noAutofit/>
        </a:bodyPr>
        <a:lstStyle/>
        <a:p>
          <a:pPr marL="0" lvl="0" indent="0" algn="l" defTabSz="800100">
            <a:lnSpc>
              <a:spcPct val="8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Une compétence se développe, elle ne s’apprend pas : </a:t>
          </a:r>
          <a:br>
            <a:rPr lang="fr-FR" sz="18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 conséquence, l’évaluation doit se faire POUR l’apprentissage dans le but de soutenir le développement des compétences </a:t>
          </a:r>
          <a:br>
            <a:rPr lang="fr-FR" sz="18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</a:br>
          <a:r>
            <a:rPr lang="fr-FR" sz="18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des apprenants.</a:t>
          </a:r>
          <a:endParaRPr lang="en-US" sz="18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1470878" y="3212359"/>
        <a:ext cx="7308555" cy="1282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571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220358" y="2427008"/>
            <a:ext cx="4536504" cy="3046988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L’approche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par compétences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et l’évaluation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en contexte authentique</a:t>
            </a:r>
          </a:p>
          <a:p>
            <a:pPr algn="l"/>
            <a:endParaRPr lang="fr-CA" sz="3200" b="1" i="0" dirty="0">
              <a:solidFill>
                <a:schemeClr val="bg1"/>
              </a:solidFill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7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planification </a:t>
            </a:r>
            <a:b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d’une situation d’apprentissage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89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2" r:id="rId9"/>
    <p:sldLayoutId id="2147483683" r:id="rId10"/>
    <p:sldLayoutId id="214748368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6E16AD0-A0C3-14AC-5AE4-B04CE676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7F6C527-B38E-D218-EE1B-C86478362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B925A4-858E-B3F6-0D63-CEB97438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CF5C781-810F-5A65-DE1E-152037309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131294"/>
              </p:ext>
            </p:extLst>
          </p:nvPr>
        </p:nvGraphicFramePr>
        <p:xfrm>
          <a:off x="2563328" y="2792592"/>
          <a:ext cx="7065343" cy="244632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Identifier les clés de l’évaluation de qualité en fonction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des niveaux de compétences.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Déterminer les instruments d’évaluation appropriés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à la diversité des objets d’évaluation et en lien avec les types de situations d’apprentissage.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Distinguer les fonctions de l'évaluation.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5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2B7D0B1-CD89-6754-E4A4-1E409F6E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0AE2CE-5E93-9348-94E1-33C355750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70B6EF-AE54-8D02-3CDE-CEC8EC07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305B78-8272-63EC-9C8C-C2D3A5F339B0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situation 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d’une tâche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caractéristiques </a:t>
            </a:r>
            <a:b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la SAE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AE6CC93-D66B-73ED-2B5F-2604E41523BF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concept d’évaluation authentique et de compétence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B6B7A6-5B81-999C-BBFB-73B220581ECB}"/>
              </a:ext>
            </a:extLst>
          </p:cNvPr>
          <p:cNvSpPr/>
          <p:nvPr/>
        </p:nvSpPr>
        <p:spPr>
          <a:xfrm>
            <a:off x="7906328" y="2306780"/>
            <a:ext cx="3352799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: i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ntégration des apprentissages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L’instrumentation </a:t>
            </a:r>
            <a:b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l’évaluation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33AFE2-98B5-ACA6-6430-01CA43F6B32C}"/>
              </a:ext>
            </a:extLst>
          </p:cNvPr>
          <p:cNvSpPr/>
          <p:nvPr/>
        </p:nvSpPr>
        <p:spPr>
          <a:xfrm>
            <a:off x="4372904" y="2306780"/>
            <a:ext cx="3352800" cy="3207327"/>
          </a:xfrm>
          <a:prstGeom prst="roundRect">
            <a:avLst/>
          </a:prstGeom>
          <a:solidFill>
            <a:srgbClr val="7030A0"/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 réalisation des apprentissages</a:t>
            </a:r>
          </a:p>
          <a:p>
            <a:pPr marL="18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d’une compétence </a:t>
            </a:r>
          </a:p>
          <a:p>
            <a:pPr marL="18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d’un instrument d’évaluation </a:t>
            </a:r>
          </a:p>
          <a:p>
            <a:pPr marL="180000" indent="-180000"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fonctions de l’évaluation</a:t>
            </a:r>
          </a:p>
          <a:p>
            <a:pPr marL="540000" indent="-180000">
              <a:buClr>
                <a:srgbClr val="FFC000"/>
              </a:buClr>
              <a:buFont typeface="Wingdings" pitchFamily="2" charset="2"/>
              <a:buChar char="§"/>
            </a:pPr>
            <a:endParaRPr lang="fr-CA" sz="1200" b="1" u="none" kern="12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5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167827-C31F-F87E-1F3A-0CD9A9D8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2C17F0-9EA3-C601-258D-57A8B5E8E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0F9798-6A95-B208-65BB-780D33A4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de réalisation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5BFC7D-6CC3-A1F0-4423-BB21E5E94156}"/>
              </a:ext>
            </a:extLst>
          </p:cNvPr>
          <p:cNvGrpSpPr/>
          <p:nvPr/>
        </p:nvGrpSpPr>
        <p:grpSpPr>
          <a:xfrm>
            <a:off x="734818" y="2198669"/>
            <a:ext cx="10494727" cy="3421295"/>
            <a:chOff x="734818" y="2198669"/>
            <a:chExt cx="10494727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2BA30753-4DA1-D744-F882-749BF60405AF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F16A40F-7093-CBDB-1E92-C9B56764DBB3}"/>
                </a:ext>
              </a:extLst>
            </p:cNvPr>
            <p:cNvSpPr/>
            <p:nvPr/>
          </p:nvSpPr>
          <p:spPr>
            <a:xfrm>
              <a:off x="734818" y="2198669"/>
              <a:ext cx="395704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4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 niveau de complexité </a:t>
              </a:r>
              <a:b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0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d’une compétence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0120042-665D-0B01-9F8E-CD9ADF292779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AE2E7D1-E0B4-CC0E-95E4-D2CF72467074}"/>
                </a:ext>
              </a:extLst>
            </p:cNvPr>
            <p:cNvSpPr/>
            <p:nvPr/>
          </p:nvSpPr>
          <p:spPr>
            <a:xfrm>
              <a:off x="4067624" y="4251446"/>
              <a:ext cx="3353183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5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 niveau de complexité d’un instrument d’évaluation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35272A-32A4-1351-857D-3F8B1FE9F034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07CC18F9-8103-4A6E-5A00-D9D3D20AC9AB}"/>
                </a:ext>
              </a:extLst>
            </p:cNvPr>
            <p:cNvSpPr/>
            <p:nvPr/>
          </p:nvSpPr>
          <p:spPr>
            <a:xfrm>
              <a:off x="6959273" y="2198669"/>
              <a:ext cx="3648139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6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Les fonctions </a:t>
              </a:r>
              <a:b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 l’évaluation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03C74F3-48C8-45C9-7392-23366C32A567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5AB2DE2-25CA-82A8-873E-164F5B19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A9846-083F-63B2-D5B6-8790152CF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AB281B-895C-B643-9E12-04A596AF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698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4</a:t>
            </a:r>
            <a:br>
              <a:rPr lang="fr-FR"/>
            </a:br>
            <a:r>
              <a:rPr lang="fr-FR"/>
              <a:t>Le niveau de complexité d’une compétence selon Rey</a:t>
            </a: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34BB539-4B04-0BE1-BA2A-CC74F022703B}"/>
              </a:ext>
            </a:extLst>
          </p:cNvPr>
          <p:cNvSpPr txBox="1">
            <a:spLocks/>
          </p:cNvSpPr>
          <p:nvPr/>
        </p:nvSpPr>
        <p:spPr>
          <a:xfrm>
            <a:off x="4638897" y="1121541"/>
            <a:ext cx="6706591" cy="49016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pP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compétence de premier degré</a:t>
            </a: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est le fait de savoir exécuter une action en réponse à un signal préétabli, après entraînement.</a:t>
            </a:r>
          </a:p>
          <a:p>
            <a:pPr marL="465750" indent="-285750">
              <a:lnSpc>
                <a:spcPct val="110000"/>
              </a:lnSpc>
              <a:buSzPct val="100000"/>
              <a:buFont typeface="Courier New" panose="02070309020205020404" pitchFamily="49" charset="0"/>
              <a:buChar char="o"/>
              <a:defRPr/>
            </a:pPr>
            <a:r>
              <a:rPr lang="fr-CA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Appellation :</a:t>
            </a: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compétence élémentaire ou procédure.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SzPct val="100000"/>
              <a:defRPr/>
            </a:pP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—</a:t>
            </a:r>
          </a:p>
          <a:p>
            <a:pPr marL="180000" indent="-1800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pP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compétence de deuxième degré</a:t>
            </a: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est le fait de savoir choisir, parmi les procédures qu’on connaît, celle qui convient à une situation ou à une tâche non connue.</a:t>
            </a:r>
          </a:p>
          <a:p>
            <a:pPr marL="465750" indent="-285750">
              <a:lnSpc>
                <a:spcPct val="110000"/>
              </a:lnSpc>
              <a:buSzPct val="100000"/>
              <a:buFont typeface="Courier New" panose="02070309020205020404" pitchFamily="49" charset="0"/>
              <a:buChar char="o"/>
              <a:defRPr/>
            </a:pPr>
            <a:r>
              <a:rPr lang="fr-CA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Appellation :</a:t>
            </a: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compétence élémentaire avec interprétation </a:t>
            </a:r>
            <a:b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(ou cadrage) de la situation.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SzPct val="100000"/>
              <a:defRPr/>
            </a:pP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—</a:t>
            </a:r>
          </a:p>
          <a:p>
            <a:pPr marL="180000" indent="-1800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pP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compétence de troisième degré</a:t>
            </a: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est le fait de savoir, </a:t>
            </a:r>
            <a:b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parmi les procédures qu’on connaît, choisir et combiner celles </a:t>
            </a:r>
            <a:b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qui conviennent à une situation ou à une tâche non connue </a:t>
            </a:r>
            <a:b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complexe.</a:t>
            </a:r>
          </a:p>
          <a:p>
            <a:pPr marL="465750" indent="-285750">
              <a:lnSpc>
                <a:spcPct val="110000"/>
              </a:lnSpc>
              <a:buSzPct val="100000"/>
              <a:buFont typeface="Courier New" panose="02070309020205020404" pitchFamily="49" charset="0"/>
              <a:buChar char="o"/>
              <a:defRPr/>
            </a:pPr>
            <a:r>
              <a:rPr lang="fr-CA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Appellation :</a:t>
            </a:r>
            <a:r>
              <a:rPr lang="fr-CA" sz="140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compétence complexe.</a:t>
            </a:r>
          </a:p>
        </p:txBody>
      </p:sp>
    </p:spTree>
    <p:extLst>
      <p:ext uri="{BB962C8B-B14F-4D97-AF65-F5344CB8AC3E}">
        <p14:creationId xmlns:p14="http://schemas.microsoft.com/office/powerpoint/2010/main" val="64642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Taxonomie du domaine cognitif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27BD7C-015C-C59D-AB61-3B8428659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68138"/>
              </p:ext>
            </p:extLst>
          </p:nvPr>
        </p:nvGraphicFramePr>
        <p:xfrm>
          <a:off x="1860069" y="1357932"/>
          <a:ext cx="8761429" cy="4142135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903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4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352" marR="10352" marT="10352" marB="1035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Bloom (</a:t>
                      </a:r>
                      <a:r>
                        <a:rPr lang="fr-CA" sz="16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1957)</a:t>
                      </a:r>
                      <a:r>
                        <a:rPr lang="fr-CA" sz="1600" b="1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- </a:t>
                      </a:r>
                      <a:r>
                        <a:rPr lang="fr-CA" sz="1600" b="1" u="none" strike="noStrike" kern="1200" baseline="0" dirty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Krathwohl (2010)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352" marR="10352" marT="10352" marB="103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b="1" u="none" strike="noStrike" kern="1200" baseline="0" dirty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Exemples</a:t>
                      </a:r>
                      <a:endParaRPr lang="fr-CA" sz="160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352" marR="10352" marT="10352" marB="103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01" marR="11301" marT="11301" marB="113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6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2000" b="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Connaissance</a:t>
                      </a:r>
                      <a:endParaRPr lang="fr-CA" sz="1600" dirty="0">
                        <a:solidFill>
                          <a:srgbClr val="0070C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7160" marT="137160" marB="137160"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Savoir retransmettre ou reproduire avec justesse </a:t>
                      </a:r>
                      <a:b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toute information, connaissance ou procédure préalablement acquise.</a:t>
                      </a:r>
                      <a:endParaRPr lang="fr-CA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Associer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Définir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Décrire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Identifier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Mémoriser</a:t>
                      </a:r>
                    </a:p>
                  </a:txBody>
                  <a:tcPr marL="18000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Nommer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Ordonner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Répéter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endParaRPr kumimoji="0" lang="fr-CA" sz="1200" kern="1200" dirty="0">
                        <a:solidFill>
                          <a:schemeClr val="dk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6000" marR="0" marT="137160" marB="13716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b="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b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Compréhension</a:t>
                      </a:r>
                    </a:p>
                  </a:txBody>
                  <a:tcPr marL="137160" marR="137160" marT="137160" marB="137160"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saisir de la nature et du sens des connaissances </a:t>
                      </a:r>
                      <a:b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 des mécanismes.</a:t>
                      </a:r>
                    </a:p>
                    <a:p>
                      <a:pPr marL="180000" indent="-1800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Traduction</a:t>
                      </a:r>
                      <a:endParaRPr kumimoji="0" lang="fr-CA" sz="1200" kern="1200" dirty="0">
                        <a:solidFill>
                          <a:schemeClr val="dk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Wingdings"/>
                      </a:endParaRPr>
                    </a:p>
                    <a:p>
                      <a:pPr marL="180000" indent="-1800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Interprétation</a:t>
                      </a:r>
                    </a:p>
                    <a:p>
                      <a:pPr marL="180000" indent="-1800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Extrapolation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Choisir</a:t>
                      </a:r>
                    </a:p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Classifier</a:t>
                      </a:r>
                      <a:endParaRPr kumimoji="0" lang="fr-CA" sz="1200" kern="1200" dirty="0">
                        <a:solidFill>
                          <a:schemeClr val="dk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Décrire</a:t>
                      </a:r>
                    </a:p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Discuter</a:t>
                      </a:r>
                    </a:p>
                  </a:txBody>
                  <a:tcPr marL="18000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Reconnaître</a:t>
                      </a:r>
                    </a:p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Reformuler</a:t>
                      </a:r>
                    </a:p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Situer</a:t>
                      </a:r>
                    </a:p>
                    <a:p>
                      <a:pPr marL="180000" indent="-1800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endParaRPr kumimoji="0" lang="fr-CA" sz="1200" kern="1200" dirty="0">
                        <a:solidFill>
                          <a:schemeClr val="dk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6000" marR="0" marT="137160" marB="1371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3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2000" b="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Application</a:t>
                      </a:r>
                    </a:p>
                  </a:txBody>
                  <a:tcPr marL="137160" marR="137160" marT="137160" marB="137160"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Utiliser les connaissances antérieures acquises </a:t>
                      </a:r>
                      <a:b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(dont les règles de procédure) dans de nouvelles situations pour tenter de résoudre, de meilleure façon ou de façon univoque, des problèmes.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Appliquer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Démontrer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Employer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Illustrer</a:t>
                      </a:r>
                    </a:p>
                  </a:txBody>
                  <a:tcPr marL="18000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Interpréter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Opérer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Utiliser</a:t>
                      </a:r>
                    </a:p>
                    <a:p>
                      <a:pPr marL="180000" indent="-180000" algn="l"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endParaRPr lang="fr-CA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6000" marR="0" marT="137160" marB="13716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399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Taxonomie du domaine cognitif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027BD7C-015C-C59D-AB61-3B8428659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676492"/>
              </p:ext>
            </p:extLst>
          </p:nvPr>
        </p:nvGraphicFramePr>
        <p:xfrm>
          <a:off x="1836623" y="1357932"/>
          <a:ext cx="9054116" cy="4152648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903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4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352" marR="10352" marT="10352" marB="1035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Bloom (</a:t>
                      </a:r>
                      <a:r>
                        <a:rPr lang="fr-CA" sz="16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1957)</a:t>
                      </a:r>
                      <a:r>
                        <a:rPr lang="fr-CA" sz="1600" b="1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- </a:t>
                      </a:r>
                      <a:r>
                        <a:rPr lang="fr-CA" sz="1600" b="1" u="none" strike="noStrike" kern="1200" baseline="0" dirty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Krathwohl (2010)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352" marR="10352" marT="10352" marB="103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b="1" u="none" strike="noStrike" kern="1200" baseline="0" dirty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Exemples</a:t>
                      </a:r>
                      <a:endParaRPr lang="fr-CA" sz="1600" b="1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352" marR="10352" marT="10352" marB="103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01" marR="11301" marT="11301" marB="113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6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2000" b="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Analyse</a:t>
                      </a:r>
                      <a:endParaRPr lang="fr-CA" sz="1600" dirty="0">
                        <a:solidFill>
                          <a:srgbClr val="0070C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7160" marT="137160" marB="137160"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Morceler ou découper un objet ou de l’information selon ses parties, les examiner en isolant les causes, en faisant des inférences, afin de pouvoir généraliser.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Analyser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Calculer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Catégoriser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Comparer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Contraster</a:t>
                      </a:r>
                    </a:p>
                  </a:txBody>
                  <a:tcPr marL="18000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Discriminer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Critiquer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Estimer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Examiner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Expliquer</a:t>
                      </a:r>
                    </a:p>
                  </a:txBody>
                  <a:tcPr marL="36000" marR="0" marT="137160" marB="13716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b="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b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</a:t>
                      </a:r>
                    </a:p>
                  </a:txBody>
                  <a:tcPr marL="137160" marR="137160" marT="137160" marB="137160"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Porter un jugement sur la valeur de quelque chose </a:t>
                      </a:r>
                      <a:b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se basant sur ses connaissances, ses méthodes </a:t>
                      </a:r>
                      <a:b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ses valeurs afin de proposer un produit nouveau entier, selon un but précis et des protocoles établis.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Arranger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Argumenter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Critiquer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Déduire</a:t>
                      </a:r>
                    </a:p>
                  </a:txBody>
                  <a:tcPr marL="18000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Justifier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Prédire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Recommander</a:t>
                      </a:r>
                    </a:p>
                  </a:txBody>
                  <a:tcPr marL="36000" marR="0" marT="137160" marB="1371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3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2000" b="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Synthèse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600" dirty="0">
                          <a:solidFill>
                            <a:srgbClr val="0070C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Création</a:t>
                      </a:r>
                    </a:p>
                  </a:txBody>
                  <a:tcPr marL="137160" marR="137160" marT="137160" marB="137160"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Mettre en application un ensemble de connaissances et d’habiletés afin de créer un objet nouveau, cohérent et original.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Composer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Concevoir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Construire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Créer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Développer</a:t>
                      </a:r>
                    </a:p>
                  </a:txBody>
                  <a:tcPr marL="180000" marR="137160" marT="137160" marB="13716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Gérer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Organiser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Planifier</a:t>
                      </a:r>
                    </a:p>
                    <a:p>
                      <a:pPr marL="180000" indent="-180000" algn="l">
                        <a:lnSpc>
                          <a:spcPct val="110000"/>
                        </a:lnSpc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Préparer</a:t>
                      </a:r>
                    </a:p>
                  </a:txBody>
                  <a:tcPr marL="36000" marR="0" marT="137160" marB="13716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76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Concept de compétence et taxonomie de Bloom révisée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B895E3-A225-C566-4A5D-99AE44BF61CB}"/>
              </a:ext>
            </a:extLst>
          </p:cNvPr>
          <p:cNvSpPr txBox="1"/>
          <p:nvPr/>
        </p:nvSpPr>
        <p:spPr>
          <a:xfrm>
            <a:off x="1144903" y="914399"/>
            <a:ext cx="448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Extrait d’Anderson et 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Krathwhol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(2001)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DF09FC9-0008-1991-B242-0CF88CF71997}"/>
              </a:ext>
            </a:extLst>
          </p:cNvPr>
          <p:cNvGrpSpPr/>
          <p:nvPr/>
        </p:nvGrpSpPr>
        <p:grpSpPr>
          <a:xfrm>
            <a:off x="1674831" y="1386185"/>
            <a:ext cx="9506598" cy="4441985"/>
            <a:chOff x="865939" y="1278877"/>
            <a:chExt cx="10961782" cy="5121924"/>
          </a:xfrm>
        </p:grpSpPr>
        <p:pic>
          <p:nvPicPr>
            <p:cNvPr id="9" name="Picture 2" descr="Blomm-rÃ©visÃ©.png (737Ã540)">
              <a:extLst>
                <a:ext uri="{FF2B5EF4-FFF2-40B4-BE49-F238E27FC236}">
                  <a16:creationId xmlns:a16="http://schemas.microsoft.com/office/drawing/2014/main" id="{269E2507-FAF0-C548-FE3F-BF6F1C6A7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245" y="1278877"/>
              <a:ext cx="6990476" cy="5121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Espace réservé du contenu 6">
              <a:extLst>
                <a:ext uri="{FF2B5EF4-FFF2-40B4-BE49-F238E27FC236}">
                  <a16:creationId xmlns:a16="http://schemas.microsoft.com/office/drawing/2014/main" id="{D8A118B8-2AFA-73CF-867D-37F2EFE0E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5939" y="2506606"/>
              <a:ext cx="2453060" cy="3364008"/>
            </a:xfrm>
            <a:prstGeom prst="rect">
              <a:avLst/>
            </a:prstGeom>
          </p:spPr>
        </p:pic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BA99028C-66A8-8284-DA85-D227F4F28BE3}"/>
                </a:ext>
              </a:extLst>
            </p:cNvPr>
            <p:cNvCxnSpPr/>
            <p:nvPr/>
          </p:nvCxnSpPr>
          <p:spPr>
            <a:xfrm flipV="1">
              <a:off x="2188524" y="4537938"/>
              <a:ext cx="9543142" cy="4354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77C6E46-1C1C-53B7-74CF-836A56E3DC0B}"/>
                </a:ext>
              </a:extLst>
            </p:cNvPr>
            <p:cNvCxnSpPr/>
            <p:nvPr/>
          </p:nvCxnSpPr>
          <p:spPr>
            <a:xfrm flipV="1">
              <a:off x="3081729" y="3949211"/>
              <a:ext cx="8548914" cy="58056"/>
            </a:xfrm>
            <a:prstGeom prst="straightConnector1">
              <a:avLst/>
            </a:prstGeom>
            <a:ln w="28575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1455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581080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58AC4E-DDA3-C890-30C5-8E7992C4B354}"/>
              </a:ext>
            </a:extLst>
          </p:cNvPr>
          <p:cNvSpPr txBox="1"/>
          <p:nvPr/>
        </p:nvSpPr>
        <p:spPr>
          <a:xfrm>
            <a:off x="1981200" y="2659558"/>
            <a:ext cx="82296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Déterminer le niveau de complexité </a:t>
            </a:r>
            <a:b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compétences de votre référentiel pays.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reformuler selon l’intention visée.</a:t>
            </a:r>
          </a:p>
        </p:txBody>
      </p:sp>
    </p:spTree>
    <p:extLst>
      <p:ext uri="{BB962C8B-B14F-4D97-AF65-F5344CB8AC3E}">
        <p14:creationId xmlns:p14="http://schemas.microsoft.com/office/powerpoint/2010/main" val="2982253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5</a:t>
            </a:r>
            <a:br>
              <a:rPr lang="fr-FR"/>
            </a:br>
            <a:r>
              <a:rPr lang="fr-FR"/>
              <a:t>Le niveau </a:t>
            </a:r>
            <a:br>
              <a:rPr lang="fr-FR"/>
            </a:br>
            <a:r>
              <a:rPr lang="fr-FR"/>
              <a:t>de complexité d’un instrument d’évaluation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AAF41-62E4-DA39-AFD6-BA3C3F0D0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092" y="1269715"/>
            <a:ext cx="5533294" cy="4243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227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581080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58AC4E-DDA3-C890-30C5-8E7992C4B354}"/>
              </a:ext>
            </a:extLst>
          </p:cNvPr>
          <p:cNvSpPr txBox="1"/>
          <p:nvPr/>
        </p:nvSpPr>
        <p:spPr>
          <a:xfrm>
            <a:off x="1430214" y="1885834"/>
            <a:ext cx="937846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Étape 1 : </a:t>
            </a:r>
            <a:r>
              <a:rPr lang="fr-CA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équipe, faire une liste des modalités d’évaluation employées par les enseignants </a:t>
            </a:r>
            <a:br>
              <a:rPr lang="fr-CA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celles que vous pouvez leur proposer.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Étape 2 : </a:t>
            </a:r>
            <a:r>
              <a:rPr lang="fr-CA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Tenter d’identifier quel niveau taxonomique cette modalité peut évaluer.</a:t>
            </a:r>
          </a:p>
          <a:p>
            <a:pPr marL="342900" indent="-3429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Étape 3 : </a:t>
            </a:r>
            <a:r>
              <a:rPr lang="fr-CA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Expliquer en exemplifiant par un contexte le raisonnement.</a:t>
            </a:r>
          </a:p>
        </p:txBody>
      </p:sp>
    </p:spTree>
    <p:extLst>
      <p:ext uri="{BB962C8B-B14F-4D97-AF65-F5344CB8AC3E}">
        <p14:creationId xmlns:p14="http://schemas.microsoft.com/office/powerpoint/2010/main" val="2753755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niveau de complexité d’un instrument d’évaluation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F949588-404B-F536-F234-5EF2933A68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6741887"/>
              </p:ext>
            </p:extLst>
          </p:nvPr>
        </p:nvGraphicFramePr>
        <p:xfrm>
          <a:off x="2151228" y="1056775"/>
          <a:ext cx="8179112" cy="487827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036300">
                  <a:extLst>
                    <a:ext uri="{9D8B030D-6E8A-4147-A177-3AD203B41FA5}">
                      <a16:colId xmlns:a16="http://schemas.microsoft.com/office/drawing/2014/main" val="574621249"/>
                    </a:ext>
                  </a:extLst>
                </a:gridCol>
                <a:gridCol w="1685383">
                  <a:extLst>
                    <a:ext uri="{9D8B030D-6E8A-4147-A177-3AD203B41FA5}">
                      <a16:colId xmlns:a16="http://schemas.microsoft.com/office/drawing/2014/main" val="2596865428"/>
                    </a:ext>
                  </a:extLst>
                </a:gridCol>
                <a:gridCol w="2536008">
                  <a:extLst>
                    <a:ext uri="{9D8B030D-6E8A-4147-A177-3AD203B41FA5}">
                      <a16:colId xmlns:a16="http://schemas.microsoft.com/office/drawing/2014/main" val="1820550165"/>
                    </a:ext>
                  </a:extLst>
                </a:gridCol>
                <a:gridCol w="2921421">
                  <a:extLst>
                    <a:ext uri="{9D8B030D-6E8A-4147-A177-3AD203B41FA5}">
                      <a16:colId xmlns:a16="http://schemas.microsoft.com/office/drawing/2014/main" val="1003331132"/>
                    </a:ext>
                  </a:extLst>
                </a:gridCol>
              </a:tblGrid>
              <a:tr h="595237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Rey </a:t>
                      </a: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(2003)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miter lim="800000"/>
                    </a:lnL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Scallon</a:t>
                      </a:r>
                      <a:endParaRPr lang="fr-FR" sz="1400" b="1" u="none" strike="noStrike" kern="10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(2004)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Taxonomie </a:t>
                      </a:r>
                      <a:b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Bloom (2001)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Instruments d’évaluation </a:t>
                      </a:r>
                      <a:endParaRPr lang="fr-FR" sz="1400" b="1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none" strike="noStrike" kern="1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associés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53820058"/>
                  </a:ext>
                </a:extLst>
              </a:tr>
              <a:tr h="761016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Niveau </a:t>
                      </a: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miter lim="800000"/>
                    </a:lnL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Situation </a:t>
                      </a:r>
                      <a:b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compétences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Création/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Portfolio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Réalisation d’un projet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Étude de cas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Simulation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108000" marB="108000" anchor="ctr">
                    <a:lnR w="6350" cap="flat" cmpd="sng" algn="ctr">
                      <a:noFill/>
                      <a:prstDash val="solid"/>
                      <a:miter lim="800000"/>
                    </a:lnR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606213"/>
                  </a:ext>
                </a:extLst>
              </a:tr>
              <a:tr h="4294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Synthèse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Carte conceptuelle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Entrevue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108000" marB="10800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832059"/>
                  </a:ext>
                </a:extLst>
              </a:tr>
              <a:tr h="429458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Niveau </a:t>
                      </a: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miter lim="800000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Situation d’habiletés</a:t>
                      </a:r>
                      <a:endParaRPr lang="fr-FR" sz="14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Analyse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 à questions </a:t>
                      </a:r>
                      <a:b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à développement 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108000" marB="10800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034460"/>
                  </a:ext>
                </a:extLst>
              </a:tr>
              <a:tr h="4294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Application</a:t>
                      </a:r>
                      <a:endParaRPr lang="fr-FR" sz="14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L’observation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Présentation orale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108000" marB="10800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491320"/>
                  </a:ext>
                </a:extLst>
              </a:tr>
              <a:tr h="429458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Niveau </a:t>
                      </a:r>
                    </a:p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miter lim="800000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Situation de connaissances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Compréhension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 oral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 écrit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108000" marB="10800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899531"/>
                  </a:ext>
                </a:extLst>
              </a:tr>
              <a:tr h="59523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Connaissances</a:t>
                      </a:r>
                      <a:endParaRPr lang="fr-FR" sz="14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Vrai ou faux</a:t>
                      </a:r>
                      <a:endParaRPr lang="fr-FR" sz="1400" b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187200" indent="-18000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FR" sz="1400" b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Questions à réponses courtes</a:t>
                      </a:r>
                      <a:endParaRPr lang="fr-FR" sz="14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108000" marB="10800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594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881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L’évaluation des compétences</a:t>
            </a:r>
          </a:p>
        </p:txBody>
      </p:sp>
      <p:graphicFrame>
        <p:nvGraphicFramePr>
          <p:cNvPr id="7" name="ZoneTexte 2">
            <a:extLst>
              <a:ext uri="{FF2B5EF4-FFF2-40B4-BE49-F238E27FC236}">
                <a16:creationId xmlns:a16="http://schemas.microsoft.com/office/drawing/2014/main" id="{2B7EFB5A-403A-EC02-9C01-3E27953A3B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9099585"/>
              </p:ext>
            </p:extLst>
          </p:nvPr>
        </p:nvGraphicFramePr>
        <p:xfrm>
          <a:off x="1844651" y="1245121"/>
          <a:ext cx="8792266" cy="4501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2901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6</a:t>
            </a:r>
            <a:br>
              <a:rPr lang="fr-FR"/>
            </a:br>
            <a:r>
              <a:rPr lang="fr-FR"/>
              <a:t>Les fonctions de l’évaluation</a:t>
            </a:r>
          </a:p>
        </p:txBody>
      </p:sp>
      <p:graphicFrame>
        <p:nvGraphicFramePr>
          <p:cNvPr id="6" name="Tableau 12">
            <a:extLst>
              <a:ext uri="{FF2B5EF4-FFF2-40B4-BE49-F238E27FC236}">
                <a16:creationId xmlns:a16="http://schemas.microsoft.com/office/drawing/2014/main" id="{EC16E63B-FDE8-E011-8BCF-0E14498FE9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92445"/>
              </p:ext>
            </p:extLst>
          </p:nvPr>
        </p:nvGraphicFramePr>
        <p:xfrm>
          <a:off x="4549940" y="1728174"/>
          <a:ext cx="6795548" cy="3630251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3397774">
                  <a:extLst>
                    <a:ext uri="{9D8B030D-6E8A-4147-A177-3AD203B41FA5}">
                      <a16:colId xmlns:a16="http://schemas.microsoft.com/office/drawing/2014/main" val="4063966204"/>
                    </a:ext>
                  </a:extLst>
                </a:gridCol>
                <a:gridCol w="3397774">
                  <a:extLst>
                    <a:ext uri="{9D8B030D-6E8A-4147-A177-3AD203B41FA5}">
                      <a16:colId xmlns:a16="http://schemas.microsoft.com/office/drawing/2014/main" val="3107708093"/>
                    </a:ext>
                  </a:extLst>
                </a:gridCol>
              </a:tblGrid>
              <a:tr h="5636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L’évaluation DE l’apprentissage</a:t>
                      </a:r>
                    </a:p>
                  </a:txBody>
                  <a:tcPr marL="108000" marR="108000" marT="108000" marB="108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L’évaluation POUR l’apprentissage</a:t>
                      </a:r>
                    </a:p>
                  </a:txBody>
                  <a:tcPr marL="108000" marR="108000" marT="108000" marB="10800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D7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681444"/>
                  </a:ext>
                </a:extLst>
              </a:tr>
              <a:tr h="2603560">
                <a:tc>
                  <a:txBody>
                    <a:bodyPr/>
                    <a:lstStyle/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Sommative/certificative.</a:t>
                      </a:r>
                    </a:p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Jugement en fin d’apprentissage.</a:t>
                      </a:r>
                    </a:p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Certains affirment qu’elle ne permet pas de fournir une rétroaction de qualité.</a:t>
                      </a:r>
                    </a:p>
                  </a:txBody>
                  <a:tcPr marL="180000" marR="180000" marT="129600" marB="108000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Formative: elle soutient l’apprentissage.</a:t>
                      </a:r>
                    </a:p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Intégrée au processus d’évaluation.</a:t>
                      </a:r>
                    </a:p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Fournit de la rétroaction utile à l’élève.</a:t>
                      </a:r>
                    </a:p>
                    <a:p>
                      <a:pPr marL="252000" indent="-252000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rgbClr val="FFC000"/>
                        </a:buClr>
                        <a:buFont typeface="Wingdings" pitchFamily="2" charset="2"/>
                        <a:buChar char="§"/>
                      </a:pPr>
                      <a:r>
                        <a:rPr lang="fr-CA" sz="16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L’élève joue un rôle central (évalue, construit, interagit, expérimente, etc.).</a:t>
                      </a:r>
                    </a:p>
                  </a:txBody>
                  <a:tcPr marL="180000" marR="180000" marT="1296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083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460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Trois fonctions de l’évaluation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7A61B4-BEA0-DF88-0B7E-B05F73F94747}"/>
              </a:ext>
            </a:extLst>
          </p:cNvPr>
          <p:cNvGrpSpPr/>
          <p:nvPr/>
        </p:nvGrpSpPr>
        <p:grpSpPr>
          <a:xfrm>
            <a:off x="1787655" y="1072444"/>
            <a:ext cx="9128701" cy="4454840"/>
            <a:chOff x="800099" y="1477483"/>
            <a:chExt cx="10464801" cy="4271619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A1A82F57-555C-3082-59B5-10A6DB003F91}"/>
                </a:ext>
              </a:extLst>
            </p:cNvPr>
            <p:cNvSpPr txBox="1">
              <a:spLocks/>
            </p:cNvSpPr>
            <p:nvPr/>
          </p:nvSpPr>
          <p:spPr>
            <a:xfrm>
              <a:off x="800099" y="1477483"/>
              <a:ext cx="10464801" cy="297338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On</a:t>
              </a:r>
              <a:r>
                <a:rPr lang="fr-CA" altLang="fr-FR" sz="2000" b="1" dirty="0">
                  <a:solidFill>
                    <a:srgbClr val="0070C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distingue généralement trois fonctions à l’évaluation :</a:t>
              </a:r>
            </a:p>
            <a:p>
              <a:pPr algn="ctr">
                <a:lnSpc>
                  <a:spcPct val="120000"/>
                </a:lnSpc>
              </a:pPr>
              <a:r>
                <a:rPr lang="fr-FR" sz="4400" b="1" dirty="0">
                  <a:solidFill>
                    <a:srgbClr val="92D05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1.</a:t>
              </a:r>
              <a:endParaRPr lang="fr-FR" sz="3200" b="1" dirty="0">
                <a:solidFill>
                  <a:srgbClr val="92D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  <a:p>
              <a:pPr algn="ctr"/>
              <a:r>
                <a:rPr lang="fr-CA" altLang="fr-FR" sz="2800" b="1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POUR l’apprentissage</a:t>
              </a:r>
            </a:p>
            <a:p>
              <a:pPr algn="ctr">
                <a:buFont typeface="Wingdings" pitchFamily="2" charset="2"/>
                <a:buNone/>
              </a:pPr>
              <a:r>
                <a:rPr lang="fr-CA" altLang="fr-FR" sz="2800" b="1" dirty="0">
                  <a:solidFill>
                    <a:srgbClr val="92D05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Accompagner POUR permettre l’apprentissage</a:t>
              </a:r>
            </a:p>
            <a:p>
              <a:pPr algn="ctr">
                <a:buFont typeface="Wingdings" pitchFamily="2" charset="2"/>
                <a:buNone/>
              </a:pPr>
              <a:r>
                <a:rPr lang="fr-CA" altLang="fr-FR" sz="20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Lors d’une évaluation POUR l’apprentissage, on donne des informations sur les forces et les difficultés de l’élève.</a:t>
              </a:r>
            </a:p>
            <a:p>
              <a:pPr>
                <a:buFont typeface="Wingdings" pitchFamily="2" charset="2"/>
                <a:buNone/>
              </a:pPr>
              <a:endParaRPr lang="fr-CA" altLang="fr-F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DEEEBBB-5CFE-6A67-ACD4-D890F5C4B9D5}"/>
                </a:ext>
              </a:extLst>
            </p:cNvPr>
            <p:cNvSpPr txBox="1"/>
            <p:nvPr/>
          </p:nvSpPr>
          <p:spPr>
            <a:xfrm>
              <a:off x="2090603" y="4812476"/>
              <a:ext cx="4593126" cy="936625"/>
            </a:xfrm>
            <a:prstGeom prst="homePlate">
              <a:avLst/>
            </a:prstGeom>
            <a:solidFill>
              <a:srgbClr val="92D05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anchor="ctr" anchorCtr="0">
              <a:noAutofit/>
            </a:bodyPr>
            <a:lstStyle/>
            <a:p>
              <a:pPr algn="ctr">
                <a:defRPr/>
              </a:pPr>
              <a: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Aide à l’apprentissage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01CCE2DD-B03F-9DFE-C454-F715FF6E0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118" y="4945669"/>
              <a:ext cx="3208337" cy="80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76250" indent="-4762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Régulation</a:t>
              </a:r>
            </a:p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2.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Différenciation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631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Trois fonctions de l’évaluation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1A82F57-555C-3082-59B5-10A6DB003F91}"/>
              </a:ext>
            </a:extLst>
          </p:cNvPr>
          <p:cNvSpPr txBox="1">
            <a:spLocks/>
          </p:cNvSpPr>
          <p:nvPr/>
        </p:nvSpPr>
        <p:spPr>
          <a:xfrm>
            <a:off x="1787655" y="1072444"/>
            <a:ext cx="9128701" cy="3100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4400" b="1" dirty="0">
                <a:solidFill>
                  <a:srgbClr val="92D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</a:t>
            </a:r>
            <a:endParaRPr lang="fr-FR" sz="3200" b="1" dirty="0">
              <a:solidFill>
                <a:srgbClr val="92D05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altLang="fr-FR" sz="28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DE l’apprentissage</a:t>
            </a:r>
          </a:p>
          <a:p>
            <a:pPr algn="ctr">
              <a:buFont typeface="Wingdings" pitchFamily="2" charset="2"/>
              <a:buNone/>
            </a:pPr>
            <a:r>
              <a:rPr lang="fr-CA" altLang="fr-FR" sz="2800" b="1" dirty="0">
                <a:solidFill>
                  <a:srgbClr val="92D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Rendre compte DE l’apprentissage</a:t>
            </a:r>
          </a:p>
          <a:p>
            <a:pPr algn="ctr">
              <a:buFont typeface="Wingdings" pitchFamily="2" charset="2"/>
              <a:buNone/>
            </a:pPr>
            <a:r>
              <a:rPr lang="fr-CA" altLang="fr-FR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Lorsqu’on compare le niveau de développement atteint à celui attendu, </a:t>
            </a:r>
            <a:br>
              <a:rPr lang="fr-CA" altLang="fr-FR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altLang="fr-FR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donne une note globale, on fait une évaluation DE l’apprentissage.</a:t>
            </a:r>
            <a:endParaRPr lang="fr-CA" altLang="fr-FR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6BFDF68-7B93-84A6-76C9-123C0CAC32A0}"/>
              </a:ext>
            </a:extLst>
          </p:cNvPr>
          <p:cNvGrpSpPr/>
          <p:nvPr/>
        </p:nvGrpSpPr>
        <p:grpSpPr>
          <a:xfrm>
            <a:off x="2913393" y="4084027"/>
            <a:ext cx="8242280" cy="1180832"/>
            <a:chOff x="2913393" y="4448467"/>
            <a:chExt cx="8242280" cy="118083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DEEEBBB-5CFE-6A67-ACD4-D890F5C4B9D5}"/>
                </a:ext>
              </a:extLst>
            </p:cNvPr>
            <p:cNvSpPr txBox="1"/>
            <p:nvPr/>
          </p:nvSpPr>
          <p:spPr>
            <a:xfrm>
              <a:off x="2913393" y="4550484"/>
              <a:ext cx="4006696" cy="976799"/>
            </a:xfrm>
            <a:prstGeom prst="homePlate">
              <a:avLst/>
            </a:prstGeom>
            <a:solidFill>
              <a:srgbClr val="92D05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anchor="ctr" anchorCtr="0">
              <a:no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Rendre compte </a:t>
              </a:r>
              <a:b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des compétences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01CCE2DD-B03F-9DFE-C454-F715FF6E0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977" y="4448467"/>
              <a:ext cx="4006696" cy="118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76250" indent="-4762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Bilan des apprentissages</a:t>
              </a:r>
            </a:p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2.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Sélection</a:t>
              </a:r>
            </a:p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3.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Certification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431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Trois fonctions de l’évaluation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1A82F57-555C-3082-59B5-10A6DB003F91}"/>
              </a:ext>
            </a:extLst>
          </p:cNvPr>
          <p:cNvSpPr txBox="1">
            <a:spLocks/>
          </p:cNvSpPr>
          <p:nvPr/>
        </p:nvSpPr>
        <p:spPr>
          <a:xfrm>
            <a:off x="1787655" y="1072444"/>
            <a:ext cx="9128701" cy="3100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4400" b="1" dirty="0">
                <a:solidFill>
                  <a:srgbClr val="92D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3.</a:t>
            </a:r>
            <a:endParaRPr lang="fr-FR" sz="3200" b="1" dirty="0">
              <a:solidFill>
                <a:srgbClr val="92D05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altLang="fr-FR" sz="28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COMME apprentissage</a:t>
            </a:r>
          </a:p>
          <a:p>
            <a:pPr algn="ctr">
              <a:buFont typeface="Wingdings" pitchFamily="2" charset="2"/>
              <a:buNone/>
            </a:pPr>
            <a:r>
              <a:rPr lang="fr-CA" altLang="fr-FR" sz="2800" b="1" dirty="0">
                <a:solidFill>
                  <a:srgbClr val="92D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S’autoévaluer pour se former</a:t>
            </a:r>
          </a:p>
          <a:p>
            <a:pPr algn="ctr">
              <a:buFont typeface="Wingdings" pitchFamily="2" charset="2"/>
              <a:buNone/>
            </a:pPr>
            <a:r>
              <a:rPr lang="fr-CA" altLang="fr-FR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Lorsque l’élève s’autoévalue et réfléchit à sa démarche </a:t>
            </a:r>
            <a:br>
              <a:rPr lang="fr-CA" altLang="fr-FR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altLang="fr-FR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mobilisant ses habiletés métacognitives.</a:t>
            </a:r>
            <a:endParaRPr lang="fr-CA" altLang="fr-FR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8F090D5-D8CE-859F-79D7-1EDB3B791956}"/>
              </a:ext>
            </a:extLst>
          </p:cNvPr>
          <p:cNvGrpSpPr/>
          <p:nvPr/>
        </p:nvGrpSpPr>
        <p:grpSpPr>
          <a:xfrm>
            <a:off x="2913393" y="4084027"/>
            <a:ext cx="8242280" cy="1180832"/>
            <a:chOff x="2913393" y="4448467"/>
            <a:chExt cx="8242280" cy="118083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DEEEBBB-5CFE-6A67-ACD4-D890F5C4B9D5}"/>
                </a:ext>
              </a:extLst>
            </p:cNvPr>
            <p:cNvSpPr txBox="1"/>
            <p:nvPr/>
          </p:nvSpPr>
          <p:spPr>
            <a:xfrm>
              <a:off x="2913393" y="4550484"/>
              <a:ext cx="4006696" cy="976799"/>
            </a:xfrm>
            <a:prstGeom prst="homePlate">
              <a:avLst/>
            </a:prstGeom>
            <a:solidFill>
              <a:srgbClr val="92D05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anchor="ctr" anchorCtr="0">
              <a:no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Être responsable </a:t>
              </a:r>
              <a:b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de ses apprentissages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01CCE2DD-B03F-9DFE-C454-F715FF6E0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977" y="4448467"/>
              <a:ext cx="4006696" cy="118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76250" indent="-4762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Autoévaluation</a:t>
              </a:r>
            </a:p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2.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Autorégulation</a:t>
              </a:r>
            </a:p>
            <a:p>
              <a:pPr marL="0" indent="0">
                <a:spcBef>
                  <a:spcPts val="700"/>
                </a:spcBef>
                <a:buClr>
                  <a:schemeClr val="accent2"/>
                </a:buClr>
                <a:buSzPct val="60000"/>
              </a:pPr>
              <a:r>
                <a:rPr lang="fr-CA" altLang="fr-FR" sz="2000" b="1" dirty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3.</a:t>
              </a:r>
              <a:r>
                <a:rPr lang="fr-CA" altLang="fr-FR" sz="20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Métacognition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8965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7E4C73-BE7F-E6F4-CE95-56D247B667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A4A537-B54F-F519-43B8-BFFC58A7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B1D21-A4C2-D354-75BC-7C134B5C76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7" y="441729"/>
            <a:ext cx="1014711" cy="991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74F66-43F9-3A54-C193-EDC6682DA979}"/>
              </a:ext>
            </a:extLst>
          </p:cNvPr>
          <p:cNvSpPr txBox="1"/>
          <p:nvPr/>
        </p:nvSpPr>
        <p:spPr>
          <a:xfrm>
            <a:off x="1551388" y="581080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58AC4E-DDA3-C890-30C5-8E7992C4B354}"/>
              </a:ext>
            </a:extLst>
          </p:cNvPr>
          <p:cNvSpPr txBox="1"/>
          <p:nvPr/>
        </p:nvSpPr>
        <p:spPr>
          <a:xfrm>
            <a:off x="1406768" y="2416411"/>
            <a:ext cx="93784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buClr>
                <a:srgbClr val="FFC000"/>
              </a:buClr>
            </a:pP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équipe, tentez de compléter le tableau </a:t>
            </a:r>
            <a:b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dans le carnet du participant (activité 6) </a:t>
            </a:r>
            <a:b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qui permet de mieux cerner les distinctions </a:t>
            </a:r>
            <a:b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dirty="0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entre les deux visées de l’évaluation.</a:t>
            </a:r>
          </a:p>
        </p:txBody>
      </p:sp>
    </p:spTree>
    <p:extLst>
      <p:ext uri="{BB962C8B-B14F-4D97-AF65-F5344CB8AC3E}">
        <p14:creationId xmlns:p14="http://schemas.microsoft.com/office/powerpoint/2010/main" val="2600643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914880" y="330818"/>
            <a:ext cx="10651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Corrigé de l’activité 6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784774E-7428-EA35-96FA-3F1C413AF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289162"/>
              </p:ext>
            </p:extLst>
          </p:nvPr>
        </p:nvGraphicFramePr>
        <p:xfrm>
          <a:off x="1560314" y="1021418"/>
          <a:ext cx="9360940" cy="4948992"/>
        </p:xfrm>
        <a:graphic>
          <a:graphicData uri="http://schemas.openxmlformats.org/drawingml/2006/table">
            <a:tbl>
              <a:tblPr/>
              <a:tblGrid>
                <a:gridCol w="1714469">
                  <a:extLst>
                    <a:ext uri="{9D8B030D-6E8A-4147-A177-3AD203B41FA5}">
                      <a16:colId xmlns:a16="http://schemas.microsoft.com/office/drawing/2014/main" val="76587039"/>
                    </a:ext>
                  </a:extLst>
                </a:gridCol>
                <a:gridCol w="3708000">
                  <a:extLst>
                    <a:ext uri="{9D8B030D-6E8A-4147-A177-3AD203B41FA5}">
                      <a16:colId xmlns:a16="http://schemas.microsoft.com/office/drawing/2014/main" val="3781918845"/>
                    </a:ext>
                  </a:extLst>
                </a:gridCol>
                <a:gridCol w="3938471">
                  <a:extLst>
                    <a:ext uri="{9D8B030D-6E8A-4147-A177-3AD203B41FA5}">
                      <a16:colId xmlns:a16="http://schemas.microsoft.com/office/drawing/2014/main" val="1415312899"/>
                    </a:ext>
                  </a:extLst>
                </a:gridCol>
              </a:tblGrid>
              <a:tr h="29453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Caractéristiques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POUR</a:t>
                      </a:r>
                      <a:r>
                        <a:rPr lang="fr-FR" sz="1200" b="1" i="0" u="none" strike="noStrike" kern="100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l’apprentissage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DE</a:t>
                      </a:r>
                      <a:r>
                        <a:rPr lang="fr-FR" sz="1200" b="1" i="0" u="none" strike="noStrike" kern="100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l’apprentissage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109938"/>
                  </a:ext>
                </a:extLst>
              </a:tr>
              <a:tr h="29453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Moment</a:t>
                      </a:r>
                      <a:endParaRPr lang="fr-FR" sz="12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Durant l’apprentissage.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Après l’apprentissage.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22915"/>
                  </a:ext>
                </a:extLst>
              </a:tr>
              <a:tr h="294530">
                <a:tc rowSpan="3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But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Encourager la progression en cours.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Sanction et certification.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992781"/>
                  </a:ext>
                </a:extLst>
              </a:tr>
              <a:tr h="2945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Vise l’amélioration.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Orientation ou sélection.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030624"/>
                  </a:ext>
                </a:extLst>
              </a:tr>
              <a:tr h="4693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Promouvoir l’augmentation de la réussite </a:t>
                      </a:r>
                      <a:b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afin d’aider l’élève à atteindre les standards.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00092"/>
                  </a:ext>
                </a:extLst>
              </a:tr>
              <a:tr h="469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Motivation</a:t>
                      </a:r>
                      <a:endParaRPr lang="fr-FR" sz="12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Attentes de succès positives et réalistes, </a:t>
                      </a:r>
                      <a:b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et intérêt des apprentissages.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Menace de la punition et promesse </a:t>
                      </a:r>
                      <a:b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d’une récompense.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79442"/>
                  </a:ext>
                </a:extLst>
              </a:tr>
              <a:tr h="644184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Finalités</a:t>
                      </a:r>
                      <a:endParaRPr lang="fr-FR" sz="12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Régulation externe (par l’enseignant) :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347472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avant, proactive ; pendant, interactive (orale) ;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347472" indent="-347472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après, rétroactive (écrite).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Documenter les réussites individuelles et </a:t>
                      </a:r>
                      <a:b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 groupe, ainsi que la maîtrise des standards (moyennes).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380615"/>
                  </a:ext>
                </a:extLst>
              </a:tr>
              <a:tr h="4693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Régulation interne (par </a:t>
                      </a:r>
                      <a:r>
                        <a:rPr lang="fr-FR" sz="1200" b="0" i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l’élève) : </a:t>
                      </a:r>
                      <a:br>
                        <a:rPr lang="fr-FR" sz="1200" b="0" i="0" u="none" strike="noStrike" kern="1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autorégulation.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Mesurer la réussite au moment opportun </a:t>
                      </a:r>
                      <a:b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afin de publier les résultats.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287269"/>
                  </a:ext>
                </a:extLst>
              </a:tr>
              <a:tr h="294530">
                <a:tc rowSpan="3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Outils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Grille d’évaluation descriptive.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Évaluation de fin d’année.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171135"/>
                  </a:ext>
                </a:extLst>
              </a:tr>
              <a:tr h="2945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Autoévaluation.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Examen certificatif.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04134"/>
                  </a:ext>
                </a:extLst>
              </a:tr>
              <a:tr h="2945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Rétroaction constructive à l’élève.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Test de classement.</a:t>
                      </a:r>
                      <a:endParaRPr lang="fr-FR" sz="12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72000" marB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294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190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Conclusion</a:t>
            </a:r>
            <a:endParaRPr lang="fr-FR"/>
          </a:p>
        </p:txBody>
      </p:sp>
      <p:pic>
        <p:nvPicPr>
          <p:cNvPr id="5" name="Image 4" descr="350px-Picture_4">
            <a:extLst>
              <a:ext uri="{FF2B5EF4-FFF2-40B4-BE49-F238E27FC236}">
                <a16:creationId xmlns:a16="http://schemas.microsoft.com/office/drawing/2014/main" id="{C4E90D90-9082-A74B-5F04-0280F10C4C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9879" y="1142403"/>
            <a:ext cx="5449868" cy="44193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8D5B27-E072-75E1-8845-24A1A41983C1}"/>
              </a:ext>
            </a:extLst>
          </p:cNvPr>
          <p:cNvSpPr txBox="1"/>
          <p:nvPr/>
        </p:nvSpPr>
        <p:spPr>
          <a:xfrm>
            <a:off x="8070057" y="5455736"/>
            <a:ext cx="3496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Extrait de Earl </a:t>
            </a:r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al.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(2006)</a:t>
            </a:r>
          </a:p>
        </p:txBody>
      </p:sp>
    </p:spTree>
    <p:extLst>
      <p:ext uri="{BB962C8B-B14F-4D97-AF65-F5344CB8AC3E}">
        <p14:creationId xmlns:p14="http://schemas.microsoft.com/office/powerpoint/2010/main" val="4024153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1" y="1788160"/>
            <a:ext cx="6219383" cy="3281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Anderson, L. W.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Krathwohl, D. R.</a:t>
            </a:r>
            <a:r>
              <a:rPr lang="fr-FR" sz="1200" dirty="0"/>
              <a:t> (dir.) (2001). </a:t>
            </a:r>
            <a:r>
              <a:rPr lang="fr-FR" sz="1200" i="1" dirty="0"/>
              <a:t>A taxonomy for learning, teaching, </a:t>
            </a:r>
            <a:br>
              <a:rPr lang="fr-FR" sz="1200" i="1" dirty="0"/>
            </a:br>
            <a:r>
              <a:rPr lang="fr-FR" sz="1200" i="1" dirty="0"/>
              <a:t>and assessing: A revision of Bloom's taxonomy of educational objectives</a:t>
            </a:r>
            <a:r>
              <a:rPr lang="fr-FR" sz="1200" dirty="0"/>
              <a:t>. New York (États-Unis), Longman.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Earl, L. M.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Katz, S.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Manitoba School Programs Division</a:t>
            </a:r>
            <a:r>
              <a:rPr lang="fr-FR" sz="1200" dirty="0"/>
              <a:t> (2006). </a:t>
            </a:r>
            <a:r>
              <a:rPr lang="fr-FR" sz="1200" i="1" dirty="0"/>
              <a:t>Rethinking classroom assessment with purpose in mind: Assessment for learning, assessment as learning, assessment of learning</a:t>
            </a:r>
            <a:r>
              <a:rPr lang="fr-FR" sz="1200" dirty="0"/>
              <a:t>. Winnipeg (Canada), Manitoba Education, Citizenship, and Youth, School Programs Division.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Rey, B.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Carette, V.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Defrance, A.</a:t>
            </a:r>
            <a:r>
              <a:rPr lang="fr-FR" sz="1200" dirty="0"/>
              <a:t>, et </a:t>
            </a:r>
            <a:r>
              <a:rPr lang="fr-FR" sz="1200" b="1" dirty="0">
                <a:solidFill>
                  <a:srgbClr val="7030A0"/>
                </a:solidFill>
              </a:rPr>
              <a:t>Kahn, S.</a:t>
            </a:r>
            <a:r>
              <a:rPr lang="fr-FR" sz="1200" dirty="0"/>
              <a:t> (2003). </a:t>
            </a:r>
            <a:r>
              <a:rPr lang="fr-FR" sz="1200" i="1" dirty="0"/>
              <a:t>Les compétences à l’école, </a:t>
            </a:r>
            <a:br>
              <a:rPr lang="fr-FR" sz="1200" i="1" dirty="0"/>
            </a:br>
            <a:r>
              <a:rPr lang="fr-FR" sz="1200" i="1" dirty="0"/>
              <a:t>Outils pour enseigner</a:t>
            </a:r>
            <a:r>
              <a:rPr lang="fr-FR" sz="1200" dirty="0"/>
              <a:t>. Louvain-la-Neuve (Belgique), De Boeck.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Scallon, G.</a:t>
            </a:r>
            <a:r>
              <a:rPr lang="fr-FR" sz="1200" dirty="0"/>
              <a:t> (2004). </a:t>
            </a:r>
            <a:r>
              <a:rPr lang="fr-FR" sz="1200" i="1" dirty="0"/>
              <a:t>L'évaluation des apprentissages dans une approche par compétences</a:t>
            </a:r>
            <a:r>
              <a:rPr lang="fr-FR" sz="1200" dirty="0"/>
              <a:t>, Montréal (Québec), éditions du Renouveau pédagogique.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Stiggins, R.</a:t>
            </a:r>
            <a:r>
              <a:rPr lang="fr-FR" sz="1200" dirty="0"/>
              <a:t> (2007). Assessment Through the Students' Eyes. E</a:t>
            </a:r>
            <a:r>
              <a:rPr lang="fr-FR" sz="1200" i="1" dirty="0"/>
              <a:t>ducational Leadership, 64</a:t>
            </a:r>
            <a:r>
              <a:rPr lang="fr-FR" sz="1200" dirty="0"/>
              <a:t>(8), 22-26.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20E5E2A-F3C4-DD34-43D0-443C4712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L’approche par compétences et l’évaluation en contexte authentique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29078"/>
            <a:ext cx="6945319" cy="432502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</a:t>
            </a:r>
            <a:br>
              <a:rPr lang="fr-FR" sz="1400" dirty="0"/>
            </a:br>
            <a:r>
              <a:rPr lang="fr-FR" sz="1400" dirty="0"/>
              <a:t>et conseillère pédagogique, Université de Montréal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</a:t>
            </a:r>
            <a:br>
              <a:rPr lang="fr-FR" sz="1400" dirty="0"/>
            </a:br>
            <a:r>
              <a:rPr lang="fr-FR" sz="1400" dirty="0"/>
              <a:t>Université de Montréal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Selon une idée originale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Avec la participation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0F4C0CA8E5E44FB554DE02B5E095D0" ma:contentTypeVersion="16" ma:contentTypeDescription="Crée un document." ma:contentTypeScope="" ma:versionID="d1345eb37dd9944dc104ae0d0403238c">
  <xsd:schema xmlns:xsd="http://www.w3.org/2001/XMLSchema" xmlns:xs="http://www.w3.org/2001/XMLSchema" xmlns:p="http://schemas.microsoft.com/office/2006/metadata/properties" xmlns:ns2="d18f40b1-0b87-438a-a1e5-eed12ac5ddb9" xmlns:ns3="cbd99da5-be2c-4df4-a3aa-a2c39885a642" xmlns:ns4="e3c94543-904b-4cfb-a34f-6f8386c685b3" targetNamespace="http://schemas.microsoft.com/office/2006/metadata/properties" ma:root="true" ma:fieldsID="f652e2f12f7f2d893e177f87b769156e" ns2:_="" ns3:_="" ns4:_="">
    <xsd:import namespace="d18f40b1-0b87-438a-a1e5-eed12ac5ddb9"/>
    <xsd:import namespace="cbd99da5-be2c-4df4-a3aa-a2c39885a642"/>
    <xsd:import namespace="e3c94543-904b-4cfb-a34f-6f8386c685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8f40b1-0b87-438a-a1e5-eed12ac5d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29a13ef7-c7d7-4002-a890-fdda627683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d99da5-be2c-4df4-a3aa-a2c39885a64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c94543-904b-4cfb-a34f-6f8386c685b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83f408f-28f4-478d-b13f-43b43ddf702e}" ma:internalName="TaxCatchAll" ma:showField="CatchAllData" ma:web="a72e391e-6a7e-4a78-9109-da3d1b8b6f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4077E6-FEB3-4E9C-BB50-2012C00C89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8f40b1-0b87-438a-a1e5-eed12ac5ddb9"/>
    <ds:schemaRef ds:uri="cbd99da5-be2c-4df4-a3aa-a2c39885a642"/>
    <ds:schemaRef ds:uri="e3c94543-904b-4cfb-a34f-6f8386c685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002CB8-84CE-421C-9C72-9B73621884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18900</TotalTime>
  <Words>1868</Words>
  <Application>Microsoft Macintosh PowerPoint</Application>
  <PresentationFormat>Grand écran</PresentationFormat>
  <Paragraphs>302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2" baseType="lpstr">
      <vt:lpstr>Courier New</vt:lpstr>
      <vt:lpstr>Noto Sans</vt:lpstr>
      <vt:lpstr>Arial</vt:lpstr>
      <vt:lpstr>Noto Sans ExtraBold</vt:lpstr>
      <vt:lpstr>Noto Sans SemiBold</vt:lpstr>
      <vt:lpstr>Calibri</vt:lpstr>
      <vt:lpstr>Wingdings</vt:lpstr>
      <vt:lpstr>Noto Sans Medium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de réalisation</vt:lpstr>
      <vt:lpstr>Activité 4 Le niveau de complexité d’une compétence selon Rey</vt:lpstr>
      <vt:lpstr>Présentation PowerPoint</vt:lpstr>
      <vt:lpstr>Présentation PowerPoint</vt:lpstr>
      <vt:lpstr>Présentation PowerPoint</vt:lpstr>
      <vt:lpstr>Présentation PowerPoint</vt:lpstr>
      <vt:lpstr>Activité 5 Le niveau  de complexité d’un instrument d’évaluation</vt:lpstr>
      <vt:lpstr>Présentation PowerPoint</vt:lpstr>
      <vt:lpstr>Présentation PowerPoint</vt:lpstr>
      <vt:lpstr>Présentation PowerPoint</vt:lpstr>
      <vt:lpstr>Activité 6 Les fonctions de l’évaluation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224</cp:revision>
  <dcterms:created xsi:type="dcterms:W3CDTF">2022-10-03T18:36:32Z</dcterms:created>
  <dcterms:modified xsi:type="dcterms:W3CDTF">2024-09-05T09:18:29Z</dcterms:modified>
</cp:coreProperties>
</file>