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3"/>
  </p:sldMasterIdLst>
  <p:notesMasterIdLst>
    <p:notesMasterId r:id="rId40"/>
  </p:notesMasterIdLst>
  <p:handoutMasterIdLst>
    <p:handoutMasterId r:id="rId41"/>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Lst>
  <p:sldSz cx="12192000" cy="6858000"/>
  <p:notesSz cx="6858000" cy="9144000"/>
  <p:embeddedFontLst>
    <p:embeddedFont>
      <p:font typeface="Noto Sans" panose="020B0502040504020204" pitchFamily="34" charset="0"/>
      <p:regular r:id="rId42"/>
      <p:bold r:id="rId43"/>
      <p:italic r:id="rId44"/>
      <p:boldItalic r:id="rId45"/>
    </p:embeddedFont>
    <p:embeddedFont>
      <p:font typeface="Noto Sans ExtraBold" panose="020B0902040504020204" pitchFamily="34" charset="0"/>
      <p:bold r:id="rId46"/>
      <p:italic r:id="rId47"/>
      <p:boldItalic r:id="rId48"/>
    </p:embeddedFont>
    <p:embeddedFont>
      <p:font typeface="Noto Sans Medium" panose="020B0602040504020204" pitchFamily="34" charset="0"/>
      <p:regular r:id="rId49"/>
      <p:italic r:id="rId50"/>
    </p:embeddedFont>
    <p:embeddedFont>
      <p:font typeface="Noto Sans SemiBold" panose="020B0702040504020204" pitchFamily="34" charset="0"/>
      <p:regular r:id="rId51"/>
      <p:bold r:id="rId52"/>
      <p:italic r:id="rId53"/>
      <p:boldItalic r:id="rId5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41" userDrawn="1">
          <p15:clr>
            <a:srgbClr val="A4A3A4"/>
          </p15:clr>
        </p15:guide>
        <p15:guide id="2" orient="horz" pos="2160">
          <p15:clr>
            <a:srgbClr val="A4A3A4"/>
          </p15:clr>
        </p15:guide>
        <p15:guide id="3" pos="42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EB8"/>
    <a:srgbClr val="5A5292"/>
    <a:srgbClr val="E7EFFB"/>
    <a:srgbClr val="7F5891"/>
    <a:srgbClr val="FBE5FF"/>
    <a:srgbClr val="942FB0"/>
    <a:srgbClr val="643772"/>
    <a:srgbClr val="AA52C5"/>
    <a:srgbClr val="381043"/>
    <a:srgbClr val="8629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68" autoAdjust="0"/>
    <p:restoredTop sz="84320" autoAdjust="0"/>
  </p:normalViewPr>
  <p:slideViewPr>
    <p:cSldViewPr snapToGrid="0">
      <p:cViewPr varScale="1">
        <p:scale>
          <a:sx n="90" d="100"/>
          <a:sy n="90" d="100"/>
        </p:scale>
        <p:origin x="1664" y="184"/>
      </p:cViewPr>
      <p:guideLst>
        <p:guide pos="1141"/>
        <p:guide orient="horz" pos="2160"/>
        <p:guide pos="4248"/>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commentAuthors" Target="commentAuthor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theme" Target="theme/theme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font" Target="fonts/font10.fntdata"/><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5.fntdata"/><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handoutMaster" Target="handoutMasters/handoutMaster1.xml"/><Relationship Id="rId54"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8.fntdata"/><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font" Target="fonts/font3.fntdata"/><Relationship Id="rId52" Type="http://schemas.openxmlformats.org/officeDocument/2006/relationships/font" Target="fonts/font11.fntdata"/></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CB15D4-3F4A-443F-B48E-47BD29496809}" type="doc">
      <dgm:prSet loTypeId="urn:microsoft.com/office/officeart/2005/8/layout/venn3" loCatId="icon" qsTypeId="urn:microsoft.com/office/officeart/2005/8/quickstyle/simple1" qsCatId="simple" csTypeId="urn:microsoft.com/office/officeart/2005/8/colors/colorful5" csCatId="colorful" phldr="1"/>
      <dgm:spPr/>
      <dgm:t>
        <a:bodyPr/>
        <a:lstStyle/>
        <a:p>
          <a:endParaRPr lang="en-US"/>
        </a:p>
      </dgm:t>
    </dgm:pt>
    <dgm:pt modelId="{9A005337-72FF-484B-B4A2-C3D6401207B3}">
      <dgm:prSet custT="1"/>
      <dgm:spPr>
        <a:ln>
          <a:noFill/>
        </a:ln>
      </dgm:spPr>
      <dgm:t>
        <a:bodyPr/>
        <a:lstStyle/>
        <a:p>
          <a:r>
            <a:rPr lang="fr-CA"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Le savoir agir </a:t>
          </a:r>
          <a:br>
            <a:rPr lang="fr-CA" sz="1600" b="1"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est la capacité </a:t>
          </a:r>
          <a:br>
            <a:rPr lang="fr-CA" sz="1600"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à combiner et </a:t>
          </a:r>
          <a:br>
            <a:rPr lang="fr-CA" sz="1600"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à mobiliser </a:t>
          </a:r>
          <a:br>
            <a:rPr lang="fr-CA" sz="1600"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des ressources pertinentes</a:t>
          </a:r>
          <a:endParaRPr lang="en-US" sz="1600" dirty="0">
            <a:latin typeface="Noto Sans" panose="020B0502040504020204" pitchFamily="34" charset="0"/>
            <a:ea typeface="Noto Sans" panose="020B0502040504020204" pitchFamily="34" charset="0"/>
            <a:cs typeface="Noto Sans" panose="020B0502040504020204" pitchFamily="34" charset="0"/>
          </a:endParaRPr>
        </a:p>
      </dgm:t>
    </dgm:pt>
    <dgm:pt modelId="{2D973CBB-89FE-43BE-840E-633E9A1BAB7C}" type="parTrans" cxnId="{16F06E69-F604-4597-9F3F-8CE89D1113B6}">
      <dgm:prSet/>
      <dgm:spPr/>
      <dgm:t>
        <a:bodyPr/>
        <a:lstStyle/>
        <a:p>
          <a:endParaRPr lang="en-US" sz="1600">
            <a:latin typeface="Noto Sans" panose="020B0502040504020204" pitchFamily="34" charset="0"/>
            <a:ea typeface="Noto Sans" panose="020B0502040504020204" pitchFamily="34" charset="0"/>
            <a:cs typeface="Noto Sans" panose="020B0502040504020204" pitchFamily="34" charset="0"/>
          </a:endParaRPr>
        </a:p>
      </dgm:t>
    </dgm:pt>
    <dgm:pt modelId="{36C2A076-E45E-47F1-9E85-634C5D9956BE}" type="sibTrans" cxnId="{16F06E69-F604-4597-9F3F-8CE89D1113B6}">
      <dgm:prSet/>
      <dgm:spPr/>
      <dgm:t>
        <a:bodyPr/>
        <a:lstStyle/>
        <a:p>
          <a:endParaRPr lang="en-US" sz="1600">
            <a:latin typeface="Noto Sans" panose="020B0502040504020204" pitchFamily="34" charset="0"/>
            <a:ea typeface="Noto Sans" panose="020B0502040504020204" pitchFamily="34" charset="0"/>
            <a:cs typeface="Noto Sans" panose="020B0502040504020204" pitchFamily="34" charset="0"/>
          </a:endParaRPr>
        </a:p>
      </dgm:t>
    </dgm:pt>
    <dgm:pt modelId="{19A9E4D6-D718-47CA-9C05-E4734110A1DF}">
      <dgm:prSet custT="1"/>
      <dgm:spPr>
        <a:ln>
          <a:noFill/>
        </a:ln>
      </dgm:spPr>
      <dgm:t>
        <a:bodyPr/>
        <a:lstStyle/>
        <a:p>
          <a:r>
            <a:rPr lang="fr-CA"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Le pouvoir agir </a:t>
          </a:r>
          <a:r>
            <a:rPr lang="fr-CA" sz="1600" dirty="0">
              <a:latin typeface="Noto Sans" panose="020B0502040504020204" pitchFamily="34" charset="0"/>
              <a:ea typeface="Noto Sans" panose="020B0502040504020204" pitchFamily="34" charset="0"/>
              <a:cs typeface="Noto Sans" panose="020B0502040504020204" pitchFamily="34" charset="0"/>
            </a:rPr>
            <a:t>renvoie à l’existence d’un contexte ou d’une situation favorable rendant possible la prise </a:t>
          </a:r>
          <a:br>
            <a:rPr lang="fr-CA" sz="1600"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de responsabilité </a:t>
          </a:r>
          <a:br>
            <a:rPr lang="fr-CA" sz="1600"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et de risque de </a:t>
          </a:r>
          <a:br>
            <a:rPr lang="fr-CA" sz="1600"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la part de l’individu</a:t>
          </a:r>
          <a:endParaRPr lang="en-US" sz="1600" dirty="0">
            <a:latin typeface="Noto Sans" panose="020B0502040504020204" pitchFamily="34" charset="0"/>
            <a:ea typeface="Noto Sans" panose="020B0502040504020204" pitchFamily="34" charset="0"/>
            <a:cs typeface="Noto Sans" panose="020B0502040504020204" pitchFamily="34" charset="0"/>
          </a:endParaRPr>
        </a:p>
      </dgm:t>
    </dgm:pt>
    <dgm:pt modelId="{406ADDCB-76E6-431E-B0F5-50D6848B598F}" type="parTrans" cxnId="{BC2A44C7-8A44-44A9-AE20-BE2F82C6DD71}">
      <dgm:prSet/>
      <dgm:spPr/>
      <dgm:t>
        <a:bodyPr/>
        <a:lstStyle/>
        <a:p>
          <a:endParaRPr lang="en-US" sz="1600">
            <a:latin typeface="Noto Sans" panose="020B0502040504020204" pitchFamily="34" charset="0"/>
            <a:ea typeface="Noto Sans" panose="020B0502040504020204" pitchFamily="34" charset="0"/>
            <a:cs typeface="Noto Sans" panose="020B0502040504020204" pitchFamily="34" charset="0"/>
          </a:endParaRPr>
        </a:p>
      </dgm:t>
    </dgm:pt>
    <dgm:pt modelId="{FDD267E0-0863-4B5D-BCEC-087DCD3660EF}" type="sibTrans" cxnId="{BC2A44C7-8A44-44A9-AE20-BE2F82C6DD71}">
      <dgm:prSet/>
      <dgm:spPr/>
      <dgm:t>
        <a:bodyPr/>
        <a:lstStyle/>
        <a:p>
          <a:endParaRPr lang="en-US" sz="1600">
            <a:latin typeface="Noto Sans" panose="020B0502040504020204" pitchFamily="34" charset="0"/>
            <a:ea typeface="Noto Sans" panose="020B0502040504020204" pitchFamily="34" charset="0"/>
            <a:cs typeface="Noto Sans" panose="020B0502040504020204" pitchFamily="34" charset="0"/>
          </a:endParaRPr>
        </a:p>
      </dgm:t>
    </dgm:pt>
    <dgm:pt modelId="{3801BF69-3764-4B8C-B954-1BCB57C29D5D}">
      <dgm:prSet custT="1"/>
      <dgm:spPr>
        <a:ln>
          <a:noFill/>
        </a:ln>
      </dgm:spPr>
      <dgm:t>
        <a:bodyPr/>
        <a:lstStyle/>
        <a:p>
          <a:pPr>
            <a:lnSpc>
              <a:spcPct val="100000"/>
            </a:lnSpc>
            <a:spcAft>
              <a:spcPts val="0"/>
            </a:spcAft>
          </a:pPr>
          <a:r>
            <a:rPr lang="fr-CA"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Le vouloir agir </a:t>
          </a:r>
        </a:p>
        <a:p>
          <a:pPr>
            <a:lnSpc>
              <a:spcPct val="100000"/>
            </a:lnSpc>
            <a:spcAft>
              <a:spcPts val="0"/>
            </a:spcAft>
          </a:pPr>
          <a:r>
            <a:rPr lang="fr-CA" sz="1600" dirty="0">
              <a:latin typeface="Noto Sans" panose="020B0502040504020204" pitchFamily="34" charset="0"/>
              <a:ea typeface="Noto Sans" panose="020B0502040504020204" pitchFamily="34" charset="0"/>
              <a:cs typeface="Noto Sans" panose="020B0502040504020204" pitchFamily="34" charset="0"/>
            </a:rPr>
            <a:t>est une composante affective de </a:t>
          </a:r>
          <a:br>
            <a:rPr lang="fr-CA" sz="1600"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la compétence </a:t>
          </a:r>
          <a:br>
            <a:rPr lang="fr-CA" sz="1600"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qui fait référence </a:t>
          </a:r>
          <a:br>
            <a:rPr lang="fr-CA" sz="1600"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à la motivation et </a:t>
          </a:r>
          <a:br>
            <a:rPr lang="fr-CA" sz="1600"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à l’engagement personnel du sujet. </a:t>
          </a:r>
          <a:endParaRPr lang="en-US" sz="1600" dirty="0">
            <a:latin typeface="Noto Sans" panose="020B0502040504020204" pitchFamily="34" charset="0"/>
            <a:ea typeface="Noto Sans" panose="020B0502040504020204" pitchFamily="34" charset="0"/>
            <a:cs typeface="Noto Sans" panose="020B0502040504020204" pitchFamily="34" charset="0"/>
          </a:endParaRPr>
        </a:p>
      </dgm:t>
    </dgm:pt>
    <dgm:pt modelId="{C126A885-4A6D-421D-B898-D4C0D5116218}" type="parTrans" cxnId="{72EE7727-837C-43BA-8E14-E12D0C0CDBDE}">
      <dgm:prSet/>
      <dgm:spPr/>
      <dgm:t>
        <a:bodyPr/>
        <a:lstStyle/>
        <a:p>
          <a:endParaRPr lang="en-US" sz="1600">
            <a:latin typeface="Noto Sans" panose="020B0502040504020204" pitchFamily="34" charset="0"/>
            <a:ea typeface="Noto Sans" panose="020B0502040504020204" pitchFamily="34" charset="0"/>
            <a:cs typeface="Noto Sans" panose="020B0502040504020204" pitchFamily="34" charset="0"/>
          </a:endParaRPr>
        </a:p>
      </dgm:t>
    </dgm:pt>
    <dgm:pt modelId="{307D6687-680A-4D6E-B99B-1E7FD7139EE7}" type="sibTrans" cxnId="{72EE7727-837C-43BA-8E14-E12D0C0CDBDE}">
      <dgm:prSet/>
      <dgm:spPr/>
      <dgm:t>
        <a:bodyPr/>
        <a:lstStyle/>
        <a:p>
          <a:endParaRPr lang="en-US" sz="1600">
            <a:latin typeface="Noto Sans" panose="020B0502040504020204" pitchFamily="34" charset="0"/>
            <a:ea typeface="Noto Sans" panose="020B0502040504020204" pitchFamily="34" charset="0"/>
            <a:cs typeface="Noto Sans" panose="020B0502040504020204" pitchFamily="34" charset="0"/>
          </a:endParaRPr>
        </a:p>
      </dgm:t>
    </dgm:pt>
    <dgm:pt modelId="{CECD126E-B74B-4344-9863-79A3FAED2A30}" type="pres">
      <dgm:prSet presAssocID="{64CB15D4-3F4A-443F-B48E-47BD29496809}" presName="Name0" presStyleCnt="0">
        <dgm:presLayoutVars>
          <dgm:dir/>
          <dgm:resizeHandles val="exact"/>
        </dgm:presLayoutVars>
      </dgm:prSet>
      <dgm:spPr/>
    </dgm:pt>
    <dgm:pt modelId="{AF78086A-802D-174B-B559-2667373D6C47}" type="pres">
      <dgm:prSet presAssocID="{9A005337-72FF-484B-B4A2-C3D6401207B3}" presName="Name5" presStyleLbl="vennNode1" presStyleIdx="0" presStyleCnt="3" custLinFactNeighborX="-70852">
        <dgm:presLayoutVars>
          <dgm:bulletEnabled val="1"/>
        </dgm:presLayoutVars>
      </dgm:prSet>
      <dgm:spPr/>
    </dgm:pt>
    <dgm:pt modelId="{D3547B1E-6307-434E-89B3-94B0AF9CAEC8}" type="pres">
      <dgm:prSet presAssocID="{36C2A076-E45E-47F1-9E85-634C5D9956BE}" presName="space" presStyleCnt="0"/>
      <dgm:spPr/>
    </dgm:pt>
    <dgm:pt modelId="{41227EC3-F62C-F042-98AE-7238A65393BB}" type="pres">
      <dgm:prSet presAssocID="{19A9E4D6-D718-47CA-9C05-E4734110A1DF}" presName="Name5" presStyleLbl="vennNode1" presStyleIdx="1" presStyleCnt="3">
        <dgm:presLayoutVars>
          <dgm:bulletEnabled val="1"/>
        </dgm:presLayoutVars>
      </dgm:prSet>
      <dgm:spPr/>
    </dgm:pt>
    <dgm:pt modelId="{33E4E9F0-D6E5-5544-9982-0103AD8087F1}" type="pres">
      <dgm:prSet presAssocID="{FDD267E0-0863-4B5D-BCEC-087DCD3660EF}" presName="space" presStyleCnt="0"/>
      <dgm:spPr/>
    </dgm:pt>
    <dgm:pt modelId="{8E8EFDD2-AC33-FF41-B456-9CC593647F04}" type="pres">
      <dgm:prSet presAssocID="{3801BF69-3764-4B8C-B954-1BCB57C29D5D}" presName="Name5" presStyleLbl="vennNode1" presStyleIdx="2" presStyleCnt="3">
        <dgm:presLayoutVars>
          <dgm:bulletEnabled val="1"/>
        </dgm:presLayoutVars>
      </dgm:prSet>
      <dgm:spPr/>
    </dgm:pt>
  </dgm:ptLst>
  <dgm:cxnLst>
    <dgm:cxn modelId="{AC551324-40E2-6642-A709-CBBF51D86094}" type="presOf" srcId="{64CB15D4-3F4A-443F-B48E-47BD29496809}" destId="{CECD126E-B74B-4344-9863-79A3FAED2A30}" srcOrd="0" destOrd="0" presId="urn:microsoft.com/office/officeart/2005/8/layout/venn3"/>
    <dgm:cxn modelId="{72EE7727-837C-43BA-8E14-E12D0C0CDBDE}" srcId="{64CB15D4-3F4A-443F-B48E-47BD29496809}" destId="{3801BF69-3764-4B8C-B954-1BCB57C29D5D}" srcOrd="2" destOrd="0" parTransId="{C126A885-4A6D-421D-B898-D4C0D5116218}" sibTransId="{307D6687-680A-4D6E-B99B-1E7FD7139EE7}"/>
    <dgm:cxn modelId="{8DC1B75F-6B46-8C4F-B297-C983528B153B}" type="presOf" srcId="{9A005337-72FF-484B-B4A2-C3D6401207B3}" destId="{AF78086A-802D-174B-B559-2667373D6C47}" srcOrd="0" destOrd="0" presId="urn:microsoft.com/office/officeart/2005/8/layout/venn3"/>
    <dgm:cxn modelId="{16F06E69-F604-4597-9F3F-8CE89D1113B6}" srcId="{64CB15D4-3F4A-443F-B48E-47BD29496809}" destId="{9A005337-72FF-484B-B4A2-C3D6401207B3}" srcOrd="0" destOrd="0" parTransId="{2D973CBB-89FE-43BE-840E-633E9A1BAB7C}" sibTransId="{36C2A076-E45E-47F1-9E85-634C5D9956BE}"/>
    <dgm:cxn modelId="{6213B795-2EE5-AF4B-B77E-D4FAE459F3B1}" type="presOf" srcId="{19A9E4D6-D718-47CA-9C05-E4734110A1DF}" destId="{41227EC3-F62C-F042-98AE-7238A65393BB}" srcOrd="0" destOrd="0" presId="urn:microsoft.com/office/officeart/2005/8/layout/venn3"/>
    <dgm:cxn modelId="{BC2A44C7-8A44-44A9-AE20-BE2F82C6DD71}" srcId="{64CB15D4-3F4A-443F-B48E-47BD29496809}" destId="{19A9E4D6-D718-47CA-9C05-E4734110A1DF}" srcOrd="1" destOrd="0" parTransId="{406ADDCB-76E6-431E-B0F5-50D6848B598F}" sibTransId="{FDD267E0-0863-4B5D-BCEC-087DCD3660EF}"/>
    <dgm:cxn modelId="{808912EF-CFC4-5948-894C-8A669AC04399}" type="presOf" srcId="{3801BF69-3764-4B8C-B954-1BCB57C29D5D}" destId="{8E8EFDD2-AC33-FF41-B456-9CC593647F04}" srcOrd="0" destOrd="0" presId="urn:microsoft.com/office/officeart/2005/8/layout/venn3"/>
    <dgm:cxn modelId="{844FCF9D-1A9B-A741-B3C9-EBFE2A13B571}" type="presParOf" srcId="{CECD126E-B74B-4344-9863-79A3FAED2A30}" destId="{AF78086A-802D-174B-B559-2667373D6C47}" srcOrd="0" destOrd="0" presId="urn:microsoft.com/office/officeart/2005/8/layout/venn3"/>
    <dgm:cxn modelId="{55BBAB90-BB15-284C-90B8-8FFB6AA8B310}" type="presParOf" srcId="{CECD126E-B74B-4344-9863-79A3FAED2A30}" destId="{D3547B1E-6307-434E-89B3-94B0AF9CAEC8}" srcOrd="1" destOrd="0" presId="urn:microsoft.com/office/officeart/2005/8/layout/venn3"/>
    <dgm:cxn modelId="{8F1B2FA7-9E8E-CE47-B28E-D6A853175971}" type="presParOf" srcId="{CECD126E-B74B-4344-9863-79A3FAED2A30}" destId="{41227EC3-F62C-F042-98AE-7238A65393BB}" srcOrd="2" destOrd="0" presId="urn:microsoft.com/office/officeart/2005/8/layout/venn3"/>
    <dgm:cxn modelId="{8E4666AC-A2F7-4442-8C75-D9C73A767F55}" type="presParOf" srcId="{CECD126E-B74B-4344-9863-79A3FAED2A30}" destId="{33E4E9F0-D6E5-5544-9982-0103AD8087F1}" srcOrd="3" destOrd="0" presId="urn:microsoft.com/office/officeart/2005/8/layout/venn3"/>
    <dgm:cxn modelId="{4CF09025-ADB1-534C-91A8-0A182FAD352D}" type="presParOf" srcId="{CECD126E-B74B-4344-9863-79A3FAED2A30}" destId="{8E8EFDD2-AC33-FF41-B456-9CC593647F04}"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642423-507C-48C9-ADE8-FCBE3D4C8759}" type="doc">
      <dgm:prSet loTypeId="urn:microsoft.com/office/officeart/2005/8/layout/default" loCatId="list" qsTypeId="urn:microsoft.com/office/officeart/2005/8/quickstyle/simple1" qsCatId="simple" csTypeId="urn:microsoft.com/office/officeart/2005/8/colors/accent6_5" csCatId="accent6" phldr="1"/>
      <dgm:spPr/>
      <dgm:t>
        <a:bodyPr/>
        <a:lstStyle/>
        <a:p>
          <a:endParaRPr lang="en-US"/>
        </a:p>
      </dgm:t>
    </dgm:pt>
    <dgm:pt modelId="{9F42A20B-F323-4E97-AC44-C36D0E28AAE8}">
      <dgm:prSet custT="1"/>
      <dgm:spPr/>
      <dgm:t>
        <a:bodyPr lIns="90000" tIns="90000" rIns="90000" bIns="90000"/>
        <a:lstStyle/>
        <a:p>
          <a:r>
            <a:rPr lang="en-US" sz="1600" b="1" dirty="0">
              <a:latin typeface="Noto Sans" panose="020B0502040504020204" pitchFamily="34" charset="0"/>
              <a:ea typeface="Noto Sans" panose="020B0502040504020204" pitchFamily="34" charset="0"/>
              <a:cs typeface="Noto Sans" panose="020B0502040504020204" pitchFamily="34" charset="0"/>
            </a:rPr>
            <a:t>1.</a:t>
          </a:r>
        </a:p>
        <a:p>
          <a:r>
            <a:rPr lang="en-US" sz="1100" dirty="0" err="1">
              <a:latin typeface="Noto Sans" panose="020B0502040504020204" pitchFamily="34" charset="0"/>
              <a:ea typeface="Noto Sans" panose="020B0502040504020204" pitchFamily="34" charset="0"/>
              <a:cs typeface="Noto Sans" panose="020B0502040504020204" pitchFamily="34" charset="0"/>
            </a:rPr>
            <a:t>Décrire</a:t>
          </a:r>
          <a:r>
            <a:rPr lang="en-US" sz="1100" dirty="0">
              <a:latin typeface="Noto Sans" panose="020B0502040504020204" pitchFamily="34" charset="0"/>
              <a:ea typeface="Noto Sans" panose="020B0502040504020204" pitchFamily="34" charset="0"/>
              <a:cs typeface="Noto Sans" panose="020B0502040504020204" pitchFamily="34" charset="0"/>
            </a:rPr>
            <a:t> le champ </a:t>
          </a:r>
          <a:r>
            <a:rPr lang="en-US" sz="1100" dirty="0" err="1">
              <a:latin typeface="Noto Sans" panose="020B0502040504020204" pitchFamily="34" charset="0"/>
              <a:ea typeface="Noto Sans" panose="020B0502040504020204" pitchFamily="34" charset="0"/>
              <a:cs typeface="Noto Sans" panose="020B0502040504020204" pitchFamily="34" charset="0"/>
            </a:rPr>
            <a:t>d’activités</a:t>
          </a:r>
          <a:r>
            <a:rPr lang="en-US" sz="1100" dirty="0">
              <a:latin typeface="Noto Sans" panose="020B0502040504020204" pitchFamily="34" charset="0"/>
              <a:ea typeface="Noto Sans" panose="020B0502040504020204" pitchFamily="34" charset="0"/>
              <a:cs typeface="Noto Sans" panose="020B0502040504020204" pitchFamily="34" charset="0"/>
            </a:rPr>
            <a:t> : les </a:t>
          </a:r>
          <a:r>
            <a:rPr lang="en-US" sz="1100" dirty="0" err="1">
              <a:latin typeface="Noto Sans" panose="020B0502040504020204" pitchFamily="34" charset="0"/>
              <a:ea typeface="Noto Sans" panose="020B0502040504020204" pitchFamily="34" charset="0"/>
              <a:cs typeface="Noto Sans" panose="020B0502040504020204" pitchFamily="34" charset="0"/>
            </a:rPr>
            <a:t>domaines</a:t>
          </a:r>
          <a:r>
            <a:rPr lang="en-US" sz="1100" dirty="0">
              <a:latin typeface="Noto Sans" panose="020B0502040504020204" pitchFamily="34" charset="0"/>
              <a:ea typeface="Noto Sans" panose="020B0502040504020204" pitchFamily="34" charset="0"/>
              <a:cs typeface="Noto Sans" panose="020B0502040504020204" pitchFamily="34" charset="0"/>
            </a:rPr>
            <a:t>. </a:t>
          </a:r>
        </a:p>
      </dgm:t>
    </dgm:pt>
    <dgm:pt modelId="{02A6C936-B4D8-4587-9BB5-EC78AD89B108}" type="parTrans" cxnId="{3D8DB0B5-A2DA-456E-9257-933D4501775B}">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33E2F1F7-74A7-475F-835B-D8329EE2277B}" type="sibTrans" cxnId="{3D8DB0B5-A2DA-456E-9257-933D4501775B}">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0BB6FC52-D33C-4CA6-B329-5E957D50FFDB}">
      <dgm:prSet custT="1"/>
      <dgm:spPr/>
      <dgm:t>
        <a:bodyPr lIns="90000" tIns="90000" rIns="90000" bIns="90000"/>
        <a:lstStyle/>
        <a:p>
          <a:pPr marL="0" lvl="0" indent="0" algn="ctr" defTabSz="711200">
            <a:lnSpc>
              <a:spcPct val="90000"/>
            </a:lnSpc>
            <a:spcBef>
              <a:spcPct val="0"/>
            </a:spcBef>
            <a:spcAft>
              <a:spcPct val="35000"/>
            </a:spcAft>
            <a:buNone/>
          </a:pPr>
          <a:r>
            <a:rPr lang="en-US" sz="1600" b="1"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2.</a:t>
          </a:r>
        </a:p>
        <a:p>
          <a:pPr marL="0" lvl="0" algn="ctr" defTabSz="711200">
            <a:lnSpc>
              <a:spcPct val="90000"/>
            </a:lnSpc>
            <a:spcBef>
              <a:spcPct val="0"/>
            </a:spcBef>
            <a:spcAft>
              <a:spcPct val="35000"/>
            </a:spcAft>
            <a:buNone/>
          </a:pP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Formuler</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les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compétences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en</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respectant</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des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règles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précises de redaction.</a:t>
          </a:r>
        </a:p>
      </dgm:t>
    </dgm:pt>
    <dgm:pt modelId="{03400A72-23DB-4818-9785-1DFE50CE6B2A}" type="parTrans" cxnId="{67FB1898-6CB2-4A6A-970E-12871B27AF0F}">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DB437FB8-1999-4983-80B3-CD5CDBBC5DD7}" type="sibTrans" cxnId="{67FB1898-6CB2-4A6A-970E-12871B27AF0F}">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A1024759-2CE8-4C22-B761-3083EA67618D}">
      <dgm:prSet custT="1"/>
      <dgm:spPr/>
      <dgm:t>
        <a:bodyPr lIns="90000" tIns="90000" rIns="90000" bIns="90000"/>
        <a:lstStyle/>
        <a:p>
          <a:pPr marL="0" lvl="0" indent="0" algn="ctr" defTabSz="711200">
            <a:lnSpc>
              <a:spcPct val="90000"/>
            </a:lnSpc>
            <a:spcBef>
              <a:spcPct val="0"/>
            </a:spcBef>
            <a:spcAft>
              <a:spcPct val="35000"/>
            </a:spcAft>
            <a:buNone/>
          </a:pPr>
          <a:r>
            <a:rPr lang="en-US" sz="1600" b="1"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3.</a:t>
          </a:r>
        </a:p>
        <a:p>
          <a:pPr marL="0" lvl="0" algn="ctr" defTabSz="711200">
            <a:lnSpc>
              <a:spcPct val="90000"/>
            </a:lnSpc>
            <a:spcBef>
              <a:spcPct val="0"/>
            </a:spcBef>
            <a:spcAft>
              <a:spcPct val="35000"/>
            </a:spcAft>
            <a:buNone/>
          </a:pP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Indiquer</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pour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chacune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des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compétences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les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composantes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opérationnelles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p>
      </dgm:t>
    </dgm:pt>
    <dgm:pt modelId="{CA3185A1-0ADE-40A7-B4DA-6F0994DFFFDC}" type="parTrans" cxnId="{70F36232-DE16-4405-A908-F67C4F903E89}">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B2D5226A-E144-4BE5-9F7D-BEA51AB1E0F2}" type="sibTrans" cxnId="{70F36232-DE16-4405-A908-F67C4F903E89}">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8CBBC6CE-E803-4703-80D4-B40A41546087}">
      <dgm:prSet custT="1"/>
      <dgm:spPr/>
      <dgm:t>
        <a:bodyPr lIns="90000" tIns="90000" rIns="90000" bIns="90000"/>
        <a:lstStyle/>
        <a:p>
          <a:pPr marL="0" lvl="0" indent="0" algn="ctr" defTabSz="711200">
            <a:lnSpc>
              <a:spcPct val="90000"/>
            </a:lnSpc>
            <a:spcBef>
              <a:spcPct val="0"/>
            </a:spcBef>
            <a:spcAft>
              <a:spcPct val="35000"/>
            </a:spcAft>
            <a:buNone/>
          </a:pPr>
          <a:r>
            <a:rPr lang="en-US" sz="1600" b="1"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4.</a:t>
          </a:r>
        </a:p>
        <a:p>
          <a:pPr marL="0" lvl="0" algn="ctr" defTabSz="711200">
            <a:lnSpc>
              <a:spcPct val="90000"/>
            </a:lnSpc>
            <a:spcBef>
              <a:spcPct val="0"/>
            </a:spcBef>
            <a:spcAft>
              <a:spcPct val="35000"/>
            </a:spcAft>
            <a:buNone/>
          </a:pP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Définir</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pour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chacune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des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compétences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les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ressources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à mobiliser.</a:t>
          </a:r>
        </a:p>
      </dgm:t>
    </dgm:pt>
    <dgm:pt modelId="{325D32B3-2AA2-4767-8E5F-81CF4D44BA35}" type="parTrans" cxnId="{6BAEAB24-BF4D-4A15-9677-A6889F689E2E}">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57A4EDD6-8E05-43DD-B8FA-D996DCDF4C8F}" type="sibTrans" cxnId="{6BAEAB24-BF4D-4A15-9677-A6889F689E2E}">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29BB25A2-8BB5-4B04-98C8-102DF2986634}">
      <dgm:prSet custT="1"/>
      <dgm:spPr/>
      <dgm:t>
        <a:bodyPr lIns="90000" tIns="90000" rIns="90000" bIns="90000"/>
        <a:lstStyle/>
        <a:p>
          <a:pPr marL="0" lvl="0" indent="0" algn="ctr" defTabSz="711200">
            <a:lnSpc>
              <a:spcPct val="90000"/>
            </a:lnSpc>
            <a:spcBef>
              <a:spcPct val="0"/>
            </a:spcBef>
            <a:spcAft>
              <a:spcPct val="35000"/>
            </a:spcAft>
            <a:buNone/>
          </a:pPr>
          <a:r>
            <a:rPr lang="en-US" sz="1600" b="1"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5.</a:t>
          </a:r>
        </a:p>
        <a:p>
          <a:pPr marL="0" lvl="0" algn="ctr" defTabSz="711200">
            <a:lnSpc>
              <a:spcPct val="90000"/>
            </a:lnSpc>
            <a:spcBef>
              <a:spcPct val="0"/>
            </a:spcBef>
            <a:spcAft>
              <a:spcPct val="35000"/>
            </a:spcAft>
            <a:buNone/>
          </a:pP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Indiquer</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pour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chacune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des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compétences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la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façon</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dont</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elle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se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manifeste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et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peut</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être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observée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critère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d’évaluation</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p>
      </dgm:t>
    </dgm:pt>
    <dgm:pt modelId="{A828097A-067E-49CF-B703-EE9BD54FBD11}" type="parTrans" cxnId="{3D6B90F7-F1AE-4B87-A755-036A39E03F22}">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662E4DD4-8621-414A-AE75-E7389C931A83}" type="sibTrans" cxnId="{3D6B90F7-F1AE-4B87-A755-036A39E03F22}">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1B197529-EDCA-40E5-BA9A-2E192E0FE4E5}">
      <dgm:prSet custT="1"/>
      <dgm:spPr/>
      <dgm:t>
        <a:bodyPr lIns="90000" tIns="90000" rIns="90000" bIns="90000"/>
        <a:lstStyle/>
        <a:p>
          <a:pPr marL="0" lvl="0" indent="0" algn="ctr" defTabSz="711200">
            <a:lnSpc>
              <a:spcPct val="90000"/>
            </a:lnSpc>
            <a:spcBef>
              <a:spcPct val="0"/>
            </a:spcBef>
            <a:spcAft>
              <a:spcPct val="35000"/>
            </a:spcAft>
            <a:buNone/>
          </a:pPr>
          <a:r>
            <a:rPr lang="en-US" sz="1600" b="1"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6.</a:t>
          </a:r>
        </a:p>
        <a:p>
          <a:pPr marL="0" lvl="0" algn="ctr" defTabSz="711200">
            <a:lnSpc>
              <a:spcPct val="90000"/>
            </a:lnSpc>
            <a:spcBef>
              <a:spcPct val="0"/>
            </a:spcBef>
            <a:spcAft>
              <a:spcPct val="35000"/>
            </a:spcAft>
            <a:buNone/>
          </a:pP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Décrire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les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contextes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dans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lesquels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la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compétence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se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déploie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p>
      </dgm:t>
    </dgm:pt>
    <dgm:pt modelId="{10DAD6D1-B09B-452C-8354-A6EE2FCA78CF}" type="parTrans" cxnId="{F9F43F35-8B1E-4AD1-A506-4EB8CF3ED8EF}">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2EAD5866-B845-44A1-BF59-7DDD0B003C64}" type="sibTrans" cxnId="{F9F43F35-8B1E-4AD1-A506-4EB8CF3ED8EF}">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95246091-1552-4EED-9147-E9BC7478131B}">
      <dgm:prSet custT="1"/>
      <dgm:spPr/>
      <dgm:t>
        <a:bodyPr lIns="90000" tIns="90000" rIns="90000" bIns="90000"/>
        <a:lstStyle/>
        <a:p>
          <a:pPr marL="0" lvl="0" indent="0" algn="ctr" defTabSz="711200">
            <a:lnSpc>
              <a:spcPct val="90000"/>
            </a:lnSpc>
            <a:spcBef>
              <a:spcPct val="0"/>
            </a:spcBef>
            <a:spcAft>
              <a:spcPct val="35000"/>
            </a:spcAft>
            <a:buNone/>
          </a:pPr>
          <a:r>
            <a:rPr lang="en-US" sz="1600" b="1"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7.</a:t>
          </a:r>
        </a:p>
        <a:p>
          <a:pPr marL="0" lvl="0" algn="ctr" defTabSz="711200">
            <a:lnSpc>
              <a:spcPct val="90000"/>
            </a:lnSpc>
            <a:spcBef>
              <a:spcPct val="0"/>
            </a:spcBef>
            <a:spcAft>
              <a:spcPct val="35000"/>
            </a:spcAft>
            <a:buNone/>
          </a:pP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Préciser</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le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niveau</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d’exigence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attendu</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p>
      </dgm:t>
    </dgm:pt>
    <dgm:pt modelId="{E190E04E-83FC-448F-84D2-75F8F305BAAC}" type="parTrans" cxnId="{72891D7F-92C4-4466-868D-08724ABCE1EF}">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233AB3FF-E978-4E5E-99C9-9951C861890D}" type="sibTrans" cxnId="{72891D7F-92C4-4466-868D-08724ABCE1EF}">
      <dgm:prSet/>
      <dgm:spPr/>
      <dgm:t>
        <a:bodyPr/>
        <a:lstStyle/>
        <a:p>
          <a:endParaRPr lang="en-US">
            <a:latin typeface="Noto Sans" panose="020B0502040504020204" pitchFamily="34" charset="0"/>
            <a:ea typeface="Noto Sans" panose="020B0502040504020204" pitchFamily="34" charset="0"/>
            <a:cs typeface="Noto Sans" panose="020B0502040504020204" pitchFamily="34" charset="0"/>
          </a:endParaRPr>
        </a:p>
      </dgm:t>
    </dgm:pt>
    <dgm:pt modelId="{ACE9D64C-0738-0E49-880A-FFC5AF9480FD}" type="pres">
      <dgm:prSet presAssocID="{38642423-507C-48C9-ADE8-FCBE3D4C8759}" presName="diagram" presStyleCnt="0">
        <dgm:presLayoutVars>
          <dgm:dir/>
          <dgm:resizeHandles val="exact"/>
        </dgm:presLayoutVars>
      </dgm:prSet>
      <dgm:spPr/>
    </dgm:pt>
    <dgm:pt modelId="{039D4AE7-9662-DC4B-8F79-A1E18355FCB7}" type="pres">
      <dgm:prSet presAssocID="{9F42A20B-F323-4E97-AC44-C36D0E28AAE8}" presName="node" presStyleLbl="node1" presStyleIdx="0" presStyleCnt="7">
        <dgm:presLayoutVars>
          <dgm:bulletEnabled val="1"/>
        </dgm:presLayoutVars>
      </dgm:prSet>
      <dgm:spPr/>
    </dgm:pt>
    <dgm:pt modelId="{703D392D-C81B-AD41-99C8-7400EA67ED16}" type="pres">
      <dgm:prSet presAssocID="{33E2F1F7-74A7-475F-835B-D8329EE2277B}" presName="sibTrans" presStyleCnt="0"/>
      <dgm:spPr/>
    </dgm:pt>
    <dgm:pt modelId="{192A2BD6-0159-0E40-9379-31CF7EDC0727}" type="pres">
      <dgm:prSet presAssocID="{0BB6FC52-D33C-4CA6-B329-5E957D50FFDB}" presName="node" presStyleLbl="node1" presStyleIdx="1" presStyleCnt="7">
        <dgm:presLayoutVars>
          <dgm:bulletEnabled val="1"/>
        </dgm:presLayoutVars>
      </dgm:prSet>
      <dgm:spPr/>
    </dgm:pt>
    <dgm:pt modelId="{3E5FE161-FDCB-664E-AAE2-8611351D5B7F}" type="pres">
      <dgm:prSet presAssocID="{DB437FB8-1999-4983-80B3-CD5CDBBC5DD7}" presName="sibTrans" presStyleCnt="0"/>
      <dgm:spPr/>
    </dgm:pt>
    <dgm:pt modelId="{8EF7616D-45C9-6244-B25E-913FBC61671E}" type="pres">
      <dgm:prSet presAssocID="{A1024759-2CE8-4C22-B761-3083EA67618D}" presName="node" presStyleLbl="node1" presStyleIdx="2" presStyleCnt="7">
        <dgm:presLayoutVars>
          <dgm:bulletEnabled val="1"/>
        </dgm:presLayoutVars>
      </dgm:prSet>
      <dgm:spPr/>
    </dgm:pt>
    <dgm:pt modelId="{00883252-1285-8F4A-87E9-1FB66078ACD0}" type="pres">
      <dgm:prSet presAssocID="{B2D5226A-E144-4BE5-9F7D-BEA51AB1E0F2}" presName="sibTrans" presStyleCnt="0"/>
      <dgm:spPr/>
    </dgm:pt>
    <dgm:pt modelId="{320A905C-1E5F-E840-A87F-3281608F2C2E}" type="pres">
      <dgm:prSet presAssocID="{8CBBC6CE-E803-4703-80D4-B40A41546087}" presName="node" presStyleLbl="node1" presStyleIdx="3" presStyleCnt="7">
        <dgm:presLayoutVars>
          <dgm:bulletEnabled val="1"/>
        </dgm:presLayoutVars>
      </dgm:prSet>
      <dgm:spPr/>
    </dgm:pt>
    <dgm:pt modelId="{2F03995F-4736-EA46-BE4C-5A6DC337AE04}" type="pres">
      <dgm:prSet presAssocID="{57A4EDD6-8E05-43DD-B8FA-D996DCDF4C8F}" presName="sibTrans" presStyleCnt="0"/>
      <dgm:spPr/>
    </dgm:pt>
    <dgm:pt modelId="{402F1BE5-C940-B343-B3E8-87BFB0A3CD30}" type="pres">
      <dgm:prSet presAssocID="{29BB25A2-8BB5-4B04-98C8-102DF2986634}" presName="node" presStyleLbl="node1" presStyleIdx="4" presStyleCnt="7">
        <dgm:presLayoutVars>
          <dgm:bulletEnabled val="1"/>
        </dgm:presLayoutVars>
      </dgm:prSet>
      <dgm:spPr/>
    </dgm:pt>
    <dgm:pt modelId="{5F330D69-3866-C14C-AF66-A1BC9545E3CC}" type="pres">
      <dgm:prSet presAssocID="{662E4DD4-8621-414A-AE75-E7389C931A83}" presName="sibTrans" presStyleCnt="0"/>
      <dgm:spPr/>
    </dgm:pt>
    <dgm:pt modelId="{6BA76F8F-48E1-A147-A12D-39B2DED029BE}" type="pres">
      <dgm:prSet presAssocID="{1B197529-EDCA-40E5-BA9A-2E192E0FE4E5}" presName="node" presStyleLbl="node1" presStyleIdx="5" presStyleCnt="7">
        <dgm:presLayoutVars>
          <dgm:bulletEnabled val="1"/>
        </dgm:presLayoutVars>
      </dgm:prSet>
      <dgm:spPr/>
    </dgm:pt>
    <dgm:pt modelId="{36BB7CFE-EC11-FC40-9D66-9F0A60EDA45B}" type="pres">
      <dgm:prSet presAssocID="{2EAD5866-B845-44A1-BF59-7DDD0B003C64}" presName="sibTrans" presStyleCnt="0"/>
      <dgm:spPr/>
    </dgm:pt>
    <dgm:pt modelId="{FBA04F99-143C-F444-B483-5078C82D56E5}" type="pres">
      <dgm:prSet presAssocID="{95246091-1552-4EED-9147-E9BC7478131B}" presName="node" presStyleLbl="node1" presStyleIdx="6" presStyleCnt="7">
        <dgm:presLayoutVars>
          <dgm:bulletEnabled val="1"/>
        </dgm:presLayoutVars>
      </dgm:prSet>
      <dgm:spPr/>
    </dgm:pt>
  </dgm:ptLst>
  <dgm:cxnLst>
    <dgm:cxn modelId="{58B75623-7D5B-D141-9393-4B0A9EA1DD6D}" type="presOf" srcId="{9F42A20B-F323-4E97-AC44-C36D0E28AAE8}" destId="{039D4AE7-9662-DC4B-8F79-A1E18355FCB7}" srcOrd="0" destOrd="0" presId="urn:microsoft.com/office/officeart/2005/8/layout/default"/>
    <dgm:cxn modelId="{6BAEAB24-BF4D-4A15-9677-A6889F689E2E}" srcId="{38642423-507C-48C9-ADE8-FCBE3D4C8759}" destId="{8CBBC6CE-E803-4703-80D4-B40A41546087}" srcOrd="3" destOrd="0" parTransId="{325D32B3-2AA2-4767-8E5F-81CF4D44BA35}" sibTransId="{57A4EDD6-8E05-43DD-B8FA-D996DCDF4C8F}"/>
    <dgm:cxn modelId="{70F36232-DE16-4405-A908-F67C4F903E89}" srcId="{38642423-507C-48C9-ADE8-FCBE3D4C8759}" destId="{A1024759-2CE8-4C22-B761-3083EA67618D}" srcOrd="2" destOrd="0" parTransId="{CA3185A1-0ADE-40A7-B4DA-6F0994DFFFDC}" sibTransId="{B2D5226A-E144-4BE5-9F7D-BEA51AB1E0F2}"/>
    <dgm:cxn modelId="{F9F43F35-8B1E-4AD1-A506-4EB8CF3ED8EF}" srcId="{38642423-507C-48C9-ADE8-FCBE3D4C8759}" destId="{1B197529-EDCA-40E5-BA9A-2E192E0FE4E5}" srcOrd="5" destOrd="0" parTransId="{10DAD6D1-B09B-452C-8354-A6EE2FCA78CF}" sibTransId="{2EAD5866-B845-44A1-BF59-7DDD0B003C64}"/>
    <dgm:cxn modelId="{53F74249-2BDB-2344-8395-4DC7BD81BCEF}" type="presOf" srcId="{29BB25A2-8BB5-4B04-98C8-102DF2986634}" destId="{402F1BE5-C940-B343-B3E8-87BFB0A3CD30}" srcOrd="0" destOrd="0" presId="urn:microsoft.com/office/officeart/2005/8/layout/default"/>
    <dgm:cxn modelId="{A8B66151-EAB3-4A43-9394-6E50E5E9B913}" type="presOf" srcId="{1B197529-EDCA-40E5-BA9A-2E192E0FE4E5}" destId="{6BA76F8F-48E1-A147-A12D-39B2DED029BE}" srcOrd="0" destOrd="0" presId="urn:microsoft.com/office/officeart/2005/8/layout/default"/>
    <dgm:cxn modelId="{B2393C6C-79B8-564B-A5A5-8A9453B34638}" type="presOf" srcId="{A1024759-2CE8-4C22-B761-3083EA67618D}" destId="{8EF7616D-45C9-6244-B25E-913FBC61671E}" srcOrd="0" destOrd="0" presId="urn:microsoft.com/office/officeart/2005/8/layout/default"/>
    <dgm:cxn modelId="{FBFB4D77-062B-6E4F-8C18-8959B5B8B4E9}" type="presOf" srcId="{95246091-1552-4EED-9147-E9BC7478131B}" destId="{FBA04F99-143C-F444-B483-5078C82D56E5}" srcOrd="0" destOrd="0" presId="urn:microsoft.com/office/officeart/2005/8/layout/default"/>
    <dgm:cxn modelId="{72891D7F-92C4-4466-868D-08724ABCE1EF}" srcId="{38642423-507C-48C9-ADE8-FCBE3D4C8759}" destId="{95246091-1552-4EED-9147-E9BC7478131B}" srcOrd="6" destOrd="0" parTransId="{E190E04E-83FC-448F-84D2-75F8F305BAAC}" sibTransId="{233AB3FF-E978-4E5E-99C9-9951C861890D}"/>
    <dgm:cxn modelId="{0ED6E383-3A6B-804E-88D4-6A6B3067DA5F}" type="presOf" srcId="{38642423-507C-48C9-ADE8-FCBE3D4C8759}" destId="{ACE9D64C-0738-0E49-880A-FFC5AF9480FD}" srcOrd="0" destOrd="0" presId="urn:microsoft.com/office/officeart/2005/8/layout/default"/>
    <dgm:cxn modelId="{4871FD84-2572-334B-91B8-4664F513CD50}" type="presOf" srcId="{8CBBC6CE-E803-4703-80D4-B40A41546087}" destId="{320A905C-1E5F-E840-A87F-3281608F2C2E}" srcOrd="0" destOrd="0" presId="urn:microsoft.com/office/officeart/2005/8/layout/default"/>
    <dgm:cxn modelId="{67FB1898-6CB2-4A6A-970E-12871B27AF0F}" srcId="{38642423-507C-48C9-ADE8-FCBE3D4C8759}" destId="{0BB6FC52-D33C-4CA6-B329-5E957D50FFDB}" srcOrd="1" destOrd="0" parTransId="{03400A72-23DB-4818-9785-1DFE50CE6B2A}" sibTransId="{DB437FB8-1999-4983-80B3-CD5CDBBC5DD7}"/>
    <dgm:cxn modelId="{7429B8B4-A8FD-8E40-8B8E-590C95432184}" type="presOf" srcId="{0BB6FC52-D33C-4CA6-B329-5E957D50FFDB}" destId="{192A2BD6-0159-0E40-9379-31CF7EDC0727}" srcOrd="0" destOrd="0" presId="urn:microsoft.com/office/officeart/2005/8/layout/default"/>
    <dgm:cxn modelId="{3D8DB0B5-A2DA-456E-9257-933D4501775B}" srcId="{38642423-507C-48C9-ADE8-FCBE3D4C8759}" destId="{9F42A20B-F323-4E97-AC44-C36D0E28AAE8}" srcOrd="0" destOrd="0" parTransId="{02A6C936-B4D8-4587-9BB5-EC78AD89B108}" sibTransId="{33E2F1F7-74A7-475F-835B-D8329EE2277B}"/>
    <dgm:cxn modelId="{3D6B90F7-F1AE-4B87-A755-036A39E03F22}" srcId="{38642423-507C-48C9-ADE8-FCBE3D4C8759}" destId="{29BB25A2-8BB5-4B04-98C8-102DF2986634}" srcOrd="4" destOrd="0" parTransId="{A828097A-067E-49CF-B703-EE9BD54FBD11}" sibTransId="{662E4DD4-8621-414A-AE75-E7389C931A83}"/>
    <dgm:cxn modelId="{DD669E16-0427-FF46-801C-5B089A853E34}" type="presParOf" srcId="{ACE9D64C-0738-0E49-880A-FFC5AF9480FD}" destId="{039D4AE7-9662-DC4B-8F79-A1E18355FCB7}" srcOrd="0" destOrd="0" presId="urn:microsoft.com/office/officeart/2005/8/layout/default"/>
    <dgm:cxn modelId="{5AAC854A-BCD9-F146-AB14-1704554C5FB6}" type="presParOf" srcId="{ACE9D64C-0738-0E49-880A-FFC5AF9480FD}" destId="{703D392D-C81B-AD41-99C8-7400EA67ED16}" srcOrd="1" destOrd="0" presId="urn:microsoft.com/office/officeart/2005/8/layout/default"/>
    <dgm:cxn modelId="{0E415DD9-17FE-6048-BD0C-70EB843E3D6F}" type="presParOf" srcId="{ACE9D64C-0738-0E49-880A-FFC5AF9480FD}" destId="{192A2BD6-0159-0E40-9379-31CF7EDC0727}" srcOrd="2" destOrd="0" presId="urn:microsoft.com/office/officeart/2005/8/layout/default"/>
    <dgm:cxn modelId="{490A42BB-11CE-F14C-8942-1C4624EAB6DF}" type="presParOf" srcId="{ACE9D64C-0738-0E49-880A-FFC5AF9480FD}" destId="{3E5FE161-FDCB-664E-AAE2-8611351D5B7F}" srcOrd="3" destOrd="0" presId="urn:microsoft.com/office/officeart/2005/8/layout/default"/>
    <dgm:cxn modelId="{072555C6-55C3-0A4A-B005-F6CE8D88F3C4}" type="presParOf" srcId="{ACE9D64C-0738-0E49-880A-FFC5AF9480FD}" destId="{8EF7616D-45C9-6244-B25E-913FBC61671E}" srcOrd="4" destOrd="0" presId="urn:microsoft.com/office/officeart/2005/8/layout/default"/>
    <dgm:cxn modelId="{5A1121A4-C72C-A640-9E3F-0B3A00027E17}" type="presParOf" srcId="{ACE9D64C-0738-0E49-880A-FFC5AF9480FD}" destId="{00883252-1285-8F4A-87E9-1FB66078ACD0}" srcOrd="5" destOrd="0" presId="urn:microsoft.com/office/officeart/2005/8/layout/default"/>
    <dgm:cxn modelId="{3773BD3E-CA26-AB4E-9D9B-CD0E3F67EE33}" type="presParOf" srcId="{ACE9D64C-0738-0E49-880A-FFC5AF9480FD}" destId="{320A905C-1E5F-E840-A87F-3281608F2C2E}" srcOrd="6" destOrd="0" presId="urn:microsoft.com/office/officeart/2005/8/layout/default"/>
    <dgm:cxn modelId="{7DC8B888-F010-0246-B1F9-866233F98529}" type="presParOf" srcId="{ACE9D64C-0738-0E49-880A-FFC5AF9480FD}" destId="{2F03995F-4736-EA46-BE4C-5A6DC337AE04}" srcOrd="7" destOrd="0" presId="urn:microsoft.com/office/officeart/2005/8/layout/default"/>
    <dgm:cxn modelId="{D8F3EF74-FDC9-AF48-934F-ED7623615070}" type="presParOf" srcId="{ACE9D64C-0738-0E49-880A-FFC5AF9480FD}" destId="{402F1BE5-C940-B343-B3E8-87BFB0A3CD30}" srcOrd="8" destOrd="0" presId="urn:microsoft.com/office/officeart/2005/8/layout/default"/>
    <dgm:cxn modelId="{DB2B1560-94F5-A749-A945-3AE7ED8479C6}" type="presParOf" srcId="{ACE9D64C-0738-0E49-880A-FFC5AF9480FD}" destId="{5F330D69-3866-C14C-AF66-A1BC9545E3CC}" srcOrd="9" destOrd="0" presId="urn:microsoft.com/office/officeart/2005/8/layout/default"/>
    <dgm:cxn modelId="{5909644A-79A2-5642-BFD4-F648445C7883}" type="presParOf" srcId="{ACE9D64C-0738-0E49-880A-FFC5AF9480FD}" destId="{6BA76F8F-48E1-A147-A12D-39B2DED029BE}" srcOrd="10" destOrd="0" presId="urn:microsoft.com/office/officeart/2005/8/layout/default"/>
    <dgm:cxn modelId="{0A3E46AB-DCCF-5545-B78E-F55CD730C40D}" type="presParOf" srcId="{ACE9D64C-0738-0E49-880A-FFC5AF9480FD}" destId="{36BB7CFE-EC11-FC40-9D66-9F0A60EDA45B}" srcOrd="11" destOrd="0" presId="urn:microsoft.com/office/officeart/2005/8/layout/default"/>
    <dgm:cxn modelId="{1D4C9C28-94EC-7A4F-93B6-C137E05A3907}" type="presParOf" srcId="{ACE9D64C-0738-0E49-880A-FFC5AF9480FD}" destId="{FBA04F99-143C-F444-B483-5078C82D56E5}"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78086A-802D-174B-B559-2667373D6C47}">
      <dsp:nvSpPr>
        <dsp:cNvPr id="0" name=""/>
        <dsp:cNvSpPr/>
      </dsp:nvSpPr>
      <dsp:spPr>
        <a:xfrm>
          <a:off x="0" y="220907"/>
          <a:ext cx="3497539" cy="3497539"/>
        </a:xfrm>
        <a:prstGeom prst="ellipse">
          <a:avLst/>
        </a:prstGeom>
        <a:solidFill>
          <a:schemeClr val="accent5">
            <a:alpha val="5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2481" tIns="25400" rIns="192481" bIns="25400" numCol="1" spcCol="1270" anchor="ctr" anchorCtr="0">
          <a:noAutofit/>
        </a:bodyPr>
        <a:lstStyle/>
        <a:p>
          <a:pPr marL="0" lvl="0" indent="0" algn="ctr" defTabSz="889000">
            <a:lnSpc>
              <a:spcPct val="90000"/>
            </a:lnSpc>
            <a:spcBef>
              <a:spcPct val="0"/>
            </a:spcBef>
            <a:spcAft>
              <a:spcPct val="35000"/>
            </a:spcAft>
            <a:buNone/>
          </a:pPr>
          <a:r>
            <a:rPr lang="fr-CA" sz="20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 savoir agir </a:t>
          </a:r>
          <a:br>
            <a:rPr lang="fr-CA" sz="1600" b="1" kern="1200" dirty="0">
              <a:latin typeface="Noto Sans" panose="020B0502040504020204" pitchFamily="34" charset="0"/>
              <a:ea typeface="Noto Sans" panose="020B0502040504020204" pitchFamily="34" charset="0"/>
              <a:cs typeface="Noto Sans" panose="020B0502040504020204" pitchFamily="34" charset="0"/>
            </a:rPr>
          </a:br>
          <a:r>
            <a:rPr lang="fr-CA" sz="1600" kern="1200" dirty="0">
              <a:latin typeface="Noto Sans" panose="020B0502040504020204" pitchFamily="34" charset="0"/>
              <a:ea typeface="Noto Sans" panose="020B0502040504020204" pitchFamily="34" charset="0"/>
              <a:cs typeface="Noto Sans" panose="020B0502040504020204" pitchFamily="34" charset="0"/>
            </a:rPr>
            <a:t>est la capacité </a:t>
          </a:r>
          <a:br>
            <a:rPr lang="fr-CA" sz="1600" kern="1200" dirty="0">
              <a:latin typeface="Noto Sans" panose="020B0502040504020204" pitchFamily="34" charset="0"/>
              <a:ea typeface="Noto Sans" panose="020B0502040504020204" pitchFamily="34" charset="0"/>
              <a:cs typeface="Noto Sans" panose="020B0502040504020204" pitchFamily="34" charset="0"/>
            </a:rPr>
          </a:br>
          <a:r>
            <a:rPr lang="fr-CA" sz="1600" kern="1200" dirty="0">
              <a:latin typeface="Noto Sans" panose="020B0502040504020204" pitchFamily="34" charset="0"/>
              <a:ea typeface="Noto Sans" panose="020B0502040504020204" pitchFamily="34" charset="0"/>
              <a:cs typeface="Noto Sans" panose="020B0502040504020204" pitchFamily="34" charset="0"/>
            </a:rPr>
            <a:t>à combiner et </a:t>
          </a:r>
          <a:br>
            <a:rPr lang="fr-CA" sz="1600" kern="1200" dirty="0">
              <a:latin typeface="Noto Sans" panose="020B0502040504020204" pitchFamily="34" charset="0"/>
              <a:ea typeface="Noto Sans" panose="020B0502040504020204" pitchFamily="34" charset="0"/>
              <a:cs typeface="Noto Sans" panose="020B0502040504020204" pitchFamily="34" charset="0"/>
            </a:rPr>
          </a:br>
          <a:r>
            <a:rPr lang="fr-CA" sz="1600" kern="1200" dirty="0">
              <a:latin typeface="Noto Sans" panose="020B0502040504020204" pitchFamily="34" charset="0"/>
              <a:ea typeface="Noto Sans" panose="020B0502040504020204" pitchFamily="34" charset="0"/>
              <a:cs typeface="Noto Sans" panose="020B0502040504020204" pitchFamily="34" charset="0"/>
            </a:rPr>
            <a:t>à mobiliser </a:t>
          </a:r>
          <a:br>
            <a:rPr lang="fr-CA" sz="1600" kern="1200" dirty="0">
              <a:latin typeface="Noto Sans" panose="020B0502040504020204" pitchFamily="34" charset="0"/>
              <a:ea typeface="Noto Sans" panose="020B0502040504020204" pitchFamily="34" charset="0"/>
              <a:cs typeface="Noto Sans" panose="020B0502040504020204" pitchFamily="34" charset="0"/>
            </a:rPr>
          </a:br>
          <a:r>
            <a:rPr lang="fr-CA" sz="1600" kern="1200" dirty="0">
              <a:latin typeface="Noto Sans" panose="020B0502040504020204" pitchFamily="34" charset="0"/>
              <a:ea typeface="Noto Sans" panose="020B0502040504020204" pitchFamily="34" charset="0"/>
              <a:cs typeface="Noto Sans" panose="020B0502040504020204" pitchFamily="34" charset="0"/>
            </a:rPr>
            <a:t>des ressources pertinentes</a:t>
          </a:r>
          <a:endParaRPr lang="en-US" sz="1600" kern="1200" dirty="0">
            <a:latin typeface="Noto Sans" panose="020B0502040504020204" pitchFamily="34" charset="0"/>
            <a:ea typeface="Noto Sans" panose="020B0502040504020204" pitchFamily="34" charset="0"/>
            <a:cs typeface="Noto Sans" panose="020B0502040504020204" pitchFamily="34" charset="0"/>
          </a:endParaRPr>
        </a:p>
      </dsp:txBody>
      <dsp:txXfrm>
        <a:off x="512203" y="733110"/>
        <a:ext cx="2473133" cy="2473133"/>
      </dsp:txXfrm>
    </dsp:sp>
    <dsp:sp modelId="{41227EC3-F62C-F042-98AE-7238A65393BB}">
      <dsp:nvSpPr>
        <dsp:cNvPr id="0" name=""/>
        <dsp:cNvSpPr/>
      </dsp:nvSpPr>
      <dsp:spPr>
        <a:xfrm>
          <a:off x="2802030" y="220907"/>
          <a:ext cx="3497539" cy="3497539"/>
        </a:xfrm>
        <a:prstGeom prst="ellipse">
          <a:avLst/>
        </a:prstGeom>
        <a:solidFill>
          <a:schemeClr val="accent5">
            <a:alpha val="50000"/>
            <a:hueOff val="-2136516"/>
            <a:satOff val="0"/>
            <a:lumOff val="-10981"/>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2481" tIns="25400" rIns="192481" bIns="25400" numCol="1" spcCol="1270" anchor="ctr" anchorCtr="0">
          <a:noAutofit/>
        </a:bodyPr>
        <a:lstStyle/>
        <a:p>
          <a:pPr marL="0" lvl="0" indent="0" algn="ctr" defTabSz="889000">
            <a:lnSpc>
              <a:spcPct val="90000"/>
            </a:lnSpc>
            <a:spcBef>
              <a:spcPct val="0"/>
            </a:spcBef>
            <a:spcAft>
              <a:spcPct val="35000"/>
            </a:spcAft>
            <a:buNone/>
          </a:pPr>
          <a:r>
            <a:rPr lang="fr-CA" sz="20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 pouvoir agir </a:t>
          </a:r>
          <a:r>
            <a:rPr lang="fr-CA" sz="1600" kern="1200" dirty="0">
              <a:latin typeface="Noto Sans" panose="020B0502040504020204" pitchFamily="34" charset="0"/>
              <a:ea typeface="Noto Sans" panose="020B0502040504020204" pitchFamily="34" charset="0"/>
              <a:cs typeface="Noto Sans" panose="020B0502040504020204" pitchFamily="34" charset="0"/>
            </a:rPr>
            <a:t>renvoie à l’existence d’un contexte ou d’une situation favorable rendant possible la prise </a:t>
          </a:r>
          <a:br>
            <a:rPr lang="fr-CA" sz="1600" kern="1200" dirty="0">
              <a:latin typeface="Noto Sans" panose="020B0502040504020204" pitchFamily="34" charset="0"/>
              <a:ea typeface="Noto Sans" panose="020B0502040504020204" pitchFamily="34" charset="0"/>
              <a:cs typeface="Noto Sans" panose="020B0502040504020204" pitchFamily="34" charset="0"/>
            </a:rPr>
          </a:br>
          <a:r>
            <a:rPr lang="fr-CA" sz="1600" kern="1200" dirty="0">
              <a:latin typeface="Noto Sans" panose="020B0502040504020204" pitchFamily="34" charset="0"/>
              <a:ea typeface="Noto Sans" panose="020B0502040504020204" pitchFamily="34" charset="0"/>
              <a:cs typeface="Noto Sans" panose="020B0502040504020204" pitchFamily="34" charset="0"/>
            </a:rPr>
            <a:t>de responsabilité </a:t>
          </a:r>
          <a:br>
            <a:rPr lang="fr-CA" sz="1600" kern="1200" dirty="0">
              <a:latin typeface="Noto Sans" panose="020B0502040504020204" pitchFamily="34" charset="0"/>
              <a:ea typeface="Noto Sans" panose="020B0502040504020204" pitchFamily="34" charset="0"/>
              <a:cs typeface="Noto Sans" panose="020B0502040504020204" pitchFamily="34" charset="0"/>
            </a:rPr>
          </a:br>
          <a:r>
            <a:rPr lang="fr-CA" sz="1600" kern="1200" dirty="0">
              <a:latin typeface="Noto Sans" panose="020B0502040504020204" pitchFamily="34" charset="0"/>
              <a:ea typeface="Noto Sans" panose="020B0502040504020204" pitchFamily="34" charset="0"/>
              <a:cs typeface="Noto Sans" panose="020B0502040504020204" pitchFamily="34" charset="0"/>
            </a:rPr>
            <a:t>et de risque de </a:t>
          </a:r>
          <a:br>
            <a:rPr lang="fr-CA" sz="1600" kern="1200" dirty="0">
              <a:latin typeface="Noto Sans" panose="020B0502040504020204" pitchFamily="34" charset="0"/>
              <a:ea typeface="Noto Sans" panose="020B0502040504020204" pitchFamily="34" charset="0"/>
              <a:cs typeface="Noto Sans" panose="020B0502040504020204" pitchFamily="34" charset="0"/>
            </a:rPr>
          </a:br>
          <a:r>
            <a:rPr lang="fr-CA" sz="1600" kern="1200" dirty="0">
              <a:latin typeface="Noto Sans" panose="020B0502040504020204" pitchFamily="34" charset="0"/>
              <a:ea typeface="Noto Sans" panose="020B0502040504020204" pitchFamily="34" charset="0"/>
              <a:cs typeface="Noto Sans" panose="020B0502040504020204" pitchFamily="34" charset="0"/>
            </a:rPr>
            <a:t>la part de l’individu</a:t>
          </a:r>
          <a:endParaRPr lang="en-US" sz="1600" kern="1200" dirty="0">
            <a:latin typeface="Noto Sans" panose="020B0502040504020204" pitchFamily="34" charset="0"/>
            <a:ea typeface="Noto Sans" panose="020B0502040504020204" pitchFamily="34" charset="0"/>
            <a:cs typeface="Noto Sans" panose="020B0502040504020204" pitchFamily="34" charset="0"/>
          </a:endParaRPr>
        </a:p>
      </dsp:txBody>
      <dsp:txXfrm>
        <a:off x="3314233" y="733110"/>
        <a:ext cx="2473133" cy="2473133"/>
      </dsp:txXfrm>
    </dsp:sp>
    <dsp:sp modelId="{8E8EFDD2-AC33-FF41-B456-9CC593647F04}">
      <dsp:nvSpPr>
        <dsp:cNvPr id="0" name=""/>
        <dsp:cNvSpPr/>
      </dsp:nvSpPr>
      <dsp:spPr>
        <a:xfrm>
          <a:off x="5600062" y="220907"/>
          <a:ext cx="3497539" cy="3497539"/>
        </a:xfrm>
        <a:prstGeom prst="ellipse">
          <a:avLst/>
        </a:prstGeom>
        <a:solidFill>
          <a:schemeClr val="accent5">
            <a:alpha val="50000"/>
            <a:hueOff val="-4273032"/>
            <a:satOff val="0"/>
            <a:lumOff val="-21961"/>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2481" tIns="25400" rIns="192481" bIns="25400" numCol="1" spcCol="1270" anchor="ctr" anchorCtr="0">
          <a:noAutofit/>
        </a:bodyPr>
        <a:lstStyle/>
        <a:p>
          <a:pPr marL="0" lvl="0" indent="0" algn="ctr" defTabSz="889000">
            <a:lnSpc>
              <a:spcPct val="100000"/>
            </a:lnSpc>
            <a:spcBef>
              <a:spcPct val="0"/>
            </a:spcBef>
            <a:spcAft>
              <a:spcPts val="0"/>
            </a:spcAft>
            <a:buNone/>
          </a:pPr>
          <a:r>
            <a:rPr lang="fr-CA" sz="20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 vouloir agir </a:t>
          </a:r>
        </a:p>
        <a:p>
          <a:pPr marL="0" lvl="0" indent="0" algn="ctr" defTabSz="889000">
            <a:lnSpc>
              <a:spcPct val="100000"/>
            </a:lnSpc>
            <a:spcBef>
              <a:spcPct val="0"/>
            </a:spcBef>
            <a:spcAft>
              <a:spcPts val="0"/>
            </a:spcAft>
            <a:buNone/>
          </a:pPr>
          <a:r>
            <a:rPr lang="fr-CA" sz="1600" kern="1200" dirty="0">
              <a:latin typeface="Noto Sans" panose="020B0502040504020204" pitchFamily="34" charset="0"/>
              <a:ea typeface="Noto Sans" panose="020B0502040504020204" pitchFamily="34" charset="0"/>
              <a:cs typeface="Noto Sans" panose="020B0502040504020204" pitchFamily="34" charset="0"/>
            </a:rPr>
            <a:t>est une composante affective de </a:t>
          </a:r>
          <a:br>
            <a:rPr lang="fr-CA" sz="1600" kern="1200" dirty="0">
              <a:latin typeface="Noto Sans" panose="020B0502040504020204" pitchFamily="34" charset="0"/>
              <a:ea typeface="Noto Sans" panose="020B0502040504020204" pitchFamily="34" charset="0"/>
              <a:cs typeface="Noto Sans" panose="020B0502040504020204" pitchFamily="34" charset="0"/>
            </a:rPr>
          </a:br>
          <a:r>
            <a:rPr lang="fr-CA" sz="1600" kern="1200" dirty="0">
              <a:latin typeface="Noto Sans" panose="020B0502040504020204" pitchFamily="34" charset="0"/>
              <a:ea typeface="Noto Sans" panose="020B0502040504020204" pitchFamily="34" charset="0"/>
              <a:cs typeface="Noto Sans" panose="020B0502040504020204" pitchFamily="34" charset="0"/>
            </a:rPr>
            <a:t>la compétence </a:t>
          </a:r>
          <a:br>
            <a:rPr lang="fr-CA" sz="1600" kern="1200" dirty="0">
              <a:latin typeface="Noto Sans" panose="020B0502040504020204" pitchFamily="34" charset="0"/>
              <a:ea typeface="Noto Sans" panose="020B0502040504020204" pitchFamily="34" charset="0"/>
              <a:cs typeface="Noto Sans" panose="020B0502040504020204" pitchFamily="34" charset="0"/>
            </a:rPr>
          </a:br>
          <a:r>
            <a:rPr lang="fr-CA" sz="1600" kern="1200" dirty="0">
              <a:latin typeface="Noto Sans" panose="020B0502040504020204" pitchFamily="34" charset="0"/>
              <a:ea typeface="Noto Sans" panose="020B0502040504020204" pitchFamily="34" charset="0"/>
              <a:cs typeface="Noto Sans" panose="020B0502040504020204" pitchFamily="34" charset="0"/>
            </a:rPr>
            <a:t>qui fait référence </a:t>
          </a:r>
          <a:br>
            <a:rPr lang="fr-CA" sz="1600" kern="1200" dirty="0">
              <a:latin typeface="Noto Sans" panose="020B0502040504020204" pitchFamily="34" charset="0"/>
              <a:ea typeface="Noto Sans" panose="020B0502040504020204" pitchFamily="34" charset="0"/>
              <a:cs typeface="Noto Sans" panose="020B0502040504020204" pitchFamily="34" charset="0"/>
            </a:rPr>
          </a:br>
          <a:r>
            <a:rPr lang="fr-CA" sz="1600" kern="1200" dirty="0">
              <a:latin typeface="Noto Sans" panose="020B0502040504020204" pitchFamily="34" charset="0"/>
              <a:ea typeface="Noto Sans" panose="020B0502040504020204" pitchFamily="34" charset="0"/>
              <a:cs typeface="Noto Sans" panose="020B0502040504020204" pitchFamily="34" charset="0"/>
            </a:rPr>
            <a:t>à la motivation et </a:t>
          </a:r>
          <a:br>
            <a:rPr lang="fr-CA" sz="1600" kern="1200" dirty="0">
              <a:latin typeface="Noto Sans" panose="020B0502040504020204" pitchFamily="34" charset="0"/>
              <a:ea typeface="Noto Sans" panose="020B0502040504020204" pitchFamily="34" charset="0"/>
              <a:cs typeface="Noto Sans" panose="020B0502040504020204" pitchFamily="34" charset="0"/>
            </a:rPr>
          </a:br>
          <a:r>
            <a:rPr lang="fr-CA" sz="1600" kern="1200" dirty="0">
              <a:latin typeface="Noto Sans" panose="020B0502040504020204" pitchFamily="34" charset="0"/>
              <a:ea typeface="Noto Sans" panose="020B0502040504020204" pitchFamily="34" charset="0"/>
              <a:cs typeface="Noto Sans" panose="020B0502040504020204" pitchFamily="34" charset="0"/>
            </a:rPr>
            <a:t>à l’engagement personnel du sujet. </a:t>
          </a:r>
          <a:endParaRPr lang="en-US" sz="1600" kern="1200" dirty="0">
            <a:latin typeface="Noto Sans" panose="020B0502040504020204" pitchFamily="34" charset="0"/>
            <a:ea typeface="Noto Sans" panose="020B0502040504020204" pitchFamily="34" charset="0"/>
            <a:cs typeface="Noto Sans" panose="020B0502040504020204" pitchFamily="34" charset="0"/>
          </a:endParaRPr>
        </a:p>
      </dsp:txBody>
      <dsp:txXfrm>
        <a:off x="6112265" y="733110"/>
        <a:ext cx="2473133" cy="24731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9D4AE7-9662-DC4B-8F79-A1E18355FCB7}">
      <dsp:nvSpPr>
        <dsp:cNvPr id="0" name=""/>
        <dsp:cNvSpPr/>
      </dsp:nvSpPr>
      <dsp:spPr>
        <a:xfrm>
          <a:off x="0" y="648754"/>
          <a:ext cx="2155185" cy="1293111"/>
        </a:xfrm>
        <a:prstGeom prst="rect">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90000" rIns="90000" bIns="9000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Noto Sans" panose="020B0502040504020204" pitchFamily="34" charset="0"/>
              <a:ea typeface="Noto Sans" panose="020B0502040504020204" pitchFamily="34" charset="0"/>
              <a:cs typeface="Noto Sans" panose="020B0502040504020204" pitchFamily="34" charset="0"/>
            </a:rPr>
            <a:t>1.</a:t>
          </a:r>
        </a:p>
        <a:p>
          <a:pPr marL="0" lvl="0" indent="0" algn="ctr" defTabSz="711200">
            <a:lnSpc>
              <a:spcPct val="90000"/>
            </a:lnSpc>
            <a:spcBef>
              <a:spcPct val="0"/>
            </a:spcBef>
            <a:spcAft>
              <a:spcPct val="35000"/>
            </a:spcAft>
            <a:buNone/>
          </a:pPr>
          <a:r>
            <a:rPr lang="en-US" sz="1100" kern="1200" dirty="0" err="1">
              <a:latin typeface="Noto Sans" panose="020B0502040504020204" pitchFamily="34" charset="0"/>
              <a:ea typeface="Noto Sans" panose="020B0502040504020204" pitchFamily="34" charset="0"/>
              <a:cs typeface="Noto Sans" panose="020B0502040504020204" pitchFamily="34" charset="0"/>
            </a:rPr>
            <a:t>Décrire</a:t>
          </a:r>
          <a:r>
            <a:rPr lang="en-US" sz="1100" kern="1200" dirty="0">
              <a:latin typeface="Noto Sans" panose="020B0502040504020204" pitchFamily="34" charset="0"/>
              <a:ea typeface="Noto Sans" panose="020B0502040504020204" pitchFamily="34" charset="0"/>
              <a:cs typeface="Noto Sans" panose="020B0502040504020204" pitchFamily="34" charset="0"/>
            </a:rPr>
            <a:t> le champ </a:t>
          </a:r>
          <a:r>
            <a:rPr lang="en-US" sz="1100" kern="1200" dirty="0" err="1">
              <a:latin typeface="Noto Sans" panose="020B0502040504020204" pitchFamily="34" charset="0"/>
              <a:ea typeface="Noto Sans" panose="020B0502040504020204" pitchFamily="34" charset="0"/>
              <a:cs typeface="Noto Sans" panose="020B0502040504020204" pitchFamily="34" charset="0"/>
            </a:rPr>
            <a:t>d’activités</a:t>
          </a:r>
          <a:r>
            <a:rPr lang="en-US" sz="1100" kern="1200" dirty="0">
              <a:latin typeface="Noto Sans" panose="020B0502040504020204" pitchFamily="34" charset="0"/>
              <a:ea typeface="Noto Sans" panose="020B0502040504020204" pitchFamily="34" charset="0"/>
              <a:cs typeface="Noto Sans" panose="020B0502040504020204" pitchFamily="34" charset="0"/>
            </a:rPr>
            <a:t> : les </a:t>
          </a:r>
          <a:r>
            <a:rPr lang="en-US" sz="1100" kern="1200" dirty="0" err="1">
              <a:latin typeface="Noto Sans" panose="020B0502040504020204" pitchFamily="34" charset="0"/>
              <a:ea typeface="Noto Sans" panose="020B0502040504020204" pitchFamily="34" charset="0"/>
              <a:cs typeface="Noto Sans" panose="020B0502040504020204" pitchFamily="34" charset="0"/>
            </a:rPr>
            <a:t>domaines</a:t>
          </a:r>
          <a:r>
            <a:rPr lang="en-US" sz="1100" kern="1200" dirty="0">
              <a:latin typeface="Noto Sans" panose="020B0502040504020204" pitchFamily="34" charset="0"/>
              <a:ea typeface="Noto Sans" panose="020B0502040504020204" pitchFamily="34" charset="0"/>
              <a:cs typeface="Noto Sans" panose="020B0502040504020204" pitchFamily="34" charset="0"/>
            </a:rPr>
            <a:t>. </a:t>
          </a:r>
        </a:p>
      </dsp:txBody>
      <dsp:txXfrm>
        <a:off x="0" y="648754"/>
        <a:ext cx="2155185" cy="1293111"/>
      </dsp:txXfrm>
    </dsp:sp>
    <dsp:sp modelId="{192A2BD6-0159-0E40-9379-31CF7EDC0727}">
      <dsp:nvSpPr>
        <dsp:cNvPr id="0" name=""/>
        <dsp:cNvSpPr/>
      </dsp:nvSpPr>
      <dsp:spPr>
        <a:xfrm>
          <a:off x="2370704" y="648754"/>
          <a:ext cx="2155185" cy="1293111"/>
        </a:xfrm>
        <a:prstGeom prst="rect">
          <a:avLst/>
        </a:prstGeom>
        <a:solidFill>
          <a:schemeClr val="accent6">
            <a:alpha val="90000"/>
            <a:hueOff val="0"/>
            <a:satOff val="0"/>
            <a:lumOff val="0"/>
            <a:alphaOff val="-666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90000" rIns="90000" bIns="9000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2.</a:t>
          </a:r>
        </a:p>
        <a:p>
          <a:pPr marL="0" lvl="0" algn="ctr" defTabSz="711200">
            <a:lnSpc>
              <a:spcPct val="90000"/>
            </a:lnSpc>
            <a:spcBef>
              <a:spcPct val="0"/>
            </a:spcBef>
            <a:spcAft>
              <a:spcPct val="35000"/>
            </a:spcAft>
            <a:buNone/>
          </a:pP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Formuler</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les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compétences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en</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respectant</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des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règles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précises de redaction.</a:t>
          </a:r>
        </a:p>
      </dsp:txBody>
      <dsp:txXfrm>
        <a:off x="2370704" y="648754"/>
        <a:ext cx="2155185" cy="1293111"/>
      </dsp:txXfrm>
    </dsp:sp>
    <dsp:sp modelId="{8EF7616D-45C9-6244-B25E-913FBC61671E}">
      <dsp:nvSpPr>
        <dsp:cNvPr id="0" name=""/>
        <dsp:cNvSpPr/>
      </dsp:nvSpPr>
      <dsp:spPr>
        <a:xfrm>
          <a:off x="4741409" y="648754"/>
          <a:ext cx="2155185" cy="1293111"/>
        </a:xfrm>
        <a:prstGeom prst="rect">
          <a:avLst/>
        </a:prstGeom>
        <a:solidFill>
          <a:schemeClr val="accent6">
            <a:alpha val="90000"/>
            <a:hueOff val="0"/>
            <a:satOff val="0"/>
            <a:lumOff val="0"/>
            <a:alphaOff val="-1333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90000" rIns="90000" bIns="9000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3.</a:t>
          </a:r>
        </a:p>
        <a:p>
          <a:pPr marL="0" lvl="0" algn="ctr" defTabSz="711200">
            <a:lnSpc>
              <a:spcPct val="90000"/>
            </a:lnSpc>
            <a:spcBef>
              <a:spcPct val="0"/>
            </a:spcBef>
            <a:spcAft>
              <a:spcPct val="35000"/>
            </a:spcAft>
            <a:buNone/>
          </a:pP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Indiquer</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pour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chacune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des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compétences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les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composantes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opérationnelles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p>
      </dsp:txBody>
      <dsp:txXfrm>
        <a:off x="4741409" y="648754"/>
        <a:ext cx="2155185" cy="1293111"/>
      </dsp:txXfrm>
    </dsp:sp>
    <dsp:sp modelId="{320A905C-1E5F-E840-A87F-3281608F2C2E}">
      <dsp:nvSpPr>
        <dsp:cNvPr id="0" name=""/>
        <dsp:cNvSpPr/>
      </dsp:nvSpPr>
      <dsp:spPr>
        <a:xfrm>
          <a:off x="0" y="2157384"/>
          <a:ext cx="2155185" cy="1293111"/>
        </a:xfrm>
        <a:prstGeom prst="rect">
          <a:avLst/>
        </a:prstGeom>
        <a:solidFill>
          <a:schemeClr val="accent6">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90000" rIns="90000" bIns="9000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4.</a:t>
          </a:r>
        </a:p>
        <a:p>
          <a:pPr marL="0" lvl="0" algn="ctr" defTabSz="711200">
            <a:lnSpc>
              <a:spcPct val="90000"/>
            </a:lnSpc>
            <a:spcBef>
              <a:spcPct val="0"/>
            </a:spcBef>
            <a:spcAft>
              <a:spcPct val="35000"/>
            </a:spcAft>
            <a:buNone/>
          </a:pP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Définir</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pour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chacune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des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compétences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les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ressources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à mobiliser.</a:t>
          </a:r>
        </a:p>
      </dsp:txBody>
      <dsp:txXfrm>
        <a:off x="0" y="2157384"/>
        <a:ext cx="2155185" cy="1293111"/>
      </dsp:txXfrm>
    </dsp:sp>
    <dsp:sp modelId="{402F1BE5-C940-B343-B3E8-87BFB0A3CD30}">
      <dsp:nvSpPr>
        <dsp:cNvPr id="0" name=""/>
        <dsp:cNvSpPr/>
      </dsp:nvSpPr>
      <dsp:spPr>
        <a:xfrm>
          <a:off x="2370704" y="2157384"/>
          <a:ext cx="2155185" cy="1293111"/>
        </a:xfrm>
        <a:prstGeom prst="rect">
          <a:avLst/>
        </a:prstGeom>
        <a:solidFill>
          <a:schemeClr val="accent6">
            <a:alpha val="90000"/>
            <a:hueOff val="0"/>
            <a:satOff val="0"/>
            <a:lumOff val="0"/>
            <a:alphaOff val="-2666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90000" rIns="90000" bIns="9000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5.</a:t>
          </a:r>
        </a:p>
        <a:p>
          <a:pPr marL="0" lvl="0" algn="ctr" defTabSz="711200">
            <a:lnSpc>
              <a:spcPct val="90000"/>
            </a:lnSpc>
            <a:spcBef>
              <a:spcPct val="0"/>
            </a:spcBef>
            <a:spcAft>
              <a:spcPct val="35000"/>
            </a:spcAft>
            <a:buNone/>
          </a:pP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Indiquer</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pour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chacune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des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compétences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la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façon</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dont</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elle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se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manifeste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et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peut</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être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observée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critère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d’évaluation</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p>
      </dsp:txBody>
      <dsp:txXfrm>
        <a:off x="2370704" y="2157384"/>
        <a:ext cx="2155185" cy="1293111"/>
      </dsp:txXfrm>
    </dsp:sp>
    <dsp:sp modelId="{6BA76F8F-48E1-A147-A12D-39B2DED029BE}">
      <dsp:nvSpPr>
        <dsp:cNvPr id="0" name=""/>
        <dsp:cNvSpPr/>
      </dsp:nvSpPr>
      <dsp:spPr>
        <a:xfrm>
          <a:off x="4741409" y="2157384"/>
          <a:ext cx="2155185" cy="1293111"/>
        </a:xfrm>
        <a:prstGeom prst="rect">
          <a:avLst/>
        </a:prstGeom>
        <a:solidFill>
          <a:schemeClr val="accent6">
            <a:alpha val="90000"/>
            <a:hueOff val="0"/>
            <a:satOff val="0"/>
            <a:lumOff val="0"/>
            <a:alphaOff val="-3333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90000" rIns="90000" bIns="9000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6.</a:t>
          </a:r>
        </a:p>
        <a:p>
          <a:pPr marL="0" lvl="0" algn="ctr" defTabSz="711200">
            <a:lnSpc>
              <a:spcPct val="90000"/>
            </a:lnSpc>
            <a:spcBef>
              <a:spcPct val="0"/>
            </a:spcBef>
            <a:spcAft>
              <a:spcPct val="35000"/>
            </a:spcAft>
            <a:buNone/>
          </a:pP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Décrire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les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contextes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dans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lesquels</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la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compétence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se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déploie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p>
      </dsp:txBody>
      <dsp:txXfrm>
        <a:off x="4741409" y="2157384"/>
        <a:ext cx="2155185" cy="1293111"/>
      </dsp:txXfrm>
    </dsp:sp>
    <dsp:sp modelId="{FBA04F99-143C-F444-B483-5078C82D56E5}">
      <dsp:nvSpPr>
        <dsp:cNvPr id="0" name=""/>
        <dsp:cNvSpPr/>
      </dsp:nvSpPr>
      <dsp:spPr>
        <a:xfrm>
          <a:off x="2370704" y="3666014"/>
          <a:ext cx="2155185" cy="1293111"/>
        </a:xfrm>
        <a:prstGeom prst="rect">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90000" rIns="90000" bIns="9000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7.</a:t>
          </a:r>
        </a:p>
        <a:p>
          <a:pPr marL="0" lvl="0" algn="ctr" defTabSz="711200">
            <a:lnSpc>
              <a:spcPct val="90000"/>
            </a:lnSpc>
            <a:spcBef>
              <a:spcPct val="0"/>
            </a:spcBef>
            <a:spcAft>
              <a:spcPct val="35000"/>
            </a:spcAft>
            <a:buNone/>
          </a:pP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Préciser</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le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niveau</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d’exigence</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100" kern="1200"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attendu</a:t>
          </a:r>
          <a:r>
            <a:rPr lang="en-US" sz="1100" kern="1200"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p>
      </dsp:txBody>
      <dsp:txXfrm>
        <a:off x="2370704" y="3666014"/>
        <a:ext cx="2155185" cy="1293111"/>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05/09/2024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05/09/2024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200" marR="0" lvl="1" indent="0" algn="l" defTabSz="914400" rtl="0" eaLnBrk="0" fontAlgn="base" latinLnBrk="0" hangingPunct="0">
              <a:lnSpc>
                <a:spcPct val="100000"/>
              </a:lnSpc>
              <a:spcBef>
                <a:spcPct val="0"/>
              </a:spcBef>
              <a:spcAft>
                <a:spcPct val="0"/>
              </a:spcAft>
              <a:buClr>
                <a:schemeClr val="bg2"/>
              </a:buClr>
              <a:buSzTx/>
              <a:buFont typeface="Wingdings" pitchFamily="2" charset="2"/>
              <a:buChar char="v"/>
              <a:tabLst/>
            </a:pPr>
            <a:r>
              <a:rPr kumimoji="0" lang="fr-CA" sz="1200" b="0" i="0" u="none" strike="noStrike" cap="none" normalizeH="0" baseline="0" dirty="0">
                <a:ln>
                  <a:noFill/>
                </a:ln>
                <a:solidFill>
                  <a:schemeClr val="tx1"/>
                </a:solidFill>
                <a:effectLst/>
                <a:latin typeface="+mn-lt"/>
              </a:rPr>
              <a:t>La perspective traditionnelle correspond à l’ère des tests ou des examens objectifs.</a:t>
            </a:r>
          </a:p>
          <a:p>
            <a:pPr marL="457200" marR="0" lvl="1" indent="0" algn="l" defTabSz="914400" rtl="0" eaLnBrk="0" fontAlgn="base" latinLnBrk="0" hangingPunct="0">
              <a:lnSpc>
                <a:spcPct val="100000"/>
              </a:lnSpc>
              <a:spcBef>
                <a:spcPct val="0"/>
              </a:spcBef>
              <a:spcAft>
                <a:spcPct val="0"/>
              </a:spcAft>
              <a:buClr>
                <a:schemeClr val="bg2"/>
              </a:buClr>
              <a:buSzTx/>
              <a:buFont typeface="Wingdings" pitchFamily="2" charset="2"/>
              <a:buChar char="v"/>
              <a:tabLst/>
            </a:pPr>
            <a:r>
              <a:rPr kumimoji="0" lang="fr-CA" sz="1200" b="0" i="0" u="none" strike="noStrike" cap="none" normalizeH="0" baseline="0" dirty="0">
                <a:ln>
                  <a:noFill/>
                </a:ln>
                <a:solidFill>
                  <a:schemeClr val="tx1"/>
                </a:solidFill>
                <a:effectLst/>
                <a:latin typeface="+mn-lt"/>
              </a:rPr>
              <a:t>Dans une perspective de compétence, l’individu doit élaborer sa propre réponse ou proposer plus d’une solution à un problème posé; la justification de la solution fait aussi partie de la réponse attendue.</a:t>
            </a:r>
          </a:p>
          <a:p>
            <a:endParaRPr lang="fr-FR" dirty="0"/>
          </a:p>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9</a:t>
            </a:fld>
            <a:endParaRPr lang="fr-FR"/>
          </a:p>
        </p:txBody>
      </p:sp>
    </p:spTree>
    <p:extLst>
      <p:ext uri="{BB962C8B-B14F-4D97-AF65-F5344CB8AC3E}">
        <p14:creationId xmlns:p14="http://schemas.microsoft.com/office/powerpoint/2010/main" val="81381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200" marR="0" lvl="1" indent="0" algn="l" defTabSz="914400" rtl="0" eaLnBrk="0" fontAlgn="base" latinLnBrk="0" hangingPunct="0">
              <a:lnSpc>
                <a:spcPct val="100000"/>
              </a:lnSpc>
              <a:spcBef>
                <a:spcPct val="0"/>
              </a:spcBef>
              <a:spcAft>
                <a:spcPct val="0"/>
              </a:spcAft>
              <a:buClr>
                <a:schemeClr val="bg2"/>
              </a:buClr>
              <a:buSzTx/>
              <a:buFont typeface="Wingdings" pitchFamily="2" charset="2"/>
              <a:buChar char="v"/>
              <a:tabLst/>
            </a:pPr>
            <a:r>
              <a:rPr kumimoji="0" lang="fr-CA" sz="1200" b="0" i="0" u="none" strike="noStrike" cap="none" normalizeH="0" baseline="0" dirty="0">
                <a:ln>
                  <a:noFill/>
                </a:ln>
                <a:solidFill>
                  <a:schemeClr val="tx1"/>
                </a:solidFill>
                <a:effectLst/>
                <a:latin typeface="+mn-lt"/>
              </a:rPr>
              <a:t>Dans la perspective nouvelle, on préconise des problèmes qui ont une signification; l’individu peut dans certains cas avoir accès à diverses sources d’information.</a:t>
            </a:r>
          </a:p>
          <a:p>
            <a:pPr marL="457200" marR="0" lvl="1" indent="0" algn="l" defTabSz="914400" rtl="0" eaLnBrk="0" fontAlgn="base" latinLnBrk="0" hangingPunct="0">
              <a:lnSpc>
                <a:spcPct val="100000"/>
              </a:lnSpc>
              <a:spcBef>
                <a:spcPct val="0"/>
              </a:spcBef>
              <a:spcAft>
                <a:spcPct val="0"/>
              </a:spcAft>
              <a:buClr>
                <a:schemeClr val="bg2"/>
              </a:buClr>
              <a:buSzTx/>
              <a:buFont typeface="Wingdings" pitchFamily="2" charset="2"/>
              <a:buChar char="v"/>
              <a:tabLst/>
            </a:pPr>
            <a:r>
              <a:rPr kumimoji="0" lang="fr-CA" sz="1200" b="0" i="0" u="none" strike="noStrike" cap="none" normalizeH="0" baseline="0" dirty="0">
                <a:ln>
                  <a:noFill/>
                </a:ln>
                <a:solidFill>
                  <a:schemeClr val="tx1"/>
                </a:solidFill>
                <a:effectLst/>
                <a:latin typeface="+mn-lt"/>
              </a:rPr>
              <a:t>Dans la perspective traditionnelle, beaucoup d’exercices correspondent à des situations artificielles, irréalistes ou peu probables; on les qualifie de « décrochés».</a:t>
            </a:r>
          </a:p>
          <a:p>
            <a:endParaRPr lang="fr-FR" dirty="0"/>
          </a:p>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10</a:t>
            </a:fld>
            <a:endParaRPr lang="fr-FR"/>
          </a:p>
        </p:txBody>
      </p:sp>
    </p:spTree>
    <p:extLst>
      <p:ext uri="{BB962C8B-B14F-4D97-AF65-F5344CB8AC3E}">
        <p14:creationId xmlns:p14="http://schemas.microsoft.com/office/powerpoint/2010/main" val="1447917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
                <a:schemeClr val="bg2"/>
              </a:buClr>
              <a:buSzTx/>
              <a:buFont typeface="Wingdings" pitchFamily="2" charset="2"/>
              <a:buChar char="v"/>
              <a:tabLst/>
            </a:pPr>
            <a:r>
              <a:rPr kumimoji="0" lang="fr-CA" sz="1200" b="0" i="0" u="none" strike="noStrike" cap="none" normalizeH="0" baseline="0" dirty="0">
                <a:ln>
                  <a:noFill/>
                </a:ln>
                <a:solidFill>
                  <a:schemeClr val="tx1"/>
                </a:solidFill>
                <a:effectLst/>
                <a:latin typeface="+mn-lt"/>
              </a:rPr>
              <a:t>Dans la perspective nouvelle, on admet qu’un individu peut ne     pas comprendre un problème et il lui est permis de le faire savoir à la personne qui évalue pour obtenir les informations nécessaires.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CA" sz="1400" b="0" i="0" u="none" strike="noStrike" cap="none" normalizeH="0" baseline="0" dirty="0">
              <a:ln>
                <a:noFill/>
              </a:ln>
              <a:solidFill>
                <a:schemeClr val="tx1"/>
              </a:solidFill>
              <a:effectLst/>
              <a:latin typeface="+mn-lt"/>
            </a:endParaRPr>
          </a:p>
          <a:p>
            <a:pPr marL="0" marR="0" lvl="0" indent="0" algn="l" defTabSz="914400" rtl="0" eaLnBrk="1" fontAlgn="base" latinLnBrk="0" hangingPunct="1">
              <a:lnSpc>
                <a:spcPct val="100000"/>
              </a:lnSpc>
              <a:spcBef>
                <a:spcPct val="0"/>
              </a:spcBef>
              <a:spcAft>
                <a:spcPct val="0"/>
              </a:spcAft>
              <a:buClr>
                <a:schemeClr val="bg2"/>
              </a:buClr>
              <a:buSzTx/>
              <a:buFont typeface="Wingdings" pitchFamily="2" charset="2"/>
              <a:buChar char="v"/>
              <a:tabLst/>
            </a:pPr>
            <a:r>
              <a:rPr kumimoji="0" lang="fr-CA" sz="1200" b="0" i="0" u="none" strike="noStrike" cap="none" normalizeH="0" baseline="0" dirty="0">
                <a:ln>
                  <a:noFill/>
                </a:ln>
                <a:solidFill>
                  <a:schemeClr val="tx1"/>
                </a:solidFill>
                <a:effectLst/>
                <a:latin typeface="+mn-lt"/>
              </a:rPr>
              <a:t>C’est sans doute le souci d’objectivité qui est à l’origine des procédés uniformes utilisés dans la perspective traditionnelle.</a:t>
            </a:r>
          </a:p>
          <a:p>
            <a:endParaRPr lang="fr-FR" dirty="0"/>
          </a:p>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11</a:t>
            </a:fld>
            <a:endParaRPr lang="fr-FR"/>
          </a:p>
        </p:txBody>
      </p:sp>
    </p:spTree>
    <p:extLst>
      <p:ext uri="{BB962C8B-B14F-4D97-AF65-F5344CB8AC3E}">
        <p14:creationId xmlns:p14="http://schemas.microsoft.com/office/powerpoint/2010/main" val="2039061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200" marR="0" lvl="1" indent="0" algn="l" defTabSz="914400" rtl="0" eaLnBrk="0" fontAlgn="base" latinLnBrk="0" hangingPunct="0">
              <a:lnSpc>
                <a:spcPct val="100000"/>
              </a:lnSpc>
              <a:spcBef>
                <a:spcPct val="0"/>
              </a:spcBef>
              <a:spcAft>
                <a:spcPct val="0"/>
              </a:spcAft>
              <a:buClr>
                <a:schemeClr val="bg2"/>
              </a:buClr>
              <a:buSzTx/>
              <a:buFont typeface="Wingdings" pitchFamily="2" charset="2"/>
              <a:buChar char="v"/>
              <a:tabLst/>
            </a:pPr>
            <a:r>
              <a:rPr kumimoji="0" lang="fr-CA" sz="1200" b="0" i="0" u="none" strike="noStrike" cap="none" normalizeH="0" baseline="0" dirty="0">
                <a:ln>
                  <a:noFill/>
                </a:ln>
                <a:solidFill>
                  <a:schemeClr val="tx1"/>
                </a:solidFill>
                <a:effectLst/>
                <a:latin typeface="+mn-lt"/>
              </a:rPr>
              <a:t>La notion d’unidimensionnalité est au cœur du </a:t>
            </a:r>
            <a:r>
              <a:rPr kumimoji="0" lang="fr-CA" sz="1200" b="0" i="1" u="none" strike="noStrike" cap="none" normalizeH="0" baseline="0" dirty="0" err="1">
                <a:ln>
                  <a:noFill/>
                </a:ln>
                <a:solidFill>
                  <a:schemeClr val="tx1"/>
                </a:solidFill>
                <a:effectLst/>
                <a:latin typeface="+mn-lt"/>
              </a:rPr>
              <a:t>testing</a:t>
            </a:r>
            <a:r>
              <a:rPr kumimoji="0" lang="fr-CA" sz="1200" b="0" i="1" u="none" strike="noStrike" cap="none" normalizeH="0" baseline="0" dirty="0">
                <a:ln>
                  <a:noFill/>
                </a:ln>
                <a:solidFill>
                  <a:schemeClr val="tx1"/>
                </a:solidFill>
                <a:effectLst/>
                <a:latin typeface="+mn-lt"/>
              </a:rPr>
              <a:t> </a:t>
            </a:r>
            <a:r>
              <a:rPr kumimoji="0" lang="fr-CA" sz="1200" b="0" i="0" u="none" strike="noStrike" cap="none" normalizeH="0" baseline="0" dirty="0">
                <a:ln>
                  <a:noFill/>
                </a:ln>
                <a:solidFill>
                  <a:schemeClr val="tx1"/>
                </a:solidFill>
                <a:effectLst/>
                <a:latin typeface="+mn-lt"/>
              </a:rPr>
              <a:t>traditionnel. Certains procédés statistiques en font même un postulat de base.</a:t>
            </a:r>
          </a:p>
          <a:p>
            <a:pPr marL="457200" marR="0" lvl="1" indent="0" algn="l" defTabSz="914400" rtl="0" eaLnBrk="0" fontAlgn="base" latinLnBrk="0" hangingPunct="0">
              <a:lnSpc>
                <a:spcPct val="100000"/>
              </a:lnSpc>
              <a:spcBef>
                <a:spcPct val="0"/>
              </a:spcBef>
              <a:spcAft>
                <a:spcPct val="0"/>
              </a:spcAft>
              <a:buClr>
                <a:schemeClr val="bg2"/>
              </a:buClr>
              <a:buSzTx/>
              <a:buFont typeface="Wingdings" pitchFamily="2" charset="2"/>
              <a:buChar char="v"/>
              <a:tabLst/>
            </a:pPr>
            <a:r>
              <a:rPr kumimoji="0" lang="fr-CA" sz="1200" b="0" i="0" u="none" strike="noStrike" cap="none" normalizeH="0" baseline="0" dirty="0">
                <a:ln>
                  <a:noFill/>
                </a:ln>
                <a:solidFill>
                  <a:schemeClr val="tx1"/>
                </a:solidFill>
                <a:effectLst/>
                <a:latin typeface="+mn-lt"/>
              </a:rPr>
              <a:t>En appréciation authentique, on peut aller jusqu’à envisager un profil qui reflète divers aspects d’une performance ou d’une compétence.</a:t>
            </a:r>
          </a:p>
          <a:p>
            <a:endParaRPr lang="fr-FR" dirty="0"/>
          </a:p>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12</a:t>
            </a:fld>
            <a:endParaRPr lang="fr-FR"/>
          </a:p>
        </p:txBody>
      </p:sp>
    </p:spTree>
    <p:extLst>
      <p:ext uri="{BB962C8B-B14F-4D97-AF65-F5344CB8AC3E}">
        <p14:creationId xmlns:p14="http://schemas.microsoft.com/office/powerpoint/2010/main" val="408456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1" indent="0" algn="just" defTabSz="914400" rtl="0" eaLnBrk="0" fontAlgn="base" latinLnBrk="0" hangingPunct="0">
              <a:lnSpc>
                <a:spcPct val="100000"/>
              </a:lnSpc>
              <a:spcBef>
                <a:spcPct val="0"/>
              </a:spcBef>
              <a:spcAft>
                <a:spcPct val="0"/>
              </a:spcAft>
              <a:buClr>
                <a:schemeClr val="bg2"/>
              </a:buClr>
              <a:buSzTx/>
              <a:buFont typeface="Wingdings" pitchFamily="2" charset="2"/>
              <a:buNone/>
              <a:tabLst/>
            </a:pPr>
            <a:r>
              <a:rPr kumimoji="0" lang="fr-CA" sz="2000" b="0" i="0" u="none" strike="noStrike" cap="none" normalizeH="0" baseline="0" dirty="0">
                <a:ln>
                  <a:noFill/>
                </a:ln>
                <a:solidFill>
                  <a:schemeClr val="tx1"/>
                </a:solidFill>
                <a:effectLst/>
                <a:latin typeface="+mn-lt"/>
              </a:rPr>
              <a:t>En raison de ce caractère hétéroclite des questions ou des problèmes composant un examen traditionnel, ce qui doit être réussi n’est pas défini de façon précise. Une exigence mathématique (note de passage), ambiguë, sanctionne la réussite ou l’échec.</a:t>
            </a:r>
          </a:p>
          <a:p>
            <a:pPr marL="457200" marR="0" lvl="1" indent="0" algn="just" defTabSz="914400" rtl="0" eaLnBrk="0" fontAlgn="base" latinLnBrk="0" hangingPunct="0">
              <a:lnSpc>
                <a:spcPct val="100000"/>
              </a:lnSpc>
              <a:spcBef>
                <a:spcPct val="0"/>
              </a:spcBef>
              <a:spcAft>
                <a:spcPct val="0"/>
              </a:spcAft>
              <a:buClrTx/>
              <a:buSzTx/>
              <a:buFontTx/>
              <a:buChar char="•"/>
              <a:tabLst/>
            </a:pPr>
            <a:endParaRPr kumimoji="0" lang="fr-CA"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
                <a:schemeClr val="bg2"/>
              </a:buClr>
              <a:buSzTx/>
              <a:buFont typeface="Wingdings" pitchFamily="2" charset="2"/>
              <a:buChar char="v"/>
              <a:tabLst/>
            </a:pPr>
            <a:r>
              <a:rPr kumimoji="0" lang="fr-CA" sz="2000" b="0" i="0" u="none" strike="noStrike" cap="none" normalizeH="0" baseline="0" dirty="0">
                <a:ln>
                  <a:noFill/>
                </a:ln>
                <a:solidFill>
                  <a:schemeClr val="tx1"/>
                </a:solidFill>
                <a:effectLst/>
                <a:latin typeface="+mn-lt"/>
                <a:cs typeface="Times New Roman" pitchFamily="18" charset="0"/>
              </a:rPr>
              <a:t>L’explicitation des objectifs d’apprentissage est une pratique reconnue depuis plusieurs années. Dans le cadre du renouveau en évaluation, les standards viennent renforcer cette pratique en décrivant les attentes pour chaque niveau à atteindre dans le processus de formation.</a:t>
            </a:r>
            <a:r>
              <a:rPr kumimoji="0" lang="fr-CA" sz="2400" b="0" i="0" u="none" strike="noStrike" cap="none" normalizeH="0" baseline="0" dirty="0">
                <a:ln>
                  <a:noFill/>
                </a:ln>
                <a:solidFill>
                  <a:schemeClr val="tx1"/>
                </a:solidFill>
                <a:effectLst/>
                <a:latin typeface="+mn-lt"/>
              </a:rPr>
              <a:t> </a:t>
            </a:r>
          </a:p>
          <a:p>
            <a:endParaRPr lang="fr-FR" dirty="0"/>
          </a:p>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13</a:t>
            </a:fld>
            <a:endParaRPr lang="fr-FR"/>
          </a:p>
        </p:txBody>
      </p:sp>
    </p:spTree>
    <p:extLst>
      <p:ext uri="{BB962C8B-B14F-4D97-AF65-F5344CB8AC3E}">
        <p14:creationId xmlns:p14="http://schemas.microsoft.com/office/powerpoint/2010/main" val="2104275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
                <a:schemeClr val="bg2"/>
              </a:buClr>
              <a:buSzTx/>
              <a:buFont typeface="Wingdings" pitchFamily="2" charset="2"/>
              <a:buChar char="v"/>
              <a:tabLst/>
            </a:pPr>
            <a:r>
              <a:rPr kumimoji="0" lang="fr-CA" sz="1200" b="0" i="0" u="none" strike="noStrike" cap="none" normalizeH="0" baseline="0" dirty="0">
                <a:ln>
                  <a:noFill/>
                </a:ln>
                <a:solidFill>
                  <a:schemeClr val="tx1"/>
                </a:solidFill>
                <a:effectLst/>
                <a:latin typeface="+mn-lt"/>
              </a:rPr>
              <a:t> La mesure est privilégiée dans la perspective traditionnelle (procédés de quantification ou de comptage, tests et examens objectifs).</a:t>
            </a:r>
          </a:p>
          <a:p>
            <a:pPr marL="0" marR="0" lvl="0" indent="0" algn="l" defTabSz="914400" rtl="0" eaLnBrk="1" fontAlgn="base" latinLnBrk="0" hangingPunct="1">
              <a:lnSpc>
                <a:spcPct val="100000"/>
              </a:lnSpc>
              <a:spcBef>
                <a:spcPct val="0"/>
              </a:spcBef>
              <a:spcAft>
                <a:spcPct val="0"/>
              </a:spcAft>
              <a:buClrTx/>
              <a:buSzTx/>
              <a:buFontTx/>
              <a:buChar char="•"/>
              <a:tabLst/>
            </a:pPr>
            <a:endParaRPr kumimoji="0" lang="fr-CA" sz="1200" b="0" i="0" u="none" strike="noStrike" cap="none" normalizeH="0" baseline="0" dirty="0">
              <a:ln>
                <a:noFill/>
              </a:ln>
              <a:solidFill>
                <a:schemeClr val="tx1"/>
              </a:solidFill>
              <a:effectLst/>
              <a:latin typeface="+mn-lt"/>
            </a:endParaRPr>
          </a:p>
          <a:p>
            <a:pPr marL="0" marR="0" lvl="0" indent="0" algn="l" defTabSz="914400" rtl="0" eaLnBrk="1" fontAlgn="base" latinLnBrk="0" hangingPunct="1">
              <a:lnSpc>
                <a:spcPct val="100000"/>
              </a:lnSpc>
              <a:spcBef>
                <a:spcPct val="0"/>
              </a:spcBef>
              <a:spcAft>
                <a:spcPct val="0"/>
              </a:spcAft>
              <a:buClr>
                <a:schemeClr val="bg2"/>
              </a:buClr>
              <a:buSzTx/>
              <a:buFont typeface="Wingdings" pitchFamily="2" charset="2"/>
              <a:buChar char="v"/>
              <a:tabLst/>
            </a:pPr>
            <a:r>
              <a:rPr kumimoji="0" lang="fr-CA" sz="1200" b="0" i="0" u="none" strike="noStrike" cap="none" normalizeH="0" baseline="0" dirty="0">
                <a:ln>
                  <a:noFill/>
                </a:ln>
                <a:solidFill>
                  <a:schemeClr val="tx1"/>
                </a:solidFill>
                <a:effectLst/>
                <a:latin typeface="+mn-lt"/>
                <a:cs typeface="Times New Roman" pitchFamily="18" charset="0"/>
              </a:rPr>
              <a:t> Dans la perspective nouvelle, la mesure demeure mais doit déboucher sur un jugement explicite. Dans plusieurs cas (productions complexes), il faut passer directement au jugement.</a:t>
            </a:r>
            <a:r>
              <a:rPr kumimoji="0" lang="fr-CA" sz="1200" b="0" i="0" u="none" strike="noStrike" cap="none" normalizeH="0" baseline="0" dirty="0">
                <a:ln>
                  <a:noFill/>
                </a:ln>
                <a:solidFill>
                  <a:schemeClr val="tx1"/>
                </a:solidFill>
                <a:effectLst/>
                <a:latin typeface="+mn-lt"/>
              </a:rPr>
              <a:t> </a:t>
            </a:r>
          </a:p>
          <a:p>
            <a:endParaRPr lang="fr-FR" dirty="0"/>
          </a:p>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14</a:t>
            </a:fld>
            <a:endParaRPr lang="fr-FR"/>
          </a:p>
        </p:txBody>
      </p:sp>
    </p:spTree>
    <p:extLst>
      <p:ext uri="{BB962C8B-B14F-4D97-AF65-F5344CB8AC3E}">
        <p14:creationId xmlns:p14="http://schemas.microsoft.com/office/powerpoint/2010/main" val="1469994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
                <a:schemeClr val="bg2"/>
              </a:buClr>
              <a:buSzTx/>
              <a:buFont typeface="Wingdings" pitchFamily="2" charset="2"/>
              <a:buChar char="v"/>
              <a:tabLst/>
            </a:pPr>
            <a:r>
              <a:rPr kumimoji="0" lang="fr-CA" sz="1200" b="0" i="0" u="none" strike="noStrike" cap="none" normalizeH="0" baseline="0" dirty="0">
                <a:ln>
                  <a:noFill/>
                </a:ln>
                <a:solidFill>
                  <a:schemeClr val="tx1"/>
                </a:solidFill>
                <a:effectLst/>
                <a:latin typeface="+mn-lt"/>
              </a:rPr>
              <a:t> Les examens objectifs ou les productions complexes sont habituellement centrés sur des produits</a:t>
            </a:r>
            <a:r>
              <a:rPr kumimoji="0" lang="fr-CA" sz="1400" b="0" i="0" u="none" strike="noStrike" cap="none" normalizeH="0" baseline="0" dirty="0">
                <a:ln>
                  <a:noFill/>
                </a:ln>
                <a:solidFill>
                  <a:schemeClr val="tx1"/>
                </a:solidFill>
                <a:effectLst/>
                <a:latin typeface="+mn-lt"/>
              </a:rPr>
              <a:t>.</a:t>
            </a:r>
          </a:p>
          <a:p>
            <a:pPr marL="0" marR="0" lvl="0" indent="0" algn="l" defTabSz="914400" rtl="0" eaLnBrk="1" fontAlgn="base" latinLnBrk="0" hangingPunct="1">
              <a:lnSpc>
                <a:spcPct val="100000"/>
              </a:lnSpc>
              <a:spcBef>
                <a:spcPct val="0"/>
              </a:spcBef>
              <a:spcAft>
                <a:spcPct val="0"/>
              </a:spcAft>
              <a:buClr>
                <a:schemeClr val="bg2"/>
              </a:buClr>
              <a:buSzTx/>
              <a:buFont typeface="Wingdings" pitchFamily="2" charset="2"/>
              <a:buChar char="v"/>
              <a:tabLst/>
            </a:pPr>
            <a:r>
              <a:rPr kumimoji="0" lang="fr-CA" sz="1200" b="0" i="0" u="none" strike="noStrike" cap="none" normalizeH="0" baseline="0" dirty="0">
                <a:ln>
                  <a:noFill/>
                </a:ln>
                <a:solidFill>
                  <a:schemeClr val="tx1"/>
                </a:solidFill>
                <a:effectLst/>
                <a:latin typeface="+mn-lt"/>
                <a:cs typeface="Times New Roman" pitchFamily="18" charset="0"/>
              </a:rPr>
              <a:t> Les nouvelles approches accordent beaucoup d’importance aux notions de progression, de démarche ou de processus, sans toutefois écarter l’idée d’un produit fini.</a:t>
            </a:r>
            <a:r>
              <a:rPr kumimoji="0" lang="fr-CA" sz="1200" b="0" i="0" u="none" strike="noStrike" cap="none" normalizeH="0" baseline="0" dirty="0">
                <a:ln>
                  <a:noFill/>
                </a:ln>
                <a:solidFill>
                  <a:schemeClr val="tx1"/>
                </a:solidFill>
                <a:effectLst/>
                <a:latin typeface="+mn-lt"/>
              </a:rPr>
              <a:t> </a:t>
            </a:r>
          </a:p>
          <a:p>
            <a:endParaRPr lang="fr-FR" dirty="0"/>
          </a:p>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15</a:t>
            </a:fld>
            <a:endParaRPr lang="fr-FR"/>
          </a:p>
        </p:txBody>
      </p:sp>
    </p:spTree>
    <p:extLst>
      <p:ext uri="{BB962C8B-B14F-4D97-AF65-F5344CB8AC3E}">
        <p14:creationId xmlns:p14="http://schemas.microsoft.com/office/powerpoint/2010/main" val="4258425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1" fontAlgn="base" latinLnBrk="0" hangingPunct="1">
              <a:lnSpc>
                <a:spcPct val="100000"/>
              </a:lnSpc>
              <a:spcBef>
                <a:spcPct val="20000"/>
              </a:spcBef>
              <a:spcAft>
                <a:spcPct val="0"/>
              </a:spcAft>
              <a:buClr>
                <a:schemeClr val="bg2"/>
              </a:buClr>
              <a:buSzPct val="80000"/>
              <a:buFont typeface="Wingdings" pitchFamily="2" charset="2"/>
              <a:buChar char="v"/>
              <a:tabLst/>
            </a:pPr>
            <a:r>
              <a:rPr kumimoji="0" lang="fr-CA" sz="1200" b="0" i="0" u="none" strike="noStrike" cap="none" normalizeH="0" baseline="0" dirty="0">
                <a:ln>
                  <a:noFill/>
                </a:ln>
                <a:solidFill>
                  <a:schemeClr val="tx1"/>
                </a:solidFill>
                <a:effectLst/>
                <a:latin typeface="+mn-lt"/>
              </a:rPr>
              <a:t> L’évaluation sommative a longtemps entretenu la séparation de l’évaluation et de l’apprentissage.</a:t>
            </a:r>
          </a:p>
          <a:p>
            <a:pPr marL="0" marR="0" lvl="0" indent="0" algn="just" defTabSz="914400" rtl="0" eaLnBrk="1" fontAlgn="base" latinLnBrk="0" hangingPunct="1">
              <a:lnSpc>
                <a:spcPct val="100000"/>
              </a:lnSpc>
              <a:spcBef>
                <a:spcPct val="20000"/>
              </a:spcBef>
              <a:spcAft>
                <a:spcPct val="0"/>
              </a:spcAft>
              <a:buClr>
                <a:schemeClr val="bg2"/>
              </a:buClr>
              <a:buSzPct val="80000"/>
              <a:buFont typeface="Wingdings" pitchFamily="2" charset="2"/>
              <a:buChar char="v"/>
              <a:tabLst/>
            </a:pPr>
            <a:r>
              <a:rPr kumimoji="0" lang="fr-CA" sz="1200" b="0" i="0" u="none" strike="noStrike" cap="none" normalizeH="0" baseline="0" dirty="0">
                <a:ln>
                  <a:noFill/>
                </a:ln>
                <a:solidFill>
                  <a:schemeClr val="tx1"/>
                </a:solidFill>
                <a:effectLst/>
                <a:latin typeface="+mn-lt"/>
                <a:cs typeface="Times New Roman" pitchFamily="18" charset="0"/>
              </a:rPr>
              <a:t> Dans une pratique d’évaluation formative, des exercices de vérification conçus pour fournir un </a:t>
            </a:r>
            <a:r>
              <a:rPr kumimoji="0" lang="fr-CA" sz="1200" b="0" i="1" u="none" strike="noStrike" cap="none" normalizeH="0" baseline="0" dirty="0">
                <a:ln>
                  <a:noFill/>
                </a:ln>
                <a:solidFill>
                  <a:schemeClr val="tx1"/>
                </a:solidFill>
                <a:effectLst/>
                <a:latin typeface="+mn-lt"/>
                <a:cs typeface="Times New Roman" pitchFamily="18" charset="0"/>
              </a:rPr>
              <a:t>feed-back</a:t>
            </a:r>
            <a:r>
              <a:rPr kumimoji="0" lang="fr-CA" sz="1200" b="0" i="0" u="none" strike="noStrike" cap="none" normalizeH="0" baseline="0" dirty="0">
                <a:ln>
                  <a:noFill/>
                </a:ln>
                <a:solidFill>
                  <a:schemeClr val="tx1"/>
                </a:solidFill>
                <a:effectLst/>
                <a:latin typeface="+mn-lt"/>
                <a:cs typeface="Times New Roman" pitchFamily="18" charset="0"/>
              </a:rPr>
              <a:t> peuvent prolonger des activités d’apprentissage</a:t>
            </a:r>
          </a:p>
          <a:p>
            <a:endParaRPr lang="fr-FR" dirty="0"/>
          </a:p>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16</a:t>
            </a:fld>
            <a:endParaRPr lang="fr-FR"/>
          </a:p>
        </p:txBody>
      </p:sp>
    </p:spTree>
    <p:extLst>
      <p:ext uri="{BB962C8B-B14F-4D97-AF65-F5344CB8AC3E}">
        <p14:creationId xmlns:p14="http://schemas.microsoft.com/office/powerpoint/2010/main" val="1529507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1" fontAlgn="base" latinLnBrk="0" hangingPunct="1">
              <a:lnSpc>
                <a:spcPct val="100000"/>
              </a:lnSpc>
              <a:spcBef>
                <a:spcPct val="20000"/>
              </a:spcBef>
              <a:spcAft>
                <a:spcPct val="0"/>
              </a:spcAft>
              <a:buClr>
                <a:schemeClr val="bg2"/>
              </a:buClr>
              <a:buSzPct val="80000"/>
              <a:buFont typeface="Wingdings" pitchFamily="2" charset="2"/>
              <a:buChar char="v"/>
              <a:tabLst/>
            </a:pPr>
            <a:r>
              <a:rPr kumimoji="0" lang="fr-CA" sz="1200" b="0" i="0" u="none" strike="noStrike" cap="none" normalizeH="0" baseline="0" dirty="0">
                <a:ln>
                  <a:noFill/>
                </a:ln>
                <a:solidFill>
                  <a:schemeClr val="tx1"/>
                </a:solidFill>
                <a:effectLst/>
                <a:latin typeface="+mn-lt"/>
              </a:rPr>
              <a:t> Dans la perspective traditionnelle, l’évaluation incombe intégralement à l’enseignant.</a:t>
            </a:r>
          </a:p>
          <a:p>
            <a:pPr marL="0" marR="0" lvl="0" indent="0" algn="just" defTabSz="914400" rtl="0" eaLnBrk="1" fontAlgn="base" latinLnBrk="0" hangingPunct="1">
              <a:lnSpc>
                <a:spcPct val="100000"/>
              </a:lnSpc>
              <a:spcBef>
                <a:spcPct val="20000"/>
              </a:spcBef>
              <a:spcAft>
                <a:spcPct val="0"/>
              </a:spcAft>
              <a:buClr>
                <a:schemeClr val="bg2"/>
              </a:buClr>
              <a:buSzPct val="80000"/>
              <a:buFont typeface="Wingdings" pitchFamily="2" charset="2"/>
              <a:buChar char="v"/>
              <a:tabLst/>
            </a:pPr>
            <a:r>
              <a:rPr kumimoji="0" lang="fr-CA" sz="1200" b="0" i="0" u="none" strike="noStrike" cap="none" normalizeH="0" baseline="0" dirty="0">
                <a:ln>
                  <a:noFill/>
                </a:ln>
                <a:solidFill>
                  <a:schemeClr val="tx1"/>
                </a:solidFill>
                <a:effectLst/>
                <a:latin typeface="+mn-lt"/>
                <a:cs typeface="Times New Roman" pitchFamily="18" charset="0"/>
              </a:rPr>
              <a:t> Dans la perspective nouvelle, l’élève peut participer à l’évaluation à des degrés divers : autocorrection (grâce au </a:t>
            </a:r>
            <a:r>
              <a:rPr kumimoji="0" lang="fr-CA" sz="1200" b="0" i="1" u="none" strike="noStrike" cap="none" normalizeH="0" baseline="0" dirty="0" err="1">
                <a:ln>
                  <a:noFill/>
                </a:ln>
                <a:solidFill>
                  <a:schemeClr val="tx1"/>
                </a:solidFill>
                <a:effectLst/>
                <a:latin typeface="+mn-lt"/>
                <a:cs typeface="Times New Roman" pitchFamily="18" charset="0"/>
              </a:rPr>
              <a:t>feed</a:t>
            </a:r>
            <a:r>
              <a:rPr kumimoji="0" lang="fr-CA" sz="1200" b="0" i="1" u="none" strike="noStrike" cap="none" normalizeH="0" baseline="0" dirty="0">
                <a:ln>
                  <a:noFill/>
                </a:ln>
                <a:solidFill>
                  <a:schemeClr val="tx1"/>
                </a:solidFill>
                <a:effectLst/>
                <a:latin typeface="+mn-lt"/>
                <a:cs typeface="Times New Roman" pitchFamily="18" charset="0"/>
              </a:rPr>
              <a:t> back</a:t>
            </a:r>
            <a:r>
              <a:rPr kumimoji="0" lang="fr-CA" sz="1200" b="0" i="0" u="none" strike="noStrike" cap="none" normalizeH="0" baseline="0" dirty="0">
                <a:ln>
                  <a:noFill/>
                </a:ln>
                <a:solidFill>
                  <a:schemeClr val="tx1"/>
                </a:solidFill>
                <a:effectLst/>
                <a:latin typeface="+mn-lt"/>
                <a:cs typeface="Times New Roman" pitchFamily="18" charset="0"/>
              </a:rPr>
              <a:t> donné à l’élève), autoévaluation (impliquant un plus haut degré d’autonomie de l’élève ) et portfolio (engagement de l’élève dans le processus de régulation de ses apprentissages et dans le choix des moyens à adopter pour s’améliorer).</a:t>
            </a:r>
            <a:endParaRPr kumimoji="0" lang="fr-CA" sz="1200" b="0" i="0" u="none" strike="noStrike" cap="none" normalizeH="0" baseline="0" dirty="0">
              <a:ln>
                <a:noFill/>
              </a:ln>
              <a:solidFill>
                <a:schemeClr val="tx1"/>
              </a:solidFill>
              <a:effectLst/>
              <a:latin typeface="+mn-lt"/>
            </a:endParaRPr>
          </a:p>
          <a:p>
            <a:endParaRPr lang="fr-FR" dirty="0"/>
          </a:p>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17</a:t>
            </a:fld>
            <a:endParaRPr lang="fr-FR"/>
          </a:p>
        </p:txBody>
      </p:sp>
    </p:spTree>
    <p:extLst>
      <p:ext uri="{BB962C8B-B14F-4D97-AF65-F5344CB8AC3E}">
        <p14:creationId xmlns:p14="http://schemas.microsoft.com/office/powerpoint/2010/main" val="607631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a:spcBef>
                <a:spcPts val="1200"/>
              </a:spcBef>
              <a:spcAft>
                <a:spcPts val="1200"/>
              </a:spcAft>
            </a:pPr>
            <a:r>
              <a:rPr lang="fr-CA" sz="1200" b="1" i="0" u="none" strike="noStrike" dirty="0">
                <a:solidFill>
                  <a:srgbClr val="000000"/>
                </a:solidFill>
                <a:effectLst/>
                <a:latin typeface="Arial" panose="020B0604020202020204" pitchFamily="34" charset="0"/>
              </a:rPr>
              <a:t>Les clés de l’évaluation de qualité de </a:t>
            </a:r>
            <a:r>
              <a:rPr lang="fr-CA" sz="1200" b="1" i="0" u="none" strike="noStrike" dirty="0" err="1">
                <a:solidFill>
                  <a:srgbClr val="000000"/>
                </a:solidFill>
                <a:effectLst/>
                <a:latin typeface="Arial" panose="020B0604020202020204" pitchFamily="34" charset="0"/>
              </a:rPr>
              <a:t>Stiggins</a:t>
            </a:r>
            <a:r>
              <a:rPr lang="fr-CA" sz="1200" b="1" i="0" u="none" strike="noStrike" dirty="0">
                <a:solidFill>
                  <a:srgbClr val="000000"/>
                </a:solidFill>
                <a:effectLst/>
                <a:latin typeface="Arial" panose="020B0604020202020204" pitchFamily="34" charset="0"/>
              </a:rPr>
              <a:t> et al. (2007, p.55)</a:t>
            </a:r>
            <a:endParaRPr lang="fr-CA" b="0" dirty="0">
              <a:effectLst/>
            </a:endParaRPr>
          </a:p>
          <a:p>
            <a:pPr rtl="0">
              <a:spcBef>
                <a:spcPts val="1200"/>
              </a:spcBef>
              <a:spcAft>
                <a:spcPts val="1200"/>
              </a:spcAft>
            </a:pPr>
            <a:r>
              <a:rPr lang="fr-CA" sz="1200" b="0" i="0" u="none" strike="noStrike" dirty="0">
                <a:solidFill>
                  <a:srgbClr val="000000"/>
                </a:solidFill>
                <a:effectLst/>
                <a:latin typeface="Arial" panose="020B0604020202020204" pitchFamily="34" charset="0"/>
              </a:rPr>
              <a:t>Les quatre clés d’une évaluation de qualité reposent sur quatre questions auxquelles répondre.</a:t>
            </a:r>
            <a:endParaRPr lang="fr-CA" b="0" dirty="0">
              <a:effectLst/>
            </a:endParaRPr>
          </a:p>
          <a:p>
            <a:pPr rtl="0" fontAlgn="base">
              <a:spcBef>
                <a:spcPts val="1200"/>
              </a:spcBef>
              <a:spcAft>
                <a:spcPts val="1200"/>
              </a:spcAft>
              <a:buFont typeface="+mj-lt"/>
              <a:buAutoNum type="arabicPeriod"/>
            </a:pPr>
            <a:r>
              <a:rPr lang="fr-CA" sz="1200" b="0" i="0" u="none" strike="noStrike" dirty="0">
                <a:solidFill>
                  <a:srgbClr val="000000"/>
                </a:solidFill>
                <a:effectLst/>
                <a:latin typeface="Arial" panose="020B0604020202020204" pitchFamily="34" charset="0"/>
              </a:rPr>
              <a:t>Pourquoi évaluer?</a:t>
            </a:r>
          </a:p>
          <a:p>
            <a:pPr rtl="0">
              <a:spcBef>
                <a:spcPts val="1200"/>
              </a:spcBef>
              <a:spcAft>
                <a:spcPts val="1200"/>
              </a:spcAft>
            </a:pPr>
            <a:r>
              <a:rPr lang="fr-CA" sz="1200" b="0" i="0" u="none" strike="noStrike" dirty="0">
                <a:solidFill>
                  <a:srgbClr val="000000"/>
                </a:solidFill>
                <a:effectLst/>
                <a:latin typeface="Arial" panose="020B0604020202020204" pitchFamily="34" charset="0"/>
              </a:rPr>
              <a:t>Quel est le but de l’évaluation? Qui va utiliser les résultats et à quelles fins? Répondre à ces questions permet d’assurer la cohérence entre la finalité de l’évaluation et les moyens qui seront employés. Le but est-il de fournir de la rétroaction à l’apprenant quant à ses apprentissages pour soutenir son amélioration? De certifier l’atteinte de la compétence en fin d’apprentissage?</a:t>
            </a:r>
            <a:endParaRPr lang="fr-CA" b="0" dirty="0">
              <a:effectLst/>
            </a:endParaRPr>
          </a:p>
          <a:p>
            <a:pPr rtl="0" fontAlgn="base">
              <a:spcBef>
                <a:spcPts val="1200"/>
              </a:spcBef>
              <a:spcAft>
                <a:spcPts val="1200"/>
              </a:spcAft>
              <a:buFont typeface="+mj-lt"/>
              <a:buAutoNum type="arabicPeriod" startAt="2"/>
            </a:pPr>
            <a:r>
              <a:rPr lang="fr-CA" sz="1200" b="0" i="0" u="none" strike="noStrike" dirty="0">
                <a:solidFill>
                  <a:srgbClr val="000000"/>
                </a:solidFill>
                <a:effectLst/>
                <a:latin typeface="Arial" panose="020B0604020202020204" pitchFamily="34" charset="0"/>
              </a:rPr>
              <a:t>Quoi évaluer?</a:t>
            </a:r>
          </a:p>
          <a:p>
            <a:pPr rtl="0">
              <a:spcBef>
                <a:spcPts val="1200"/>
              </a:spcBef>
              <a:spcAft>
                <a:spcPts val="1200"/>
              </a:spcAft>
            </a:pPr>
            <a:r>
              <a:rPr lang="fr-CA" sz="1200" b="0" i="0" u="none" strike="noStrike" dirty="0">
                <a:solidFill>
                  <a:srgbClr val="000000"/>
                </a:solidFill>
                <a:effectLst/>
                <a:latin typeface="Arial" panose="020B0604020202020204" pitchFamily="34" charset="0"/>
              </a:rPr>
              <a:t>Quels sont les apprentissages visés par l’évaluation? Répondre à cette question permet de cibler les objets de l’évaluation selon ce qui a été réellement enseigné et appris.</a:t>
            </a:r>
            <a:endParaRPr lang="fr-CA" b="0" dirty="0">
              <a:effectLst/>
            </a:endParaRPr>
          </a:p>
          <a:p>
            <a:pPr rtl="0" fontAlgn="base">
              <a:spcBef>
                <a:spcPts val="1200"/>
              </a:spcBef>
              <a:spcAft>
                <a:spcPts val="1200"/>
              </a:spcAft>
              <a:buFont typeface="+mj-lt"/>
              <a:buAutoNum type="arabicPeriod" startAt="3"/>
            </a:pPr>
            <a:r>
              <a:rPr lang="fr-CA" sz="1200" b="0" i="0" u="none" strike="noStrike" dirty="0">
                <a:solidFill>
                  <a:srgbClr val="000000"/>
                </a:solidFill>
                <a:effectLst/>
                <a:latin typeface="Arial" panose="020B0604020202020204" pitchFamily="34" charset="0"/>
              </a:rPr>
              <a:t>Comment évaluer?</a:t>
            </a:r>
          </a:p>
          <a:p>
            <a:pPr rtl="0">
              <a:spcBef>
                <a:spcPts val="1200"/>
              </a:spcBef>
              <a:spcAft>
                <a:spcPts val="1200"/>
              </a:spcAft>
            </a:pPr>
            <a:r>
              <a:rPr lang="fr-CA" sz="1200" b="0" i="0" u="none" strike="noStrike" dirty="0">
                <a:solidFill>
                  <a:srgbClr val="000000"/>
                </a:solidFill>
                <a:effectLst/>
                <a:latin typeface="Arial" panose="020B0604020202020204" pitchFamily="34" charset="0"/>
              </a:rPr>
              <a:t>Quelles méthodes? Quels outils? Répondre à ces questions doit se faire en cohérence avec les deux questions précédentes. En effet, si l’objectifs est de soutenir l’apprentissage (pourquoi évaluer) relativement au développement d’une compétence (quoi évaluer), un examen à choix multiples (comment évaluer) qui sera corrigé dans quelques semaines ne représente peut-être pas le bon outil pour arriver à ces fins.</a:t>
            </a:r>
            <a:endParaRPr lang="fr-CA" sz="1800" b="0" dirty="0">
              <a:effectLst/>
            </a:endParaRPr>
          </a:p>
          <a:p>
            <a:pPr rtl="0" fontAlgn="base">
              <a:spcBef>
                <a:spcPts val="1200"/>
              </a:spcBef>
              <a:spcAft>
                <a:spcPts val="1200"/>
              </a:spcAft>
              <a:buFont typeface="+mj-lt"/>
              <a:buAutoNum type="arabicPeriod"/>
            </a:pPr>
            <a:r>
              <a:rPr lang="fr-CA" sz="1200" b="0" i="0" u="none" strike="noStrike" dirty="0">
                <a:solidFill>
                  <a:srgbClr val="000000"/>
                </a:solidFill>
                <a:effectLst/>
                <a:latin typeface="Arial" panose="020B0604020202020204" pitchFamily="34" charset="0"/>
              </a:rPr>
              <a:t>Communiquer quoi?</a:t>
            </a:r>
          </a:p>
          <a:p>
            <a:pPr rtl="0">
              <a:spcBef>
                <a:spcPts val="1200"/>
              </a:spcBef>
              <a:spcAft>
                <a:spcPts val="1200"/>
              </a:spcAft>
            </a:pPr>
            <a:r>
              <a:rPr lang="fr-CA" sz="1200" b="0" i="0" u="none" strike="noStrike" dirty="0">
                <a:solidFill>
                  <a:srgbClr val="000000"/>
                </a:solidFill>
                <a:effectLst/>
                <a:latin typeface="Arial" panose="020B0604020202020204" pitchFamily="34" charset="0"/>
              </a:rPr>
              <a:t>Il est important de communiquer de manière transparente les réponses aux trois dernières questions aux apprenants afin de s’assurer qu’ils comprennent les implications de l’évaluation, les apprentissages à maitriser et mobiliser ainsi que les moyens de le faire. Les apprenants sont intéressés par leurs progrès et pourraient Il est important de communiquer de manière transparente les réponses aux trois dernières questions aux apprenants afin de s’assurer qu’ils comprennent les implications de l’évaluation, les apprentissages à maitriser et mobiliser ainsi que les moyens de le faire. Les apprenants sont intéressés par leurs progrès et pourraient même être amenés à participer activement à l’évaluation (</a:t>
            </a:r>
            <a:r>
              <a:rPr lang="fr-CA" sz="1200" b="0" i="0" u="none" strike="noStrike" dirty="0" err="1">
                <a:solidFill>
                  <a:srgbClr val="000000"/>
                </a:solidFill>
                <a:effectLst/>
                <a:latin typeface="Arial" panose="020B0604020202020204" pitchFamily="34" charset="0"/>
              </a:rPr>
              <a:t>coévaluation</a:t>
            </a:r>
            <a:r>
              <a:rPr lang="fr-CA" sz="1200" b="0" i="0" u="none" strike="noStrike" dirty="0">
                <a:solidFill>
                  <a:srgbClr val="000000"/>
                </a:solidFill>
                <a:effectLst/>
                <a:latin typeface="Arial" panose="020B0604020202020204" pitchFamily="34" charset="0"/>
              </a:rPr>
              <a:t>, évaluation par les pairs, autoévaluation, </a:t>
            </a:r>
            <a:r>
              <a:rPr lang="fr-CA" sz="1200" b="0" i="0" u="none" strike="noStrike" dirty="0" err="1">
                <a:solidFill>
                  <a:srgbClr val="000000"/>
                </a:solidFill>
                <a:effectLst/>
                <a:latin typeface="Arial" panose="020B0604020202020204" pitchFamily="34" charset="0"/>
              </a:rPr>
              <a:t>etc</a:t>
            </a:r>
            <a:r>
              <a:rPr lang="fr-CA" sz="1200" b="0" i="0" u="none" strike="noStrike" dirty="0">
                <a:solidFill>
                  <a:srgbClr val="000000"/>
                </a:solidFill>
                <a:effectLst/>
                <a:latin typeface="Arial" panose="020B0604020202020204" pitchFamily="34" charset="0"/>
              </a:rPr>
              <a:t>).</a:t>
            </a:r>
            <a:endParaRPr lang="fr-CA" sz="2800" b="0" dirty="0">
              <a:effectLst/>
            </a:endParaRP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18</a:t>
            </a:fld>
            <a:endParaRPr lang="fr-FR"/>
          </a:p>
        </p:txBody>
      </p:sp>
    </p:spTree>
    <p:extLst>
      <p:ext uri="{BB962C8B-B14F-4D97-AF65-F5344CB8AC3E}">
        <p14:creationId xmlns:p14="http://schemas.microsoft.com/office/powerpoint/2010/main" val="3600143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19</a:t>
            </a:fld>
            <a:endParaRPr lang="fr-FR"/>
          </a:p>
        </p:txBody>
      </p:sp>
    </p:spTree>
    <p:extLst>
      <p:ext uri="{BB962C8B-B14F-4D97-AF65-F5344CB8AC3E}">
        <p14:creationId xmlns:p14="http://schemas.microsoft.com/office/powerpoint/2010/main" val="878817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20</a:t>
            </a:fld>
            <a:endParaRPr lang="fr-FR"/>
          </a:p>
        </p:txBody>
      </p:sp>
    </p:spTree>
    <p:extLst>
      <p:ext uri="{BB962C8B-B14F-4D97-AF65-F5344CB8AC3E}">
        <p14:creationId xmlns:p14="http://schemas.microsoft.com/office/powerpoint/2010/main" val="4065779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21</a:t>
            </a:fld>
            <a:endParaRPr lang="fr-FR"/>
          </a:p>
        </p:txBody>
      </p:sp>
    </p:spTree>
    <p:extLst>
      <p:ext uri="{BB962C8B-B14F-4D97-AF65-F5344CB8AC3E}">
        <p14:creationId xmlns:p14="http://schemas.microsoft.com/office/powerpoint/2010/main" val="4186100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22</a:t>
            </a:fld>
            <a:endParaRPr lang="fr-FR"/>
          </a:p>
        </p:txBody>
      </p:sp>
    </p:spTree>
    <p:extLst>
      <p:ext uri="{BB962C8B-B14F-4D97-AF65-F5344CB8AC3E}">
        <p14:creationId xmlns:p14="http://schemas.microsoft.com/office/powerpoint/2010/main" val="3636946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23</a:t>
            </a:fld>
            <a:endParaRPr lang="fr-FR"/>
          </a:p>
        </p:txBody>
      </p:sp>
    </p:spTree>
    <p:extLst>
      <p:ext uri="{BB962C8B-B14F-4D97-AF65-F5344CB8AC3E}">
        <p14:creationId xmlns:p14="http://schemas.microsoft.com/office/powerpoint/2010/main" val="414693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COMPÉTENCE SE DÉFINIT COMME UN SAVOIR AGIR. CERTAINS AUTEURS PARLENT D’AGIR COMPÉTENT </a:t>
            </a:r>
          </a:p>
          <a:p>
            <a:r>
              <a:rPr lang="fr-FR"/>
              <a:t>CAR IL NE S’AGIT PAS SEULEMENT D,AVOIR DES COMPÉTENCES MIAS D’ÈTRE COMPÉTENT.</a:t>
            </a:r>
            <a:endParaRPr lang="fr-FR">
              <a:cs typeface="Calibri"/>
            </a:endParaRPr>
          </a:p>
          <a:p>
            <a:r>
              <a:rPr lang="fr-FR"/>
              <a:t>CE SAVOIR AGIR  EXIGE LA MOBILISATION D’UN ENSEMBLE RESSOURCES . CES RESSOURCES PEUVENT ÊTRE INTERNES OU EXTERNES. </a:t>
            </a:r>
          </a:p>
          <a:p>
            <a:r>
              <a:rPr lang="fr-FR"/>
              <a:t>LES RESSOURCES INTERNES SE DISTINGUENT À 3 NIVEAUX :</a:t>
            </a:r>
          </a:p>
          <a:p>
            <a:r>
              <a:rPr lang="fr-FR"/>
              <a:t> …….</a:t>
            </a:r>
            <a:endParaRPr lang="fr-FR">
              <a:cs typeface="Calibri"/>
            </a:endParaRPr>
          </a:p>
          <a:p>
            <a:r>
              <a:rPr lang="fr-FR"/>
              <a:t>LA COMPÉTENCE SE CARACTÉRISE D’ABORD PAR SA COMPLEXITÉ, ICI COMPLEXE NE VEUT PAS DIRE COMPLIQUÉ</a:t>
            </a:r>
          </a:p>
          <a:p>
            <a:r>
              <a:rPr lang="fr-FR"/>
              <a:t>LA COMPÉTENCE SE CARACTÉRISE AUSSI PAR SA TRANSFÉRABILITÉ: LA PERSONNE COMPÉTENTE DOIT ÊRRE CAPABLE DE TRANSFÉRER DANS PLUSIEURS SITUATION  CE QUE TRFIF APPELLE FAMILLE DE SITUATIONS</a:t>
            </a:r>
          </a:p>
          <a:p>
            <a:r>
              <a:rPr lang="fr-FR"/>
              <a:t>DE PLUS, LA COMPÉTENCE EST TUJOURS EN DÉVELOPPEMENT; RAPPELONS –NOUS LA CHANSON DE JEAN  GABIN: «</a:t>
            </a:r>
            <a:r>
              <a:rPr lang="fr-CA" sz="1200" b="0" i="0" kern="1200">
                <a:solidFill>
                  <a:schemeClr val="tx1"/>
                </a:solidFill>
                <a:effectLst/>
                <a:latin typeface="+mn-lt"/>
                <a:ea typeface="+mn-ea"/>
                <a:cs typeface="+mn-cs"/>
              </a:rPr>
              <a:t>MAINTENANT JE SAIS, JE SAIS QU'ON NE SAIT JAMAIS »</a:t>
            </a:r>
            <a:endParaRPr lang="fr-CA" sz="1200" b="0" i="0" kern="1200">
              <a:solidFill>
                <a:schemeClr val="tx1"/>
              </a:solidFill>
              <a:effectLst/>
              <a:latin typeface="+mn-lt"/>
              <a:cs typeface="Calibri"/>
            </a:endParaRPr>
          </a:p>
          <a:p>
            <a:endParaRPr lang="fr-CA"/>
          </a:p>
          <a:p>
            <a:r>
              <a:rPr lang="fr-CA" sz="1200" b="0" i="0" kern="1200">
                <a:solidFill>
                  <a:schemeClr val="tx1"/>
                </a:solidFill>
                <a:effectLst/>
                <a:latin typeface="+mn-lt"/>
                <a:ea typeface="+mn-ea"/>
                <a:cs typeface="+mn-cs"/>
              </a:rPr>
              <a:t>L’ÉVALUATION NE PEUT PORTER SUR LA COMPÉTENCE EN TANT QUE TELLE, MAIS SUR LES MANIFESTATIONS DE CETTE DERNI;ERE. EN OUTRE, LA COMPÉTENCE SE MANIFESTE PAR LE BIAIS DE TÂCHES NÉCESSITANT LA MOBILISATION DES RESSOURCES TANTS INTERNES QU,EXTERNERS QU ISONT MISES EN ACTION</a:t>
            </a:r>
          </a:p>
          <a:p>
            <a:endParaRPr lang="fr-FR"/>
          </a:p>
          <a:p>
            <a:r>
              <a:rPr lang="fr-FR"/>
              <a:t>CES DIFFÉRENTES SITUATIONS PERMETTENT D’ÉVALUER À L’AIDE D’INSTRUMENTS VARIÉS, LA MANIFESTATION OBSERVABLE QUI SE TRADUIT PAR UNE PERFORMANCE.</a:t>
            </a:r>
          </a:p>
          <a:p>
            <a:r>
              <a:rPr lang="fr-FR"/>
              <a:t>DANS CETTE PERFORMANCE SE SONT MANIFESTÉ LES SAVOIRS- SAVOIRS….</a:t>
            </a:r>
          </a:p>
          <a:p>
            <a:endParaRPr lang="fr-FR"/>
          </a:p>
          <a:p>
            <a:r>
              <a:rPr lang="fr-FR"/>
              <a:t>LA PERFORMANCE AMÈNE UNE RECONNAISSANCE QUI SE SITUE  SOIT AU NIVEAU DE LA MAITRISE OU DU DÉVELOPPEMENT</a:t>
            </a:r>
          </a:p>
          <a:p>
            <a:endParaRPr lang="fr-FR"/>
          </a:p>
          <a:p>
            <a:r>
              <a:rPr lang="fr-FR"/>
              <a:t>FINALEMENT, IL EXISTE DIFFÉRENTS TYPES OU APPELLATION DE COMPÉTENCES DONT …. </a:t>
            </a:r>
          </a:p>
          <a:p>
            <a:pPr marL="285750" indent="-285750">
              <a:buFont typeface="Courier New" panose="02070309020205020404" pitchFamily="49" charset="0"/>
              <a:buChar char="o"/>
            </a:pPr>
            <a:r>
              <a:rPr lang="fr-CA" sz="1200"/>
              <a:t>LES COMPÉTENCES DE BASE OU FONCTIONNELLES SONT CELLES DÉVELOPPÉES ET ÉVALUÉES LORS DE LA FORMATION INITIALE.</a:t>
            </a:r>
          </a:p>
          <a:p>
            <a:pPr marL="285750" indent="-285750">
              <a:buFont typeface="Courier New" panose="02070309020205020404" pitchFamily="49" charset="0"/>
              <a:buChar char="o"/>
            </a:pPr>
            <a:r>
              <a:rPr lang="fr-CA" sz="1200"/>
              <a:t>ELLES SONT MOBILISÉES DANS LE DÉVELOPPEMENT ET L’EXERCICE DES  COMPÉTENCES CONTEXTUELLES.</a:t>
            </a:r>
          </a:p>
          <a:p>
            <a:pPr marL="285750" indent="-285750">
              <a:buFont typeface="Courier New" panose="02070309020205020404" pitchFamily="49" charset="0"/>
              <a:buChar char="o"/>
            </a:pPr>
            <a:endParaRPr lang="fr-CA" sz="1200"/>
          </a:p>
          <a:p>
            <a:pPr marL="0" marR="0" lvl="0" indent="0" algn="l" defTabSz="914400" rtl="0" eaLnBrk="1" fontAlgn="auto" latinLnBrk="0" hangingPunct="1">
              <a:lnSpc>
                <a:spcPct val="100000"/>
              </a:lnSpc>
              <a:spcBef>
                <a:spcPts val="0"/>
              </a:spcBef>
              <a:spcAft>
                <a:spcPts val="0"/>
              </a:spcAft>
              <a:buClrTx/>
              <a:buSzTx/>
              <a:buFontTx/>
              <a:buNone/>
              <a:tabLst/>
              <a:defRPr/>
            </a:pPr>
            <a:r>
              <a:rPr lang="fr-FR"/>
              <a:t>LES COMPÉTENCES CONTEXTUELLES , SITUATIONNELLES OU SPÉCIFIQUES  SONT CELLES RELIÉES AUX </a:t>
            </a:r>
            <a:r>
              <a:rPr lang="fr-CA" sz="1200"/>
              <a:t> DIMENSIONS PROFESSIONNELLES SPÉCIFIQUES À CHACUN DES CHAMPS D’EXERCICE.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a:t>LES COMPÉTENCES PROFESSIONNELLES OU GÉNÉRIQUES SONT LES CHARGES ET  LES RESPONSABILITÉS PROFESSIONNELLES COMMUNES À PLUSIEURS PROFESSIONS.</a:t>
            </a:r>
            <a:endParaRPr lang="fr-FR"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a:p>
          <a:p>
            <a:pPr marL="285750" marR="0" lvl="0" indent="-285750" algn="l" rtl="0" eaLnBrk="1" fontAlgn="auto" latinLnBrk="0" hangingPunct="1">
              <a:lnSpc>
                <a:spcPct val="100000"/>
              </a:lnSpc>
              <a:spcBef>
                <a:spcPts val="0"/>
              </a:spcBef>
              <a:spcAft>
                <a:spcPts val="0"/>
              </a:spcAft>
              <a:buClrTx/>
              <a:buSzTx/>
              <a:buFont typeface="Courier New" panose="02070309020205020404" pitchFamily="49" charset="0"/>
              <a:buChar char="o"/>
            </a:pPr>
            <a:r>
              <a:rPr lang="fr-FR"/>
              <a:t>LES QUALITÉS PERSONNELLES </a:t>
            </a:r>
            <a:r>
              <a:rPr lang="fr-CA" sz="1200"/>
              <a:t>REPRÉSENTENT LES TRAITS DE PERSONNALITÉ JUGÉS ESSENTIELS À L’EXERCICE DE LA PROFESSION. </a:t>
            </a:r>
          </a:p>
          <a:p>
            <a:endParaRPr lang="fr-FR" sz="1200"/>
          </a:p>
          <a:p>
            <a:endParaRPr lang="fr-FR"/>
          </a:p>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24</a:t>
            </a:fld>
            <a:endParaRPr lang="fr-FR"/>
          </a:p>
        </p:txBody>
      </p:sp>
    </p:spTree>
    <p:extLst>
      <p:ext uri="{BB962C8B-B14F-4D97-AF65-F5344CB8AC3E}">
        <p14:creationId xmlns:p14="http://schemas.microsoft.com/office/powerpoint/2010/main" val="2051172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25</a:t>
            </a:fld>
            <a:endParaRPr lang="fr-FR"/>
          </a:p>
        </p:txBody>
      </p:sp>
    </p:spTree>
    <p:extLst>
      <p:ext uri="{BB962C8B-B14F-4D97-AF65-F5344CB8AC3E}">
        <p14:creationId xmlns:p14="http://schemas.microsoft.com/office/powerpoint/2010/main" val="2186121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26</a:t>
            </a:fld>
            <a:endParaRPr lang="fr-FR"/>
          </a:p>
        </p:txBody>
      </p:sp>
    </p:spTree>
    <p:extLst>
      <p:ext uri="{BB962C8B-B14F-4D97-AF65-F5344CB8AC3E}">
        <p14:creationId xmlns:p14="http://schemas.microsoft.com/office/powerpoint/2010/main" val="952669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27</a:t>
            </a:fld>
            <a:endParaRPr lang="fr-FR"/>
          </a:p>
        </p:txBody>
      </p:sp>
    </p:spTree>
    <p:extLst>
      <p:ext uri="{BB962C8B-B14F-4D97-AF65-F5344CB8AC3E}">
        <p14:creationId xmlns:p14="http://schemas.microsoft.com/office/powerpoint/2010/main" val="16526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28</a:t>
            </a:fld>
            <a:endParaRPr lang="fr-FR"/>
          </a:p>
        </p:txBody>
      </p:sp>
    </p:spTree>
    <p:extLst>
      <p:ext uri="{BB962C8B-B14F-4D97-AF65-F5344CB8AC3E}">
        <p14:creationId xmlns:p14="http://schemas.microsoft.com/office/powerpoint/2010/main" val="37416798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29</a:t>
            </a:fld>
            <a:endParaRPr lang="fr-FR"/>
          </a:p>
        </p:txBody>
      </p:sp>
    </p:spTree>
    <p:extLst>
      <p:ext uri="{BB962C8B-B14F-4D97-AF65-F5344CB8AC3E}">
        <p14:creationId xmlns:p14="http://schemas.microsoft.com/office/powerpoint/2010/main" val="3846690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30</a:t>
            </a:fld>
            <a:endParaRPr lang="fr-FR"/>
          </a:p>
        </p:txBody>
      </p:sp>
    </p:spTree>
    <p:extLst>
      <p:ext uri="{BB962C8B-B14F-4D97-AF65-F5344CB8AC3E}">
        <p14:creationId xmlns:p14="http://schemas.microsoft.com/office/powerpoint/2010/main" val="5996769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31</a:t>
            </a:fld>
            <a:endParaRPr lang="fr-FR"/>
          </a:p>
        </p:txBody>
      </p:sp>
    </p:spTree>
    <p:extLst>
      <p:ext uri="{BB962C8B-B14F-4D97-AF65-F5344CB8AC3E}">
        <p14:creationId xmlns:p14="http://schemas.microsoft.com/office/powerpoint/2010/main" val="2120889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a:spcBef>
                <a:spcPts val="1200"/>
              </a:spcBef>
              <a:spcAft>
                <a:spcPts val="1200"/>
              </a:spcAft>
            </a:pPr>
            <a:endParaRPr lang="fr-CA" sz="2800" b="0" dirty="0">
              <a:effectLst/>
            </a:endParaRP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32</a:t>
            </a:fld>
            <a:endParaRPr lang="fr-FR"/>
          </a:p>
        </p:txBody>
      </p:sp>
    </p:spTree>
    <p:extLst>
      <p:ext uri="{BB962C8B-B14F-4D97-AF65-F5344CB8AC3E}">
        <p14:creationId xmlns:p14="http://schemas.microsoft.com/office/powerpoint/2010/main" val="23078970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18571"/>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220358" y="2427008"/>
            <a:ext cx="4536504" cy="3046988"/>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L’approche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par compétences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et l’évaluation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en contexte authentique</a:t>
            </a:r>
          </a:p>
          <a:p>
            <a:pPr algn="l"/>
            <a:endPar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endParaRP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1289318" y="0"/>
            <a:ext cx="902682"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471550555"/>
      </p:ext>
    </p:extLst>
  </p:cSld>
  <p:clrMapOvr>
    <a:masterClrMapping/>
  </p:clrMapOvr>
  <p:extLst>
    <p:ext uri="{DCECCB84-F9BA-43D5-87BE-67443E8EF086}">
      <p15:sldGuideLst xmlns:p15="http://schemas.microsoft.com/office/powerpoint/2012/main">
        <p15:guide id="1" pos="3613">
          <p15:clr>
            <a:srgbClr val="FBAE40"/>
          </p15:clr>
        </p15:guide>
        <p15:guide id="2" pos="40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1" r:id="rId8"/>
    <p:sldLayoutId id="2147483682" r:id="rId9"/>
    <p:sldLayoutId id="2147483683" r:id="rId10"/>
    <p:sldLayoutId id="2147483684" r:id="rId11"/>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6E16AD0-A0C3-14AC-5AE4-B04CE676DAEF}"/>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3" name="Espace réservé du pied de page 2">
            <a:extLst>
              <a:ext uri="{FF2B5EF4-FFF2-40B4-BE49-F238E27FC236}">
                <a16:creationId xmlns:a16="http://schemas.microsoft.com/office/drawing/2014/main" id="{07F6C527-B38E-D218-EE1B-C86478362A70}"/>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2AB925A4-858E-B3F6-0D63-CEB97438A3B7}"/>
              </a:ext>
            </a:extLst>
          </p:cNvPr>
          <p:cNvSpPr>
            <a:spLocks noGrp="1"/>
          </p:cNvSpPr>
          <p:nvPr>
            <p:ph type="title"/>
          </p:nvPr>
        </p:nvSpPr>
        <p:spPr/>
        <p:txBody>
          <a:bodyPr/>
          <a:lstStyle/>
          <a:p>
            <a:r>
              <a:rPr lang="fr-FR" dirty="0"/>
              <a:t>Intentions et objectifs</a:t>
            </a:r>
            <a:endParaRPr lang="fr-FR"/>
          </a:p>
        </p:txBody>
      </p:sp>
      <p:graphicFrame>
        <p:nvGraphicFramePr>
          <p:cNvPr id="6" name="Tableau 5">
            <a:extLst>
              <a:ext uri="{FF2B5EF4-FFF2-40B4-BE49-F238E27FC236}">
                <a16:creationId xmlns:a16="http://schemas.microsoft.com/office/drawing/2014/main" id="{ACF5C781-810F-5A65-DE1E-152037309F16}"/>
              </a:ext>
            </a:extLst>
          </p:cNvPr>
          <p:cNvGraphicFramePr>
            <a:graphicFrameLocks noGrp="1"/>
          </p:cNvGraphicFramePr>
          <p:nvPr>
            <p:extLst>
              <p:ext uri="{D42A27DB-BD31-4B8C-83A1-F6EECF244321}">
                <p14:modId xmlns:p14="http://schemas.microsoft.com/office/powerpoint/2010/main" val="4117131294"/>
              </p:ext>
            </p:extLst>
          </p:nvPr>
        </p:nvGraphicFramePr>
        <p:xfrm>
          <a:off x="2563328" y="2792592"/>
          <a:ext cx="7065343" cy="244632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958470">
                  <a:extLst>
                    <a:ext uri="{9D8B030D-6E8A-4147-A177-3AD203B41FA5}">
                      <a16:colId xmlns:a16="http://schemas.microsoft.com/office/drawing/2014/main" val="252977201"/>
                    </a:ext>
                  </a:extLst>
                </a:gridCol>
                <a:gridCol w="6106873">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rPr>
                        <a:t>O1</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Identifier les clés de l’évaluation de qualité en fonction </a:t>
                      </a:r>
                      <a:br>
                        <a:rPr lang="fr-CA" sz="1800" dirty="0">
                          <a:effectLst/>
                        </a:rPr>
                      </a:br>
                      <a:r>
                        <a:rPr lang="fr-CA" sz="1800" dirty="0">
                          <a:effectLst/>
                        </a:rPr>
                        <a:t>des niveaux de compétences.</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rPr>
                        <a:t>O2</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Déterminer les instruments d’évaluation appropriés </a:t>
                      </a:r>
                      <a:br>
                        <a:rPr lang="fr-CA" sz="1800" dirty="0">
                          <a:effectLst/>
                        </a:rPr>
                      </a:br>
                      <a:r>
                        <a:rPr lang="fr-CA" sz="1800" dirty="0">
                          <a:effectLst/>
                        </a:rPr>
                        <a:t>à la diversité des objets d’évaluation et en lien avec les types de situations d’apprentissage.</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rPr>
                        <a:t>O3</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Distinguer les fonctions de l'évaluation.</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bl>
          </a:graphicData>
        </a:graphic>
      </p:graphicFrame>
    </p:spTree>
    <p:extLst>
      <p:ext uri="{BB962C8B-B14F-4D97-AF65-F5344CB8AC3E}">
        <p14:creationId xmlns:p14="http://schemas.microsoft.com/office/powerpoint/2010/main" val="2639153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2B7D0B1-CD89-6754-E4A4-1E409F6E5D3D}"/>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3" name="Espace réservé du pied de page 2">
            <a:extLst>
              <a:ext uri="{FF2B5EF4-FFF2-40B4-BE49-F238E27FC236}">
                <a16:creationId xmlns:a16="http://schemas.microsoft.com/office/drawing/2014/main" id="{B90AE2CE-5E93-9348-94E1-33C3557507BD}"/>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AB70B6EF-AE54-8D02-3CDE-CEC8EC07BD57}"/>
              </a:ext>
            </a:extLst>
          </p:cNvPr>
          <p:cNvSpPr>
            <a:spLocks noGrp="1"/>
          </p:cNvSpPr>
          <p:nvPr>
            <p:ph type="title"/>
          </p:nvPr>
        </p:nvSpPr>
        <p:spPr/>
        <p:txBody>
          <a:bodyPr/>
          <a:lstStyle/>
          <a:p>
            <a:r>
              <a:rPr lang="fr-FR" dirty="0"/>
              <a:t>Structure de la formation</a:t>
            </a:r>
            <a:endParaRPr lang="fr-FR"/>
          </a:p>
        </p:txBody>
      </p:sp>
      <p:sp>
        <p:nvSpPr>
          <p:cNvPr id="6" name="Rectangle : coins arrondis 5">
            <a:extLst>
              <a:ext uri="{FF2B5EF4-FFF2-40B4-BE49-F238E27FC236}">
                <a16:creationId xmlns:a16="http://schemas.microsoft.com/office/drawing/2014/main" id="{5ED743B8-FB63-8F42-E20D-723B1CBE7801}"/>
              </a:ext>
            </a:extLst>
          </p:cNvPr>
          <p:cNvSpPr/>
          <p:nvPr/>
        </p:nvSpPr>
        <p:spPr>
          <a:xfrm>
            <a:off x="794326"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18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Mise en situation</a:t>
            </a:r>
          </a:p>
          <a:p>
            <a:pPr marL="18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Les clés d’une évaluation </a:t>
            </a:r>
            <a:b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de qualité</a:t>
            </a:r>
          </a:p>
          <a:p>
            <a:pPr marL="18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 concept de compétence et son déploiement</a:t>
            </a:r>
            <a:endPar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Rectangle : coins arrondis 6">
            <a:extLst>
              <a:ext uri="{FF2B5EF4-FFF2-40B4-BE49-F238E27FC236}">
                <a16:creationId xmlns:a16="http://schemas.microsoft.com/office/drawing/2014/main" id="{A6151CB3-1450-C95D-BCA3-C98BE2C8E7EE}"/>
              </a:ext>
            </a:extLst>
          </p:cNvPr>
          <p:cNvSpPr/>
          <p:nvPr/>
        </p:nvSpPr>
        <p:spPr>
          <a:xfrm>
            <a:off x="4368800"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2</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Accompagnement :</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r</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éalisation des apprentissages</a:t>
            </a: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Les fonctions </a:t>
            </a:r>
            <a:b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de l’évaluation</a:t>
            </a:r>
          </a:p>
        </p:txBody>
      </p:sp>
      <p:sp>
        <p:nvSpPr>
          <p:cNvPr id="8" name="Rectangle : coins arrondis 7">
            <a:extLst>
              <a:ext uri="{FF2B5EF4-FFF2-40B4-BE49-F238E27FC236}">
                <a16:creationId xmlns:a16="http://schemas.microsoft.com/office/drawing/2014/main" id="{06F145B5-96FF-3CB2-2A03-5D541D9624CE}"/>
              </a:ext>
            </a:extLst>
          </p:cNvPr>
          <p:cNvSpPr/>
          <p:nvPr/>
        </p:nvSpPr>
        <p:spPr>
          <a:xfrm>
            <a:off x="7906327"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L’instrumentation </a:t>
            </a:r>
            <a:b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pour l’évaluation</a:t>
            </a:r>
          </a:p>
        </p:txBody>
      </p:sp>
    </p:spTree>
    <p:extLst>
      <p:ext uri="{BB962C8B-B14F-4D97-AF65-F5344CB8AC3E}">
        <p14:creationId xmlns:p14="http://schemas.microsoft.com/office/powerpoint/2010/main" val="3910562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1167827-C31F-F87E-1F3A-0CD9A9D8F7D0}"/>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3" name="Espace réservé du pied de page 2">
            <a:extLst>
              <a:ext uri="{FF2B5EF4-FFF2-40B4-BE49-F238E27FC236}">
                <a16:creationId xmlns:a16="http://schemas.microsoft.com/office/drawing/2014/main" id="{DD2C17F0-9EA3-C601-258D-57A8B5E8E992}"/>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7F0F9798-6A95-B208-65BB-780D33A435DC}"/>
              </a:ext>
            </a:extLst>
          </p:cNvPr>
          <p:cNvSpPr>
            <a:spLocks noGrp="1"/>
          </p:cNvSpPr>
          <p:nvPr>
            <p:ph type="title"/>
          </p:nvPr>
        </p:nvSpPr>
        <p:spPr/>
        <p:txBody>
          <a:bodyPr/>
          <a:lstStyle/>
          <a:p>
            <a:r>
              <a:rPr lang="fr-FR" dirty="0"/>
              <a:t>Activités de préparation</a:t>
            </a:r>
            <a:endParaRPr lang="fr-FR"/>
          </a:p>
        </p:txBody>
      </p:sp>
      <p:grpSp>
        <p:nvGrpSpPr>
          <p:cNvPr id="6" name="Groupe 5">
            <a:extLst>
              <a:ext uri="{FF2B5EF4-FFF2-40B4-BE49-F238E27FC236}">
                <a16:creationId xmlns:a16="http://schemas.microsoft.com/office/drawing/2014/main" id="{D35BFC7D-6CC3-A1F0-4423-BB21E5E94156}"/>
              </a:ext>
            </a:extLst>
          </p:cNvPr>
          <p:cNvGrpSpPr/>
          <p:nvPr/>
        </p:nvGrpSpPr>
        <p:grpSpPr>
          <a:xfrm>
            <a:off x="734818" y="2198669"/>
            <a:ext cx="10494727" cy="3421295"/>
            <a:chOff x="734818" y="2198669"/>
            <a:chExt cx="10494727" cy="3421295"/>
          </a:xfrm>
        </p:grpSpPr>
        <p:sp>
          <p:nvSpPr>
            <p:cNvPr id="7" name="Flèche droite à entaille 6">
              <a:extLst>
                <a:ext uri="{FF2B5EF4-FFF2-40B4-BE49-F238E27FC236}">
                  <a16:creationId xmlns:a16="http://schemas.microsoft.com/office/drawing/2014/main" id="{2BA30753-4DA1-D744-F882-749BF60405AF}"/>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Forme libre 7">
              <a:extLst>
                <a:ext uri="{FF2B5EF4-FFF2-40B4-BE49-F238E27FC236}">
                  <a16:creationId xmlns:a16="http://schemas.microsoft.com/office/drawing/2014/main" id="{FF16A40F-7093-CBDB-1E92-C9B56764DBB3}"/>
                </a:ext>
              </a:extLst>
            </p:cNvPr>
            <p:cNvSpPr/>
            <p:nvPr/>
          </p:nvSpPr>
          <p:spPr>
            <a:xfrm>
              <a:off x="734818" y="2198669"/>
              <a:ext cx="3957042"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1</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Mise en situation, perspectives traditionnelles </a:t>
              </a:r>
              <a:b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et nouvelles</a:t>
              </a:r>
            </a:p>
          </p:txBody>
        </p:sp>
        <p:sp>
          <p:nvSpPr>
            <p:cNvPr id="9" name="Ellipse 8">
              <a:extLst>
                <a:ext uri="{FF2B5EF4-FFF2-40B4-BE49-F238E27FC236}">
                  <a16:creationId xmlns:a16="http://schemas.microsoft.com/office/drawing/2014/main" id="{40120042-665D-0B01-9F8E-CD9ADF292779}"/>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0" name="Forme libre 9">
              <a:extLst>
                <a:ext uri="{FF2B5EF4-FFF2-40B4-BE49-F238E27FC236}">
                  <a16:creationId xmlns:a16="http://schemas.microsoft.com/office/drawing/2014/main" id="{BAE2E7D1-E0B4-CC0E-95E4-D2CF72467074}"/>
                </a:ext>
              </a:extLst>
            </p:cNvPr>
            <p:cNvSpPr/>
            <p:nvPr/>
          </p:nvSpPr>
          <p:spPr>
            <a:xfrm>
              <a:off x="4067624" y="4251446"/>
              <a:ext cx="3353183"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2</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Les clés d’une évaluation de qualité</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Ellipse 10">
              <a:extLst>
                <a:ext uri="{FF2B5EF4-FFF2-40B4-BE49-F238E27FC236}">
                  <a16:creationId xmlns:a16="http://schemas.microsoft.com/office/drawing/2014/main" id="{7235272A-32A4-1351-857D-3F8B1FE9F034}"/>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2" name="Forme libre 11">
              <a:extLst>
                <a:ext uri="{FF2B5EF4-FFF2-40B4-BE49-F238E27FC236}">
                  <a16:creationId xmlns:a16="http://schemas.microsoft.com/office/drawing/2014/main" id="{07CC18F9-8103-4A6E-5A00-D9D3D20AC9AB}"/>
                </a:ext>
              </a:extLst>
            </p:cNvPr>
            <p:cNvSpPr/>
            <p:nvPr/>
          </p:nvSpPr>
          <p:spPr>
            <a:xfrm>
              <a:off x="6959273" y="2198669"/>
              <a:ext cx="3648139"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800" b="1" i="0" kern="1200" dirty="0" err="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a:t>
              </a:r>
              <a:r>
                <a:rPr lang="en-US"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3</a:t>
              </a:r>
              <a:r>
                <a:rPr lang="en-US"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en-US"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err="1">
                  <a:latin typeface="Noto Sans" panose="020B0502040504020204" pitchFamily="34" charset="0"/>
                  <a:ea typeface="Noto Sans" panose="020B0502040504020204" pitchFamily="34" charset="0"/>
                  <a:cs typeface="Noto Sans" panose="020B0502040504020204" pitchFamily="34" charset="0"/>
                </a:rPr>
                <a:t>Le concept de compétence et son déploiement</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3" name="Ellipse 12">
              <a:extLst>
                <a:ext uri="{FF2B5EF4-FFF2-40B4-BE49-F238E27FC236}">
                  <a16:creationId xmlns:a16="http://schemas.microsoft.com/office/drawing/2014/main" id="{C03C74F3-48C8-45C9-7392-23366C32A567}"/>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14" name="Image 13">
            <a:extLst>
              <a:ext uri="{FF2B5EF4-FFF2-40B4-BE49-F238E27FC236}">
                <a16:creationId xmlns:a16="http://schemas.microsoft.com/office/drawing/2014/main" id="{C5AB2DE2-25CA-82A8-873E-164F5B19749D}"/>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15" name="Image 14">
            <a:extLst>
              <a:ext uri="{FF2B5EF4-FFF2-40B4-BE49-F238E27FC236}">
                <a16:creationId xmlns:a16="http://schemas.microsoft.com/office/drawing/2014/main" id="{613A9846-083F-63B2-D5B6-8790152CF6F1}"/>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16" name="Image 15">
            <a:extLst>
              <a:ext uri="{FF2B5EF4-FFF2-40B4-BE49-F238E27FC236}">
                <a16:creationId xmlns:a16="http://schemas.microsoft.com/office/drawing/2014/main" id="{35AB281B-895C-B643-9E12-04A596AF9F18}"/>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3836989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a:xfrm>
            <a:off x="380527" y="1554480"/>
            <a:ext cx="3254336" cy="3674225"/>
          </a:xfrm>
        </p:spPr>
        <p:txBody>
          <a:bodyPr/>
          <a:lstStyle/>
          <a:p>
            <a:r>
              <a:rPr lang="fr-FR" sz="4000">
                <a:solidFill>
                  <a:srgbClr val="FFC000"/>
                </a:solidFill>
              </a:rPr>
              <a:t>Activité 1</a:t>
            </a:r>
            <a:br>
              <a:rPr lang="fr-FR"/>
            </a:br>
            <a:r>
              <a:rPr lang="fr-FR"/>
              <a:t>Mise en situation, perspectives traditionnelles et nouvelles</a:t>
            </a:r>
          </a:p>
        </p:txBody>
      </p:sp>
      <p:sp>
        <p:nvSpPr>
          <p:cNvPr id="6" name="Espace réservé du texte 1">
            <a:extLst>
              <a:ext uri="{FF2B5EF4-FFF2-40B4-BE49-F238E27FC236}">
                <a16:creationId xmlns:a16="http://schemas.microsoft.com/office/drawing/2014/main" id="{B34BB539-4B04-0BE1-BA2A-CC74F022703B}"/>
              </a:ext>
            </a:extLst>
          </p:cNvPr>
          <p:cNvSpPr txBox="1">
            <a:spLocks/>
          </p:cNvSpPr>
          <p:nvPr/>
        </p:nvSpPr>
        <p:spPr>
          <a:xfrm>
            <a:off x="4638897" y="2250524"/>
            <a:ext cx="7002682" cy="2282135"/>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200"/>
              </a:spcBef>
              <a:buClr>
                <a:schemeClr val="accent2"/>
              </a:buClr>
              <a:buSzPct val="85000"/>
              <a:buFont typeface="Wingdings" pitchFamily="2" charset="2"/>
              <a:buNone/>
              <a:defRPr sz="2000" b="1" i="0" kern="1200">
                <a:solidFill>
                  <a:schemeClr val="accent2">
                    <a:lumMod val="50000"/>
                  </a:schemeClr>
                </a:solidFill>
                <a:latin typeface="+mn-lt"/>
                <a:ea typeface="+mn-ea"/>
                <a:cs typeface="+mn-cs"/>
              </a:defRPr>
            </a:lvl1pPr>
            <a:lvl2pPr marL="457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800" b="1" i="0" kern="1200" baseline="0">
                <a:solidFill>
                  <a:schemeClr val="tx1">
                    <a:tint val="75000"/>
                  </a:schemeClr>
                </a:solidFill>
                <a:latin typeface="+mn-lt"/>
                <a:ea typeface="+mn-ea"/>
                <a:cs typeface="+mn-cs"/>
              </a:defRPr>
            </a:lvl2pPr>
            <a:lvl3pPr marL="914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600" b="0" i="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9pPr>
          </a:lstStyle>
          <a:p>
            <a:pPr marL="270000" indent="-270000">
              <a:lnSpc>
                <a:spcPct val="110000"/>
              </a:lnSpc>
              <a:buSzPct val="100000"/>
              <a:buFont typeface="Wingdings" pitchFamily="2" charset="2"/>
              <a:buChar char="§"/>
              <a:defRPr/>
            </a:pPr>
            <a:r>
              <a:rPr lang="fr-CA" dirty="0">
                <a:solidFill>
                  <a:srgbClr val="0070C0"/>
                </a:solidFill>
                <a:latin typeface="Noto Sans" panose="020B0502040504020204" pitchFamily="34" charset="0"/>
                <a:ea typeface="Noto Sans" panose="020B0502040504020204" pitchFamily="34" charset="0"/>
                <a:cs typeface="Noto Sans" panose="020B0502040504020204" pitchFamily="34" charset="0"/>
              </a:rPr>
              <a:t>La question de la réussite et de la persévérance scolaires figure maintenant au centre </a:t>
            </a:r>
            <a:br>
              <a:rPr lang="fr-CA"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dirty="0">
                <a:solidFill>
                  <a:srgbClr val="0070C0"/>
                </a:solidFill>
                <a:latin typeface="Noto Sans" panose="020B0502040504020204" pitchFamily="34" charset="0"/>
                <a:ea typeface="Noto Sans" panose="020B0502040504020204" pitchFamily="34" charset="0"/>
                <a:cs typeface="Noto Sans" panose="020B0502040504020204" pitchFamily="34" charset="0"/>
              </a:rPr>
              <a:t>des préoccupations des systèmes éducatifs.</a:t>
            </a:r>
          </a:p>
          <a:p>
            <a:pPr marL="270000" indent="-270000">
              <a:lnSpc>
                <a:spcPct val="110000"/>
              </a:lnSpc>
              <a:spcBef>
                <a:spcPts val="2400"/>
              </a:spcBef>
              <a:buSzPct val="100000"/>
              <a:buFont typeface="Wingdings" pitchFamily="2" charset="2"/>
              <a:buChar char="§"/>
              <a:defRPr/>
            </a:pPr>
            <a:r>
              <a:rPr lang="fr-CA" dirty="0">
                <a:solidFill>
                  <a:srgbClr val="0070C0"/>
                </a:solidFill>
                <a:latin typeface="Noto Sans" panose="020B0502040504020204" pitchFamily="34" charset="0"/>
                <a:ea typeface="Noto Sans" panose="020B0502040504020204" pitchFamily="34" charset="0"/>
                <a:cs typeface="Noto Sans" panose="020B0502040504020204" pitchFamily="34" charset="0"/>
              </a:rPr>
              <a:t>La réussite et la persévérance sont étroitement </a:t>
            </a:r>
            <a:br>
              <a:rPr lang="fr-CA"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dirty="0">
                <a:solidFill>
                  <a:srgbClr val="0070C0"/>
                </a:solidFill>
                <a:latin typeface="Noto Sans" panose="020B0502040504020204" pitchFamily="34" charset="0"/>
                <a:ea typeface="Noto Sans" panose="020B0502040504020204" pitchFamily="34" charset="0"/>
                <a:cs typeface="Noto Sans" panose="020B0502040504020204" pitchFamily="34" charset="0"/>
              </a:rPr>
              <a:t>liées aux dispositifs d’évaluation mis en place </a:t>
            </a:r>
            <a:br>
              <a:rPr lang="fr-CA"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dirty="0">
                <a:solidFill>
                  <a:srgbClr val="0070C0"/>
                </a:solidFill>
                <a:latin typeface="Noto Sans" panose="020B0502040504020204" pitchFamily="34" charset="0"/>
                <a:ea typeface="Noto Sans" panose="020B0502040504020204" pitchFamily="34" charset="0"/>
                <a:cs typeface="Noto Sans" panose="020B0502040504020204" pitchFamily="34" charset="0"/>
              </a:rPr>
              <a:t>et aux pratiques pédagogiques valorisées.</a:t>
            </a:r>
          </a:p>
        </p:txBody>
      </p:sp>
    </p:spTree>
    <p:extLst>
      <p:ext uri="{BB962C8B-B14F-4D97-AF65-F5344CB8AC3E}">
        <p14:creationId xmlns:p14="http://schemas.microsoft.com/office/powerpoint/2010/main" val="646423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7672293" cy="369332"/>
          </a:xfrm>
          <a:prstGeom prst="rect">
            <a:avLst/>
          </a:prstGeom>
        </p:spPr>
        <p:txBody>
          <a:bodyPr wrap="none">
            <a:spAutoFit/>
          </a:bodyPr>
          <a:lstStyle/>
          <a:p>
            <a:pPr>
              <a:spcAft>
                <a:spcPts val="1000"/>
              </a:spcAft>
            </a:pP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C’est dans ce contexte, qu’un passage s’est articulé du/de la/de l’ :</a:t>
            </a:r>
          </a:p>
        </p:txBody>
      </p:sp>
      <p:sp>
        <p:nvSpPr>
          <p:cNvPr id="10" name="Espace réservé du contenu 6">
            <a:extLst>
              <a:ext uri="{FF2B5EF4-FFF2-40B4-BE49-F238E27FC236}">
                <a16:creationId xmlns:a16="http://schemas.microsoft.com/office/drawing/2014/main" id="{08D6D509-BC45-4825-5027-B2356CC039EB}"/>
              </a:ext>
            </a:extLst>
          </p:cNvPr>
          <p:cNvSpPr>
            <a:spLocks noGrp="1"/>
          </p:cNvSpPr>
          <p:nvPr/>
        </p:nvSpPr>
        <p:spPr>
          <a:xfrm>
            <a:off x="1310039" y="762001"/>
            <a:ext cx="3422356" cy="5791200"/>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endParaRPr lang="fr-CA" sz="1800" b="1" dirty="0">
              <a:latin typeface="Noto Sans" panose="020B0502040504020204" pitchFamily="34" charset="0"/>
              <a:ea typeface="Noto Sans" panose="020B0502040504020204" pitchFamily="34" charset="0"/>
              <a:cs typeface="Noto Sans" panose="020B0502040504020204" pitchFamily="34" charset="0"/>
            </a:endParaRPr>
          </a:p>
          <a:p>
            <a:pPr marL="0" indent="0" algn="r">
              <a:spcBef>
                <a:spcPts val="4600"/>
              </a:spcBef>
              <a:buNone/>
            </a:pPr>
            <a:r>
              <a:rPr lang="fr-CA" sz="1800" b="1" dirty="0">
                <a:latin typeface="Noto Sans" panose="020B0502040504020204" pitchFamily="34" charset="0"/>
                <a:ea typeface="Noto Sans" panose="020B0502040504020204" pitchFamily="34" charset="0"/>
                <a:cs typeface="Noto Sans" panose="020B0502040504020204" pitchFamily="34" charset="0"/>
              </a:rPr>
              <a:t>Behaviorisme</a:t>
            </a:r>
          </a:p>
          <a:p>
            <a:pPr marL="0" indent="0" algn="r">
              <a:spcBef>
                <a:spcPts val="4600"/>
              </a:spcBef>
              <a:buNone/>
            </a:pPr>
            <a:r>
              <a:rPr lang="fr-FR" sz="1800" b="1" dirty="0">
                <a:latin typeface="Noto Sans" panose="020B0502040504020204" pitchFamily="34" charset="0"/>
                <a:ea typeface="Noto Sans" panose="020B0502040504020204" pitchFamily="34" charset="0"/>
                <a:cs typeface="Noto Sans" panose="020B0502040504020204" pitchFamily="34" charset="0"/>
              </a:rPr>
              <a:t>Paradigme d’enseignement</a:t>
            </a:r>
            <a:endParaRPr lang="fr-CA" sz="1800" b="1" dirty="0">
              <a:latin typeface="Noto Sans" panose="020B0502040504020204" pitchFamily="34" charset="0"/>
              <a:ea typeface="Noto Sans" panose="020B0502040504020204" pitchFamily="34" charset="0"/>
              <a:cs typeface="Noto Sans" panose="020B0502040504020204" pitchFamily="34" charset="0"/>
            </a:endParaRPr>
          </a:p>
          <a:p>
            <a:pPr marL="0" indent="0" algn="r">
              <a:spcBef>
                <a:spcPts val="4600"/>
              </a:spcBef>
              <a:buNone/>
            </a:pPr>
            <a:r>
              <a:rPr lang="fr-CA" sz="1800" b="1" dirty="0">
                <a:latin typeface="Noto Sans" panose="020B0502040504020204" pitchFamily="34" charset="0"/>
                <a:ea typeface="Noto Sans" panose="020B0502040504020204" pitchFamily="34" charset="0"/>
                <a:cs typeface="Noto Sans" panose="020B0502040504020204" pitchFamily="34" charset="0"/>
              </a:rPr>
              <a:t>Pédagogie par objectifs</a:t>
            </a:r>
          </a:p>
          <a:p>
            <a:pPr marL="0" indent="0" algn="r">
              <a:spcBef>
                <a:spcPts val="4600"/>
              </a:spcBef>
              <a:buNone/>
            </a:pPr>
            <a:r>
              <a:rPr lang="fr-CA" sz="1800" b="1" dirty="0">
                <a:latin typeface="Noto Sans" panose="020B0502040504020204" pitchFamily="34" charset="0"/>
                <a:ea typeface="Noto Sans" panose="020B0502040504020204" pitchFamily="34" charset="0"/>
                <a:cs typeface="Noto Sans" panose="020B0502040504020204" pitchFamily="34" charset="0"/>
              </a:rPr>
              <a:t>Approche cours</a:t>
            </a:r>
          </a:p>
          <a:p>
            <a:pPr marL="0" indent="0" algn="r">
              <a:spcBef>
                <a:spcPts val="4600"/>
              </a:spcBef>
              <a:buNone/>
            </a:pPr>
            <a:r>
              <a:rPr lang="fr-CA" sz="1800" b="1" dirty="0">
                <a:latin typeface="Noto Sans" panose="020B0502040504020204" pitchFamily="34" charset="0"/>
                <a:ea typeface="Noto Sans" panose="020B0502040504020204" pitchFamily="34" charset="0"/>
                <a:cs typeface="Noto Sans" panose="020B0502040504020204" pitchFamily="34" charset="0"/>
              </a:rPr>
              <a:t>Évaluation formative </a:t>
            </a:r>
            <a:br>
              <a:rPr lang="fr-CA" sz="1800" b="1" dirty="0">
                <a:latin typeface="Noto Sans" panose="020B0502040504020204" pitchFamily="34" charset="0"/>
                <a:ea typeface="Noto Sans" panose="020B0502040504020204" pitchFamily="34" charset="0"/>
                <a:cs typeface="Noto Sans" panose="020B0502040504020204" pitchFamily="34" charset="0"/>
              </a:rPr>
            </a:br>
            <a:r>
              <a:rPr lang="fr-CA" sz="1800" b="1" dirty="0">
                <a:latin typeface="Noto Sans" panose="020B0502040504020204" pitchFamily="34" charset="0"/>
                <a:ea typeface="Noto Sans" panose="020B0502040504020204" pitchFamily="34" charset="0"/>
                <a:cs typeface="Noto Sans" panose="020B0502040504020204" pitchFamily="34" charset="0"/>
              </a:rPr>
              <a:t>et sommative</a:t>
            </a:r>
          </a:p>
          <a:p>
            <a:endParaRPr lang="fr-CA" sz="1800" b="1" dirty="0">
              <a:latin typeface="Noto Sans" panose="020B0502040504020204" pitchFamily="34" charset="0"/>
              <a:ea typeface="Noto Sans" panose="020B0502040504020204" pitchFamily="34" charset="0"/>
              <a:cs typeface="Noto Sans" panose="020B0502040504020204" pitchFamily="34" charset="0"/>
            </a:endParaRPr>
          </a:p>
          <a:p>
            <a:endParaRPr lang="fr-CA" sz="1800" b="1" dirty="0">
              <a:latin typeface="Noto Sans" panose="020B0502040504020204" pitchFamily="34" charset="0"/>
              <a:ea typeface="Noto Sans" panose="020B0502040504020204" pitchFamily="34" charset="0"/>
              <a:cs typeface="Noto Sans" panose="020B0502040504020204" pitchFamily="34" charset="0"/>
            </a:endParaRPr>
          </a:p>
          <a:p>
            <a:endParaRPr lang="fr-CA" sz="1800" dirty="0">
              <a:latin typeface="Noto Sans" panose="020B0502040504020204" pitchFamily="34" charset="0"/>
              <a:ea typeface="Noto Sans" panose="020B0502040504020204" pitchFamily="34" charset="0"/>
              <a:cs typeface="Noto Sans" panose="020B0502040504020204" pitchFamily="34" charset="0"/>
            </a:endParaRPr>
          </a:p>
        </p:txBody>
      </p:sp>
      <p:grpSp>
        <p:nvGrpSpPr>
          <p:cNvPr id="21" name="Groupe 20">
            <a:extLst>
              <a:ext uri="{FF2B5EF4-FFF2-40B4-BE49-F238E27FC236}">
                <a16:creationId xmlns:a16="http://schemas.microsoft.com/office/drawing/2014/main" id="{B3E84BC8-75DC-081E-8D45-6E4E37549232}"/>
              </a:ext>
            </a:extLst>
          </p:cNvPr>
          <p:cNvGrpSpPr/>
          <p:nvPr/>
        </p:nvGrpSpPr>
        <p:grpSpPr>
          <a:xfrm>
            <a:off x="5043675" y="1428978"/>
            <a:ext cx="1529020" cy="4057422"/>
            <a:chOff x="4566980" y="700150"/>
            <a:chExt cx="3081155" cy="5479910"/>
          </a:xfrm>
          <a:solidFill>
            <a:srgbClr val="FFC000"/>
          </a:solidFill>
        </p:grpSpPr>
        <p:sp>
          <p:nvSpPr>
            <p:cNvPr id="9" name="Double flèche horizontale 8">
              <a:extLst>
                <a:ext uri="{FF2B5EF4-FFF2-40B4-BE49-F238E27FC236}">
                  <a16:creationId xmlns:a16="http://schemas.microsoft.com/office/drawing/2014/main" id="{F544224F-401D-7ED0-1ED6-0C0B44794331}"/>
                </a:ext>
              </a:extLst>
            </p:cNvPr>
            <p:cNvSpPr/>
            <p:nvPr/>
          </p:nvSpPr>
          <p:spPr>
            <a:xfrm>
              <a:off x="4600135" y="700150"/>
              <a:ext cx="3048000" cy="914400"/>
            </a:xfrm>
            <a:prstGeom prst="lef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CA"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au</a:t>
              </a:r>
            </a:p>
          </p:txBody>
        </p:sp>
        <p:sp>
          <p:nvSpPr>
            <p:cNvPr id="11" name="Double flèche horizontale 10">
              <a:extLst>
                <a:ext uri="{FF2B5EF4-FFF2-40B4-BE49-F238E27FC236}">
                  <a16:creationId xmlns:a16="http://schemas.microsoft.com/office/drawing/2014/main" id="{C587C4E8-91A9-57BA-F870-D500DD8F1210}"/>
                </a:ext>
              </a:extLst>
            </p:cNvPr>
            <p:cNvSpPr/>
            <p:nvPr/>
          </p:nvSpPr>
          <p:spPr>
            <a:xfrm>
              <a:off x="4599293" y="1841528"/>
              <a:ext cx="3048000" cy="914400"/>
            </a:xfrm>
            <a:prstGeom prst="lef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CA"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au</a:t>
              </a:r>
            </a:p>
          </p:txBody>
        </p:sp>
        <p:sp>
          <p:nvSpPr>
            <p:cNvPr id="12" name="Double flèche horizontale 11">
              <a:extLst>
                <a:ext uri="{FF2B5EF4-FFF2-40B4-BE49-F238E27FC236}">
                  <a16:creationId xmlns:a16="http://schemas.microsoft.com/office/drawing/2014/main" id="{58E08DDF-389C-5536-92D2-98D8B2F79E98}"/>
                </a:ext>
              </a:extLst>
            </p:cNvPr>
            <p:cNvSpPr/>
            <p:nvPr/>
          </p:nvSpPr>
          <p:spPr>
            <a:xfrm>
              <a:off x="4566980" y="4124284"/>
              <a:ext cx="3048000" cy="914400"/>
            </a:xfrm>
            <a:prstGeom prst="lef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CA"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à l’</a:t>
              </a:r>
            </a:p>
          </p:txBody>
        </p:sp>
        <p:sp>
          <p:nvSpPr>
            <p:cNvPr id="13" name="Double flèche horizontale 12">
              <a:extLst>
                <a:ext uri="{FF2B5EF4-FFF2-40B4-BE49-F238E27FC236}">
                  <a16:creationId xmlns:a16="http://schemas.microsoft.com/office/drawing/2014/main" id="{47E86382-234E-5B61-9D52-3A4192870C49}"/>
                </a:ext>
              </a:extLst>
            </p:cNvPr>
            <p:cNvSpPr/>
            <p:nvPr/>
          </p:nvSpPr>
          <p:spPr>
            <a:xfrm>
              <a:off x="4599293" y="2982906"/>
              <a:ext cx="3048000" cy="914400"/>
            </a:xfrm>
            <a:prstGeom prst="lef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CA"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à l’</a:t>
              </a:r>
            </a:p>
          </p:txBody>
        </p:sp>
        <p:sp>
          <p:nvSpPr>
            <p:cNvPr id="14" name="Double flèche horizontale 13">
              <a:extLst>
                <a:ext uri="{FF2B5EF4-FFF2-40B4-BE49-F238E27FC236}">
                  <a16:creationId xmlns:a16="http://schemas.microsoft.com/office/drawing/2014/main" id="{01A0B61F-5A61-4582-A738-83C23DF4838D}"/>
                </a:ext>
              </a:extLst>
            </p:cNvPr>
            <p:cNvSpPr/>
            <p:nvPr/>
          </p:nvSpPr>
          <p:spPr>
            <a:xfrm>
              <a:off x="4599293" y="5265660"/>
              <a:ext cx="3048000" cy="914400"/>
            </a:xfrm>
            <a:prstGeom prst="lef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CA"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à l’</a:t>
              </a:r>
            </a:p>
          </p:txBody>
        </p:sp>
      </p:grpSp>
      <p:sp>
        <p:nvSpPr>
          <p:cNvPr id="16" name="ZoneTexte 10">
            <a:extLst>
              <a:ext uri="{FF2B5EF4-FFF2-40B4-BE49-F238E27FC236}">
                <a16:creationId xmlns:a16="http://schemas.microsoft.com/office/drawing/2014/main" id="{EF352A5D-DA9F-6037-FC16-74D4951EAC6B}"/>
              </a:ext>
            </a:extLst>
          </p:cNvPr>
          <p:cNvSpPr txBox="1"/>
          <p:nvPr/>
        </p:nvSpPr>
        <p:spPr>
          <a:xfrm>
            <a:off x="6885483" y="1540328"/>
            <a:ext cx="3422356" cy="369332"/>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109728">
              <a:spcBef>
                <a:spcPts val="300"/>
              </a:spcBef>
              <a:buClr>
                <a:schemeClr val="accent3"/>
              </a:buClr>
              <a:defRPr/>
            </a:pPr>
            <a:r>
              <a:rPr lang="fr-CA" b="1" dirty="0">
                <a:ln/>
                <a:solidFill>
                  <a:srgbClr val="7030A0"/>
                </a:solidFill>
                <a:latin typeface="Noto Sans" panose="020B0502040504020204" pitchFamily="34" charset="0"/>
                <a:ea typeface="Noto Sans" panose="020B0502040504020204" pitchFamily="34" charset="0"/>
                <a:cs typeface="Noto Sans" panose="020B0502040504020204" pitchFamily="34" charset="0"/>
              </a:rPr>
              <a:t>Socio-constructivisme</a:t>
            </a:r>
          </a:p>
        </p:txBody>
      </p:sp>
      <p:sp>
        <p:nvSpPr>
          <p:cNvPr id="17" name="ZoneTexte 11">
            <a:extLst>
              <a:ext uri="{FF2B5EF4-FFF2-40B4-BE49-F238E27FC236}">
                <a16:creationId xmlns:a16="http://schemas.microsoft.com/office/drawing/2014/main" id="{E1E8EEB1-E68B-9AD1-42D2-4F8432FC9E72}"/>
              </a:ext>
            </a:extLst>
          </p:cNvPr>
          <p:cNvSpPr txBox="1"/>
          <p:nvPr/>
        </p:nvSpPr>
        <p:spPr>
          <a:xfrm>
            <a:off x="6885483" y="2393197"/>
            <a:ext cx="4055165" cy="369332"/>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109728">
              <a:spcBef>
                <a:spcPts val="300"/>
              </a:spcBef>
              <a:buClr>
                <a:schemeClr val="accent3"/>
              </a:buClr>
              <a:defRPr/>
            </a:pPr>
            <a:r>
              <a:rPr lang="fr-FR" b="1" dirty="0">
                <a:ln/>
                <a:solidFill>
                  <a:srgbClr val="7030A0"/>
                </a:solidFill>
                <a:latin typeface="Noto Sans" panose="020B0502040504020204" pitchFamily="34" charset="0"/>
                <a:ea typeface="Noto Sans" panose="020B0502040504020204" pitchFamily="34" charset="0"/>
                <a:cs typeface="Noto Sans" panose="020B0502040504020204" pitchFamily="34" charset="0"/>
              </a:rPr>
              <a:t>Paradigme d’apprentissage</a:t>
            </a:r>
            <a:endParaRPr lang="fr-CA" b="1" dirty="0">
              <a:ln/>
              <a:solidFill>
                <a:srgbClr val="7030A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8" name="ZoneTexte 12">
            <a:extLst>
              <a:ext uri="{FF2B5EF4-FFF2-40B4-BE49-F238E27FC236}">
                <a16:creationId xmlns:a16="http://schemas.microsoft.com/office/drawing/2014/main" id="{9A60EF2B-0318-E96F-2ACE-59A2747851C9}"/>
              </a:ext>
            </a:extLst>
          </p:cNvPr>
          <p:cNvSpPr txBox="1"/>
          <p:nvPr/>
        </p:nvSpPr>
        <p:spPr>
          <a:xfrm>
            <a:off x="6899592" y="3246066"/>
            <a:ext cx="3582554" cy="408623"/>
          </a:xfrm>
          <a:prstGeom prst="roundRect">
            <a:avLst/>
          </a:prstGeom>
          <a:solidFill>
            <a:srgbClr val="7030A0"/>
          </a:solid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109728">
              <a:spcBef>
                <a:spcPts val="300"/>
              </a:spcBef>
              <a:buClr>
                <a:schemeClr val="accent3"/>
              </a:buClr>
              <a:defRPr/>
            </a:pPr>
            <a:r>
              <a:rPr lang="fr-CA" b="1" dirty="0">
                <a:ln/>
                <a:solidFill>
                  <a:schemeClr val="bg1"/>
                </a:solidFill>
                <a:latin typeface="Noto Sans" panose="020B0502040504020204" pitchFamily="34" charset="0"/>
                <a:ea typeface="Noto Sans" panose="020B0502040504020204" pitchFamily="34" charset="0"/>
                <a:cs typeface="Noto Sans" panose="020B0502040504020204" pitchFamily="34" charset="0"/>
              </a:rPr>
              <a:t>Approche par compétences</a:t>
            </a:r>
          </a:p>
        </p:txBody>
      </p:sp>
      <p:sp>
        <p:nvSpPr>
          <p:cNvPr id="19" name="ZoneTexte 13">
            <a:extLst>
              <a:ext uri="{FF2B5EF4-FFF2-40B4-BE49-F238E27FC236}">
                <a16:creationId xmlns:a16="http://schemas.microsoft.com/office/drawing/2014/main" id="{CEA19473-BD83-9E80-F59B-9325CFFB1845}"/>
              </a:ext>
            </a:extLst>
          </p:cNvPr>
          <p:cNvSpPr txBox="1"/>
          <p:nvPr/>
        </p:nvSpPr>
        <p:spPr>
          <a:xfrm>
            <a:off x="6916675" y="4076110"/>
            <a:ext cx="3422356" cy="369332"/>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109728">
              <a:spcBef>
                <a:spcPts val="300"/>
              </a:spcBef>
              <a:buClr>
                <a:schemeClr val="accent3"/>
              </a:buClr>
              <a:defRPr/>
            </a:pPr>
            <a:r>
              <a:rPr lang="fr-CA" b="1" dirty="0">
                <a:ln/>
                <a:solidFill>
                  <a:srgbClr val="7030A0"/>
                </a:solidFill>
                <a:latin typeface="Noto Sans" panose="020B0502040504020204" pitchFamily="34" charset="0"/>
                <a:ea typeface="Noto Sans" panose="020B0502040504020204" pitchFamily="34" charset="0"/>
                <a:cs typeface="Noto Sans" panose="020B0502040504020204" pitchFamily="34" charset="0"/>
              </a:rPr>
              <a:t>Approche programme</a:t>
            </a:r>
          </a:p>
        </p:txBody>
      </p:sp>
      <p:sp>
        <p:nvSpPr>
          <p:cNvPr id="20" name="ZoneTexte 14">
            <a:extLst>
              <a:ext uri="{FF2B5EF4-FFF2-40B4-BE49-F238E27FC236}">
                <a16:creationId xmlns:a16="http://schemas.microsoft.com/office/drawing/2014/main" id="{87857EB3-DB0B-0492-CFC5-4F55FEA98AB3}"/>
              </a:ext>
            </a:extLst>
          </p:cNvPr>
          <p:cNvSpPr txBox="1"/>
          <p:nvPr/>
        </p:nvSpPr>
        <p:spPr>
          <a:xfrm>
            <a:off x="6885483" y="4809362"/>
            <a:ext cx="3596663" cy="1064121"/>
          </a:xfrm>
          <a:prstGeom prst="roundRect">
            <a:avLst/>
          </a:prstGeom>
          <a:solidFill>
            <a:srgbClr val="7030A0"/>
          </a:solid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395478" indent="-285750">
              <a:spcBef>
                <a:spcPts val="300"/>
              </a:spcBef>
              <a:buClr>
                <a:srgbClr val="FFC000"/>
              </a:buClr>
              <a:buFont typeface="Wingdings" pitchFamily="2" charset="2"/>
              <a:buChar char="§"/>
              <a:defRPr/>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Évaluation intégrée </a:t>
            </a:r>
            <a:b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à l’apprentissage</a:t>
            </a:r>
          </a:p>
          <a:p>
            <a:pPr marL="395478" indent="-285750">
              <a:spcBef>
                <a:spcPts val="300"/>
              </a:spcBef>
              <a:buClr>
                <a:srgbClr val="FFC000"/>
              </a:buClr>
              <a:buFont typeface="Wingdings" pitchFamily="2" charset="2"/>
              <a:buChar char="§"/>
              <a:defRPr/>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Évaluation authentique</a:t>
            </a:r>
          </a:p>
        </p:txBody>
      </p:sp>
    </p:spTree>
    <p:extLst>
      <p:ext uri="{BB962C8B-B14F-4D97-AF65-F5344CB8AC3E}">
        <p14:creationId xmlns:p14="http://schemas.microsoft.com/office/powerpoint/2010/main" val="711829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D’un paradigme d’enseignement à un paradigme d’apprentissage</a:t>
            </a:r>
          </a:p>
        </p:txBody>
      </p:sp>
      <p:sp>
        <p:nvSpPr>
          <p:cNvPr id="5" name="Espace réservé du texte 4">
            <a:extLst>
              <a:ext uri="{FF2B5EF4-FFF2-40B4-BE49-F238E27FC236}">
                <a16:creationId xmlns:a16="http://schemas.microsoft.com/office/drawing/2014/main" id="{5320CB9F-57AA-C530-480D-C320158D9B89}"/>
              </a:ext>
            </a:extLst>
          </p:cNvPr>
          <p:cNvSpPr txBox="1">
            <a:spLocks/>
          </p:cNvSpPr>
          <p:nvPr/>
        </p:nvSpPr>
        <p:spPr>
          <a:xfrm>
            <a:off x="1720707" y="2514600"/>
            <a:ext cx="8750586" cy="18288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eiryo" panose="020B0604030504040204" pitchFamily="34" charset="-128"/>
                <a:ea typeface="Meiryo" panose="020B0604030504040204" pitchFamily="34" charset="-128"/>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eiryo" panose="020B0604030504040204" pitchFamily="34" charset="-128"/>
                <a:ea typeface="Meiryo" panose="020B0604030504040204" pitchFamily="34" charset="-128"/>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eiryo" panose="020B0604030504040204" pitchFamily="34" charset="-128"/>
                <a:ea typeface="Meiryo" panose="020B0604030504040204" pitchFamily="34" charset="-128"/>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eiryo" panose="020B0604030504040204" pitchFamily="34" charset="-128"/>
                <a:ea typeface="Meiryo" panose="020B0604030504040204" pitchFamily="34" charset="-128"/>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eiryo" panose="020B0604030504040204" pitchFamily="34" charset="-128"/>
                <a:ea typeface="Meiryo" panose="020B0604030504040204" pitchFamily="34" charset="-128"/>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altLang="fr-FR" sz="32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Comparaison entre les approches traditionnelles et nouvelles</a:t>
            </a:r>
          </a:p>
          <a:p>
            <a:pPr algn="ctr"/>
            <a:r>
              <a:rPr lang="fr-CA" altLang="fr-FR" sz="3200" i="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t>
            </a:r>
            <a:r>
              <a:rPr lang="fr-CA" altLang="fr-FR" sz="3200" i="1" dirty="0" err="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Scallon</a:t>
            </a:r>
            <a:r>
              <a:rPr lang="fr-CA" altLang="fr-FR" sz="3200" i="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2004)</a:t>
            </a:r>
          </a:p>
        </p:txBody>
      </p:sp>
    </p:spTree>
    <p:extLst>
      <p:ext uri="{BB962C8B-B14F-4D97-AF65-F5344CB8AC3E}">
        <p14:creationId xmlns:p14="http://schemas.microsoft.com/office/powerpoint/2010/main" val="1999399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9</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D’un paradigme d’enseignement à un paradigme d’apprentissage</a:t>
            </a:r>
          </a:p>
        </p:txBody>
      </p:sp>
      <p:sp>
        <p:nvSpPr>
          <p:cNvPr id="9" name="ZoneTexte 8">
            <a:extLst>
              <a:ext uri="{FF2B5EF4-FFF2-40B4-BE49-F238E27FC236}">
                <a16:creationId xmlns:a16="http://schemas.microsoft.com/office/drawing/2014/main" id="{D1FF0A66-C4A3-B05F-490D-DA6049E795E7}"/>
              </a:ext>
            </a:extLst>
          </p:cNvPr>
          <p:cNvSpPr txBox="1"/>
          <p:nvPr/>
        </p:nvSpPr>
        <p:spPr>
          <a:xfrm>
            <a:off x="2822398" y="1751617"/>
            <a:ext cx="6547204" cy="3354765"/>
          </a:xfrm>
          <a:prstGeom prst="rect">
            <a:avLst/>
          </a:prstGeom>
          <a:noFill/>
        </p:spPr>
        <p:txBody>
          <a:bodyPr wrap="square" lIns="0" tIns="0" rIns="0" bIns="0">
            <a:spAutoFit/>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fr-CA" sz="6000" i="0" u="none" strike="noStrike" cap="none" normalizeH="0" baseline="0" dirty="0">
                <a:ln>
                  <a:noFill/>
                </a:ln>
                <a:solidFill>
                  <a:srgbClr val="FFC000"/>
                </a:solidFill>
                <a:effectLst/>
                <a:latin typeface="Noto Sans" panose="020B0502040504020204" pitchFamily="34" charset="0"/>
                <a:ea typeface="Noto Sans" panose="020B0502040504020204" pitchFamily="34" charset="0"/>
                <a:cs typeface="Noto Sans" panose="020B0502040504020204" pitchFamily="34" charset="0"/>
              </a:rPr>
              <a:t>1</a:t>
            </a:r>
            <a:b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t>Les examens objectifs ou les situations </a:t>
            </a:r>
            <a:b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t>de compétence</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L’individu répond à des questions à réponse brève </a:t>
            </a:r>
            <a:b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ou à des questions à choix multiple.</a:t>
            </a:r>
          </a:p>
          <a:p>
            <a:pPr marL="457200" marR="0" lvl="0" indent="-457200" defTabSz="914400" rtl="0" eaLnBrk="1" fontAlgn="base" latinLnBrk="0" hangingPunct="1">
              <a:lnSpc>
                <a:spcPct val="100000"/>
              </a:lnSpc>
              <a:spcBef>
                <a:spcPts val="12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Les tâches ou les problèmes exigent de l’individu </a:t>
            </a:r>
            <a:b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la construction d’une réponse élaborée.</a:t>
            </a:r>
          </a:p>
        </p:txBody>
      </p:sp>
    </p:spTree>
    <p:extLst>
      <p:ext uri="{BB962C8B-B14F-4D97-AF65-F5344CB8AC3E}">
        <p14:creationId xmlns:p14="http://schemas.microsoft.com/office/powerpoint/2010/main" val="1542670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D’un paradigme d’enseignement à un paradigme d’apprentissage</a:t>
            </a:r>
          </a:p>
        </p:txBody>
      </p:sp>
      <p:sp>
        <p:nvSpPr>
          <p:cNvPr id="9" name="ZoneTexte 8">
            <a:extLst>
              <a:ext uri="{FF2B5EF4-FFF2-40B4-BE49-F238E27FC236}">
                <a16:creationId xmlns:a16="http://schemas.microsoft.com/office/drawing/2014/main" id="{D1FF0A66-C4A3-B05F-490D-DA6049E795E7}"/>
              </a:ext>
            </a:extLst>
          </p:cNvPr>
          <p:cNvSpPr txBox="1"/>
          <p:nvPr/>
        </p:nvSpPr>
        <p:spPr>
          <a:xfrm>
            <a:off x="2822398" y="1751617"/>
            <a:ext cx="6547204" cy="3508653"/>
          </a:xfrm>
          <a:prstGeom prst="rect">
            <a:avLst/>
          </a:prstGeom>
          <a:noFill/>
        </p:spPr>
        <p:txBody>
          <a:bodyPr wrap="square" lIns="0" tIns="0" rIns="0" bIns="0">
            <a:spAutoFit/>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fr-CA" sz="6000" i="0" u="none" strike="noStrike" cap="none" normalizeH="0" baseline="0" dirty="0">
                <a:ln>
                  <a:noFill/>
                </a:ln>
                <a:solidFill>
                  <a:srgbClr val="FFC000"/>
                </a:solidFill>
                <a:effectLst/>
                <a:latin typeface="Noto Sans" panose="020B0502040504020204" pitchFamily="34" charset="0"/>
                <a:ea typeface="Noto Sans" panose="020B0502040504020204" pitchFamily="34" charset="0"/>
                <a:cs typeface="Noto Sans" panose="020B0502040504020204" pitchFamily="34" charset="0"/>
              </a:rPr>
              <a:t>2</a:t>
            </a:r>
            <a:b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t>L’artificialité ou l’authenticité </a:t>
            </a:r>
            <a:b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t>des situations</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Les questions ou les problèmes ont un caractère artificiel, abstrait ou scolaire.</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Les problèmes sont réalistes (signifiants), </a:t>
            </a:r>
            <a:b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c’est-à-dire liés à ceux de la vie courante.</a:t>
            </a:r>
          </a:p>
        </p:txBody>
      </p:sp>
    </p:spTree>
    <p:extLst>
      <p:ext uri="{BB962C8B-B14F-4D97-AF65-F5344CB8AC3E}">
        <p14:creationId xmlns:p14="http://schemas.microsoft.com/office/powerpoint/2010/main" val="948811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D’un paradigme d’enseignement à un paradigme d’apprentissage</a:t>
            </a:r>
          </a:p>
        </p:txBody>
      </p:sp>
      <p:sp>
        <p:nvSpPr>
          <p:cNvPr id="9" name="ZoneTexte 8">
            <a:extLst>
              <a:ext uri="{FF2B5EF4-FFF2-40B4-BE49-F238E27FC236}">
                <a16:creationId xmlns:a16="http://schemas.microsoft.com/office/drawing/2014/main" id="{D1FF0A66-C4A3-B05F-490D-DA6049E795E7}"/>
              </a:ext>
            </a:extLst>
          </p:cNvPr>
          <p:cNvSpPr txBox="1"/>
          <p:nvPr/>
        </p:nvSpPr>
        <p:spPr>
          <a:xfrm>
            <a:off x="2271701" y="1751617"/>
            <a:ext cx="7648597" cy="4124206"/>
          </a:xfrm>
          <a:prstGeom prst="rect">
            <a:avLst/>
          </a:prstGeom>
          <a:noFill/>
        </p:spPr>
        <p:txBody>
          <a:bodyPr wrap="square" lIns="0" tIns="0" rIns="0" bIns="0">
            <a:spAutoFit/>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fr-CA" sz="6000" i="0" u="none" strike="noStrike" cap="none" normalizeH="0" baseline="0" dirty="0">
                <a:ln>
                  <a:noFill/>
                </a:ln>
                <a:solidFill>
                  <a:srgbClr val="FFC000"/>
                </a:solidFill>
                <a:effectLst/>
                <a:latin typeface="Noto Sans" panose="020B0502040504020204" pitchFamily="34" charset="0"/>
                <a:ea typeface="Noto Sans" panose="020B0502040504020204" pitchFamily="34" charset="0"/>
                <a:cs typeface="Noto Sans" panose="020B0502040504020204" pitchFamily="34" charset="0"/>
              </a:rPr>
              <a:t>3</a:t>
            </a:r>
            <a:b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t>La standardisation des procédés </a:t>
            </a:r>
            <a:b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t>ou l’interactivité</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L’individu évalué peut formuler des commentaires </a:t>
            </a:r>
            <a:b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et l’évaluateur peut poser des sous-questions (l’« </a:t>
            </a:r>
            <a:r>
              <a:rPr kumimoji="0" lang="fr-CA" sz="2000" b="0" i="1"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assessment</a:t>
            </a: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 » signifie également sondage en profondeur).</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Les conditions d’observation sont absolument identiques </a:t>
            </a:r>
            <a:b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et uniformes pour tous les individus. Il y a peu de communication entre l’évaluation et l’individu évalué.</a:t>
            </a:r>
          </a:p>
        </p:txBody>
      </p:sp>
    </p:spTree>
    <p:extLst>
      <p:ext uri="{BB962C8B-B14F-4D97-AF65-F5344CB8AC3E}">
        <p14:creationId xmlns:p14="http://schemas.microsoft.com/office/powerpoint/2010/main" val="3376095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D’un paradigme d’enseignement à un paradigme d’apprentissage</a:t>
            </a:r>
          </a:p>
        </p:txBody>
      </p:sp>
      <p:sp>
        <p:nvSpPr>
          <p:cNvPr id="9" name="ZoneTexte 8">
            <a:extLst>
              <a:ext uri="{FF2B5EF4-FFF2-40B4-BE49-F238E27FC236}">
                <a16:creationId xmlns:a16="http://schemas.microsoft.com/office/drawing/2014/main" id="{D1FF0A66-C4A3-B05F-490D-DA6049E795E7}"/>
              </a:ext>
            </a:extLst>
          </p:cNvPr>
          <p:cNvSpPr txBox="1"/>
          <p:nvPr/>
        </p:nvSpPr>
        <p:spPr>
          <a:xfrm>
            <a:off x="2271701" y="1751617"/>
            <a:ext cx="7648597" cy="4124206"/>
          </a:xfrm>
          <a:prstGeom prst="rect">
            <a:avLst/>
          </a:prstGeom>
          <a:noFill/>
        </p:spPr>
        <p:txBody>
          <a:bodyPr wrap="square" lIns="0" tIns="0" rIns="0" bIns="0">
            <a:spAutoFit/>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fr-CA" sz="6000" i="0" u="none" strike="noStrike" cap="none" normalizeH="0" baseline="0" dirty="0">
                <a:ln>
                  <a:noFill/>
                </a:ln>
                <a:solidFill>
                  <a:srgbClr val="FFC000"/>
                </a:solidFill>
                <a:effectLst/>
                <a:latin typeface="Noto Sans" panose="020B0502040504020204" pitchFamily="34" charset="0"/>
                <a:ea typeface="Noto Sans" panose="020B0502040504020204" pitchFamily="34" charset="0"/>
                <a:cs typeface="Noto Sans" panose="020B0502040504020204" pitchFamily="34" charset="0"/>
              </a:rPr>
              <a:t>4</a:t>
            </a:r>
            <a:b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t>L’aspect unidimensionnel ou multidimensionnel de l’apprentissage</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L’observation est contextualisée, c’est-à-dire qu’elle repose sur des situations permettant d’observer l’individu sous plusieurs aspects.</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En matière de rendement, on considère une seule dimension à la fois, et plus particulièrement la dimension cognitive.</a:t>
            </a:r>
          </a:p>
        </p:txBody>
      </p:sp>
    </p:spTree>
    <p:extLst>
      <p:ext uri="{BB962C8B-B14F-4D97-AF65-F5344CB8AC3E}">
        <p14:creationId xmlns:p14="http://schemas.microsoft.com/office/powerpoint/2010/main" val="634473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D’un paradigme d’enseignement à un paradigme d’apprentissage</a:t>
            </a:r>
          </a:p>
        </p:txBody>
      </p:sp>
      <p:sp>
        <p:nvSpPr>
          <p:cNvPr id="9" name="ZoneTexte 8">
            <a:extLst>
              <a:ext uri="{FF2B5EF4-FFF2-40B4-BE49-F238E27FC236}">
                <a16:creationId xmlns:a16="http://schemas.microsoft.com/office/drawing/2014/main" id="{D1FF0A66-C4A3-B05F-490D-DA6049E795E7}"/>
              </a:ext>
            </a:extLst>
          </p:cNvPr>
          <p:cNvSpPr txBox="1"/>
          <p:nvPr/>
        </p:nvSpPr>
        <p:spPr>
          <a:xfrm>
            <a:off x="2271701" y="1751617"/>
            <a:ext cx="7648597" cy="3754874"/>
          </a:xfrm>
          <a:prstGeom prst="rect">
            <a:avLst/>
          </a:prstGeom>
          <a:noFill/>
        </p:spPr>
        <p:txBody>
          <a:bodyPr wrap="square" lIns="0" tIns="0" rIns="0" bIns="0">
            <a:spAutoFit/>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fr-CA" sz="6000" i="0" u="none" strike="noStrike" cap="none" normalizeH="0" baseline="0" dirty="0">
                <a:ln>
                  <a:noFill/>
                </a:ln>
                <a:solidFill>
                  <a:srgbClr val="FFC000"/>
                </a:solidFill>
                <a:effectLst/>
                <a:latin typeface="Noto Sans" panose="020B0502040504020204" pitchFamily="34" charset="0"/>
                <a:ea typeface="Noto Sans" panose="020B0502040504020204" pitchFamily="34" charset="0"/>
                <a:cs typeface="Noto Sans" panose="020B0502040504020204" pitchFamily="34" charset="0"/>
              </a:rPr>
              <a:t>5</a:t>
            </a:r>
            <a:b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t>Les attentes et les standards</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L’interprétation se fonde habituellement sur la comparaison entre les individus. Ce qui doit être réussi par l’individu n’est pas décrit de façon précise.</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L’individu est de plus en plus souvent évalué au regard </a:t>
            </a:r>
            <a:b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 standards de performance, c’est-à-dire d’exigences </a:t>
            </a:r>
            <a:b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qui ne sont pas liées au rang qu’il occupe dans un groupe.</a:t>
            </a:r>
          </a:p>
        </p:txBody>
      </p:sp>
    </p:spTree>
    <p:extLst>
      <p:ext uri="{BB962C8B-B14F-4D97-AF65-F5344CB8AC3E}">
        <p14:creationId xmlns:p14="http://schemas.microsoft.com/office/powerpoint/2010/main" val="1487552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D’un paradigme d’enseignement à un paradigme d’apprentissage</a:t>
            </a:r>
          </a:p>
        </p:txBody>
      </p:sp>
      <p:sp>
        <p:nvSpPr>
          <p:cNvPr id="9" name="ZoneTexte 8">
            <a:extLst>
              <a:ext uri="{FF2B5EF4-FFF2-40B4-BE49-F238E27FC236}">
                <a16:creationId xmlns:a16="http://schemas.microsoft.com/office/drawing/2014/main" id="{D1FF0A66-C4A3-B05F-490D-DA6049E795E7}"/>
              </a:ext>
            </a:extLst>
          </p:cNvPr>
          <p:cNvSpPr txBox="1"/>
          <p:nvPr/>
        </p:nvSpPr>
        <p:spPr>
          <a:xfrm>
            <a:off x="3222747" y="1751617"/>
            <a:ext cx="5746505" cy="2523768"/>
          </a:xfrm>
          <a:prstGeom prst="rect">
            <a:avLst/>
          </a:prstGeom>
          <a:noFill/>
        </p:spPr>
        <p:txBody>
          <a:bodyPr wrap="square" lIns="0" tIns="0" rIns="0" bIns="0">
            <a:spAutoFit/>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fr-CA" sz="6000" i="0" u="none" strike="noStrike" cap="none" normalizeH="0" baseline="0" dirty="0">
                <a:ln>
                  <a:noFill/>
                </a:ln>
                <a:solidFill>
                  <a:srgbClr val="FFC000"/>
                </a:solidFill>
                <a:effectLst/>
                <a:latin typeface="Noto Sans" panose="020B0502040504020204" pitchFamily="34" charset="0"/>
                <a:ea typeface="Noto Sans" panose="020B0502040504020204" pitchFamily="34" charset="0"/>
                <a:cs typeface="Noto Sans" panose="020B0502040504020204" pitchFamily="34" charset="0"/>
              </a:rPr>
              <a:t>6</a:t>
            </a:r>
            <a:b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t>La mesure ou le jugement</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Le jugement, voire l’évaluation, est valorisé.</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L’observation factuelle et l’objectivité sont privilégiées.</a:t>
            </a:r>
          </a:p>
        </p:txBody>
      </p:sp>
    </p:spTree>
    <p:extLst>
      <p:ext uri="{BB962C8B-B14F-4D97-AF65-F5344CB8AC3E}">
        <p14:creationId xmlns:p14="http://schemas.microsoft.com/office/powerpoint/2010/main" val="900378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D’un paradigme d’enseignement à un paradigme d’apprentissage</a:t>
            </a:r>
          </a:p>
        </p:txBody>
      </p:sp>
      <p:sp>
        <p:nvSpPr>
          <p:cNvPr id="9" name="ZoneTexte 8">
            <a:extLst>
              <a:ext uri="{FF2B5EF4-FFF2-40B4-BE49-F238E27FC236}">
                <a16:creationId xmlns:a16="http://schemas.microsoft.com/office/drawing/2014/main" id="{D1FF0A66-C4A3-B05F-490D-DA6049E795E7}"/>
              </a:ext>
            </a:extLst>
          </p:cNvPr>
          <p:cNvSpPr txBox="1"/>
          <p:nvPr/>
        </p:nvSpPr>
        <p:spPr>
          <a:xfrm>
            <a:off x="3222747" y="1751617"/>
            <a:ext cx="5746505" cy="3447098"/>
          </a:xfrm>
          <a:prstGeom prst="rect">
            <a:avLst/>
          </a:prstGeom>
          <a:noFill/>
        </p:spPr>
        <p:txBody>
          <a:bodyPr wrap="square" lIns="0" tIns="0" rIns="0" bIns="0">
            <a:spAutoFit/>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fr-CA" sz="6000" i="0" u="none" strike="noStrike" cap="none" normalizeH="0" baseline="0" dirty="0">
                <a:ln>
                  <a:noFill/>
                </a:ln>
                <a:solidFill>
                  <a:srgbClr val="FFC000"/>
                </a:solidFill>
                <a:effectLst/>
                <a:latin typeface="Noto Sans" panose="020B0502040504020204" pitchFamily="34" charset="0"/>
                <a:ea typeface="Noto Sans" panose="020B0502040504020204" pitchFamily="34" charset="0"/>
                <a:cs typeface="Noto Sans" panose="020B0502040504020204" pitchFamily="34" charset="0"/>
              </a:rPr>
              <a:t>7</a:t>
            </a:r>
            <a:b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t>Les processus et les produits</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L’observation porte sur le produit.</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On s’intéresse à ce que l’individu sait faire, mais aussi à la façon dont il s’y prend ou au cheminement qu’il a suivi pour démontrer une habileté ou une compétence.</a:t>
            </a:r>
          </a:p>
        </p:txBody>
      </p:sp>
    </p:spTree>
    <p:extLst>
      <p:ext uri="{BB962C8B-B14F-4D97-AF65-F5344CB8AC3E}">
        <p14:creationId xmlns:p14="http://schemas.microsoft.com/office/powerpoint/2010/main" val="2198859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D’un paradigme d’enseignement à un paradigme d’apprentissage</a:t>
            </a:r>
          </a:p>
        </p:txBody>
      </p:sp>
      <p:sp>
        <p:nvSpPr>
          <p:cNvPr id="9" name="ZoneTexte 8">
            <a:extLst>
              <a:ext uri="{FF2B5EF4-FFF2-40B4-BE49-F238E27FC236}">
                <a16:creationId xmlns:a16="http://schemas.microsoft.com/office/drawing/2014/main" id="{D1FF0A66-C4A3-B05F-490D-DA6049E795E7}"/>
              </a:ext>
            </a:extLst>
          </p:cNvPr>
          <p:cNvSpPr txBox="1"/>
          <p:nvPr/>
        </p:nvSpPr>
        <p:spPr>
          <a:xfrm>
            <a:off x="2935421" y="1751617"/>
            <a:ext cx="6321156" cy="3508653"/>
          </a:xfrm>
          <a:prstGeom prst="rect">
            <a:avLst/>
          </a:prstGeom>
          <a:noFill/>
        </p:spPr>
        <p:txBody>
          <a:bodyPr wrap="square" lIns="0" tIns="0" rIns="0" bIns="0">
            <a:spAutoFit/>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fr-CA" sz="6000" i="0" u="none" strike="noStrike" cap="none" normalizeH="0" baseline="0" dirty="0">
                <a:ln>
                  <a:noFill/>
                </a:ln>
                <a:solidFill>
                  <a:srgbClr val="FFC000"/>
                </a:solidFill>
                <a:effectLst/>
                <a:latin typeface="Noto Sans" panose="020B0502040504020204" pitchFamily="34" charset="0"/>
                <a:ea typeface="Noto Sans" panose="020B0502040504020204" pitchFamily="34" charset="0"/>
                <a:cs typeface="Noto Sans" panose="020B0502040504020204" pitchFamily="34" charset="0"/>
              </a:rPr>
              <a:t>8</a:t>
            </a:r>
            <a:b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t>Une évaluation isolée de l’apprentissage ou qui est intégrée à ce dernier</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L’évaluation est intégrée à l’apprentissage.</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L’évaluation et l’apprentissage ont lieu </a:t>
            </a:r>
            <a:b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à des moments distincts : on n’apprend pas </a:t>
            </a:r>
            <a:b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en étant évalué.</a:t>
            </a:r>
          </a:p>
        </p:txBody>
      </p:sp>
    </p:spTree>
    <p:extLst>
      <p:ext uri="{BB962C8B-B14F-4D97-AF65-F5344CB8AC3E}">
        <p14:creationId xmlns:p14="http://schemas.microsoft.com/office/powerpoint/2010/main" val="4143233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D’un paradigme d’enseignement à un paradigme d’apprentissage</a:t>
            </a:r>
          </a:p>
        </p:txBody>
      </p:sp>
      <p:sp>
        <p:nvSpPr>
          <p:cNvPr id="9" name="ZoneTexte 8">
            <a:extLst>
              <a:ext uri="{FF2B5EF4-FFF2-40B4-BE49-F238E27FC236}">
                <a16:creationId xmlns:a16="http://schemas.microsoft.com/office/drawing/2014/main" id="{D1FF0A66-C4A3-B05F-490D-DA6049E795E7}"/>
              </a:ext>
            </a:extLst>
          </p:cNvPr>
          <p:cNvSpPr txBox="1"/>
          <p:nvPr/>
        </p:nvSpPr>
        <p:spPr>
          <a:xfrm>
            <a:off x="2935421" y="1751617"/>
            <a:ext cx="6321156" cy="3447098"/>
          </a:xfrm>
          <a:prstGeom prst="rect">
            <a:avLst/>
          </a:prstGeom>
          <a:noFill/>
        </p:spPr>
        <p:txBody>
          <a:bodyPr wrap="square" lIns="0" tIns="0" rIns="0" bIns="0">
            <a:spAutoFit/>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fr-CA" sz="6000" i="0" u="none" strike="noStrike" cap="none" normalizeH="0" baseline="0" dirty="0">
                <a:ln>
                  <a:noFill/>
                </a:ln>
                <a:solidFill>
                  <a:srgbClr val="FFC000"/>
                </a:solidFill>
                <a:effectLst/>
                <a:latin typeface="Noto Sans" panose="020B0502040504020204" pitchFamily="34" charset="0"/>
                <a:ea typeface="Noto Sans" panose="020B0502040504020204" pitchFamily="34" charset="0"/>
                <a:cs typeface="Noto Sans" panose="020B0502040504020204" pitchFamily="34" charset="0"/>
              </a:rPr>
              <a:t>9</a:t>
            </a:r>
            <a:b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400" b="1" i="0" u="none" strike="noStrike" cap="none" normalizeH="0" baseline="0" dirty="0">
                <a:ln>
                  <a:noFill/>
                </a:ln>
                <a:solidFill>
                  <a:srgbClr val="0070C0"/>
                </a:solidFill>
                <a:effectLst/>
                <a:latin typeface="Noto Sans" panose="020B0502040504020204" pitchFamily="34" charset="0"/>
                <a:ea typeface="Noto Sans" panose="020B0502040504020204" pitchFamily="34" charset="0"/>
                <a:cs typeface="Noto Sans" panose="020B0502040504020204" pitchFamily="34" charset="0"/>
              </a:rPr>
              <a:t>Être évalué ou s’autoévaluer</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L’évaluation de tous les jours se démarque </a:t>
            </a:r>
            <a:b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 l’évaluation sommative. L’élève peut, </a:t>
            </a:r>
            <a:b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à divers degrés, participer à l’évaluation </a:t>
            </a:r>
            <a:b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 ses apprentissages.</a:t>
            </a:r>
          </a:p>
          <a:p>
            <a:pPr marL="457200" marR="0" lvl="0" indent="-457200" defTabSz="914400" rtl="0" eaLnBrk="1" fontAlgn="base" latinLnBrk="0" hangingPunct="1">
              <a:lnSpc>
                <a:spcPct val="100000"/>
              </a:lnSpc>
              <a:spcBef>
                <a:spcPts val="2400"/>
              </a:spcBef>
              <a:spcAft>
                <a:spcPct val="0"/>
              </a:spcAft>
              <a:buClr>
                <a:srgbClr val="FFC000"/>
              </a:buClr>
              <a:buSzPct val="100000"/>
              <a:buFont typeface="+mj-lt"/>
              <a:buAutoNum type="alphaUcPeriod"/>
              <a:tabLst/>
            </a:pPr>
            <a:r>
              <a:rPr kumimoji="0" lang="fr-CA"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rPr>
              <a:t>L’élève n’évalue pas ses productions.</a:t>
            </a:r>
          </a:p>
        </p:txBody>
      </p:sp>
    </p:spTree>
    <p:extLst>
      <p:ext uri="{BB962C8B-B14F-4D97-AF65-F5344CB8AC3E}">
        <p14:creationId xmlns:p14="http://schemas.microsoft.com/office/powerpoint/2010/main" val="981870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a:xfrm>
            <a:off x="380527" y="1554480"/>
            <a:ext cx="3254336" cy="3674225"/>
          </a:xfrm>
        </p:spPr>
        <p:txBody>
          <a:bodyPr/>
          <a:lstStyle/>
          <a:p>
            <a:r>
              <a:rPr lang="fr-FR" sz="4000">
                <a:solidFill>
                  <a:srgbClr val="FFC000"/>
                </a:solidFill>
              </a:rPr>
              <a:t>Activité 2</a:t>
            </a:r>
            <a:br>
              <a:rPr lang="fr-FR"/>
            </a:br>
            <a:r>
              <a:rPr lang="fr-FR"/>
              <a:t>Les clés </a:t>
            </a:r>
            <a:br>
              <a:rPr lang="fr-FR"/>
            </a:br>
            <a:r>
              <a:rPr lang="fr-FR"/>
              <a:t>d’une évaluation </a:t>
            </a:r>
            <a:br>
              <a:rPr lang="fr-FR"/>
            </a:br>
            <a:r>
              <a:rPr lang="fr-FR"/>
              <a:t>de qualité</a:t>
            </a:r>
          </a:p>
        </p:txBody>
      </p:sp>
      <p:grpSp>
        <p:nvGrpSpPr>
          <p:cNvPr id="5" name="Groupe 4">
            <a:extLst>
              <a:ext uri="{FF2B5EF4-FFF2-40B4-BE49-F238E27FC236}">
                <a16:creationId xmlns:a16="http://schemas.microsoft.com/office/drawing/2014/main" id="{6B091701-C3D7-76D3-AA77-5F23DFED13DF}"/>
              </a:ext>
            </a:extLst>
          </p:cNvPr>
          <p:cNvGrpSpPr/>
          <p:nvPr/>
        </p:nvGrpSpPr>
        <p:grpSpPr>
          <a:xfrm>
            <a:off x="4296992" y="1569419"/>
            <a:ext cx="7705350" cy="4088861"/>
            <a:chOff x="1509153" y="1569419"/>
            <a:chExt cx="10493189" cy="4786931"/>
          </a:xfrm>
        </p:grpSpPr>
        <p:sp>
          <p:nvSpPr>
            <p:cNvPr id="7" name="Rectangle 6">
              <a:extLst>
                <a:ext uri="{FF2B5EF4-FFF2-40B4-BE49-F238E27FC236}">
                  <a16:creationId xmlns:a16="http://schemas.microsoft.com/office/drawing/2014/main" id="{5760610E-0F5F-3E22-CBE6-D61780081F59}"/>
                </a:ext>
              </a:extLst>
            </p:cNvPr>
            <p:cNvSpPr/>
            <p:nvPr/>
          </p:nvSpPr>
          <p:spPr>
            <a:xfrm>
              <a:off x="1509153" y="1569419"/>
              <a:ext cx="8064500" cy="3816350"/>
            </a:xfrm>
            <a:prstGeom prst="rect">
              <a:avLst/>
            </a:prstGeom>
            <a:solidFill>
              <a:schemeClr val="accent6">
                <a:alpha val="3000"/>
              </a:schemeClr>
            </a:solidFill>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endParaRPr lang="fr-CA" sz="1200">
                <a:latin typeface="Noto Sans" panose="020B0502040504020204" pitchFamily="34" charset="0"/>
                <a:ea typeface="Noto Sans" panose="020B0502040504020204" pitchFamily="34" charset="0"/>
                <a:cs typeface="Noto Sans" panose="020B0502040504020204" pitchFamily="34" charset="0"/>
              </a:endParaRPr>
            </a:p>
          </p:txBody>
        </p:sp>
        <p:sp>
          <p:nvSpPr>
            <p:cNvPr id="8" name="Rectangle 7">
              <a:extLst>
                <a:ext uri="{FF2B5EF4-FFF2-40B4-BE49-F238E27FC236}">
                  <a16:creationId xmlns:a16="http://schemas.microsoft.com/office/drawing/2014/main" id="{67DC36E2-EC66-9A6E-3F76-5F8A68D32E5C}"/>
                </a:ext>
              </a:extLst>
            </p:cNvPr>
            <p:cNvSpPr/>
            <p:nvPr/>
          </p:nvSpPr>
          <p:spPr>
            <a:xfrm>
              <a:off x="1621587" y="4316348"/>
              <a:ext cx="9115845" cy="2016125"/>
            </a:xfrm>
            <a:prstGeom prst="rect">
              <a:avLst/>
            </a:prstGeom>
            <a:solidFill>
              <a:schemeClr val="accent4">
                <a:alpha val="2000"/>
              </a:schemeClr>
            </a:solidFill>
          </p:spPr>
          <p:style>
            <a:lnRef idx="2">
              <a:schemeClr val="accent4"/>
            </a:lnRef>
            <a:fillRef idx="1">
              <a:schemeClr val="lt1"/>
            </a:fillRef>
            <a:effectRef idx="0">
              <a:schemeClr val="accent4"/>
            </a:effectRef>
            <a:fontRef idx="minor">
              <a:schemeClr val="dk1"/>
            </a:fontRef>
          </p:style>
          <p:txBody>
            <a:bodyPr anchor="ctr"/>
            <a:lstStyle/>
            <a:p>
              <a:pPr algn="ctr" eaLnBrk="1" hangingPunct="1">
                <a:defRPr/>
              </a:pPr>
              <a:endParaRPr lang="fr-CA" sz="1200">
                <a:latin typeface="Noto Sans" panose="020B0502040504020204" pitchFamily="34" charset="0"/>
                <a:ea typeface="Noto Sans" panose="020B0502040504020204" pitchFamily="34" charset="0"/>
                <a:cs typeface="Noto Sans" panose="020B0502040504020204" pitchFamily="34" charset="0"/>
              </a:endParaRPr>
            </a:p>
          </p:txBody>
        </p:sp>
        <p:sp>
          <p:nvSpPr>
            <p:cNvPr id="9" name="Ellipse 8">
              <a:extLst>
                <a:ext uri="{FF2B5EF4-FFF2-40B4-BE49-F238E27FC236}">
                  <a16:creationId xmlns:a16="http://schemas.microsoft.com/office/drawing/2014/main" id="{C98FE389-B55A-05C6-FD21-94A96583B7BF}"/>
                </a:ext>
              </a:extLst>
            </p:cNvPr>
            <p:cNvSpPr/>
            <p:nvPr/>
          </p:nvSpPr>
          <p:spPr>
            <a:xfrm>
              <a:off x="1659961" y="1673723"/>
              <a:ext cx="2520950" cy="1366837"/>
            </a:xfrm>
            <a:prstGeom prst="ellipse">
              <a:avLst/>
            </a:prstGeom>
            <a:solidFill>
              <a:schemeClr val="accent1">
                <a:alpha val="35000"/>
              </a:schemeClr>
            </a:solidFill>
            <a:ln>
              <a:solidFill>
                <a:schemeClr val="accent1">
                  <a:lumMod val="90000"/>
                  <a:alpha val="99000"/>
                </a:schemeClr>
              </a:solidFill>
            </a:ln>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r>
                <a:rPr lang="fr-CA" sz="1200" b="1" dirty="0">
                  <a:latin typeface="Noto Sans" panose="020B0502040504020204" pitchFamily="34" charset="0"/>
                  <a:ea typeface="Noto Sans" panose="020B0502040504020204" pitchFamily="34" charset="0"/>
                  <a:cs typeface="Noto Sans" panose="020B0502040504020204" pitchFamily="34" charset="0"/>
                </a:rPr>
                <a:t>Pourquoi évaluer ?</a:t>
              </a:r>
            </a:p>
            <a:p>
              <a:pPr algn="ctr" eaLnBrk="1" hangingPunct="1">
                <a:defRPr/>
              </a:pPr>
              <a:r>
                <a:rPr lang="fr-CA" sz="1100" dirty="0">
                  <a:latin typeface="Noto Sans" panose="020B0502040504020204" pitchFamily="34" charset="0"/>
                  <a:ea typeface="Noto Sans" panose="020B0502040504020204" pitchFamily="34" charset="0"/>
                  <a:cs typeface="Noto Sans" panose="020B0502040504020204" pitchFamily="34" charset="0"/>
                </a:rPr>
                <a:t>Quel est le but ?</a:t>
              </a:r>
            </a:p>
            <a:p>
              <a:pPr algn="ctr" eaLnBrk="1" hangingPunct="1">
                <a:defRPr/>
              </a:pPr>
              <a:r>
                <a:rPr lang="fr-CA" sz="1100" dirty="0">
                  <a:latin typeface="Noto Sans" panose="020B0502040504020204" pitchFamily="34" charset="0"/>
                  <a:ea typeface="Noto Sans" panose="020B0502040504020204" pitchFamily="34" charset="0"/>
                  <a:cs typeface="Noto Sans" panose="020B0502040504020204" pitchFamily="34" charset="0"/>
                </a:rPr>
                <a:t>Qui va utiliser les résultats ?</a:t>
              </a:r>
            </a:p>
          </p:txBody>
        </p:sp>
        <p:sp>
          <p:nvSpPr>
            <p:cNvPr id="10" name="Ellipse 9">
              <a:extLst>
                <a:ext uri="{FF2B5EF4-FFF2-40B4-BE49-F238E27FC236}">
                  <a16:creationId xmlns:a16="http://schemas.microsoft.com/office/drawing/2014/main" id="{24875759-4CF6-AA1B-E361-97C0539BCB7C}"/>
                </a:ext>
              </a:extLst>
            </p:cNvPr>
            <p:cNvSpPr/>
            <p:nvPr/>
          </p:nvSpPr>
          <p:spPr>
            <a:xfrm>
              <a:off x="6711390" y="1844267"/>
              <a:ext cx="2519363" cy="1366837"/>
            </a:xfrm>
            <a:prstGeom prst="ellipse">
              <a:avLst/>
            </a:prstGeom>
            <a:solidFill>
              <a:schemeClr val="accent3">
                <a:alpha val="36000"/>
              </a:schemeClr>
            </a:solidFill>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fr-CA" sz="1200" b="1">
                  <a:latin typeface="Noto Sans" panose="020B0502040504020204" pitchFamily="34" charset="0"/>
                  <a:ea typeface="Noto Sans" panose="020B0502040504020204" pitchFamily="34" charset="0"/>
                  <a:cs typeface="Noto Sans" panose="020B0502040504020204" pitchFamily="34" charset="0"/>
                </a:rPr>
                <a:t>Quoi évaluer ?</a:t>
              </a:r>
              <a:endParaRPr lang="fr-CA" sz="1200" b="1" dirty="0">
                <a:latin typeface="Noto Sans" panose="020B0502040504020204" pitchFamily="34" charset="0"/>
                <a:ea typeface="Noto Sans" panose="020B0502040504020204" pitchFamily="34" charset="0"/>
                <a:cs typeface="Noto Sans" panose="020B0502040504020204" pitchFamily="34" charset="0"/>
              </a:endParaRPr>
            </a:p>
            <a:p>
              <a:pPr algn="ctr" eaLnBrk="1" hangingPunct="1">
                <a:defRPr/>
              </a:pPr>
              <a:r>
                <a:rPr lang="fr-CA" sz="1100" dirty="0">
                  <a:latin typeface="Noto Sans" panose="020B0502040504020204" pitchFamily="34" charset="0"/>
                  <a:ea typeface="Noto Sans" panose="020B0502040504020204" pitchFamily="34" charset="0"/>
                  <a:cs typeface="Noto Sans" panose="020B0502040504020204" pitchFamily="34" charset="0"/>
                </a:rPr>
                <a:t>Quels</a:t>
              </a:r>
              <a:r>
                <a:rPr lang="fr-CA" sz="1100" b="1" dirty="0">
                  <a:latin typeface="Noto Sans" panose="020B0502040504020204" pitchFamily="34" charset="0"/>
                  <a:ea typeface="Noto Sans" panose="020B0502040504020204" pitchFamily="34" charset="0"/>
                  <a:cs typeface="Noto Sans" panose="020B0502040504020204" pitchFamily="34" charset="0"/>
                </a:rPr>
                <a:t> </a:t>
              </a:r>
              <a:r>
                <a:rPr lang="fr-CA" sz="1100" dirty="0">
                  <a:latin typeface="Noto Sans" panose="020B0502040504020204" pitchFamily="34" charset="0"/>
                  <a:ea typeface="Noto Sans" panose="020B0502040504020204" pitchFamily="34" charset="0"/>
                  <a:cs typeface="Noto Sans" panose="020B0502040504020204" pitchFamily="34" charset="0"/>
                </a:rPr>
                <a:t>apprentissages </a:t>
              </a:r>
              <a:r>
                <a:rPr lang="fr-CA" sz="1100">
                  <a:latin typeface="Noto Sans" panose="020B0502040504020204" pitchFamily="34" charset="0"/>
                  <a:ea typeface="Noto Sans" panose="020B0502040504020204" pitchFamily="34" charset="0"/>
                  <a:cs typeface="Noto Sans" panose="020B0502040504020204" pitchFamily="34" charset="0"/>
                </a:rPr>
                <a:t>sont visés ?</a:t>
              </a:r>
              <a:endParaRPr lang="fr-CA" sz="11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Ellipse 10">
              <a:extLst>
                <a:ext uri="{FF2B5EF4-FFF2-40B4-BE49-F238E27FC236}">
                  <a16:creationId xmlns:a16="http://schemas.microsoft.com/office/drawing/2014/main" id="{416348B5-26A6-0FAE-F613-F48CECF026B2}"/>
                </a:ext>
              </a:extLst>
            </p:cNvPr>
            <p:cNvSpPr/>
            <p:nvPr/>
          </p:nvSpPr>
          <p:spPr>
            <a:xfrm>
              <a:off x="4190440" y="2900362"/>
              <a:ext cx="2629908" cy="1368425"/>
            </a:xfrm>
            <a:prstGeom prst="ellipse">
              <a:avLst/>
            </a:prstGeom>
            <a:solidFill>
              <a:schemeClr val="accent2">
                <a:alpha val="36000"/>
              </a:schemeClr>
            </a:solidFill>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r>
                <a:rPr lang="fr-CA" sz="1200" b="1">
                  <a:latin typeface="Noto Sans" panose="020B0502040504020204" pitchFamily="34" charset="0"/>
                  <a:ea typeface="Noto Sans" panose="020B0502040504020204" pitchFamily="34" charset="0"/>
                  <a:cs typeface="Noto Sans" panose="020B0502040504020204" pitchFamily="34" charset="0"/>
                </a:rPr>
                <a:t>Comment évaluer ?</a:t>
              </a:r>
              <a:endParaRPr lang="fr-CA" sz="1200" b="1" dirty="0">
                <a:latin typeface="Noto Sans" panose="020B0502040504020204" pitchFamily="34" charset="0"/>
                <a:ea typeface="Noto Sans" panose="020B0502040504020204" pitchFamily="34" charset="0"/>
                <a:cs typeface="Noto Sans" panose="020B0502040504020204" pitchFamily="34" charset="0"/>
              </a:endParaRPr>
            </a:p>
            <a:p>
              <a:pPr algn="ctr" eaLnBrk="1" hangingPunct="1">
                <a:defRPr/>
              </a:pPr>
              <a:r>
                <a:rPr lang="fr-CA" sz="1100">
                  <a:latin typeface="Noto Sans" panose="020B0502040504020204" pitchFamily="34" charset="0"/>
                  <a:ea typeface="Noto Sans" panose="020B0502040504020204" pitchFamily="34" charset="0"/>
                  <a:cs typeface="Noto Sans" panose="020B0502040504020204" pitchFamily="34" charset="0"/>
                </a:rPr>
                <a:t>Quelle méthode ?</a:t>
              </a:r>
              <a:endParaRPr lang="fr-CA" sz="1100" dirty="0">
                <a:latin typeface="Noto Sans" panose="020B0502040504020204" pitchFamily="34" charset="0"/>
                <a:ea typeface="Noto Sans" panose="020B0502040504020204" pitchFamily="34" charset="0"/>
                <a:cs typeface="Noto Sans" panose="020B0502040504020204" pitchFamily="34" charset="0"/>
              </a:endParaRPr>
            </a:p>
            <a:p>
              <a:pPr algn="ctr" eaLnBrk="1" hangingPunct="1">
                <a:defRPr/>
              </a:pPr>
              <a:r>
                <a:rPr lang="fr-CA" sz="1100">
                  <a:latin typeface="Noto Sans" panose="020B0502040504020204" pitchFamily="34" charset="0"/>
                  <a:ea typeface="Noto Sans" panose="020B0502040504020204" pitchFamily="34" charset="0"/>
                  <a:cs typeface="Noto Sans" panose="020B0502040504020204" pitchFamily="34" charset="0"/>
                </a:rPr>
                <a:t>Quels outils ?</a:t>
              </a:r>
              <a:endParaRPr lang="fr-CA" sz="1100"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Ellipse 11">
              <a:extLst>
                <a:ext uri="{FF2B5EF4-FFF2-40B4-BE49-F238E27FC236}">
                  <a16:creationId xmlns:a16="http://schemas.microsoft.com/office/drawing/2014/main" id="{A6BD21E9-D129-795F-B326-051725699D85}"/>
                </a:ext>
              </a:extLst>
            </p:cNvPr>
            <p:cNvSpPr/>
            <p:nvPr/>
          </p:nvSpPr>
          <p:spPr>
            <a:xfrm>
              <a:off x="4190440" y="4989513"/>
              <a:ext cx="2808288" cy="1366837"/>
            </a:xfrm>
            <a:prstGeom prst="ellipse">
              <a:avLst/>
            </a:prstGeom>
            <a:solidFill>
              <a:schemeClr val="accent6">
                <a:alpha val="29000"/>
              </a:schemeClr>
            </a:solidFill>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r>
                <a:rPr lang="fr-CA" sz="1200" b="1">
                  <a:latin typeface="Noto Sans" panose="020B0502040504020204" pitchFamily="34" charset="0"/>
                  <a:ea typeface="Noto Sans" panose="020B0502040504020204" pitchFamily="34" charset="0"/>
                  <a:cs typeface="Noto Sans" panose="020B0502040504020204" pitchFamily="34" charset="0"/>
                </a:rPr>
                <a:t>Communiquer quoi ?</a:t>
              </a:r>
              <a:endParaRPr lang="fr-CA" sz="1200" b="1" dirty="0">
                <a:latin typeface="Noto Sans" panose="020B0502040504020204" pitchFamily="34" charset="0"/>
                <a:ea typeface="Noto Sans" panose="020B0502040504020204" pitchFamily="34" charset="0"/>
                <a:cs typeface="Noto Sans" panose="020B0502040504020204" pitchFamily="34" charset="0"/>
              </a:endParaRPr>
            </a:p>
          </p:txBody>
        </p:sp>
        <p:cxnSp>
          <p:nvCxnSpPr>
            <p:cNvPr id="13" name="Connecteur droit avec flèche 12">
              <a:extLst>
                <a:ext uri="{FF2B5EF4-FFF2-40B4-BE49-F238E27FC236}">
                  <a16:creationId xmlns:a16="http://schemas.microsoft.com/office/drawing/2014/main" id="{7B4E9A09-61E3-5027-8648-7166D31237F5}"/>
                </a:ext>
              </a:extLst>
            </p:cNvPr>
            <p:cNvCxnSpPr>
              <a:stCxn id="9" idx="4"/>
              <a:endCxn id="11" idx="1"/>
            </p:cNvCxnSpPr>
            <p:nvPr/>
          </p:nvCxnSpPr>
          <p:spPr>
            <a:xfrm>
              <a:off x="2920436" y="3040560"/>
              <a:ext cx="1655145" cy="6020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4" name="Connecteur droit avec flèche 13">
              <a:extLst>
                <a:ext uri="{FF2B5EF4-FFF2-40B4-BE49-F238E27FC236}">
                  <a16:creationId xmlns:a16="http://schemas.microsoft.com/office/drawing/2014/main" id="{A8E40414-27E8-CE96-D23C-108B6F16765F}"/>
                </a:ext>
              </a:extLst>
            </p:cNvPr>
            <p:cNvCxnSpPr>
              <a:endCxn id="12" idx="0"/>
            </p:cNvCxnSpPr>
            <p:nvPr/>
          </p:nvCxnSpPr>
          <p:spPr>
            <a:xfrm>
              <a:off x="5487428" y="4268787"/>
              <a:ext cx="107950" cy="7207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5" name="Connecteur droit avec flèche 14">
              <a:extLst>
                <a:ext uri="{FF2B5EF4-FFF2-40B4-BE49-F238E27FC236}">
                  <a16:creationId xmlns:a16="http://schemas.microsoft.com/office/drawing/2014/main" id="{F09B30C9-77DD-B499-4A94-75E6C861D028}"/>
                </a:ext>
              </a:extLst>
            </p:cNvPr>
            <p:cNvCxnSpPr>
              <a:stCxn id="9" idx="3"/>
            </p:cNvCxnSpPr>
            <p:nvPr/>
          </p:nvCxnSpPr>
          <p:spPr>
            <a:xfrm>
              <a:off x="2029146" y="2840391"/>
              <a:ext cx="1045282" cy="1787964"/>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AC384CC8-D28E-877D-B99D-747197EFE96C}"/>
                </a:ext>
              </a:extLst>
            </p:cNvPr>
            <p:cNvCxnSpPr>
              <a:cxnSpLocks/>
              <a:endCxn id="19" idx="0"/>
            </p:cNvCxnSpPr>
            <p:nvPr/>
          </p:nvCxnSpPr>
          <p:spPr>
            <a:xfrm>
              <a:off x="7894409" y="2361215"/>
              <a:ext cx="1615808" cy="2185643"/>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7EFF8BB7-29A9-2282-67DB-7FF9DA7EFA74}"/>
                </a:ext>
              </a:extLst>
            </p:cNvPr>
            <p:cNvCxnSpPr>
              <a:cxnSpLocks/>
              <a:endCxn id="20" idx="0"/>
            </p:cNvCxnSpPr>
            <p:nvPr/>
          </p:nvCxnSpPr>
          <p:spPr>
            <a:xfrm>
              <a:off x="6571625" y="3806923"/>
              <a:ext cx="1540041" cy="1728791"/>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03EB641-0025-B0D4-D703-91EF01BE7070}"/>
                </a:ext>
              </a:extLst>
            </p:cNvPr>
            <p:cNvSpPr/>
            <p:nvPr/>
          </p:nvSpPr>
          <p:spPr>
            <a:xfrm>
              <a:off x="8956908" y="5841473"/>
              <a:ext cx="1871663" cy="287338"/>
            </a:xfrm>
            <a:prstGeom prst="rect">
              <a:avLst/>
            </a:prstGeom>
            <a:solidFill>
              <a:schemeClr val="accent4">
                <a:alpha val="37000"/>
              </a:schemeClr>
            </a:solidFill>
          </p:spPr>
          <p:style>
            <a:lnRef idx="2">
              <a:schemeClr val="accent4"/>
            </a:lnRef>
            <a:fillRef idx="1">
              <a:schemeClr val="lt1"/>
            </a:fillRef>
            <a:effectRef idx="0">
              <a:schemeClr val="accent4"/>
            </a:effectRef>
            <a:fontRef idx="minor">
              <a:schemeClr val="dk1"/>
            </a:fontRef>
          </p:style>
          <p:txBody>
            <a:bodyPr anchor="ctr"/>
            <a:lstStyle/>
            <a:p>
              <a:pPr algn="ctr" eaLnBrk="1" hangingPunct="1">
                <a:defRPr/>
              </a:pPr>
              <a:r>
                <a:rPr lang="fr-CA" sz="1200" dirty="0">
                  <a:latin typeface="Noto Sans" panose="020B0502040504020204" pitchFamily="34" charset="0"/>
                  <a:ea typeface="Noto Sans" panose="020B0502040504020204" pitchFamily="34" charset="0"/>
                  <a:cs typeface="Noto Sans" panose="020B0502040504020204" pitchFamily="34" charset="0"/>
                </a:rPr>
                <a:t>L’usage</a:t>
              </a:r>
            </a:p>
          </p:txBody>
        </p:sp>
        <p:sp>
          <p:nvSpPr>
            <p:cNvPr id="19" name="ZoneTexte 32">
              <a:extLst>
                <a:ext uri="{FF2B5EF4-FFF2-40B4-BE49-F238E27FC236}">
                  <a16:creationId xmlns:a16="http://schemas.microsoft.com/office/drawing/2014/main" id="{79E3AEA3-96FB-82B5-E404-C4EBE30BE84A}"/>
                </a:ext>
              </a:extLst>
            </p:cNvPr>
            <p:cNvSpPr txBox="1">
              <a:spLocks noChangeArrowheads="1"/>
            </p:cNvSpPr>
            <p:nvPr/>
          </p:nvSpPr>
          <p:spPr bwMode="auto">
            <a:xfrm>
              <a:off x="8026209" y="4546858"/>
              <a:ext cx="2968017" cy="675603"/>
            </a:xfrm>
            <a:prstGeom prst="rect">
              <a:avLst/>
            </a:prstGeom>
            <a:noFill/>
            <a:ln>
              <a:noFill/>
            </a:ln>
          </p:spPr>
          <p:txBody>
            <a:bodyPr wrap="square">
              <a:spAutoFit/>
            </a:bodyPr>
            <a:lstStyle>
              <a:lvl1pPr>
                <a:spcBef>
                  <a:spcPts val="1000"/>
                </a:spcBef>
                <a:buClr>
                  <a:schemeClr val="accent1"/>
                </a:buClr>
                <a:buSzPct val="80000"/>
                <a:buFont typeface="Wingdings 3" pitchFamily="2" charset="2"/>
                <a:buChar char=""/>
                <a:defRPr>
                  <a:solidFill>
                    <a:srgbClr val="FFFFFF"/>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FFFFFF"/>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FFFFFF"/>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5pPr>
              <a:lvl6pPr marL="25146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6pPr>
              <a:lvl7pPr marL="29718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7pPr>
              <a:lvl8pPr marL="34290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8pPr>
              <a:lvl9pPr marL="38862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9pPr>
            </a:lstStyle>
            <a:p>
              <a:pPr eaLnBrk="1" hangingPunct="1">
                <a:spcBef>
                  <a:spcPct val="0"/>
                </a:spcBef>
                <a:buClrTx/>
                <a:buSzTx/>
                <a:buFontTx/>
                <a:buNone/>
              </a:pPr>
              <a:r>
                <a:rPr lang="fr-CA" altLang="fr-FR" sz="1050" i="1" dirty="0">
                  <a:solidFill>
                    <a:schemeClr val="tx1"/>
                  </a:solidFill>
                  <a:latin typeface="Noto Sans" panose="020B0502040504020204" pitchFamily="34" charset="0"/>
                  <a:ea typeface="Noto Sans" panose="020B0502040504020204" pitchFamily="34" charset="0"/>
                  <a:cs typeface="Noto Sans" panose="020B0502040504020204" pitchFamily="34" charset="0"/>
                </a:rPr>
                <a:t>S’assurer que les élèves connaissent les apprentissages visés.</a:t>
              </a:r>
            </a:p>
          </p:txBody>
        </p:sp>
        <p:sp>
          <p:nvSpPr>
            <p:cNvPr id="20" name="ZoneTexte 33">
              <a:extLst>
                <a:ext uri="{FF2B5EF4-FFF2-40B4-BE49-F238E27FC236}">
                  <a16:creationId xmlns:a16="http://schemas.microsoft.com/office/drawing/2014/main" id="{E1538BBF-66CB-75CF-983A-AB54BA50A8DA}"/>
                </a:ext>
              </a:extLst>
            </p:cNvPr>
            <p:cNvSpPr txBox="1">
              <a:spLocks noChangeArrowheads="1"/>
            </p:cNvSpPr>
            <p:nvPr/>
          </p:nvSpPr>
          <p:spPr bwMode="auto">
            <a:xfrm>
              <a:off x="7211553" y="5535714"/>
              <a:ext cx="1800225" cy="50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itchFamily="2" charset="2"/>
                <a:buChar char=""/>
                <a:defRPr>
                  <a:solidFill>
                    <a:srgbClr val="FFFFFF"/>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FFFFFF"/>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FFFFFF"/>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5pPr>
              <a:lvl6pPr marL="25146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6pPr>
              <a:lvl7pPr marL="29718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7pPr>
              <a:lvl8pPr marL="34290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8pPr>
              <a:lvl9pPr marL="38862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9pPr>
            </a:lstStyle>
            <a:p>
              <a:pPr eaLnBrk="1" hangingPunct="1">
                <a:spcBef>
                  <a:spcPct val="0"/>
                </a:spcBef>
                <a:buClrTx/>
                <a:buSzTx/>
                <a:buFontTx/>
                <a:buNone/>
              </a:pPr>
              <a:r>
                <a:rPr lang="fr-CA" altLang="fr-FR" sz="1050" i="1" dirty="0">
                  <a:solidFill>
                    <a:schemeClr val="tx1"/>
                  </a:solidFill>
                  <a:latin typeface="Noto Sans" panose="020B0502040504020204" pitchFamily="34" charset="0"/>
                  <a:ea typeface="Noto Sans" panose="020B0502040504020204" pitchFamily="34" charset="0"/>
                  <a:cs typeface="Noto Sans" panose="020B0502040504020204" pitchFamily="34" charset="0"/>
                </a:rPr>
                <a:t>Les élèves peuvent participer.</a:t>
              </a:r>
            </a:p>
          </p:txBody>
        </p:sp>
        <p:sp>
          <p:nvSpPr>
            <p:cNvPr id="21" name="ZoneTexte 39">
              <a:extLst>
                <a:ext uri="{FF2B5EF4-FFF2-40B4-BE49-F238E27FC236}">
                  <a16:creationId xmlns:a16="http://schemas.microsoft.com/office/drawing/2014/main" id="{46673B40-6FFE-D6AB-DDF0-B4851404BF07}"/>
                </a:ext>
              </a:extLst>
            </p:cNvPr>
            <p:cNvSpPr txBox="1">
              <a:spLocks noChangeArrowheads="1"/>
            </p:cNvSpPr>
            <p:nvPr/>
          </p:nvSpPr>
          <p:spPr bwMode="auto">
            <a:xfrm>
              <a:off x="1795610" y="5466993"/>
              <a:ext cx="1871663" cy="67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itchFamily="2" charset="2"/>
                <a:buChar char=""/>
                <a:defRPr>
                  <a:solidFill>
                    <a:srgbClr val="FFFFFF"/>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FFFFFF"/>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FFFFFF"/>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5pPr>
              <a:lvl6pPr marL="25146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6pPr>
              <a:lvl7pPr marL="29718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7pPr>
              <a:lvl8pPr marL="34290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8pPr>
              <a:lvl9pPr marL="38862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9pPr>
            </a:lstStyle>
            <a:p>
              <a:pPr eaLnBrk="1" hangingPunct="1">
                <a:spcBef>
                  <a:spcPct val="0"/>
                </a:spcBef>
                <a:buClrTx/>
                <a:buSzTx/>
                <a:buFontTx/>
                <a:buNone/>
              </a:pPr>
              <a:r>
                <a:rPr lang="fr-CA" altLang="fr-FR" sz="1050" i="1" dirty="0">
                  <a:solidFill>
                    <a:schemeClr val="tx1"/>
                  </a:solidFill>
                  <a:latin typeface="Noto Sans" panose="020B0502040504020204" pitchFamily="34" charset="0"/>
                  <a:ea typeface="Noto Sans" panose="020B0502040504020204" pitchFamily="34" charset="0"/>
                  <a:cs typeface="Noto Sans" panose="020B0502040504020204" pitchFamily="34" charset="0"/>
                </a:rPr>
                <a:t>Les élèves sont intéressés par leurs progrès.</a:t>
              </a:r>
            </a:p>
          </p:txBody>
        </p:sp>
        <p:cxnSp>
          <p:nvCxnSpPr>
            <p:cNvPr id="22" name="Connecteur droit avec flèche 21">
              <a:extLst>
                <a:ext uri="{FF2B5EF4-FFF2-40B4-BE49-F238E27FC236}">
                  <a16:creationId xmlns:a16="http://schemas.microsoft.com/office/drawing/2014/main" id="{79635C31-AEDD-52F4-0CB0-347D974BECA5}"/>
                </a:ext>
              </a:extLst>
            </p:cNvPr>
            <p:cNvCxnSpPr>
              <a:cxnSpLocks/>
            </p:cNvCxnSpPr>
            <p:nvPr/>
          </p:nvCxnSpPr>
          <p:spPr>
            <a:xfrm flipH="1">
              <a:off x="2678346" y="5400967"/>
              <a:ext cx="1620044" cy="9953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4F9C2E78-A095-4DA4-9AB9-5C7D7EC54BB3}"/>
                </a:ext>
              </a:extLst>
            </p:cNvPr>
            <p:cNvCxnSpPr/>
            <p:nvPr/>
          </p:nvCxnSpPr>
          <p:spPr>
            <a:xfrm flipH="1" flipV="1">
              <a:off x="6270466" y="3091375"/>
              <a:ext cx="1628867" cy="110341"/>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4" name="ZoneTexte 19">
              <a:extLst>
                <a:ext uri="{FF2B5EF4-FFF2-40B4-BE49-F238E27FC236}">
                  <a16:creationId xmlns:a16="http://schemas.microsoft.com/office/drawing/2014/main" id="{9CD7239D-495D-D5A4-36FA-94022A411407}"/>
                </a:ext>
              </a:extLst>
            </p:cNvPr>
            <p:cNvSpPr txBox="1">
              <a:spLocks noChangeArrowheads="1"/>
            </p:cNvSpPr>
            <p:nvPr/>
          </p:nvSpPr>
          <p:spPr bwMode="auto">
            <a:xfrm>
              <a:off x="2008170" y="4667578"/>
              <a:ext cx="1969445" cy="504450"/>
            </a:xfrm>
            <a:prstGeom prst="rect">
              <a:avLst/>
            </a:prstGeom>
            <a:noFill/>
            <a:ln>
              <a:noFill/>
            </a:ln>
          </p:spPr>
          <p:txBody>
            <a:bodyPr wrap="square">
              <a:spAutoFit/>
            </a:bodyPr>
            <a:lstStyle>
              <a:lvl1pPr>
                <a:spcBef>
                  <a:spcPts val="1000"/>
                </a:spcBef>
                <a:buClr>
                  <a:schemeClr val="accent1"/>
                </a:buClr>
                <a:buSzPct val="80000"/>
                <a:buFont typeface="Wingdings 3" pitchFamily="2" charset="2"/>
                <a:buChar char=""/>
                <a:defRPr>
                  <a:solidFill>
                    <a:srgbClr val="FFFFFF"/>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FFFFFF"/>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FFFFFF"/>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5pPr>
              <a:lvl6pPr marL="25146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6pPr>
              <a:lvl7pPr marL="29718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7pPr>
              <a:lvl8pPr marL="34290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8pPr>
              <a:lvl9pPr marL="38862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9pPr>
            </a:lstStyle>
            <a:p>
              <a:pPr eaLnBrk="1" hangingPunct="1">
                <a:spcBef>
                  <a:spcPct val="0"/>
                </a:spcBef>
                <a:buClrTx/>
                <a:buSzTx/>
                <a:buFontTx/>
                <a:buNone/>
              </a:pPr>
              <a:r>
                <a:rPr lang="fr-CA" altLang="fr-FR" sz="1050" i="1" dirty="0">
                  <a:solidFill>
                    <a:schemeClr val="tx1"/>
                  </a:solidFill>
                  <a:latin typeface="Noto Sans" panose="020B0502040504020204" pitchFamily="34" charset="0"/>
                  <a:ea typeface="Noto Sans" panose="020B0502040504020204" pitchFamily="34" charset="0"/>
                  <a:cs typeface="Noto Sans" panose="020B0502040504020204" pitchFamily="34" charset="0"/>
                </a:rPr>
                <a:t>Les élèves sont aussi des utilisateurs.</a:t>
              </a:r>
            </a:p>
          </p:txBody>
        </p:sp>
        <p:sp>
          <p:nvSpPr>
            <p:cNvPr id="25" name="Rectangle 24">
              <a:extLst>
                <a:ext uri="{FF2B5EF4-FFF2-40B4-BE49-F238E27FC236}">
                  <a16:creationId xmlns:a16="http://schemas.microsoft.com/office/drawing/2014/main" id="{49632FBA-FE0A-2AC4-32BD-28357CCE1A73}"/>
                </a:ext>
              </a:extLst>
            </p:cNvPr>
            <p:cNvSpPr/>
            <p:nvPr/>
          </p:nvSpPr>
          <p:spPr>
            <a:xfrm>
              <a:off x="4225874" y="1613355"/>
              <a:ext cx="2631058" cy="616436"/>
            </a:xfrm>
            <a:prstGeom prst="rect">
              <a:avLst/>
            </a:prstGeom>
            <a:solidFill>
              <a:schemeClr val="accent6">
                <a:lumMod val="20000"/>
                <a:lumOff val="80000"/>
                <a:alpha val="37000"/>
              </a:schemeClr>
            </a:solidFill>
            <a:ln>
              <a:solidFill>
                <a:srgbClr val="7030A0"/>
              </a:solidFill>
            </a:ln>
          </p:spPr>
          <p:style>
            <a:lnRef idx="2">
              <a:schemeClr val="accent4"/>
            </a:lnRef>
            <a:fillRef idx="1">
              <a:schemeClr val="lt1"/>
            </a:fillRef>
            <a:effectRef idx="0">
              <a:schemeClr val="accent4"/>
            </a:effectRef>
            <a:fontRef idx="minor">
              <a:schemeClr val="dk1"/>
            </a:fontRef>
          </p:style>
          <p:txBody>
            <a:bodyPr anchor="ctr"/>
            <a:lstStyle/>
            <a:p>
              <a:pPr algn="ctr" eaLnBrk="1" hangingPunct="1">
                <a:defRPr/>
              </a:pPr>
              <a:r>
                <a:rPr lang="fr-CA" sz="1100" dirty="0">
                  <a:latin typeface="Noto Sans" panose="020B0502040504020204" pitchFamily="34" charset="0"/>
                  <a:ea typeface="Noto Sans" panose="020B0502040504020204" pitchFamily="34" charset="0"/>
                  <a:cs typeface="Noto Sans" panose="020B0502040504020204" pitchFamily="34" charset="0"/>
                </a:rPr>
                <a:t>Les quatre questions d’une évaluation de qualité</a:t>
              </a:r>
            </a:p>
          </p:txBody>
        </p:sp>
        <p:sp>
          <p:nvSpPr>
            <p:cNvPr id="26" name="ZoneTexte 25">
              <a:extLst>
                <a:ext uri="{FF2B5EF4-FFF2-40B4-BE49-F238E27FC236}">
                  <a16:creationId xmlns:a16="http://schemas.microsoft.com/office/drawing/2014/main" id="{180C1E46-BBA7-053A-C0E1-25F2DCAFD0A7}"/>
                </a:ext>
              </a:extLst>
            </p:cNvPr>
            <p:cNvSpPr txBox="1"/>
            <p:nvPr/>
          </p:nvSpPr>
          <p:spPr>
            <a:xfrm>
              <a:off x="9703082" y="1575034"/>
              <a:ext cx="2299260" cy="756676"/>
            </a:xfrm>
            <a:prstGeom prst="rect">
              <a:avLst/>
            </a:prstGeom>
            <a:noFill/>
          </p:spPr>
          <p:txBody>
            <a:bodyPr wrap="square" rtlCol="0">
              <a:spAutoFit/>
            </a:bodyPr>
            <a:lstStyle/>
            <a:p>
              <a:r>
                <a:rPr lang="fr-FR" sz="1200" dirty="0">
                  <a:latin typeface="Noto Sans" panose="020B0502040504020204" pitchFamily="34" charset="0"/>
                  <a:ea typeface="Noto Sans" panose="020B0502040504020204" pitchFamily="34" charset="0"/>
                  <a:cs typeface="Noto Sans" panose="020B0502040504020204" pitchFamily="34" charset="0"/>
                </a:rPr>
                <a:t>Source :</a:t>
              </a:r>
            </a:p>
            <a:p>
              <a:r>
                <a:rPr lang="fr-FR" sz="1200" dirty="0" err="1">
                  <a:latin typeface="Noto Sans" panose="020B0502040504020204" pitchFamily="34" charset="0"/>
                  <a:ea typeface="Noto Sans" panose="020B0502040504020204" pitchFamily="34" charset="0"/>
                  <a:cs typeface="Noto Sans" panose="020B0502040504020204" pitchFamily="34" charset="0"/>
                </a:rPr>
                <a:t>Stiggins</a:t>
              </a:r>
              <a:r>
                <a:rPr lang="fr-FR" sz="1200" dirty="0">
                  <a:latin typeface="Noto Sans" panose="020B0502040504020204" pitchFamily="34" charset="0"/>
                  <a:ea typeface="Noto Sans" panose="020B0502040504020204" pitchFamily="34" charset="0"/>
                  <a:cs typeface="Noto Sans" panose="020B0502040504020204" pitchFamily="34" charset="0"/>
                </a:rPr>
                <a:t> </a:t>
              </a:r>
              <a:r>
                <a:rPr lang="fr-FR" sz="1200" i="1" dirty="0">
                  <a:latin typeface="Noto Sans" panose="020B0502040504020204" pitchFamily="34" charset="0"/>
                  <a:ea typeface="Noto Sans" panose="020B0502040504020204" pitchFamily="34" charset="0"/>
                  <a:cs typeface="Noto Sans" panose="020B0502040504020204" pitchFamily="34" charset="0"/>
                </a:rPr>
                <a:t>et al</a:t>
              </a:r>
              <a:r>
                <a:rPr lang="fr-FR" sz="1200" dirty="0">
                  <a:latin typeface="Noto Sans" panose="020B0502040504020204" pitchFamily="34" charset="0"/>
                  <a:ea typeface="Noto Sans" panose="020B0502040504020204" pitchFamily="34" charset="0"/>
                  <a:cs typeface="Noto Sans" panose="020B0502040504020204" pitchFamily="34" charset="0"/>
                </a:rPr>
                <a:t>., 2007, p. 55</a:t>
              </a:r>
            </a:p>
          </p:txBody>
        </p:sp>
      </p:grpSp>
    </p:spTree>
    <p:extLst>
      <p:ext uri="{BB962C8B-B14F-4D97-AF65-F5344CB8AC3E}">
        <p14:creationId xmlns:p14="http://schemas.microsoft.com/office/powerpoint/2010/main" val="1198368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Principes de l’évaluation authentique </a:t>
            </a:r>
            <a:r>
              <a:rPr lang="fr-CA" sz="1200" dirty="0">
                <a:solidFill>
                  <a:srgbClr val="0070C0"/>
                </a:solidFill>
                <a:latin typeface="Noto Sans" panose="020B0502040504020204" pitchFamily="34" charset="0"/>
                <a:ea typeface="Noto Sans" panose="020B0502040504020204" pitchFamily="34" charset="0"/>
                <a:cs typeface="Noto Sans" panose="020B0502040504020204" pitchFamily="34" charset="0"/>
              </a:rPr>
              <a:t>[Selon Paris et Ayres (1994), et Wiggins (1998)]</a:t>
            </a:r>
            <a:endPar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ZoneTexte 8">
            <a:extLst>
              <a:ext uri="{FF2B5EF4-FFF2-40B4-BE49-F238E27FC236}">
                <a16:creationId xmlns:a16="http://schemas.microsoft.com/office/drawing/2014/main" id="{D1FF0A66-C4A3-B05F-490D-DA6049E795E7}"/>
              </a:ext>
            </a:extLst>
          </p:cNvPr>
          <p:cNvSpPr txBox="1"/>
          <p:nvPr/>
        </p:nvSpPr>
        <p:spPr>
          <a:xfrm>
            <a:off x="1772239" y="1202996"/>
            <a:ext cx="9002598" cy="4370427"/>
          </a:xfrm>
          <a:prstGeom prst="rect">
            <a:avLst/>
          </a:prstGeom>
          <a:noFill/>
        </p:spPr>
        <p:txBody>
          <a:bodyPr wrap="square" lIns="0" tIns="0" rIns="0" bIns="0">
            <a:spAutoFit/>
          </a:bodyPr>
          <a:lstStyle/>
          <a:p>
            <a:pPr lvl="0" algn="ctr"/>
            <a:r>
              <a:rPr lang="fr-CA" sz="4000" dirty="0">
                <a:solidFill>
                  <a:srgbClr val="FFC000"/>
                </a:solidFill>
                <a:latin typeface="Noto Sans" panose="020B0502040504020204" pitchFamily="34" charset="0"/>
                <a:ea typeface="Noto Sans" panose="020B0502040504020204" pitchFamily="34" charset="0"/>
                <a:cs typeface="Noto Sans" panose="020B0502040504020204" pitchFamily="34" charset="0"/>
              </a:rPr>
              <a:t>1</a:t>
            </a:r>
          </a:p>
          <a:p>
            <a:pPr lvl="0" algn="ct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L’évaluation en contexte authentique doit absolument </a:t>
            </a:r>
            <a:b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tenir compte des compétences visées.</a:t>
            </a:r>
          </a:p>
          <a:p>
            <a:pPr algn="ctr">
              <a:spcBef>
                <a:spcPts val="1200"/>
              </a:spcBef>
            </a:pPr>
            <a:r>
              <a:rPr lang="fr-CA" sz="4000" dirty="0">
                <a:solidFill>
                  <a:srgbClr val="FFC000"/>
                </a:solidFill>
                <a:latin typeface="Noto Sans" panose="020B0502040504020204" pitchFamily="34" charset="0"/>
                <a:ea typeface="Noto Sans" panose="020B0502040504020204" pitchFamily="34" charset="0"/>
                <a:cs typeface="Noto Sans" panose="020B0502040504020204" pitchFamily="34" charset="0"/>
              </a:rPr>
              <a:t>2</a:t>
            </a:r>
          </a:p>
          <a:p>
            <a:pPr lvl="0" algn="ct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Les critères utilisés en contexte d’évaluation authentique sont élaborés </a:t>
            </a:r>
            <a:b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en fonction des compétences à développer et de l’intention éducative. </a:t>
            </a:r>
            <a:b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Ces critères sont connus des élèves.</a:t>
            </a:r>
          </a:p>
          <a:p>
            <a:pPr algn="ctr">
              <a:spcBef>
                <a:spcPts val="1200"/>
              </a:spcBef>
            </a:pPr>
            <a:r>
              <a:rPr lang="fr-CA" sz="4000" dirty="0">
                <a:solidFill>
                  <a:srgbClr val="FFC000"/>
                </a:solidFill>
                <a:latin typeface="Noto Sans" panose="020B0502040504020204" pitchFamily="34" charset="0"/>
                <a:ea typeface="Noto Sans" panose="020B0502040504020204" pitchFamily="34" charset="0"/>
                <a:cs typeface="Noto Sans" panose="020B0502040504020204" pitchFamily="34" charset="0"/>
              </a:rPr>
              <a:t>3</a:t>
            </a:r>
          </a:p>
          <a:p>
            <a:pPr lvl="0" algn="ct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L’évaluation en contexte authentique fait appel à l’ensemble </a:t>
            </a:r>
            <a:b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des apprentissages réalisées par les élèves, peu importe que </a:t>
            </a:r>
            <a:b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ces apprentissages aient été effectués à l’école ou hors de ses murs. </a:t>
            </a:r>
            <a:endParaRPr lang="fr-CA" dirty="0">
              <a:solidFill>
                <a:srgbClr val="0070C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422275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20</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Principes de l’évaluation authentique </a:t>
            </a:r>
            <a:r>
              <a:rPr lang="fr-CA" sz="1200" dirty="0">
                <a:solidFill>
                  <a:srgbClr val="0070C0"/>
                </a:solidFill>
                <a:latin typeface="Noto Sans" panose="020B0502040504020204" pitchFamily="34" charset="0"/>
                <a:ea typeface="Noto Sans" panose="020B0502040504020204" pitchFamily="34" charset="0"/>
                <a:cs typeface="Noto Sans" panose="020B0502040504020204" pitchFamily="34" charset="0"/>
              </a:rPr>
              <a:t>[selon Paris et Ayres (1994), et Wiggins (1998)]</a:t>
            </a:r>
            <a:endParaRPr lang="fr-CA" dirty="0">
              <a:solidFill>
                <a:srgbClr val="0070C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ZoneTexte 8">
            <a:extLst>
              <a:ext uri="{FF2B5EF4-FFF2-40B4-BE49-F238E27FC236}">
                <a16:creationId xmlns:a16="http://schemas.microsoft.com/office/drawing/2014/main" id="{D1FF0A66-C4A3-B05F-490D-DA6049E795E7}"/>
              </a:ext>
            </a:extLst>
          </p:cNvPr>
          <p:cNvSpPr txBox="1"/>
          <p:nvPr/>
        </p:nvSpPr>
        <p:spPr>
          <a:xfrm>
            <a:off x="1739485" y="1512432"/>
            <a:ext cx="9002598" cy="3344313"/>
          </a:xfrm>
          <a:prstGeom prst="rect">
            <a:avLst/>
          </a:prstGeom>
          <a:noFill/>
        </p:spPr>
        <p:txBody>
          <a:bodyPr wrap="square" lIns="0" tIns="0" rIns="0" bIns="0">
            <a:spAutoFit/>
          </a:bodyPr>
          <a:lstStyle/>
          <a:p>
            <a:pPr lvl="0" algn="ctr"/>
            <a:r>
              <a:rPr lang="fr-CA" sz="6000" dirty="0">
                <a:solidFill>
                  <a:srgbClr val="FFC000"/>
                </a:solidFill>
                <a:latin typeface="Noto Sans" panose="020B0502040504020204" pitchFamily="34" charset="0"/>
                <a:ea typeface="Noto Sans" panose="020B0502040504020204" pitchFamily="34" charset="0"/>
                <a:cs typeface="Noto Sans" panose="020B0502040504020204" pitchFamily="34" charset="0"/>
              </a:rPr>
              <a:t>4</a:t>
            </a:r>
            <a:endParaRPr lang="fr-CA" sz="4000" dirty="0">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lvl="0" algn="ctr">
              <a:lnSpc>
                <a:spcPct val="110000"/>
              </a:lnSpc>
            </a:pP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L’évaluation en contexte authentique se veut fonctionnelle, pragmatique </a:t>
            </a:r>
            <a:b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et bénéfique. En pratique, cela implique que les élèves sont sollicités pour résoudre des problèmes qui sont pertinents et motivants pour eux. </a:t>
            </a:r>
            <a:b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En outre, elle a pour objet d’amener les élèves à comprendre ou à résoudre </a:t>
            </a:r>
            <a:b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un problème fréquemment rencontré dans la vie courante. Ainsi, certaines tâches amèneront les élèves à travailler en équipe ou en collaboration. </a:t>
            </a:r>
            <a:b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rgbClr val="0070C0"/>
                </a:solidFill>
                <a:latin typeface="Noto Sans" panose="020B0502040504020204" pitchFamily="34" charset="0"/>
                <a:ea typeface="Noto Sans" panose="020B0502040504020204" pitchFamily="34" charset="0"/>
                <a:cs typeface="Noto Sans" panose="020B0502040504020204" pitchFamily="34" charset="0"/>
              </a:rPr>
              <a:t>De plus, les élèves ont accès aux ressources disponibles et au temps nécessaire pour accomplir les tâches qui leurs sont proposées.</a:t>
            </a:r>
          </a:p>
        </p:txBody>
      </p:sp>
    </p:spTree>
    <p:extLst>
      <p:ext uri="{BB962C8B-B14F-4D97-AF65-F5344CB8AC3E}">
        <p14:creationId xmlns:p14="http://schemas.microsoft.com/office/powerpoint/2010/main" val="2326177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21</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Principes de l’évaluation authentique </a:t>
            </a:r>
            <a:r>
              <a:rPr lang="fr-CA" sz="1200" dirty="0">
                <a:solidFill>
                  <a:srgbClr val="0070C0"/>
                </a:solidFill>
                <a:latin typeface="Noto Sans" panose="020B0502040504020204" pitchFamily="34" charset="0"/>
                <a:ea typeface="Noto Sans" panose="020B0502040504020204" pitchFamily="34" charset="0"/>
                <a:cs typeface="Noto Sans" panose="020B0502040504020204" pitchFamily="34" charset="0"/>
              </a:rPr>
              <a:t>[Selon Paris et Ayres (1994), et Wiggins (1998)]</a:t>
            </a:r>
            <a:endParaRPr lang="fr-CA" dirty="0">
              <a:solidFill>
                <a:srgbClr val="0070C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ZoneTexte 8">
            <a:extLst>
              <a:ext uri="{FF2B5EF4-FFF2-40B4-BE49-F238E27FC236}">
                <a16:creationId xmlns:a16="http://schemas.microsoft.com/office/drawing/2014/main" id="{D1FF0A66-C4A3-B05F-490D-DA6049E795E7}"/>
              </a:ext>
            </a:extLst>
          </p:cNvPr>
          <p:cNvSpPr txBox="1"/>
          <p:nvPr/>
        </p:nvSpPr>
        <p:spPr>
          <a:xfrm>
            <a:off x="1772239" y="1250130"/>
            <a:ext cx="9002598" cy="4524315"/>
          </a:xfrm>
          <a:prstGeom prst="rect">
            <a:avLst/>
          </a:prstGeom>
          <a:noFill/>
        </p:spPr>
        <p:txBody>
          <a:bodyPr wrap="square" lIns="0" tIns="0" rIns="0" bIns="0">
            <a:spAutoFit/>
          </a:bodyPr>
          <a:lstStyle/>
          <a:p>
            <a:pPr lvl="0" algn="ctr"/>
            <a:r>
              <a:rPr lang="fr-CA" sz="3200" dirty="0">
                <a:solidFill>
                  <a:srgbClr val="FFC000"/>
                </a:solidFill>
                <a:latin typeface="Noto Sans" panose="020B0502040504020204" pitchFamily="34" charset="0"/>
                <a:ea typeface="Noto Sans" panose="020B0502040504020204" pitchFamily="34" charset="0"/>
                <a:cs typeface="Noto Sans" panose="020B0502040504020204" pitchFamily="34" charset="0"/>
              </a:rPr>
              <a:t>5</a:t>
            </a:r>
          </a:p>
          <a:p>
            <a:pPr lvl="0" algn="ctr"/>
            <a:r>
              <a:rPr lang="fr-CA" sz="1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L’évaluation en contexte authentique permet aussi bien l’observation </a:t>
            </a:r>
            <a:br>
              <a:rPr lang="fr-CA" sz="1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sz="1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des processus de l’élève que du produit final. </a:t>
            </a:r>
          </a:p>
          <a:p>
            <a:pPr algn="ctr">
              <a:spcBef>
                <a:spcPts val="1200"/>
              </a:spcBef>
            </a:pPr>
            <a:r>
              <a:rPr lang="fr-CA" sz="3200" dirty="0">
                <a:solidFill>
                  <a:srgbClr val="FFC000"/>
                </a:solidFill>
                <a:latin typeface="Noto Sans" panose="020B0502040504020204" pitchFamily="34" charset="0"/>
                <a:ea typeface="Noto Sans" panose="020B0502040504020204" pitchFamily="34" charset="0"/>
                <a:cs typeface="Noto Sans" panose="020B0502040504020204" pitchFamily="34" charset="0"/>
              </a:rPr>
              <a:t>6</a:t>
            </a:r>
          </a:p>
          <a:p>
            <a:pPr lvl="0" algn="ctr"/>
            <a:r>
              <a:rPr lang="fr-CA" sz="1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L’évaluation en contexte authentique se base sur des supports variés, permettant la mesure de la performance des élèves. </a:t>
            </a:r>
          </a:p>
          <a:p>
            <a:pPr algn="ctr">
              <a:spcBef>
                <a:spcPts val="1200"/>
              </a:spcBef>
            </a:pPr>
            <a:r>
              <a:rPr lang="fr-CA" sz="3200" dirty="0">
                <a:solidFill>
                  <a:srgbClr val="FFC000"/>
                </a:solidFill>
                <a:latin typeface="Noto Sans" panose="020B0502040504020204" pitchFamily="34" charset="0"/>
                <a:ea typeface="Noto Sans" panose="020B0502040504020204" pitchFamily="34" charset="0"/>
                <a:cs typeface="Noto Sans" panose="020B0502040504020204" pitchFamily="34" charset="0"/>
              </a:rPr>
              <a:t>7</a:t>
            </a:r>
          </a:p>
          <a:p>
            <a:pPr lvl="0" algn="ctr"/>
            <a:r>
              <a:rPr lang="fr-CA" sz="1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L’évaluation en contexte authentique tient également compte de l’environnement dans lequel l’élève doit mettre en exercice ses habiletés et ses connaissances, et s’ajuste donc en conséquence.</a:t>
            </a:r>
          </a:p>
          <a:p>
            <a:pPr algn="ctr">
              <a:spcBef>
                <a:spcPts val="1200"/>
              </a:spcBef>
            </a:pPr>
            <a:r>
              <a:rPr lang="fr-CA" sz="3200" dirty="0">
                <a:solidFill>
                  <a:srgbClr val="FFC000"/>
                </a:solidFill>
                <a:latin typeface="Noto Sans" panose="020B0502040504020204" pitchFamily="34" charset="0"/>
                <a:ea typeface="Noto Sans" panose="020B0502040504020204" pitchFamily="34" charset="0"/>
                <a:cs typeface="Noto Sans" panose="020B0502040504020204" pitchFamily="34" charset="0"/>
              </a:rPr>
              <a:t>8</a:t>
            </a:r>
          </a:p>
          <a:p>
            <a:pPr lvl="0" algn="ctr"/>
            <a:r>
              <a:rPr lang="fr-CA" sz="1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L’évaluation en contexte authentique devrait être suivie d’une rétroaction au fur et à mesure des apprentissages. La rétroaction fait en quelque sorte partie intégrante de la démarche d’apprentissage et d’évaluation.</a:t>
            </a:r>
          </a:p>
        </p:txBody>
      </p:sp>
    </p:spTree>
    <p:extLst>
      <p:ext uri="{BB962C8B-B14F-4D97-AF65-F5344CB8AC3E}">
        <p14:creationId xmlns:p14="http://schemas.microsoft.com/office/powerpoint/2010/main" val="4256016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22</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Concept de compétence</a:t>
            </a:r>
          </a:p>
        </p:txBody>
      </p:sp>
      <p:sp>
        <p:nvSpPr>
          <p:cNvPr id="9" name="ZoneTexte 8">
            <a:extLst>
              <a:ext uri="{FF2B5EF4-FFF2-40B4-BE49-F238E27FC236}">
                <a16:creationId xmlns:a16="http://schemas.microsoft.com/office/drawing/2014/main" id="{D1FF0A66-C4A3-B05F-490D-DA6049E795E7}"/>
              </a:ext>
            </a:extLst>
          </p:cNvPr>
          <p:cNvSpPr txBox="1"/>
          <p:nvPr/>
        </p:nvSpPr>
        <p:spPr>
          <a:xfrm>
            <a:off x="1739485" y="2126822"/>
            <a:ext cx="9002598" cy="2331279"/>
          </a:xfrm>
          <a:prstGeom prst="rect">
            <a:avLst/>
          </a:prstGeom>
          <a:noFill/>
        </p:spPr>
        <p:txBody>
          <a:bodyPr wrap="square" lIns="0" tIns="0" rIns="0" bIns="0">
            <a:spAutoFit/>
          </a:bodyPr>
          <a:lstStyle/>
          <a:p>
            <a:pPr algn="ctr">
              <a:lnSpc>
                <a:spcPts val="3000"/>
              </a:lnSpc>
            </a:pPr>
            <a:r>
              <a:rPr lang="en-US" altLang="fr-FR" sz="36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Une</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compétence</a:t>
            </a:r>
            <a:r>
              <a:rPr lang="en-US" altLang="fr-FR" sz="2400" dirty="0">
                <a:latin typeface="Noto Sans" panose="020B0502040504020204" pitchFamily="34" charset="0"/>
                <a:ea typeface="Noto Sans" panose="020B0502040504020204" pitchFamily="34" charset="0"/>
                <a:cs typeface="Noto Sans" panose="020B0502040504020204" pitchFamily="34" charset="0"/>
              </a:rPr>
              <a:t> se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définit</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comme</a:t>
            </a:r>
            <a:r>
              <a:rPr lang="en-US" altLang="fr-FR" sz="2400" dirty="0">
                <a:latin typeface="Noto Sans" panose="020B0502040504020204" pitchFamily="34" charset="0"/>
                <a:ea typeface="Noto Sans" panose="020B0502040504020204" pitchFamily="34" charset="0"/>
                <a:cs typeface="Noto Sans" panose="020B0502040504020204" pitchFamily="34" charset="0"/>
              </a:rPr>
              <a:t> un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système</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br>
              <a:rPr lang="en-US" altLang="fr-FR" sz="2400" dirty="0">
                <a:latin typeface="Noto Sans" panose="020B0502040504020204" pitchFamily="34" charset="0"/>
                <a:ea typeface="Noto Sans" panose="020B0502040504020204" pitchFamily="34" charset="0"/>
                <a:cs typeface="Noto Sans" panose="020B0502040504020204" pitchFamily="34" charset="0"/>
              </a:rPr>
            </a:br>
            <a:r>
              <a:rPr lang="en-US" altLang="fr-FR" sz="2400" dirty="0">
                <a:latin typeface="Noto Sans" panose="020B0502040504020204" pitchFamily="34" charset="0"/>
                <a:ea typeface="Noto Sans" panose="020B0502040504020204" pitchFamily="34" charset="0"/>
                <a:cs typeface="Noto Sans" panose="020B0502040504020204" pitchFamily="34" charset="0"/>
              </a:rPr>
              <a:t>de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connaissances</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conceptuelles</a:t>
            </a:r>
            <a:r>
              <a:rPr lang="en-US" altLang="fr-FR" sz="2400" dirty="0">
                <a:latin typeface="Noto Sans" panose="020B0502040504020204" pitchFamily="34" charset="0"/>
                <a:ea typeface="Noto Sans" panose="020B0502040504020204" pitchFamily="34" charset="0"/>
                <a:cs typeface="Noto Sans" panose="020B0502040504020204" pitchFamily="34" charset="0"/>
              </a:rPr>
              <a:t> et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procédurales</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organisées</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en</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schémas</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opératoires</a:t>
            </a:r>
            <a:r>
              <a:rPr lang="en-US" altLang="fr-FR" sz="2400" dirty="0">
                <a:latin typeface="Noto Sans" panose="020B0502040504020204" pitchFamily="34" charset="0"/>
                <a:ea typeface="Noto Sans" panose="020B0502040504020204" pitchFamily="34" charset="0"/>
                <a:cs typeface="Noto Sans" panose="020B0502040504020204" pitchFamily="34" charset="0"/>
              </a:rPr>
              <a:t> et qui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permettent</a:t>
            </a:r>
            <a:r>
              <a:rPr lang="en-US" altLang="fr-FR" sz="2400" dirty="0">
                <a:latin typeface="Noto Sans" panose="020B0502040504020204" pitchFamily="34" charset="0"/>
                <a:ea typeface="Noto Sans" panose="020B0502040504020204" pitchFamily="34" charset="0"/>
                <a:cs typeface="Noto Sans" panose="020B0502040504020204" pitchFamily="34" charset="0"/>
              </a:rPr>
              <a:t>, à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l’intention</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br>
              <a:rPr lang="en-US" altLang="fr-FR" sz="2400" dirty="0">
                <a:latin typeface="Noto Sans" panose="020B0502040504020204" pitchFamily="34" charset="0"/>
                <a:ea typeface="Noto Sans" panose="020B0502040504020204" pitchFamily="34" charset="0"/>
                <a:cs typeface="Noto Sans" panose="020B0502040504020204" pitchFamily="34" charset="0"/>
              </a:rPr>
            </a:br>
            <a:r>
              <a:rPr lang="en-US" altLang="fr-FR" sz="2400" dirty="0" err="1">
                <a:latin typeface="Noto Sans" panose="020B0502040504020204" pitchFamily="34" charset="0"/>
                <a:ea typeface="Noto Sans" panose="020B0502040504020204" pitchFamily="34" charset="0"/>
                <a:cs typeface="Noto Sans" panose="020B0502040504020204" pitchFamily="34" charset="0"/>
              </a:rPr>
              <a:t>d’une</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famille</a:t>
            </a:r>
            <a:r>
              <a:rPr lang="en-US" altLang="fr-FR" sz="2400" dirty="0">
                <a:latin typeface="Noto Sans" panose="020B0502040504020204" pitchFamily="34" charset="0"/>
                <a:ea typeface="Noto Sans" panose="020B0502040504020204" pitchFamily="34" charset="0"/>
                <a:cs typeface="Noto Sans" panose="020B0502040504020204" pitchFamily="34" charset="0"/>
              </a:rPr>
              <a:t> de situations,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l’identification</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br>
              <a:rPr lang="en-US" altLang="fr-FR" sz="2400" dirty="0">
                <a:latin typeface="Noto Sans" panose="020B0502040504020204" pitchFamily="34" charset="0"/>
                <a:ea typeface="Noto Sans" panose="020B0502040504020204" pitchFamily="34" charset="0"/>
                <a:cs typeface="Noto Sans" panose="020B0502040504020204" pitchFamily="34" charset="0"/>
              </a:rPr>
            </a:br>
            <a:r>
              <a:rPr lang="en-US" altLang="fr-FR" sz="2400" dirty="0" err="1">
                <a:latin typeface="Noto Sans" panose="020B0502040504020204" pitchFamily="34" charset="0"/>
                <a:ea typeface="Noto Sans" panose="020B0502040504020204" pitchFamily="34" charset="0"/>
                <a:cs typeface="Noto Sans" panose="020B0502040504020204" pitchFamily="34" charset="0"/>
              </a:rPr>
              <a:t>d’une</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tâche-problème</a:t>
            </a:r>
            <a:r>
              <a:rPr lang="en-US" altLang="fr-FR" sz="2400" dirty="0">
                <a:latin typeface="Noto Sans" panose="020B0502040504020204" pitchFamily="34" charset="0"/>
                <a:ea typeface="Noto Sans" panose="020B0502040504020204" pitchFamily="34" charset="0"/>
                <a:cs typeface="Noto Sans" panose="020B0502040504020204" pitchFamily="34" charset="0"/>
              </a:rPr>
              <a:t> et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sa</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résolution</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br>
              <a:rPr lang="en-US" altLang="fr-FR" sz="2400" dirty="0">
                <a:latin typeface="Noto Sans" panose="020B0502040504020204" pitchFamily="34" charset="0"/>
                <a:ea typeface="Noto Sans" panose="020B0502040504020204" pitchFamily="34" charset="0"/>
                <a:cs typeface="Noto Sans" panose="020B0502040504020204" pitchFamily="34" charset="0"/>
              </a:rPr>
            </a:br>
            <a:r>
              <a:rPr lang="en-US" altLang="fr-FR" sz="2400" dirty="0">
                <a:latin typeface="Noto Sans" panose="020B0502040504020204" pitchFamily="34" charset="0"/>
                <a:ea typeface="Noto Sans" panose="020B0502040504020204" pitchFamily="34" charset="0"/>
                <a:cs typeface="Noto Sans" panose="020B0502040504020204" pitchFamily="34" charset="0"/>
              </a:rPr>
              <a:t>par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une</a:t>
            </a:r>
            <a:r>
              <a:rPr lang="en-US" altLang="fr-FR" sz="2400" dirty="0">
                <a:latin typeface="Noto Sans" panose="020B0502040504020204" pitchFamily="34" charset="0"/>
                <a:ea typeface="Noto Sans" panose="020B0502040504020204" pitchFamily="34" charset="0"/>
                <a:cs typeface="Noto Sans" panose="020B0502040504020204" pitchFamily="34" charset="0"/>
              </a:rPr>
              <a:t> action </a:t>
            </a:r>
            <a:r>
              <a:rPr lang="en-US" altLang="fr-FR" sz="2400" dirty="0" err="1">
                <a:latin typeface="Noto Sans" panose="020B0502040504020204" pitchFamily="34" charset="0"/>
                <a:ea typeface="Noto Sans" panose="020B0502040504020204" pitchFamily="34" charset="0"/>
                <a:cs typeface="Noto Sans" panose="020B0502040504020204" pitchFamily="34" charset="0"/>
              </a:rPr>
              <a:t>efficace</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r>
              <a:rPr lang="en-US" altLang="fr-FR" sz="36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a:t>
            </a:r>
            <a:r>
              <a:rPr lang="en-US" altLang="fr-FR" sz="2400" dirty="0">
                <a:latin typeface="Noto Sans" panose="020B0502040504020204" pitchFamily="34" charset="0"/>
                <a:ea typeface="Noto Sans" panose="020B0502040504020204" pitchFamily="34" charset="0"/>
                <a:cs typeface="Noto Sans" panose="020B0502040504020204" pitchFamily="34" charset="0"/>
              </a:rPr>
              <a:t> </a:t>
            </a:r>
            <a:r>
              <a:rPr lang="en-US" altLang="fr-FR" i="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(Gillet, 1991, p. 69).</a:t>
            </a:r>
            <a:endParaRPr lang="en-US" altLang="fr-FR" sz="2400" i="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930971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23</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Concept de compétence</a:t>
            </a:r>
          </a:p>
        </p:txBody>
      </p:sp>
      <p:sp>
        <p:nvSpPr>
          <p:cNvPr id="9" name="ZoneTexte 8">
            <a:extLst>
              <a:ext uri="{FF2B5EF4-FFF2-40B4-BE49-F238E27FC236}">
                <a16:creationId xmlns:a16="http://schemas.microsoft.com/office/drawing/2014/main" id="{D1FF0A66-C4A3-B05F-490D-DA6049E795E7}"/>
              </a:ext>
            </a:extLst>
          </p:cNvPr>
          <p:cNvSpPr txBox="1"/>
          <p:nvPr/>
        </p:nvSpPr>
        <p:spPr>
          <a:xfrm>
            <a:off x="1739485" y="1221848"/>
            <a:ext cx="9002598" cy="738664"/>
          </a:xfrm>
          <a:prstGeom prst="rect">
            <a:avLst/>
          </a:prstGeom>
          <a:noFill/>
        </p:spPr>
        <p:txBody>
          <a:bodyPr wrap="square" lIns="0" tIns="0" rIns="0" bIns="0">
            <a:spAutoFit/>
          </a:bodyPr>
          <a:lstStyle/>
          <a:p>
            <a:pPr algn="ctr"/>
            <a:r>
              <a:rPr lang="en-US" altLang="fr-FR"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Les compétences peuvent être considérées comme </a:t>
            </a:r>
            <a:br>
              <a:rPr lang="en-US" altLang="fr-FR"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en-US" altLang="fr-FR"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une résultante de trois facteurs </a:t>
            </a:r>
            <a:r>
              <a:rPr lang="en-US" altLang="fr-FR" dirty="0">
                <a:solidFill>
                  <a:srgbClr val="0070C0"/>
                </a:solidFill>
                <a:latin typeface="Noto Sans" panose="020B0502040504020204" pitchFamily="34" charset="0"/>
                <a:ea typeface="Noto Sans" panose="020B0502040504020204" pitchFamily="34" charset="0"/>
                <a:cs typeface="Noto Sans" panose="020B0502040504020204" pitchFamily="34" charset="0"/>
              </a:rPr>
              <a:t>(Le Boterf, 2005) </a:t>
            </a:r>
            <a:r>
              <a:rPr lang="en-US" altLang="fr-FR"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a:t>
            </a:r>
          </a:p>
        </p:txBody>
      </p:sp>
      <p:graphicFrame>
        <p:nvGraphicFramePr>
          <p:cNvPr id="5" name="Text Box 4">
            <a:extLst>
              <a:ext uri="{FF2B5EF4-FFF2-40B4-BE49-F238E27FC236}">
                <a16:creationId xmlns:a16="http://schemas.microsoft.com/office/drawing/2014/main" id="{282E3B77-60DD-7A0D-8639-7AD76CDD8C4E}"/>
              </a:ext>
            </a:extLst>
          </p:cNvPr>
          <p:cNvGraphicFramePr/>
          <p:nvPr>
            <p:extLst>
              <p:ext uri="{D42A27DB-BD31-4B8C-83A1-F6EECF244321}">
                <p14:modId xmlns:p14="http://schemas.microsoft.com/office/powerpoint/2010/main" val="2621010534"/>
              </p:ext>
            </p:extLst>
          </p:nvPr>
        </p:nvGraphicFramePr>
        <p:xfrm>
          <a:off x="1940025" y="2014077"/>
          <a:ext cx="9101601" cy="39393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5531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24</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Concept de compétence</a:t>
            </a:r>
          </a:p>
        </p:txBody>
      </p:sp>
      <p:sp>
        <p:nvSpPr>
          <p:cNvPr id="8" name="Rectangle : coins arrondis 7">
            <a:extLst>
              <a:ext uri="{FF2B5EF4-FFF2-40B4-BE49-F238E27FC236}">
                <a16:creationId xmlns:a16="http://schemas.microsoft.com/office/drawing/2014/main" id="{BF5976A5-3B9E-BCF1-AB00-C95247061C15}"/>
              </a:ext>
            </a:extLst>
          </p:cNvPr>
          <p:cNvSpPr/>
          <p:nvPr/>
        </p:nvSpPr>
        <p:spPr>
          <a:xfrm>
            <a:off x="5732242" y="1736721"/>
            <a:ext cx="1384800" cy="252730"/>
          </a:xfrm>
          <a:prstGeom prst="roundRect">
            <a:avLst/>
          </a:prstGeom>
          <a:solidFill>
            <a:srgbClr val="BE0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agir compétent</a:t>
            </a:r>
          </a:p>
        </p:txBody>
      </p:sp>
      <p:sp>
        <p:nvSpPr>
          <p:cNvPr id="10" name="Rectangle : coins arrondis 9">
            <a:extLst>
              <a:ext uri="{FF2B5EF4-FFF2-40B4-BE49-F238E27FC236}">
                <a16:creationId xmlns:a16="http://schemas.microsoft.com/office/drawing/2014/main" id="{10FEEA5E-91D5-06BA-2F87-6099EF74F26C}"/>
              </a:ext>
            </a:extLst>
          </p:cNvPr>
          <p:cNvSpPr/>
          <p:nvPr/>
        </p:nvSpPr>
        <p:spPr>
          <a:xfrm>
            <a:off x="4095257" y="1194352"/>
            <a:ext cx="1703469" cy="383159"/>
          </a:xfrm>
          <a:prstGeom prst="roundRect">
            <a:avLst/>
          </a:prstGeom>
          <a:solidFill>
            <a:srgbClr val="BE0B4B">
              <a:alpha val="95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1400" dirty="0">
                <a:latin typeface="Noto Sans" panose="020B0502040504020204" pitchFamily="34" charset="0"/>
                <a:ea typeface="Noto Sans" panose="020B0502040504020204" pitchFamily="34" charset="0"/>
                <a:cs typeface="Noto Sans" panose="020B0502040504020204" pitchFamily="34" charset="0"/>
              </a:rPr>
              <a:t>COMPÉTENCE</a:t>
            </a:r>
          </a:p>
        </p:txBody>
      </p:sp>
      <p:sp>
        <p:nvSpPr>
          <p:cNvPr id="11" name="Rectangle : coins arrondis 10">
            <a:extLst>
              <a:ext uri="{FF2B5EF4-FFF2-40B4-BE49-F238E27FC236}">
                <a16:creationId xmlns:a16="http://schemas.microsoft.com/office/drawing/2014/main" id="{2908D042-9A57-558C-F64D-D4C15C45DBB5}"/>
              </a:ext>
            </a:extLst>
          </p:cNvPr>
          <p:cNvSpPr/>
          <p:nvPr/>
        </p:nvSpPr>
        <p:spPr>
          <a:xfrm>
            <a:off x="6928850" y="1251306"/>
            <a:ext cx="1384800" cy="252730"/>
          </a:xfrm>
          <a:prstGeom prst="roundRect">
            <a:avLst/>
          </a:prstGeom>
          <a:solidFill>
            <a:srgbClr val="BE0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savoir-agir</a:t>
            </a:r>
          </a:p>
        </p:txBody>
      </p:sp>
      <p:sp>
        <p:nvSpPr>
          <p:cNvPr id="12" name="Rectangle : coins arrondis 11">
            <a:extLst>
              <a:ext uri="{FF2B5EF4-FFF2-40B4-BE49-F238E27FC236}">
                <a16:creationId xmlns:a16="http://schemas.microsoft.com/office/drawing/2014/main" id="{0B7E431A-67E9-D363-EA60-85DB78BE8A0C}"/>
              </a:ext>
            </a:extLst>
          </p:cNvPr>
          <p:cNvSpPr/>
          <p:nvPr/>
        </p:nvSpPr>
        <p:spPr>
          <a:xfrm>
            <a:off x="9451570" y="1154164"/>
            <a:ext cx="1384800" cy="431204"/>
          </a:xfrm>
          <a:prstGeom prst="roundRect">
            <a:avLst/>
          </a:prstGeom>
          <a:solidFill>
            <a:srgbClr val="60AEE1"/>
          </a:solidFill>
          <a:ln>
            <a:solidFill>
              <a:srgbClr val="60AE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Un ensemble de ressources</a:t>
            </a:r>
          </a:p>
        </p:txBody>
      </p:sp>
      <p:sp>
        <p:nvSpPr>
          <p:cNvPr id="13" name="Rectangle : coins arrondis 12">
            <a:extLst>
              <a:ext uri="{FF2B5EF4-FFF2-40B4-BE49-F238E27FC236}">
                <a16:creationId xmlns:a16="http://schemas.microsoft.com/office/drawing/2014/main" id="{DAAE80C7-9841-804F-EF69-B2B8007B5B23}"/>
              </a:ext>
            </a:extLst>
          </p:cNvPr>
          <p:cNvSpPr/>
          <p:nvPr/>
        </p:nvSpPr>
        <p:spPr>
          <a:xfrm>
            <a:off x="8628016" y="2228004"/>
            <a:ext cx="835656" cy="252730"/>
          </a:xfrm>
          <a:prstGeom prst="roundRect">
            <a:avLst/>
          </a:prstGeom>
          <a:solidFill>
            <a:srgbClr val="60AEE1"/>
          </a:solidFill>
          <a:ln>
            <a:solidFill>
              <a:srgbClr val="60AE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savoirs</a:t>
            </a:r>
          </a:p>
        </p:txBody>
      </p:sp>
      <p:sp>
        <p:nvSpPr>
          <p:cNvPr id="14" name="Rectangle : coins arrondis 13">
            <a:extLst>
              <a:ext uri="{FF2B5EF4-FFF2-40B4-BE49-F238E27FC236}">
                <a16:creationId xmlns:a16="http://schemas.microsoft.com/office/drawing/2014/main" id="{C0EC8234-DCDA-0890-7D1E-320EFC642DD2}"/>
              </a:ext>
            </a:extLst>
          </p:cNvPr>
          <p:cNvSpPr/>
          <p:nvPr/>
        </p:nvSpPr>
        <p:spPr>
          <a:xfrm>
            <a:off x="9778039" y="2225698"/>
            <a:ext cx="1286643" cy="252730"/>
          </a:xfrm>
          <a:prstGeom prst="roundRect">
            <a:avLst/>
          </a:prstGeom>
          <a:solidFill>
            <a:srgbClr val="60AEE1"/>
          </a:solidFill>
          <a:ln>
            <a:solidFill>
              <a:srgbClr val="60AE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connaissances</a:t>
            </a:r>
          </a:p>
        </p:txBody>
      </p:sp>
      <p:sp>
        <p:nvSpPr>
          <p:cNvPr id="15" name="Rectangle : coins arrondis 14">
            <a:extLst>
              <a:ext uri="{FF2B5EF4-FFF2-40B4-BE49-F238E27FC236}">
                <a16:creationId xmlns:a16="http://schemas.microsoft.com/office/drawing/2014/main" id="{EF2C6089-F0C7-C9AB-4C71-29C77DCBA708}"/>
              </a:ext>
            </a:extLst>
          </p:cNvPr>
          <p:cNvSpPr/>
          <p:nvPr/>
        </p:nvSpPr>
        <p:spPr>
          <a:xfrm>
            <a:off x="8628015" y="2545233"/>
            <a:ext cx="835656" cy="390942"/>
          </a:xfrm>
          <a:prstGeom prst="roundRect">
            <a:avLst/>
          </a:prstGeom>
          <a:solidFill>
            <a:srgbClr val="60AEE1"/>
          </a:solidFill>
          <a:ln>
            <a:solidFill>
              <a:srgbClr val="60AE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savoir-faire</a:t>
            </a:r>
          </a:p>
        </p:txBody>
      </p:sp>
      <p:sp>
        <p:nvSpPr>
          <p:cNvPr id="16" name="Rectangle : coins arrondis 15">
            <a:extLst>
              <a:ext uri="{FF2B5EF4-FFF2-40B4-BE49-F238E27FC236}">
                <a16:creationId xmlns:a16="http://schemas.microsoft.com/office/drawing/2014/main" id="{146768AE-6F00-50E1-5616-045754C58D1C}"/>
              </a:ext>
            </a:extLst>
          </p:cNvPr>
          <p:cNvSpPr/>
          <p:nvPr/>
        </p:nvSpPr>
        <p:spPr>
          <a:xfrm>
            <a:off x="9778039" y="2614338"/>
            <a:ext cx="1286643" cy="252730"/>
          </a:xfrm>
          <a:prstGeom prst="roundRect">
            <a:avLst/>
          </a:prstGeom>
          <a:solidFill>
            <a:srgbClr val="60AEE1"/>
          </a:solidFill>
          <a:ln>
            <a:solidFill>
              <a:srgbClr val="60AE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habiletés</a:t>
            </a:r>
          </a:p>
        </p:txBody>
      </p:sp>
      <p:sp>
        <p:nvSpPr>
          <p:cNvPr id="17" name="Rectangle : coins arrondis 16">
            <a:extLst>
              <a:ext uri="{FF2B5EF4-FFF2-40B4-BE49-F238E27FC236}">
                <a16:creationId xmlns:a16="http://schemas.microsoft.com/office/drawing/2014/main" id="{0F00E9F1-6DEE-A086-B388-9CEF0694B7BB}"/>
              </a:ext>
            </a:extLst>
          </p:cNvPr>
          <p:cNvSpPr/>
          <p:nvPr/>
        </p:nvSpPr>
        <p:spPr>
          <a:xfrm>
            <a:off x="8628015" y="3000673"/>
            <a:ext cx="835656" cy="390942"/>
          </a:xfrm>
          <a:prstGeom prst="roundRect">
            <a:avLst/>
          </a:prstGeom>
          <a:solidFill>
            <a:srgbClr val="60AEE1"/>
          </a:solidFill>
          <a:ln>
            <a:solidFill>
              <a:srgbClr val="60AE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savoir-être</a:t>
            </a:r>
          </a:p>
        </p:txBody>
      </p:sp>
      <p:sp>
        <p:nvSpPr>
          <p:cNvPr id="18" name="Rectangle : coins arrondis 17">
            <a:extLst>
              <a:ext uri="{FF2B5EF4-FFF2-40B4-BE49-F238E27FC236}">
                <a16:creationId xmlns:a16="http://schemas.microsoft.com/office/drawing/2014/main" id="{F5BF0573-D9BB-DE55-F26D-33D2B3F132B2}"/>
              </a:ext>
            </a:extLst>
          </p:cNvPr>
          <p:cNvSpPr/>
          <p:nvPr/>
        </p:nvSpPr>
        <p:spPr>
          <a:xfrm>
            <a:off x="9778039" y="3069779"/>
            <a:ext cx="1286643" cy="252730"/>
          </a:xfrm>
          <a:prstGeom prst="roundRect">
            <a:avLst/>
          </a:prstGeom>
          <a:solidFill>
            <a:srgbClr val="60AEE1"/>
          </a:solidFill>
          <a:ln>
            <a:solidFill>
              <a:srgbClr val="60AE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attitudes</a:t>
            </a:r>
          </a:p>
        </p:txBody>
      </p:sp>
      <p:sp>
        <p:nvSpPr>
          <p:cNvPr id="19" name="Rectangle : coins arrondis 18">
            <a:extLst>
              <a:ext uri="{FF2B5EF4-FFF2-40B4-BE49-F238E27FC236}">
                <a16:creationId xmlns:a16="http://schemas.microsoft.com/office/drawing/2014/main" id="{DADB57E3-39C5-1A86-6107-CD6F32FCDC95}"/>
              </a:ext>
            </a:extLst>
          </p:cNvPr>
          <p:cNvSpPr/>
          <p:nvPr/>
        </p:nvSpPr>
        <p:spPr>
          <a:xfrm>
            <a:off x="9130896" y="5246739"/>
            <a:ext cx="1384800" cy="44754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une performance</a:t>
            </a:r>
          </a:p>
        </p:txBody>
      </p:sp>
      <p:sp>
        <p:nvSpPr>
          <p:cNvPr id="20" name="Rectangle : coins arrondis 19">
            <a:extLst>
              <a:ext uri="{FF2B5EF4-FFF2-40B4-BE49-F238E27FC236}">
                <a16:creationId xmlns:a16="http://schemas.microsoft.com/office/drawing/2014/main" id="{6B5FDCD4-C40E-10D8-F74C-5E8B5BEB846D}"/>
              </a:ext>
            </a:extLst>
          </p:cNvPr>
          <p:cNvSpPr/>
          <p:nvPr/>
        </p:nvSpPr>
        <p:spPr>
          <a:xfrm>
            <a:off x="7890679" y="4164289"/>
            <a:ext cx="1384800" cy="44754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d’instruments variés</a:t>
            </a:r>
          </a:p>
        </p:txBody>
      </p:sp>
      <p:sp>
        <p:nvSpPr>
          <p:cNvPr id="21" name="Rectangle : coins arrondis 20">
            <a:extLst>
              <a:ext uri="{FF2B5EF4-FFF2-40B4-BE49-F238E27FC236}">
                <a16:creationId xmlns:a16="http://schemas.microsoft.com/office/drawing/2014/main" id="{5593EC1F-8E5A-555D-C43D-0A16C83BA2FF}"/>
              </a:ext>
            </a:extLst>
          </p:cNvPr>
          <p:cNvSpPr/>
          <p:nvPr/>
        </p:nvSpPr>
        <p:spPr>
          <a:xfrm>
            <a:off x="4968677" y="4803243"/>
            <a:ext cx="1578461" cy="44754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la manifestation observable</a:t>
            </a:r>
          </a:p>
        </p:txBody>
      </p:sp>
      <p:sp>
        <p:nvSpPr>
          <p:cNvPr id="22" name="Rectangle : coins arrondis 21">
            <a:extLst>
              <a:ext uri="{FF2B5EF4-FFF2-40B4-BE49-F238E27FC236}">
                <a16:creationId xmlns:a16="http://schemas.microsoft.com/office/drawing/2014/main" id="{595F1FAB-B524-C402-545A-C3DFE41ABF96}"/>
              </a:ext>
            </a:extLst>
          </p:cNvPr>
          <p:cNvSpPr/>
          <p:nvPr/>
        </p:nvSpPr>
        <p:spPr>
          <a:xfrm>
            <a:off x="5798726" y="5658289"/>
            <a:ext cx="1384800" cy="44754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une reconnaissance</a:t>
            </a:r>
          </a:p>
        </p:txBody>
      </p:sp>
      <p:sp>
        <p:nvSpPr>
          <p:cNvPr id="23" name="Rectangle : coins arrondis 22">
            <a:extLst>
              <a:ext uri="{FF2B5EF4-FFF2-40B4-BE49-F238E27FC236}">
                <a16:creationId xmlns:a16="http://schemas.microsoft.com/office/drawing/2014/main" id="{60844793-3392-6B18-8127-ACE3688A1405}"/>
              </a:ext>
            </a:extLst>
          </p:cNvPr>
          <p:cNvSpPr/>
          <p:nvPr/>
        </p:nvSpPr>
        <p:spPr>
          <a:xfrm>
            <a:off x="1911447" y="4460034"/>
            <a:ext cx="1384800" cy="25273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de maîtrise</a:t>
            </a:r>
          </a:p>
        </p:txBody>
      </p:sp>
      <p:sp>
        <p:nvSpPr>
          <p:cNvPr id="24" name="Rectangle : coins arrondis 23">
            <a:extLst>
              <a:ext uri="{FF2B5EF4-FFF2-40B4-BE49-F238E27FC236}">
                <a16:creationId xmlns:a16="http://schemas.microsoft.com/office/drawing/2014/main" id="{B9B85C64-4E5A-033B-84A9-60B1C911B085}"/>
              </a:ext>
            </a:extLst>
          </p:cNvPr>
          <p:cNvSpPr/>
          <p:nvPr/>
        </p:nvSpPr>
        <p:spPr>
          <a:xfrm>
            <a:off x="5069184" y="3518330"/>
            <a:ext cx="1384800" cy="44754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plusieurs situations</a:t>
            </a:r>
          </a:p>
        </p:txBody>
      </p:sp>
      <p:sp>
        <p:nvSpPr>
          <p:cNvPr id="25" name="Rectangle : coins arrondis 24">
            <a:extLst>
              <a:ext uri="{FF2B5EF4-FFF2-40B4-BE49-F238E27FC236}">
                <a16:creationId xmlns:a16="http://schemas.microsoft.com/office/drawing/2014/main" id="{A2D52474-42E9-D589-9014-63C3087A2AF4}"/>
              </a:ext>
            </a:extLst>
          </p:cNvPr>
          <p:cNvSpPr/>
          <p:nvPr/>
        </p:nvSpPr>
        <p:spPr>
          <a:xfrm>
            <a:off x="6587957" y="2477458"/>
            <a:ext cx="1384800" cy="252730"/>
          </a:xfrm>
          <a:prstGeom prst="roundRect">
            <a:avLst/>
          </a:prstGeom>
          <a:solidFill>
            <a:srgbClr val="D77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complexe</a:t>
            </a:r>
          </a:p>
        </p:txBody>
      </p:sp>
      <p:sp>
        <p:nvSpPr>
          <p:cNvPr id="26" name="Rectangle : coins arrondis 25">
            <a:extLst>
              <a:ext uri="{FF2B5EF4-FFF2-40B4-BE49-F238E27FC236}">
                <a16:creationId xmlns:a16="http://schemas.microsoft.com/office/drawing/2014/main" id="{8D878459-5090-40F2-153C-6B4344FB7534}"/>
              </a:ext>
            </a:extLst>
          </p:cNvPr>
          <p:cNvSpPr/>
          <p:nvPr/>
        </p:nvSpPr>
        <p:spPr>
          <a:xfrm>
            <a:off x="5069184" y="2477458"/>
            <a:ext cx="1384800" cy="252730"/>
          </a:xfrm>
          <a:prstGeom prst="roundRect">
            <a:avLst/>
          </a:prstGeom>
          <a:solidFill>
            <a:srgbClr val="D77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transférable</a:t>
            </a:r>
          </a:p>
        </p:txBody>
      </p:sp>
      <p:sp>
        <p:nvSpPr>
          <p:cNvPr id="27" name="Rectangle : coins arrondis 26">
            <a:extLst>
              <a:ext uri="{FF2B5EF4-FFF2-40B4-BE49-F238E27FC236}">
                <a16:creationId xmlns:a16="http://schemas.microsoft.com/office/drawing/2014/main" id="{F333F098-37BF-176B-D69A-6AF4E0004040}"/>
              </a:ext>
            </a:extLst>
          </p:cNvPr>
          <p:cNvSpPr/>
          <p:nvPr/>
        </p:nvSpPr>
        <p:spPr>
          <a:xfrm>
            <a:off x="3262576" y="2480734"/>
            <a:ext cx="1708451" cy="252730"/>
          </a:xfrm>
          <a:prstGeom prst="roundRect">
            <a:avLst/>
          </a:prstGeom>
          <a:solidFill>
            <a:srgbClr val="D77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Noto Sans" panose="020B0502040504020204" pitchFamily="34" charset="0"/>
                <a:ea typeface="Noto Sans" panose="020B0502040504020204" pitchFamily="34" charset="0"/>
                <a:cs typeface="Noto Sans" panose="020B0502040504020204" pitchFamily="34" charset="0"/>
              </a:rPr>
              <a:t>en développement</a:t>
            </a:r>
          </a:p>
        </p:txBody>
      </p:sp>
      <p:sp>
        <p:nvSpPr>
          <p:cNvPr id="28" name="Rectangle : coins arrondis 27">
            <a:extLst>
              <a:ext uri="{FF2B5EF4-FFF2-40B4-BE49-F238E27FC236}">
                <a16:creationId xmlns:a16="http://schemas.microsoft.com/office/drawing/2014/main" id="{D49C9E83-6A56-C647-1A2B-A46747D1062A}"/>
              </a:ext>
            </a:extLst>
          </p:cNvPr>
          <p:cNvSpPr/>
          <p:nvPr/>
        </p:nvSpPr>
        <p:spPr>
          <a:xfrm>
            <a:off x="1612490" y="2053260"/>
            <a:ext cx="1417763" cy="267210"/>
          </a:xfrm>
          <a:prstGeom prst="roundRect">
            <a:avLst/>
          </a:prstGeom>
          <a:solidFill>
            <a:srgbClr val="5EB4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disciplinaire</a:t>
            </a:r>
          </a:p>
        </p:txBody>
      </p:sp>
      <p:sp>
        <p:nvSpPr>
          <p:cNvPr id="29" name="Rectangle : coins arrondis 28">
            <a:extLst>
              <a:ext uri="{FF2B5EF4-FFF2-40B4-BE49-F238E27FC236}">
                <a16:creationId xmlns:a16="http://schemas.microsoft.com/office/drawing/2014/main" id="{C4F1861C-D45B-2F6E-BB1E-3AA06F71CD2F}"/>
              </a:ext>
            </a:extLst>
          </p:cNvPr>
          <p:cNvSpPr/>
          <p:nvPr/>
        </p:nvSpPr>
        <p:spPr>
          <a:xfrm>
            <a:off x="1613815" y="2418868"/>
            <a:ext cx="1384800" cy="252730"/>
          </a:xfrm>
          <a:prstGeom prst="roundRect">
            <a:avLst/>
          </a:prstGeom>
          <a:solidFill>
            <a:srgbClr val="5EB4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Noto Sans" panose="020B0502040504020204" pitchFamily="34" charset="0"/>
                <a:ea typeface="Noto Sans" panose="020B0502040504020204" pitchFamily="34" charset="0"/>
                <a:cs typeface="Noto Sans" panose="020B0502040504020204" pitchFamily="34" charset="0"/>
              </a:rPr>
              <a:t>transversale</a:t>
            </a:r>
          </a:p>
        </p:txBody>
      </p:sp>
      <p:sp>
        <p:nvSpPr>
          <p:cNvPr id="30" name="ZoneTexte 29">
            <a:extLst>
              <a:ext uri="{FF2B5EF4-FFF2-40B4-BE49-F238E27FC236}">
                <a16:creationId xmlns:a16="http://schemas.microsoft.com/office/drawing/2014/main" id="{F325A42B-F2CB-32DC-B6A2-39FBFC5F22FC}"/>
              </a:ext>
            </a:extLst>
          </p:cNvPr>
          <p:cNvSpPr txBox="1"/>
          <p:nvPr/>
        </p:nvSpPr>
        <p:spPr>
          <a:xfrm>
            <a:off x="6148744" y="1124698"/>
            <a:ext cx="362600" cy="246840"/>
          </a:xfrm>
          <a:prstGeom prst="rect">
            <a:avLst/>
          </a:prstGeom>
          <a:noFill/>
        </p:spPr>
        <p:txBody>
          <a:bodyPr wrap="none" rtlCol="0">
            <a:spAutoFit/>
          </a:bodyPr>
          <a:lstStyle/>
          <a:p>
            <a:r>
              <a:rPr lang="fr-FR" sz="1100" i="1">
                <a:latin typeface="Noto Sans" panose="020B0502040504020204" pitchFamily="34" charset="0"/>
                <a:ea typeface="Noto Sans" panose="020B0502040504020204" pitchFamily="34" charset="0"/>
                <a:cs typeface="Noto Sans" panose="020B0502040504020204" pitchFamily="34" charset="0"/>
              </a:rPr>
              <a:t>est</a:t>
            </a:r>
          </a:p>
        </p:txBody>
      </p:sp>
      <p:cxnSp>
        <p:nvCxnSpPr>
          <p:cNvPr id="31" name="Connecteur en angle 30">
            <a:extLst>
              <a:ext uri="{FF2B5EF4-FFF2-40B4-BE49-F238E27FC236}">
                <a16:creationId xmlns:a16="http://schemas.microsoft.com/office/drawing/2014/main" id="{662D191B-5595-7EFE-B5CE-932D69DD12E6}"/>
              </a:ext>
            </a:extLst>
          </p:cNvPr>
          <p:cNvCxnSpPr>
            <a:cxnSpLocks/>
            <a:stCxn id="8" idx="1"/>
            <a:endCxn id="10" idx="2"/>
          </p:cNvCxnSpPr>
          <p:nvPr/>
        </p:nvCxnSpPr>
        <p:spPr>
          <a:xfrm rot="10800000">
            <a:off x="4946992" y="1577512"/>
            <a:ext cx="785251" cy="285574"/>
          </a:xfrm>
          <a:prstGeom prst="bentConnector2">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en angle 31">
            <a:extLst>
              <a:ext uri="{FF2B5EF4-FFF2-40B4-BE49-F238E27FC236}">
                <a16:creationId xmlns:a16="http://schemas.microsoft.com/office/drawing/2014/main" id="{B7C06B22-8024-65DD-30EE-5DAF009005C7}"/>
              </a:ext>
            </a:extLst>
          </p:cNvPr>
          <p:cNvCxnSpPr>
            <a:stCxn id="8" idx="3"/>
            <a:endCxn id="11" idx="2"/>
          </p:cNvCxnSpPr>
          <p:nvPr/>
        </p:nvCxnSpPr>
        <p:spPr>
          <a:xfrm flipV="1">
            <a:off x="7117042" y="1504036"/>
            <a:ext cx="504208" cy="359049"/>
          </a:xfrm>
          <a:prstGeom prst="bentConnector2">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en angle 32">
            <a:extLst>
              <a:ext uri="{FF2B5EF4-FFF2-40B4-BE49-F238E27FC236}">
                <a16:creationId xmlns:a16="http://schemas.microsoft.com/office/drawing/2014/main" id="{8943C464-6B82-6BF6-E0F2-F8026AEF8A13}"/>
              </a:ext>
            </a:extLst>
          </p:cNvPr>
          <p:cNvCxnSpPr>
            <a:cxnSpLocks/>
            <a:stCxn id="10" idx="1"/>
            <a:endCxn id="28" idx="1"/>
          </p:cNvCxnSpPr>
          <p:nvPr/>
        </p:nvCxnSpPr>
        <p:spPr>
          <a:xfrm rot="10800000" flipV="1">
            <a:off x="1612490" y="1385931"/>
            <a:ext cx="2482767" cy="800933"/>
          </a:xfrm>
          <a:prstGeom prst="bentConnector3">
            <a:avLst>
              <a:gd name="adj1" fmla="val 107373"/>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en angle 33">
            <a:extLst>
              <a:ext uri="{FF2B5EF4-FFF2-40B4-BE49-F238E27FC236}">
                <a16:creationId xmlns:a16="http://schemas.microsoft.com/office/drawing/2014/main" id="{567EA79E-88BB-8227-A0F3-6D00B998E271}"/>
              </a:ext>
            </a:extLst>
          </p:cNvPr>
          <p:cNvCxnSpPr>
            <a:cxnSpLocks/>
            <a:stCxn id="10" idx="1"/>
            <a:endCxn id="29" idx="1"/>
          </p:cNvCxnSpPr>
          <p:nvPr/>
        </p:nvCxnSpPr>
        <p:spPr>
          <a:xfrm rot="10800000" flipV="1">
            <a:off x="1613816" y="1385932"/>
            <a:ext cx="2481441" cy="1159301"/>
          </a:xfrm>
          <a:prstGeom prst="bentConnector3">
            <a:avLst>
              <a:gd name="adj1" fmla="val 107377"/>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sp>
        <p:nvSpPr>
          <p:cNvPr id="35" name="ZoneTexte 34">
            <a:extLst>
              <a:ext uri="{FF2B5EF4-FFF2-40B4-BE49-F238E27FC236}">
                <a16:creationId xmlns:a16="http://schemas.microsoft.com/office/drawing/2014/main" id="{AF0ABC1E-03F4-3810-F58A-656384CC53F0}"/>
              </a:ext>
            </a:extLst>
          </p:cNvPr>
          <p:cNvSpPr txBox="1"/>
          <p:nvPr/>
        </p:nvSpPr>
        <p:spPr>
          <a:xfrm>
            <a:off x="4503189" y="1972360"/>
            <a:ext cx="362600" cy="246840"/>
          </a:xfrm>
          <a:prstGeom prst="rect">
            <a:avLst/>
          </a:prstGeom>
          <a:noFill/>
        </p:spPr>
        <p:txBody>
          <a:bodyPr wrap="none" rtlCol="0">
            <a:spAutoFit/>
          </a:bodyPr>
          <a:lstStyle/>
          <a:p>
            <a:r>
              <a:rPr lang="fr-FR" sz="1100" i="1">
                <a:latin typeface="Noto Sans" panose="020B0502040504020204" pitchFamily="34" charset="0"/>
                <a:ea typeface="Noto Sans" panose="020B0502040504020204" pitchFamily="34" charset="0"/>
                <a:cs typeface="Noto Sans" panose="020B0502040504020204" pitchFamily="34" charset="0"/>
              </a:rPr>
              <a:t>est</a:t>
            </a:r>
          </a:p>
        </p:txBody>
      </p:sp>
      <p:cxnSp>
        <p:nvCxnSpPr>
          <p:cNvPr id="36" name="Connecteur droit 35">
            <a:extLst>
              <a:ext uri="{FF2B5EF4-FFF2-40B4-BE49-F238E27FC236}">
                <a16:creationId xmlns:a16="http://schemas.microsoft.com/office/drawing/2014/main" id="{7CBAC743-7AAE-6DED-1FE3-90EAEE8E2039}"/>
              </a:ext>
            </a:extLst>
          </p:cNvPr>
          <p:cNvCxnSpPr>
            <a:cxnSpLocks/>
            <a:stCxn id="35" idx="0"/>
          </p:cNvCxnSpPr>
          <p:nvPr/>
        </p:nvCxnSpPr>
        <p:spPr>
          <a:xfrm flipV="1">
            <a:off x="4684489" y="1580788"/>
            <a:ext cx="4564" cy="391572"/>
          </a:xfrm>
          <a:prstGeom prst="line">
            <a:avLst/>
          </a:prstGeom>
          <a:ln w="12700">
            <a:solidFill>
              <a:srgbClr val="BE0B4B"/>
            </a:solidFill>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6185F9DB-3F50-90C4-A4CA-FF426B5FD33A}"/>
              </a:ext>
            </a:extLst>
          </p:cNvPr>
          <p:cNvCxnSpPr>
            <a:stCxn id="35" idx="2"/>
            <a:endCxn id="27" idx="0"/>
          </p:cNvCxnSpPr>
          <p:nvPr/>
        </p:nvCxnSpPr>
        <p:spPr>
          <a:xfrm flipH="1">
            <a:off x="4116802" y="2219199"/>
            <a:ext cx="567687" cy="261535"/>
          </a:xfrm>
          <a:prstGeom prst="straightConnector1">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959A7C6C-F4D6-FC06-D964-DE76C924A9AE}"/>
              </a:ext>
            </a:extLst>
          </p:cNvPr>
          <p:cNvCxnSpPr>
            <a:stCxn id="35" idx="2"/>
            <a:endCxn id="26" idx="0"/>
          </p:cNvCxnSpPr>
          <p:nvPr/>
        </p:nvCxnSpPr>
        <p:spPr>
          <a:xfrm>
            <a:off x="4684489" y="2219199"/>
            <a:ext cx="1077095" cy="258259"/>
          </a:xfrm>
          <a:prstGeom prst="straightConnector1">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4AC3A0E6-E93C-1058-5143-3F6694A1A0E1}"/>
              </a:ext>
            </a:extLst>
          </p:cNvPr>
          <p:cNvCxnSpPr>
            <a:stCxn id="35" idx="2"/>
            <a:endCxn id="25" idx="0"/>
          </p:cNvCxnSpPr>
          <p:nvPr/>
        </p:nvCxnSpPr>
        <p:spPr>
          <a:xfrm>
            <a:off x="4684489" y="2219199"/>
            <a:ext cx="2595868" cy="258259"/>
          </a:xfrm>
          <a:prstGeom prst="straightConnector1">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sp>
        <p:nvSpPr>
          <p:cNvPr id="40" name="ZoneTexte 39">
            <a:extLst>
              <a:ext uri="{FF2B5EF4-FFF2-40B4-BE49-F238E27FC236}">
                <a16:creationId xmlns:a16="http://schemas.microsoft.com/office/drawing/2014/main" id="{F871732D-C511-9895-71E8-969C3011C78E}"/>
              </a:ext>
            </a:extLst>
          </p:cNvPr>
          <p:cNvSpPr txBox="1"/>
          <p:nvPr/>
        </p:nvSpPr>
        <p:spPr>
          <a:xfrm>
            <a:off x="5343756" y="2906562"/>
            <a:ext cx="835655" cy="406560"/>
          </a:xfrm>
          <a:prstGeom prst="rect">
            <a:avLst/>
          </a:prstGeom>
          <a:noFill/>
        </p:spPr>
        <p:txBody>
          <a:bodyPr wrap="square" rtlCol="0">
            <a:spAutoFit/>
          </a:bodyPr>
          <a:lstStyle/>
          <a:p>
            <a:r>
              <a:rPr lang="fr-FR" sz="1100" i="1">
                <a:latin typeface="Noto Sans" panose="020B0502040504020204" pitchFamily="34" charset="0"/>
                <a:ea typeface="Noto Sans" panose="020B0502040504020204" pitchFamily="34" charset="0"/>
                <a:cs typeface="Noto Sans" panose="020B0502040504020204" pitchFamily="34" charset="0"/>
              </a:rPr>
              <a:t>de façon efficace</a:t>
            </a:r>
          </a:p>
        </p:txBody>
      </p:sp>
      <p:cxnSp>
        <p:nvCxnSpPr>
          <p:cNvPr id="41" name="Connecteur droit avec flèche 40">
            <a:extLst>
              <a:ext uri="{FF2B5EF4-FFF2-40B4-BE49-F238E27FC236}">
                <a16:creationId xmlns:a16="http://schemas.microsoft.com/office/drawing/2014/main" id="{01FA3E78-B621-16B3-D90D-6C30284137C4}"/>
              </a:ext>
            </a:extLst>
          </p:cNvPr>
          <p:cNvCxnSpPr>
            <a:stCxn id="26" idx="2"/>
            <a:endCxn id="24" idx="0"/>
          </p:cNvCxnSpPr>
          <p:nvPr/>
        </p:nvCxnSpPr>
        <p:spPr>
          <a:xfrm>
            <a:off x="5761584" y="2730188"/>
            <a:ext cx="0" cy="788142"/>
          </a:xfrm>
          <a:prstGeom prst="straightConnector1">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4E99F6C5-C69D-8E9F-4C74-B40D577580D8}"/>
              </a:ext>
            </a:extLst>
          </p:cNvPr>
          <p:cNvSpPr txBox="1"/>
          <p:nvPr/>
        </p:nvSpPr>
        <p:spPr>
          <a:xfrm>
            <a:off x="8449272" y="1120877"/>
            <a:ext cx="826208" cy="406560"/>
          </a:xfrm>
          <a:prstGeom prst="rect">
            <a:avLst/>
          </a:prstGeom>
          <a:noFill/>
        </p:spPr>
        <p:txBody>
          <a:bodyPr wrap="square" rtlCol="0">
            <a:spAutoFit/>
          </a:bodyPr>
          <a:lstStyle/>
          <a:p>
            <a:r>
              <a:rPr lang="fr-FR" sz="1100" i="1">
                <a:latin typeface="Noto Sans" panose="020B0502040504020204" pitchFamily="34" charset="0"/>
                <a:ea typeface="Noto Sans" panose="020B0502040504020204" pitchFamily="34" charset="0"/>
                <a:cs typeface="Noto Sans" panose="020B0502040504020204" pitchFamily="34" charset="0"/>
              </a:rPr>
              <a:t>qui mobilise</a:t>
            </a:r>
          </a:p>
        </p:txBody>
      </p:sp>
      <p:cxnSp>
        <p:nvCxnSpPr>
          <p:cNvPr id="43" name="Connecteur droit avec flèche 42">
            <a:extLst>
              <a:ext uri="{FF2B5EF4-FFF2-40B4-BE49-F238E27FC236}">
                <a16:creationId xmlns:a16="http://schemas.microsoft.com/office/drawing/2014/main" id="{4D579AB8-C693-41F0-18A9-13E5CA74607C}"/>
              </a:ext>
            </a:extLst>
          </p:cNvPr>
          <p:cNvCxnSpPr>
            <a:cxnSpLocks/>
            <a:stCxn id="11" idx="3"/>
            <a:endCxn id="12" idx="1"/>
          </p:cNvCxnSpPr>
          <p:nvPr/>
        </p:nvCxnSpPr>
        <p:spPr>
          <a:xfrm flipV="1">
            <a:off x="8313650" y="1369766"/>
            <a:ext cx="1137920" cy="7906"/>
          </a:xfrm>
          <a:prstGeom prst="straightConnector1">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grpSp>
        <p:nvGrpSpPr>
          <p:cNvPr id="44" name="Groupe 43">
            <a:extLst>
              <a:ext uri="{FF2B5EF4-FFF2-40B4-BE49-F238E27FC236}">
                <a16:creationId xmlns:a16="http://schemas.microsoft.com/office/drawing/2014/main" id="{4219706E-8BDE-16EF-0A43-F7E1C198F871}"/>
              </a:ext>
            </a:extLst>
          </p:cNvPr>
          <p:cNvGrpSpPr/>
          <p:nvPr/>
        </p:nvGrpSpPr>
        <p:grpSpPr>
          <a:xfrm>
            <a:off x="9451570" y="2094138"/>
            <a:ext cx="371726" cy="260231"/>
            <a:chOff x="1337074" y="1069457"/>
            <a:chExt cx="464230" cy="327492"/>
          </a:xfrm>
        </p:grpSpPr>
        <p:cxnSp>
          <p:nvCxnSpPr>
            <p:cNvPr id="75" name="Connecteur droit 74">
              <a:extLst>
                <a:ext uri="{FF2B5EF4-FFF2-40B4-BE49-F238E27FC236}">
                  <a16:creationId xmlns:a16="http://schemas.microsoft.com/office/drawing/2014/main" id="{48BF6E38-0054-B16A-6918-A6B9AB0820A3}"/>
                </a:ext>
              </a:extLst>
            </p:cNvPr>
            <p:cNvCxnSpPr>
              <a:cxnSpLocks/>
              <a:stCxn id="13" idx="3"/>
              <a:endCxn id="14" idx="1"/>
            </p:cNvCxnSpPr>
            <p:nvPr/>
          </p:nvCxnSpPr>
          <p:spPr>
            <a:xfrm flipV="1">
              <a:off x="1352187" y="1394046"/>
              <a:ext cx="392598" cy="2903"/>
            </a:xfrm>
            <a:prstGeom prst="line">
              <a:avLst/>
            </a:prstGeom>
          </p:spPr>
          <p:style>
            <a:lnRef idx="1">
              <a:schemeClr val="accent1"/>
            </a:lnRef>
            <a:fillRef idx="0">
              <a:schemeClr val="accent1"/>
            </a:fillRef>
            <a:effectRef idx="0">
              <a:schemeClr val="accent1"/>
            </a:effectRef>
            <a:fontRef idx="minor">
              <a:schemeClr val="tx1"/>
            </a:fontRef>
          </p:style>
        </p:cxnSp>
        <p:sp>
          <p:nvSpPr>
            <p:cNvPr id="76" name="ZoneTexte 75">
              <a:extLst>
                <a:ext uri="{FF2B5EF4-FFF2-40B4-BE49-F238E27FC236}">
                  <a16:creationId xmlns:a16="http://schemas.microsoft.com/office/drawing/2014/main" id="{33431F58-D171-FA79-CF44-FDF80834E1E9}"/>
                </a:ext>
              </a:extLst>
            </p:cNvPr>
            <p:cNvSpPr txBox="1"/>
            <p:nvPr/>
          </p:nvSpPr>
          <p:spPr>
            <a:xfrm>
              <a:off x="1337074" y="1069457"/>
              <a:ext cx="464230" cy="310640"/>
            </a:xfrm>
            <a:prstGeom prst="rect">
              <a:avLst/>
            </a:prstGeom>
            <a:noFill/>
          </p:spPr>
          <p:txBody>
            <a:bodyPr wrap="square" rtlCol="0">
              <a:spAutoFit/>
            </a:bodyPr>
            <a:lstStyle/>
            <a:p>
              <a:r>
                <a:rPr lang="fr-FR" sz="1100" i="1">
                  <a:latin typeface="Noto Sans" panose="020B0502040504020204" pitchFamily="34" charset="0"/>
                  <a:ea typeface="Noto Sans" panose="020B0502040504020204" pitchFamily="34" charset="0"/>
                  <a:cs typeface="Noto Sans" panose="020B0502040504020204" pitchFamily="34" charset="0"/>
                </a:rPr>
                <a:t>ou</a:t>
              </a:r>
            </a:p>
          </p:txBody>
        </p:sp>
      </p:grpSp>
      <p:grpSp>
        <p:nvGrpSpPr>
          <p:cNvPr id="45" name="Groupe 44">
            <a:extLst>
              <a:ext uri="{FF2B5EF4-FFF2-40B4-BE49-F238E27FC236}">
                <a16:creationId xmlns:a16="http://schemas.microsoft.com/office/drawing/2014/main" id="{4B88B354-1836-25E6-49C2-511656AB1FB1}"/>
              </a:ext>
            </a:extLst>
          </p:cNvPr>
          <p:cNvGrpSpPr/>
          <p:nvPr/>
        </p:nvGrpSpPr>
        <p:grpSpPr>
          <a:xfrm>
            <a:off x="9451570" y="2498802"/>
            <a:ext cx="371726" cy="260231"/>
            <a:chOff x="1337074" y="1069457"/>
            <a:chExt cx="464230" cy="327492"/>
          </a:xfrm>
        </p:grpSpPr>
        <p:cxnSp>
          <p:nvCxnSpPr>
            <p:cNvPr id="73" name="Connecteur droit 72">
              <a:extLst>
                <a:ext uri="{FF2B5EF4-FFF2-40B4-BE49-F238E27FC236}">
                  <a16:creationId xmlns:a16="http://schemas.microsoft.com/office/drawing/2014/main" id="{A48779B3-CCE4-377B-BFC0-CCC19880549B}"/>
                </a:ext>
              </a:extLst>
            </p:cNvPr>
            <p:cNvCxnSpPr>
              <a:cxnSpLocks/>
            </p:cNvCxnSpPr>
            <p:nvPr/>
          </p:nvCxnSpPr>
          <p:spPr>
            <a:xfrm flipV="1">
              <a:off x="1352187" y="1394046"/>
              <a:ext cx="392598" cy="2903"/>
            </a:xfrm>
            <a:prstGeom prst="line">
              <a:avLst/>
            </a:prstGeom>
          </p:spPr>
          <p:style>
            <a:lnRef idx="1">
              <a:schemeClr val="accent1"/>
            </a:lnRef>
            <a:fillRef idx="0">
              <a:schemeClr val="accent1"/>
            </a:fillRef>
            <a:effectRef idx="0">
              <a:schemeClr val="accent1"/>
            </a:effectRef>
            <a:fontRef idx="minor">
              <a:schemeClr val="tx1"/>
            </a:fontRef>
          </p:style>
        </p:cxnSp>
        <p:sp>
          <p:nvSpPr>
            <p:cNvPr id="74" name="ZoneTexte 73">
              <a:extLst>
                <a:ext uri="{FF2B5EF4-FFF2-40B4-BE49-F238E27FC236}">
                  <a16:creationId xmlns:a16="http://schemas.microsoft.com/office/drawing/2014/main" id="{5F3BE72B-FC20-AC97-4290-48B5EE14C024}"/>
                </a:ext>
              </a:extLst>
            </p:cNvPr>
            <p:cNvSpPr txBox="1"/>
            <p:nvPr/>
          </p:nvSpPr>
          <p:spPr>
            <a:xfrm>
              <a:off x="1337074" y="1069457"/>
              <a:ext cx="464230" cy="310640"/>
            </a:xfrm>
            <a:prstGeom prst="rect">
              <a:avLst/>
            </a:prstGeom>
            <a:noFill/>
          </p:spPr>
          <p:txBody>
            <a:bodyPr wrap="square" rtlCol="0">
              <a:spAutoFit/>
            </a:bodyPr>
            <a:lstStyle/>
            <a:p>
              <a:r>
                <a:rPr lang="fr-FR" sz="1100" i="1">
                  <a:latin typeface="Noto Sans" panose="020B0502040504020204" pitchFamily="34" charset="0"/>
                  <a:ea typeface="Noto Sans" panose="020B0502040504020204" pitchFamily="34" charset="0"/>
                  <a:cs typeface="Noto Sans" panose="020B0502040504020204" pitchFamily="34" charset="0"/>
                </a:rPr>
                <a:t>ou</a:t>
              </a:r>
            </a:p>
          </p:txBody>
        </p:sp>
      </p:grpSp>
      <p:grpSp>
        <p:nvGrpSpPr>
          <p:cNvPr id="46" name="Groupe 45">
            <a:extLst>
              <a:ext uri="{FF2B5EF4-FFF2-40B4-BE49-F238E27FC236}">
                <a16:creationId xmlns:a16="http://schemas.microsoft.com/office/drawing/2014/main" id="{E7518B71-F236-B0F0-E578-BA49E11A0A4E}"/>
              </a:ext>
            </a:extLst>
          </p:cNvPr>
          <p:cNvGrpSpPr/>
          <p:nvPr/>
        </p:nvGrpSpPr>
        <p:grpSpPr>
          <a:xfrm>
            <a:off x="9453776" y="2940354"/>
            <a:ext cx="371726" cy="260231"/>
            <a:chOff x="1337074" y="1069457"/>
            <a:chExt cx="464230" cy="327492"/>
          </a:xfrm>
        </p:grpSpPr>
        <p:cxnSp>
          <p:nvCxnSpPr>
            <p:cNvPr id="71" name="Connecteur droit 70">
              <a:extLst>
                <a:ext uri="{FF2B5EF4-FFF2-40B4-BE49-F238E27FC236}">
                  <a16:creationId xmlns:a16="http://schemas.microsoft.com/office/drawing/2014/main" id="{7022CF7F-5C72-9CB2-22EB-4887FA873EC0}"/>
                </a:ext>
              </a:extLst>
            </p:cNvPr>
            <p:cNvCxnSpPr>
              <a:cxnSpLocks/>
            </p:cNvCxnSpPr>
            <p:nvPr/>
          </p:nvCxnSpPr>
          <p:spPr>
            <a:xfrm flipV="1">
              <a:off x="1352187" y="1394046"/>
              <a:ext cx="392598" cy="2903"/>
            </a:xfrm>
            <a:prstGeom prst="line">
              <a:avLst/>
            </a:prstGeom>
          </p:spPr>
          <p:style>
            <a:lnRef idx="1">
              <a:schemeClr val="accent1"/>
            </a:lnRef>
            <a:fillRef idx="0">
              <a:schemeClr val="accent1"/>
            </a:fillRef>
            <a:effectRef idx="0">
              <a:schemeClr val="accent1"/>
            </a:effectRef>
            <a:fontRef idx="minor">
              <a:schemeClr val="tx1"/>
            </a:fontRef>
          </p:style>
        </p:cxnSp>
        <p:sp>
          <p:nvSpPr>
            <p:cNvPr id="72" name="ZoneTexte 71">
              <a:extLst>
                <a:ext uri="{FF2B5EF4-FFF2-40B4-BE49-F238E27FC236}">
                  <a16:creationId xmlns:a16="http://schemas.microsoft.com/office/drawing/2014/main" id="{C68D67DF-CD46-C37B-6962-968E8CD403F4}"/>
                </a:ext>
              </a:extLst>
            </p:cNvPr>
            <p:cNvSpPr txBox="1"/>
            <p:nvPr/>
          </p:nvSpPr>
          <p:spPr>
            <a:xfrm>
              <a:off x="1337074" y="1069457"/>
              <a:ext cx="464230" cy="310640"/>
            </a:xfrm>
            <a:prstGeom prst="rect">
              <a:avLst/>
            </a:prstGeom>
            <a:noFill/>
          </p:spPr>
          <p:txBody>
            <a:bodyPr wrap="square" rtlCol="0">
              <a:spAutoFit/>
            </a:bodyPr>
            <a:lstStyle/>
            <a:p>
              <a:r>
                <a:rPr lang="fr-FR" sz="1100" i="1">
                  <a:latin typeface="Noto Sans" panose="020B0502040504020204" pitchFamily="34" charset="0"/>
                  <a:ea typeface="Noto Sans" panose="020B0502040504020204" pitchFamily="34" charset="0"/>
                  <a:cs typeface="Noto Sans" panose="020B0502040504020204" pitchFamily="34" charset="0"/>
                </a:rPr>
                <a:t>ou</a:t>
              </a:r>
            </a:p>
          </p:txBody>
        </p:sp>
      </p:grpSp>
      <p:cxnSp>
        <p:nvCxnSpPr>
          <p:cNvPr id="47" name="Connecteur en angle 46">
            <a:extLst>
              <a:ext uri="{FF2B5EF4-FFF2-40B4-BE49-F238E27FC236}">
                <a16:creationId xmlns:a16="http://schemas.microsoft.com/office/drawing/2014/main" id="{11FFB81D-643A-1A11-9BDC-705BB3397936}"/>
              </a:ext>
            </a:extLst>
          </p:cNvPr>
          <p:cNvCxnSpPr>
            <a:stCxn id="12" idx="2"/>
            <a:endCxn id="13" idx="1"/>
          </p:cNvCxnSpPr>
          <p:nvPr/>
        </p:nvCxnSpPr>
        <p:spPr>
          <a:xfrm rot="5400000">
            <a:off x="9001492" y="1211891"/>
            <a:ext cx="769002" cy="1515954"/>
          </a:xfrm>
          <a:prstGeom prst="bentConnector4">
            <a:avLst>
              <a:gd name="adj1" fmla="val 41784"/>
              <a:gd name="adj2" fmla="val 112075"/>
            </a:avLst>
          </a:prstGeom>
          <a:ln w="12700">
            <a:solidFill>
              <a:srgbClr val="BE0B4B"/>
            </a:solidFill>
          </a:ln>
        </p:spPr>
        <p:style>
          <a:lnRef idx="1">
            <a:schemeClr val="accent1"/>
          </a:lnRef>
          <a:fillRef idx="0">
            <a:schemeClr val="accent1"/>
          </a:fillRef>
          <a:effectRef idx="0">
            <a:schemeClr val="accent1"/>
          </a:effectRef>
          <a:fontRef idx="minor">
            <a:schemeClr val="tx1"/>
          </a:fontRef>
        </p:style>
      </p:cxnSp>
      <p:cxnSp>
        <p:nvCxnSpPr>
          <p:cNvPr id="48" name="Connecteur en angle 47">
            <a:extLst>
              <a:ext uri="{FF2B5EF4-FFF2-40B4-BE49-F238E27FC236}">
                <a16:creationId xmlns:a16="http://schemas.microsoft.com/office/drawing/2014/main" id="{9C9F0EC9-40BA-E704-C210-4E9628F8966B}"/>
              </a:ext>
            </a:extLst>
          </p:cNvPr>
          <p:cNvCxnSpPr>
            <a:stCxn id="12" idx="2"/>
            <a:endCxn id="15" idx="1"/>
          </p:cNvCxnSpPr>
          <p:nvPr/>
        </p:nvCxnSpPr>
        <p:spPr>
          <a:xfrm rot="5400000">
            <a:off x="8808325" y="1405059"/>
            <a:ext cx="1155337" cy="1515955"/>
          </a:xfrm>
          <a:prstGeom prst="bentConnector4">
            <a:avLst>
              <a:gd name="adj1" fmla="val 27943"/>
              <a:gd name="adj2" fmla="val 112075"/>
            </a:avLst>
          </a:prstGeom>
          <a:ln w="12700">
            <a:solidFill>
              <a:srgbClr val="BE0B4B"/>
            </a:solidFill>
          </a:ln>
        </p:spPr>
        <p:style>
          <a:lnRef idx="1">
            <a:schemeClr val="accent1"/>
          </a:lnRef>
          <a:fillRef idx="0">
            <a:schemeClr val="accent1"/>
          </a:fillRef>
          <a:effectRef idx="0">
            <a:schemeClr val="accent1"/>
          </a:effectRef>
          <a:fontRef idx="minor">
            <a:schemeClr val="tx1"/>
          </a:fontRef>
        </p:style>
      </p:cxnSp>
      <p:cxnSp>
        <p:nvCxnSpPr>
          <p:cNvPr id="49" name="Connecteur en angle 48">
            <a:extLst>
              <a:ext uri="{FF2B5EF4-FFF2-40B4-BE49-F238E27FC236}">
                <a16:creationId xmlns:a16="http://schemas.microsoft.com/office/drawing/2014/main" id="{AC0F86FA-B13E-D048-F72B-CA566CE9293A}"/>
              </a:ext>
            </a:extLst>
          </p:cNvPr>
          <p:cNvCxnSpPr>
            <a:cxnSpLocks/>
            <a:stCxn id="12" idx="2"/>
            <a:endCxn id="17" idx="1"/>
          </p:cNvCxnSpPr>
          <p:nvPr/>
        </p:nvCxnSpPr>
        <p:spPr>
          <a:xfrm rot="5400000">
            <a:off x="8580605" y="1632779"/>
            <a:ext cx="1610777" cy="1515955"/>
          </a:xfrm>
          <a:prstGeom prst="bentConnector4">
            <a:avLst>
              <a:gd name="adj1" fmla="val 20158"/>
              <a:gd name="adj2" fmla="val 112075"/>
            </a:avLst>
          </a:prstGeom>
          <a:ln w="12700">
            <a:solidFill>
              <a:srgbClr val="BE0B4B"/>
            </a:solidFill>
          </a:ln>
        </p:spPr>
        <p:style>
          <a:lnRef idx="1">
            <a:schemeClr val="accent1"/>
          </a:lnRef>
          <a:fillRef idx="0">
            <a:schemeClr val="accent1"/>
          </a:fillRef>
          <a:effectRef idx="0">
            <a:schemeClr val="accent1"/>
          </a:effectRef>
          <a:fontRef idx="minor">
            <a:schemeClr val="tx1"/>
          </a:fontRef>
        </p:style>
      </p:cxnSp>
      <p:sp>
        <p:nvSpPr>
          <p:cNvPr id="50" name="ZoneTexte 49">
            <a:extLst>
              <a:ext uri="{FF2B5EF4-FFF2-40B4-BE49-F238E27FC236}">
                <a16:creationId xmlns:a16="http://schemas.microsoft.com/office/drawing/2014/main" id="{D7A228A6-91BF-552C-A380-C5D4334EF907}"/>
              </a:ext>
            </a:extLst>
          </p:cNvPr>
          <p:cNvSpPr txBox="1"/>
          <p:nvPr/>
        </p:nvSpPr>
        <p:spPr>
          <a:xfrm>
            <a:off x="9130896" y="3735825"/>
            <a:ext cx="1384800" cy="246840"/>
          </a:xfrm>
          <a:prstGeom prst="rect">
            <a:avLst/>
          </a:prstGeom>
          <a:noFill/>
        </p:spPr>
        <p:txBody>
          <a:bodyPr wrap="square" rtlCol="0">
            <a:spAutoFit/>
          </a:bodyPr>
          <a:lstStyle/>
          <a:p>
            <a:r>
              <a:rPr lang="fr-FR" sz="1100" i="1" dirty="0">
                <a:latin typeface="Noto Sans" panose="020B0502040504020204" pitchFamily="34" charset="0"/>
                <a:ea typeface="Noto Sans" panose="020B0502040504020204" pitchFamily="34" charset="0"/>
                <a:cs typeface="Noto Sans" panose="020B0502040504020204" pitchFamily="34" charset="0"/>
              </a:rPr>
              <a:t>se manifestent</a:t>
            </a:r>
          </a:p>
        </p:txBody>
      </p:sp>
      <p:sp>
        <p:nvSpPr>
          <p:cNvPr id="51" name="Accolade fermante 50">
            <a:extLst>
              <a:ext uri="{FF2B5EF4-FFF2-40B4-BE49-F238E27FC236}">
                <a16:creationId xmlns:a16="http://schemas.microsoft.com/office/drawing/2014/main" id="{9BD8A9B5-176C-9948-A5C8-A619FE463D61}"/>
              </a:ext>
            </a:extLst>
          </p:cNvPr>
          <p:cNvSpPr/>
          <p:nvPr/>
        </p:nvSpPr>
        <p:spPr>
          <a:xfrm rot="5400000">
            <a:off x="9597764" y="2226813"/>
            <a:ext cx="354363" cy="2651347"/>
          </a:xfrm>
          <a:prstGeom prst="rightBrace">
            <a:avLst/>
          </a:prstGeom>
          <a:noFill/>
          <a:ln w="28575">
            <a:solidFill>
              <a:srgbClr val="60AEE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200">
              <a:latin typeface="Noto Sans" panose="020B0502040504020204" pitchFamily="34" charset="0"/>
              <a:ea typeface="Noto Sans" panose="020B0502040504020204" pitchFamily="34" charset="0"/>
              <a:cs typeface="Noto Sans" panose="020B0502040504020204" pitchFamily="34" charset="0"/>
            </a:endParaRPr>
          </a:p>
        </p:txBody>
      </p:sp>
      <p:cxnSp>
        <p:nvCxnSpPr>
          <p:cNvPr id="52" name="Connecteur droit 51">
            <a:extLst>
              <a:ext uri="{FF2B5EF4-FFF2-40B4-BE49-F238E27FC236}">
                <a16:creationId xmlns:a16="http://schemas.microsoft.com/office/drawing/2014/main" id="{D536D300-AE1F-1548-D9DA-BB641D44948E}"/>
              </a:ext>
            </a:extLst>
          </p:cNvPr>
          <p:cNvCxnSpPr>
            <a:stCxn id="50" idx="2"/>
            <a:endCxn id="19" idx="0"/>
          </p:cNvCxnSpPr>
          <p:nvPr/>
        </p:nvCxnSpPr>
        <p:spPr>
          <a:xfrm>
            <a:off x="9823296" y="3982664"/>
            <a:ext cx="0" cy="1264074"/>
          </a:xfrm>
          <a:prstGeom prst="line">
            <a:avLst/>
          </a:prstGeom>
          <a:ln w="12700">
            <a:solidFill>
              <a:srgbClr val="BE0B4B"/>
            </a:solidFill>
          </a:ln>
        </p:spPr>
        <p:style>
          <a:lnRef idx="1">
            <a:schemeClr val="accent1"/>
          </a:lnRef>
          <a:fillRef idx="0">
            <a:schemeClr val="accent1"/>
          </a:fillRef>
          <a:effectRef idx="0">
            <a:schemeClr val="accent1"/>
          </a:effectRef>
          <a:fontRef idx="minor">
            <a:schemeClr val="tx1"/>
          </a:fontRef>
        </p:style>
      </p:cxnSp>
      <p:sp>
        <p:nvSpPr>
          <p:cNvPr id="53" name="ZoneTexte 52">
            <a:extLst>
              <a:ext uri="{FF2B5EF4-FFF2-40B4-BE49-F238E27FC236}">
                <a16:creationId xmlns:a16="http://schemas.microsoft.com/office/drawing/2014/main" id="{90C165D7-DA45-E062-06C9-25F70072EF97}"/>
              </a:ext>
            </a:extLst>
          </p:cNvPr>
          <p:cNvSpPr txBox="1"/>
          <p:nvPr/>
        </p:nvSpPr>
        <p:spPr>
          <a:xfrm>
            <a:off x="7972757" y="5617053"/>
            <a:ext cx="826208" cy="406560"/>
          </a:xfrm>
          <a:prstGeom prst="rect">
            <a:avLst/>
          </a:prstGeom>
          <a:noFill/>
        </p:spPr>
        <p:txBody>
          <a:bodyPr wrap="square" rtlCol="0">
            <a:spAutoFit/>
          </a:bodyPr>
          <a:lstStyle/>
          <a:p>
            <a:r>
              <a:rPr lang="fr-FR" sz="1100" i="1">
                <a:latin typeface="Noto Sans" panose="020B0502040504020204" pitchFamily="34" charset="0"/>
                <a:ea typeface="Noto Sans" panose="020B0502040504020204" pitchFamily="34" charset="0"/>
                <a:cs typeface="Noto Sans" panose="020B0502040504020204" pitchFamily="34" charset="0"/>
              </a:rPr>
              <a:t>qui amène</a:t>
            </a:r>
          </a:p>
        </p:txBody>
      </p:sp>
      <p:cxnSp>
        <p:nvCxnSpPr>
          <p:cNvPr id="54" name="Connecteur en angle 53">
            <a:extLst>
              <a:ext uri="{FF2B5EF4-FFF2-40B4-BE49-F238E27FC236}">
                <a16:creationId xmlns:a16="http://schemas.microsoft.com/office/drawing/2014/main" id="{F7D9F199-CDAA-9649-0D3F-34FF07685F77}"/>
              </a:ext>
            </a:extLst>
          </p:cNvPr>
          <p:cNvCxnSpPr>
            <a:cxnSpLocks/>
            <a:stCxn id="19" idx="2"/>
            <a:endCxn id="22" idx="3"/>
          </p:cNvCxnSpPr>
          <p:nvPr/>
        </p:nvCxnSpPr>
        <p:spPr>
          <a:xfrm rot="5400000">
            <a:off x="8409522" y="4468286"/>
            <a:ext cx="187778" cy="2639770"/>
          </a:xfrm>
          <a:prstGeom prst="bentConnector2">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sp>
        <p:nvSpPr>
          <p:cNvPr id="55" name="ZoneTexte 54">
            <a:extLst>
              <a:ext uri="{FF2B5EF4-FFF2-40B4-BE49-F238E27FC236}">
                <a16:creationId xmlns:a16="http://schemas.microsoft.com/office/drawing/2014/main" id="{8F1870EA-A572-0456-0F85-031784368E67}"/>
              </a:ext>
            </a:extLst>
          </p:cNvPr>
          <p:cNvSpPr txBox="1"/>
          <p:nvPr/>
        </p:nvSpPr>
        <p:spPr>
          <a:xfrm>
            <a:off x="3646037" y="5079626"/>
            <a:ext cx="941527" cy="246840"/>
          </a:xfrm>
          <a:prstGeom prst="rect">
            <a:avLst/>
          </a:prstGeom>
          <a:noFill/>
        </p:spPr>
        <p:txBody>
          <a:bodyPr wrap="square" rtlCol="0">
            <a:spAutoFit/>
          </a:bodyPr>
          <a:lstStyle/>
          <a:p>
            <a:r>
              <a:rPr lang="fr-FR" sz="1100" i="1">
                <a:latin typeface="Noto Sans" panose="020B0502040504020204" pitchFamily="34" charset="0"/>
                <a:ea typeface="Noto Sans" panose="020B0502040504020204" pitchFamily="34" charset="0"/>
                <a:cs typeface="Noto Sans" panose="020B0502040504020204" pitchFamily="34" charset="0"/>
              </a:rPr>
              <a:t>du niveau</a:t>
            </a:r>
          </a:p>
        </p:txBody>
      </p:sp>
      <p:cxnSp>
        <p:nvCxnSpPr>
          <p:cNvPr id="56" name="Connecteur en angle 55">
            <a:extLst>
              <a:ext uri="{FF2B5EF4-FFF2-40B4-BE49-F238E27FC236}">
                <a16:creationId xmlns:a16="http://schemas.microsoft.com/office/drawing/2014/main" id="{8CE11F76-1A75-5DE9-DAD4-30A2EB2B8C94}"/>
              </a:ext>
            </a:extLst>
          </p:cNvPr>
          <p:cNvCxnSpPr>
            <a:cxnSpLocks/>
            <a:stCxn id="22" idx="1"/>
            <a:endCxn id="55" idx="2"/>
          </p:cNvCxnSpPr>
          <p:nvPr/>
        </p:nvCxnSpPr>
        <p:spPr>
          <a:xfrm rot="10800000">
            <a:off x="4116802" y="5326467"/>
            <a:ext cx="1681925" cy="555594"/>
          </a:xfrm>
          <a:prstGeom prst="bentConnector2">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necteur en angle 56">
            <a:extLst>
              <a:ext uri="{FF2B5EF4-FFF2-40B4-BE49-F238E27FC236}">
                <a16:creationId xmlns:a16="http://schemas.microsoft.com/office/drawing/2014/main" id="{CF6C8F07-3ED9-FE05-EFC1-65FC942CDA86}"/>
              </a:ext>
            </a:extLst>
          </p:cNvPr>
          <p:cNvCxnSpPr>
            <a:cxnSpLocks/>
            <a:stCxn id="55" idx="0"/>
            <a:endCxn id="27" idx="2"/>
          </p:cNvCxnSpPr>
          <p:nvPr/>
        </p:nvCxnSpPr>
        <p:spPr>
          <a:xfrm rot="5400000" flipH="1" flipV="1">
            <a:off x="2943720" y="3906545"/>
            <a:ext cx="2346162" cy="1"/>
          </a:xfrm>
          <a:prstGeom prst="bentConnector3">
            <a:avLst>
              <a:gd name="adj1" fmla="val 50000"/>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necteur droit avec flèche 57">
            <a:extLst>
              <a:ext uri="{FF2B5EF4-FFF2-40B4-BE49-F238E27FC236}">
                <a16:creationId xmlns:a16="http://schemas.microsoft.com/office/drawing/2014/main" id="{FF4CD4EA-0795-A537-44B3-E21D4796DC30}"/>
              </a:ext>
            </a:extLst>
          </p:cNvPr>
          <p:cNvCxnSpPr>
            <a:cxnSpLocks/>
            <a:stCxn id="55" idx="0"/>
            <a:endCxn id="23" idx="3"/>
          </p:cNvCxnSpPr>
          <p:nvPr/>
        </p:nvCxnSpPr>
        <p:spPr>
          <a:xfrm flipH="1" flipV="1">
            <a:off x="3296247" y="4586399"/>
            <a:ext cx="820554" cy="493227"/>
          </a:xfrm>
          <a:prstGeom prst="straightConnector1">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sp>
        <p:nvSpPr>
          <p:cNvPr id="59" name="ZoneTexte 58">
            <a:extLst>
              <a:ext uri="{FF2B5EF4-FFF2-40B4-BE49-F238E27FC236}">
                <a16:creationId xmlns:a16="http://schemas.microsoft.com/office/drawing/2014/main" id="{E2D5B247-8145-A261-AFCC-FBB9A1BF602F}"/>
              </a:ext>
            </a:extLst>
          </p:cNvPr>
          <p:cNvSpPr txBox="1"/>
          <p:nvPr/>
        </p:nvSpPr>
        <p:spPr>
          <a:xfrm>
            <a:off x="4891001" y="4237819"/>
            <a:ext cx="1741164" cy="246840"/>
          </a:xfrm>
          <a:prstGeom prst="rect">
            <a:avLst/>
          </a:prstGeom>
          <a:noFill/>
        </p:spPr>
        <p:txBody>
          <a:bodyPr wrap="square" rtlCol="0">
            <a:spAutoFit/>
          </a:bodyPr>
          <a:lstStyle/>
          <a:p>
            <a:r>
              <a:rPr lang="fr-FR" sz="1100" i="1" dirty="0">
                <a:latin typeface="Noto Sans" panose="020B0502040504020204" pitchFamily="34" charset="0"/>
                <a:ea typeface="Noto Sans" panose="020B0502040504020204" pitchFamily="34" charset="0"/>
                <a:cs typeface="Noto Sans" panose="020B0502040504020204" pitchFamily="34" charset="0"/>
              </a:rPr>
              <a:t>permettent d’évaluer</a:t>
            </a:r>
          </a:p>
        </p:txBody>
      </p:sp>
      <p:cxnSp>
        <p:nvCxnSpPr>
          <p:cNvPr id="60" name="Connecteur droit avec flèche 59">
            <a:extLst>
              <a:ext uri="{FF2B5EF4-FFF2-40B4-BE49-F238E27FC236}">
                <a16:creationId xmlns:a16="http://schemas.microsoft.com/office/drawing/2014/main" id="{DE7613B0-3FC3-256E-6219-1071190622FC}"/>
              </a:ext>
            </a:extLst>
          </p:cNvPr>
          <p:cNvCxnSpPr>
            <a:stCxn id="24" idx="2"/>
            <a:endCxn id="59" idx="0"/>
          </p:cNvCxnSpPr>
          <p:nvPr/>
        </p:nvCxnSpPr>
        <p:spPr>
          <a:xfrm flipH="1">
            <a:off x="5761583" y="3965874"/>
            <a:ext cx="1" cy="271945"/>
          </a:xfrm>
          <a:prstGeom prst="straightConnector1">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onnecteur droit avec flèche 60">
            <a:extLst>
              <a:ext uri="{FF2B5EF4-FFF2-40B4-BE49-F238E27FC236}">
                <a16:creationId xmlns:a16="http://schemas.microsoft.com/office/drawing/2014/main" id="{0EF79207-62CD-7E80-2304-629FA7DF1D59}"/>
              </a:ext>
            </a:extLst>
          </p:cNvPr>
          <p:cNvCxnSpPr>
            <a:cxnSpLocks/>
            <a:stCxn id="59" idx="2"/>
            <a:endCxn id="21" idx="0"/>
          </p:cNvCxnSpPr>
          <p:nvPr/>
        </p:nvCxnSpPr>
        <p:spPr>
          <a:xfrm flipH="1">
            <a:off x="5757908" y="4484659"/>
            <a:ext cx="3675" cy="318584"/>
          </a:xfrm>
          <a:prstGeom prst="straightConnector1">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necteur droit avec flèche 61">
            <a:extLst>
              <a:ext uri="{FF2B5EF4-FFF2-40B4-BE49-F238E27FC236}">
                <a16:creationId xmlns:a16="http://schemas.microsoft.com/office/drawing/2014/main" id="{252872B4-9F44-7B3E-75C0-F836405EDF58}"/>
              </a:ext>
            </a:extLst>
          </p:cNvPr>
          <p:cNvCxnSpPr>
            <a:cxnSpLocks/>
            <a:stCxn id="59" idx="3"/>
            <a:endCxn id="20" idx="1"/>
          </p:cNvCxnSpPr>
          <p:nvPr/>
        </p:nvCxnSpPr>
        <p:spPr>
          <a:xfrm>
            <a:off x="6632165" y="4361239"/>
            <a:ext cx="1258514" cy="26823"/>
          </a:xfrm>
          <a:prstGeom prst="straightConnector1">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sp>
        <p:nvSpPr>
          <p:cNvPr id="63" name="ZoneTexte 62">
            <a:extLst>
              <a:ext uri="{FF2B5EF4-FFF2-40B4-BE49-F238E27FC236}">
                <a16:creationId xmlns:a16="http://schemas.microsoft.com/office/drawing/2014/main" id="{92DEE8E9-D147-FD59-DFE4-06B1BBFBB8E7}"/>
              </a:ext>
            </a:extLst>
          </p:cNvPr>
          <p:cNvSpPr txBox="1"/>
          <p:nvPr/>
        </p:nvSpPr>
        <p:spPr>
          <a:xfrm>
            <a:off x="6922197" y="4162198"/>
            <a:ext cx="941527" cy="246840"/>
          </a:xfrm>
          <a:prstGeom prst="rect">
            <a:avLst/>
          </a:prstGeom>
          <a:noFill/>
        </p:spPr>
        <p:txBody>
          <a:bodyPr wrap="square" rtlCol="0">
            <a:spAutoFit/>
          </a:bodyPr>
          <a:lstStyle/>
          <a:p>
            <a:r>
              <a:rPr lang="fr-FR" sz="1100" i="1">
                <a:latin typeface="Noto Sans" panose="020B0502040504020204" pitchFamily="34" charset="0"/>
                <a:ea typeface="Noto Sans" panose="020B0502040504020204" pitchFamily="34" charset="0"/>
                <a:cs typeface="Noto Sans" panose="020B0502040504020204" pitchFamily="34" charset="0"/>
              </a:rPr>
              <a:t>à l’aide</a:t>
            </a:r>
          </a:p>
        </p:txBody>
      </p:sp>
      <p:sp>
        <p:nvSpPr>
          <p:cNvPr id="64" name="ZoneTexte 63">
            <a:extLst>
              <a:ext uri="{FF2B5EF4-FFF2-40B4-BE49-F238E27FC236}">
                <a16:creationId xmlns:a16="http://schemas.microsoft.com/office/drawing/2014/main" id="{4A650A48-D477-C01C-513D-3BEAB9503E69}"/>
              </a:ext>
            </a:extLst>
          </p:cNvPr>
          <p:cNvSpPr txBox="1"/>
          <p:nvPr/>
        </p:nvSpPr>
        <p:spPr>
          <a:xfrm>
            <a:off x="7598479" y="5108880"/>
            <a:ext cx="1258509" cy="246840"/>
          </a:xfrm>
          <a:prstGeom prst="rect">
            <a:avLst/>
          </a:prstGeom>
          <a:noFill/>
        </p:spPr>
        <p:txBody>
          <a:bodyPr wrap="square" rtlCol="0">
            <a:spAutoFit/>
          </a:bodyPr>
          <a:lstStyle/>
          <a:p>
            <a:r>
              <a:rPr lang="fr-FR" sz="1100" i="1" dirty="0">
                <a:latin typeface="Noto Sans" panose="020B0502040504020204" pitchFamily="34" charset="0"/>
                <a:ea typeface="Noto Sans" panose="020B0502040504020204" pitchFamily="34" charset="0"/>
                <a:cs typeface="Noto Sans" panose="020B0502040504020204" pitchFamily="34" charset="0"/>
              </a:rPr>
              <a:t>se traduit par</a:t>
            </a:r>
          </a:p>
        </p:txBody>
      </p:sp>
      <p:sp>
        <p:nvSpPr>
          <p:cNvPr id="65" name="Accolade fermante 64">
            <a:extLst>
              <a:ext uri="{FF2B5EF4-FFF2-40B4-BE49-F238E27FC236}">
                <a16:creationId xmlns:a16="http://schemas.microsoft.com/office/drawing/2014/main" id="{D1296A67-0303-8D2C-BA50-64908B4D2163}"/>
              </a:ext>
            </a:extLst>
          </p:cNvPr>
          <p:cNvSpPr/>
          <p:nvPr/>
        </p:nvSpPr>
        <p:spPr>
          <a:xfrm rot="10800000">
            <a:off x="8082706" y="1867824"/>
            <a:ext cx="337212" cy="1435582"/>
          </a:xfrm>
          <a:prstGeom prst="rightBrace">
            <a:avLst>
              <a:gd name="adj1" fmla="val 8333"/>
              <a:gd name="adj2" fmla="val 18538"/>
            </a:avLst>
          </a:prstGeom>
          <a:noFill/>
          <a:ln w="28575">
            <a:solidFill>
              <a:srgbClr val="60AEE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200">
              <a:latin typeface="Noto Sans" panose="020B0502040504020204" pitchFamily="34" charset="0"/>
              <a:ea typeface="Noto Sans" panose="020B0502040504020204" pitchFamily="34" charset="0"/>
              <a:cs typeface="Noto Sans" panose="020B0502040504020204" pitchFamily="34" charset="0"/>
            </a:endParaRPr>
          </a:p>
        </p:txBody>
      </p:sp>
      <p:sp>
        <p:nvSpPr>
          <p:cNvPr id="66" name="ZoneTexte 65">
            <a:extLst>
              <a:ext uri="{FF2B5EF4-FFF2-40B4-BE49-F238E27FC236}">
                <a16:creationId xmlns:a16="http://schemas.microsoft.com/office/drawing/2014/main" id="{73CECDF4-DE93-E793-3E73-774C96CC5474}"/>
              </a:ext>
            </a:extLst>
          </p:cNvPr>
          <p:cNvSpPr txBox="1"/>
          <p:nvPr/>
        </p:nvSpPr>
        <p:spPr>
          <a:xfrm>
            <a:off x="6897491" y="3389369"/>
            <a:ext cx="941527" cy="246840"/>
          </a:xfrm>
          <a:prstGeom prst="rect">
            <a:avLst/>
          </a:prstGeom>
          <a:noFill/>
        </p:spPr>
        <p:txBody>
          <a:bodyPr wrap="square" rtlCol="0">
            <a:spAutoFit/>
          </a:bodyPr>
          <a:lstStyle/>
          <a:p>
            <a:r>
              <a:rPr lang="fr-FR" sz="1100" i="1">
                <a:latin typeface="Noto Sans" panose="020B0502040504020204" pitchFamily="34" charset="0"/>
                <a:ea typeface="Noto Sans" panose="020B0502040504020204" pitchFamily="34" charset="0"/>
                <a:cs typeface="Noto Sans" panose="020B0502040504020204" pitchFamily="34" charset="0"/>
              </a:rPr>
              <a:t>en action</a:t>
            </a:r>
          </a:p>
        </p:txBody>
      </p:sp>
      <p:cxnSp>
        <p:nvCxnSpPr>
          <p:cNvPr id="67" name="Connecteur droit 66">
            <a:extLst>
              <a:ext uri="{FF2B5EF4-FFF2-40B4-BE49-F238E27FC236}">
                <a16:creationId xmlns:a16="http://schemas.microsoft.com/office/drawing/2014/main" id="{16E9E3BE-1F78-4401-82E6-BB517D3367B6}"/>
              </a:ext>
            </a:extLst>
          </p:cNvPr>
          <p:cNvCxnSpPr>
            <a:cxnSpLocks/>
            <a:stCxn id="65" idx="1"/>
            <a:endCxn id="66" idx="0"/>
          </p:cNvCxnSpPr>
          <p:nvPr/>
        </p:nvCxnSpPr>
        <p:spPr>
          <a:xfrm flipH="1">
            <a:off x="7368255" y="3037278"/>
            <a:ext cx="714451" cy="352091"/>
          </a:xfrm>
          <a:prstGeom prst="line">
            <a:avLst/>
          </a:prstGeom>
          <a:ln w="12700">
            <a:solidFill>
              <a:srgbClr val="BE0B4B"/>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01B0A2E2-5EA1-07B5-C63F-904D3C6065F2}"/>
              </a:ext>
            </a:extLst>
          </p:cNvPr>
          <p:cNvCxnSpPr>
            <a:cxnSpLocks/>
            <a:stCxn id="66" idx="1"/>
            <a:endCxn id="24" idx="3"/>
          </p:cNvCxnSpPr>
          <p:nvPr/>
        </p:nvCxnSpPr>
        <p:spPr>
          <a:xfrm flipH="1">
            <a:off x="6453984" y="3512789"/>
            <a:ext cx="443507" cy="229313"/>
          </a:xfrm>
          <a:prstGeom prst="line">
            <a:avLst/>
          </a:prstGeom>
          <a:ln w="12700">
            <a:solidFill>
              <a:srgbClr val="BE0B4B"/>
            </a:solidFill>
          </a:ln>
        </p:spPr>
        <p:style>
          <a:lnRef idx="1">
            <a:schemeClr val="accent1"/>
          </a:lnRef>
          <a:fillRef idx="0">
            <a:schemeClr val="accent1"/>
          </a:fillRef>
          <a:effectRef idx="0">
            <a:schemeClr val="accent1"/>
          </a:effectRef>
          <a:fontRef idx="minor">
            <a:schemeClr val="tx1"/>
          </a:fontRef>
        </p:style>
      </p:cxnSp>
      <p:cxnSp>
        <p:nvCxnSpPr>
          <p:cNvPr id="69" name="Connecteur en angle 68">
            <a:extLst>
              <a:ext uri="{FF2B5EF4-FFF2-40B4-BE49-F238E27FC236}">
                <a16:creationId xmlns:a16="http://schemas.microsoft.com/office/drawing/2014/main" id="{4288E7EB-E9EC-12EA-938B-BDEC26DBE7F9}"/>
              </a:ext>
            </a:extLst>
          </p:cNvPr>
          <p:cNvCxnSpPr>
            <a:cxnSpLocks/>
            <a:stCxn id="21" idx="3"/>
            <a:endCxn id="19" idx="1"/>
          </p:cNvCxnSpPr>
          <p:nvPr/>
        </p:nvCxnSpPr>
        <p:spPr>
          <a:xfrm>
            <a:off x="6547138" y="5027014"/>
            <a:ext cx="2583758" cy="443496"/>
          </a:xfrm>
          <a:prstGeom prst="bentConnector3">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cxnSp>
        <p:nvCxnSpPr>
          <p:cNvPr id="70" name="Connecteur droit avec flèche 69">
            <a:extLst>
              <a:ext uri="{FF2B5EF4-FFF2-40B4-BE49-F238E27FC236}">
                <a16:creationId xmlns:a16="http://schemas.microsoft.com/office/drawing/2014/main" id="{45247BFB-D315-865E-AD5D-F25A15CD3B8F}"/>
              </a:ext>
            </a:extLst>
          </p:cNvPr>
          <p:cNvCxnSpPr>
            <a:stCxn id="10" idx="3"/>
            <a:endCxn id="11" idx="1"/>
          </p:cNvCxnSpPr>
          <p:nvPr/>
        </p:nvCxnSpPr>
        <p:spPr>
          <a:xfrm flipV="1">
            <a:off x="5798726" y="1377671"/>
            <a:ext cx="1130124" cy="8261"/>
          </a:xfrm>
          <a:prstGeom prst="straightConnector1">
            <a:avLst/>
          </a:prstGeom>
          <a:ln w="12700">
            <a:solidFill>
              <a:srgbClr val="BE0B4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6746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25</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Concept de compétence</a:t>
            </a:r>
          </a:p>
        </p:txBody>
      </p:sp>
      <p:sp>
        <p:nvSpPr>
          <p:cNvPr id="5" name="Titre 1">
            <a:extLst>
              <a:ext uri="{FF2B5EF4-FFF2-40B4-BE49-F238E27FC236}">
                <a16:creationId xmlns:a16="http://schemas.microsoft.com/office/drawing/2014/main" id="{E86000B1-C62C-04FA-8B36-EFCC72FE4DB0}"/>
              </a:ext>
            </a:extLst>
          </p:cNvPr>
          <p:cNvSpPr txBox="1">
            <a:spLocks/>
          </p:cNvSpPr>
          <p:nvPr/>
        </p:nvSpPr>
        <p:spPr>
          <a:xfrm>
            <a:off x="1309328" y="1216348"/>
            <a:ext cx="2859549" cy="1369537"/>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lgn="r"/>
            <a:r>
              <a:rPr lang="en-US" sz="2800" dirty="0">
                <a:solidFill>
                  <a:srgbClr val="0070C0"/>
                </a:solidFill>
              </a:rPr>
              <a:t>Comment </a:t>
            </a:r>
            <a:br>
              <a:rPr lang="en-US" sz="2800" dirty="0">
                <a:solidFill>
                  <a:srgbClr val="0070C0"/>
                </a:solidFill>
              </a:rPr>
            </a:br>
            <a:r>
              <a:rPr lang="en-US" sz="2800" dirty="0">
                <a:solidFill>
                  <a:srgbClr val="0070C0"/>
                </a:solidFill>
              </a:rPr>
              <a:t>se </a:t>
            </a:r>
            <a:r>
              <a:rPr lang="en-US" sz="2800" dirty="0" err="1">
                <a:solidFill>
                  <a:srgbClr val="0070C0"/>
                </a:solidFill>
              </a:rPr>
              <a:t>déploie</a:t>
            </a:r>
            <a:r>
              <a:rPr lang="en-US" sz="2800" dirty="0">
                <a:solidFill>
                  <a:srgbClr val="0070C0"/>
                </a:solidFill>
              </a:rPr>
              <a:t> </a:t>
            </a:r>
            <a:br>
              <a:rPr lang="en-US" sz="2800" dirty="0">
                <a:solidFill>
                  <a:srgbClr val="0070C0"/>
                </a:solidFill>
              </a:rPr>
            </a:br>
            <a:r>
              <a:rPr lang="en-US" sz="2800">
                <a:solidFill>
                  <a:srgbClr val="0070C0"/>
                </a:solidFill>
              </a:rPr>
              <a:t>la compétence ?</a:t>
            </a:r>
            <a:endParaRPr lang="en-US" sz="2800" dirty="0">
              <a:solidFill>
                <a:srgbClr val="0070C0"/>
              </a:solidFill>
            </a:endParaRPr>
          </a:p>
        </p:txBody>
      </p:sp>
      <p:graphicFrame>
        <p:nvGraphicFramePr>
          <p:cNvPr id="7" name="Espace réservé du contenu 2">
            <a:extLst>
              <a:ext uri="{FF2B5EF4-FFF2-40B4-BE49-F238E27FC236}">
                <a16:creationId xmlns:a16="http://schemas.microsoft.com/office/drawing/2014/main" id="{29CC0613-2D47-2C14-5A32-78BA69E08CCF}"/>
              </a:ext>
            </a:extLst>
          </p:cNvPr>
          <p:cNvGraphicFramePr>
            <a:graphicFrameLocks/>
          </p:cNvGraphicFramePr>
          <p:nvPr>
            <p:extLst>
              <p:ext uri="{D42A27DB-BD31-4B8C-83A1-F6EECF244321}">
                <p14:modId xmlns:p14="http://schemas.microsoft.com/office/powerpoint/2010/main" val="2205754568"/>
              </p:ext>
            </p:extLst>
          </p:nvPr>
        </p:nvGraphicFramePr>
        <p:xfrm>
          <a:off x="4574827" y="700150"/>
          <a:ext cx="6896595" cy="56078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7762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26</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Les domaines</a:t>
            </a:r>
          </a:p>
        </p:txBody>
      </p:sp>
      <p:sp>
        <p:nvSpPr>
          <p:cNvPr id="5" name="Titre 1">
            <a:extLst>
              <a:ext uri="{FF2B5EF4-FFF2-40B4-BE49-F238E27FC236}">
                <a16:creationId xmlns:a16="http://schemas.microsoft.com/office/drawing/2014/main" id="{E86000B1-C62C-04FA-8B36-EFCC72FE4DB0}"/>
              </a:ext>
            </a:extLst>
          </p:cNvPr>
          <p:cNvSpPr txBox="1">
            <a:spLocks/>
          </p:cNvSpPr>
          <p:nvPr/>
        </p:nvSpPr>
        <p:spPr>
          <a:xfrm>
            <a:off x="2184397" y="1628271"/>
            <a:ext cx="8522931" cy="3601458"/>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marL="360000" indent="-360000">
              <a:lnSpc>
                <a:spcPct val="110000"/>
              </a:lnSpc>
              <a:spcBef>
                <a:spcPts val="1200"/>
              </a:spcBef>
              <a:buClr>
                <a:srgbClr val="FFC000"/>
              </a:buClr>
              <a:buFont typeface="Wingdings" pitchFamily="2" charset="2"/>
              <a:buChar char="§"/>
            </a:pPr>
            <a:r>
              <a:rPr lang="en-US" sz="2400" b="0" dirty="0">
                <a:solidFill>
                  <a:schemeClr val="tx1"/>
                </a:solidFill>
              </a:rPr>
              <a:t>Les domaines fournissent le cadre général pour décrire </a:t>
            </a:r>
            <a:br>
              <a:rPr lang="en-US" sz="2400" b="0" dirty="0">
                <a:solidFill>
                  <a:schemeClr val="tx1"/>
                </a:solidFill>
              </a:rPr>
            </a:br>
            <a:r>
              <a:rPr lang="en-US" sz="2400" b="0" dirty="0">
                <a:solidFill>
                  <a:schemeClr val="tx1"/>
                </a:solidFill>
              </a:rPr>
              <a:t>les principaux aspects de la formation.</a:t>
            </a:r>
          </a:p>
          <a:p>
            <a:pPr marL="360000" indent="-360000">
              <a:lnSpc>
                <a:spcPct val="110000"/>
              </a:lnSpc>
              <a:spcBef>
                <a:spcPts val="1200"/>
              </a:spcBef>
              <a:buClr>
                <a:srgbClr val="FFC000"/>
              </a:buClr>
              <a:buFont typeface="Wingdings" pitchFamily="2" charset="2"/>
              <a:buChar char="§"/>
            </a:pPr>
            <a:r>
              <a:rPr lang="en-US" sz="2400" b="0" dirty="0">
                <a:solidFill>
                  <a:schemeClr val="tx1"/>
                </a:solidFill>
              </a:rPr>
              <a:t>Fondamentalement, les domaines sont composés </a:t>
            </a:r>
            <a:br>
              <a:rPr lang="en-US" sz="2400" b="0" dirty="0">
                <a:solidFill>
                  <a:schemeClr val="tx1"/>
                </a:solidFill>
              </a:rPr>
            </a:br>
            <a:r>
              <a:rPr lang="en-US" sz="2400" b="0" dirty="0">
                <a:solidFill>
                  <a:schemeClr val="tx1"/>
                </a:solidFill>
              </a:rPr>
              <a:t>des catégories de tâches et servent de pôles logiques </a:t>
            </a:r>
            <a:br>
              <a:rPr lang="en-US" sz="2400" b="0" dirty="0">
                <a:solidFill>
                  <a:schemeClr val="tx1"/>
                </a:solidFill>
              </a:rPr>
            </a:br>
            <a:r>
              <a:rPr lang="en-US" sz="2400" b="0" dirty="0">
                <a:solidFill>
                  <a:schemeClr val="tx1"/>
                </a:solidFill>
              </a:rPr>
              <a:t>pour l’élaboration des standards de performance </a:t>
            </a:r>
            <a:br>
              <a:rPr lang="en-US" sz="2400" b="0" dirty="0">
                <a:solidFill>
                  <a:schemeClr val="tx1"/>
                </a:solidFill>
              </a:rPr>
            </a:br>
            <a:r>
              <a:rPr lang="en-US" sz="2400" b="0" dirty="0">
                <a:solidFill>
                  <a:schemeClr val="tx1">
                    <a:lumMod val="50000"/>
                    <a:lumOff val="50000"/>
                  </a:schemeClr>
                </a:solidFill>
              </a:rPr>
              <a:t>(Stronge et Tucker, 2003)</a:t>
            </a:r>
            <a:r>
              <a:rPr lang="en-US" sz="2400" b="0" dirty="0">
                <a:solidFill>
                  <a:schemeClr val="tx1"/>
                </a:solidFill>
              </a:rPr>
              <a:t>.</a:t>
            </a:r>
          </a:p>
          <a:p>
            <a:pPr marL="360000" indent="-360000">
              <a:lnSpc>
                <a:spcPct val="110000"/>
              </a:lnSpc>
              <a:spcBef>
                <a:spcPts val="1200"/>
              </a:spcBef>
              <a:buClr>
                <a:srgbClr val="FFC000"/>
              </a:buClr>
              <a:buFont typeface="Wingdings" pitchFamily="2" charset="2"/>
              <a:buChar char="§"/>
            </a:pPr>
            <a:r>
              <a:rPr lang="en-US" sz="2400" b="0" dirty="0">
                <a:solidFill>
                  <a:schemeClr val="tx1"/>
                </a:solidFill>
              </a:rPr>
              <a:t>Ils sont indépendants les uns des autres.</a:t>
            </a:r>
          </a:p>
        </p:txBody>
      </p:sp>
    </p:spTree>
    <p:extLst>
      <p:ext uri="{BB962C8B-B14F-4D97-AF65-F5344CB8AC3E}">
        <p14:creationId xmlns:p14="http://schemas.microsoft.com/office/powerpoint/2010/main" val="4139603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27</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Consignes pour l’élaboration d’un référentiel de compétence</a:t>
            </a:r>
          </a:p>
        </p:txBody>
      </p:sp>
      <p:sp>
        <p:nvSpPr>
          <p:cNvPr id="5" name="Titre 1">
            <a:extLst>
              <a:ext uri="{FF2B5EF4-FFF2-40B4-BE49-F238E27FC236}">
                <a16:creationId xmlns:a16="http://schemas.microsoft.com/office/drawing/2014/main" id="{E86000B1-C62C-04FA-8B36-EFCC72FE4DB0}"/>
              </a:ext>
            </a:extLst>
          </p:cNvPr>
          <p:cNvSpPr txBox="1">
            <a:spLocks/>
          </p:cNvSpPr>
          <p:nvPr/>
        </p:nvSpPr>
        <p:spPr>
          <a:xfrm>
            <a:off x="3051061" y="1755221"/>
            <a:ext cx="6379445" cy="3601458"/>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lgn="ctr">
              <a:lnSpc>
                <a:spcPct val="110000"/>
              </a:lnSpc>
              <a:spcBef>
                <a:spcPts val="1200"/>
              </a:spcBef>
              <a:buClr>
                <a:srgbClr val="FFC000"/>
              </a:buClr>
            </a:pPr>
            <a:r>
              <a:rPr lang="en-US" sz="2400" dirty="0">
                <a:solidFill>
                  <a:srgbClr val="0070C0"/>
                </a:solidFill>
              </a:rPr>
              <a:t>Formuler les compétences en respectant </a:t>
            </a:r>
            <a:br>
              <a:rPr lang="en-US" sz="2400" dirty="0">
                <a:solidFill>
                  <a:srgbClr val="0070C0"/>
                </a:solidFill>
              </a:rPr>
            </a:br>
            <a:r>
              <a:rPr lang="en-US" sz="2400" dirty="0">
                <a:solidFill>
                  <a:srgbClr val="0070C0"/>
                </a:solidFill>
              </a:rPr>
              <a:t>des règles précises de rédaction.</a:t>
            </a:r>
          </a:p>
          <a:p>
            <a:pPr marL="360000" indent="-360000">
              <a:lnSpc>
                <a:spcPct val="110000"/>
              </a:lnSpc>
              <a:spcBef>
                <a:spcPts val="2400"/>
              </a:spcBef>
              <a:buClr>
                <a:srgbClr val="FFC000"/>
              </a:buClr>
              <a:buFont typeface="Wingdings" pitchFamily="2" charset="2"/>
              <a:buChar char="§"/>
            </a:pPr>
            <a:r>
              <a:rPr lang="en-US" sz="2000" b="0" dirty="0">
                <a:solidFill>
                  <a:schemeClr val="tx1"/>
                </a:solidFill>
              </a:rPr>
              <a:t>Les compétences sous-entendent la notion </a:t>
            </a:r>
            <a:br>
              <a:rPr lang="en-US" sz="2000" b="0" dirty="0">
                <a:solidFill>
                  <a:schemeClr val="tx1"/>
                </a:solidFill>
              </a:rPr>
            </a:br>
            <a:r>
              <a:rPr lang="en-US" sz="2000" b="0" dirty="0">
                <a:solidFill>
                  <a:schemeClr val="tx1"/>
                </a:solidFill>
              </a:rPr>
              <a:t>d’« être capable de ».</a:t>
            </a:r>
          </a:p>
          <a:p>
            <a:pPr marL="360000" indent="-360000">
              <a:lnSpc>
                <a:spcPct val="110000"/>
              </a:lnSpc>
              <a:spcBef>
                <a:spcPts val="1200"/>
              </a:spcBef>
              <a:buClr>
                <a:srgbClr val="FFC000"/>
              </a:buClr>
              <a:buFont typeface="Wingdings" pitchFamily="2" charset="2"/>
              <a:buChar char="§"/>
            </a:pPr>
            <a:r>
              <a:rPr lang="en-US" sz="2000" b="0" dirty="0">
                <a:solidFill>
                  <a:schemeClr val="tx1"/>
                </a:solidFill>
              </a:rPr>
              <a:t>Elles sont formulées avec un très haut niveau </a:t>
            </a:r>
            <a:br>
              <a:rPr lang="en-US" sz="2000" b="0" dirty="0">
                <a:solidFill>
                  <a:schemeClr val="tx1"/>
                </a:solidFill>
              </a:rPr>
            </a:br>
            <a:r>
              <a:rPr lang="en-US" sz="2000" b="0" dirty="0">
                <a:solidFill>
                  <a:schemeClr val="tx1"/>
                </a:solidFill>
              </a:rPr>
              <a:t>de complexité.</a:t>
            </a:r>
          </a:p>
          <a:p>
            <a:pPr marL="360000" indent="-360000">
              <a:lnSpc>
                <a:spcPct val="110000"/>
              </a:lnSpc>
              <a:spcBef>
                <a:spcPts val="1200"/>
              </a:spcBef>
              <a:buClr>
                <a:srgbClr val="FFC000"/>
              </a:buClr>
              <a:buFont typeface="Wingdings" pitchFamily="2" charset="2"/>
              <a:buChar char="§"/>
            </a:pPr>
            <a:r>
              <a:rPr lang="en-US" sz="2000" b="0" dirty="0">
                <a:solidFill>
                  <a:schemeClr val="tx1"/>
                </a:solidFill>
              </a:rPr>
              <a:t>Elles débutent par un verbe d’action </a:t>
            </a:r>
            <a:br>
              <a:rPr lang="en-US" sz="2000" b="0" dirty="0">
                <a:solidFill>
                  <a:schemeClr val="tx1"/>
                </a:solidFill>
              </a:rPr>
            </a:br>
            <a:r>
              <a:rPr lang="en-US" sz="2000" b="0" dirty="0">
                <a:solidFill>
                  <a:schemeClr val="tx1"/>
                </a:solidFill>
              </a:rPr>
              <a:t>et n’en comprennent qu’un seul.</a:t>
            </a:r>
          </a:p>
        </p:txBody>
      </p:sp>
    </p:spTree>
    <p:extLst>
      <p:ext uri="{BB962C8B-B14F-4D97-AF65-F5344CB8AC3E}">
        <p14:creationId xmlns:p14="http://schemas.microsoft.com/office/powerpoint/2010/main" val="3761696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28</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Consignes pour l’élaboration d’un référentiel de compétence</a:t>
            </a:r>
          </a:p>
        </p:txBody>
      </p:sp>
      <p:sp>
        <p:nvSpPr>
          <p:cNvPr id="5" name="Titre 1">
            <a:extLst>
              <a:ext uri="{FF2B5EF4-FFF2-40B4-BE49-F238E27FC236}">
                <a16:creationId xmlns:a16="http://schemas.microsoft.com/office/drawing/2014/main" id="{E86000B1-C62C-04FA-8B36-EFCC72FE4DB0}"/>
              </a:ext>
            </a:extLst>
          </p:cNvPr>
          <p:cNvSpPr txBox="1">
            <a:spLocks/>
          </p:cNvSpPr>
          <p:nvPr/>
        </p:nvSpPr>
        <p:spPr>
          <a:xfrm>
            <a:off x="2538413" y="1628271"/>
            <a:ext cx="7873948" cy="3601458"/>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lgn="ctr">
              <a:lnSpc>
                <a:spcPct val="110000"/>
              </a:lnSpc>
              <a:spcBef>
                <a:spcPts val="1200"/>
              </a:spcBef>
              <a:buClr>
                <a:srgbClr val="FFC000"/>
              </a:buClr>
            </a:pPr>
            <a:r>
              <a:rPr lang="en-US" sz="2400" dirty="0">
                <a:solidFill>
                  <a:srgbClr val="0070C0"/>
                </a:solidFill>
              </a:rPr>
              <a:t>Indiquer, pour chacune des compétences, la façon dont elle se manifeste et peut être observée : critère de démonstration.</a:t>
            </a:r>
          </a:p>
          <a:p>
            <a:pPr marL="360000" indent="-360000">
              <a:lnSpc>
                <a:spcPct val="110000"/>
              </a:lnSpc>
              <a:spcBef>
                <a:spcPts val="2400"/>
              </a:spcBef>
              <a:buClr>
                <a:srgbClr val="FFC000"/>
              </a:buClr>
              <a:buFont typeface="Wingdings" pitchFamily="2" charset="2"/>
              <a:buChar char="§"/>
            </a:pPr>
            <a:r>
              <a:rPr lang="en-US" sz="2000" b="0" dirty="0">
                <a:solidFill>
                  <a:schemeClr val="tx1"/>
                </a:solidFill>
              </a:rPr>
              <a:t>Ce sont des repères observables et mesurables, utilisés </a:t>
            </a:r>
            <a:br>
              <a:rPr lang="en-US" sz="2000" b="0" dirty="0">
                <a:solidFill>
                  <a:schemeClr val="tx1"/>
                </a:solidFill>
              </a:rPr>
            </a:br>
            <a:r>
              <a:rPr lang="en-US" sz="2000" b="0" dirty="0">
                <a:solidFill>
                  <a:schemeClr val="tx1"/>
                </a:solidFill>
              </a:rPr>
              <a:t>dans les différentes situations de compétences.</a:t>
            </a:r>
          </a:p>
          <a:p>
            <a:pPr marL="360000" indent="-360000">
              <a:lnSpc>
                <a:spcPct val="110000"/>
              </a:lnSpc>
              <a:spcBef>
                <a:spcPts val="1200"/>
              </a:spcBef>
              <a:buClr>
                <a:srgbClr val="FFC000"/>
              </a:buClr>
              <a:buFont typeface="Wingdings" pitchFamily="2" charset="2"/>
              <a:buChar char="§"/>
            </a:pPr>
            <a:r>
              <a:rPr lang="en-US" sz="2000" b="0" dirty="0">
                <a:solidFill>
                  <a:schemeClr val="tx1"/>
                </a:solidFill>
              </a:rPr>
              <a:t>Ces repères viennent préciser le sens de chaque composante et en favorisent une compréhension univoque.</a:t>
            </a:r>
          </a:p>
          <a:p>
            <a:pPr marL="360000" indent="-360000">
              <a:lnSpc>
                <a:spcPct val="110000"/>
              </a:lnSpc>
              <a:spcBef>
                <a:spcPts val="1200"/>
              </a:spcBef>
              <a:buClr>
                <a:srgbClr val="FFC000"/>
              </a:buClr>
              <a:buFont typeface="Wingdings" pitchFamily="2" charset="2"/>
              <a:buChar char="§"/>
            </a:pPr>
            <a:r>
              <a:rPr lang="en-US" sz="2000" b="0" dirty="0">
                <a:solidFill>
                  <a:schemeClr val="tx1"/>
                </a:solidFill>
              </a:rPr>
              <a:t>Ils servent à porter un jugement sur le degré </a:t>
            </a:r>
            <a:br>
              <a:rPr lang="en-US" sz="2000" b="0" dirty="0">
                <a:solidFill>
                  <a:schemeClr val="tx1"/>
                </a:solidFill>
              </a:rPr>
            </a:br>
            <a:r>
              <a:rPr lang="en-US" sz="2000" b="0" dirty="0">
                <a:solidFill>
                  <a:schemeClr val="tx1"/>
                </a:solidFill>
              </a:rPr>
              <a:t>de développement de chaque compétence.</a:t>
            </a:r>
          </a:p>
        </p:txBody>
      </p:sp>
    </p:spTree>
    <p:extLst>
      <p:ext uri="{BB962C8B-B14F-4D97-AF65-F5344CB8AC3E}">
        <p14:creationId xmlns:p14="http://schemas.microsoft.com/office/powerpoint/2010/main" val="3293283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29</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Consignes pour l’élaboration d’un référentiel de compétence</a:t>
            </a:r>
          </a:p>
        </p:txBody>
      </p:sp>
      <p:sp>
        <p:nvSpPr>
          <p:cNvPr id="5" name="Titre 1">
            <a:extLst>
              <a:ext uri="{FF2B5EF4-FFF2-40B4-BE49-F238E27FC236}">
                <a16:creationId xmlns:a16="http://schemas.microsoft.com/office/drawing/2014/main" id="{E86000B1-C62C-04FA-8B36-EFCC72FE4DB0}"/>
              </a:ext>
            </a:extLst>
          </p:cNvPr>
          <p:cNvSpPr txBox="1">
            <a:spLocks/>
          </p:cNvSpPr>
          <p:nvPr/>
        </p:nvSpPr>
        <p:spPr>
          <a:xfrm>
            <a:off x="2538413" y="1628271"/>
            <a:ext cx="7873948" cy="3601458"/>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lgn="ctr">
              <a:lnSpc>
                <a:spcPct val="110000"/>
              </a:lnSpc>
              <a:spcBef>
                <a:spcPts val="1200"/>
              </a:spcBef>
              <a:buClr>
                <a:srgbClr val="FFC000"/>
              </a:buClr>
            </a:pPr>
            <a:r>
              <a:rPr lang="en-US" sz="2400" dirty="0">
                <a:solidFill>
                  <a:srgbClr val="0070C0"/>
                </a:solidFill>
              </a:rPr>
              <a:t>Définir, pour chacune des compétences, </a:t>
            </a:r>
            <a:br>
              <a:rPr lang="en-US" sz="2400" dirty="0">
                <a:solidFill>
                  <a:srgbClr val="0070C0"/>
                </a:solidFill>
              </a:rPr>
            </a:br>
            <a:r>
              <a:rPr lang="en-US" sz="2400" dirty="0">
                <a:solidFill>
                  <a:srgbClr val="0070C0"/>
                </a:solidFill>
              </a:rPr>
              <a:t>les ressources (ou différents savoirs) à mobiliser.</a:t>
            </a:r>
          </a:p>
          <a:p>
            <a:pPr marL="360000" indent="-360000">
              <a:lnSpc>
                <a:spcPct val="110000"/>
              </a:lnSpc>
              <a:spcBef>
                <a:spcPts val="2400"/>
              </a:spcBef>
              <a:buClr>
                <a:srgbClr val="FFC000"/>
              </a:buClr>
              <a:buFont typeface="Wingdings" pitchFamily="2" charset="2"/>
              <a:buChar char="§"/>
            </a:pPr>
            <a:r>
              <a:rPr lang="en-US" sz="1800" b="0" dirty="0">
                <a:solidFill>
                  <a:schemeClr val="tx1"/>
                </a:solidFill>
              </a:rPr>
              <a:t>Ce sont des savoirs intellectuels, mentaux, stratégiques, </a:t>
            </a:r>
            <a:br>
              <a:rPr lang="en-US" sz="1800" b="0" dirty="0">
                <a:solidFill>
                  <a:schemeClr val="tx1"/>
                </a:solidFill>
              </a:rPr>
            </a:br>
            <a:r>
              <a:rPr lang="en-US" sz="1800" b="0" dirty="0">
                <a:solidFill>
                  <a:schemeClr val="tx1"/>
                </a:solidFill>
              </a:rPr>
              <a:t>socio-affectifs et psychomoteurs.</a:t>
            </a:r>
          </a:p>
          <a:p>
            <a:pPr marL="360000" indent="-360000">
              <a:lnSpc>
                <a:spcPct val="110000"/>
              </a:lnSpc>
              <a:spcBef>
                <a:spcPts val="1200"/>
              </a:spcBef>
              <a:buClr>
                <a:srgbClr val="FFC000"/>
              </a:buClr>
              <a:buFont typeface="Wingdings" pitchFamily="2" charset="2"/>
              <a:buChar char="§"/>
            </a:pPr>
            <a:r>
              <a:rPr lang="en-US" sz="1800" b="0" dirty="0">
                <a:solidFill>
                  <a:schemeClr val="tx1"/>
                </a:solidFill>
              </a:rPr>
              <a:t>Ces savoirs peuvent varier d’un profil à l’autre.</a:t>
            </a:r>
          </a:p>
          <a:p>
            <a:pPr marL="360000" indent="-360000">
              <a:lnSpc>
                <a:spcPct val="110000"/>
              </a:lnSpc>
              <a:spcBef>
                <a:spcPts val="1200"/>
              </a:spcBef>
              <a:buClr>
                <a:srgbClr val="FFC000"/>
              </a:buClr>
              <a:buFont typeface="Wingdings" pitchFamily="2" charset="2"/>
              <a:buChar char="§"/>
            </a:pPr>
            <a:r>
              <a:rPr lang="en-US" sz="1800" b="0" dirty="0">
                <a:solidFill>
                  <a:schemeClr val="tx1"/>
                </a:solidFill>
              </a:rPr>
              <a:t>Ils présentent les données, les notions, les faits, les concepts, </a:t>
            </a:r>
            <a:br>
              <a:rPr lang="en-US" sz="1800" b="0" dirty="0">
                <a:solidFill>
                  <a:schemeClr val="tx1"/>
                </a:solidFill>
              </a:rPr>
            </a:br>
            <a:r>
              <a:rPr lang="en-US" sz="1800" b="0" dirty="0">
                <a:solidFill>
                  <a:schemeClr val="tx1"/>
                </a:solidFill>
              </a:rPr>
              <a:t>les règles, les lois, les stratégies et les principes propres au domaine.</a:t>
            </a:r>
          </a:p>
          <a:p>
            <a:pPr marL="360000" indent="-360000">
              <a:lnSpc>
                <a:spcPct val="110000"/>
              </a:lnSpc>
              <a:spcBef>
                <a:spcPts val="1200"/>
              </a:spcBef>
              <a:buClr>
                <a:srgbClr val="FFC000"/>
              </a:buClr>
              <a:buFont typeface="Wingdings" pitchFamily="2" charset="2"/>
              <a:buChar char="§"/>
            </a:pPr>
            <a:r>
              <a:rPr lang="en-US" sz="1800" b="0" dirty="0">
                <a:solidFill>
                  <a:schemeClr val="tx1"/>
                </a:solidFill>
              </a:rPr>
              <a:t>Les savoirs sont formulés à partir de noms tandis que les savoir-faire le sont à partir d’un verbe d’action. Quant aux savoir-être ils sont parfois formulés sous forme de qualité ou à partir de verbes. </a:t>
            </a:r>
            <a:br>
              <a:rPr lang="en-US" sz="1800" b="0" dirty="0">
                <a:solidFill>
                  <a:schemeClr val="tx1"/>
                </a:solidFill>
              </a:rPr>
            </a:br>
            <a:r>
              <a:rPr lang="en-US" sz="1800" b="0" dirty="0">
                <a:solidFill>
                  <a:schemeClr val="tx1"/>
                </a:solidFill>
              </a:rPr>
              <a:t>Ils sont de niveaux plus simples que les composantes.</a:t>
            </a:r>
          </a:p>
        </p:txBody>
      </p:sp>
    </p:spTree>
    <p:extLst>
      <p:ext uri="{BB962C8B-B14F-4D97-AF65-F5344CB8AC3E}">
        <p14:creationId xmlns:p14="http://schemas.microsoft.com/office/powerpoint/2010/main" val="4286792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30</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Consignes pour l’élaboration d’un référentiel de compétence</a:t>
            </a:r>
          </a:p>
        </p:txBody>
      </p:sp>
      <p:sp>
        <p:nvSpPr>
          <p:cNvPr id="5" name="Titre 1">
            <a:extLst>
              <a:ext uri="{FF2B5EF4-FFF2-40B4-BE49-F238E27FC236}">
                <a16:creationId xmlns:a16="http://schemas.microsoft.com/office/drawing/2014/main" id="{E86000B1-C62C-04FA-8B36-EFCC72FE4DB0}"/>
              </a:ext>
            </a:extLst>
          </p:cNvPr>
          <p:cNvSpPr txBox="1">
            <a:spLocks/>
          </p:cNvSpPr>
          <p:nvPr/>
        </p:nvSpPr>
        <p:spPr>
          <a:xfrm>
            <a:off x="2538413" y="1628271"/>
            <a:ext cx="7873948" cy="3601458"/>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lgn="ctr">
              <a:lnSpc>
                <a:spcPct val="110000"/>
              </a:lnSpc>
              <a:spcBef>
                <a:spcPts val="1200"/>
              </a:spcBef>
              <a:buClr>
                <a:srgbClr val="FFC000"/>
              </a:buClr>
            </a:pPr>
            <a:r>
              <a:rPr lang="en-US" sz="2400" dirty="0">
                <a:solidFill>
                  <a:srgbClr val="0070C0"/>
                </a:solidFill>
              </a:rPr>
              <a:t>Décrire les contextes </a:t>
            </a:r>
            <a:br>
              <a:rPr lang="en-US" sz="2400" dirty="0">
                <a:solidFill>
                  <a:srgbClr val="0070C0"/>
                </a:solidFill>
              </a:rPr>
            </a:br>
            <a:r>
              <a:rPr lang="en-US" sz="2400" dirty="0">
                <a:solidFill>
                  <a:srgbClr val="0070C0"/>
                </a:solidFill>
              </a:rPr>
              <a:t>dans lesquels la compétence se déploie.</a:t>
            </a:r>
          </a:p>
          <a:p>
            <a:pPr marL="360000" indent="-360000">
              <a:lnSpc>
                <a:spcPct val="110000"/>
              </a:lnSpc>
              <a:spcBef>
                <a:spcPts val="2400"/>
              </a:spcBef>
              <a:buClr>
                <a:srgbClr val="FFC000"/>
              </a:buClr>
              <a:buFont typeface="Wingdings" pitchFamily="2" charset="2"/>
              <a:buChar char="§"/>
            </a:pPr>
            <a:r>
              <a:rPr lang="en-US" sz="1800" b="0" dirty="0">
                <a:solidFill>
                  <a:schemeClr val="tx1"/>
                </a:solidFill>
              </a:rPr>
              <a:t>Les contextes présentent les conditions dans lesquelles l’apprenant est placé :</a:t>
            </a:r>
          </a:p>
          <a:p>
            <a:pPr marL="720000" indent="-360000">
              <a:lnSpc>
                <a:spcPct val="110000"/>
              </a:lnSpc>
              <a:spcBef>
                <a:spcPts val="600"/>
              </a:spcBef>
              <a:buClr>
                <a:srgbClr val="FFC000"/>
              </a:buClr>
              <a:buFont typeface="Arial" panose="020B0604020202020204" pitchFamily="34" charset="0"/>
              <a:buChar char="•"/>
            </a:pPr>
            <a:r>
              <a:rPr lang="en-US" sz="1800" b="0" dirty="0">
                <a:solidFill>
                  <a:schemeClr val="tx1"/>
                </a:solidFill>
              </a:rPr>
              <a:t>pour le développement de la compétence,</a:t>
            </a:r>
          </a:p>
          <a:p>
            <a:pPr marL="720000" indent="-360000">
              <a:lnSpc>
                <a:spcPct val="110000"/>
              </a:lnSpc>
              <a:spcBef>
                <a:spcPts val="0"/>
              </a:spcBef>
              <a:buClr>
                <a:srgbClr val="FFC000"/>
              </a:buClr>
              <a:buFont typeface="Arial" panose="020B0604020202020204" pitchFamily="34" charset="0"/>
              <a:buChar char="•"/>
            </a:pPr>
            <a:r>
              <a:rPr lang="en-US" sz="1800" b="0" dirty="0">
                <a:solidFill>
                  <a:schemeClr val="tx1"/>
                </a:solidFill>
              </a:rPr>
              <a:t>pour démontrer son niveau de maîtrise de la compétence.</a:t>
            </a:r>
          </a:p>
          <a:p>
            <a:pPr marL="360000" indent="-360000">
              <a:lnSpc>
                <a:spcPct val="110000"/>
              </a:lnSpc>
              <a:spcBef>
                <a:spcPts val="1200"/>
              </a:spcBef>
              <a:buClr>
                <a:srgbClr val="FFC000"/>
              </a:buClr>
              <a:buFont typeface="Wingdings" pitchFamily="2" charset="2"/>
              <a:buChar char="§"/>
            </a:pPr>
            <a:r>
              <a:rPr lang="en-US" sz="1800" b="0" dirty="0">
                <a:solidFill>
                  <a:schemeClr val="tx1"/>
                </a:solidFill>
              </a:rPr>
              <a:t>Ils précisent les ressources que l’apprenant peut utiliser </a:t>
            </a:r>
            <a:br>
              <a:rPr lang="en-US" sz="1800" b="0" dirty="0">
                <a:solidFill>
                  <a:schemeClr val="tx1"/>
                </a:solidFill>
              </a:rPr>
            </a:br>
            <a:r>
              <a:rPr lang="en-US" sz="1800" b="0" dirty="0">
                <a:solidFill>
                  <a:schemeClr val="tx1"/>
                </a:solidFill>
              </a:rPr>
              <a:t>ainsi que les contraintes imposées.</a:t>
            </a:r>
          </a:p>
        </p:txBody>
      </p:sp>
    </p:spTree>
    <p:extLst>
      <p:ext uri="{BB962C8B-B14F-4D97-AF65-F5344CB8AC3E}">
        <p14:creationId xmlns:p14="http://schemas.microsoft.com/office/powerpoint/2010/main" val="389845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31</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2</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Consignes pour l’élaboration d’un référentiel de compétence</a:t>
            </a:r>
          </a:p>
        </p:txBody>
      </p:sp>
      <p:sp>
        <p:nvSpPr>
          <p:cNvPr id="5" name="Titre 1">
            <a:extLst>
              <a:ext uri="{FF2B5EF4-FFF2-40B4-BE49-F238E27FC236}">
                <a16:creationId xmlns:a16="http://schemas.microsoft.com/office/drawing/2014/main" id="{E86000B1-C62C-04FA-8B36-EFCC72FE4DB0}"/>
              </a:ext>
            </a:extLst>
          </p:cNvPr>
          <p:cNvSpPr txBox="1">
            <a:spLocks/>
          </p:cNvSpPr>
          <p:nvPr/>
        </p:nvSpPr>
        <p:spPr>
          <a:xfrm>
            <a:off x="3221690" y="1628271"/>
            <a:ext cx="6507395" cy="3601458"/>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lgn="ctr">
              <a:lnSpc>
                <a:spcPct val="110000"/>
              </a:lnSpc>
              <a:spcBef>
                <a:spcPts val="1200"/>
              </a:spcBef>
              <a:buClr>
                <a:srgbClr val="FFC000"/>
              </a:buClr>
            </a:pPr>
            <a:r>
              <a:rPr lang="en-US" sz="2400" dirty="0">
                <a:solidFill>
                  <a:srgbClr val="0070C0"/>
                </a:solidFill>
              </a:rPr>
              <a:t>Préciser le niveau d’exigence attendu.</a:t>
            </a:r>
          </a:p>
          <a:p>
            <a:pPr marL="360000" indent="-360000">
              <a:lnSpc>
                <a:spcPct val="110000"/>
              </a:lnSpc>
              <a:spcBef>
                <a:spcPts val="2400"/>
              </a:spcBef>
              <a:buClr>
                <a:srgbClr val="FFC000"/>
              </a:buClr>
              <a:buFont typeface="Wingdings" pitchFamily="2" charset="2"/>
              <a:buChar char="§"/>
            </a:pPr>
            <a:r>
              <a:rPr lang="en-US" sz="1800" b="0" dirty="0">
                <a:solidFill>
                  <a:schemeClr val="tx1"/>
                </a:solidFill>
              </a:rPr>
              <a:t>Le niveau d’exigence attendu précise le cheminement </a:t>
            </a:r>
            <a:br>
              <a:rPr lang="en-US" sz="1800" b="0" dirty="0">
                <a:solidFill>
                  <a:schemeClr val="tx1"/>
                </a:solidFill>
              </a:rPr>
            </a:br>
            <a:r>
              <a:rPr lang="en-US" sz="1800" b="0" dirty="0">
                <a:solidFill>
                  <a:schemeClr val="tx1"/>
                </a:solidFill>
              </a:rPr>
              <a:t>que l’apprenant fera tout au long de sa scolarité.</a:t>
            </a:r>
          </a:p>
          <a:p>
            <a:pPr marL="360000" indent="-360000">
              <a:lnSpc>
                <a:spcPct val="110000"/>
              </a:lnSpc>
              <a:spcBef>
                <a:spcPts val="2400"/>
              </a:spcBef>
              <a:buClr>
                <a:srgbClr val="FFC000"/>
              </a:buClr>
              <a:buFont typeface="Wingdings" pitchFamily="2" charset="2"/>
              <a:buChar char="§"/>
            </a:pPr>
            <a:r>
              <a:rPr lang="en-US" sz="1800" b="0" dirty="0">
                <a:solidFill>
                  <a:schemeClr val="tx1"/>
                </a:solidFill>
              </a:rPr>
              <a:t>Il indique, pour chaque compétence, ce qui est attendu </a:t>
            </a:r>
            <a:br>
              <a:rPr lang="en-US" sz="1800" b="0" dirty="0">
                <a:solidFill>
                  <a:schemeClr val="tx1"/>
                </a:solidFill>
              </a:rPr>
            </a:br>
            <a:r>
              <a:rPr lang="en-US" sz="1800" b="0" dirty="0">
                <a:solidFill>
                  <a:schemeClr val="tx1"/>
                </a:solidFill>
              </a:rPr>
              <a:t>en se référant aux critères d’évaluation qui prennent en compte le produit (ce que l’apprenant est capable de faire) et le processus (sa façon de faire).</a:t>
            </a:r>
          </a:p>
        </p:txBody>
      </p:sp>
    </p:spTree>
    <p:extLst>
      <p:ext uri="{BB962C8B-B14F-4D97-AF65-F5344CB8AC3E}">
        <p14:creationId xmlns:p14="http://schemas.microsoft.com/office/powerpoint/2010/main" val="316694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32</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a:xfrm>
            <a:off x="380527" y="1554480"/>
            <a:ext cx="3254336" cy="3674225"/>
          </a:xfrm>
        </p:spPr>
        <p:txBody>
          <a:bodyPr/>
          <a:lstStyle/>
          <a:p>
            <a:r>
              <a:rPr lang="fr-FR" sz="4000">
                <a:solidFill>
                  <a:srgbClr val="FFC000"/>
                </a:solidFill>
              </a:rPr>
              <a:t>Activité 3</a:t>
            </a:r>
            <a:br>
              <a:rPr lang="fr-FR"/>
            </a:br>
            <a:r>
              <a:rPr lang="fr-FR"/>
              <a:t>Le concept </a:t>
            </a:r>
            <a:br>
              <a:rPr lang="fr-FR"/>
            </a:br>
            <a:r>
              <a:rPr lang="fr-FR"/>
              <a:t>de compétence et son déploiement</a:t>
            </a:r>
          </a:p>
        </p:txBody>
      </p:sp>
      <p:graphicFrame>
        <p:nvGraphicFramePr>
          <p:cNvPr id="6" name="Tableau 9">
            <a:extLst>
              <a:ext uri="{FF2B5EF4-FFF2-40B4-BE49-F238E27FC236}">
                <a16:creationId xmlns:a16="http://schemas.microsoft.com/office/drawing/2014/main" id="{D807D121-8DE8-2511-7372-0C1B4F26B1E8}"/>
              </a:ext>
            </a:extLst>
          </p:cNvPr>
          <p:cNvGraphicFramePr>
            <a:graphicFrameLocks/>
          </p:cNvGraphicFramePr>
          <p:nvPr>
            <p:extLst>
              <p:ext uri="{D42A27DB-BD31-4B8C-83A1-F6EECF244321}">
                <p14:modId xmlns:p14="http://schemas.microsoft.com/office/powerpoint/2010/main" val="906835565"/>
              </p:ext>
            </p:extLst>
          </p:nvPr>
        </p:nvGraphicFramePr>
        <p:xfrm>
          <a:off x="4868491" y="1929298"/>
          <a:ext cx="6294810" cy="3208954"/>
        </p:xfrm>
        <a:graphic>
          <a:graphicData uri="http://schemas.openxmlformats.org/drawingml/2006/table">
            <a:tbl>
              <a:tblPr firstRow="1" bandRow="1">
                <a:tableStyleId>{93296810-A885-4BE3-A3E7-6D5BEEA58F35}</a:tableStyleId>
              </a:tblPr>
              <a:tblGrid>
                <a:gridCol w="2098270">
                  <a:extLst>
                    <a:ext uri="{9D8B030D-6E8A-4147-A177-3AD203B41FA5}">
                      <a16:colId xmlns:a16="http://schemas.microsoft.com/office/drawing/2014/main" val="1326093628"/>
                    </a:ext>
                  </a:extLst>
                </a:gridCol>
                <a:gridCol w="1049135">
                  <a:extLst>
                    <a:ext uri="{9D8B030D-6E8A-4147-A177-3AD203B41FA5}">
                      <a16:colId xmlns:a16="http://schemas.microsoft.com/office/drawing/2014/main" val="4161089112"/>
                    </a:ext>
                  </a:extLst>
                </a:gridCol>
                <a:gridCol w="1049135">
                  <a:extLst>
                    <a:ext uri="{9D8B030D-6E8A-4147-A177-3AD203B41FA5}">
                      <a16:colId xmlns:a16="http://schemas.microsoft.com/office/drawing/2014/main" val="3596991905"/>
                    </a:ext>
                  </a:extLst>
                </a:gridCol>
                <a:gridCol w="2098270">
                  <a:extLst>
                    <a:ext uri="{9D8B030D-6E8A-4147-A177-3AD203B41FA5}">
                      <a16:colId xmlns:a16="http://schemas.microsoft.com/office/drawing/2014/main" val="1358492233"/>
                    </a:ext>
                  </a:extLst>
                </a:gridCol>
              </a:tblGrid>
              <a:tr h="458422">
                <a:tc gridSpan="4">
                  <a:txBody>
                    <a:bodyPr/>
                    <a:lstStyle/>
                    <a:p>
                      <a:pPr lvl="0" algn="ctr">
                        <a:buNone/>
                      </a:pPr>
                      <a:r>
                        <a:rPr lang="fr-CA" sz="2000" dirty="0"/>
                        <a:t>Domaine</a:t>
                      </a:r>
                      <a:endParaRPr lang="fr-CA" sz="2000" dirty="0">
                        <a:latin typeface="Noto Sans" panose="020B0502040504020204" pitchFamily="34" charset="0"/>
                        <a:ea typeface="Noto Sans" panose="020B0502040504020204" pitchFamily="34" charset="0"/>
                        <a:cs typeface="Noto Sans" panose="020B0502040504020204" pitchFamily="34" charset="0"/>
                      </a:endParaRPr>
                    </a:p>
                  </a:txBody>
                  <a:tcPr anchor="ct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50732122"/>
                  </a:ext>
                </a:extLst>
              </a:tr>
              <a:tr h="458422">
                <a:tc gridSpan="4">
                  <a:txBody>
                    <a:bodyPr/>
                    <a:lstStyle/>
                    <a:p>
                      <a:pPr algn="ctr"/>
                      <a:r>
                        <a:rPr lang="fr-CA" sz="2000" dirty="0"/>
                        <a:t>Compétences</a:t>
                      </a:r>
                      <a:endParaRPr lang="fr-CA" sz="2000" dirty="0">
                        <a:latin typeface="Noto Sans" panose="020B0502040504020204" pitchFamily="34" charset="0"/>
                        <a:ea typeface="Noto Sans" panose="020B0502040504020204" pitchFamily="34" charset="0"/>
                        <a:cs typeface="Noto Sans" panose="020B0502040504020204" pitchFamily="34" charset="0"/>
                      </a:endParaRPr>
                    </a:p>
                  </a:txBody>
                  <a:tcPr anchor="ctr"/>
                </a:tc>
                <a:tc hMerge="1">
                  <a:txBody>
                    <a:bodyPr/>
                    <a:lstStyle/>
                    <a:p>
                      <a:endParaRPr lang="fr-CA" dirty="0"/>
                    </a:p>
                  </a:txBody>
                  <a:tcPr/>
                </a:tc>
                <a:tc hMerge="1">
                  <a:txBody>
                    <a:bodyPr/>
                    <a:lstStyle/>
                    <a:p>
                      <a:endParaRPr lang="fr-CA"/>
                    </a:p>
                  </a:txBody>
                  <a:tcPr/>
                </a:tc>
                <a:tc hMerge="1">
                  <a:txBody>
                    <a:bodyPr/>
                    <a:lstStyle/>
                    <a:p>
                      <a:endParaRPr lang="fr-CA" dirty="0"/>
                    </a:p>
                  </a:txBody>
                  <a:tcPr/>
                </a:tc>
                <a:extLst>
                  <a:ext uri="{0D108BD9-81ED-4DB2-BD59-A6C34878D82A}">
                    <a16:rowId xmlns:a16="http://schemas.microsoft.com/office/drawing/2014/main" val="4154591450"/>
                  </a:ext>
                </a:extLst>
              </a:tr>
              <a:tr h="458422">
                <a:tc gridSpan="4">
                  <a:txBody>
                    <a:bodyPr/>
                    <a:lstStyle/>
                    <a:p>
                      <a:pPr algn="ctr"/>
                      <a:r>
                        <a:rPr lang="fr-CA" sz="2000" dirty="0"/>
                        <a:t>Profils de sortie/attentes</a:t>
                      </a:r>
                      <a:endParaRPr lang="fr-CA" sz="2000" dirty="0">
                        <a:latin typeface="Noto Sans" panose="020B0502040504020204" pitchFamily="34" charset="0"/>
                        <a:ea typeface="Noto Sans" panose="020B0502040504020204" pitchFamily="34" charset="0"/>
                        <a:cs typeface="Noto Sans" panose="020B0502040504020204" pitchFamily="34" charset="0"/>
                      </a:endParaRPr>
                    </a:p>
                  </a:txBody>
                  <a:tcPr anchor="ctr"/>
                </a:tc>
                <a:tc hMerge="1">
                  <a:txBody>
                    <a:bodyPr/>
                    <a:lstStyle/>
                    <a:p>
                      <a:endParaRPr lang="fr-CA"/>
                    </a:p>
                  </a:txBody>
                  <a:tcPr/>
                </a:tc>
                <a:tc hMerge="1">
                  <a:txBody>
                    <a:bodyPr/>
                    <a:lstStyle/>
                    <a:p>
                      <a:endParaRPr lang="fr-CA"/>
                    </a:p>
                  </a:txBody>
                  <a:tcPr/>
                </a:tc>
                <a:tc hMerge="1">
                  <a:txBody>
                    <a:bodyPr/>
                    <a:lstStyle/>
                    <a:p>
                      <a:endParaRPr lang="fr-CA" dirty="0"/>
                    </a:p>
                  </a:txBody>
                  <a:tcPr/>
                </a:tc>
                <a:extLst>
                  <a:ext uri="{0D108BD9-81ED-4DB2-BD59-A6C34878D82A}">
                    <a16:rowId xmlns:a16="http://schemas.microsoft.com/office/drawing/2014/main" val="2917355071"/>
                  </a:ext>
                </a:extLst>
              </a:tr>
              <a:tr h="458422">
                <a:tc gridSpan="2">
                  <a:txBody>
                    <a:bodyPr/>
                    <a:lstStyle/>
                    <a:p>
                      <a:pPr algn="ctr"/>
                      <a:r>
                        <a:rPr lang="fr-CA" sz="2000" dirty="0"/>
                        <a:t>Composantes</a:t>
                      </a:r>
                      <a:endParaRPr lang="fr-CA" sz="2000" dirty="0">
                        <a:latin typeface="Noto Sans" panose="020B0502040504020204" pitchFamily="34" charset="0"/>
                        <a:ea typeface="Noto Sans" panose="020B0502040504020204" pitchFamily="34" charset="0"/>
                        <a:cs typeface="Noto Sans" panose="020B0502040504020204" pitchFamily="34" charset="0"/>
                      </a:endParaRPr>
                    </a:p>
                  </a:txBody>
                  <a:tcPr anchor="ctr"/>
                </a:tc>
                <a:tc hMerge="1">
                  <a:txBody>
                    <a:bodyPr/>
                    <a:lstStyle/>
                    <a:p>
                      <a:endParaRPr lang="fr-CA"/>
                    </a:p>
                  </a:txBody>
                  <a:tcPr/>
                </a:tc>
                <a:tc gridSpan="2">
                  <a:txBody>
                    <a:bodyPr/>
                    <a:lstStyle/>
                    <a:p>
                      <a:pPr algn="ctr"/>
                      <a:r>
                        <a:rPr lang="fr-CA" sz="2000" dirty="0"/>
                        <a:t>Critères d'évaluation</a:t>
                      </a:r>
                      <a:endParaRPr lang="fr-CA" sz="2000" dirty="0">
                        <a:latin typeface="Noto Sans" panose="020B0502040504020204" pitchFamily="34" charset="0"/>
                        <a:ea typeface="Noto Sans" panose="020B0502040504020204" pitchFamily="34" charset="0"/>
                        <a:cs typeface="Noto Sans" panose="020B0502040504020204" pitchFamily="34" charset="0"/>
                      </a:endParaRPr>
                    </a:p>
                  </a:txBody>
                  <a:tcPr anchor="ctr"/>
                </a:tc>
                <a:tc hMerge="1">
                  <a:txBody>
                    <a:bodyPr/>
                    <a:lstStyle/>
                    <a:p>
                      <a:endParaRPr lang="fr-CA" dirty="0"/>
                    </a:p>
                  </a:txBody>
                  <a:tcPr/>
                </a:tc>
                <a:extLst>
                  <a:ext uri="{0D108BD9-81ED-4DB2-BD59-A6C34878D82A}">
                    <a16:rowId xmlns:a16="http://schemas.microsoft.com/office/drawing/2014/main" val="1090944978"/>
                  </a:ext>
                </a:extLst>
              </a:tr>
              <a:tr h="458422">
                <a:tc gridSpan="4">
                  <a:txBody>
                    <a:bodyPr/>
                    <a:lstStyle/>
                    <a:p>
                      <a:pPr algn="ctr"/>
                      <a:r>
                        <a:rPr lang="fr-CA" sz="2000" dirty="0"/>
                        <a:t>Ressources à mobiliser</a:t>
                      </a:r>
                      <a:endParaRPr lang="fr-CA" sz="2000" dirty="0">
                        <a:latin typeface="Noto Sans" panose="020B0502040504020204" pitchFamily="34" charset="0"/>
                        <a:ea typeface="Noto Sans" panose="020B0502040504020204" pitchFamily="34" charset="0"/>
                        <a:cs typeface="Noto Sans" panose="020B0502040504020204" pitchFamily="34" charset="0"/>
                      </a:endParaRPr>
                    </a:p>
                  </a:txBody>
                  <a:tcPr anchor="ctr"/>
                </a:tc>
                <a:tc hMerge="1">
                  <a:txBody>
                    <a:bodyPr/>
                    <a:lstStyle/>
                    <a:p>
                      <a:endParaRPr lang="fr-CA" dirty="0"/>
                    </a:p>
                  </a:txBody>
                  <a:tcPr/>
                </a:tc>
                <a:tc hMerge="1">
                  <a:txBody>
                    <a:bodyPr/>
                    <a:lstStyle/>
                    <a:p>
                      <a:endParaRPr lang="fr-CA"/>
                    </a:p>
                  </a:txBody>
                  <a:tcPr/>
                </a:tc>
                <a:tc hMerge="1">
                  <a:txBody>
                    <a:bodyPr/>
                    <a:lstStyle/>
                    <a:p>
                      <a:endParaRPr lang="fr-CA" dirty="0"/>
                    </a:p>
                  </a:txBody>
                  <a:tcPr/>
                </a:tc>
                <a:extLst>
                  <a:ext uri="{0D108BD9-81ED-4DB2-BD59-A6C34878D82A}">
                    <a16:rowId xmlns:a16="http://schemas.microsoft.com/office/drawing/2014/main" val="157935370"/>
                  </a:ext>
                </a:extLst>
              </a:tr>
              <a:tr h="458422">
                <a:tc>
                  <a:txBody>
                    <a:bodyPr/>
                    <a:lstStyle/>
                    <a:p>
                      <a:pPr algn="ctr"/>
                      <a:r>
                        <a:rPr lang="fr-CA" sz="2000" dirty="0"/>
                        <a:t>Savoirs</a:t>
                      </a:r>
                      <a:endParaRPr lang="fr-CA" sz="2000" dirty="0">
                        <a:latin typeface="Noto Sans" panose="020B0502040504020204" pitchFamily="34" charset="0"/>
                        <a:ea typeface="Noto Sans" panose="020B0502040504020204" pitchFamily="34" charset="0"/>
                        <a:cs typeface="Noto Sans" panose="020B0502040504020204" pitchFamily="34" charset="0"/>
                      </a:endParaRPr>
                    </a:p>
                  </a:txBody>
                  <a:tcPr anchor="ctr"/>
                </a:tc>
                <a:tc gridSpan="2">
                  <a:txBody>
                    <a:bodyPr/>
                    <a:lstStyle/>
                    <a:p>
                      <a:pPr algn="ctr"/>
                      <a:r>
                        <a:rPr lang="fr-CA" sz="2000" dirty="0"/>
                        <a:t>Savoir-faire</a:t>
                      </a:r>
                      <a:endParaRPr lang="fr-CA" sz="2000" dirty="0">
                        <a:latin typeface="Noto Sans" panose="020B0502040504020204" pitchFamily="34" charset="0"/>
                        <a:ea typeface="Noto Sans" panose="020B0502040504020204" pitchFamily="34" charset="0"/>
                        <a:cs typeface="Noto Sans" panose="020B0502040504020204" pitchFamily="34" charset="0"/>
                      </a:endParaRPr>
                    </a:p>
                  </a:txBody>
                  <a:tcPr anchor="ctr"/>
                </a:tc>
                <a:tc hMerge="1">
                  <a:txBody>
                    <a:bodyPr/>
                    <a:lstStyle/>
                    <a:p>
                      <a:endParaRPr lang="fr-CA"/>
                    </a:p>
                  </a:txBody>
                  <a:tcPr/>
                </a:tc>
                <a:tc>
                  <a:txBody>
                    <a:bodyPr/>
                    <a:lstStyle/>
                    <a:p>
                      <a:pPr algn="ctr"/>
                      <a:r>
                        <a:rPr lang="fr-CA" sz="2000" dirty="0"/>
                        <a:t>Savoir-être</a:t>
                      </a:r>
                      <a:endParaRPr lang="fr-CA" sz="2000" dirty="0">
                        <a:latin typeface="Noto Sans" panose="020B0502040504020204" pitchFamily="34" charset="0"/>
                        <a:ea typeface="Noto Sans" panose="020B0502040504020204" pitchFamily="34" charset="0"/>
                        <a:cs typeface="Noto Sans" panose="020B0502040504020204" pitchFamily="34" charset="0"/>
                      </a:endParaRPr>
                    </a:p>
                  </a:txBody>
                  <a:tcPr anchor="ctr"/>
                </a:tc>
                <a:extLst>
                  <a:ext uri="{0D108BD9-81ED-4DB2-BD59-A6C34878D82A}">
                    <a16:rowId xmlns:a16="http://schemas.microsoft.com/office/drawing/2014/main" val="2070817715"/>
                  </a:ext>
                </a:extLst>
              </a:tr>
              <a:tr h="458422">
                <a:tc gridSpan="4">
                  <a:txBody>
                    <a:bodyPr/>
                    <a:lstStyle/>
                    <a:p>
                      <a:pPr lvl="0" algn="ctr">
                        <a:buNone/>
                      </a:pPr>
                      <a:r>
                        <a:rPr lang="fr-CA" sz="2000" b="1" dirty="0">
                          <a:solidFill>
                            <a:schemeClr val="bg1"/>
                          </a:solidFill>
                        </a:rPr>
                        <a:t>Contextes de réalisation</a:t>
                      </a:r>
                      <a:endParaRPr lang="fr-FR" sz="14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txBody>
                  <a:tcPr anchor="ctr">
                    <a:solidFill>
                      <a:schemeClr val="accent6"/>
                    </a:solidFill>
                  </a:tcPr>
                </a:tc>
                <a:tc hMerge="1">
                  <a:txBody>
                    <a:bodyPr/>
                    <a:lstStyle/>
                    <a:p>
                      <a:endParaRPr lang="fr-FR"/>
                    </a:p>
                  </a:txBody>
                  <a:tcPr/>
                </a:tc>
                <a:tc hMerge="1">
                  <a:txBody>
                    <a:bodyPr/>
                    <a:lstStyle/>
                    <a:p>
                      <a:endParaRPr lang="fr-CA"/>
                    </a:p>
                  </a:txBody>
                  <a:tcPr/>
                </a:tc>
                <a:tc hMerge="1">
                  <a:txBody>
                    <a:bodyPr/>
                    <a:lstStyle/>
                    <a:p>
                      <a:endParaRPr lang="fr-FR"/>
                    </a:p>
                  </a:txBody>
                  <a:tcPr/>
                </a:tc>
                <a:extLst>
                  <a:ext uri="{0D108BD9-81ED-4DB2-BD59-A6C34878D82A}">
                    <a16:rowId xmlns:a16="http://schemas.microsoft.com/office/drawing/2014/main" val="1355021852"/>
                  </a:ext>
                </a:extLst>
              </a:tr>
            </a:tbl>
          </a:graphicData>
        </a:graphic>
      </p:graphicFrame>
    </p:spTree>
    <p:extLst>
      <p:ext uri="{BB962C8B-B14F-4D97-AF65-F5344CB8AC3E}">
        <p14:creationId xmlns:p14="http://schemas.microsoft.com/office/powerpoint/2010/main" val="16365196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435CEB7-F204-218F-38E6-8FC2646E7F46}"/>
              </a:ext>
            </a:extLst>
          </p:cNvPr>
          <p:cNvSpPr>
            <a:spLocks noGrp="1"/>
          </p:cNvSpPr>
          <p:nvPr>
            <p:ph type="sldNum" sz="quarter" idx="12"/>
          </p:nvPr>
        </p:nvSpPr>
        <p:spPr/>
        <p:txBody>
          <a:bodyPr/>
          <a:lstStyle/>
          <a:p>
            <a:fld id="{055BF32D-CF4B-1B43-8AA7-7C8BB1DDF0EC}" type="slidenum">
              <a:rPr lang="fr-FR" smtClean="0"/>
              <a:pPr/>
              <a:t>33</a:t>
            </a:fld>
            <a:endParaRPr lang="fr-FR" dirty="0"/>
          </a:p>
        </p:txBody>
      </p:sp>
      <p:sp>
        <p:nvSpPr>
          <p:cNvPr id="3" name="Espace réservé du pied de page 2">
            <a:extLst>
              <a:ext uri="{FF2B5EF4-FFF2-40B4-BE49-F238E27FC236}">
                <a16:creationId xmlns:a16="http://schemas.microsoft.com/office/drawing/2014/main" id="{525FC36A-63D8-1D85-7F0B-014957759C37}"/>
              </a:ext>
            </a:extLst>
          </p:cNvPr>
          <p:cNvSpPr>
            <a:spLocks noGrp="1"/>
          </p:cNvSpPr>
          <p:nvPr>
            <p:ph type="ftr" sz="quarter" idx="1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Espace réservé du texte 3">
            <a:extLst>
              <a:ext uri="{FF2B5EF4-FFF2-40B4-BE49-F238E27FC236}">
                <a16:creationId xmlns:a16="http://schemas.microsoft.com/office/drawing/2014/main" id="{FF2E2973-416A-933E-D908-984D4D6487A4}"/>
              </a:ext>
            </a:extLst>
          </p:cNvPr>
          <p:cNvSpPr>
            <a:spLocks noGrp="1"/>
          </p:cNvSpPr>
          <p:nvPr>
            <p:ph type="body" sz="quarter" idx="14"/>
          </p:nvPr>
        </p:nvSpPr>
        <p:spPr/>
        <p:txBody>
          <a:bodyPr/>
          <a:lstStyle/>
          <a:p>
            <a:pPr>
              <a:lnSpc>
                <a:spcPct val="100000"/>
              </a:lnSpc>
            </a:pP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La conduite automobile, </a:t>
            </a:r>
            <a:b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une compétence complexe </a:t>
            </a:r>
            <a:b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qui mobilise plein </a:t>
            </a:r>
            <a:b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de ressources !</a:t>
            </a:r>
          </a:p>
        </p:txBody>
      </p:sp>
    </p:spTree>
    <p:extLst>
      <p:ext uri="{BB962C8B-B14F-4D97-AF65-F5344CB8AC3E}">
        <p14:creationId xmlns:p14="http://schemas.microsoft.com/office/powerpoint/2010/main" val="26075877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34</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12" name="ZoneTexte 11">
            <a:extLst>
              <a:ext uri="{FF2B5EF4-FFF2-40B4-BE49-F238E27FC236}">
                <a16:creationId xmlns:a16="http://schemas.microsoft.com/office/drawing/2014/main" id="{D858AC4E-DDA3-C890-30C5-8E7992C4B354}"/>
              </a:ext>
            </a:extLst>
          </p:cNvPr>
          <p:cNvSpPr txBox="1"/>
          <p:nvPr/>
        </p:nvSpPr>
        <p:spPr>
          <a:xfrm>
            <a:off x="2579078" y="2164174"/>
            <a:ext cx="8229600" cy="3139321"/>
          </a:xfrm>
          <a:prstGeom prst="rect">
            <a:avLst/>
          </a:prstGeom>
          <a:noFill/>
        </p:spPr>
        <p:txBody>
          <a:bodyPr wrap="square">
            <a:spAutoFit/>
          </a:bodyPr>
          <a:lstStyle/>
          <a:p>
            <a:pPr marL="342900" indent="-342900">
              <a:spcBef>
                <a:spcPts val="1200"/>
              </a:spcBef>
              <a:buClr>
                <a:srgbClr val="FFC000"/>
              </a:buClr>
              <a:buFont typeface="Wingdings" pitchFamily="2" charset="2"/>
              <a:buChar char="§"/>
            </a:pPr>
            <a:r>
              <a:rPr lang="fr-CA"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Quelle est </a:t>
            </a:r>
            <a:r>
              <a:rPr lang="fr-CA" sz="2400" b="1">
                <a:solidFill>
                  <a:srgbClr val="0070C0"/>
                </a:solidFill>
                <a:latin typeface="Noto Sans" panose="020B0502040504020204" pitchFamily="34" charset="0"/>
                <a:ea typeface="Noto Sans" panose="020B0502040504020204" pitchFamily="34" charset="0"/>
                <a:cs typeface="Noto Sans" panose="020B0502040504020204" pitchFamily="34" charset="0"/>
              </a:rPr>
              <a:t>la compétence ?</a:t>
            </a:r>
          </a:p>
          <a:p>
            <a:pPr marL="342900" indent="-342900">
              <a:spcBef>
                <a:spcPts val="1200"/>
              </a:spcBef>
              <a:buClr>
                <a:srgbClr val="FFC000"/>
              </a:buClr>
              <a:buFont typeface="Wingdings" pitchFamily="2" charset="2"/>
              <a:buChar char="§"/>
            </a:pPr>
            <a:r>
              <a:rPr lang="fr-CA"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Quels sont les composantes et les </a:t>
            </a:r>
            <a:r>
              <a:rPr lang="fr-CA" sz="2400" b="1">
                <a:solidFill>
                  <a:srgbClr val="0070C0"/>
                </a:solidFill>
                <a:latin typeface="Noto Sans" panose="020B0502040504020204" pitchFamily="34" charset="0"/>
                <a:ea typeface="Noto Sans" panose="020B0502040504020204" pitchFamily="34" charset="0"/>
                <a:cs typeface="Noto Sans" panose="020B0502040504020204" pitchFamily="34" charset="0"/>
              </a:rPr>
              <a:t>critères d’évaluation ?</a:t>
            </a:r>
            <a:endParaRPr lang="fr-CA" sz="2400" b="1" dirty="0">
              <a:solidFill>
                <a:srgbClr val="0070C0"/>
              </a:solidFill>
              <a:latin typeface="Noto Sans" panose="020B0502040504020204" pitchFamily="34" charset="0"/>
              <a:ea typeface="Noto Sans" panose="020B0502040504020204" pitchFamily="34" charset="0"/>
              <a:cs typeface="Noto Sans" panose="020B0502040504020204" pitchFamily="34" charset="0"/>
            </a:endParaRPr>
          </a:p>
          <a:p>
            <a:pPr marL="342900" indent="-342900">
              <a:spcBef>
                <a:spcPts val="1200"/>
              </a:spcBef>
              <a:buClr>
                <a:srgbClr val="FFC000"/>
              </a:buClr>
              <a:buFont typeface="Wingdings" pitchFamily="2" charset="2"/>
              <a:buChar char="§"/>
            </a:pPr>
            <a:r>
              <a:rPr lang="fr-CA"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Quels sont les profils de sortie et les contextes </a:t>
            </a:r>
            <a:br>
              <a:rPr lang="fr-CA"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sz="2400" b="1">
                <a:solidFill>
                  <a:srgbClr val="0070C0"/>
                </a:solidFill>
                <a:latin typeface="Noto Sans" panose="020B0502040504020204" pitchFamily="34" charset="0"/>
                <a:ea typeface="Noto Sans" panose="020B0502040504020204" pitchFamily="34" charset="0"/>
                <a:cs typeface="Noto Sans" panose="020B0502040504020204" pitchFamily="34" charset="0"/>
              </a:rPr>
              <a:t>de réalisation ?</a:t>
            </a:r>
            <a:endParaRPr lang="fr-CA" sz="2400" b="1" dirty="0">
              <a:solidFill>
                <a:srgbClr val="0070C0"/>
              </a:solidFill>
              <a:latin typeface="Noto Sans" panose="020B0502040504020204" pitchFamily="34" charset="0"/>
              <a:ea typeface="Noto Sans" panose="020B0502040504020204" pitchFamily="34" charset="0"/>
              <a:cs typeface="Noto Sans" panose="020B0502040504020204" pitchFamily="34" charset="0"/>
            </a:endParaRPr>
          </a:p>
          <a:p>
            <a:pPr marL="342900" indent="-342900">
              <a:spcBef>
                <a:spcPts val="1200"/>
              </a:spcBef>
              <a:buClr>
                <a:srgbClr val="FFC000"/>
              </a:buClr>
              <a:buFont typeface="Wingdings" pitchFamily="2" charset="2"/>
              <a:buChar char="§"/>
            </a:pPr>
            <a:r>
              <a:rPr lang="fr-CA"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Quelles sont les ressources mobilisées </a:t>
            </a:r>
            <a:br>
              <a:rPr lang="fr-CA"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(savoirs, savoir-faire et savoir-être) ?</a:t>
            </a:r>
          </a:p>
        </p:txBody>
      </p:sp>
      <p:sp>
        <p:nvSpPr>
          <p:cNvPr id="13" name="Title 1">
            <a:extLst>
              <a:ext uri="{FF2B5EF4-FFF2-40B4-BE49-F238E27FC236}">
                <a16:creationId xmlns:a16="http://schemas.microsoft.com/office/drawing/2014/main" id="{A6FB5AFA-B332-4ED5-F249-537D7D82511B}"/>
              </a:ext>
            </a:extLst>
          </p:cNvPr>
          <p:cNvSpPr txBox="1">
            <a:spLocks/>
          </p:cNvSpPr>
          <p:nvPr/>
        </p:nvSpPr>
        <p:spPr>
          <a:xfrm>
            <a:off x="4343254" y="571582"/>
            <a:ext cx="6965055" cy="787475"/>
          </a:xfrm>
          <a:prstGeom prst="rect">
            <a:avLst/>
          </a:prstGeom>
        </p:spPr>
        <p:txBody>
          <a:bodyPr>
            <a:no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lnSpc>
                <a:spcPts val="2600"/>
              </a:lnSpc>
            </a:pPr>
            <a:r>
              <a:rPr lang="fr-CA" sz="2800" dirty="0">
                <a:solidFill>
                  <a:schemeClr val="tx1">
                    <a:lumMod val="50000"/>
                    <a:lumOff val="50000"/>
                  </a:schemeClr>
                </a:solidFill>
                <a:latin typeface="Noto Sans ExtraBold" panose="020B0502040504020204" pitchFamily="34" charset="0"/>
                <a:ea typeface="Noto Sans ExtraBold" panose="020B0502040504020204" pitchFamily="34" charset="0"/>
                <a:cs typeface="Noto Sans ExtraBold" panose="020B0502040504020204" pitchFamily="34" charset="0"/>
              </a:rPr>
              <a:t>Déploiement de </a:t>
            </a:r>
            <a:r>
              <a:rPr lang="fr-CA" sz="2800">
                <a:solidFill>
                  <a:schemeClr val="tx1">
                    <a:lumMod val="50000"/>
                    <a:lumOff val="50000"/>
                  </a:schemeClr>
                </a:solidFill>
                <a:latin typeface="Noto Sans ExtraBold" panose="020B0502040504020204" pitchFamily="34" charset="0"/>
                <a:ea typeface="Noto Sans ExtraBold" panose="020B0502040504020204" pitchFamily="34" charset="0"/>
                <a:cs typeface="Noto Sans ExtraBold" panose="020B0502040504020204" pitchFamily="34" charset="0"/>
              </a:rPr>
              <a:t>LA compétence :</a:t>
            </a:r>
            <a:br>
              <a:rPr lang="fr-CA" sz="2800" dirty="0">
                <a:solidFill>
                  <a:schemeClr val="tx1">
                    <a:lumMod val="50000"/>
                    <a:lumOff val="50000"/>
                  </a:schemeClr>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2800" dirty="0">
                <a:solidFill>
                  <a:schemeClr val="tx1">
                    <a:lumMod val="50000"/>
                    <a:lumOff val="50000"/>
                  </a:schemeClr>
                </a:solidFill>
                <a:latin typeface="Noto Sans ExtraBold" panose="020B0502040504020204" pitchFamily="34" charset="0"/>
                <a:ea typeface="Noto Sans ExtraBold" panose="020B0502040504020204" pitchFamily="34" charset="0"/>
                <a:cs typeface="Noto Sans ExtraBold" panose="020B0502040504020204" pitchFamily="34" charset="0"/>
              </a:rPr>
              <a:t>conduire un véhicule terrestre</a:t>
            </a:r>
          </a:p>
        </p:txBody>
      </p:sp>
    </p:spTree>
    <p:extLst>
      <p:ext uri="{BB962C8B-B14F-4D97-AF65-F5344CB8AC3E}">
        <p14:creationId xmlns:p14="http://schemas.microsoft.com/office/powerpoint/2010/main" val="29822530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5168DCD-90F1-D978-D4E8-FB201306FACC}"/>
              </a:ext>
            </a:extLst>
          </p:cNvPr>
          <p:cNvSpPr>
            <a:spLocks noGrp="1"/>
          </p:cNvSpPr>
          <p:nvPr>
            <p:ph type="sldNum" sz="quarter" idx="12"/>
          </p:nvPr>
        </p:nvSpPr>
        <p:spPr/>
        <p:txBody>
          <a:bodyPr/>
          <a:lstStyle/>
          <a:p>
            <a:fld id="{055BF32D-CF4B-1B43-8AA7-7C8BB1DDF0EC}" type="slidenum">
              <a:rPr lang="fr-FR" smtClean="0"/>
              <a:pPr/>
              <a:t>35</a:t>
            </a:fld>
            <a:endParaRPr lang="fr-FR" dirty="0"/>
          </a:p>
        </p:txBody>
      </p:sp>
      <p:sp>
        <p:nvSpPr>
          <p:cNvPr id="3" name="Espace réservé du pied de page 2">
            <a:extLst>
              <a:ext uri="{FF2B5EF4-FFF2-40B4-BE49-F238E27FC236}">
                <a16:creationId xmlns:a16="http://schemas.microsoft.com/office/drawing/2014/main" id="{09F6AF08-A135-84C9-1910-2DCE241AD1E7}"/>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F372184D-6CA9-BA62-C02A-B471B52BD800}"/>
              </a:ext>
            </a:extLst>
          </p:cNvPr>
          <p:cNvSpPr>
            <a:spLocks noGrp="1"/>
          </p:cNvSpPr>
          <p:nvPr>
            <p:ph type="title"/>
          </p:nvPr>
        </p:nvSpPr>
        <p:spPr/>
        <p:txBody>
          <a:bodyPr/>
          <a:lstStyle/>
          <a:p>
            <a:r>
              <a:rPr lang="fr-FR"/>
              <a:t>Références</a:t>
            </a:r>
          </a:p>
        </p:txBody>
      </p:sp>
      <p:sp>
        <p:nvSpPr>
          <p:cNvPr id="8" name="Espace réservé du texte 4">
            <a:extLst>
              <a:ext uri="{FF2B5EF4-FFF2-40B4-BE49-F238E27FC236}">
                <a16:creationId xmlns:a16="http://schemas.microsoft.com/office/drawing/2014/main" id="{291ADF09-3F88-F1AC-CD40-78E2DDC6A724}"/>
              </a:ext>
            </a:extLst>
          </p:cNvPr>
          <p:cNvSpPr txBox="1">
            <a:spLocks/>
          </p:cNvSpPr>
          <p:nvPr/>
        </p:nvSpPr>
        <p:spPr>
          <a:xfrm>
            <a:off x="4919671" y="1554480"/>
            <a:ext cx="6219383" cy="3995566"/>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40"/>
              </a:lnSpc>
              <a:buClr>
                <a:srgbClr val="FFC000"/>
              </a:buClr>
              <a:buFont typeface="Wingdings" pitchFamily="2" charset="2"/>
              <a:buChar char="§"/>
            </a:pPr>
            <a:r>
              <a:rPr lang="fr-FR" sz="1200" b="1" dirty="0">
                <a:solidFill>
                  <a:srgbClr val="7030A0"/>
                </a:solidFill>
              </a:rPr>
              <a:t>Anderson, L. W.</a:t>
            </a:r>
            <a:r>
              <a:rPr lang="fr-FR" sz="1200" dirty="0"/>
              <a:t>, </a:t>
            </a:r>
            <a:r>
              <a:rPr lang="fr-FR" sz="1200" b="1" dirty="0">
                <a:solidFill>
                  <a:srgbClr val="7030A0"/>
                </a:solidFill>
              </a:rPr>
              <a:t>Krathwohl, D. R.</a:t>
            </a:r>
            <a:r>
              <a:rPr lang="fr-FR" sz="1200" dirty="0"/>
              <a:t> (dir.) (2001). </a:t>
            </a:r>
            <a:r>
              <a:rPr lang="fr-FR" sz="1200" i="1" dirty="0"/>
              <a:t>A taxonomy for learning, teaching, </a:t>
            </a:r>
            <a:br>
              <a:rPr lang="fr-FR" sz="1200" i="1" dirty="0"/>
            </a:br>
            <a:r>
              <a:rPr lang="fr-FR" sz="1200" i="1" dirty="0"/>
              <a:t>and assessing: A revision of Bloom's taxonomy of educational objectives</a:t>
            </a:r>
            <a:r>
              <a:rPr lang="fr-FR" sz="1200" dirty="0"/>
              <a:t>. New York (États-Unis), Longman.</a:t>
            </a:r>
          </a:p>
          <a:p>
            <a:pPr marL="171450" indent="-171450">
              <a:lnSpc>
                <a:spcPts val="1640"/>
              </a:lnSpc>
              <a:buClr>
                <a:srgbClr val="FFC000"/>
              </a:buClr>
              <a:buFont typeface="Wingdings" pitchFamily="2" charset="2"/>
              <a:buChar char="§"/>
            </a:pPr>
            <a:r>
              <a:rPr lang="fr-FR" sz="1200" b="1" dirty="0">
                <a:solidFill>
                  <a:srgbClr val="7030A0"/>
                </a:solidFill>
              </a:rPr>
              <a:t>Paris, S. G.</a:t>
            </a:r>
            <a:r>
              <a:rPr lang="fr-FR" sz="1200" dirty="0"/>
              <a:t> et </a:t>
            </a:r>
            <a:r>
              <a:rPr lang="fr-FR" sz="1200" b="1" dirty="0">
                <a:solidFill>
                  <a:srgbClr val="7030A0"/>
                </a:solidFill>
              </a:rPr>
              <a:t>Ayres, L. R.</a:t>
            </a:r>
            <a:r>
              <a:rPr lang="fr-FR" sz="1200" dirty="0"/>
              <a:t> (1994). </a:t>
            </a:r>
            <a:r>
              <a:rPr lang="fr-FR" sz="1200" i="1" dirty="0"/>
              <a:t>Becoming Reflective Students and Teachers </a:t>
            </a:r>
            <a:br>
              <a:rPr lang="fr-FR" sz="1200" i="1" dirty="0"/>
            </a:br>
            <a:r>
              <a:rPr lang="fr-FR" sz="1200" i="1" dirty="0"/>
              <a:t>with Portfolios and Authentic Assessment</a:t>
            </a:r>
            <a:r>
              <a:rPr lang="fr-FR" sz="1200" dirty="0"/>
              <a:t>. Washington (États-Unis), American Psychological Association.</a:t>
            </a:r>
          </a:p>
          <a:p>
            <a:pPr marL="171450" indent="-171450">
              <a:lnSpc>
                <a:spcPts val="1640"/>
              </a:lnSpc>
              <a:buClr>
                <a:srgbClr val="FFC000"/>
              </a:buClr>
              <a:buFont typeface="Wingdings" pitchFamily="2" charset="2"/>
              <a:buChar char="§"/>
            </a:pPr>
            <a:r>
              <a:rPr lang="fr-FR" sz="1200" b="1" dirty="0">
                <a:solidFill>
                  <a:srgbClr val="7030A0"/>
                </a:solidFill>
              </a:rPr>
              <a:t>Rey, B.</a:t>
            </a:r>
            <a:r>
              <a:rPr lang="fr-FR" sz="1200" dirty="0"/>
              <a:t>, </a:t>
            </a:r>
            <a:r>
              <a:rPr lang="fr-FR" sz="1200" b="1" dirty="0">
                <a:solidFill>
                  <a:srgbClr val="7030A0"/>
                </a:solidFill>
              </a:rPr>
              <a:t>Carette, V.</a:t>
            </a:r>
            <a:r>
              <a:rPr lang="fr-FR" sz="1200" dirty="0"/>
              <a:t>, </a:t>
            </a:r>
            <a:r>
              <a:rPr lang="fr-FR" sz="1200" b="1" dirty="0">
                <a:solidFill>
                  <a:srgbClr val="7030A0"/>
                </a:solidFill>
              </a:rPr>
              <a:t>Defrance, A.</a:t>
            </a:r>
            <a:r>
              <a:rPr lang="fr-FR" sz="1200" dirty="0"/>
              <a:t>, et </a:t>
            </a:r>
            <a:r>
              <a:rPr lang="fr-FR" sz="1200" b="1" dirty="0">
                <a:solidFill>
                  <a:srgbClr val="7030A0"/>
                </a:solidFill>
              </a:rPr>
              <a:t>Kahn, S.</a:t>
            </a:r>
            <a:r>
              <a:rPr lang="fr-FR" sz="1200" dirty="0"/>
              <a:t> (2003). </a:t>
            </a:r>
            <a:r>
              <a:rPr lang="fr-FR" sz="1200" i="1" dirty="0"/>
              <a:t>Les compétences à l’école, </a:t>
            </a:r>
            <a:br>
              <a:rPr lang="fr-FR" sz="1200" i="1" dirty="0"/>
            </a:br>
            <a:r>
              <a:rPr lang="fr-FR" sz="1200" i="1" dirty="0"/>
              <a:t>Outils pour enseigner</a:t>
            </a:r>
            <a:r>
              <a:rPr lang="fr-FR" sz="1200" dirty="0"/>
              <a:t>. Louvain-la-Neuve (Belgique), De Boeck.</a:t>
            </a:r>
          </a:p>
          <a:p>
            <a:pPr marL="171450" indent="-171450">
              <a:lnSpc>
                <a:spcPts val="1640"/>
              </a:lnSpc>
              <a:buClr>
                <a:srgbClr val="FFC000"/>
              </a:buClr>
              <a:buFont typeface="Wingdings" pitchFamily="2" charset="2"/>
              <a:buChar char="§"/>
            </a:pPr>
            <a:r>
              <a:rPr lang="fr-FR" sz="1200" b="1" dirty="0">
                <a:solidFill>
                  <a:srgbClr val="7030A0"/>
                </a:solidFill>
              </a:rPr>
              <a:t>Scallon, G.</a:t>
            </a:r>
            <a:r>
              <a:rPr lang="fr-FR" sz="1200" dirty="0"/>
              <a:t> (2004). </a:t>
            </a:r>
            <a:r>
              <a:rPr lang="fr-FR" sz="1200" i="1" dirty="0"/>
              <a:t>L'évaluation des apprentissages dans une approche par compétences</a:t>
            </a:r>
            <a:r>
              <a:rPr lang="fr-FR" sz="1200" dirty="0"/>
              <a:t>, Montréal (Québec), éditions du Renouveau pédagogique.</a:t>
            </a:r>
          </a:p>
          <a:p>
            <a:pPr marL="171450" indent="-171450">
              <a:lnSpc>
                <a:spcPts val="1640"/>
              </a:lnSpc>
              <a:buClr>
                <a:srgbClr val="FFC000"/>
              </a:buClr>
              <a:buFont typeface="Wingdings" pitchFamily="2" charset="2"/>
              <a:buChar char="§"/>
            </a:pPr>
            <a:r>
              <a:rPr lang="fr-FR" sz="1200" b="1" dirty="0">
                <a:solidFill>
                  <a:srgbClr val="7030A0"/>
                </a:solidFill>
              </a:rPr>
              <a:t>Stiggins, R.</a:t>
            </a:r>
            <a:r>
              <a:rPr lang="fr-FR" sz="1200" dirty="0"/>
              <a:t> (2007). Assessment Through the Students' Eyes. E</a:t>
            </a:r>
            <a:r>
              <a:rPr lang="fr-FR" sz="1200" i="1" dirty="0"/>
              <a:t>ducational Leadership, 64</a:t>
            </a:r>
            <a:r>
              <a:rPr lang="fr-FR" sz="1200" dirty="0"/>
              <a:t>(8), 22-26.</a:t>
            </a:r>
          </a:p>
          <a:p>
            <a:pPr marL="171450" indent="-171450">
              <a:lnSpc>
                <a:spcPts val="1640"/>
              </a:lnSpc>
              <a:buClr>
                <a:srgbClr val="FFC000"/>
              </a:buClr>
              <a:buFont typeface="Wingdings" pitchFamily="2" charset="2"/>
              <a:buChar char="§"/>
            </a:pPr>
            <a:r>
              <a:rPr lang="fr-FR" sz="1200" b="1" dirty="0">
                <a:solidFill>
                  <a:srgbClr val="7030A0"/>
                </a:solidFill>
              </a:rPr>
              <a:t>Wiggins, G.</a:t>
            </a:r>
            <a:r>
              <a:rPr lang="fr-FR" sz="1200" dirty="0"/>
              <a:t> (1998). </a:t>
            </a:r>
            <a:r>
              <a:rPr lang="fr-FR" sz="1200" i="1" dirty="0"/>
              <a:t>Educative Assessment: Designing Assessment to Inform and Improve Student Performance</a:t>
            </a:r>
            <a:r>
              <a:rPr lang="fr-FR" sz="1200" dirty="0"/>
              <a:t>. San Francisco (États-Unis), Jose-Blass Publishers.</a:t>
            </a:r>
          </a:p>
        </p:txBody>
      </p:sp>
    </p:spTree>
    <p:extLst>
      <p:ext uri="{BB962C8B-B14F-4D97-AF65-F5344CB8AC3E}">
        <p14:creationId xmlns:p14="http://schemas.microsoft.com/office/powerpoint/2010/main" val="40401556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20E5E2A-F3C4-DD34-43D0-443C47121D76}"/>
              </a:ext>
            </a:extLst>
          </p:cNvPr>
          <p:cNvSpPr>
            <a:spLocks noGrp="1"/>
          </p:cNvSpPr>
          <p:nvPr>
            <p:ph type="sldNum" sz="quarter" idx="12"/>
          </p:nvPr>
        </p:nvSpPr>
        <p:spPr/>
        <p:txBody>
          <a:bodyPr/>
          <a:lstStyle/>
          <a:p>
            <a:fld id="{055BF32D-CF4B-1B43-8AA7-7C8BB1DDF0EC}" type="slidenum">
              <a:rPr lang="fr-FR" smtClean="0"/>
              <a:pPr/>
              <a:t>36</a:t>
            </a:fld>
            <a:endParaRPr lang="fr-FR" dirty="0"/>
          </a:p>
        </p:txBody>
      </p:sp>
      <p:sp>
        <p:nvSpPr>
          <p:cNvPr id="3" name="Espace réservé du pied de page 2">
            <a:extLst>
              <a:ext uri="{FF2B5EF4-FFF2-40B4-BE49-F238E27FC236}">
                <a16:creationId xmlns:a16="http://schemas.microsoft.com/office/drawing/2014/main" id="{DA711726-A048-F5BC-F7E2-E693254F5267}"/>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2C4F6D8F-F724-DD7F-9D79-AF7A5C6974A9}"/>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140261F1-BFCF-D2E9-4C74-7695205FF9C0}"/>
              </a:ext>
            </a:extLst>
          </p:cNvPr>
          <p:cNvSpPr>
            <a:spLocks noGrp="1"/>
          </p:cNvSpPr>
          <p:nvPr>
            <p:ph type="body" sz="quarter" idx="13"/>
          </p:nvPr>
        </p:nvSpPr>
        <p:spPr>
          <a:xfrm>
            <a:off x="4621369" y="1229078"/>
            <a:ext cx="6945319" cy="4325028"/>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Myriam Girouard-Gagné</a:t>
            </a:r>
            <a:r>
              <a:rPr lang="fr-FR" sz="1400" dirty="0"/>
              <a:t>, doctorante en évaluation des apprentissages </a:t>
            </a:r>
            <a:br>
              <a:rPr lang="fr-FR" sz="1400" dirty="0"/>
            </a:br>
            <a:r>
              <a:rPr lang="fr-FR" sz="1400" dirty="0"/>
              <a:t>et conseillère pédagogique,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Marie-Aimée Lamarche</a:t>
            </a:r>
            <a:r>
              <a:rPr lang="fr-FR" sz="1400" dirty="0"/>
              <a:t>, Ph. D. en évaluation des apprentissages, </a:t>
            </a:r>
            <a:br>
              <a:rPr lang="fr-FR" sz="1400" dirty="0"/>
            </a:br>
            <a:r>
              <a:rPr lang="fr-FR" sz="1400" dirty="0"/>
              <a:t>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Selon une idée originale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Avec la participation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Pascal Ndinga</a:t>
            </a:r>
            <a:r>
              <a:rPr lang="fr-FR" sz="1400" dirty="0"/>
              <a:t>, Ph. D., professeur à l’Université du Québec à Montréal, coordinateur GTE 7</a:t>
            </a:r>
          </a:p>
          <a:p>
            <a:pPr marL="351450" indent="-171450">
              <a:lnSpc>
                <a:spcPct val="100000"/>
              </a:lnSpc>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1452474616"/>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0F4C0CA8E5E44FB554DE02B5E095D0" ma:contentTypeVersion="16" ma:contentTypeDescription="Crée un document." ma:contentTypeScope="" ma:versionID="d1345eb37dd9944dc104ae0d0403238c">
  <xsd:schema xmlns:xsd="http://www.w3.org/2001/XMLSchema" xmlns:xs="http://www.w3.org/2001/XMLSchema" xmlns:p="http://schemas.microsoft.com/office/2006/metadata/properties" xmlns:ns2="d18f40b1-0b87-438a-a1e5-eed12ac5ddb9" xmlns:ns3="cbd99da5-be2c-4df4-a3aa-a2c39885a642" xmlns:ns4="e3c94543-904b-4cfb-a34f-6f8386c685b3" targetNamespace="http://schemas.microsoft.com/office/2006/metadata/properties" ma:root="true" ma:fieldsID="f652e2f12f7f2d893e177f87b769156e" ns2:_="" ns3:_="" ns4:_="">
    <xsd:import namespace="d18f40b1-0b87-438a-a1e5-eed12ac5ddb9"/>
    <xsd:import namespace="cbd99da5-be2c-4df4-a3aa-a2c39885a642"/>
    <xsd:import namespace="e3c94543-904b-4cfb-a34f-6f8386c685b3"/>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8f40b1-0b87-438a-a1e5-eed12ac5d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29a13ef7-c7d7-4002-a890-fdda62768386"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d99da5-be2c-4df4-a3aa-a2c39885a642"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3c94543-904b-4cfb-a34f-6f8386c685b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c83f408f-28f4-478d-b13f-43b43ddf702e}" ma:internalName="TaxCatchAll" ma:showField="CatchAllData" ma:web="a72e391e-6a7e-4a78-9109-da3d1b8b6f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ADE68F-628E-4DD8-BF67-C9736880AF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8f40b1-0b87-438a-a1e5-eed12ac5ddb9"/>
    <ds:schemaRef ds:uri="cbd99da5-be2c-4df4-a3aa-a2c39885a642"/>
    <ds:schemaRef ds:uri="e3c94543-904b-4cfb-a34f-6f8386c685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A01C09C-08DB-446A-8644-EEBB529FFE6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18657</TotalTime>
  <Words>4014</Words>
  <Application>Microsoft Macintosh PowerPoint</Application>
  <PresentationFormat>Grand écran</PresentationFormat>
  <Paragraphs>420</Paragraphs>
  <Slides>36</Slides>
  <Notes>24</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36</vt:i4>
      </vt:variant>
    </vt:vector>
  </HeadingPairs>
  <TitlesOfParts>
    <vt:vector size="45" baseType="lpstr">
      <vt:lpstr>Courier New</vt:lpstr>
      <vt:lpstr>Noto Sans</vt:lpstr>
      <vt:lpstr>Arial</vt:lpstr>
      <vt:lpstr>Noto Sans SemiBold</vt:lpstr>
      <vt:lpstr>Noto Sans ExtraBold</vt:lpstr>
      <vt:lpstr>Calibri</vt:lpstr>
      <vt:lpstr>Wingdings</vt:lpstr>
      <vt:lpstr>Noto Sans Medium</vt:lpstr>
      <vt:lpstr>Thème Office</vt:lpstr>
      <vt:lpstr>Présentation PowerPoint</vt:lpstr>
      <vt:lpstr>Présentation PowerPoint</vt:lpstr>
      <vt:lpstr>Intentions et objectifs</vt:lpstr>
      <vt:lpstr>Structure de la formation</vt:lpstr>
      <vt:lpstr>Activités de préparation</vt:lpstr>
      <vt:lpstr>Activité 1 Mise en situation, perspectives traditionnelles et nouvelles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Activité 2 Les clés  d’une évaluation  de qualité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Activité 3 Le concept  de compétence et son déploiement</vt:lpstr>
      <vt:lpstr>Présentation PowerPoint</vt:lpstr>
      <vt:lpstr>Présentation PowerPoint</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206</cp:revision>
  <dcterms:created xsi:type="dcterms:W3CDTF">2022-10-03T18:36:32Z</dcterms:created>
  <dcterms:modified xsi:type="dcterms:W3CDTF">2024-09-05T09:21:01Z</dcterms:modified>
</cp:coreProperties>
</file>